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4" r:id="rId2"/>
    <p:sldId id="307" r:id="rId3"/>
    <p:sldId id="313" r:id="rId4"/>
    <p:sldId id="301" r:id="rId5"/>
    <p:sldId id="381" r:id="rId6"/>
    <p:sldId id="382" r:id="rId7"/>
    <p:sldId id="268" r:id="rId8"/>
    <p:sldId id="373" r:id="rId9"/>
    <p:sldId id="338" r:id="rId10"/>
    <p:sldId id="274" r:id="rId11"/>
    <p:sldId id="334" r:id="rId12"/>
    <p:sldId id="384" r:id="rId13"/>
    <p:sldId id="385" r:id="rId14"/>
    <p:sldId id="393" r:id="rId15"/>
    <p:sldId id="390" r:id="rId16"/>
    <p:sldId id="392" r:id="rId17"/>
    <p:sldId id="275" r:id="rId18"/>
    <p:sldId id="285" r:id="rId19"/>
    <p:sldId id="388" r:id="rId20"/>
    <p:sldId id="376" r:id="rId21"/>
    <p:sldId id="389" r:id="rId22"/>
    <p:sldId id="3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9E0CD"/>
    <a:srgbClr val="0000FF"/>
    <a:srgbClr val="3333FF"/>
    <a:srgbClr val="0C921C"/>
    <a:srgbClr val="FFFFFF"/>
    <a:srgbClr val="C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9" autoAdjust="0"/>
  </p:normalViewPr>
  <p:slideViewPr>
    <p:cSldViewPr>
      <p:cViewPr varScale="1">
        <p:scale>
          <a:sx n="80" d="100"/>
          <a:sy n="80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B976C-B25D-4996-80AE-CDE97ACD351B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EA2B-EFC1-4DB2-A297-B21C4C7A6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555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5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3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3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1D8668-037D-434E-B093-6334E6DAC2CF}" type="slidenum">
              <a:rPr lang="en-US" smtClean="0">
                <a:latin typeface="Calibri" charset="0"/>
                <a:ea typeface="Arial" charset="0"/>
                <a:cs typeface="Arial" charset="0"/>
              </a:rPr>
              <a:pPr/>
              <a:t>18</a:t>
            </a:fld>
            <a:endParaRPr lang="en-US" smtClean="0"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0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ns2.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A6DD6-72AA-A648-96C7-19F688F76A4D}" type="slidenum">
              <a:rPr lang="en-US">
                <a:latin typeface="Calibri" charset="0"/>
                <a:ea typeface="Arial" charset="0"/>
                <a:cs typeface="Arial" charset="0"/>
              </a:rPr>
              <a:pPr/>
              <a:t>10</a:t>
            </a:fld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1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EA0F-C546-4547-89EA-FC3356C8F367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9C6-9BF0-46B3-800F-ACB5276DA82A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306C-C9A8-4D74-AD7F-B6048CD0550A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DCE8-78BA-4FEE-83E8-254278ABD14B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A37D-13C2-4D7F-B125-3D639EE98E3B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64F2-4F76-4758-987B-708E81831586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2701-44B9-4AB1-99FB-2600CC3EE94E}" type="datetime1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9450-3D96-4503-AE76-C18F1E4D1A7D}" type="datetime1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4F0D-4006-4F63-87FA-4F92776B0310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4AB4-7AD2-4B18-82A9-64E253CB87EE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2EF9-7BFF-4F86-BBDD-EDF60012C91D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7835E-A09A-495A-A298-6215D5F91354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0B3D-D4F8-4840-B91D-0EEC232E3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505200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5" y="990600"/>
            <a:ext cx="9144000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CC"/>
                </a:solidFill>
              </a:rPr>
              <a:t>Incast</a:t>
            </a:r>
            <a:r>
              <a:rPr lang="en-US" sz="3600" b="1" dirty="0">
                <a:solidFill>
                  <a:srgbClr val="0000CC"/>
                </a:solidFill>
              </a:rPr>
              <a:t>-Aware </a:t>
            </a:r>
            <a:r>
              <a:rPr lang="en-US" sz="3600" b="1">
                <a:solidFill>
                  <a:srgbClr val="0000CC"/>
                </a:solidFill>
              </a:rPr>
              <a:t>Switch-Assisted </a:t>
            </a:r>
            <a:r>
              <a:rPr lang="en-US" sz="3600" b="1" smtClean="0">
                <a:solidFill>
                  <a:srgbClr val="0000CC"/>
                </a:solidFill>
              </a:rPr>
              <a:t>TCP Congestion Control </a:t>
            </a:r>
            <a:r>
              <a:rPr lang="en-US" sz="3600" b="1" dirty="0">
                <a:solidFill>
                  <a:srgbClr val="0000CC"/>
                </a:solidFill>
              </a:rPr>
              <a:t>for Data Centers</a:t>
            </a:r>
            <a:endParaRPr lang="en-US" alt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en-US" altLang="en-US" sz="36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2895600"/>
            <a:ext cx="8591550" cy="33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    Conference Paper in Proceedings of GloebCom15 </a:t>
            </a:r>
            <a:r>
              <a:rPr lang="en-US" altLang="en-US" sz="2400" dirty="0">
                <a:latin typeface="Comic Sans MS" panose="030F0702030302020204" pitchFamily="66" charset="0"/>
              </a:rPr>
              <a:t>By</a:t>
            </a:r>
          </a:p>
          <a:p>
            <a:pPr algn="ctr"/>
            <a:r>
              <a:rPr lang="en-US" sz="2400" dirty="0" smtClean="0"/>
              <a:t>Ahmed M. </a:t>
            </a:r>
            <a:r>
              <a:rPr lang="en-US" sz="2400" dirty="0" err="1" smtClean="0"/>
              <a:t>Abdelmoniem</a:t>
            </a:r>
            <a:r>
              <a:rPr lang="en-US" sz="2400" dirty="0" smtClean="0"/>
              <a:t> and Brahim </a:t>
            </a:r>
            <a:r>
              <a:rPr lang="en-US" sz="2400" dirty="0" err="1" smtClean="0"/>
              <a:t>Bensaou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Presented By</a:t>
            </a:r>
          </a:p>
          <a:p>
            <a:pPr algn="ctr"/>
            <a:r>
              <a:rPr lang="en-US" sz="2400" dirty="0" smtClean="0"/>
              <a:t>Ahmed Mohamed </a:t>
            </a:r>
            <a:r>
              <a:rPr lang="en-US" sz="2400" dirty="0" err="1" smtClean="0"/>
              <a:t>Abdelmoniem</a:t>
            </a:r>
            <a:r>
              <a:rPr lang="en-US" sz="2400" dirty="0" smtClean="0"/>
              <a:t> Sayed</a:t>
            </a:r>
          </a:p>
          <a:p>
            <a:pPr algn="ctr"/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dirty="0" smtClean="0">
                <a:latin typeface="Comic Sans MS" panose="030F0702030302020204" pitchFamily="66" charset="0"/>
              </a:rPr>
              <a:t>Affiliated by</a:t>
            </a:r>
          </a:p>
          <a:p>
            <a:pPr algn="ctr"/>
            <a:r>
              <a:rPr lang="en-US" altLang="en-US" sz="2400" i="1" dirty="0" smtClean="0"/>
              <a:t>The Hong Kong University of Science and Technology</a:t>
            </a:r>
            <a:endParaRPr lang="en-US" altLang="en-US" sz="2400" dirty="0" smtClean="0">
              <a:latin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838200" y="2895600"/>
            <a:ext cx="7315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IQM Algorithm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190500" y="1006215"/>
            <a:ext cx="8763000" cy="142402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Switch </a:t>
            </a:r>
            <a:r>
              <a:rPr lang="en-US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side 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(Continuously monitor incoming SYN/FIN)</a:t>
            </a:r>
            <a:r>
              <a:rPr lang="en-US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:</a:t>
            </a:r>
            <a:endParaRPr lang="en-US" b="1" dirty="0">
              <a:solidFill>
                <a:srgbClr val="0000CC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sz="2400" dirty="0" smtClean="0"/>
              <a:t>If </a:t>
            </a:r>
            <a:r>
              <a:rPr lang="en-US" sz="2400" dirty="0" smtClean="0"/>
              <a:t>(extra </a:t>
            </a:r>
            <a:r>
              <a:rPr lang="en-US" sz="2400" dirty="0" smtClean="0"/>
              <a:t>traffic &gt; “limit</a:t>
            </a:r>
            <a:r>
              <a:rPr lang="en-US" sz="2400" dirty="0" smtClean="0"/>
              <a:t>”) </a:t>
            </a:r>
            <a:r>
              <a:rPr lang="en-US" sz="2400" dirty="0" smtClean="0">
                <a:sym typeface="Wingdings" panose="05000000000000000000" pitchFamily="2" charset="2"/>
              </a:rPr>
              <a:t> raise </a:t>
            </a:r>
            <a:r>
              <a:rPr lang="en-US" sz="2400" dirty="0" err="1" smtClean="0">
                <a:sym typeface="Wingdings" panose="05000000000000000000" pitchFamily="2" charset="2"/>
              </a:rPr>
              <a:t>incast</a:t>
            </a:r>
            <a:r>
              <a:rPr lang="en-US" sz="2400" dirty="0" smtClean="0">
                <a:sym typeface="Wingdings" panose="05000000000000000000" pitchFamily="2" charset="2"/>
              </a:rPr>
              <a:t> flag.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Set TCP RWND=1 MSS during </a:t>
            </a:r>
            <a:r>
              <a:rPr lang="en-US" sz="2400" dirty="0" err="1" smtClean="0"/>
              <a:t>incast</a:t>
            </a:r>
            <a:r>
              <a:rPr lang="en-US" sz="2400" dirty="0" smtClean="0"/>
              <a:t> epoch.</a:t>
            </a:r>
          </a:p>
          <a:p>
            <a:pPr lvl="1" eaLnBrk="1" hangingPunct="1"/>
            <a:r>
              <a:rPr lang="en-US" dirty="0" smtClean="0"/>
              <a:t>Disable window rewriting when the queue drops back to “Save </a:t>
            </a:r>
            <a:r>
              <a:rPr lang="en-US" dirty="0" err="1" smtClean="0"/>
              <a:t>thr</a:t>
            </a:r>
            <a:r>
              <a:rPr lang="en-US" dirty="0" smtClean="0"/>
              <a:t>”</a:t>
            </a:r>
            <a:r>
              <a:rPr lang="en-US" sz="2400" dirty="0" smtClean="0"/>
              <a:t>.</a:t>
            </a:r>
          </a:p>
        </p:txBody>
      </p:sp>
      <p:sp>
        <p:nvSpPr>
          <p:cNvPr id="31757" name="Rectangle 18"/>
          <p:cNvSpPr>
            <a:spLocks noChangeArrowheads="1"/>
          </p:cNvSpPr>
          <p:nvPr/>
        </p:nvSpPr>
        <p:spPr bwMode="auto">
          <a:xfrm>
            <a:off x="145313" y="5323352"/>
            <a:ext cx="8839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Sender side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(No Change):</a:t>
            </a:r>
          </a:p>
          <a:p>
            <a:pPr marL="342900" lvl="1" indent="-342900" algn="ctr" eaLnBrk="0" hangingPunct="0">
              <a:spcBef>
                <a:spcPct val="20000"/>
              </a:spcBef>
            </a:pPr>
            <a:r>
              <a:rPr lang="en-US" sz="3200" dirty="0"/>
              <a:t>Send Window = </a:t>
            </a:r>
            <a:r>
              <a:rPr lang="en-US" sz="3200" dirty="0" smtClean="0"/>
              <a:t>Min(Congestion </a:t>
            </a:r>
            <a:r>
              <a:rPr lang="en-US" sz="3200" dirty="0"/>
              <a:t>Win, Receive </a:t>
            </a:r>
            <a:r>
              <a:rPr lang="en-US" sz="3200" dirty="0" smtClean="0"/>
              <a:t>Win)</a:t>
            </a:r>
            <a:endParaRPr lang="en-US" sz="2800" dirty="0" smtClean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29834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4607897" y="2847789"/>
            <a:ext cx="1247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charset="0"/>
              </a:rPr>
              <a:t>Save </a:t>
            </a:r>
            <a:r>
              <a:rPr lang="en-US" sz="2000" b="1" dirty="0" err="1" smtClean="0">
                <a:solidFill>
                  <a:srgbClr val="FF0000"/>
                </a:solidFill>
                <a:latin typeface="Calibri" charset="0"/>
              </a:rPr>
              <a:t>Thr</a:t>
            </a:r>
            <a:endParaRPr lang="en-US" sz="2000" b="1" dirty="0" smtClean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4" name="Freeform 152"/>
          <p:cNvSpPr>
            <a:spLocks/>
          </p:cNvSpPr>
          <p:nvPr/>
        </p:nvSpPr>
        <p:spPr bwMode="auto">
          <a:xfrm>
            <a:off x="3460014" y="3475838"/>
            <a:ext cx="2209800" cy="609600"/>
          </a:xfrm>
          <a:custGeom>
            <a:avLst/>
            <a:gdLst>
              <a:gd name="T0" fmla="*/ 0 w 768"/>
              <a:gd name="T1" fmla="*/ 0 h 576"/>
              <a:gd name="T2" fmla="*/ 768 w 768"/>
              <a:gd name="T3" fmla="*/ 0 h 576"/>
              <a:gd name="T4" fmla="*/ 768 w 768"/>
              <a:gd name="T5" fmla="*/ 576 h 576"/>
              <a:gd name="T6" fmla="*/ 0 w 768"/>
              <a:gd name="T7" fmla="*/ 57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576"/>
              <a:gd name="T14" fmla="*/ 768 w 76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576">
                <a:moveTo>
                  <a:pt x="0" y="0"/>
                </a:moveTo>
                <a:lnTo>
                  <a:pt x="768" y="0"/>
                </a:lnTo>
                <a:lnTo>
                  <a:pt x="768" y="576"/>
                </a:lnTo>
                <a:lnTo>
                  <a:pt x="0" y="576"/>
                </a:ln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99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172060" y="3167527"/>
            <a:ext cx="1" cy="107632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64980" y="3509442"/>
            <a:ext cx="711114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>
            <a:off x="2576094" y="3722167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81060" y="3494415"/>
            <a:ext cx="711114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9" name="Freeform 152"/>
          <p:cNvSpPr>
            <a:spLocks/>
          </p:cNvSpPr>
          <p:nvPr/>
        </p:nvSpPr>
        <p:spPr bwMode="auto">
          <a:xfrm rot="10800000">
            <a:off x="3460014" y="4319060"/>
            <a:ext cx="2209800" cy="609600"/>
          </a:xfrm>
          <a:custGeom>
            <a:avLst/>
            <a:gdLst>
              <a:gd name="T0" fmla="*/ 0 w 768"/>
              <a:gd name="T1" fmla="*/ 0 h 576"/>
              <a:gd name="T2" fmla="*/ 768 w 768"/>
              <a:gd name="T3" fmla="*/ 0 h 576"/>
              <a:gd name="T4" fmla="*/ 768 w 768"/>
              <a:gd name="T5" fmla="*/ 576 h 576"/>
              <a:gd name="T6" fmla="*/ 0 w 768"/>
              <a:gd name="T7" fmla="*/ 57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576"/>
              <a:gd name="T14" fmla="*/ 768 w 76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576">
                <a:moveTo>
                  <a:pt x="0" y="0"/>
                </a:moveTo>
                <a:lnTo>
                  <a:pt x="768" y="0"/>
                </a:lnTo>
                <a:lnTo>
                  <a:pt x="768" y="576"/>
                </a:lnTo>
                <a:lnTo>
                  <a:pt x="0" y="576"/>
                </a:lnTo>
              </a:path>
            </a:pathLst>
          </a:cu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9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7950" y="4442024"/>
            <a:ext cx="711114" cy="425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655746" y="4675662"/>
            <a:ext cx="862205" cy="1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995194" y="2819400"/>
            <a:ext cx="3405606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74942" y="2486510"/>
            <a:ext cx="139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Switch Port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7366086" y="4462937"/>
            <a:ext cx="711114" cy="425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414293" y="3242474"/>
            <a:ext cx="1" cy="107632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2959169" y="2843889"/>
            <a:ext cx="1247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charset="0"/>
              </a:rPr>
              <a:t>Limit</a:t>
            </a:r>
          </a:p>
        </p:txBody>
      </p:sp>
    </p:spTree>
    <p:custDataLst>
      <p:tags r:id="rId1"/>
    </p:custDataLst>
  </p:cSld>
  <p:clrMapOvr>
    <a:masterClrMapping/>
  </p:clrMapOvr>
  <p:transition advTm="6188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IQM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83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At time T(</a:t>
            </a:r>
            <a:r>
              <a:rPr lang="en-US" sz="2300" dirty="0" err="1" smtClean="0"/>
              <a:t>i</a:t>
            </a:r>
            <a:r>
              <a:rPr lang="en-US" sz="2300" dirty="0" smtClean="0"/>
              <a:t>): the (persistent) queue was </a:t>
            </a:r>
            <a:r>
              <a:rPr lang="en-US" sz="2300" dirty="0" smtClean="0"/>
              <a:t>stable at Q(T(</a:t>
            </a:r>
            <a:r>
              <a:rPr lang="en-US" sz="2300" dirty="0" err="1" smtClean="0"/>
              <a:t>i</a:t>
            </a:r>
            <a:r>
              <a:rPr lang="en-US" sz="2300" dirty="0" smtClean="0"/>
              <a:t>)) </a:t>
            </a:r>
            <a:r>
              <a:rPr lang="en-US" sz="2300" dirty="0" smtClean="0"/>
              <a:t>while monitoring SYNs and FINs going through the queue.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At time T(i+1): the # of </a:t>
            </a:r>
            <a:r>
              <a:rPr lang="en-US" sz="2300" dirty="0" smtClean="0"/>
              <a:t>(new-close) </a:t>
            </a:r>
            <a:r>
              <a:rPr lang="en-US" sz="2300" dirty="0" smtClean="0"/>
              <a:t>connections observed within </a:t>
            </a:r>
            <a:r>
              <a:rPr lang="en-US" sz="2300" dirty="0" smtClean="0"/>
              <a:t>T(i+1</a:t>
            </a:r>
            <a:r>
              <a:rPr lang="en-US" sz="2300" dirty="0" smtClean="0"/>
              <a:t>)-T(</a:t>
            </a:r>
            <a:r>
              <a:rPr lang="en-US" sz="2300" dirty="0" err="1" smtClean="0"/>
              <a:t>i</a:t>
            </a:r>
            <a:r>
              <a:rPr lang="en-US" sz="2300" dirty="0" smtClean="0"/>
              <a:t>) is N, where x is the initial TCP congestion window in MSS.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If Q(T(i+1)) </a:t>
            </a:r>
            <a:r>
              <a:rPr lang="en-US" sz="2300" dirty="0" smtClean="0"/>
              <a:t>+ N*x MSS &gt; </a:t>
            </a:r>
            <a:r>
              <a:rPr lang="en-US" sz="2300" dirty="0" smtClean="0"/>
              <a:t>Q(limit) </a:t>
            </a:r>
            <a:r>
              <a:rPr lang="en-US" sz="2300" dirty="0" smtClean="0">
                <a:sym typeface="Wingdings" panose="05000000000000000000" pitchFamily="2" charset="2"/>
              </a:rPr>
              <a:t> raise </a:t>
            </a:r>
            <a:r>
              <a:rPr lang="en-US" sz="2300" dirty="0" smtClean="0">
                <a:sym typeface="Wingdings" panose="05000000000000000000" pitchFamily="2" charset="2"/>
              </a:rPr>
              <a:t>INCAST flag</a:t>
            </a:r>
            <a:r>
              <a:rPr lang="en-US" sz="2300" dirty="0" smtClean="0">
                <a:sym typeface="Wingdings" panose="05000000000000000000" pitchFamily="2" charset="2"/>
              </a:rPr>
              <a:t>.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81248"/>
            <a:ext cx="4488227" cy="3437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 xmlns:mv="urn:schemas-microsoft-com:mac:vml">
      <mp:transition xmlns:mp="http://schemas.microsoft.com/office/mac/powerpoint/2008/main" spd="slow" advTm="482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Simulation Analysis - Mice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NS2 simulation </a:t>
            </a:r>
            <a:r>
              <a:rPr lang="en-US" sz="2800" dirty="0" smtClean="0"/>
              <a:t>in a dumbbell topology and </a:t>
            </a:r>
            <a:r>
              <a:rPr lang="en-US" sz="2800" dirty="0" smtClean="0"/>
              <a:t>compare IQM with TCP-</a:t>
            </a:r>
            <a:r>
              <a:rPr lang="en-US" sz="2800" dirty="0" err="1" smtClean="0"/>
              <a:t>DropTail</a:t>
            </a:r>
            <a:r>
              <a:rPr lang="en-US" sz="2800" dirty="0" smtClean="0"/>
              <a:t>, TCP-RED and DCTCP.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Scenario depicting 100 flows (Mice and Elephants).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552" y="2402514"/>
            <a:ext cx="617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Mice Goal: Low Latency and low </a:t>
            </a:r>
            <a:r>
              <a:rPr lang="en-US" sz="2800" dirty="0" smtClean="0">
                <a:solidFill>
                  <a:srgbClr val="FF0000"/>
                </a:solidFill>
              </a:rPr>
              <a:t>variance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605" y="6247161"/>
            <a:ext cx="573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*CDF</a:t>
            </a:r>
            <a:r>
              <a:rPr lang="en-US" dirty="0"/>
              <a:t>: shows distribution over mice flows </a:t>
            </a:r>
            <a:r>
              <a:rPr lang="en-US" dirty="0" smtClean="0"/>
              <a:t>only </a:t>
            </a:r>
            <a:r>
              <a:rPr lang="en-US" dirty="0" smtClean="0">
                <a:hlinkClick r:id="rId3" action="ppaction://hlinksldjump"/>
              </a:rPr>
              <a:t>(drops)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4" y="3179206"/>
            <a:ext cx="3602736" cy="30449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068" y="2889373"/>
            <a:ext cx="11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FCT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32" y="3179206"/>
            <a:ext cx="3602736" cy="30449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42694" y="2889373"/>
            <a:ext cx="23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FCT Standard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>
      <p:transition spd="slow" advTm="482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Simulation Analysis </a:t>
            </a:r>
            <a:r>
              <a:rPr lang="en-US" dirty="0" smtClean="0"/>
              <a:t>- Elephants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066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NS2 simulation </a:t>
            </a:r>
            <a:r>
              <a:rPr lang="en-US" sz="2800" dirty="0" smtClean="0"/>
              <a:t>in a single rooted setup (Many-to-1).</a:t>
            </a:r>
            <a:endParaRPr lang="en-US" sz="28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Scenario depicting 100 flows (Mice and Elephants).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67" y="2460371"/>
            <a:ext cx="5038344" cy="4261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4735" y="1948252"/>
            <a:ext cx="564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Elephants Goal</a:t>
            </a:r>
            <a:r>
              <a:rPr lang="en-US" sz="3200" dirty="0">
                <a:solidFill>
                  <a:srgbClr val="FF0000"/>
                </a:solidFill>
              </a:rPr>
              <a:t>: H</a:t>
            </a:r>
            <a:r>
              <a:rPr lang="en-US" sz="3200" dirty="0" smtClean="0">
                <a:solidFill>
                  <a:srgbClr val="FF0000"/>
                </a:solidFill>
              </a:rPr>
              <a:t>igh throughput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>
      <p:transition spd="slow" advTm="4826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Testbed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32459"/>
            <a:ext cx="6565943" cy="3644541"/>
          </a:xfrm>
        </p:spPr>
      </p:pic>
      <p:sp>
        <p:nvSpPr>
          <p:cNvPr id="10" name="TextBox 9"/>
          <p:cNvSpPr txBox="1"/>
          <p:nvPr/>
        </p:nvSpPr>
        <p:spPr>
          <a:xfrm>
            <a:off x="533400" y="1066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12 servers: 1 master, 1 OVS physical machine, 5 senders and 5 receivers with OVS for the </a:t>
            </a:r>
            <a:r>
              <a:rPr lang="en-US" sz="2800" dirty="0" err="1" smtClean="0"/>
              <a:t>vPorts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Mice flows are Web page requests of 11.5 KB.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Elephants flows are </a:t>
            </a:r>
            <a:r>
              <a:rPr lang="en-US" sz="2800" dirty="0" err="1" smtClean="0"/>
              <a:t>ip</a:t>
            </a:r>
            <a:r>
              <a:rPr lang="en-US" sz="2800" dirty="0" err="1" smtClean="0"/>
              <a:t>erf</a:t>
            </a:r>
            <a:r>
              <a:rPr lang="en-US" sz="2800" dirty="0" smtClean="0"/>
              <a:t> long lived connections.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468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Analysis - Mice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Compare </a:t>
            </a:r>
            <a:r>
              <a:rPr lang="en-US" sz="2800" dirty="0" smtClean="0"/>
              <a:t>IQM against </a:t>
            </a:r>
            <a:r>
              <a:rPr lang="en-US" sz="2800" dirty="0" err="1" smtClean="0"/>
              <a:t>DropTail</a:t>
            </a:r>
            <a:r>
              <a:rPr lang="en-US" sz="2800" dirty="0" smtClean="0"/>
              <a:t> for Reno and Cubic.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Scenario depicting 150 elephants against 30 Mice.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348" y="2065226"/>
            <a:ext cx="617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Mice Goal: Low Latency and low </a:t>
            </a:r>
            <a:r>
              <a:rPr lang="en-US" sz="2800" dirty="0" smtClean="0">
                <a:solidFill>
                  <a:srgbClr val="FF0000"/>
                </a:solidFill>
              </a:rPr>
              <a:t>variance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348" y="6011796"/>
            <a:ext cx="569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*CDF</a:t>
            </a:r>
            <a:r>
              <a:rPr lang="en-US" dirty="0"/>
              <a:t>: shows distribution over mice flows </a:t>
            </a:r>
            <a:r>
              <a:rPr lang="en-US" dirty="0" smtClean="0"/>
              <a:t>only </a:t>
            </a:r>
            <a:r>
              <a:rPr lang="en-US" dirty="0" smtClean="0">
                <a:hlinkClick r:id="rId3" action="ppaction://hlinksldjump"/>
              </a:rPr>
              <a:t>(drops)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6" y="2700380"/>
            <a:ext cx="3602736" cy="3044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42" y="2694320"/>
            <a:ext cx="3602736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>
      <p:transition spd="slow" advTm="482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Experimental Analysis - </a:t>
            </a:r>
            <a:r>
              <a:rPr lang="en-US" dirty="0" smtClean="0"/>
              <a:t>Elephants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Compare </a:t>
            </a:r>
            <a:r>
              <a:rPr lang="en-US" sz="2800" dirty="0" smtClean="0"/>
              <a:t>IQM against </a:t>
            </a:r>
            <a:r>
              <a:rPr lang="en-US" sz="2800" dirty="0" err="1" smtClean="0"/>
              <a:t>DropTail</a:t>
            </a:r>
            <a:r>
              <a:rPr lang="en-US" sz="2800" dirty="0" smtClean="0"/>
              <a:t> for Reno and Cubic.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Scenario depicting 150 elephants against 30 Mice.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35" y="2321874"/>
            <a:ext cx="5038344" cy="4261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8535" y="1890989"/>
            <a:ext cx="564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Elephants Goal</a:t>
            </a:r>
            <a:r>
              <a:rPr lang="en-US" sz="3200" dirty="0">
                <a:solidFill>
                  <a:srgbClr val="FF0000"/>
                </a:solidFill>
              </a:rPr>
              <a:t>: H</a:t>
            </a:r>
            <a:r>
              <a:rPr lang="en-US" sz="3200" dirty="0" smtClean="0">
                <a:solidFill>
                  <a:srgbClr val="FF0000"/>
                </a:solidFill>
              </a:rPr>
              <a:t>igh throughput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>
      <p:transition spd="slow" advTm="482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IQM Works</a:t>
            </a:r>
            <a:endParaRPr lang="en-US" dirty="0"/>
          </a:p>
        </p:txBody>
      </p:sp>
      <p:sp>
        <p:nvSpPr>
          <p:cNvPr id="6" name="Rectangle 85"/>
          <p:cNvSpPr>
            <a:spLocks noGrp="1" noChangeArrowheads="1"/>
          </p:cNvSpPr>
          <p:nvPr>
            <p:ph idx="1"/>
          </p:nvPr>
        </p:nvSpPr>
        <p:spPr bwMode="auto">
          <a:xfrm>
            <a:off x="304800" y="14478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>
            <a:prstTxWarp prst="textNoShape">
              <a:avLst/>
            </a:prstTxWarp>
            <a:normAutofit lnSpcReduction="10000"/>
          </a:bodyPr>
          <a:lstStyle/>
          <a:p>
            <a:pPr lvl="0" eaLnBrk="0" hangingPunct="0">
              <a:buFont typeface="+mj-lt"/>
              <a:buAutoNum type="arabicPeriod"/>
              <a:defRPr/>
            </a:pPr>
            <a:r>
              <a:rPr lang="en-US" b="1" kern="0" dirty="0" smtClean="0">
                <a:solidFill>
                  <a:srgbClr val="0000CC"/>
                </a:solidFill>
                <a:cs typeface="Times New Roman"/>
              </a:rPr>
              <a:t>High Burst Tolerance</a:t>
            </a:r>
            <a:endParaRPr lang="en-US" sz="2800" kern="0" dirty="0" smtClean="0">
              <a:solidFill>
                <a:srgbClr val="000000"/>
              </a:solidFill>
              <a:cs typeface="Times New Roman"/>
            </a:endParaRP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Large buffer headroom before </a:t>
            </a:r>
            <a:r>
              <a:rPr lang="en-US" b="1" dirty="0" err="1" smtClean="0">
                <a:solidFill>
                  <a:srgbClr val="FF0000"/>
                </a:solidFill>
              </a:rPr>
              <a:t>incast</a:t>
            </a:r>
            <a:r>
              <a:rPr lang="en-US" b="1" dirty="0" smtClean="0">
                <a:solidFill>
                  <a:srgbClr val="FF0000"/>
                </a:solidFill>
              </a:rPr>
              <a:t> →</a:t>
            </a:r>
            <a:r>
              <a:rPr lang="en-US" dirty="0" smtClean="0">
                <a:solidFill>
                  <a:prstClr val="black"/>
                </a:solidFill>
              </a:rPr>
              <a:t> bursts fit.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FF0000"/>
                </a:solidFill>
                <a:cs typeface="Times New Roman"/>
              </a:rPr>
              <a:t>Short control loop</a:t>
            </a:r>
            <a:r>
              <a:rPr lang="en-US" b="1" kern="0" dirty="0" smtClean="0">
                <a:solidFill>
                  <a:srgbClr val="FF0000"/>
                </a:solidFill>
                <a:cs typeface="Calibri"/>
              </a:rPr>
              <a:t>→</a:t>
            </a:r>
            <a:r>
              <a:rPr lang="en-US" kern="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Times New Roman"/>
              </a:rPr>
              <a:t>sources react before packets are dropped.</a:t>
            </a:r>
          </a:p>
          <a:p>
            <a:pPr marL="457200" lvl="1" indent="0">
              <a:buNone/>
              <a:defRPr/>
            </a:pPr>
            <a:endParaRPr lang="en-US" sz="2800" kern="0" dirty="0" smtClean="0">
              <a:solidFill>
                <a:srgbClr val="000000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 smtClean="0">
                <a:solidFill>
                  <a:srgbClr val="0000CC"/>
                </a:solidFill>
                <a:cs typeface="Times New Roman"/>
              </a:rPr>
              <a:t> Low </a:t>
            </a:r>
            <a:r>
              <a:rPr lang="en-US" b="1" kern="0" dirty="0" smtClean="0">
                <a:solidFill>
                  <a:srgbClr val="0000CC"/>
                </a:solidFill>
                <a:cs typeface="Times New Roman"/>
              </a:rPr>
              <a:t>L</a:t>
            </a:r>
            <a:r>
              <a:rPr lang="en-US" sz="2800" b="1" kern="0" dirty="0" smtClean="0">
                <a:solidFill>
                  <a:srgbClr val="0000CC"/>
                </a:solidFill>
                <a:cs typeface="Times New Roman"/>
              </a:rPr>
              <a:t>atency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Small queue occupancies →</a:t>
            </a:r>
            <a:r>
              <a:rPr lang="en-US" dirty="0" smtClean="0">
                <a:solidFill>
                  <a:prstClr val="black"/>
                </a:solidFill>
              </a:rPr>
              <a:t> low queuing delay.</a:t>
            </a:r>
          </a:p>
          <a:p>
            <a:pPr marL="457200" lvl="1" indent="0">
              <a:buNone/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charset="-128"/>
              <a:cs typeface="Times New Roman"/>
            </a:endParaRPr>
          </a:p>
          <a:p>
            <a:pPr>
              <a:buNone/>
              <a:defRPr/>
            </a:pPr>
            <a:r>
              <a:rPr lang="en-US" sz="2800" b="1" kern="0" dirty="0" smtClean="0">
                <a:solidFill>
                  <a:srgbClr val="0000CC"/>
                </a:solidFill>
                <a:cs typeface="Times New Roman"/>
              </a:rPr>
              <a:t>3. High Throughput 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Fair and fast bandwidth allocation→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Times New Roman"/>
              </a:rPr>
              <a:t>mice finish fast and elephants retrieve back the bandwidth fast.</a:t>
            </a:r>
          </a:p>
          <a:p>
            <a:pPr>
              <a:buNone/>
              <a:defRPr/>
            </a:pPr>
            <a:endParaRPr lang="en-US" kern="0" dirty="0" smtClean="0">
              <a:solidFill>
                <a:srgbClr val="000000"/>
              </a:solidFill>
              <a:cs typeface="Times New Roman"/>
            </a:endParaRPr>
          </a:p>
          <a:p>
            <a:pPr marL="57150" indent="0">
              <a:buNone/>
              <a:defRPr/>
            </a:pPr>
            <a:endParaRPr lang="en-US" kern="0" dirty="0" smtClean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5"/>
    </mc:Choice>
    <mc:Fallback xmlns="" xmlns:mv="urn:schemas-microsoft-com:mac:vml">
      <mp:transition xmlns:mp="http://schemas.microsoft.com/office/mac/powerpoint/2008/main" spd="slow" advTm="4332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pitchFamily="-110" charset="0"/>
              <a:buChar char="•"/>
              <a:defRPr/>
            </a:pPr>
            <a:endParaRPr lang="en-US" sz="1100" dirty="0" smtClean="0">
              <a:ea typeface="+mn-ea"/>
              <a:cs typeface="+mn-cs"/>
            </a:endParaRPr>
          </a:p>
          <a:p>
            <a:pPr>
              <a:buFont typeface="Arial" pitchFamily="-110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IQM satisfies all </a:t>
            </a:r>
            <a:r>
              <a:rPr lang="en-US" dirty="0" smtClean="0"/>
              <a:t>mentioned </a:t>
            </a:r>
            <a:r>
              <a:rPr lang="en-US" sz="2800" dirty="0" smtClean="0">
                <a:ea typeface="+mn-ea"/>
                <a:cs typeface="+mn-cs"/>
              </a:rPr>
              <a:t>requirements for Data Center packet transport.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Handles bursts well.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Keeps queuing delays low.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Achieves high throughput.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Fits with any TCP flavor running on any OS.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 Modifications to TCP stack.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pitchFamily="-110" charset="0"/>
              <a:buNone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>
              <a:buFont typeface="Arial" pitchFamily="-110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Features: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Very simple change to switch queue management logic.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Allows incremental deployment.</a:t>
            </a:r>
          </a:p>
          <a:p>
            <a:pPr marL="800100" lvl="1" indent="-342900">
              <a:buNone/>
              <a:defRPr/>
            </a:pPr>
            <a:endParaRPr lang="en-US" sz="2400" dirty="0" smtClean="0"/>
          </a:p>
          <a:p>
            <a:pPr marL="800100" lvl="1" indent="-342900">
              <a:buNone/>
              <a:defRPr/>
            </a:pPr>
            <a:endParaRPr lang="en-US" sz="2400" dirty="0" smtClean="0"/>
          </a:p>
          <a:p>
            <a:pPr marL="800100" lvl="1" indent="-342900">
              <a:buNone/>
              <a:defRPr/>
            </a:pPr>
            <a:endParaRPr lang="en-US" sz="2400" dirty="0" smtClean="0"/>
          </a:p>
          <a:p>
            <a:pPr marL="400050">
              <a:buFont typeface="Arial" pitchFamily="-110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Tm="3413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[1] </a:t>
            </a:r>
            <a:r>
              <a:rPr lang="en-US" sz="2000" dirty="0"/>
              <a:t>S. </a:t>
            </a:r>
            <a:r>
              <a:rPr lang="en-US" sz="2000" dirty="0" err="1"/>
              <a:t>Kandula</a:t>
            </a:r>
            <a:r>
              <a:rPr lang="en-US" sz="2000" dirty="0"/>
              <a:t>, S. </a:t>
            </a:r>
            <a:r>
              <a:rPr lang="en-US" sz="2000" dirty="0" err="1"/>
              <a:t>Sengupta</a:t>
            </a:r>
            <a:r>
              <a:rPr lang="en-US" sz="2000" dirty="0"/>
              <a:t>, A. Greenberg, P. Patel, and R. </a:t>
            </a:r>
            <a:r>
              <a:rPr lang="en-US" sz="2000" dirty="0" err="1"/>
              <a:t>Chaiken</a:t>
            </a:r>
            <a:r>
              <a:rPr lang="en-US" sz="2000" dirty="0"/>
              <a:t>, “The nature of data center traffic,” in Proceedings of the 9th ACM SIGCOMM conference on Internet measurement conference -IMC ’09. New York, New York, USA: ACM Press, Nov. 2009,p. 202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[2] </a:t>
            </a:r>
            <a:r>
              <a:rPr lang="en-US" sz="2000" dirty="0"/>
              <a:t>M. </a:t>
            </a:r>
            <a:r>
              <a:rPr lang="en-US" sz="2000" dirty="0" err="1"/>
              <a:t>Alizadeh</a:t>
            </a:r>
            <a:r>
              <a:rPr lang="en-US" sz="2000" dirty="0"/>
              <a:t>, A. Greenberg, D. A. </a:t>
            </a:r>
            <a:r>
              <a:rPr lang="en-US" sz="2000" dirty="0" err="1"/>
              <a:t>Maltz</a:t>
            </a:r>
            <a:r>
              <a:rPr lang="en-US" sz="2000" dirty="0"/>
              <a:t>, J. </a:t>
            </a:r>
            <a:r>
              <a:rPr lang="en-US" sz="2000" dirty="0" err="1"/>
              <a:t>Padhye</a:t>
            </a:r>
            <a:r>
              <a:rPr lang="en-US" sz="2000" dirty="0"/>
              <a:t>, P. </a:t>
            </a:r>
            <a:r>
              <a:rPr lang="en-US" sz="2000" dirty="0" smtClean="0"/>
              <a:t>Patel, B</a:t>
            </a:r>
            <a:r>
              <a:rPr lang="en-US" sz="2000" dirty="0"/>
              <a:t>. </a:t>
            </a:r>
            <a:r>
              <a:rPr lang="en-US" sz="2000" dirty="0" err="1"/>
              <a:t>Prabhakar</a:t>
            </a:r>
            <a:r>
              <a:rPr lang="en-US" sz="2000" dirty="0"/>
              <a:t>, S. </a:t>
            </a:r>
            <a:r>
              <a:rPr lang="en-US" sz="2000" dirty="0" err="1"/>
              <a:t>Sengupta</a:t>
            </a:r>
            <a:r>
              <a:rPr lang="en-US" sz="2000" dirty="0"/>
              <a:t>, and M. </a:t>
            </a:r>
            <a:r>
              <a:rPr lang="en-US" sz="2000" dirty="0" err="1"/>
              <a:t>Sridharan</a:t>
            </a:r>
            <a:r>
              <a:rPr lang="en-US" sz="2000" dirty="0"/>
              <a:t>, “Data center </a:t>
            </a:r>
            <a:r>
              <a:rPr lang="en-US" sz="2000" dirty="0" smtClean="0"/>
              <a:t>TCP (DCTCP</a:t>
            </a:r>
            <a:r>
              <a:rPr lang="en-US" sz="2000" dirty="0"/>
              <a:t>),” ACM SIGCOMM Computer Communication </a:t>
            </a:r>
            <a:r>
              <a:rPr lang="en-US" sz="2000" dirty="0" smtClean="0"/>
              <a:t>Review, vol</a:t>
            </a:r>
            <a:r>
              <a:rPr lang="en-US" sz="2000" dirty="0"/>
              <a:t>. 40, p. 63, 2010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[3] </a:t>
            </a:r>
            <a:r>
              <a:rPr lang="en-US" sz="2000" dirty="0"/>
              <a:t>H. Wu, Z. Feng, C. </a:t>
            </a:r>
            <a:r>
              <a:rPr lang="en-US" sz="2000" dirty="0" err="1"/>
              <a:t>Guo</a:t>
            </a:r>
            <a:r>
              <a:rPr lang="en-US" sz="2000" dirty="0"/>
              <a:t>, and Y. Zhang, “ICTCP: </a:t>
            </a:r>
            <a:r>
              <a:rPr lang="en-US" sz="2000" dirty="0" err="1" smtClean="0"/>
              <a:t>Incast</a:t>
            </a:r>
            <a:r>
              <a:rPr lang="en-US" sz="2000" dirty="0" smtClean="0"/>
              <a:t> congestion </a:t>
            </a:r>
            <a:r>
              <a:rPr lang="en-US" sz="2000" dirty="0"/>
              <a:t>control for TCP in data-center networks,” </a:t>
            </a:r>
            <a:r>
              <a:rPr lang="en-US" sz="2000" dirty="0" smtClean="0"/>
              <a:t>IEEE/ACM Transactions </a:t>
            </a:r>
            <a:r>
              <a:rPr lang="en-US" sz="2000" dirty="0"/>
              <a:t>on Networking, vol. 21, pp. 345–358, 2013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[4] </a:t>
            </a:r>
            <a:r>
              <a:rPr lang="en-US" sz="2000" dirty="0"/>
              <a:t>V. </a:t>
            </a:r>
            <a:r>
              <a:rPr lang="en-US" sz="2000" dirty="0" err="1"/>
              <a:t>Vasudevan</a:t>
            </a:r>
            <a:r>
              <a:rPr lang="en-US" sz="2000" dirty="0"/>
              <a:t>, A. </a:t>
            </a:r>
            <a:r>
              <a:rPr lang="en-US" sz="2000" dirty="0" err="1"/>
              <a:t>Phanishayee</a:t>
            </a:r>
            <a:r>
              <a:rPr lang="en-US" sz="2000" dirty="0"/>
              <a:t>, H. Shah, E. </a:t>
            </a:r>
            <a:r>
              <a:rPr lang="en-US" sz="2000" dirty="0" err="1"/>
              <a:t>Krevat</a:t>
            </a:r>
            <a:r>
              <a:rPr lang="en-US" sz="2000" dirty="0"/>
              <a:t>, D. </a:t>
            </a:r>
            <a:r>
              <a:rPr lang="en-US" sz="2000" dirty="0" smtClean="0"/>
              <a:t>G. Andersen</a:t>
            </a:r>
            <a:r>
              <a:rPr lang="en-US" sz="2000" dirty="0"/>
              <a:t>, G. R. Ganger, G. A. Gibson, and B. Mueller, “</a:t>
            </a:r>
            <a:r>
              <a:rPr lang="en-US" sz="2000" dirty="0" smtClean="0"/>
              <a:t>Safe and </a:t>
            </a:r>
            <a:r>
              <a:rPr lang="en-US" sz="2000" dirty="0"/>
              <a:t>effective fine-grained TCP retransmissions for </a:t>
            </a:r>
            <a:r>
              <a:rPr lang="en-US" sz="2000" dirty="0" smtClean="0"/>
              <a:t>datacenter communication</a:t>
            </a:r>
            <a:r>
              <a:rPr lang="en-US" sz="2000" dirty="0"/>
              <a:t>,” ACM SIGCOMM Computer </a:t>
            </a:r>
            <a:r>
              <a:rPr lang="en-US" sz="2000" dirty="0" smtClean="0"/>
              <a:t>Communication Review</a:t>
            </a:r>
            <a:r>
              <a:rPr lang="en-US" sz="2000" dirty="0"/>
              <a:t>, vol. 39, p. 303, 2009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1999"/>
            <a:ext cx="6629400" cy="39163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 wrap="square">
            <a:normAutofit/>
          </a:bodyPr>
          <a:lstStyle/>
          <a:p>
            <a:r>
              <a:rPr lang="en-US" sz="4000" dirty="0" smtClean="0"/>
              <a:t>Partition/Aggregate Application Structure</a:t>
            </a:r>
            <a:endParaRPr lang="en-US" sz="4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477000" y="6340475"/>
            <a:ext cx="2133600" cy="365125"/>
          </a:xfrm>
        </p:spPr>
        <p:txBody>
          <a:bodyPr/>
          <a:lstStyle/>
          <a:p>
            <a:fld id="{96F468FF-8BB4-3349-8005-AE9F629C61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4814524"/>
            <a:ext cx="8610600" cy="17386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foundation for many large-scale </a:t>
            </a:r>
            <a:r>
              <a:rPr lang="en-US" dirty="0" smtClean="0"/>
              <a:t>web applications[1]</a:t>
            </a:r>
            <a:r>
              <a:rPr lang="en-US" sz="3200" dirty="0" smtClean="0"/>
              <a:t>.</a:t>
            </a:r>
            <a:endParaRPr lang="en-US" sz="3200" dirty="0"/>
          </a:p>
          <a:p>
            <a:pPr lvl="1"/>
            <a:r>
              <a:rPr lang="en-US" dirty="0"/>
              <a:t>Web search, Social network composition, Ad </a:t>
            </a:r>
            <a:r>
              <a:rPr lang="en-US" dirty="0" smtClean="0"/>
              <a:t>selection.</a:t>
            </a:r>
          </a:p>
          <a:p>
            <a:pPr marL="514350" indent="-457200"/>
            <a:r>
              <a:rPr lang="en-US" dirty="0" smtClean="0"/>
              <a:t>Examples : Google/Bing Search, Facebook Queries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898161"/>
            <a:ext cx="325922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is money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 Strict deadlines (SLAs)</a:t>
            </a:r>
          </a:p>
          <a:p>
            <a:r>
              <a:rPr lang="en-US" sz="2400" dirty="0"/>
              <a:t> Missed deadline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 Lower quality result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035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Thanks – Questions are welcomed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Simulation Analysis </a:t>
            </a:r>
            <a:r>
              <a:rPr lang="en-US" dirty="0" smtClean="0"/>
              <a:t>- Drops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97202" y="1247180"/>
            <a:ext cx="6949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Goal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Less drops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</a:rPr>
              <a:t> less timeouts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faster FCT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2149" y="5781562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*CDF</a:t>
            </a:r>
            <a:r>
              <a:rPr lang="en-US" dirty="0"/>
              <a:t>: shows distribution over mice flows </a:t>
            </a:r>
            <a:r>
              <a:rPr lang="en-US" dirty="0" smtClean="0"/>
              <a:t>only</a:t>
            </a:r>
          </a:p>
          <a:p>
            <a:pPr lvl="1"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708743"/>
            <a:ext cx="4876800" cy="41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>
      <p:transition spd="slow" advTm="4826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Experimental Analysis - </a:t>
            </a:r>
            <a:r>
              <a:rPr lang="en-US" dirty="0" smtClean="0"/>
              <a:t>Drops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97202" y="1219200"/>
            <a:ext cx="6949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Goal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Less drops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</a:rPr>
              <a:t> less timeouts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faster FCT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4632" y="5955389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*CDF</a:t>
            </a:r>
            <a:r>
              <a:rPr lang="en-US" dirty="0"/>
              <a:t>: shows distribution over mice flows </a:t>
            </a:r>
            <a:r>
              <a:rPr lang="en-US" dirty="0" smtClean="0"/>
              <a:t>only</a:t>
            </a:r>
          </a:p>
          <a:p>
            <a:pPr lvl="1" algn="ctr"/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27" y="1778515"/>
            <a:ext cx="5038344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>
      <p:transition spd="slow" advTm="482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TCP </a:t>
            </a:r>
            <a:r>
              <a:rPr lang="en-US" dirty="0" err="1" smtClean="0"/>
              <a:t>Incast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" name="Picture 17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5012928"/>
            <a:ext cx="915278" cy="974328"/>
          </a:xfrm>
          <a:prstGeom prst="rect">
            <a:avLst/>
          </a:prstGeom>
        </p:spPr>
      </p:pic>
      <p:pic>
        <p:nvPicPr>
          <p:cNvPr id="23" name="Picture 22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3478" y="3793728"/>
            <a:ext cx="915278" cy="974328"/>
          </a:xfrm>
          <a:prstGeom prst="rect">
            <a:avLst/>
          </a:prstGeom>
        </p:spPr>
      </p:pic>
      <p:pic>
        <p:nvPicPr>
          <p:cNvPr id="24" name="Picture 23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3478" y="2514600"/>
            <a:ext cx="915278" cy="974328"/>
          </a:xfrm>
          <a:prstGeom prst="rect">
            <a:avLst/>
          </a:prstGeom>
        </p:spPr>
      </p:pic>
      <p:pic>
        <p:nvPicPr>
          <p:cNvPr id="25" name="Picture 24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3478" y="1219200"/>
            <a:ext cx="915278" cy="974328"/>
          </a:xfrm>
          <a:prstGeom prst="rect">
            <a:avLst/>
          </a:prstGeom>
        </p:spPr>
      </p:pic>
      <p:pic>
        <p:nvPicPr>
          <p:cNvPr id="26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flipH="1">
            <a:off x="4286109" y="3233039"/>
            <a:ext cx="1643349" cy="692945"/>
          </a:xfrm>
        </p:spPr>
      </p:pic>
      <p:pic>
        <p:nvPicPr>
          <p:cNvPr id="28" name="Picture 27" descr="serv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4957" y="3044594"/>
            <a:ext cx="1148799" cy="110284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5700858" y="3579513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65" y="1706364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11465" y="3001764"/>
            <a:ext cx="1675522" cy="5470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11465" y="3625056"/>
            <a:ext cx="1675522" cy="655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610587" y="3701256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3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3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38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39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0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1" name="Rectangle 163"/>
          <p:cNvSpPr>
            <a:spLocks noChangeArrowheads="1"/>
          </p:cNvSpPr>
          <p:nvPr/>
        </p:nvSpPr>
        <p:spPr bwMode="auto">
          <a:xfrm>
            <a:off x="2400532" y="144780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2171932" y="146304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3" name="Rectangle 163"/>
          <p:cNvSpPr>
            <a:spLocks noChangeArrowheads="1"/>
          </p:cNvSpPr>
          <p:nvPr/>
        </p:nvSpPr>
        <p:spPr bwMode="auto">
          <a:xfrm>
            <a:off x="24005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4" name="Rectangle 163"/>
          <p:cNvSpPr>
            <a:spLocks noChangeArrowheads="1"/>
          </p:cNvSpPr>
          <p:nvPr/>
        </p:nvSpPr>
        <p:spPr bwMode="auto">
          <a:xfrm>
            <a:off x="21719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5" name="Rectangle 163"/>
          <p:cNvSpPr>
            <a:spLocks noChangeArrowheads="1"/>
          </p:cNvSpPr>
          <p:nvPr/>
        </p:nvSpPr>
        <p:spPr bwMode="auto">
          <a:xfrm>
            <a:off x="24005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6" name="Rectangle 163"/>
          <p:cNvSpPr>
            <a:spLocks noChangeArrowheads="1"/>
          </p:cNvSpPr>
          <p:nvPr/>
        </p:nvSpPr>
        <p:spPr bwMode="auto">
          <a:xfrm>
            <a:off x="21719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7" name="Rectangle 163"/>
          <p:cNvSpPr>
            <a:spLocks noChangeArrowheads="1"/>
          </p:cNvSpPr>
          <p:nvPr/>
        </p:nvSpPr>
        <p:spPr bwMode="auto">
          <a:xfrm>
            <a:off x="24005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21719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pic>
        <p:nvPicPr>
          <p:cNvPr id="49" name="Picture 48" descr="ba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6956" y="2819400"/>
            <a:ext cx="1524000" cy="15240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43200" y="5257800"/>
            <a:ext cx="3048001" cy="1200329"/>
            <a:chOff x="2438400" y="5418892"/>
            <a:chExt cx="3048001" cy="1200329"/>
          </a:xfrm>
        </p:grpSpPr>
        <p:sp>
          <p:nvSpPr>
            <p:cNvPr id="51" name="TextBox 50"/>
            <p:cNvSpPr txBox="1"/>
            <p:nvPr/>
          </p:nvSpPr>
          <p:spPr>
            <a:xfrm>
              <a:off x="2984699" y="5418892"/>
              <a:ext cx="25017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a typeface="Arial" charset="0"/>
                  <a:cs typeface="Arial"/>
                </a:rPr>
                <a:t>Miss deadline due to TCP timeout detected by RTO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Left Arrow 51"/>
            <p:cNvSpPr/>
            <p:nvPr/>
          </p:nvSpPr>
          <p:spPr>
            <a:xfrm>
              <a:off x="2438400" y="5562600"/>
              <a:ext cx="591569" cy="237292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1000" y="138326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Worker 1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1000" y="2667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Worker 2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3962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Worker 3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" y="5181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Worker 4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708611" y="2417258"/>
            <a:ext cx="197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Aggregator</a:t>
            </a:r>
          </a:p>
          <a:p>
            <a:r>
              <a:rPr lang="en-US" sz="2000" b="1" dirty="0" smtClean="0"/>
              <a:t>Deadline 50ms</a:t>
            </a:r>
            <a:endParaRPr lang="en-US" sz="20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5562600" y="4532293"/>
            <a:ext cx="2590800" cy="1849457"/>
            <a:chOff x="5410200" y="4837093"/>
            <a:chExt cx="2590800" cy="1849457"/>
          </a:xfrm>
        </p:grpSpPr>
        <p:sp>
          <p:nvSpPr>
            <p:cNvPr id="59" name="TextBox 58"/>
            <p:cNvSpPr txBox="1"/>
            <p:nvPr/>
          </p:nvSpPr>
          <p:spPr>
            <a:xfrm>
              <a:off x="5410200" y="4837093"/>
              <a:ext cx="259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00CC"/>
                  </a:solidFill>
                  <a:ea typeface="Arial" charset="0"/>
                  <a:cs typeface="Arial"/>
                </a:rPr>
                <a:t>RTO</a:t>
              </a:r>
              <a:r>
                <a:rPr lang="en-US" sz="2000" b="1" baseline="-25000" dirty="0" err="1" smtClean="0">
                  <a:solidFill>
                    <a:srgbClr val="0000CC"/>
                  </a:solidFill>
                  <a:ea typeface="Arial" charset="0"/>
                  <a:cs typeface="Arial"/>
                </a:rPr>
                <a:t>min</a:t>
              </a:r>
              <a:r>
                <a:rPr lang="en-US" sz="2000" b="1" baseline="-25000" dirty="0" smtClean="0">
                  <a:solidFill>
                    <a:srgbClr val="0000CC"/>
                  </a:solidFill>
                  <a:ea typeface="Arial" charset="0"/>
                  <a:cs typeface="Arial"/>
                </a:rPr>
                <a:t> </a:t>
              </a:r>
              <a:r>
                <a:rPr lang="en-US" sz="2000" b="1" dirty="0" smtClean="0">
                  <a:solidFill>
                    <a:srgbClr val="0000CC"/>
                  </a:solidFill>
                  <a:ea typeface="Arial" charset="0"/>
                  <a:cs typeface="Arial"/>
                </a:rPr>
                <a:t>= 200 ms</a:t>
              </a:r>
            </a:p>
            <a:p>
              <a:endParaRPr lang="en-US" b="1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pic>
          <p:nvPicPr>
            <p:cNvPr id="60" name="Picture 59" descr="hourglass_3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9180" y="5334000"/>
              <a:ext cx="1078820" cy="1352550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810000" y="1393448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a typeface="Arial" charset="0"/>
                <a:cs typeface="Arial"/>
              </a:rPr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ea typeface="Arial" charset="0"/>
                <a:cs typeface="Arial"/>
              </a:rPr>
              <a:t> Caused by Partition/Aggregate.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1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4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4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5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4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3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4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TCP in the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44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TCP and its variants does not meet demands of partition/aggregate applications in DC </a:t>
            </a:r>
            <a:r>
              <a:rPr lang="en-US" dirty="0" err="1" smtClean="0"/>
              <a:t>envirnoment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Suffers from </a:t>
            </a:r>
            <a:r>
              <a:rPr lang="en-US" dirty="0" err="1" smtClean="0"/>
              <a:t>bursty</a:t>
            </a:r>
            <a:r>
              <a:rPr lang="en-US" dirty="0" smtClean="0"/>
              <a:t> packet drops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</a:rPr>
              <a:t>Incast</a:t>
            </a:r>
            <a:r>
              <a:rPr lang="en-US" dirty="0" smtClean="0">
                <a:solidFill>
                  <a:srgbClr val="FF0000"/>
                </a:solidFill>
              </a:rPr>
              <a:t> Problem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Active research topic to design techniques that alleviate </a:t>
            </a:r>
            <a:r>
              <a:rPr lang="en-US" dirty="0" err="1" smtClean="0"/>
              <a:t>incast</a:t>
            </a:r>
            <a:r>
              <a:rPr lang="en-US" dirty="0" smtClean="0"/>
              <a:t> events in data centers.</a:t>
            </a:r>
          </a:p>
          <a:p>
            <a:pPr lvl="1"/>
            <a:r>
              <a:rPr lang="en-US" dirty="0" smtClean="0"/>
              <a:t>Window-based Solutions: DCTCP [2], ICTCP [3]</a:t>
            </a:r>
          </a:p>
          <a:p>
            <a:pPr lvl="1"/>
            <a:r>
              <a:rPr lang="en-US" dirty="0" smtClean="0"/>
              <a:t>Fast Loss Recovery Schemes: Reducing </a:t>
            </a:r>
            <a:r>
              <a:rPr lang="en-US" dirty="0" err="1" smtClean="0"/>
              <a:t>MinRTO</a:t>
            </a:r>
            <a:r>
              <a:rPr lang="en-US" dirty="0" smtClean="0"/>
              <a:t> [4]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 advTm="1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Drawbacks of proposed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Data centers (esp. public ones) allows provisioning of VMs from different OS images each running a different TCP flavor </a:t>
            </a:r>
            <a:r>
              <a:rPr lang="en-US" sz="2700" dirty="0" smtClean="0">
                <a:sym typeface="Wingdings" panose="05000000000000000000" pitchFamily="2" charset="2"/>
              </a:rPr>
              <a:t> </a:t>
            </a:r>
            <a:r>
              <a:rPr lang="en-US" sz="27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Different congestion control logic.</a:t>
            </a:r>
            <a:endParaRPr lang="en-US" sz="2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95600"/>
            <a:ext cx="5257800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Drawbacks of proposed solutions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modifications of TCP stack at the sender or the receiver or both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feasible if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the tenant upload his own image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or one of the peers are outside the data center.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014968"/>
            <a:ext cx="5257800" cy="33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err="1" smtClean="0"/>
              <a:t>Incast</a:t>
            </a:r>
            <a:r>
              <a:rPr lang="en-US" dirty="0" smtClean="0"/>
              <a:t>-Aware Solution Requirements</a:t>
            </a:r>
            <a:endParaRPr lang="en-US" dirty="0"/>
          </a:p>
        </p:txBody>
      </p:sp>
      <p:sp>
        <p:nvSpPr>
          <p:cNvPr id="4" name="Rectangle 262"/>
          <p:cNvSpPr>
            <a:spLocks noGrp="1" noChangeArrowheads="1"/>
          </p:cNvSpPr>
          <p:nvPr/>
        </p:nvSpPr>
        <p:spPr bwMode="auto">
          <a:xfrm>
            <a:off x="457200" y="14478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cs typeface="Times New Roman"/>
              </a:rPr>
              <a:t> Low Latency for </a:t>
            </a:r>
            <a:r>
              <a:rPr lang="en-US" sz="3200" kern="0" dirty="0" err="1" smtClean="0">
                <a:cs typeface="Times New Roman"/>
              </a:rPr>
              <a:t>incast</a:t>
            </a:r>
            <a:r>
              <a:rPr lang="en-US" sz="3200" kern="0" dirty="0" smtClean="0">
                <a:cs typeface="Times New Roman"/>
              </a:rPr>
              <a:t> traffic.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>
                <a:cs typeface="Times New Roman"/>
              </a:rPr>
              <a:t> </a:t>
            </a:r>
            <a:r>
              <a:rPr lang="en-US" sz="3200" kern="0" dirty="0" smtClean="0">
                <a:cs typeface="Times New Roman"/>
              </a:rPr>
              <a:t>High Throughput for elephants.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rgbClr val="FF0000"/>
                </a:solidFill>
                <a:cs typeface="Times New Roman"/>
              </a:rPr>
              <a:t> Fit with all TCP flavors.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rgbClr val="FF0000"/>
                </a:solidFill>
                <a:cs typeface="Times New Roman"/>
              </a:rPr>
              <a:t> No modifications to the TCP stack at all.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 smtClean="0">
                <a:solidFill>
                  <a:srgbClr val="FF0000"/>
                </a:solidFill>
                <a:cs typeface="Times New Roman"/>
              </a:rPr>
              <a:t> Simple enough for ease of deployment.</a:t>
            </a:r>
          </a:p>
          <a:p>
            <a:pPr defTabSz="914400" eaLnBrk="0" hangingPunct="0">
              <a:spcBef>
                <a:spcPct val="20000"/>
              </a:spcBef>
              <a:defRPr/>
            </a:pPr>
            <a:endParaRPr lang="en-US" sz="3200" kern="0" dirty="0" smtClean="0">
              <a:cs typeface="Times New Roman"/>
            </a:endParaRP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defRPr/>
            </a:pPr>
            <a:endParaRPr lang="en-US" sz="2400" kern="0" dirty="0" smtClean="0">
              <a:solidFill>
                <a:srgbClr val="000000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u="sng" kern="0" dirty="0">
              <a:solidFill>
                <a:srgbClr val="FF0000"/>
              </a:solidFill>
              <a:cs typeface="Times New Roman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495300" y="5429651"/>
            <a:ext cx="7924800" cy="914400"/>
          </a:xfrm>
          <a:prstGeom prst="roundRect">
            <a:avLst/>
          </a:prstGeom>
          <a:ln w="63500" cap="flat" cmpd="sng" algn="ctr">
            <a:noFill/>
            <a:prstDash val="solid"/>
          </a:ln>
          <a:effectLst>
            <a:innerShdw blurRad="2159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/>
        </p:spPr>
        <p:txBody>
          <a:bodyPr anchor="ctr"/>
          <a:lstStyle/>
          <a:p>
            <a:pPr marL="342900" lvl="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ea typeface="ＭＳ Ｐゴシック" charset="-128"/>
                <a:cs typeface="Arial"/>
              </a:rPr>
              <a:t>The challenge is to achieve all of these Conflicting Requirements.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29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/>
          <p:cNvGrpSpPr/>
          <p:nvPr/>
        </p:nvGrpSpPr>
        <p:grpSpPr>
          <a:xfrm>
            <a:off x="6583680" y="4419600"/>
            <a:ext cx="274320" cy="274320"/>
            <a:chOff x="6934200" y="2667000"/>
            <a:chExt cx="274320" cy="274320"/>
          </a:xfrm>
        </p:grpSpPr>
        <p:sp>
          <p:nvSpPr>
            <p:cNvPr id="84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906416" y="3800755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335" y="2611640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TCP Flow Control is the answer</a:t>
            </a:r>
            <a:endParaRPr lang="en-US" dirty="0"/>
          </a:p>
        </p:txBody>
      </p:sp>
      <p:cxnSp>
        <p:nvCxnSpPr>
          <p:cNvPr id="12" name="Straight Connector 11"/>
          <p:cNvCxnSpPr>
            <a:stCxn id="89" idx="3"/>
            <a:endCxn id="5" idx="1"/>
          </p:cNvCxnSpPr>
          <p:nvPr/>
        </p:nvCxnSpPr>
        <p:spPr>
          <a:xfrm>
            <a:off x="1948613" y="3098804"/>
            <a:ext cx="4943149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17686" y="223763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Sender 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11340" y="2178050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Receiver</a:t>
            </a:r>
            <a:endParaRPr lang="en-US" b="1" dirty="0"/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1762" y="2547382"/>
            <a:ext cx="1148799" cy="1102845"/>
          </a:xfrm>
          <a:prstGeom prst="rect">
            <a:avLst/>
          </a:prstGeom>
        </p:spPr>
      </p:pic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6583680" y="4419600"/>
            <a:ext cx="274320" cy="27432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641783" y="3883898"/>
            <a:ext cx="293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553200" y="4343400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651086" y="1094631"/>
            <a:ext cx="568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Flow Control is part of all TCP flavors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25" y="2201478"/>
            <a:ext cx="1888946" cy="18588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7686" y="1752600"/>
            <a:ext cx="711114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039726" y="1647081"/>
            <a:ext cx="711114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110604" y="3917950"/>
            <a:ext cx="711114" cy="425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1135417" y="3847626"/>
            <a:ext cx="711114" cy="425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828800" y="1965325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248400" y="4151588"/>
            <a:ext cx="862205" cy="1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" y="5067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4840" y="489593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TCP header has a </a:t>
            </a:r>
            <a:r>
              <a:rPr lang="en-US" sz="2400" dirty="0" smtClean="0">
                <a:solidFill>
                  <a:srgbClr val="FF0000"/>
                </a:solidFill>
              </a:rPr>
              <a:t>Receive Window Field </a:t>
            </a:r>
            <a:r>
              <a:rPr lang="en-US" sz="2400" dirty="0" smtClean="0"/>
              <a:t>which is a major part of TCP’s rate control (sending rate).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Send Window = Min (Congestion Win, </a:t>
            </a:r>
            <a:r>
              <a:rPr lang="en-US" sz="2400" dirty="0" smtClean="0">
                <a:solidFill>
                  <a:srgbClr val="FF0000"/>
                </a:solidFill>
              </a:rPr>
              <a:t>Receive Win</a:t>
            </a:r>
            <a:r>
              <a:rPr lang="en-US" sz="2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7090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86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Switch </a:t>
            </a:r>
            <a:r>
              <a:rPr lang="en-US" sz="2400" dirty="0" smtClean="0">
                <a:solidFill>
                  <a:srgbClr val="FF0000"/>
                </a:solidFill>
              </a:rPr>
              <a:t>port </a:t>
            </a:r>
            <a:r>
              <a:rPr lang="en-US" sz="2400" dirty="0" smtClean="0"/>
              <a:t>toward destination monitors </a:t>
            </a:r>
            <a:r>
              <a:rPr lang="en-US" sz="2400" dirty="0" smtClean="0">
                <a:solidFill>
                  <a:srgbClr val="FF0000"/>
                </a:solidFill>
              </a:rPr>
              <a:t>connection setup rate</a:t>
            </a:r>
            <a:r>
              <a:rPr lang="en-US" sz="2400" dirty="0" smtClean="0"/>
              <a:t>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Count the number of SYN-ACKs and FINs.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The difference represents the expected new connections.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If expected number will overflow buffer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incast</a:t>
            </a:r>
            <a:r>
              <a:rPr lang="en-US" dirty="0" smtClean="0">
                <a:sym typeface="Wingdings" panose="05000000000000000000" pitchFamily="2" charset="2"/>
              </a:rPr>
              <a:t> flag.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Set TCP </a:t>
            </a:r>
            <a:r>
              <a:rPr lang="en-US" sz="2400" dirty="0" smtClean="0">
                <a:solidFill>
                  <a:srgbClr val="FF0000"/>
                </a:solidFill>
              </a:rPr>
              <a:t>receive window to 1 MSS during </a:t>
            </a:r>
            <a:r>
              <a:rPr lang="en-US" sz="2400" dirty="0" err="1" smtClean="0">
                <a:solidFill>
                  <a:srgbClr val="FF0000"/>
                </a:solidFill>
              </a:rPr>
              <a:t>Incast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Proactively react to possible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incast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congestion event.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Clear the buffer space occupied by elephants.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 room for the incoming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incast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traffic.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Disable rewriting when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incast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event clears.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 computation and rewriting overhead.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0B3D-D4F8-4840-B91D-0EEC232E35FC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63"/>
    </mc:Choice>
    <mc:Fallback xmlns="" xmlns:mv="urn:schemas-microsoft-com:mac:vml">
      <mp:transition xmlns:mp="http://schemas.microsoft.com/office/mac/powerpoint/2008/main" spd="slow" advTm="10896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5|0.6|0.1|0.3|0.2|0.3|0.2|1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0.7|16|4.9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3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10477</TotalTime>
  <Words>1224</Words>
  <Application>Microsoft Office PowerPoint</Application>
  <PresentationFormat>On-screen Show (4:3)</PresentationFormat>
  <Paragraphs>189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Helvetica</vt:lpstr>
      <vt:lpstr>Times New Roman</vt:lpstr>
      <vt:lpstr>Wingdings</vt:lpstr>
      <vt:lpstr>Office Theme</vt:lpstr>
      <vt:lpstr>PowerPoint Presentation</vt:lpstr>
      <vt:lpstr>Partition/Aggregate Application Structure</vt:lpstr>
      <vt:lpstr>TCP Incast Problem</vt:lpstr>
      <vt:lpstr>TCP in the Data Center</vt:lpstr>
      <vt:lpstr>Drawbacks of proposed solutions</vt:lpstr>
      <vt:lpstr>Drawbacks of proposed solutions (Cont.)</vt:lpstr>
      <vt:lpstr>Incast-Aware Solution Requirements</vt:lpstr>
      <vt:lpstr>TCP Flow Control is the answer</vt:lpstr>
      <vt:lpstr>Two Key Ideas</vt:lpstr>
      <vt:lpstr>IQM Algorithm</vt:lpstr>
      <vt:lpstr>IQM example</vt:lpstr>
      <vt:lpstr>Simulation Analysis - Mice </vt:lpstr>
      <vt:lpstr>Simulation Analysis - Elephants</vt:lpstr>
      <vt:lpstr>Testbed Setup</vt:lpstr>
      <vt:lpstr>Experimental Analysis - Mice </vt:lpstr>
      <vt:lpstr>Experimental Analysis - Elephants</vt:lpstr>
      <vt:lpstr>Why IQM Works</vt:lpstr>
      <vt:lpstr>Conclusions</vt:lpstr>
      <vt:lpstr>References</vt:lpstr>
      <vt:lpstr>Thanks – Questions are welcomed </vt:lpstr>
      <vt:lpstr>Simulation Analysis - Drops</vt:lpstr>
      <vt:lpstr>Experimental Analysis - Drops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IQM - Globecom15</dc:title>
  <dc:subject>IQM Incast aware Active Queue managment</dc:subject>
  <dc:creator>Ahmed M. Abdelmoniem</dc:creator>
  <cp:lastModifiedBy>Ahmed</cp:lastModifiedBy>
  <cp:revision>857</cp:revision>
  <dcterms:created xsi:type="dcterms:W3CDTF">2011-04-20T06:26:42Z</dcterms:created>
  <dcterms:modified xsi:type="dcterms:W3CDTF">2015-12-01T08:38:18Z</dcterms:modified>
</cp:coreProperties>
</file>