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5" autoAdjust="0"/>
    <p:restoredTop sz="94660"/>
  </p:normalViewPr>
  <p:slideViewPr>
    <p:cSldViewPr snapToGrid="0">
      <p:cViewPr>
        <p:scale>
          <a:sx n="66" d="100"/>
          <a:sy n="66" d="100"/>
        </p:scale>
        <p:origin x="168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2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0221-982C-4849-9755-BD2AB05A29B4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9B6B-0CF9-46CD-883A-8B3AD4B4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" TargetMode="External"/><Relationship Id="rId4" Type="http://schemas.openxmlformats.org/officeDocument/2006/relationships/hyperlink" Target="http://playground.tensorflow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install.html" TargetMode="External"/><Relationship Id="rId3" Type="http://schemas.openxmlformats.org/officeDocument/2006/relationships/hyperlink" Target="http://scikit-learn.org/stable/tutorial/basic/tutoria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python.org/downloads/" TargetMode="External"/><Relationship Id="rId3" Type="http://schemas.openxmlformats.org/officeDocument/2006/relationships/hyperlink" Target="https://www.continuum.io/download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python.org/2/tutorial/index.html" TargetMode="External"/><Relationship Id="rId3" Type="http://schemas.openxmlformats.org/officeDocument/2006/relationships/hyperlink" Target="library.ust.h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432" y="1109837"/>
            <a:ext cx="9912263" cy="23876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Building Machine Learning System</a:t>
            </a:r>
            <a:br>
              <a:rPr lang="en-US" dirty="0" smtClean="0"/>
            </a:br>
            <a:r>
              <a:rPr lang="en-US" dirty="0" smtClean="0"/>
              <a:t>with Python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5, Sept,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99" y="640264"/>
            <a:ext cx="6604000" cy="629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-2461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760785" y="3944336"/>
            <a:ext cx="6611815" cy="30069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60784" y="655689"/>
            <a:ext cx="6611815" cy="3326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1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9" y="1222079"/>
            <a:ext cx="7200900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-2714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Learning Logistic Regression Model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27629" y="4441370"/>
            <a:ext cx="7200900" cy="10666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7629" y="5561045"/>
            <a:ext cx="7200900" cy="1007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96480" y="5917876"/>
            <a:ext cx="434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</a:rPr>
              <a:t>Training Accuracy: 0.726667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-2714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Cross Validation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4" y="1316944"/>
            <a:ext cx="1574800" cy="4584700"/>
          </a:xfrm>
          <a:prstGeom prst="rect">
            <a:avLst/>
          </a:prstGeom>
        </p:spPr>
      </p:pic>
      <p:grpSp>
        <p:nvGrpSpPr>
          <p:cNvPr id="14" name="组 13"/>
          <p:cNvGrpSpPr/>
          <p:nvPr/>
        </p:nvGrpSpPr>
        <p:grpSpPr>
          <a:xfrm>
            <a:off x="1839006" y="1840651"/>
            <a:ext cx="1975417" cy="3902911"/>
            <a:chOff x="2479844" y="1876926"/>
            <a:chExt cx="1975417" cy="3902911"/>
          </a:xfrm>
        </p:grpSpPr>
        <p:sp>
          <p:nvSpPr>
            <p:cNvPr id="6" name="右大括号 5"/>
            <p:cNvSpPr/>
            <p:nvPr/>
          </p:nvSpPr>
          <p:spPr>
            <a:xfrm>
              <a:off x="2479844" y="1876926"/>
              <a:ext cx="601579" cy="308008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81423" y="3155358"/>
              <a:ext cx="13738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b="1" smtClean="0"/>
                <a:t>Training</a:t>
              </a:r>
              <a:endParaRPr kumimoji="1" lang="zh-CN" altLang="en-US" sz="2800" b="1" dirty="0"/>
            </a:p>
          </p:txBody>
        </p:sp>
        <p:sp>
          <p:nvSpPr>
            <p:cNvPr id="11" name="右大括号 10"/>
            <p:cNvSpPr/>
            <p:nvPr/>
          </p:nvSpPr>
          <p:spPr>
            <a:xfrm>
              <a:off x="2479844" y="4959093"/>
              <a:ext cx="601579" cy="820744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81423" y="5107855"/>
              <a:ext cx="1227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b="1" dirty="0" smtClean="0"/>
                <a:t>Testing</a:t>
              </a:r>
              <a:endParaRPr kumimoji="1" lang="zh-CN" altLang="en-US" sz="2800" b="1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98" y="1394403"/>
            <a:ext cx="1485900" cy="4559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34" y="1470603"/>
            <a:ext cx="1562100" cy="4508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444" y="1356303"/>
            <a:ext cx="1498600" cy="4597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762" y="1356303"/>
            <a:ext cx="1587500" cy="4572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50655" y="775916"/>
            <a:ext cx="201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Train-test split</a:t>
            </a:r>
            <a:endParaRPr kumimoji="1" lang="zh-CN" altLang="en-US" sz="2400" b="1" dirty="0"/>
          </a:p>
        </p:txBody>
      </p:sp>
      <p:grpSp>
        <p:nvGrpSpPr>
          <p:cNvPr id="23" name="组 22"/>
          <p:cNvGrpSpPr/>
          <p:nvPr/>
        </p:nvGrpSpPr>
        <p:grpSpPr>
          <a:xfrm>
            <a:off x="4271624" y="776524"/>
            <a:ext cx="5809218" cy="5241938"/>
            <a:chOff x="4271624" y="776524"/>
            <a:chExt cx="5809218" cy="524193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1624" y="1421062"/>
              <a:ext cx="1536700" cy="459740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6988201" y="776524"/>
              <a:ext cx="3092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 smtClean="0"/>
                <a:t>5-Fold Cross Validation</a:t>
              </a:r>
              <a:endParaRPr kumimoji="1"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5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621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159242"/>
            <a:ext cx="7406210" cy="2981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5177746"/>
            <a:ext cx="7406210" cy="168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55500" y="223222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/>
              <a:t>0 Fold Train Accuracy:0.716667, </a:t>
            </a:r>
            <a:endParaRPr lang="en-US" altLang="zh-CN" sz="2400" dirty="0" smtClean="0"/>
          </a:p>
          <a:p>
            <a:r>
              <a:rPr lang="en-US" altLang="zh-CN" sz="2400" dirty="0" smtClean="0"/>
              <a:t>Test Accuracy:0.733333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1 </a:t>
            </a:r>
            <a:r>
              <a:rPr lang="en-US" altLang="zh-CN" sz="2400" dirty="0"/>
              <a:t>Fold Train Accuracy:0.766667, </a:t>
            </a:r>
            <a:endParaRPr lang="en-US" altLang="zh-CN" sz="2400" dirty="0" smtClean="0"/>
          </a:p>
          <a:p>
            <a:r>
              <a:rPr lang="en-US" altLang="zh-CN" sz="2400" dirty="0" smtClean="0"/>
              <a:t>Test Accuracy:0.633333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2 </a:t>
            </a:r>
            <a:r>
              <a:rPr lang="en-US" altLang="zh-CN" sz="2400" dirty="0"/>
              <a:t>Fold Train Accuracy:0.783333, </a:t>
            </a:r>
            <a:endParaRPr lang="en-US" altLang="zh-CN" sz="2400" dirty="0" smtClean="0"/>
          </a:p>
          <a:p>
            <a:r>
              <a:rPr lang="en-US" altLang="zh-CN" sz="2400" dirty="0" smtClean="0"/>
              <a:t>Test Accuracy:0.566667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3 </a:t>
            </a:r>
            <a:r>
              <a:rPr lang="en-US" altLang="zh-CN" sz="2400" dirty="0"/>
              <a:t>Fold Train Accuracy:0.691667, </a:t>
            </a:r>
            <a:endParaRPr lang="en-US" altLang="zh-CN" sz="2400" dirty="0" smtClean="0"/>
          </a:p>
          <a:p>
            <a:r>
              <a:rPr lang="en-US" altLang="zh-CN" sz="2400" dirty="0" smtClean="0"/>
              <a:t>Test Accuracy:0.866667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4 </a:t>
            </a:r>
            <a:r>
              <a:rPr lang="en-US" altLang="zh-CN" sz="2400" dirty="0"/>
              <a:t>Fold Train Accuracy:0.741667, </a:t>
            </a:r>
            <a:endParaRPr lang="en-US" altLang="zh-CN" sz="2400" dirty="0" smtClean="0"/>
          </a:p>
          <a:p>
            <a:r>
              <a:rPr lang="en-US" altLang="zh-CN" sz="2400" dirty="0" smtClean="0"/>
              <a:t>Test </a:t>
            </a:r>
            <a:r>
              <a:rPr lang="en-US" altLang="zh-CN" sz="2400" dirty="0"/>
              <a:t>Accuracy:0.733333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621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15051" y="186611"/>
            <a:ext cx="4776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From Logistic Regression </a:t>
            </a:r>
          </a:p>
          <a:p>
            <a:r>
              <a:rPr kumimoji="1" lang="en-US" altLang="zh-CN" sz="3200" dirty="0" smtClean="0"/>
              <a:t>to Support Vector Machine </a:t>
            </a:r>
            <a:endParaRPr kumimoji="1"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4124131"/>
            <a:ext cx="7035282" cy="1026367"/>
          </a:xfrm>
          <a:prstGeom prst="rect">
            <a:avLst/>
          </a:prstGeom>
          <a:solidFill>
            <a:srgbClr val="1C1E21"/>
          </a:solidFill>
          <a:ln>
            <a:solidFill>
              <a:srgbClr val="1C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7422"/>
          <a:stretch/>
        </p:blipFill>
        <p:spPr>
          <a:xfrm>
            <a:off x="207995" y="4021364"/>
            <a:ext cx="6827287" cy="12319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0" y="4077347"/>
            <a:ext cx="7406210" cy="9985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07085" y="6214188"/>
            <a:ext cx="332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P.S.: from </a:t>
            </a:r>
            <a:r>
              <a:rPr kumimoji="1" lang="en-US" altLang="zh-CN" dirty="0" err="1"/>
              <a:t>sklearn.svm</a:t>
            </a:r>
            <a:r>
              <a:rPr kumimoji="1" lang="en-US" altLang="zh-CN" dirty="0"/>
              <a:t> import SVC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14205" y="169041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/>
              <a:t>0 Fold Train Accuracy:0.975000, </a:t>
            </a:r>
            <a:endParaRPr lang="en-US" altLang="zh-CN" sz="2400" dirty="0" smtClean="0"/>
          </a:p>
          <a:p>
            <a:r>
              <a:rPr lang="zh-CN" altLang="en-US" sz="2400" dirty="0" smtClean="0"/>
              <a:t>Test </a:t>
            </a:r>
            <a:r>
              <a:rPr lang="zh-CN" altLang="en-US" sz="2400" dirty="0"/>
              <a:t>Accuracy:</a:t>
            </a:r>
            <a:r>
              <a:rPr lang="zh-CN" altLang="en-US" sz="2400" dirty="0" smtClean="0"/>
              <a:t>0.966667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/>
              <a:t>1 </a:t>
            </a:r>
            <a:r>
              <a:rPr lang="zh-CN" altLang="en-US" sz="2400" dirty="0"/>
              <a:t>Fold Train Accuracy:0.966667, </a:t>
            </a:r>
            <a:endParaRPr lang="en-US" altLang="zh-CN" sz="2400" dirty="0" smtClean="0"/>
          </a:p>
          <a:p>
            <a:r>
              <a:rPr lang="zh-CN" altLang="en-US" sz="2400" dirty="0" smtClean="0"/>
              <a:t>Test </a:t>
            </a:r>
            <a:r>
              <a:rPr lang="zh-CN" altLang="en-US" sz="2400" dirty="0"/>
              <a:t>Accuracy:</a:t>
            </a:r>
            <a:r>
              <a:rPr lang="zh-CN" altLang="en-US" sz="2400" dirty="0" smtClean="0"/>
              <a:t>0.966667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/>
              <a:t>2 </a:t>
            </a:r>
            <a:r>
              <a:rPr lang="zh-CN" altLang="en-US" sz="2400" dirty="0"/>
              <a:t>Fold Train Accuracy:0.966667, </a:t>
            </a:r>
            <a:endParaRPr lang="en-US" altLang="zh-CN" sz="2400" dirty="0" smtClean="0"/>
          </a:p>
          <a:p>
            <a:r>
              <a:rPr lang="zh-CN" altLang="en-US" sz="2400" dirty="0" smtClean="0"/>
              <a:t>Test </a:t>
            </a:r>
            <a:r>
              <a:rPr lang="zh-CN" altLang="en-US" sz="2400" dirty="0"/>
              <a:t>Accuracy:</a:t>
            </a:r>
            <a:r>
              <a:rPr lang="zh-CN" altLang="en-US" sz="2400" dirty="0" smtClean="0"/>
              <a:t>0.966667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/>
              <a:t>3 </a:t>
            </a:r>
            <a:r>
              <a:rPr lang="zh-CN" altLang="en-US" sz="2400" dirty="0"/>
              <a:t>Fold Train Accuracy:0.983333, </a:t>
            </a:r>
            <a:endParaRPr lang="en-US" altLang="zh-CN" sz="2400" dirty="0" smtClean="0"/>
          </a:p>
          <a:p>
            <a:r>
              <a:rPr lang="zh-CN" altLang="en-US" sz="2400" dirty="0" smtClean="0"/>
              <a:t>Test </a:t>
            </a:r>
            <a:r>
              <a:rPr lang="zh-CN" altLang="en-US" sz="2400" dirty="0"/>
              <a:t>Accuracy:</a:t>
            </a:r>
            <a:r>
              <a:rPr lang="zh-CN" altLang="en-US" sz="2400" dirty="0" smtClean="0"/>
              <a:t>0.933333</a:t>
            </a:r>
            <a:endParaRPr lang="en-US" altLang="zh-C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/>
              <a:t>4 </a:t>
            </a:r>
            <a:r>
              <a:rPr lang="zh-CN" altLang="en-US" sz="2400" dirty="0"/>
              <a:t>Fold Train Accuracy:0.966667, </a:t>
            </a:r>
            <a:endParaRPr lang="en-US" altLang="zh-CN" sz="2400" dirty="0" smtClean="0"/>
          </a:p>
          <a:p>
            <a:r>
              <a:rPr lang="zh-CN" altLang="en-US" sz="2400" dirty="0" smtClean="0"/>
              <a:t>Test </a:t>
            </a:r>
            <a:r>
              <a:rPr lang="zh-CN" altLang="en-US" sz="2400" dirty="0"/>
              <a:t>Accuracy:1.000000</a:t>
            </a:r>
          </a:p>
        </p:txBody>
      </p:sp>
    </p:spTree>
    <p:extLst>
      <p:ext uri="{BB962C8B-B14F-4D97-AF65-F5344CB8AC3E}">
        <p14:creationId xmlns:p14="http://schemas.microsoft.com/office/powerpoint/2010/main" val="15809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-2714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Parameter </a:t>
            </a:r>
            <a:r>
              <a:rPr lang="en-US" altLang="zh-CN" dirty="0" smtClean="0"/>
              <a:t>Tuning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611325" y="1054100"/>
            <a:ext cx="4339650" cy="3072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0"/>
              </a:spcBef>
            </a:pPr>
            <a:r>
              <a:rPr kumimoji="1" lang="en-US" altLang="zh-CN" sz="3200" b="1" dirty="0" smtClean="0"/>
              <a:t>sklearn.svm.SVC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C</a:t>
            </a:r>
            <a:r>
              <a:rPr kumimoji="1" lang="en-US" altLang="zh-CN" sz="2400" dirty="0" smtClean="0"/>
              <a:t>: Penalty parameter.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Kernel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err="1" smtClean="0"/>
              <a:t>rbf</a:t>
            </a:r>
            <a:r>
              <a:rPr kumimoji="1" lang="en-US" altLang="zh-CN" sz="2400" dirty="0" smtClean="0"/>
              <a:t>, poly, linear. 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Degree</a:t>
            </a:r>
            <a:r>
              <a:rPr kumimoji="1" lang="en-US" altLang="zh-CN" sz="2400" dirty="0" smtClean="0"/>
              <a:t>: for polynomial kernel.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Gamma</a:t>
            </a:r>
            <a:r>
              <a:rPr kumimoji="1" lang="en-US" altLang="zh-CN" sz="2400" dirty="0" smtClean="0"/>
              <a:t>: for </a:t>
            </a:r>
            <a:r>
              <a:rPr kumimoji="1" lang="en-US" altLang="zh-CN" sz="2400" dirty="0" err="1" smtClean="0"/>
              <a:t>rbf</a:t>
            </a:r>
            <a:r>
              <a:rPr kumimoji="1" lang="en-US" altLang="zh-CN" sz="2400" dirty="0" smtClean="0"/>
              <a:t> kernel.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dirty="0" smtClean="0"/>
              <a:t>Etc.</a:t>
            </a:r>
            <a:endParaRPr kumimoji="1"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950975" y="1054100"/>
            <a:ext cx="4528676" cy="3072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/>
              <a:t>LogisticRegression</a:t>
            </a:r>
            <a:endParaRPr lang="en-US" altLang="zh-CN" sz="3200" b="1" dirty="0"/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C</a:t>
            </a:r>
            <a:r>
              <a:rPr kumimoji="1" lang="en-US" altLang="zh-CN" sz="2400" dirty="0" smtClean="0"/>
              <a:t>: Penalty parameter.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penalty</a:t>
            </a:r>
            <a:r>
              <a:rPr kumimoji="1" lang="en-US" altLang="zh-CN" sz="2400" dirty="0" smtClean="0"/>
              <a:t>: l1 or l2. 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err="1" smtClean="0"/>
              <a:t>fit_intercept</a:t>
            </a:r>
            <a:r>
              <a:rPr kumimoji="1" lang="en-US" altLang="zh-CN" sz="2400" dirty="0" smtClean="0"/>
              <a:t>: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b="1" i="1" dirty="0" smtClean="0"/>
              <a:t>solve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err="1" smtClean="0"/>
              <a:t>lbfgs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err="1" smtClean="0"/>
              <a:t>lblinear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err="1" smtClean="0"/>
              <a:t>netwon</a:t>
            </a:r>
            <a:r>
              <a:rPr kumimoji="1" lang="en-US" altLang="zh-CN" sz="2400" dirty="0" smtClean="0"/>
              <a:t>-cg.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kumimoji="1" lang="en-US" altLang="zh-CN" sz="2400" dirty="0" smtClean="0"/>
              <a:t>Etc.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611325" y="4438655"/>
            <a:ext cx="904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/>
              <a:t>NEVER USE YOUR TEST DATA FOR TUNING</a:t>
            </a:r>
          </a:p>
        </p:txBody>
      </p:sp>
    </p:spTree>
    <p:extLst>
      <p:ext uri="{BB962C8B-B14F-4D97-AF65-F5344CB8AC3E}">
        <p14:creationId xmlns:p14="http://schemas.microsoft.com/office/powerpoint/2010/main" val="6666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-2714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08892" y="754446"/>
            <a:ext cx="87147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400" b="1" dirty="0"/>
              <a:t>LIBSVM and </a:t>
            </a:r>
            <a:r>
              <a:rPr kumimoji="1" lang="en-US" altLang="zh-CN" sz="2400" b="1" dirty="0" smtClean="0"/>
              <a:t>LIBLINEAR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err="1"/>
              <a:t>Chih</a:t>
            </a:r>
            <a:r>
              <a:rPr kumimoji="1" lang="en-US" altLang="zh-CN" sz="2000" dirty="0"/>
              <a:t>-Jen Lin, National </a:t>
            </a:r>
            <a:r>
              <a:rPr kumimoji="1" lang="en-US" altLang="zh-CN" sz="2000" dirty="0" smtClean="0"/>
              <a:t>Taiwan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University.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smtClean="0"/>
              <a:t>Simple </a:t>
            </a:r>
            <a:r>
              <a:rPr kumimoji="1" lang="en-US" altLang="zh-CN" sz="2000" dirty="0"/>
              <a:t>and easy-to-use support vector machines </a:t>
            </a:r>
            <a:r>
              <a:rPr kumimoji="1" lang="en-US" altLang="zh-CN" sz="2000" dirty="0" smtClean="0"/>
              <a:t>tool.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/>
              <a:t>Hsu, C.W., Chang, C.C. and Lin, C.J., 2003.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A practical guide to support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vector</a:t>
            </a:r>
            <a:r>
              <a:rPr kumimoji="1" lang="en-US" altLang="zh-CN" sz="2000" dirty="0" smtClean="0"/>
              <a:t>. </a:t>
            </a:r>
            <a:r>
              <a:rPr kumimoji="1" lang="en-US" altLang="zh-CN" sz="2000" dirty="0"/>
              <a:t>classification. https://</a:t>
            </a:r>
            <a:r>
              <a:rPr kumimoji="1" lang="en-US" altLang="zh-CN" sz="2000" dirty="0" err="1"/>
              <a:t>www.csie.ntu.edu.tw</a:t>
            </a:r>
            <a:r>
              <a:rPr kumimoji="1" lang="en-US" altLang="zh-CN" sz="2000" dirty="0"/>
              <a:t>/~</a:t>
            </a:r>
            <a:r>
              <a:rPr kumimoji="1" lang="en-US" altLang="zh-CN" sz="2000" dirty="0" err="1" smtClean="0"/>
              <a:t>cjlin</a:t>
            </a:r>
            <a:r>
              <a:rPr kumimoji="1" lang="en-US" altLang="zh-CN" sz="2000" dirty="0" smtClean="0"/>
              <a:t>/papers/guide/</a:t>
            </a:r>
            <a:r>
              <a:rPr kumimoji="1" lang="en-US" altLang="zh-CN" sz="2000" dirty="0" err="1" smtClean="0"/>
              <a:t>guide.pdf</a:t>
            </a:r>
            <a:r>
              <a:rPr kumimoji="1" lang="en-US" altLang="zh-CN" sz="2000" dirty="0" smtClean="0"/>
              <a:t> </a:t>
            </a:r>
            <a:endParaRPr kumimoji="1"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808892" y="2779782"/>
            <a:ext cx="7223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err="1" smtClean="0"/>
              <a:t>SVMlight</a:t>
            </a:r>
            <a:endParaRPr kumimoji="1" lang="en-US" altLang="zh-CN" b="1" dirty="0" smtClean="0"/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/>
              <a:t> Thorsten </a:t>
            </a:r>
            <a:r>
              <a:rPr kumimoji="1" lang="en-US" altLang="zh-CN" sz="2000" dirty="0" err="1" smtClean="0"/>
              <a:t>Joachims</a:t>
            </a:r>
            <a:r>
              <a:rPr kumimoji="1" lang="en-US" altLang="zh-CN" sz="2000" dirty="0" smtClean="0"/>
              <a:t>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Cornell </a:t>
            </a:r>
            <a:r>
              <a:rPr kumimoji="1" lang="en-US" altLang="zh-CN" sz="2000" dirty="0" smtClean="0"/>
              <a:t>University.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/>
              <a:t>A</a:t>
            </a:r>
            <a:r>
              <a:rPr kumimoji="1" lang="en-US" altLang="zh-CN" sz="2000" dirty="0" smtClean="0"/>
              <a:t>n </a:t>
            </a:r>
            <a:r>
              <a:rPr kumimoji="1" lang="en-US" altLang="zh-CN" sz="2000" dirty="0"/>
              <a:t>implementation of Support Vector Machines (SVMs) in C.</a:t>
            </a:r>
            <a:endParaRPr kumimoji="1"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808892" y="3929520"/>
            <a:ext cx="6461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400" b="1" dirty="0" err="1" smtClean="0"/>
              <a:t>Vowpal</a:t>
            </a:r>
            <a:r>
              <a:rPr kumimoji="1" lang="en-US" altLang="zh-CN" sz="2400" b="1" dirty="0" smtClean="0"/>
              <a:t> Wabbit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/>
              <a:t>Microsoft Research and (previously) Yahoo! </a:t>
            </a:r>
            <a:r>
              <a:rPr kumimoji="1" lang="en-US" altLang="zh-CN" sz="2000" dirty="0" smtClean="0"/>
              <a:t>Research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smtClean="0"/>
              <a:t>Fast and scalable tool for learning linear model.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08892" y="5079258"/>
            <a:ext cx="3054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b="1" dirty="0" smtClean="0"/>
              <a:t>Mahout</a:t>
            </a:r>
            <a:r>
              <a:rPr kumimoji="1" lang="en-US" altLang="zh-CN" sz="2400" b="1" dirty="0" smtClean="0"/>
              <a:t> on Hadoop.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400" b="1" dirty="0" err="1" smtClean="0"/>
              <a:t>MlLib</a:t>
            </a:r>
            <a:r>
              <a:rPr kumimoji="1" lang="en-US" altLang="zh-CN" sz="2400" b="1" dirty="0" smtClean="0"/>
              <a:t> on Spark.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 b="1" dirty="0" smtClean="0"/>
              <a:t>Petuum.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8443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24" y="3343002"/>
            <a:ext cx="5665276" cy="3498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091" y="1399592"/>
            <a:ext cx="5419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zh-CN" sz="3200" dirty="0" smtClean="0"/>
              <a:t>Play with more UCI datasets.</a:t>
            </a: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zh-CN" sz="3200" dirty="0">
                <a:hlinkClick r:id="rId3"/>
              </a:rPr>
              <a:t>archive.ics.uci.edu/ml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32091" y="4015274"/>
            <a:ext cx="6162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zh-CN" sz="3200" dirty="0" smtClean="0"/>
              <a:t>Play with </a:t>
            </a:r>
            <a:r>
              <a:rPr kumimoji="1" lang="en-US" altLang="zh-CN" sz="3200" dirty="0" err="1" smtClean="0"/>
              <a:t>Tensorflow</a:t>
            </a:r>
            <a:r>
              <a:rPr kumimoji="1" lang="en-US" altLang="zh-CN" sz="3200" dirty="0" smtClean="0"/>
              <a:t> playground.</a:t>
            </a:r>
          </a:p>
          <a:p>
            <a:pPr marL="914400" lvl="1" indent="-457200">
              <a:buFont typeface="Arial" charset="0"/>
              <a:buChar char="•"/>
            </a:pPr>
            <a:r>
              <a:rPr kumimoji="1" lang="en-US" altLang="zh-CN" sz="3200" dirty="0" smtClean="0">
                <a:hlinkClick r:id="rId4"/>
              </a:rPr>
              <a:t>playground.tensorflow.org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372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13584" y="1754155"/>
            <a:ext cx="4101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 smtClean="0"/>
              <a:t>Thank you!</a:t>
            </a:r>
            <a:endParaRPr kumimoji="1"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06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2732" y="1993196"/>
            <a:ext cx="68475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/>
              <a:t>“</a:t>
            </a:r>
            <a:r>
              <a:rPr lang="en-US" altLang="zh-CN" sz="4400" i="1" dirty="0"/>
              <a:t>Life is short </a:t>
            </a:r>
            <a:br>
              <a:rPr lang="en-US" altLang="zh-CN" sz="4400" i="1" dirty="0"/>
            </a:br>
            <a:r>
              <a:rPr lang="en-US" altLang="zh-CN" sz="4400" i="1" dirty="0" smtClean="0"/>
              <a:t>	you </a:t>
            </a:r>
            <a:r>
              <a:rPr lang="en-US" altLang="zh-CN" sz="4400" i="1" dirty="0"/>
              <a:t>need </a:t>
            </a:r>
            <a:r>
              <a:rPr lang="en-US" altLang="zh-CN" sz="4400" i="1" dirty="0" smtClean="0"/>
              <a:t>Python”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				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				-- </a:t>
            </a:r>
            <a:r>
              <a:rPr lang="en-US" altLang="zh-CN" sz="2400" dirty="0"/>
              <a:t>Bruce </a:t>
            </a:r>
            <a:r>
              <a:rPr lang="en-US" altLang="zh-CN" sz="2400" dirty="0" err="1"/>
              <a:t>Eckel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66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 err="1" smtClean="0"/>
              <a:t>NumPy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SciPy</a:t>
            </a:r>
            <a:r>
              <a:rPr kumimoji="1" lang="en-US" altLang="zh-CN" dirty="0" smtClean="0"/>
              <a:t>, and </a:t>
            </a:r>
            <a:r>
              <a:rPr kumimoji="1" lang="en-US" altLang="zh-CN" dirty="0" err="1" smtClean="0"/>
              <a:t>Matplotlib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11274" y="1054657"/>
            <a:ext cx="84004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NumPy</a:t>
            </a:r>
            <a:r>
              <a:rPr kumimoji="1" lang="en-US" altLang="zh-CN" sz="2800" dirty="0" smtClean="0"/>
              <a:t> and </a:t>
            </a:r>
            <a:r>
              <a:rPr kumimoji="1" lang="en-US" altLang="zh-CN" sz="2800" dirty="0" err="1" smtClean="0"/>
              <a:t>SciPy</a:t>
            </a:r>
            <a:r>
              <a:rPr kumimoji="1" lang="en-US" altLang="zh-CN" sz="2800" dirty="0" smtClean="0"/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smtClean="0"/>
              <a:t>Highly optimized storage and operation for multidimensional arrays, which are the basis data structure of most state-of-the-art algorithms.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837" t="5151"/>
          <a:stretch/>
        </p:blipFill>
        <p:spPr>
          <a:xfrm>
            <a:off x="240323" y="3891332"/>
            <a:ext cx="4417550" cy="24194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274" y="2374892"/>
            <a:ext cx="869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Matplotlib</a:t>
            </a:r>
            <a:r>
              <a:rPr kumimoji="1" lang="en-US" altLang="zh-CN" sz="2800" dirty="0" smtClean="0"/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smtClean="0"/>
              <a:t>One of the most convenient library to plot high-quality graph using Python.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20" y="3891332"/>
            <a:ext cx="3162300" cy="229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420" y="3294371"/>
            <a:ext cx="4246197" cy="33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Scikit</a:t>
            </a:r>
            <a:r>
              <a:rPr lang="en-US" dirty="0" smtClean="0"/>
              <a:t>-learn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1206"/>
          </a:xfrm>
        </p:spPr>
        <p:txBody>
          <a:bodyPr/>
          <a:lstStyle/>
          <a:p>
            <a:r>
              <a:rPr lang="en-US" b="1" i="1" dirty="0"/>
              <a:t>Scikit-learn</a:t>
            </a:r>
            <a:r>
              <a:rPr lang="en-US" dirty="0"/>
              <a:t> is a </a:t>
            </a:r>
            <a:r>
              <a:rPr lang="en-US" dirty="0" smtClean="0"/>
              <a:t>marvelous machine learning toolkit in Python.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scikit-learn.org/stable/install.html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Getting started with </a:t>
            </a:r>
            <a:r>
              <a:rPr lang="en-US" b="1" i="1" dirty="0" err="1" smtClean="0"/>
              <a:t>Scikit</a:t>
            </a:r>
            <a:r>
              <a:rPr lang="en-US" b="1" i="1" dirty="0" smtClean="0"/>
              <a:t>-learn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scikit-learn.org/stable/tutorial/basic/tutorial.html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Installing Python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28857" y="1325563"/>
            <a:ext cx="10379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zh-CN" sz="2800" dirty="0" smtClean="0"/>
              <a:t>Install Python, </a:t>
            </a:r>
            <a:r>
              <a:rPr kumimoji="1" lang="en-US" altLang="zh-CN" sz="2800" dirty="0" err="1" smtClean="0"/>
              <a:t>NumPy</a:t>
            </a:r>
            <a:r>
              <a:rPr kumimoji="1" lang="en-US" altLang="zh-CN" sz="2800" dirty="0" smtClean="0"/>
              <a:t>, </a:t>
            </a:r>
            <a:r>
              <a:rPr kumimoji="1" lang="en-US" altLang="zh-CN" sz="2800" dirty="0" err="1" smtClean="0"/>
              <a:t>SciPy</a:t>
            </a:r>
            <a:r>
              <a:rPr kumimoji="1" lang="en-US" altLang="zh-CN" sz="2800" dirty="0" smtClean="0"/>
              <a:t>, </a:t>
            </a:r>
            <a:r>
              <a:rPr kumimoji="1" lang="en-US" altLang="zh-CN" sz="2800" dirty="0" err="1" smtClean="0"/>
              <a:t>Scikit</a:t>
            </a:r>
            <a:r>
              <a:rPr kumimoji="1" lang="en-US" altLang="zh-CN" sz="2800" dirty="0" smtClean="0"/>
              <a:t>-learning, and etc. step by step.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>
                <a:hlinkClick r:id="rId2"/>
              </a:rPr>
              <a:t>https://www.python.org/downloads</a:t>
            </a:r>
            <a:r>
              <a:rPr lang="en-US" altLang="zh-CN" sz="2800" dirty="0" smtClean="0">
                <a:hlinkClick r:id="rId2"/>
              </a:rPr>
              <a:t>/</a:t>
            </a:r>
            <a:endParaRPr kumimoji="1" lang="en-US" altLang="zh-CN" sz="2800" dirty="0" smtClean="0"/>
          </a:p>
          <a:p>
            <a:pPr marL="457200" indent="-457200">
              <a:buFont typeface="Arial" charset="0"/>
              <a:buChar char="•"/>
            </a:pPr>
            <a:endParaRPr kumimoji="1" lang="en-US" altLang="zh-CN" sz="2800" dirty="0"/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800" dirty="0" smtClean="0"/>
              <a:t>Install Python distribution, such as </a:t>
            </a:r>
            <a:r>
              <a:rPr kumimoji="1" lang="en-US" altLang="zh-CN" sz="2800" b="1" i="1" dirty="0" smtClean="0"/>
              <a:t>Anaconda</a:t>
            </a:r>
            <a:r>
              <a:rPr kumimoji="1" lang="en-US" altLang="zh-CN" sz="2800" dirty="0" smtClean="0"/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>
                <a:hlinkClick r:id="rId3"/>
              </a:rPr>
              <a:t>https://</a:t>
            </a:r>
            <a:r>
              <a:rPr lang="en-US" altLang="zh-CN" sz="2800" dirty="0" smtClean="0">
                <a:hlinkClick r:id="rId3"/>
              </a:rPr>
              <a:t>www.continuum.io/downloads</a:t>
            </a:r>
            <a:endParaRPr lang="en-US" altLang="zh-CN" sz="2800" dirty="0" smtClean="0"/>
          </a:p>
          <a:p>
            <a:pPr marL="914400" lvl="1" indent="-457200">
              <a:buFont typeface="Arial" charset="0"/>
              <a:buChar char="•"/>
            </a:pPr>
            <a:endParaRPr lang="en-US" altLang="zh-CN" sz="2800" dirty="0"/>
          </a:p>
          <a:p>
            <a:pPr marL="914400" lvl="1" indent="-457200">
              <a:buFont typeface="Arial" charset="0"/>
              <a:buChar char="•"/>
            </a:pPr>
            <a:endParaRPr lang="en-US" altLang="zh-CN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For those who favors an IDE, </a:t>
            </a:r>
            <a:r>
              <a:rPr lang="en-US" altLang="zh-CN" sz="2800" b="1" i="1" dirty="0" err="1"/>
              <a:t>PyCharm</a:t>
            </a:r>
            <a:r>
              <a:rPr lang="en-US" altLang="zh-CN" sz="2800" dirty="0"/>
              <a:t> is a powerful IDE for Python and scientific </a:t>
            </a:r>
            <a:r>
              <a:rPr lang="en-US" altLang="zh-CN" sz="2800" dirty="0" smtClean="0"/>
              <a:t>development.</a:t>
            </a:r>
            <a:endParaRPr lang="en-US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569027" y="2514599"/>
            <a:ext cx="10533184" cy="1195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66251" y="3710353"/>
            <a:ext cx="2107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Recommended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8857" y="5679637"/>
            <a:ext cx="604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B0F0"/>
                </a:solidFill>
              </a:rPr>
              <a:t>P.S. For consistency, we use Python 2.7.</a:t>
            </a:r>
            <a:endParaRPr kumimoji="1" lang="zh-CN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1866536"/>
            <a:ext cx="11122152" cy="37253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Python </a:t>
            </a:r>
            <a:r>
              <a:rPr lang="en-US" dirty="0"/>
              <a:t>programming:</a:t>
            </a:r>
          </a:p>
          <a:p>
            <a:r>
              <a:rPr lang="en-US" dirty="0"/>
              <a:t>Python official tutorial: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docs.python.org/2/tutorial/index.html</a:t>
            </a:r>
            <a:endParaRPr lang="en-US" dirty="0"/>
          </a:p>
          <a:p>
            <a:r>
              <a:rPr lang="en-US" b="1" i="1" dirty="0" err="1" smtClean="0"/>
              <a:t>Stackoverflow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Machine Learning:</a:t>
            </a:r>
            <a:endParaRPr lang="en-US" dirty="0"/>
          </a:p>
          <a:p>
            <a:r>
              <a:rPr lang="en-US" dirty="0" smtClean="0"/>
              <a:t>Building </a:t>
            </a:r>
            <a:r>
              <a:rPr lang="en-US" dirty="0"/>
              <a:t>Machine Learning Systems with </a:t>
            </a:r>
            <a:r>
              <a:rPr lang="en-US" dirty="0" smtClean="0"/>
              <a:t>Python. Willi </a:t>
            </a:r>
            <a:r>
              <a:rPr lang="en-US" dirty="0" err="1" smtClean="0"/>
              <a:t>Richert</a:t>
            </a:r>
            <a:r>
              <a:rPr lang="en-US" dirty="0" smtClean="0"/>
              <a:t>, </a:t>
            </a:r>
            <a:r>
              <a:rPr lang="en-US" dirty="0"/>
              <a:t>Luis Pedro Coelho</a:t>
            </a:r>
            <a:r>
              <a:rPr lang="en-US" dirty="0" smtClean="0"/>
              <a:t>: </a:t>
            </a:r>
            <a:r>
              <a:rPr lang="en-US" dirty="0" smtClean="0">
                <a:hlinkClick r:id="rId3" action="ppaction://hlinkfile"/>
              </a:rPr>
              <a:t>library.ust.hk</a:t>
            </a:r>
            <a:endParaRPr lang="en-US" dirty="0" smtClean="0"/>
          </a:p>
          <a:p>
            <a:r>
              <a:rPr lang="en-US" altLang="zh-CN" b="1" i="1" dirty="0"/>
              <a:t>Cross Validated</a:t>
            </a:r>
            <a:r>
              <a:rPr lang="en-US" altLang="zh-CN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432" y="1445117"/>
            <a:ext cx="9912263" cy="2387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The first machine learning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Dataset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7899" y="1453992"/>
            <a:ext cx="840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/>
              <a:t>UC </a:t>
            </a:r>
            <a:r>
              <a:rPr kumimoji="1" lang="en-US" altLang="zh-CN" sz="2800" smtClean="0"/>
              <a:t>Irvine (UCI) </a:t>
            </a:r>
            <a:r>
              <a:rPr kumimoji="1" lang="en-US" altLang="zh-CN" sz="2800" dirty="0"/>
              <a:t>Machine </a:t>
            </a:r>
            <a:r>
              <a:rPr kumimoji="1" lang="en-US" altLang="zh-CN" sz="2800"/>
              <a:t>Learning </a:t>
            </a:r>
            <a:r>
              <a:rPr kumimoji="1" lang="en-US" altLang="zh-CN" sz="2800" smtClean="0"/>
              <a:t>Repository</a:t>
            </a:r>
            <a:endParaRPr kumimoji="1" lang="en-US" altLang="zh-CN" sz="28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249680" y="2263737"/>
            <a:ext cx="1094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3200" dirty="0" smtClean="0"/>
              <a:t>Iris dataset: Classify the flowers’ species using the following features.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3200" dirty="0" smtClean="0"/>
              <a:t>Sepal length.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3200" dirty="0" smtClean="0"/>
              <a:t>Sepal width.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3200" dirty="0" smtClean="0"/>
              <a:t>Petal length.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3200" dirty="0" smtClean="0"/>
              <a:t>Petal width.</a:t>
            </a:r>
          </a:p>
        </p:txBody>
      </p:sp>
    </p:spTree>
    <p:extLst>
      <p:ext uri="{BB962C8B-B14F-4D97-AF65-F5344CB8AC3E}">
        <p14:creationId xmlns:p14="http://schemas.microsoft.com/office/powerpoint/2010/main" val="1313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Data Visualization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388" r="7500"/>
          <a:stretch/>
        </p:blipFill>
        <p:spPr>
          <a:xfrm>
            <a:off x="6335150" y="1943665"/>
            <a:ext cx="5364480" cy="42637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558192"/>
            <a:ext cx="59182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514</Words>
  <Application>Microsoft Macintosh PowerPoint</Application>
  <PresentationFormat>宽屏</PresentationFormat>
  <Paragraphs>107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等线</vt:lpstr>
      <vt:lpstr>等线 Light</vt:lpstr>
      <vt:lpstr>Arial</vt:lpstr>
      <vt:lpstr>Office Theme</vt:lpstr>
      <vt:lpstr>Building Machine Learning System with Python</vt:lpstr>
      <vt:lpstr>PowerPoint 演示文稿</vt:lpstr>
      <vt:lpstr>NumPy, SciPy, and Matplotlib</vt:lpstr>
      <vt:lpstr>Scikit-learn</vt:lpstr>
      <vt:lpstr>Installing Python</vt:lpstr>
      <vt:lpstr>References</vt:lpstr>
      <vt:lpstr>The first machine learning application</vt:lpstr>
      <vt:lpstr>Dataset</vt:lpstr>
      <vt:lpstr>Data Visualization</vt:lpstr>
      <vt:lpstr>Data Preprocessing</vt:lpstr>
      <vt:lpstr>Learning Logistic Regression Model</vt:lpstr>
      <vt:lpstr>Cross Validation</vt:lpstr>
      <vt:lpstr>PowerPoint 演示文稿</vt:lpstr>
      <vt:lpstr>PowerPoint 演示文稿</vt:lpstr>
      <vt:lpstr>Parameter Tuning</vt:lpstr>
      <vt:lpstr>Resources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Yuxiang WU</dc:creator>
  <cp:lastModifiedBy>Bo LIU</cp:lastModifiedBy>
  <cp:revision>89</cp:revision>
  <dcterms:created xsi:type="dcterms:W3CDTF">2016-09-04T14:06:58Z</dcterms:created>
  <dcterms:modified xsi:type="dcterms:W3CDTF">2016-09-12T14:36:52Z</dcterms:modified>
</cp:coreProperties>
</file>