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74" r:id="rId4"/>
    <p:sldId id="262" r:id="rId5"/>
    <p:sldId id="275" r:id="rId6"/>
    <p:sldId id="258" r:id="rId7"/>
    <p:sldId id="263" r:id="rId8"/>
    <p:sldId id="266" r:id="rId9"/>
    <p:sldId id="264" r:id="rId10"/>
    <p:sldId id="268" r:id="rId11"/>
    <p:sldId id="265" r:id="rId12"/>
    <p:sldId id="267" r:id="rId13"/>
    <p:sldId id="273" r:id="rId14"/>
    <p:sldId id="271" r:id="rId15"/>
    <p:sldId id="276" r:id="rId16"/>
    <p:sldId id="277" r:id="rId17"/>
    <p:sldId id="261" r:id="rId18"/>
    <p:sldId id="272" r:id="rId19"/>
    <p:sldId id="259"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华文楷体"/>
        <a:cs typeface="华文楷体"/>
      </a:defRPr>
    </a:lvl1pPr>
    <a:lvl2pPr marL="457200" algn="l" rtl="0" fontAlgn="base">
      <a:spcBef>
        <a:spcPct val="0"/>
      </a:spcBef>
      <a:spcAft>
        <a:spcPct val="0"/>
      </a:spcAft>
      <a:defRPr kern="1200">
        <a:solidFill>
          <a:schemeClr val="tx1"/>
        </a:solidFill>
        <a:latin typeface="Arial" charset="0"/>
        <a:ea typeface="华文楷体"/>
        <a:cs typeface="华文楷体"/>
      </a:defRPr>
    </a:lvl2pPr>
    <a:lvl3pPr marL="914400" algn="l" rtl="0" fontAlgn="base">
      <a:spcBef>
        <a:spcPct val="0"/>
      </a:spcBef>
      <a:spcAft>
        <a:spcPct val="0"/>
      </a:spcAft>
      <a:defRPr kern="1200">
        <a:solidFill>
          <a:schemeClr val="tx1"/>
        </a:solidFill>
        <a:latin typeface="Arial" charset="0"/>
        <a:ea typeface="华文楷体"/>
        <a:cs typeface="华文楷体"/>
      </a:defRPr>
    </a:lvl3pPr>
    <a:lvl4pPr marL="1371600" algn="l" rtl="0" fontAlgn="base">
      <a:spcBef>
        <a:spcPct val="0"/>
      </a:spcBef>
      <a:spcAft>
        <a:spcPct val="0"/>
      </a:spcAft>
      <a:defRPr kern="1200">
        <a:solidFill>
          <a:schemeClr val="tx1"/>
        </a:solidFill>
        <a:latin typeface="Arial" charset="0"/>
        <a:ea typeface="华文楷体"/>
        <a:cs typeface="华文楷体"/>
      </a:defRPr>
    </a:lvl4pPr>
    <a:lvl5pPr marL="1828800" algn="l" rtl="0" fontAlgn="base">
      <a:spcBef>
        <a:spcPct val="0"/>
      </a:spcBef>
      <a:spcAft>
        <a:spcPct val="0"/>
      </a:spcAft>
      <a:defRPr kern="1200">
        <a:solidFill>
          <a:schemeClr val="tx1"/>
        </a:solidFill>
        <a:latin typeface="Arial" charset="0"/>
        <a:ea typeface="华文楷体"/>
        <a:cs typeface="华文楷体"/>
      </a:defRPr>
    </a:lvl5pPr>
    <a:lvl6pPr marL="2286000" algn="l" defTabSz="914400" rtl="0" eaLnBrk="1" latinLnBrk="0" hangingPunct="1">
      <a:defRPr kern="1200">
        <a:solidFill>
          <a:schemeClr val="tx1"/>
        </a:solidFill>
        <a:latin typeface="Arial" charset="0"/>
        <a:ea typeface="华文楷体"/>
        <a:cs typeface="华文楷体"/>
      </a:defRPr>
    </a:lvl6pPr>
    <a:lvl7pPr marL="2743200" algn="l" defTabSz="914400" rtl="0" eaLnBrk="1" latinLnBrk="0" hangingPunct="1">
      <a:defRPr kern="1200">
        <a:solidFill>
          <a:schemeClr val="tx1"/>
        </a:solidFill>
        <a:latin typeface="Arial" charset="0"/>
        <a:ea typeface="华文楷体"/>
        <a:cs typeface="华文楷体"/>
      </a:defRPr>
    </a:lvl7pPr>
    <a:lvl8pPr marL="3200400" algn="l" defTabSz="914400" rtl="0" eaLnBrk="1" latinLnBrk="0" hangingPunct="1">
      <a:defRPr kern="1200">
        <a:solidFill>
          <a:schemeClr val="tx1"/>
        </a:solidFill>
        <a:latin typeface="Arial" charset="0"/>
        <a:ea typeface="华文楷体"/>
        <a:cs typeface="华文楷体"/>
      </a:defRPr>
    </a:lvl8pPr>
    <a:lvl9pPr marL="3657600" algn="l" defTabSz="914400" rtl="0" eaLnBrk="1" latinLnBrk="0" hangingPunct="1">
      <a:defRPr kern="1200">
        <a:solidFill>
          <a:schemeClr val="tx1"/>
        </a:solidFill>
        <a:latin typeface="Arial" charset="0"/>
        <a:ea typeface="华文楷体"/>
        <a:cs typeface="华文楷体"/>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91773" autoAdjust="0"/>
  </p:normalViewPr>
  <p:slideViewPr>
    <p:cSldViewPr>
      <p:cViewPr varScale="1">
        <p:scale>
          <a:sx n="99" d="100"/>
          <a:sy n="99" d="100"/>
        </p:scale>
        <p:origin x="-33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75BE2BE6-E14D-4D4E-B4BD-7F5B70996584}" type="datetimeFigureOut">
              <a:rPr lang="en-US"/>
              <a:pPr>
                <a:defRPr/>
              </a:pPr>
              <a:t>3/29/2011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6C6A136C-1315-402E-BF3F-F70C3A12B9F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F1DAB9-CFDD-41D5-A7CA-1D7D3E48FB05}" type="slidenum">
              <a:rPr lang="en-US">
                <a:ea typeface="华文楷体"/>
                <a:cs typeface="华文楷体"/>
              </a:rPr>
              <a:pPr fontAlgn="base">
                <a:spcBef>
                  <a:spcPct val="0"/>
                </a:spcBef>
                <a:spcAft>
                  <a:spcPct val="0"/>
                </a:spcAft>
              </a:pPr>
              <a:t>1</a:t>
            </a:fld>
            <a:endParaRPr lang="en-US">
              <a:ea typeface="华文楷体"/>
              <a:cs typeface="华文楷体"/>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Explain Video information and textual information first and then explain that the learning problem is also a subset selection problem, where the output is a sequence rather than a scalar. Therefore, we need structural SVM to learn the video summarization model.</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2DE210-E906-45D9-B318-227A051ACFD0}" type="slidenum">
              <a:rPr lang="en-US">
                <a:ea typeface="华文楷体"/>
                <a:cs typeface="华文楷体"/>
              </a:rPr>
              <a:pPr fontAlgn="base">
                <a:spcBef>
                  <a:spcPct val="0"/>
                </a:spcBef>
                <a:spcAft>
                  <a:spcPct val="0"/>
                </a:spcAft>
              </a:pPr>
              <a:t>6</a:t>
            </a:fld>
            <a:endParaRPr lang="en-US">
              <a:ea typeface="华文楷体"/>
              <a:cs typeface="华文楷体"/>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Explain how transfer learning works in this framework</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1966FF-5DF2-40F1-9268-41B6B9BF1FBB}" type="slidenum">
              <a:rPr lang="en-US">
                <a:ea typeface="华文楷体"/>
                <a:cs typeface="华文楷体"/>
              </a:rPr>
              <a:pPr fontAlgn="base">
                <a:spcBef>
                  <a:spcPct val="0"/>
                </a:spcBef>
                <a:spcAft>
                  <a:spcPct val="0"/>
                </a:spcAft>
              </a:pPr>
              <a:t>7</a:t>
            </a:fld>
            <a:endParaRPr lang="en-US">
              <a:ea typeface="华文楷体"/>
              <a:cs typeface="华文楷体"/>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Text: fai, Video: sai</a:t>
            </a:r>
          </a:p>
          <a:p>
            <a:pPr>
              <a:spcBef>
                <a:spcPct val="0"/>
              </a:spcBef>
            </a:pPr>
            <a:endParaRPr lang="en-US" smtClean="0"/>
          </a:p>
          <a:p>
            <a:pPr>
              <a:spcBef>
                <a:spcPct val="0"/>
              </a:spcBef>
            </a:pPr>
            <a:r>
              <a:rPr lang="en-US" smtClean="0"/>
              <a:t>Structure SVM: JMLR 2005 Large Margins Methods for Structured and Interdependent Output Variable</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ADACFE-016E-463E-B239-4933A083C044}" type="slidenum">
              <a:rPr lang="en-US">
                <a:ea typeface="华文楷体"/>
                <a:cs typeface="华文楷体"/>
              </a:rPr>
              <a:pPr fontAlgn="base">
                <a:spcBef>
                  <a:spcPct val="0"/>
                </a:spcBef>
                <a:spcAft>
                  <a:spcPct val="0"/>
                </a:spcAft>
              </a:pPr>
              <a:t>9</a:t>
            </a:fld>
            <a:endParaRPr lang="en-US">
              <a:ea typeface="华文楷体"/>
              <a:cs typeface="华文楷体"/>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Use w*fai(t,l) to replace delta(y,y’) which represent the loss function, the difference between candidate montages.</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67E4FC-AD1B-4320-949F-407D9DAA0E31}" type="slidenum">
              <a:rPr lang="en-US">
                <a:ea typeface="华文楷体"/>
                <a:cs typeface="华文楷体"/>
              </a:rPr>
              <a:pPr fontAlgn="base">
                <a:spcBef>
                  <a:spcPct val="0"/>
                </a:spcBef>
                <a:spcAft>
                  <a:spcPct val="0"/>
                </a:spcAft>
              </a:pPr>
              <a:t>10</a:t>
            </a:fld>
            <a:endParaRPr lang="en-US">
              <a:ea typeface="华文楷体"/>
              <a:cs typeface="华文楷体"/>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what transfer happens: a new constraint is generated by the text summarization model</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336FD5-15B2-4865-AB30-6BDD29F95B8E}" type="slidenum">
              <a:rPr lang="en-US">
                <a:ea typeface="华文楷体"/>
                <a:cs typeface="华文楷体"/>
              </a:rPr>
              <a:pPr fontAlgn="base">
                <a:spcBef>
                  <a:spcPct val="0"/>
                </a:spcBef>
                <a:spcAft>
                  <a:spcPct val="0"/>
                </a:spcAft>
              </a:pPr>
              <a:t>11</a:t>
            </a:fld>
            <a:endParaRPr lang="en-US">
              <a:ea typeface="华文楷体"/>
              <a:cs typeface="华文楷体"/>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Two approaches to the learning problem, the problem of choosing desired dependence on the basis of empirical data</a:t>
            </a:r>
          </a:p>
          <a:p>
            <a:pPr>
              <a:spcBef>
                <a:spcPct val="0"/>
              </a:spcBef>
            </a:pPr>
            <a:endParaRPr lang="en-US" smtClean="0"/>
          </a:p>
          <a:p>
            <a:pPr>
              <a:spcBef>
                <a:spcPct val="0"/>
              </a:spcBef>
            </a:pPr>
            <a:r>
              <a:rPr lang="en-US" smtClean="0"/>
              <a:t>The first approach is based on the idea that the quality of the chosen function can be evaluated by a risk functional. In this case the choice of the approximating function from a given set of functions is a problem of minimizing the risk functional on the basis of empirical data. This problem is rather general. It embeds many problems of statistics: pattern recognition, regression estimation and density estimation.</a:t>
            </a:r>
          </a:p>
          <a:p>
            <a:pPr>
              <a:spcBef>
                <a:spcPct val="0"/>
              </a:spcBef>
            </a:pPr>
            <a:endParaRPr lang="en-US" smtClean="0"/>
          </a:p>
          <a:p>
            <a:pPr>
              <a:spcBef>
                <a:spcPct val="0"/>
              </a:spcBef>
            </a:pPr>
            <a:r>
              <a:rPr lang="en-US" smtClean="0"/>
              <a:t>The second approach to the learning problem is based on estimating desired stochastic dependencies (densities, conditional densities, conditional probabilities). It requires solution of integral equations (determining these dependencies) in situations where some elements of the equations are known only approximately. Using estimated stochastic dependence, the pattern recognition and regression estimation problems can be solved as well. However, the function obtained by solution of the integral equations provides much more details than is required for these problems. The price we pay for these details is the necessity to solve ill-posed problems.</a:t>
            </a:r>
          </a:p>
          <a:p>
            <a:pPr>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F35DD3-AEAC-42AE-B10B-ADC21AD3922F}" type="slidenum">
              <a:rPr lang="en-US">
                <a:ea typeface="华文楷体"/>
                <a:cs typeface="华文楷体"/>
              </a:rPr>
              <a:pPr fontAlgn="base">
                <a:spcBef>
                  <a:spcPct val="0"/>
                </a:spcBef>
                <a:spcAft>
                  <a:spcPct val="0"/>
                </a:spcAft>
              </a:pPr>
              <a:t>14</a:t>
            </a:fld>
            <a:endParaRPr lang="en-US">
              <a:ea typeface="华文楷体"/>
              <a:cs typeface="华文楷体"/>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22A9AF7-550F-4966-B446-DF67958FBD83}" type="datetimeFigureOut">
              <a:rPr lang="en-US"/>
              <a:pPr>
                <a:defRPr/>
              </a:pPr>
              <a:t>3/29/2011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0F1F9E-3CDA-4882-A0A6-A01ECA6710C9}"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E5B1EF-E9F0-472A-AF3C-5887F66CB130}" type="datetimeFigureOut">
              <a:rPr lang="en-US"/>
              <a:pPr>
                <a:defRPr/>
              </a:pPr>
              <a:t>3/29/2011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A5B60-4CDB-4ADB-BCC5-7063773B2B69}"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CA380D-DE5D-43CB-95B2-5634EDB027CE}" type="datetimeFigureOut">
              <a:rPr lang="en-US"/>
              <a:pPr>
                <a:defRPr/>
              </a:pPr>
              <a:t>3/29/2011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A32B97-3C8F-452B-8097-4ED45EF00E1C}"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78E0CE-B13C-450C-AE50-E8858C0E71B7}" type="datetimeFigureOut">
              <a:rPr lang="en-US"/>
              <a:pPr>
                <a:defRPr/>
              </a:pPr>
              <a:t>3/29/2011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ACC481-8A9F-456C-9ADC-ED94D9988CD3}"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4471D98-F081-45E4-B233-0C6B1899BF66}" type="datetimeFigureOut">
              <a:rPr lang="en-US"/>
              <a:pPr>
                <a:defRPr/>
              </a:pPr>
              <a:t>3/29/2011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58B127-A90E-49BC-990D-E337EC9C2671}"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9F43CD5-9F60-46C0-928C-B669F85D0868}" type="datetimeFigureOut">
              <a:rPr lang="en-US"/>
              <a:pPr>
                <a:defRPr/>
              </a:pPr>
              <a:t>3/29/2011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6058F0-CDED-4DBE-BAE3-4D9DAA131EAF}"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FACA45D-0E31-44BD-B7DD-4774A7381F1B}" type="datetimeFigureOut">
              <a:rPr lang="en-US"/>
              <a:pPr>
                <a:defRPr/>
              </a:pPr>
              <a:t>3/29/2011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BD37610-1AED-47A0-9D60-48E5042C405F}"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B080913-1E60-4990-88F1-DD0816E5FEEA}" type="datetimeFigureOut">
              <a:rPr lang="en-US"/>
              <a:pPr>
                <a:defRPr/>
              </a:pPr>
              <a:t>3/29/2011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AB9AB05-59AB-4A9E-A629-58BD6F62F61A}"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0A39C5-0FFD-4F88-9C52-8EE8D6D78014}" type="datetimeFigureOut">
              <a:rPr lang="en-US"/>
              <a:pPr>
                <a:defRPr/>
              </a:pPr>
              <a:t>3/29/2011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08EF5A9-A678-4C0B-A626-C69C9FC896DA}"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7B9586-1228-4D6A-A02E-8F3580B4B0A1}" type="datetimeFigureOut">
              <a:rPr lang="en-US"/>
              <a:pPr>
                <a:defRPr/>
              </a:pPr>
              <a:t>3/29/2011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96E421-4CAE-4577-9E40-1485CFB82E7A}"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A71E38D-B454-43EA-9A74-28D886CD1DBC}" type="datetimeFigureOut">
              <a:rPr lang="en-US"/>
              <a:pPr>
                <a:defRPr/>
              </a:pPr>
              <a:t>3/29/2011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1AABB8-1C64-41B6-8E62-507577BF6CCB}"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5D12A081-FDA6-441E-BA59-FD680630D13A}" type="datetimeFigureOut">
              <a:rPr lang="en-US"/>
              <a:pPr>
                <a:defRPr/>
              </a:pPr>
              <a:t>3/29/2011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A07903EF-894E-446E-B61C-5187B05E69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ransition spd="slow">
    <p:fade/>
  </p:transition>
  <p:txStyles>
    <p:titleStyle>
      <a:lvl1pPr algn="ctr" rtl="0" fontAlgn="base">
        <a:spcBef>
          <a:spcPct val="0"/>
        </a:spcBef>
        <a:spcAft>
          <a:spcPct val="0"/>
        </a:spcAft>
        <a:defRPr sz="4400" kern="1200">
          <a:solidFill>
            <a:schemeClr val="tx1"/>
          </a:solidFill>
          <a:latin typeface="+mj-lt"/>
          <a:ea typeface="+mj-ea"/>
          <a:cs typeface="华文楷体"/>
        </a:defRPr>
      </a:lvl1pPr>
      <a:lvl2pPr algn="ctr" rtl="0" fontAlgn="base">
        <a:spcBef>
          <a:spcPct val="0"/>
        </a:spcBef>
        <a:spcAft>
          <a:spcPct val="0"/>
        </a:spcAft>
        <a:defRPr sz="4400">
          <a:solidFill>
            <a:schemeClr val="tx1"/>
          </a:solidFill>
          <a:latin typeface="Times New Roman" pitchFamily="18" charset="0"/>
          <a:ea typeface="华文楷体"/>
          <a:cs typeface="华文楷体"/>
        </a:defRPr>
      </a:lvl2pPr>
      <a:lvl3pPr algn="ctr" rtl="0" fontAlgn="base">
        <a:spcBef>
          <a:spcPct val="0"/>
        </a:spcBef>
        <a:spcAft>
          <a:spcPct val="0"/>
        </a:spcAft>
        <a:defRPr sz="4400">
          <a:solidFill>
            <a:schemeClr val="tx1"/>
          </a:solidFill>
          <a:latin typeface="Times New Roman" pitchFamily="18" charset="0"/>
          <a:ea typeface="华文楷体"/>
          <a:cs typeface="华文楷体"/>
        </a:defRPr>
      </a:lvl3pPr>
      <a:lvl4pPr algn="ctr" rtl="0" fontAlgn="base">
        <a:spcBef>
          <a:spcPct val="0"/>
        </a:spcBef>
        <a:spcAft>
          <a:spcPct val="0"/>
        </a:spcAft>
        <a:defRPr sz="4400">
          <a:solidFill>
            <a:schemeClr val="tx1"/>
          </a:solidFill>
          <a:latin typeface="Times New Roman" pitchFamily="18" charset="0"/>
          <a:ea typeface="华文楷体"/>
          <a:cs typeface="华文楷体"/>
        </a:defRPr>
      </a:lvl4pPr>
      <a:lvl5pPr algn="ctr" rtl="0" fontAlgn="base">
        <a:spcBef>
          <a:spcPct val="0"/>
        </a:spcBef>
        <a:spcAft>
          <a:spcPct val="0"/>
        </a:spcAft>
        <a:defRPr sz="4400">
          <a:solidFill>
            <a:schemeClr val="tx1"/>
          </a:solidFill>
          <a:latin typeface="Times New Roman" pitchFamily="18" charset="0"/>
          <a:ea typeface="华文楷体"/>
          <a:cs typeface="华文楷体"/>
        </a:defRPr>
      </a:lvl5pPr>
      <a:lvl6pPr marL="457200" algn="ctr" rtl="0" fontAlgn="base">
        <a:spcBef>
          <a:spcPct val="0"/>
        </a:spcBef>
        <a:spcAft>
          <a:spcPct val="0"/>
        </a:spcAft>
        <a:defRPr sz="4400">
          <a:solidFill>
            <a:schemeClr val="tx1"/>
          </a:solidFill>
          <a:latin typeface="Times New Roman" pitchFamily="18" charset="0"/>
          <a:ea typeface="华文楷体"/>
          <a:cs typeface="华文楷体"/>
        </a:defRPr>
      </a:lvl6pPr>
      <a:lvl7pPr marL="914400" algn="ctr" rtl="0" fontAlgn="base">
        <a:spcBef>
          <a:spcPct val="0"/>
        </a:spcBef>
        <a:spcAft>
          <a:spcPct val="0"/>
        </a:spcAft>
        <a:defRPr sz="4400">
          <a:solidFill>
            <a:schemeClr val="tx1"/>
          </a:solidFill>
          <a:latin typeface="Times New Roman" pitchFamily="18" charset="0"/>
          <a:ea typeface="华文楷体"/>
          <a:cs typeface="华文楷体"/>
        </a:defRPr>
      </a:lvl7pPr>
      <a:lvl8pPr marL="1371600" algn="ctr" rtl="0" fontAlgn="base">
        <a:spcBef>
          <a:spcPct val="0"/>
        </a:spcBef>
        <a:spcAft>
          <a:spcPct val="0"/>
        </a:spcAft>
        <a:defRPr sz="4400">
          <a:solidFill>
            <a:schemeClr val="tx1"/>
          </a:solidFill>
          <a:latin typeface="Times New Roman" pitchFamily="18" charset="0"/>
          <a:ea typeface="华文楷体"/>
          <a:cs typeface="华文楷体"/>
        </a:defRPr>
      </a:lvl8pPr>
      <a:lvl9pPr marL="1828800" algn="ctr" rtl="0" fontAlgn="base">
        <a:spcBef>
          <a:spcPct val="0"/>
        </a:spcBef>
        <a:spcAft>
          <a:spcPct val="0"/>
        </a:spcAft>
        <a:defRPr sz="4400">
          <a:solidFill>
            <a:schemeClr val="tx1"/>
          </a:solidFill>
          <a:latin typeface="Times New Roman" pitchFamily="18" charset="0"/>
          <a:ea typeface="华文楷体"/>
          <a:cs typeface="华文楷体"/>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华文楷体"/>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华文楷体"/>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华文楷体"/>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华文楷体"/>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华文楷体"/>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en-US" dirty="0" smtClean="0">
                <a:cs typeface="+mj-cs"/>
              </a:rPr>
              <a:t>Video Summarization via Transferrable Structured Learning</a:t>
            </a:r>
            <a:endParaRPr lang="en-US" dirty="0">
              <a:cs typeface="+mj-cs"/>
            </a:endParaRP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US" dirty="0" smtClean="0">
                <a:cs typeface="+mn-cs"/>
              </a:rPr>
              <a:t>Presenter: PENG, </a:t>
            </a:r>
            <a:r>
              <a:rPr lang="en-US" dirty="0" err="1" smtClean="0">
                <a:cs typeface="+mn-cs"/>
              </a:rPr>
              <a:t>Peng</a:t>
            </a:r>
            <a:endParaRPr lang="en-US" dirty="0" smtClean="0">
              <a:cs typeface="+mn-cs"/>
            </a:endParaRPr>
          </a:p>
          <a:p>
            <a:pPr fontAlgn="auto">
              <a:spcAft>
                <a:spcPts val="0"/>
              </a:spcAft>
              <a:buFont typeface="Arial" pitchFamily="34" charset="0"/>
              <a:buNone/>
              <a:defRPr/>
            </a:pPr>
            <a:r>
              <a:rPr lang="en-US" dirty="0" smtClean="0">
                <a:cs typeface="+mn-cs"/>
              </a:rPr>
              <a:t>2011-3-29</a:t>
            </a:r>
            <a:endParaRPr lang="en-US" dirty="0">
              <a:cs typeface="+mn-cs"/>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tLang="zh-CN" smtClean="0"/>
              <a:t>Video Summarization</a:t>
            </a:r>
            <a:endParaRPr lang="en-US" smtClean="0"/>
          </a:p>
        </p:txBody>
      </p:sp>
      <p:pic>
        <p:nvPicPr>
          <p:cNvPr id="4" name="Picture 4"/>
          <p:cNvPicPr>
            <a:picLocks noChangeAspect="1" noChangeArrowheads="1"/>
          </p:cNvPicPr>
          <p:nvPr/>
        </p:nvPicPr>
        <p:blipFill>
          <a:blip r:embed="rId3"/>
          <a:srcRect/>
          <a:stretch>
            <a:fillRect/>
          </a:stretch>
        </p:blipFill>
        <p:spPr bwMode="auto">
          <a:xfrm>
            <a:off x="1420813" y="3505200"/>
            <a:ext cx="5638800" cy="1138238"/>
          </a:xfrm>
          <a:prstGeom prst="rect">
            <a:avLst/>
          </a:prstGeom>
          <a:noFill/>
          <a:ln w="9525">
            <a:noFill/>
            <a:miter lim="800000"/>
            <a:headEnd/>
            <a:tailEnd/>
          </a:ln>
        </p:spPr>
      </p:pic>
      <p:pic>
        <p:nvPicPr>
          <p:cNvPr id="5" name="Picture 3"/>
          <p:cNvPicPr>
            <a:picLocks noChangeAspect="1" noChangeArrowheads="1"/>
          </p:cNvPicPr>
          <p:nvPr/>
        </p:nvPicPr>
        <p:blipFill>
          <a:blip r:embed="rId4"/>
          <a:srcRect/>
          <a:stretch>
            <a:fillRect/>
          </a:stretch>
        </p:blipFill>
        <p:spPr bwMode="auto">
          <a:xfrm>
            <a:off x="1219200" y="1447800"/>
            <a:ext cx="3124200" cy="552450"/>
          </a:xfrm>
          <a:prstGeom prst="rect">
            <a:avLst/>
          </a:prstGeom>
          <a:noFill/>
          <a:ln w="9525">
            <a:noFill/>
            <a:miter lim="800000"/>
            <a:headEnd/>
            <a:tailEnd/>
          </a:ln>
        </p:spPr>
      </p:pic>
      <p:pic>
        <p:nvPicPr>
          <p:cNvPr id="2050" name="Picture 2"/>
          <p:cNvPicPr>
            <a:picLocks noChangeAspect="1" noChangeArrowheads="1"/>
          </p:cNvPicPr>
          <p:nvPr/>
        </p:nvPicPr>
        <p:blipFill>
          <a:blip r:embed="rId5"/>
          <a:srcRect/>
          <a:stretch>
            <a:fillRect/>
          </a:stretch>
        </p:blipFill>
        <p:spPr bwMode="auto">
          <a:xfrm>
            <a:off x="1066800" y="2286000"/>
            <a:ext cx="2905125" cy="5905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Video Summarization</a:t>
            </a:r>
          </a:p>
        </p:txBody>
      </p:sp>
      <p:pic>
        <p:nvPicPr>
          <p:cNvPr id="2050" name="Picture 2"/>
          <p:cNvPicPr>
            <a:picLocks noChangeAspect="1" noChangeArrowheads="1"/>
          </p:cNvPicPr>
          <p:nvPr/>
        </p:nvPicPr>
        <p:blipFill>
          <a:blip r:embed="rId3"/>
          <a:srcRect/>
          <a:stretch>
            <a:fillRect/>
          </a:stretch>
        </p:blipFill>
        <p:spPr bwMode="auto">
          <a:xfrm>
            <a:off x="1239838" y="1524000"/>
            <a:ext cx="6619875" cy="37242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Video Summarization</a:t>
            </a:r>
          </a:p>
        </p:txBody>
      </p:sp>
      <p:pic>
        <p:nvPicPr>
          <p:cNvPr id="31746" name="Picture 2"/>
          <p:cNvPicPr>
            <a:picLocks noChangeAspect="1" noChangeArrowheads="1"/>
          </p:cNvPicPr>
          <p:nvPr/>
        </p:nvPicPr>
        <p:blipFill>
          <a:blip r:embed="rId2"/>
          <a:srcRect/>
          <a:stretch>
            <a:fillRect/>
          </a:stretch>
        </p:blipFill>
        <p:spPr bwMode="auto">
          <a:xfrm>
            <a:off x="381000" y="1371600"/>
            <a:ext cx="8158163" cy="5019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t>Video Summarization</a:t>
            </a:r>
          </a:p>
        </p:txBody>
      </p:sp>
      <p:sp>
        <p:nvSpPr>
          <p:cNvPr id="32770" name="Content Placeholder 2"/>
          <p:cNvSpPr>
            <a:spLocks noGrp="1"/>
          </p:cNvSpPr>
          <p:nvPr>
            <p:ph idx="1"/>
          </p:nvPr>
        </p:nvSpPr>
        <p:spPr/>
        <p:txBody>
          <a:bodyPr/>
          <a:lstStyle/>
          <a:p>
            <a:r>
              <a:rPr lang="en-US" smtClean="0"/>
              <a:t>Problem:</a:t>
            </a:r>
          </a:p>
          <a:p>
            <a:pPr marL="971550" lvl="1" indent="-514350">
              <a:buFont typeface="Times New Roman" pitchFamily="18" charset="0"/>
              <a:buAutoNum type="arabicParenR"/>
            </a:pPr>
            <a:r>
              <a:rPr lang="en-US" smtClean="0"/>
              <a:t>How to select some representative shots beforehand?</a:t>
            </a:r>
          </a:p>
          <a:p>
            <a:pPr marL="971550" lvl="1" indent="-514350">
              <a:buFont typeface="Times New Roman" pitchFamily="18" charset="0"/>
              <a:buAutoNum type="arabicParenR"/>
            </a:pPr>
            <a:r>
              <a:rPr lang="en-US" smtClean="0"/>
              <a:t>How to know the ground truth?</a:t>
            </a:r>
          </a:p>
          <a:p>
            <a:pPr marL="971550" lvl="1" indent="-514350">
              <a:buFont typeface="Times New Roman" pitchFamily="18" charset="0"/>
              <a:buAutoNum type="arabicParenR"/>
            </a:pPr>
            <a:endParaRPr lang="en-US" smtClean="0"/>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2"/>
          <p:cNvSpPr>
            <a:spLocks noGrp="1"/>
          </p:cNvSpPr>
          <p:nvPr>
            <p:ph idx="1"/>
          </p:nvPr>
        </p:nvSpPr>
        <p:spPr/>
        <p:txBody>
          <a:bodyPr/>
          <a:lstStyle/>
          <a:p>
            <a:r>
              <a:rPr lang="en-US" smtClean="0"/>
              <a:t>D</a:t>
            </a:r>
            <a:r>
              <a:rPr lang="en-US" baseline="-25000" smtClean="0"/>
              <a:t>s</a:t>
            </a:r>
            <a:r>
              <a:rPr lang="en-US" smtClean="0"/>
              <a:t>(X, P(X)), T</a:t>
            </a:r>
            <a:r>
              <a:rPr lang="en-US" baseline="-25000" smtClean="0"/>
              <a:t>s</a:t>
            </a:r>
            <a:r>
              <a:rPr lang="en-US" smtClean="0"/>
              <a:t>(Y, P(Y|X))</a:t>
            </a:r>
          </a:p>
          <a:p>
            <a:r>
              <a:rPr lang="en-US" smtClean="0"/>
              <a:t>D</a:t>
            </a:r>
            <a:r>
              <a:rPr lang="en-US" baseline="-25000" smtClean="0"/>
              <a:t>t</a:t>
            </a:r>
            <a:r>
              <a:rPr lang="en-US" smtClean="0"/>
              <a:t>(X, P(X)), T</a:t>
            </a:r>
            <a:r>
              <a:rPr lang="en-US" baseline="-25000" smtClean="0"/>
              <a:t>t</a:t>
            </a:r>
            <a:r>
              <a:rPr lang="en-US" smtClean="0"/>
              <a:t>(Y, P(Y|X))</a:t>
            </a:r>
          </a:p>
          <a:p>
            <a:r>
              <a:rPr lang="en-US" smtClean="0"/>
              <a:t>In social network, what can be the same and what can be different?</a:t>
            </a:r>
          </a:p>
          <a:p>
            <a:endParaRPr lang="en-US" smtClean="0"/>
          </a:p>
        </p:txBody>
      </p:sp>
      <p:sp>
        <p:nvSpPr>
          <p:cNvPr id="33794" name="Title 1"/>
          <p:cNvSpPr>
            <a:spLocks noGrp="1"/>
          </p:cNvSpPr>
          <p:nvPr>
            <p:ph type="title"/>
          </p:nvPr>
        </p:nvSpPr>
        <p:spPr/>
        <p:txBody>
          <a:bodyPr/>
          <a:lstStyle/>
          <a:p>
            <a:r>
              <a:rPr lang="en-US" smtClean="0"/>
              <a:t>Transfer Learning</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p:cNvSpPr>
            <a:spLocks noGrp="1"/>
          </p:cNvSpPr>
          <p:nvPr>
            <p:ph idx="1"/>
          </p:nvPr>
        </p:nvSpPr>
        <p:spPr/>
        <p:txBody>
          <a:bodyPr/>
          <a:lstStyle/>
          <a:p>
            <a:r>
              <a:rPr lang="en-US" smtClean="0"/>
              <a:t>Q&amp;A</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3048000"/>
            <a:ext cx="8229600" cy="1143000"/>
          </a:xfrm>
        </p:spPr>
        <p:txBody>
          <a:bodyPr/>
          <a:lstStyle/>
          <a:p>
            <a:r>
              <a:rPr lang="en-US" smtClean="0"/>
              <a:t>Thank You!</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cs typeface="+mj-cs"/>
              </a:rPr>
              <a:t>Transfer Learning in Social Networks</a:t>
            </a:r>
            <a:endParaRPr lang="en-US" dirty="0">
              <a:cs typeface="+mj-cs"/>
            </a:endParaRPr>
          </a:p>
        </p:txBody>
      </p:sp>
      <p:sp>
        <p:nvSpPr>
          <p:cNvPr id="37890" name="Content Placeholder 2"/>
          <p:cNvSpPr>
            <a:spLocks noGrp="1"/>
          </p:cNvSpPr>
          <p:nvPr>
            <p:ph idx="1"/>
          </p:nvPr>
        </p:nvSpPr>
        <p:spPr/>
        <p:txBody>
          <a:bodyPr/>
          <a:lstStyle/>
          <a:p>
            <a:r>
              <a:rPr lang="en-US" smtClean="0"/>
              <a:t>Large amounts of unlabeled data</a:t>
            </a:r>
          </a:p>
          <a:p>
            <a:r>
              <a:rPr lang="en-US" smtClean="0"/>
              <a:t>How to avoid negative transfer?</a:t>
            </a:r>
          </a:p>
          <a:p>
            <a:endParaRPr lang="en-US" smtClean="0"/>
          </a:p>
          <a:p>
            <a:endParaRPr lang="en-US" smtClean="0"/>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t>Topics in Social Networks</a:t>
            </a:r>
          </a:p>
        </p:txBody>
      </p:sp>
      <p:sp>
        <p:nvSpPr>
          <p:cNvPr id="38914" name="Content Placeholder 2"/>
          <p:cNvSpPr>
            <a:spLocks noGrp="1"/>
          </p:cNvSpPr>
          <p:nvPr>
            <p:ph idx="1"/>
          </p:nvPr>
        </p:nvSpPr>
        <p:spPr/>
        <p:txBody>
          <a:bodyPr/>
          <a:lstStyle/>
          <a:p>
            <a:r>
              <a:rPr lang="en-US" smtClean="0"/>
              <a:t>Community Detection and Graph-based Clustering</a:t>
            </a:r>
          </a:p>
          <a:p>
            <a:r>
              <a:rPr lang="en-US" smtClean="0"/>
              <a:t>Information Influence, Diffusion and Outbreak Detection</a:t>
            </a:r>
          </a:p>
          <a:p>
            <a:r>
              <a:rPr lang="en-US" smtClean="0"/>
              <a:t>Link Prediction and Collaborative Filtering</a:t>
            </a:r>
          </a:p>
          <a:p>
            <a:r>
              <a:rPr lang="en-US" smtClean="0"/>
              <a:t>Social Tagging and Learning</a:t>
            </a:r>
          </a:p>
          <a:p>
            <a:r>
              <a:rPr lang="en-US" smtClean="0"/>
              <a:t>Collective intelligence and Crowd-sourcing</a:t>
            </a: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Transfer Learning</a:t>
            </a:r>
          </a:p>
        </p:txBody>
      </p:sp>
      <p:sp>
        <p:nvSpPr>
          <p:cNvPr id="39938" name="Content Placeholder 2"/>
          <p:cNvSpPr>
            <a:spLocks noGrp="1"/>
          </p:cNvSpPr>
          <p:nvPr>
            <p:ph idx="1"/>
          </p:nvPr>
        </p:nvSpPr>
        <p:spPr/>
        <p:txBody>
          <a:bodyPr/>
          <a:lstStyle/>
          <a:p>
            <a:r>
              <a:rPr lang="en-US" smtClean="0"/>
              <a:t>What is the sufficient and necessary condition for positive transfer?</a:t>
            </a:r>
          </a:p>
          <a:p>
            <a:r>
              <a:rPr lang="en-US" smtClean="0"/>
              <a:t>How to keep consistency between the source data and the target data?</a:t>
            </a:r>
          </a:p>
          <a:p>
            <a:r>
              <a:rPr lang="en-US" smtClean="0"/>
              <a:t>How to guarantee the correctness of the transferred data in the target tasks?</a:t>
            </a:r>
          </a:p>
          <a:p>
            <a:r>
              <a:rPr lang="en-US" smtClean="0"/>
              <a:t>What is the way to measure the relatedness between two different tasks?</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Outline</a:t>
            </a:r>
          </a:p>
        </p:txBody>
      </p:sp>
      <p:sp>
        <p:nvSpPr>
          <p:cNvPr id="16386" name="Content Placeholder 2"/>
          <p:cNvSpPr>
            <a:spLocks noGrp="1"/>
          </p:cNvSpPr>
          <p:nvPr>
            <p:ph idx="1"/>
          </p:nvPr>
        </p:nvSpPr>
        <p:spPr/>
        <p:txBody>
          <a:bodyPr/>
          <a:lstStyle/>
          <a:p>
            <a:pPr marL="514350" indent="-514350">
              <a:buFont typeface="Times New Roman" pitchFamily="18" charset="0"/>
              <a:buAutoNum type="alphaUcPeriod"/>
            </a:pPr>
            <a:r>
              <a:rPr lang="en-US" smtClean="0"/>
              <a:t>Paper present</a:t>
            </a:r>
          </a:p>
          <a:p>
            <a:pPr marL="514350" indent="-514350">
              <a:buFont typeface="Times New Roman" pitchFamily="18" charset="0"/>
              <a:buAutoNum type="alphaUcPeriod"/>
            </a:pPr>
            <a:endParaRPr lang="en-US" smtClean="0"/>
          </a:p>
          <a:p>
            <a:pPr marL="514350" indent="-514350">
              <a:buFont typeface="Times New Roman" pitchFamily="18" charset="0"/>
              <a:buAutoNum type="alphaUcPeriod"/>
            </a:pPr>
            <a:r>
              <a:rPr lang="en-US" smtClean="0"/>
              <a:t>Transfer learning in Social Network</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Video Summarization</a:t>
            </a:r>
          </a:p>
        </p:txBody>
      </p:sp>
      <p:sp>
        <p:nvSpPr>
          <p:cNvPr id="17410" name="Content Placeholder 2"/>
          <p:cNvSpPr>
            <a:spLocks noGrp="1"/>
          </p:cNvSpPr>
          <p:nvPr>
            <p:ph idx="1"/>
          </p:nvPr>
        </p:nvSpPr>
        <p:spPr/>
        <p:txBody>
          <a:bodyPr/>
          <a:lstStyle/>
          <a:p>
            <a:r>
              <a:rPr lang="en-US" smtClean="0"/>
              <a:t>What is Video Summarization?</a:t>
            </a:r>
          </a:p>
          <a:p>
            <a:endParaRPr lang="en-US" smtClean="0"/>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Video Summarization</a:t>
            </a:r>
          </a:p>
        </p:txBody>
      </p:sp>
      <p:pic>
        <p:nvPicPr>
          <p:cNvPr id="18434" name="Picture 2"/>
          <p:cNvPicPr>
            <a:picLocks noChangeAspect="1" noChangeArrowheads="1"/>
          </p:cNvPicPr>
          <p:nvPr/>
        </p:nvPicPr>
        <p:blipFill>
          <a:blip r:embed="rId2"/>
          <a:srcRect/>
          <a:stretch>
            <a:fillRect/>
          </a:stretch>
        </p:blipFill>
        <p:spPr bwMode="auto">
          <a:xfrm>
            <a:off x="22225" y="1371600"/>
            <a:ext cx="8991600" cy="52292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Video Summarization</a:t>
            </a:r>
          </a:p>
        </p:txBody>
      </p:sp>
      <p:sp>
        <p:nvSpPr>
          <p:cNvPr id="19458" name="Content Placeholder 2"/>
          <p:cNvSpPr>
            <a:spLocks noGrp="1"/>
          </p:cNvSpPr>
          <p:nvPr>
            <p:ph idx="1"/>
          </p:nvPr>
        </p:nvSpPr>
        <p:spPr/>
        <p:txBody>
          <a:bodyPr/>
          <a:lstStyle/>
          <a:p>
            <a:r>
              <a:rPr lang="en-US" smtClean="0"/>
              <a:t>Assumption in this paper:</a:t>
            </a:r>
          </a:p>
          <a:p>
            <a:pPr lvl="1"/>
            <a:r>
              <a:rPr lang="en-US" smtClean="0"/>
              <a:t>Each shot is accompanied by certain textual information</a:t>
            </a:r>
          </a:p>
          <a:p>
            <a:pPr lvl="1"/>
            <a:r>
              <a:rPr lang="en-US" smtClean="0"/>
              <a:t>Textual information and video information are highly correlated (e.g., TV series)</a:t>
            </a:r>
          </a:p>
          <a:p>
            <a:endParaRPr lang="en-US" smtClean="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Video Summarization</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481" t="-2695"/>
            </a:stretch>
          </a:blipFill>
        </p:spPr>
        <p:txBody>
          <a:bodyPr rtlCol="0">
            <a:normAutofit/>
          </a:bodyPr>
          <a:lstStyle/>
          <a:p>
            <a:pPr fontAlgn="auto">
              <a:spcAft>
                <a:spcPts val="0"/>
              </a:spcAft>
              <a:buFont typeface="Arial" pitchFamily="34" charset="0"/>
              <a:buChar char="•"/>
              <a:defRPr/>
            </a:pPr>
            <a:r>
              <a:rPr lang="en-US">
                <a:noFill/>
                <a:cs typeface="+mn-cs"/>
              </a:rPr>
              <a:t> </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Video Summarization</a:t>
            </a:r>
          </a:p>
        </p:txBody>
      </p:sp>
      <p:pic>
        <p:nvPicPr>
          <p:cNvPr id="22530" name="Picture 2"/>
          <p:cNvPicPr>
            <a:picLocks noChangeAspect="1" noChangeArrowheads="1"/>
          </p:cNvPicPr>
          <p:nvPr/>
        </p:nvPicPr>
        <p:blipFill>
          <a:blip r:embed="rId3"/>
          <a:srcRect/>
          <a:stretch>
            <a:fillRect/>
          </a:stretch>
        </p:blipFill>
        <p:spPr bwMode="auto">
          <a:xfrm>
            <a:off x="838200" y="1165225"/>
            <a:ext cx="7353300" cy="558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Video Summarization</a:t>
            </a:r>
          </a:p>
        </p:txBody>
      </p:sp>
      <p:pic>
        <p:nvPicPr>
          <p:cNvPr id="3074" name="Picture 2"/>
          <p:cNvPicPr>
            <a:picLocks noChangeAspect="1" noChangeArrowheads="1"/>
          </p:cNvPicPr>
          <p:nvPr/>
        </p:nvPicPr>
        <p:blipFill>
          <a:blip r:embed="rId2"/>
          <a:srcRect/>
          <a:stretch>
            <a:fillRect/>
          </a:stretch>
        </p:blipFill>
        <p:spPr bwMode="auto">
          <a:xfrm>
            <a:off x="533400" y="1447800"/>
            <a:ext cx="3305175" cy="533400"/>
          </a:xfrm>
          <a:prstGeom prst="rect">
            <a:avLst/>
          </a:prstGeom>
          <a:noFill/>
          <a:ln w="9525">
            <a:noFill/>
            <a:miter lim="800000"/>
            <a:headEnd/>
            <a:tailEnd/>
          </a:ln>
        </p:spPr>
      </p:pic>
      <p:pic>
        <p:nvPicPr>
          <p:cNvPr id="3075" name="Picture 3"/>
          <p:cNvPicPr>
            <a:picLocks noChangeAspect="1" noChangeArrowheads="1"/>
          </p:cNvPicPr>
          <p:nvPr/>
        </p:nvPicPr>
        <p:blipFill>
          <a:blip r:embed="rId3"/>
          <a:srcRect/>
          <a:stretch>
            <a:fillRect/>
          </a:stretch>
        </p:blipFill>
        <p:spPr bwMode="auto">
          <a:xfrm>
            <a:off x="2752725" y="1981200"/>
            <a:ext cx="2876550" cy="704850"/>
          </a:xfrm>
          <a:prstGeom prst="rect">
            <a:avLst/>
          </a:prstGeom>
          <a:noFill/>
          <a:ln w="9525">
            <a:noFill/>
            <a:miter lim="800000"/>
            <a:headEnd/>
            <a:tailEnd/>
          </a:ln>
        </p:spPr>
      </p:pic>
      <p:pic>
        <p:nvPicPr>
          <p:cNvPr id="3076" name="Picture 4"/>
          <p:cNvPicPr>
            <a:picLocks noChangeAspect="1" noChangeArrowheads="1"/>
          </p:cNvPicPr>
          <p:nvPr/>
        </p:nvPicPr>
        <p:blipFill>
          <a:blip r:embed="rId4"/>
          <a:srcRect/>
          <a:stretch>
            <a:fillRect/>
          </a:stretch>
        </p:blipFill>
        <p:spPr bwMode="auto">
          <a:xfrm>
            <a:off x="5029200" y="2686050"/>
            <a:ext cx="2695575" cy="600075"/>
          </a:xfrm>
          <a:prstGeom prst="rect">
            <a:avLst/>
          </a:prstGeom>
          <a:noFill/>
          <a:ln w="9525">
            <a:noFill/>
            <a:miter lim="800000"/>
            <a:headEnd/>
            <a:tailEnd/>
          </a:ln>
        </p:spPr>
      </p:pic>
      <p:pic>
        <p:nvPicPr>
          <p:cNvPr id="3077" name="Picture 5"/>
          <p:cNvPicPr>
            <a:picLocks noChangeAspect="1" noChangeArrowheads="1"/>
          </p:cNvPicPr>
          <p:nvPr/>
        </p:nvPicPr>
        <p:blipFill>
          <a:blip r:embed="rId5"/>
          <a:srcRect/>
          <a:stretch>
            <a:fillRect/>
          </a:stretch>
        </p:blipFill>
        <p:spPr bwMode="auto">
          <a:xfrm>
            <a:off x="700088" y="3286125"/>
            <a:ext cx="2971800" cy="523875"/>
          </a:xfrm>
          <a:prstGeom prst="rect">
            <a:avLst/>
          </a:prstGeom>
          <a:noFill/>
          <a:ln w="9525">
            <a:noFill/>
            <a:miter lim="800000"/>
            <a:headEnd/>
            <a:tailEnd/>
          </a:ln>
        </p:spPr>
      </p:pic>
      <p:pic>
        <p:nvPicPr>
          <p:cNvPr id="1026" name="Picture 2"/>
          <p:cNvPicPr>
            <a:picLocks noChangeAspect="1" noChangeArrowheads="1"/>
          </p:cNvPicPr>
          <p:nvPr/>
        </p:nvPicPr>
        <p:blipFill>
          <a:blip r:embed="rId6"/>
          <a:srcRect/>
          <a:stretch>
            <a:fillRect/>
          </a:stretch>
        </p:blipFill>
        <p:spPr bwMode="auto">
          <a:xfrm>
            <a:off x="1447800" y="3919538"/>
            <a:ext cx="6534150" cy="828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animEffect transition="in" filter="barn(inVertical)">
                                      <p:cBhvr>
                                        <p:cTn id="19" dur="500"/>
                                        <p:tgtEl>
                                          <p:spTgt spid="307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barn(inVertical)">
                                      <p:cBhvr>
                                        <p:cTn id="2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Video Summarization</a:t>
            </a:r>
          </a:p>
        </p:txBody>
      </p:sp>
      <p:pic>
        <p:nvPicPr>
          <p:cNvPr id="1026" name="Picture 2"/>
          <p:cNvPicPr>
            <a:picLocks noChangeAspect="1" noChangeArrowheads="1"/>
          </p:cNvPicPr>
          <p:nvPr/>
        </p:nvPicPr>
        <p:blipFill>
          <a:blip r:embed="rId3"/>
          <a:srcRect/>
          <a:stretch>
            <a:fillRect/>
          </a:stretch>
        </p:blipFill>
        <p:spPr bwMode="auto">
          <a:xfrm>
            <a:off x="1600200" y="1414463"/>
            <a:ext cx="6248400" cy="2606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华文楷体"/>
        <a:cs typeface=""/>
      </a:majorFont>
      <a:minorFont>
        <a:latin typeface="Times New Roman"/>
        <a:ea typeface="华文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1516</TotalTime>
  <Words>479</Words>
  <Application>Microsoft Office PowerPoint</Application>
  <PresentationFormat>On-screen Show (4:3)</PresentationFormat>
  <Paragraphs>64</Paragraphs>
  <Slides>19</Slides>
  <Notes>7</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19</vt:i4>
      </vt:variant>
    </vt:vector>
  </HeadingPairs>
  <TitlesOfParts>
    <vt:vector size="24" baseType="lpstr">
      <vt:lpstr>Times New Roman</vt:lpstr>
      <vt:lpstr>华文楷体</vt:lpstr>
      <vt:lpstr>Arial</vt:lpstr>
      <vt:lpstr>Calibri</vt:lpstr>
      <vt:lpstr>Office Theme</vt:lpstr>
      <vt:lpstr>Video Summarization via Transferrable Structured Learning</vt:lpstr>
      <vt:lpstr>Outline</vt:lpstr>
      <vt:lpstr>Video Summarization</vt:lpstr>
      <vt:lpstr>Video Summarization</vt:lpstr>
      <vt:lpstr>Video Summarization</vt:lpstr>
      <vt:lpstr>Video Summarization</vt:lpstr>
      <vt:lpstr>Video Summarization</vt:lpstr>
      <vt:lpstr>Video Summarization</vt:lpstr>
      <vt:lpstr>Video Summarization</vt:lpstr>
      <vt:lpstr>Video Summarization</vt:lpstr>
      <vt:lpstr>Video Summarization</vt:lpstr>
      <vt:lpstr>Video Summarization</vt:lpstr>
      <vt:lpstr>Video Summarization</vt:lpstr>
      <vt:lpstr>Transfer Learning</vt:lpstr>
      <vt:lpstr>Slide 15</vt:lpstr>
      <vt:lpstr>Thank You!</vt:lpstr>
      <vt:lpstr>Transfer Learning in Social Networks</vt:lpstr>
      <vt:lpstr>Topics in Social Networks</vt:lpstr>
      <vt:lpstr>Transfer Learning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Summarization via Transferrable Structured Learning</dc:title>
  <dc:creator>user</dc:creator>
  <cp:lastModifiedBy>qyang</cp:lastModifiedBy>
  <cp:revision>73</cp:revision>
  <dcterms:created xsi:type="dcterms:W3CDTF">2006-08-16T00:00:00Z</dcterms:created>
  <dcterms:modified xsi:type="dcterms:W3CDTF">2011-03-29T01:37:07Z</dcterms:modified>
</cp:coreProperties>
</file>