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5"/>
  </p:notesMasterIdLst>
  <p:sldIdLst>
    <p:sldId id="256" r:id="rId2"/>
    <p:sldId id="257" r:id="rId3"/>
    <p:sldId id="277" r:id="rId4"/>
    <p:sldId id="278" r:id="rId5"/>
    <p:sldId id="296" r:id="rId6"/>
    <p:sldId id="340" r:id="rId7"/>
    <p:sldId id="258" r:id="rId8"/>
    <p:sldId id="342" r:id="rId9"/>
    <p:sldId id="259" r:id="rId10"/>
    <p:sldId id="305" r:id="rId11"/>
    <p:sldId id="339" r:id="rId12"/>
    <p:sldId id="260" r:id="rId13"/>
    <p:sldId id="289" r:id="rId14"/>
    <p:sldId id="290" r:id="rId15"/>
    <p:sldId id="335" r:id="rId16"/>
    <p:sldId id="336" r:id="rId17"/>
    <p:sldId id="281" r:id="rId18"/>
    <p:sldId id="308" r:id="rId19"/>
    <p:sldId id="280" r:id="rId20"/>
    <p:sldId id="341" r:id="rId21"/>
    <p:sldId id="343" r:id="rId22"/>
    <p:sldId id="291" r:id="rId23"/>
    <p:sldId id="293" r:id="rId24"/>
    <p:sldId id="337" r:id="rId25"/>
    <p:sldId id="295" r:id="rId26"/>
    <p:sldId id="292" r:id="rId27"/>
    <p:sldId id="261" r:id="rId28"/>
    <p:sldId id="262" r:id="rId29"/>
    <p:sldId id="312" r:id="rId30"/>
    <p:sldId id="313" r:id="rId31"/>
    <p:sldId id="315" r:id="rId32"/>
    <p:sldId id="314" r:id="rId33"/>
    <p:sldId id="283" r:id="rId34"/>
    <p:sldId id="298" r:id="rId35"/>
    <p:sldId id="297" r:id="rId36"/>
    <p:sldId id="299" r:id="rId37"/>
    <p:sldId id="304" r:id="rId38"/>
    <p:sldId id="274" r:id="rId39"/>
    <p:sldId id="309" r:id="rId40"/>
    <p:sldId id="325" r:id="rId41"/>
    <p:sldId id="311" r:id="rId42"/>
    <p:sldId id="324" r:id="rId43"/>
    <p:sldId id="327" r:id="rId44"/>
    <p:sldId id="310" r:id="rId45"/>
    <p:sldId id="326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8" r:id="rId54"/>
  </p:sldIdLst>
  <p:sldSz cx="9144000" cy="6858000" type="screen4x3"/>
  <p:notesSz cx="6797675" cy="98742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5" autoAdjust="0"/>
    <p:restoredTop sz="94660"/>
  </p:normalViewPr>
  <p:slideViewPr>
    <p:cSldViewPr>
      <p:cViewPr>
        <p:scale>
          <a:sx n="80" d="100"/>
          <a:sy n="80" d="100"/>
        </p:scale>
        <p:origin x="-172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F5653-3A1F-4326-ADC7-03E7D508A2C2}" type="datetimeFigureOut">
              <a:rPr lang="zh-CN" altLang="en-US" smtClean="0"/>
              <a:t>2014/3/18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9747-3563-47B7-AEF0-73C1E3E3D2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47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 err="1" smtClean="0"/>
                  <a:t>p’is</a:t>
                </a:r>
                <a:r>
                  <a:rPr lang="en-US" altLang="zh-CN" dirty="0" smtClean="0"/>
                  <a:t> computed implicitly via </a:t>
                </a:r>
                <a:r>
                  <a:rPr lang="en-US" altLang="zh-CN" dirty="0" err="1" smtClean="0"/>
                  <a:t>Conv</a:t>
                </a:r>
                <a:r>
                  <a:rPr lang="en-US" altLang="zh-CN" dirty="0" smtClean="0"/>
                  <a:t>(S)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 smtClean="0"/>
                  <a:t>In the </a:t>
                </a:r>
                <a:r>
                  <a:rPr lang="en-US" altLang="zh-CN" dirty="0" err="1" smtClean="0"/>
                  <a:t>r.h.s</a:t>
                </a:r>
                <a:r>
                  <a:rPr lang="en-US" altLang="zh-CN" dirty="0" smtClean="0"/>
                  <a:t>. example, we have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𝑝</m:t>
                    </m:r>
                    <m:r>
                      <a:rPr lang="en-US" altLang="zh-CN" b="0" i="1" smtClean="0">
                        <a:latin typeface="Cambria Math"/>
                      </a:rPr>
                      <m:t>=(0.67,0.82)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 the vector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𝑜𝑝</m:t>
                    </m:r>
                  </m:oMath>
                </a14:m>
                <a:r>
                  <a:rPr lang="en-US" altLang="zh-CN" dirty="0" smtClean="0"/>
                  <a:t> intersects with the face which is represented by the equation “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0.8</m:t>
                    </m:r>
                    <m:r>
                      <a:rPr lang="en-US" altLang="zh-CN" b="0" i="1" smtClean="0">
                        <a:latin typeface="Cambria Math"/>
                      </a:rPr>
                      <m:t>𝑥</m:t>
                    </m:r>
                    <m:r>
                      <a:rPr lang="en-US" altLang="zh-CN" b="0" i="1" smtClean="0">
                        <a:latin typeface="Cambria Math"/>
                      </a:rPr>
                      <m:t>+0.7</m:t>
                    </m:r>
                    <m:r>
                      <a:rPr lang="en-US" altLang="zh-CN" b="0" i="1" smtClean="0">
                        <a:latin typeface="Cambria Math"/>
                      </a:rPr>
                      <m:t>𝑦</m:t>
                    </m:r>
                    <m:r>
                      <a:rPr lang="en-US" altLang="zh-CN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CN" dirty="0" smtClean="0"/>
                  <a:t>”. 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CN" dirty="0" smtClean="0"/>
                  <a:t>-critical point is denoted by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𝑝</m:t>
                    </m:r>
                    <m:r>
                      <a:rPr lang="en-US" altLang="zh-CN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CN" dirty="0" smtClean="0"/>
                  <a:t>. We compute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0.6,0.74</m:t>
                        </m:r>
                      </m:e>
                    </m:d>
                  </m:oMath>
                </a14:m>
                <a:r>
                  <a:rPr lang="en-US" altLang="zh-CN" dirty="0" smtClean="0"/>
                  <a:t> and the critical ratio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altLang="zh-CN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𝑝</m:t>
                        </m:r>
                        <m:r>
                          <a:rPr lang="en-US" altLang="zh-CN" i="1" dirty="0">
                            <a:latin typeface="Cambria Math"/>
                          </a:rPr>
                          <m:t>,</m:t>
                        </m:r>
                        <m:r>
                          <a:rPr lang="en-US" altLang="zh-CN" i="1" dirty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zh-CN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CN" i="1" dirty="0">
                                <a:latin typeface="Cambria Math"/>
                              </a:rPr>
                              <m:t>′</m:t>
                            </m:r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den>
                    </m:f>
                    <m:r>
                      <a:rPr lang="en-US" altLang="zh-CN" b="0" i="1" dirty="0" smtClean="0">
                        <a:latin typeface="Cambria Math"/>
                      </a:rPr>
                      <m:t>=0.9</m:t>
                    </m:r>
                  </m:oMath>
                </a14:m>
                <a:r>
                  <a:rPr lang="en-US" altLang="zh-CN" dirty="0" smtClean="0"/>
                  <a:t>.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 err="1" smtClean="0"/>
                  <a:t>p’is</a:t>
                </a:r>
                <a:r>
                  <a:rPr lang="en-US" altLang="zh-CN" dirty="0" smtClean="0"/>
                  <a:t> computed implicitly via </a:t>
                </a:r>
                <a:r>
                  <a:rPr lang="en-US" altLang="zh-CN" dirty="0" err="1" smtClean="0"/>
                  <a:t>Conv</a:t>
                </a:r>
                <a:r>
                  <a:rPr lang="en-US" altLang="zh-CN" dirty="0" smtClean="0"/>
                  <a:t>(S</a:t>
                </a:r>
                <a:r>
                  <a:rPr lang="en-US" altLang="zh-CN" dirty="0" smtClean="0"/>
                  <a:t>)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 smtClean="0"/>
                  <a:t>In the </a:t>
                </a:r>
                <a:r>
                  <a:rPr lang="en-US" altLang="zh-CN" dirty="0" err="1" smtClean="0"/>
                  <a:t>r.h.s</a:t>
                </a:r>
                <a:r>
                  <a:rPr lang="en-US" altLang="zh-CN" dirty="0" smtClean="0"/>
                  <a:t>. example, we have </a:t>
                </a:r>
                <a:r>
                  <a:rPr lang="en-US" altLang="zh-CN" b="0" i="0" smtClean="0">
                    <a:latin typeface="Cambria Math"/>
                  </a:rPr>
                  <a:t>𝑝=(0.67,0.82)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 the vector </a:t>
                </a:r>
                <a:r>
                  <a:rPr lang="en-US" altLang="zh-CN" i="0" dirty="0" smtClean="0">
                    <a:latin typeface="Cambria Math"/>
                  </a:rPr>
                  <a:t>𝑜𝑝</a:t>
                </a:r>
                <a:r>
                  <a:rPr lang="en-US" altLang="zh-CN" dirty="0" smtClean="0"/>
                  <a:t> intersects with the face which is represented by the equation “</a:t>
                </a:r>
                <a:r>
                  <a:rPr lang="en-US" altLang="zh-CN" b="0" i="0" smtClean="0">
                    <a:latin typeface="Cambria Math"/>
                  </a:rPr>
                  <a:t>0.8𝑥+0.7𝑦=1</a:t>
                </a:r>
                <a:r>
                  <a:rPr lang="en-US" altLang="zh-CN" dirty="0" smtClean="0"/>
                  <a:t>”.  The </a:t>
                </a:r>
                <a:r>
                  <a:rPr lang="en-US" altLang="zh-CN" i="0" dirty="0" smtClean="0">
                    <a:latin typeface="Cambria Math"/>
                  </a:rPr>
                  <a:t>𝑝</a:t>
                </a:r>
                <a:r>
                  <a:rPr lang="en-US" altLang="zh-CN" dirty="0" smtClean="0"/>
                  <a:t>-critical point is denoted by </a:t>
                </a:r>
                <a:r>
                  <a:rPr lang="en-US" altLang="zh-CN" b="0" i="0" smtClean="0">
                    <a:latin typeface="Cambria Math"/>
                  </a:rPr>
                  <a:t>𝑝′</a:t>
                </a:r>
                <a:r>
                  <a:rPr lang="en-US" altLang="zh-CN" dirty="0" smtClean="0"/>
                  <a:t>. We compute that </a:t>
                </a:r>
                <a:r>
                  <a:rPr lang="en-US" altLang="zh-CN" i="0">
                    <a:latin typeface="Cambria Math"/>
                  </a:rPr>
                  <a:t>𝑝^′</a:t>
                </a:r>
                <a:r>
                  <a:rPr lang="en-US" altLang="zh-CN" b="0" i="0" smtClean="0">
                    <a:latin typeface="Cambria Math"/>
                  </a:rPr>
                  <a:t>=(0.6,0.74)</a:t>
                </a:r>
                <a:r>
                  <a:rPr lang="en-US" altLang="zh-CN" dirty="0" smtClean="0"/>
                  <a:t> and the critical ratio </a:t>
                </a:r>
                <a:r>
                  <a:rPr lang="en-US" altLang="zh-CN" i="0" dirty="0">
                    <a:latin typeface="Cambria Math"/>
                  </a:rPr>
                  <a:t>𝑐𝑟(𝑝,𝑆)=‖𝑝′‖/‖𝑝‖ </a:t>
                </a:r>
                <a:r>
                  <a:rPr lang="en-US" altLang="zh-CN" b="0" i="0" dirty="0" smtClean="0">
                    <a:latin typeface="Cambria Math"/>
                  </a:rPr>
                  <a:t>=0.9</a:t>
                </a:r>
                <a:r>
                  <a:rPr lang="en-US" altLang="zh-CN" dirty="0" smtClean="0"/>
                  <a:t>.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9747-3563-47B7-AEF0-73C1E3E3D21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763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Orally</a:t>
            </a:r>
            <a:r>
              <a:rPr lang="en-US" altLang="zh-CN" baseline="0" dirty="0" smtClean="0"/>
              <a:t> define D_{</a:t>
            </a:r>
            <a:r>
              <a:rPr lang="en-US" altLang="zh-CN" baseline="0" dirty="0" err="1" smtClean="0"/>
              <a:t>conv</a:t>
            </a:r>
            <a:r>
              <a:rPr lang="en-US" altLang="zh-CN" baseline="0" dirty="0" smtClean="0"/>
              <a:t>},D_{happy} and D_{skyline}.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9747-3563-47B7-AEF0-73C1E3E3D21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71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67BF-9BB6-4914-8FD1-155AF169EB11}" type="datetime1">
              <a:rPr lang="zh-CN" altLang="en-US" smtClean="0"/>
              <a:t>2014/3/18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0B5D-3D6B-445A-996D-57FC8D147886}" type="datetime1">
              <a:rPr lang="zh-CN" altLang="en-US" smtClean="0"/>
              <a:t>2014/3/18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C39A-86FA-42E4-9ED6-3AFD9818002D}" type="datetime1">
              <a:rPr lang="zh-CN" altLang="en-US" smtClean="0"/>
              <a:t>2014/3/18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ABE1-220A-42C3-9989-4A556EE0F74A}" type="datetime1">
              <a:rPr lang="zh-CN" altLang="en-US" smtClean="0"/>
              <a:t>2014/3/18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4342-16BE-4E9A-AA5F-D2B6817E22C3}" type="datetime1">
              <a:rPr lang="zh-CN" altLang="en-US" smtClean="0"/>
              <a:t>2014/3/18 Tuesday</a:t>
            </a:fld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6FBD-BCF0-4947-96C7-D8FEBBCD1237}" type="datetime1">
              <a:rPr lang="zh-CN" altLang="en-US" smtClean="0"/>
              <a:t>2014/3/18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4A03-5D38-4DD7-A39E-5038A5FC0258}" type="datetime1">
              <a:rPr lang="zh-CN" altLang="en-US" smtClean="0"/>
              <a:t>2014/3/18 Tuesday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247B-DAF8-4AE4-867F-6FCA554DBF3B}" type="datetime1">
              <a:rPr lang="zh-CN" altLang="en-US" smtClean="0"/>
              <a:t>2014/3/18 Tuesday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7D9B-A213-44A9-AF98-3EDE7138E6CE}" type="datetime1">
              <a:rPr lang="zh-CN" altLang="en-US" smtClean="0"/>
              <a:t>2014/3/18 Tuesday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4B09-D7A3-4838-B94A-298CF49A23F4}" type="datetime1">
              <a:rPr lang="zh-CN" altLang="en-US" smtClean="0"/>
              <a:t>2014/3/18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9341-A884-48D6-A051-B3F16CD408BA}" type="datetime1">
              <a:rPr lang="zh-CN" altLang="en-US" smtClean="0"/>
              <a:t>2014/3/18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3D6491B-4AA4-4E93-837E-B385A3A945BD}" type="datetime1">
              <a:rPr lang="zh-CN" altLang="en-US" smtClean="0"/>
              <a:t>2014/3/18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1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10" Type="http://schemas.openxmlformats.org/officeDocument/2006/relationships/image" Target="../media/image430.png"/><Relationship Id="rId4" Type="http://schemas.openxmlformats.org/officeDocument/2006/relationships/image" Target="../media/image370.png"/><Relationship Id="rId9" Type="http://schemas.openxmlformats.org/officeDocument/2006/relationships/image" Target="../media/image4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3" Type="http://schemas.openxmlformats.org/officeDocument/2006/relationships/image" Target="../media/image54.png"/><Relationship Id="rId7" Type="http://schemas.openxmlformats.org/officeDocument/2006/relationships/image" Target="../media/image4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1.png"/><Relationship Id="rId5" Type="http://schemas.openxmlformats.org/officeDocument/2006/relationships/image" Target="../media/image451.png"/><Relationship Id="rId10" Type="http://schemas.openxmlformats.org/officeDocument/2006/relationships/image" Target="../media/image501.png"/><Relationship Id="rId4" Type="http://schemas.openxmlformats.org/officeDocument/2006/relationships/image" Target="../media/image442.png"/><Relationship Id="rId9" Type="http://schemas.openxmlformats.org/officeDocument/2006/relationships/image" Target="../media/image4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440.png"/><Relationship Id="rId7" Type="http://schemas.openxmlformats.org/officeDocument/2006/relationships/image" Target="../media/image480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10" Type="http://schemas.openxmlformats.org/officeDocument/2006/relationships/image" Target="../media/image511.png"/><Relationship Id="rId4" Type="http://schemas.openxmlformats.org/officeDocument/2006/relationships/image" Target="../media/image450.png"/><Relationship Id="rId9" Type="http://schemas.openxmlformats.org/officeDocument/2006/relationships/image" Target="../media/image50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07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12" Type="http://schemas.openxmlformats.org/officeDocument/2006/relationships/image" Target="../media/image106.png"/><Relationship Id="rId2" Type="http://schemas.openxmlformats.org/officeDocument/2006/relationships/image" Target="../media/image105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04.png"/><Relationship Id="rId5" Type="http://schemas.openxmlformats.org/officeDocument/2006/relationships/image" Target="../media/image130.png"/><Relationship Id="rId15" Type="http://schemas.openxmlformats.org/officeDocument/2006/relationships/image" Target="../media/image109.png"/><Relationship Id="rId10" Type="http://schemas.openxmlformats.org/officeDocument/2006/relationships/image" Target="../media/image103.png"/><Relationship Id="rId4" Type="http://schemas.openxmlformats.org/officeDocument/2006/relationships/image" Target="../media/image120.png"/><Relationship Id="rId9" Type="http://schemas.openxmlformats.org/officeDocument/2006/relationships/image" Target="../media/image102.png"/><Relationship Id="rId14" Type="http://schemas.openxmlformats.org/officeDocument/2006/relationships/image" Target="../media/image10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/>
              <a:t>Geometry Approach for </a:t>
            </a:r>
            <a:r>
              <a:rPr lang="en-US" altLang="zh-CN" sz="4000" b="1" i="1" dirty="0" smtClean="0"/>
              <a:t>k</a:t>
            </a:r>
            <a:r>
              <a:rPr lang="en-US" altLang="zh-CN" sz="4000" b="1" dirty="0" smtClean="0"/>
              <a:t>-Regret Query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300" i="1" dirty="0" smtClean="0"/>
              <a:t>ICDE 2014</a:t>
            </a:r>
            <a:endParaRPr lang="zh-CN" altLang="en-US" sz="3300" i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sz="3000" dirty="0" smtClean="0"/>
              <a:t>PENG </a:t>
            </a:r>
            <a:r>
              <a:rPr lang="en-US" altLang="zh-CN" sz="3000" dirty="0" err="1" smtClean="0"/>
              <a:t>Peng</a:t>
            </a:r>
            <a:r>
              <a:rPr lang="en-US" altLang="zh-CN" sz="3000" dirty="0" smtClean="0"/>
              <a:t>, Raymond Chi-Wing Wong</a:t>
            </a:r>
          </a:p>
          <a:p>
            <a:r>
              <a:rPr lang="en-US" altLang="zh-CN" sz="2800" dirty="0" smtClean="0"/>
              <a:t>CSE, HKUST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en-US" altLang="zh-CN" dirty="0" smtClean="0"/>
              <a:t>. Related Work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CN" dirty="0" smtClean="0"/>
                  <a:t>Variations of top-k queries</a:t>
                </a:r>
              </a:p>
              <a:p>
                <a:pPr lvl="1"/>
                <a:r>
                  <a:rPr lang="en-US" altLang="zh-CN" i="1" dirty="0" smtClean="0"/>
                  <a:t>Personalized Top-k queries (Information System 2009)</a:t>
                </a:r>
              </a:p>
              <a:p>
                <a:pPr marL="914400" lvl="2" indent="0">
                  <a:buNone/>
                </a:pPr>
                <a:r>
                  <a:rPr lang="en-US" altLang="zh-CN" dirty="0" smtClean="0"/>
                  <a:t>-  Partial information about the utility function is assumed to be known.</a:t>
                </a:r>
              </a:p>
              <a:p>
                <a:pPr lvl="1"/>
                <a:r>
                  <a:rPr lang="en-US" altLang="zh-CN" i="1" dirty="0" smtClean="0"/>
                  <a:t>Diversified Top-k queries (SIGMOD 2012)</a:t>
                </a:r>
              </a:p>
              <a:p>
                <a:pPr marL="914400" lvl="2" indent="0">
                  <a:buNone/>
                </a:pPr>
                <a:r>
                  <a:rPr lang="en-US" altLang="zh-CN" dirty="0" smtClean="0"/>
                  <a:t>-  The utility function is assumed to be known.</a:t>
                </a:r>
              </a:p>
              <a:p>
                <a:pPr lvl="1">
                  <a:buFontTx/>
                  <a:buChar char="-"/>
                </a:pPr>
                <a:r>
                  <a:rPr lang="en-US" altLang="zh-CN" b="1" dirty="0" smtClean="0"/>
                  <a:t>No assumption on the utility function is made for a </a:t>
                </a:r>
                <a:r>
                  <a:rPr lang="en-US" altLang="zh-CN" b="1" i="1" dirty="0" smtClean="0"/>
                  <a:t>k</a:t>
                </a:r>
                <a:r>
                  <a:rPr lang="en-US" altLang="zh-CN" b="1" dirty="0" smtClean="0"/>
                  <a:t>-regret query.</a:t>
                </a:r>
              </a:p>
              <a:p>
                <a:r>
                  <a:rPr lang="en-US" altLang="zh-CN" dirty="0" smtClean="0"/>
                  <a:t>Variations of skyline queries</a:t>
                </a:r>
              </a:p>
              <a:p>
                <a:pPr lvl="1"/>
                <a:r>
                  <a:rPr lang="en-US" altLang="zh-CN" i="1" dirty="0"/>
                  <a:t>R</a:t>
                </a:r>
                <a:r>
                  <a:rPr lang="en-US" altLang="zh-CN" i="1" dirty="0" smtClean="0"/>
                  <a:t>epresentative skyline queries (ICDE 2009)</a:t>
                </a:r>
              </a:p>
              <a:p>
                <a:pPr marL="914400" lvl="2" indent="0">
                  <a:buNone/>
                </a:pPr>
                <a:r>
                  <a:rPr lang="en-US" altLang="zh-CN" dirty="0" smtClean="0"/>
                  <a:t> - The </a:t>
                </a:r>
                <a:r>
                  <a:rPr lang="en-US" altLang="zh-CN" dirty="0"/>
                  <a:t>importance of a skyline point changes when the data is contaminated.</a:t>
                </a:r>
              </a:p>
              <a:p>
                <a:pPr lvl="1"/>
                <a:r>
                  <a:rPr lang="en-US" altLang="zh-CN" i="1" dirty="0" smtClean="0"/>
                  <a:t>K-dominating skyline queries (ICDE 2007)</a:t>
                </a:r>
              </a:p>
              <a:p>
                <a:pPr marL="914400" lvl="2" indent="0">
                  <a:buNone/>
                </a:pPr>
                <a:r>
                  <a:rPr lang="en-US" altLang="zh-CN" dirty="0" smtClean="0"/>
                  <a:t>-  The importance of a skyline point changes when the data is contaminated.</a:t>
                </a:r>
              </a:p>
              <a:p>
                <a:pPr lvl="1">
                  <a:buFontTx/>
                  <a:buChar char="-"/>
                </a:pPr>
                <a:r>
                  <a:rPr lang="en-US" altLang="zh-CN" b="1" dirty="0" smtClean="0"/>
                  <a:t>We do not need to consider the importance of a skyline point in a </a:t>
                </a:r>
                <a:r>
                  <a:rPr lang="en-US" altLang="zh-CN" b="1" i="1" dirty="0" smtClean="0"/>
                  <a:t>k</a:t>
                </a:r>
                <a:r>
                  <a:rPr lang="en-US" altLang="zh-CN" b="1" dirty="0" smtClean="0"/>
                  <a:t>-regret query.</a:t>
                </a:r>
              </a:p>
              <a:p>
                <a:r>
                  <a:rPr lang="en-US" altLang="zh-CN" dirty="0" smtClean="0"/>
                  <a:t>Hybrid queries</a:t>
                </a:r>
              </a:p>
              <a:p>
                <a:pPr lvl="1"/>
                <a:r>
                  <a:rPr lang="en-US" altLang="zh-CN" i="1" dirty="0" smtClean="0"/>
                  <a:t>Top-k skyline queries (OTM 2005)</a:t>
                </a:r>
              </a:p>
              <a:p>
                <a:pPr marL="914400" lvl="2" indent="0">
                  <a:buNone/>
                </a:pPr>
                <a:r>
                  <a:rPr lang="en-US" altLang="zh-CN" dirty="0" smtClean="0"/>
                  <a:t>-  The importance of a skyline point changes when the data is contaminated.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altLang="zh-CN" i="1" dirty="0" smtClean="0"/>
                  <a:t>-skyline queries (ICDE 2008)</a:t>
                </a:r>
              </a:p>
              <a:p>
                <a:pPr marL="914400" lvl="2" indent="0">
                  <a:buNone/>
                </a:pPr>
                <a:r>
                  <a:rPr lang="en-US" altLang="zh-CN" dirty="0" smtClean="0"/>
                  <a:t>-  No bound is guaranteed and it is unknown how to choose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pPr lvl="1">
                  <a:buFontTx/>
                  <a:buChar char="-"/>
                </a:pPr>
                <a:r>
                  <a:rPr lang="en-US" altLang="zh-CN" b="1" dirty="0" smtClean="0"/>
                  <a:t>The maximum regret ratio used in a </a:t>
                </a:r>
                <a:r>
                  <a:rPr lang="en-US" altLang="zh-CN" b="1" i="1" dirty="0" smtClean="0"/>
                  <a:t>k</a:t>
                </a:r>
                <a:r>
                  <a:rPr lang="en-US" altLang="zh-CN" b="1" dirty="0" smtClean="0"/>
                  <a:t>-regret query is bounded.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0" t="-1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1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en-US" altLang="zh-CN" dirty="0" smtClean="0"/>
              <a:t>. Related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i="1" dirty="0" smtClean="0"/>
              <a:t>K</a:t>
            </a:r>
            <a:r>
              <a:rPr lang="en-US" altLang="zh-CN" dirty="0" smtClean="0"/>
              <a:t>-regret queries</a:t>
            </a:r>
          </a:p>
          <a:p>
            <a:pPr lvl="1"/>
            <a:r>
              <a:rPr lang="en-US" altLang="zh-CN" dirty="0" smtClean="0"/>
              <a:t>Regret-Minimizing Representative Databases (VLDB 2010)</a:t>
            </a:r>
          </a:p>
          <a:p>
            <a:pPr lvl="2"/>
            <a:r>
              <a:rPr lang="en-US" altLang="zh-CN" dirty="0" smtClean="0"/>
              <a:t>Firstly propose the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-regret queries;</a:t>
            </a:r>
          </a:p>
          <a:p>
            <a:pPr lvl="2"/>
            <a:r>
              <a:rPr lang="en-US" altLang="zh-CN" dirty="0" smtClean="0"/>
              <a:t>Proves a worst-case upper bound and a lower bound for the maximum regret ratio of the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-regret queries;</a:t>
            </a:r>
          </a:p>
          <a:p>
            <a:pPr lvl="2"/>
            <a:r>
              <a:rPr lang="en-US" altLang="zh-CN" dirty="0" smtClean="0"/>
              <a:t>Propose the best-known fastest algorithm for answering a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-regret query.</a:t>
            </a:r>
          </a:p>
          <a:p>
            <a:pPr lvl="1"/>
            <a:r>
              <a:rPr lang="en-US" altLang="zh-CN" dirty="0" smtClean="0"/>
              <a:t>Interactive Regret Minimization (SIGMOD 2012)</a:t>
            </a:r>
          </a:p>
          <a:p>
            <a:pPr lvl="2"/>
            <a:r>
              <a:rPr lang="en-US" altLang="zh-CN" dirty="0" smtClean="0"/>
              <a:t>Propose an interactive version of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-regret query and an algorithm to answer a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-regret query.</a:t>
            </a:r>
          </a:p>
          <a:p>
            <a:pPr lvl="1"/>
            <a:r>
              <a:rPr lang="en-US" altLang="zh-CN" dirty="0" smtClean="0"/>
              <a:t>Computing k-regret Minimizing set (VLDB 2014)</a:t>
            </a:r>
          </a:p>
          <a:p>
            <a:pPr lvl="2"/>
            <a:r>
              <a:rPr lang="en-US" altLang="zh-CN" dirty="0" smtClean="0"/>
              <a:t>Prove the NP-completeness of a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-regret query;</a:t>
            </a:r>
          </a:p>
          <a:p>
            <a:pPr lvl="2"/>
            <a:r>
              <a:rPr lang="en-US" altLang="zh-CN" dirty="0" smtClean="0"/>
              <a:t>Define a new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-regret minimizing set query and proposed two algorithms to answer this new query.</a:t>
            </a:r>
          </a:p>
          <a:p>
            <a:pPr lvl="2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96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635080" cy="1371600"/>
          </a:xfrm>
        </p:spPr>
        <p:txBody>
          <a:bodyPr/>
          <a:lstStyle/>
          <a:p>
            <a:r>
              <a:rPr lang="en-US" altLang="zh-CN" b="1" dirty="0" smtClean="0"/>
              <a:t>5. Geometry Property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Geometry explanation of the maximum regret ratio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𝑚𝑟𝑟</m:t>
                    </m:r>
                    <m:r>
                      <a:rPr lang="en-US" altLang="zh-CN" i="1" dirty="0" smtClean="0">
                        <a:latin typeface="Cambria Math"/>
                      </a:rPr>
                      <m:t>(</m:t>
                    </m:r>
                    <m:r>
                      <a:rPr lang="en-US" altLang="zh-CN" i="1" dirty="0" smtClean="0">
                        <a:latin typeface="Cambria Math"/>
                      </a:rPr>
                      <m:t>𝑆</m:t>
                    </m:r>
                    <m:r>
                      <a:rPr lang="en-US" altLang="zh-CN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altLang="zh-CN" dirty="0" smtClean="0"/>
                  <a:t>given an output set </a:t>
                </a:r>
                <a:r>
                  <a:rPr lang="en-US" altLang="zh-CN" i="1" dirty="0" smtClean="0"/>
                  <a:t>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i="1" dirty="0" smtClean="0"/>
                  <a:t> </a:t>
                </a:r>
                <a:r>
                  <a:rPr lang="en-US" altLang="zh-CN" i="1" dirty="0" smtClean="0">
                    <a:solidFill>
                      <a:srgbClr val="C00000"/>
                    </a:solidFill>
                  </a:rPr>
                  <a:t>Happy point</a:t>
                </a:r>
                <a:r>
                  <a:rPr lang="zh-CN" altLang="en-US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/>
                  <a:t>and its properties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40" t="-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9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b="1" dirty="0" smtClean="0"/>
                  <a:t>Geometry Explanation of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𝒎𝒓𝒓</m:t>
                    </m:r>
                    <m:r>
                      <a:rPr lang="en-US" altLang="zh-CN" b="1" i="1" dirty="0" smtClean="0">
                        <a:latin typeface="Cambria Math"/>
                      </a:rPr>
                      <m:t>(</m:t>
                    </m:r>
                    <m:r>
                      <a:rPr lang="en-US" altLang="zh-CN" b="1" i="1" dirty="0" smtClean="0">
                        <a:latin typeface="Cambria Math"/>
                      </a:rPr>
                      <m:t>𝑺</m:t>
                    </m:r>
                    <m:r>
                      <a:rPr lang="en-US" altLang="zh-CN" b="1" i="1" dirty="0" smtClean="0">
                        <a:latin typeface="Cambria Math"/>
                      </a:rPr>
                      <m:t>)</m:t>
                    </m:r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632" b="-15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altLang="zh-CN" dirty="0" smtClean="0">
                    <a:solidFill>
                      <a:srgbClr val="C00000"/>
                    </a:solidFill>
                  </a:rPr>
                  <a:t>Maximum regret ratio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𝑚𝑟𝑟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∈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𝐹</m:t>
                            </m:r>
                          </m:lim>
                        </m:limLow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𝑟𝑟</m:t>
                        </m:r>
                        <m:r>
                          <a:rPr lang="en-US" altLang="zh-CN" i="1">
                            <a:latin typeface="Cambria Math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</a:rPr>
                          <m:t>𝑆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𝑓</m:t>
                        </m:r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 smtClean="0"/>
                  <a:t>How to compute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𝑚𝑟𝑟</m:t>
                    </m:r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latin typeface="Cambria Math"/>
                      </a:rPr>
                      <m:t>𝑆</m:t>
                    </m:r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given an output set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zh-CN" dirty="0" smtClean="0"/>
                  <a:t>?</a:t>
                </a:r>
              </a:p>
              <a:p>
                <a:pPr lvl="1"/>
                <a:r>
                  <a:rPr lang="en-US" altLang="zh-CN" dirty="0" smtClean="0"/>
                  <a:t>The function space </a:t>
                </a:r>
                <a:r>
                  <a:rPr lang="en-US" altLang="zh-CN" i="1" dirty="0" smtClean="0">
                    <a:solidFill>
                      <a:srgbClr val="C00000"/>
                    </a:solidFill>
                  </a:rPr>
                  <a:t>F</a:t>
                </a:r>
                <a:r>
                  <a:rPr lang="en-US" altLang="zh-CN" dirty="0" smtClean="0"/>
                  <a:t> can be infinite.</a:t>
                </a:r>
              </a:p>
              <a:p>
                <a:pPr lvl="1"/>
                <a:r>
                  <a:rPr lang="en-US" altLang="zh-CN" dirty="0" smtClean="0"/>
                  <a:t>The method used in “Regret-Minimizing Representative Databases” (VLDB2010): </a:t>
                </a:r>
                <a:r>
                  <a:rPr lang="en-US" altLang="zh-CN" i="1" dirty="0" smtClean="0">
                    <a:solidFill>
                      <a:srgbClr val="C00000"/>
                    </a:solidFill>
                  </a:rPr>
                  <a:t>Linear Programming</a:t>
                </a:r>
              </a:p>
              <a:p>
                <a:pPr lvl="1"/>
                <a:r>
                  <a:rPr lang="en-US" altLang="zh-CN" dirty="0" smtClean="0"/>
                  <a:t>It is time consuming when we have to call Linear Programming independently for different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/>
                      </a:rPr>
                      <m:t>’</m:t>
                    </m:r>
                  </m:oMath>
                </a14:m>
                <a:r>
                  <a:rPr lang="en-US" altLang="zh-CN" dirty="0" smtClean="0"/>
                  <a:t>s.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00" t="-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2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b="1" dirty="0"/>
                  <a:t>Geometry Explanation of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𝒎𝒓𝒓</m:t>
                    </m:r>
                    <m:r>
                      <a:rPr lang="en-US" altLang="zh-CN" b="1" i="1" dirty="0">
                        <a:latin typeface="Cambria Math"/>
                      </a:rPr>
                      <m:t>(</m:t>
                    </m:r>
                    <m:r>
                      <a:rPr lang="en-US" altLang="zh-CN" b="1" i="1" dirty="0">
                        <a:latin typeface="Cambria Math"/>
                      </a:rPr>
                      <m:t>𝑺</m:t>
                    </m:r>
                    <m:r>
                      <a:rPr lang="en-US" altLang="zh-CN" b="1" i="1" dirty="0">
                        <a:latin typeface="Cambria Math"/>
                      </a:rPr>
                      <m:t>)</m:t>
                    </m:r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632" b="-15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altLang="zh-CN" dirty="0" smtClean="0">
                    <a:solidFill>
                      <a:srgbClr val="C00000"/>
                    </a:solidFill>
                  </a:rPr>
                  <a:t>Maximum regret ratio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𝑚𝑟𝑟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∈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𝐹</m:t>
                            </m:r>
                          </m:lim>
                        </m:limLow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𝑟𝑟</m:t>
                        </m:r>
                        <m:r>
                          <a:rPr lang="en-US" altLang="zh-CN" i="1">
                            <a:latin typeface="Cambria Math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</a:rPr>
                          <m:t>𝑆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𝑓</m:t>
                        </m:r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 smtClean="0"/>
                  <a:t>We compute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𝑚𝑟𝑟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zh-CN" dirty="0" smtClean="0"/>
                  <a:t> with Geometry method.</a:t>
                </a:r>
              </a:p>
              <a:p>
                <a:pPr lvl="1"/>
                <a:r>
                  <a:rPr lang="en-US" altLang="zh-CN" dirty="0" smtClean="0"/>
                  <a:t>Straightforward and easily understood;</a:t>
                </a:r>
              </a:p>
              <a:p>
                <a:pPr lvl="1"/>
                <a:r>
                  <a:rPr lang="en-US" altLang="zh-CN" dirty="0" smtClean="0"/>
                  <a:t>Save time for computing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𝑚𝑟𝑟</m:t>
                    </m:r>
                    <m:r>
                      <a:rPr lang="en-US" altLang="zh-CN" i="1" dirty="0" smtClean="0">
                        <a:latin typeface="Cambria Math"/>
                      </a:rPr>
                      <m:t>(</m:t>
                    </m:r>
                    <m:r>
                      <a:rPr lang="en-US" altLang="zh-CN" i="1" dirty="0" smtClean="0">
                        <a:latin typeface="Cambria Math"/>
                      </a:rPr>
                      <m:t>𝑆</m:t>
                    </m:r>
                    <m:r>
                      <a:rPr lang="en-US" altLang="zh-CN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00" t="-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44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An example in 2-d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𝑪𝒐𝒏𝒗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𝑫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𝑫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altLang="zh-CN" b="0" i="1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CN" dirty="0" smtClean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/>
          <p:cNvCxnSpPr/>
          <p:nvPr/>
        </p:nvCxnSpPr>
        <p:spPr>
          <a:xfrm flipH="1" flipV="1">
            <a:off x="899592" y="3068960"/>
            <a:ext cx="72008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971600" y="5517232"/>
            <a:ext cx="25922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1655676" y="3504598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627784" y="4221088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39935" y="4869160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50958" y="318997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958" y="3189978"/>
                <a:ext cx="43204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31840" y="459758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597584"/>
                <a:ext cx="43204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99792" y="393495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934956"/>
                <a:ext cx="43204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椭圆 17"/>
          <p:cNvSpPr/>
          <p:nvPr/>
        </p:nvSpPr>
        <p:spPr>
          <a:xfrm>
            <a:off x="1727684" y="3984507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51178" y="392096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178" y="3920967"/>
                <a:ext cx="43204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/>
          <p:cNvCxnSpPr>
            <a:endCxn id="29" idx="4"/>
          </p:cNvCxnSpPr>
          <p:nvPr/>
        </p:nvCxnSpPr>
        <p:spPr>
          <a:xfrm flipV="1">
            <a:off x="3383868" y="5147490"/>
            <a:ext cx="0" cy="369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1560" y="314858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30920" y="55172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7" name="椭圆 26"/>
          <p:cNvSpPr/>
          <p:nvPr/>
        </p:nvSpPr>
        <p:spPr>
          <a:xfrm>
            <a:off x="1168600" y="3315476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00032" y="298214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032" y="2982148"/>
                <a:ext cx="43204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椭圆 28"/>
          <p:cNvSpPr/>
          <p:nvPr/>
        </p:nvSpPr>
        <p:spPr>
          <a:xfrm>
            <a:off x="3347864" y="5075482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58285" y="486916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85" y="4869160"/>
                <a:ext cx="43204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连接符 7"/>
          <p:cNvCxnSpPr/>
          <p:nvPr/>
        </p:nvCxnSpPr>
        <p:spPr>
          <a:xfrm flipH="1">
            <a:off x="899592" y="3351480"/>
            <a:ext cx="269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27" idx="6"/>
            <a:endCxn id="10" idx="1"/>
          </p:cNvCxnSpPr>
          <p:nvPr/>
        </p:nvCxnSpPr>
        <p:spPr>
          <a:xfrm>
            <a:off x="1240608" y="3351480"/>
            <a:ext cx="425613" cy="163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stCxn id="10" idx="6"/>
            <a:endCxn id="11" idx="1"/>
          </p:cNvCxnSpPr>
          <p:nvPr/>
        </p:nvCxnSpPr>
        <p:spPr>
          <a:xfrm>
            <a:off x="1727684" y="3540602"/>
            <a:ext cx="910645" cy="691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stCxn id="11" idx="5"/>
            <a:endCxn id="29" idx="1"/>
          </p:cNvCxnSpPr>
          <p:nvPr/>
        </p:nvCxnSpPr>
        <p:spPr>
          <a:xfrm>
            <a:off x="2689247" y="4282551"/>
            <a:ext cx="669162" cy="803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22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/>
      <p:bldP spid="25" grpId="0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An example in 2-d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</a:rPr>
                      <m:t>𝑪𝒐𝒏𝒗</m:t>
                    </m:r>
                    <m:r>
                      <a:rPr lang="en-US" altLang="zh-CN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𝑺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/>
                  <a:t>, where </a:t>
                </a:r>
                <a:r>
                  <a:rPr lang="en-US" altLang="zh-CN" dirty="0" smtClean="0"/>
                  <a:t>S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b="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b="0" i="1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/>
          <p:cNvCxnSpPr/>
          <p:nvPr/>
        </p:nvCxnSpPr>
        <p:spPr>
          <a:xfrm flipH="1" flipV="1">
            <a:off x="899592" y="3068960"/>
            <a:ext cx="72008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971600" y="5517232"/>
            <a:ext cx="25922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1655676" y="3504598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627784" y="4221088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39935" y="4869160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50958" y="318997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958" y="3189978"/>
                <a:ext cx="43204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31840" y="459758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597584"/>
                <a:ext cx="43204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99792" y="393495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934956"/>
                <a:ext cx="43204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椭圆 17"/>
          <p:cNvSpPr/>
          <p:nvPr/>
        </p:nvSpPr>
        <p:spPr>
          <a:xfrm>
            <a:off x="1727684" y="3984507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51178" y="392096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178" y="3920967"/>
                <a:ext cx="43204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/>
          <p:cNvCxnSpPr>
            <a:endCxn id="11" idx="5"/>
          </p:cNvCxnSpPr>
          <p:nvPr/>
        </p:nvCxnSpPr>
        <p:spPr>
          <a:xfrm flipV="1">
            <a:off x="2689247" y="4282551"/>
            <a:ext cx="0" cy="1234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1560" y="32536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30920" y="55172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7" name="椭圆 26"/>
          <p:cNvSpPr/>
          <p:nvPr/>
        </p:nvSpPr>
        <p:spPr>
          <a:xfrm>
            <a:off x="1168600" y="3315476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00032" y="298214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032" y="2982148"/>
                <a:ext cx="43204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椭圆 28"/>
          <p:cNvSpPr/>
          <p:nvPr/>
        </p:nvSpPr>
        <p:spPr>
          <a:xfrm>
            <a:off x="3347864" y="5075482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58285" y="486916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85" y="4869160"/>
                <a:ext cx="43204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接连接符 35"/>
          <p:cNvCxnSpPr>
            <a:endCxn id="10" idx="1"/>
          </p:cNvCxnSpPr>
          <p:nvPr/>
        </p:nvCxnSpPr>
        <p:spPr>
          <a:xfrm>
            <a:off x="899592" y="3515143"/>
            <a:ext cx="766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stCxn id="10" idx="6"/>
            <a:endCxn id="11" idx="1"/>
          </p:cNvCxnSpPr>
          <p:nvPr/>
        </p:nvCxnSpPr>
        <p:spPr>
          <a:xfrm>
            <a:off x="1727684" y="3540602"/>
            <a:ext cx="910645" cy="691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22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b="1" dirty="0"/>
                  <a:t>Geometry Explanation of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𝒎𝒓𝒓</m:t>
                    </m:r>
                    <m:r>
                      <a:rPr lang="en-US" altLang="zh-CN" b="1" i="1" dirty="0">
                        <a:latin typeface="Cambria Math"/>
                      </a:rPr>
                      <m:t>(</m:t>
                    </m:r>
                    <m:r>
                      <a:rPr lang="en-US" altLang="zh-CN" b="1" i="1" dirty="0">
                        <a:latin typeface="Cambria Math"/>
                      </a:rPr>
                      <m:t>𝑺</m:t>
                    </m:r>
                    <m:r>
                      <a:rPr lang="en-US" altLang="zh-CN" b="1" i="1" dirty="0">
                        <a:latin typeface="Cambria Math"/>
                      </a:rPr>
                      <m:t>)</m:t>
                    </m:r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632" b="-15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i="1" dirty="0" smtClean="0"/>
                  <a:t>Critical ratio</a:t>
                </a:r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A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CN" dirty="0" smtClean="0"/>
                  <a:t>-</a:t>
                </a:r>
                <a:r>
                  <a:rPr lang="en-US" altLang="zh-CN" b="1" dirty="0" smtClean="0">
                    <a:solidFill>
                      <a:srgbClr val="C00000"/>
                    </a:solidFill>
                  </a:rPr>
                  <a:t>critical point </a:t>
                </a:r>
                <a:r>
                  <a:rPr lang="en-US" altLang="zh-CN" dirty="0" smtClean="0"/>
                  <a:t>given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altLang="zh-CN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denoted by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/>
                      </a:rPr>
                      <m:t>’ </m:t>
                    </m:r>
                  </m:oMath>
                </a14:m>
                <a:r>
                  <a:rPr lang="en-US" altLang="zh-CN" dirty="0" smtClean="0"/>
                  <a:t>is defined as the intersection between the vector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𝑜𝑝</m:t>
                    </m:r>
                  </m:oMath>
                </a14:m>
                <a:r>
                  <a:rPr lang="en-US" altLang="zh-CN" dirty="0" smtClean="0"/>
                  <a:t> and the surface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𝐶𝑜𝑛𝑣</m:t>
                    </m:r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pPr lvl="1"/>
                <a:r>
                  <a:rPr lang="en-US" altLang="zh-CN" dirty="0" smtClean="0"/>
                  <a:t>Critical ratio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altLang="zh-CN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CN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CN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′</m:t>
                            </m:r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</m:den>
                    </m:f>
                  </m:oMath>
                </a14:m>
                <a:endParaRPr lang="en-US" altLang="zh-CN" dirty="0" smtClean="0"/>
              </a:p>
              <a:p>
                <a:endParaRPr lang="en-US" altLang="zh-CN" dirty="0" smtClean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800" t="-558" r="-17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6372200" y="486001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68398" y="4526686"/>
                <a:ext cx="18798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𝑝</m:t>
                      </m:r>
                      <m:r>
                        <a:rPr lang="en-US" altLang="zh-CN" b="0" i="0" smtClean="0">
                          <a:latin typeface="Cambria Math"/>
                        </a:rPr>
                        <m:t>=</m:t>
                      </m:r>
                      <m:r>
                        <a:rPr lang="en-US" altLang="zh-CN" i="1" dirty="0" smtClean="0">
                          <a:latin typeface="Cambria Math"/>
                        </a:rPr>
                        <m:t>(0.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67</m:t>
                      </m:r>
                      <m:r>
                        <a:rPr lang="en-US" altLang="zh-CN" i="1" dirty="0" smtClean="0">
                          <a:latin typeface="Cambria Math"/>
                        </a:rPr>
                        <m:t>,0.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82</m:t>
                      </m:r>
                      <m:r>
                        <a:rPr lang="en-US" altLang="zh-CN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398" y="4526686"/>
                <a:ext cx="187981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连接符 24"/>
          <p:cNvCxnSpPr>
            <a:stCxn id="9" idx="3"/>
          </p:cNvCxnSpPr>
          <p:nvPr/>
        </p:nvCxnSpPr>
        <p:spPr>
          <a:xfrm flipH="1">
            <a:off x="4716016" y="4921477"/>
            <a:ext cx="1666729" cy="123468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472100" y="4005064"/>
                <a:ext cx="1872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/>
                        </a:rPr>
                        <m:t>0</m:t>
                      </m:r>
                      <m:r>
                        <a:rPr lang="en-US" altLang="zh-CN" b="0" i="1" smtClean="0">
                          <a:latin typeface="Cambria Math"/>
                        </a:rPr>
                        <m:t>.8</m:t>
                      </m:r>
                      <m:r>
                        <a:rPr lang="en-US" altLang="zh-CN" b="0" i="1" smtClean="0">
                          <a:latin typeface="Cambria Math"/>
                        </a:rPr>
                        <m:t>𝑥</m:t>
                      </m:r>
                      <m:r>
                        <a:rPr lang="en-US" altLang="zh-CN" b="0" i="1" smtClean="0">
                          <a:latin typeface="Cambria Math"/>
                        </a:rPr>
                        <m:t>+0.7</m:t>
                      </m:r>
                      <m:r>
                        <a:rPr lang="en-US" altLang="zh-CN" b="0" i="1" smtClean="0">
                          <a:latin typeface="Cambria Math"/>
                        </a:rPr>
                        <m:t>𝑦</m:t>
                      </m:r>
                      <m:r>
                        <a:rPr lang="en-US" altLang="zh-CN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4005064"/>
                <a:ext cx="187220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/>
          <p:cNvGrpSpPr/>
          <p:nvPr/>
        </p:nvGrpSpPr>
        <p:grpSpPr>
          <a:xfrm>
            <a:off x="4627571" y="3707886"/>
            <a:ext cx="2680733" cy="2781600"/>
            <a:chOff x="4627571" y="3707886"/>
            <a:chExt cx="2680733" cy="2781600"/>
          </a:xfrm>
        </p:grpSpPr>
        <p:sp>
          <p:nvSpPr>
            <p:cNvPr id="37" name="椭圆 36"/>
            <p:cNvSpPr/>
            <p:nvPr/>
          </p:nvSpPr>
          <p:spPr>
            <a:xfrm>
              <a:off x="4676069" y="612015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627571" y="3707886"/>
              <a:ext cx="2680733" cy="2781600"/>
              <a:chOff x="4627571" y="3707886"/>
              <a:chExt cx="2680733" cy="2781600"/>
            </a:xfrm>
          </p:grpSpPr>
          <p:cxnSp>
            <p:nvCxnSpPr>
              <p:cNvPr id="23" name="直接连接符 22"/>
              <p:cNvCxnSpPr>
                <a:stCxn id="8" idx="6"/>
                <a:endCxn id="10" idx="1"/>
              </p:cNvCxnSpPr>
              <p:nvPr/>
            </p:nvCxnSpPr>
            <p:spPr>
              <a:xfrm>
                <a:off x="5472100" y="4179528"/>
                <a:ext cx="1322796" cy="1339103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箭头连接符 5"/>
              <p:cNvCxnSpPr/>
              <p:nvPr/>
            </p:nvCxnSpPr>
            <p:spPr>
              <a:xfrm flipH="1" flipV="1">
                <a:off x="4644008" y="3707886"/>
                <a:ext cx="72008" cy="24482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箭头连接符 6"/>
              <p:cNvCxnSpPr/>
              <p:nvPr/>
            </p:nvCxnSpPr>
            <p:spPr>
              <a:xfrm>
                <a:off x="4716016" y="6156158"/>
                <a:ext cx="25922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椭圆 7"/>
              <p:cNvSpPr/>
              <p:nvPr/>
            </p:nvSpPr>
            <p:spPr>
              <a:xfrm>
                <a:off x="5400092" y="4143524"/>
                <a:ext cx="72008" cy="7200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6784351" y="5508086"/>
                <a:ext cx="72008" cy="7200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4627571" y="6120154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/>
                            </a:rPr>
                            <m:t>𝑜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27571" y="6120154"/>
                    <a:ext cx="360040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直接连接符 10"/>
              <p:cNvCxnSpPr>
                <a:stCxn id="10" idx="5"/>
              </p:cNvCxnSpPr>
              <p:nvPr/>
            </p:nvCxnSpPr>
            <p:spPr>
              <a:xfrm>
                <a:off x="6845814" y="5569549"/>
                <a:ext cx="174458" cy="379731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stCxn id="8" idx="1"/>
              </p:cNvCxnSpPr>
              <p:nvPr/>
            </p:nvCxnSpPr>
            <p:spPr>
              <a:xfrm flipH="1" flipV="1">
                <a:off x="5076056" y="4005064"/>
                <a:ext cx="334581" cy="149005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4644008" y="4005064"/>
                <a:ext cx="432049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020272" y="5949280"/>
                <a:ext cx="0" cy="20687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椭圆 39"/>
              <p:cNvSpPr/>
              <p:nvPr/>
            </p:nvSpPr>
            <p:spPr>
              <a:xfrm>
                <a:off x="5040052" y="3969060"/>
                <a:ext cx="72008" cy="7200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6984268" y="5913276"/>
                <a:ext cx="72008" cy="7200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椭圆 31"/>
          <p:cNvSpPr/>
          <p:nvPr/>
        </p:nvSpPr>
        <p:spPr>
          <a:xfrm>
            <a:off x="6240960" y="496167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02518" y="5042871"/>
                <a:ext cx="18025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/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i="1" dirty="0" smtClean="0">
                          <a:latin typeface="Cambria Math"/>
                        </a:rPr>
                        <m:t>(</m:t>
                      </m:r>
                      <m:r>
                        <a:rPr lang="en-US" altLang="zh-CN" b="0" i="1" dirty="0" smtClean="0">
                          <a:latin typeface="Cambria Math"/>
                        </a:rPr>
                        <m:t>0.6,0.74</m:t>
                      </m:r>
                      <m:r>
                        <a:rPr lang="en-US" altLang="zh-CN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518" y="5042871"/>
                <a:ext cx="1802599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70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3" grpId="0"/>
      <p:bldP spid="36" grpId="0"/>
      <p:bldP spid="32" grpId="0" animBg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b="1" dirty="0"/>
                  <a:t>Geometry Explanation of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/>
                      </a:rPr>
                      <m:t>𝒎𝒓𝒓</m:t>
                    </m:r>
                    <m:r>
                      <a:rPr lang="en-US" altLang="zh-CN" b="1" i="1" dirty="0">
                        <a:latin typeface="Cambria Math"/>
                      </a:rPr>
                      <m:t>(</m:t>
                    </m:r>
                    <m:r>
                      <a:rPr lang="en-US" altLang="zh-CN" b="1" i="1" dirty="0">
                        <a:latin typeface="Cambria Math"/>
                      </a:rPr>
                      <m:t>𝑺</m:t>
                    </m:r>
                    <m:r>
                      <a:rPr lang="en-US" altLang="zh-CN" b="1" i="1" dirty="0">
                        <a:latin typeface="Cambria Math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632" b="-15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Lemma 0: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𝑚𝑟𝑟</m:t>
                    </m:r>
                    <m:r>
                      <a:rPr lang="en-US" altLang="zh-CN" i="1" dirty="0">
                        <a:latin typeface="Cambria Math"/>
                      </a:rPr>
                      <m:t>(</m:t>
                    </m:r>
                    <m:r>
                      <a:rPr lang="en-US" altLang="zh-CN" i="1" dirty="0">
                        <a:latin typeface="Cambria Math"/>
                      </a:rPr>
                      <m:t>𝑆</m:t>
                    </m:r>
                    <m:r>
                      <a:rPr lang="en-US" altLang="zh-CN" i="1" dirty="0">
                        <a:latin typeface="Cambria Math"/>
                      </a:rPr>
                      <m:t>) = </m:t>
                    </m:r>
                    <m:func>
                      <m:funcPr>
                        <m:ctrlPr>
                          <a:rPr lang="en-US" altLang="zh-CN" i="1" dirty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dirty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i="1" dirty="0"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CN" i="1" dirty="0">
                                <a:latin typeface="Cambria Math"/>
                              </a:rPr>
                              <m:t>∈</m:t>
                            </m:r>
                            <m:r>
                              <a:rPr lang="en-US" altLang="zh-CN" i="1" dirty="0">
                                <a:latin typeface="Cambria Math"/>
                              </a:rPr>
                              <m:t>𝐷</m:t>
                            </m:r>
                          </m:lim>
                        </m:limLow>
                      </m:fName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zh-CN" i="1" dirty="0">
                            <a:latin typeface="Cambria Math"/>
                          </a:rPr>
                          <m:t>1−</m:t>
                        </m:r>
                        <m:r>
                          <a:rPr lang="en-US" altLang="zh-CN" i="1" dirty="0">
                            <a:latin typeface="Cambria Math"/>
                          </a:rPr>
                          <m:t>𝑐𝑟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CN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i="1" dirty="0"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b="0" i="1" dirty="0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According to the lemma shown above, we compute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𝑐𝑟</m:t>
                    </m:r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latin typeface="Cambria Math"/>
                      </a:rPr>
                      <m:t>𝑝</m:t>
                    </m:r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r>
                      <a:rPr lang="en-US" altLang="zh-CN" b="0" i="1" smtClean="0">
                        <a:latin typeface="Cambria Math"/>
                      </a:rPr>
                      <m:t>𝑆</m:t>
                    </m:r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 at first for each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CN" dirty="0" smtClean="0"/>
                  <a:t> which is outside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𝐶𝑜𝑛𝑣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 find the greatest value of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1−</m:t>
                    </m:r>
                    <m:r>
                      <a:rPr lang="en-US" altLang="zh-CN" i="1" dirty="0"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altLang="zh-CN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𝑝</m:t>
                        </m:r>
                        <m:r>
                          <a:rPr lang="en-US" altLang="zh-CN" i="1" dirty="0">
                            <a:latin typeface="Cambria Math"/>
                          </a:rPr>
                          <m:t>,</m:t>
                        </m:r>
                        <m:r>
                          <a:rPr lang="en-US" altLang="zh-CN" i="1" dirty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zh-CN" dirty="0" smtClean="0"/>
                  <a:t> which is the maximum regret ratio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00" t="-558" r="-10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18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An example in 2-d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Suppose that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𝑘</m:t>
                    </m:r>
                    <m:r>
                      <a:rPr lang="en-US" altLang="zh-CN" i="1" dirty="0" smtClean="0">
                        <a:latin typeface="Cambria Math"/>
                      </a:rPr>
                      <m:t> = 2 </m:t>
                    </m:r>
                  </m:oMath>
                </a14:m>
                <a:r>
                  <a:rPr lang="en-US" altLang="zh-CN" dirty="0" smtClean="0"/>
                  <a:t>, and the output set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/>
                      </a:rPr>
                      <m:t>S</m:t>
                    </m:r>
                    <m:r>
                      <a:rPr lang="en-US" altLang="zh-CN" b="0" i="0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r>
                      <a:rPr lang="en-US" altLang="zh-CN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b="0" i="1" dirty="0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 dirty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/>
                                  </a:rPr>
                                  <m:t>5</m:t>
                                </m:r>
                              </m:sub>
                              <m:sup>
                                <m:r>
                                  <a:rPr lang="en-US" altLang="zh-CN" i="1" dirty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altLang="zh-CN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altLang="zh-CN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>
                            <a:latin typeface="Cambria Math"/>
                          </a:rPr>
                          <m:t>,</m:t>
                        </m:r>
                        <m:r>
                          <a:rPr lang="en-US" altLang="zh-CN" b="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zh-CN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b="0" i="1" dirty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 dirty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b="0" i="1" dirty="0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zh-CN" i="1" dirty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b="0" i="1" dirty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altLang="zh-CN" dirty="0" smtClean="0"/>
                  <a:t>.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altLang="zh-CN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  <m:r>
                          <a:rPr lang="en-US" altLang="zh-CN" b="0" i="1">
                            <a:latin typeface="Cambria Math"/>
                          </a:rPr>
                          <m:t>,</m:t>
                        </m:r>
                        <m:r>
                          <a:rPr lang="en-US" altLang="zh-CN" b="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zh-CN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b="0" i="1" dirty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 dirty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/>
                                  </a:rPr>
                                  <m:t>6</m:t>
                                </m:r>
                              </m:sub>
                              <m:sup>
                                <m:r>
                                  <a:rPr lang="en-US" altLang="zh-CN" i="1" dirty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altLang="zh-CN" dirty="0" smtClean="0"/>
                  <a:t>.</a:t>
                </a:r>
              </a:p>
              <a:p>
                <a:r>
                  <a:rPr lang="en-US" altLang="zh-CN" b="0" dirty="0" smtClean="0"/>
                  <a:t>So,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𝑚𝑟𝑟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𝐷</m:t>
                            </m:r>
                          </m:lim>
                        </m:limLow>
                      </m:fName>
                      <m:e>
                        <m:r>
                          <a:rPr lang="en-US" altLang="zh-CN" b="0" i="1" smtClean="0">
                            <a:latin typeface="Cambria Math"/>
                          </a:rPr>
                          <m:t>(1−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𝑐𝑟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en-US" altLang="zh-CN" b="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>
                        <a:latin typeface="Cambria Math"/>
                      </a:rPr>
                      <m:t>max</m:t>
                    </m:r>
                    <m:r>
                      <a:rPr lang="en-US" altLang="zh-CN" b="0" i="1">
                        <a:latin typeface="Cambria Math"/>
                      </a:rPr>
                      <m:t>⁡{</m:t>
                    </m:r>
                    <m:r>
                      <a:rPr lang="en-US" altLang="zh-CN" b="0" i="1" smtClean="0">
                        <a:latin typeface="Cambria Math"/>
                      </a:rPr>
                      <m:t>1−</m:t>
                    </m:r>
                    <m:r>
                      <a:rPr lang="en-US" altLang="zh-CN" b="0" i="1"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altLang="zh-CN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 b="0" i="1">
                            <a:latin typeface="Cambria Math"/>
                          </a:rPr>
                          <m:t>,</m:t>
                        </m:r>
                        <m:r>
                          <a:rPr lang="en-US" altLang="zh-CN" b="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zh-CN" b="0" i="1">
                        <a:latin typeface="Cambria Math"/>
                      </a:rPr>
                      <m:t>,</m:t>
                    </m:r>
                    <m:r>
                      <a:rPr lang="en-US" altLang="zh-CN" b="0" i="1" smtClean="0">
                        <a:latin typeface="Cambria Math"/>
                      </a:rPr>
                      <m:t>1−</m:t>
                    </m:r>
                    <m:r>
                      <a:rPr lang="en-US" altLang="zh-CN" b="0" i="1"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altLang="zh-CN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, 1−</m:t>
                    </m:r>
                    <m:r>
                      <a:rPr lang="en-US" altLang="zh-CN" b="0" i="1" smtClean="0">
                        <a:latin typeface="Cambria Math"/>
                      </a:rPr>
                      <m:t>𝑐𝑟</m:t>
                    </m:r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r>
                      <a:rPr lang="en-US" altLang="zh-CN" b="0" i="1" smtClean="0">
                        <a:latin typeface="Cambria Math"/>
                      </a:rPr>
                      <m:t>𝑆</m:t>
                    </m:r>
                    <m:r>
                      <a:rPr lang="en-US" altLang="zh-CN" b="0" i="1" smtClean="0">
                        <a:latin typeface="Cambria Math"/>
                      </a:rPr>
                      <m:t>)}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00" t="-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/>
          <p:cNvCxnSpPr/>
          <p:nvPr/>
        </p:nvCxnSpPr>
        <p:spPr>
          <a:xfrm flipH="1" flipV="1">
            <a:off x="5901739" y="3446566"/>
            <a:ext cx="72008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5973747" y="5894838"/>
            <a:ext cx="25922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6657823" y="3882204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629931" y="4598694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042082" y="5246766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53105" y="356758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105" y="3567584"/>
                <a:ext cx="43204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133987" y="497519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987" y="4975190"/>
                <a:ext cx="43204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01939" y="431256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939" y="4312562"/>
                <a:ext cx="43204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椭圆 17"/>
          <p:cNvSpPr/>
          <p:nvPr/>
        </p:nvSpPr>
        <p:spPr>
          <a:xfrm>
            <a:off x="6725426" y="4406485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97434" y="425782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34" y="4257823"/>
                <a:ext cx="43204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613707" y="37129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233067" y="589483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7" name="椭圆 26"/>
          <p:cNvSpPr/>
          <p:nvPr/>
        </p:nvSpPr>
        <p:spPr>
          <a:xfrm>
            <a:off x="6170747" y="3693082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202179" y="335975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179" y="3359754"/>
                <a:ext cx="43204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椭圆 28"/>
          <p:cNvSpPr/>
          <p:nvPr/>
        </p:nvSpPr>
        <p:spPr>
          <a:xfrm>
            <a:off x="8350011" y="5453088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460432" y="524676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5246766"/>
                <a:ext cx="43204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>
            <a:stCxn id="10" idx="2"/>
          </p:cNvCxnSpPr>
          <p:nvPr/>
        </p:nvCxnSpPr>
        <p:spPr>
          <a:xfrm flipH="1">
            <a:off x="5901739" y="3918208"/>
            <a:ext cx="756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10" idx="6"/>
            <a:endCxn id="12" idx="1"/>
          </p:cNvCxnSpPr>
          <p:nvPr/>
        </p:nvCxnSpPr>
        <p:spPr>
          <a:xfrm>
            <a:off x="6729831" y="3918208"/>
            <a:ext cx="1322796" cy="1339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2" idx="4"/>
          </p:cNvCxnSpPr>
          <p:nvPr/>
        </p:nvCxnSpPr>
        <p:spPr>
          <a:xfrm>
            <a:off x="8078086" y="5318774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11" idx="3"/>
          </p:cNvCxnSpPr>
          <p:nvPr/>
        </p:nvCxnSpPr>
        <p:spPr>
          <a:xfrm flipH="1">
            <a:off x="5973747" y="4660157"/>
            <a:ext cx="1666729" cy="123468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27" idx="4"/>
          </p:cNvCxnSpPr>
          <p:nvPr/>
        </p:nvCxnSpPr>
        <p:spPr>
          <a:xfrm flipH="1">
            <a:off x="5973747" y="3765090"/>
            <a:ext cx="233004" cy="212974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29" idx="2"/>
          </p:cNvCxnSpPr>
          <p:nvPr/>
        </p:nvCxnSpPr>
        <p:spPr>
          <a:xfrm flipH="1">
            <a:off x="5973747" y="5489092"/>
            <a:ext cx="2376264" cy="40574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6158555" y="388602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202179" y="3877748"/>
                <a:ext cx="319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179" y="3877748"/>
                <a:ext cx="319248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16981"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椭圆 43"/>
          <p:cNvSpPr/>
          <p:nvPr/>
        </p:nvSpPr>
        <p:spPr>
          <a:xfrm>
            <a:off x="8049473" y="55044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093097" y="5496178"/>
                <a:ext cx="319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6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097" y="5496178"/>
                <a:ext cx="319248" cy="369332"/>
              </a:xfrm>
              <a:prstGeom prst="rect">
                <a:avLst/>
              </a:prstGeom>
              <a:blipFill rotWithShape="1">
                <a:blip r:embed="rId10"/>
                <a:stretch>
                  <a:fillRect r="-15385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椭圆 45"/>
          <p:cNvSpPr/>
          <p:nvPr/>
        </p:nvSpPr>
        <p:spPr>
          <a:xfrm>
            <a:off x="7498691" y="470035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346687" y="4738618"/>
                <a:ext cx="319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687" y="4738618"/>
                <a:ext cx="319248" cy="369332"/>
              </a:xfrm>
              <a:prstGeom prst="rect">
                <a:avLst/>
              </a:prstGeom>
              <a:blipFill rotWithShape="1">
                <a:blip r:embed="rId11"/>
                <a:stretch>
                  <a:fillRect r="-15094"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384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/>
      <p:bldP spid="44" grpId="0" animBg="1"/>
      <p:bldP spid="45" grpId="0"/>
      <p:bldP spid="46" grpId="0" animBg="1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Outline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1. Introduction</a:t>
            </a:r>
          </a:p>
          <a:p>
            <a:r>
              <a:rPr lang="en-US" altLang="zh-CN" b="1" dirty="0" smtClean="0"/>
              <a:t>2. Contributions</a:t>
            </a:r>
          </a:p>
          <a:p>
            <a:r>
              <a:rPr lang="en-US" altLang="zh-CN" dirty="0" smtClean="0"/>
              <a:t>3. Preliminary</a:t>
            </a:r>
          </a:p>
          <a:p>
            <a:r>
              <a:rPr lang="en-US" altLang="zh-CN" dirty="0" smtClean="0"/>
              <a:t>4. Related Work</a:t>
            </a:r>
            <a:endParaRPr lang="en-US" altLang="zh-CN" b="1" dirty="0" smtClean="0"/>
          </a:p>
          <a:p>
            <a:r>
              <a:rPr lang="en-US" altLang="zh-CN" dirty="0"/>
              <a:t>5</a:t>
            </a:r>
            <a:r>
              <a:rPr lang="en-US" altLang="zh-CN" b="1" dirty="0" smtClean="0"/>
              <a:t>. Geometry Property</a:t>
            </a:r>
          </a:p>
          <a:p>
            <a:r>
              <a:rPr lang="en-US" altLang="zh-CN" dirty="0" smtClean="0"/>
              <a:t>6</a:t>
            </a:r>
            <a:r>
              <a:rPr lang="en-US" altLang="zh-CN" b="1" dirty="0" smtClean="0"/>
              <a:t>. Algorithm</a:t>
            </a:r>
          </a:p>
          <a:p>
            <a:r>
              <a:rPr lang="en-US" altLang="zh-CN" dirty="0"/>
              <a:t>7</a:t>
            </a:r>
            <a:r>
              <a:rPr lang="en-US" altLang="zh-CN" b="1" dirty="0" smtClean="0"/>
              <a:t>. Experiment</a:t>
            </a:r>
          </a:p>
          <a:p>
            <a:r>
              <a:rPr lang="en-US" altLang="zh-CN" dirty="0"/>
              <a:t>8</a:t>
            </a:r>
            <a:r>
              <a:rPr lang="en-US" altLang="zh-CN" dirty="0" smtClean="0"/>
              <a:t>. Conclusion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81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Happy point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The set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𝑉𝐶</m:t>
                    </m:r>
                  </m:oMath>
                </a14:m>
                <a:r>
                  <a:rPr lang="en-US" altLang="zh-CN" dirty="0" smtClean="0"/>
                  <a:t> is defined as a set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CN" dirty="0" smtClean="0"/>
                  <a:t>-dimensional points of size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CN" dirty="0" smtClean="0"/>
                  <a:t>, where for each point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𝒗</m:t>
                    </m:r>
                    <m:sSub>
                      <m:sSubPr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𝒋</m:t>
                    </m:r>
                    <m:r>
                      <a:rPr lang="en-US" altLang="zh-CN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altLang="zh-CN" dirty="0" smtClean="0"/>
                  <a:t>, we have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𝒗</m:t>
                    </m:r>
                    <m:sSub>
                      <m:sSubPr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[</m:t>
                    </m:r>
                    <m:r>
                      <a:rPr lang="en-US" altLang="zh-CN" b="1" i="1" smtClean="0">
                        <a:latin typeface="Cambria Math"/>
                      </a:rPr>
                      <m:t>𝒋</m:t>
                    </m:r>
                    <m:r>
                      <a:rPr lang="en-US" altLang="zh-CN" b="1" i="1" smtClean="0">
                        <a:latin typeface="Cambria Math"/>
                      </a:rPr>
                      <m:t>]=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𝒋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𝒊</m:t>
                    </m:r>
                  </m:oMath>
                </a14:m>
                <a:r>
                  <a:rPr lang="en-US" altLang="zh-CN" dirty="0" smtClean="0"/>
                  <a:t>, and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𝒗</m:t>
                    </m:r>
                    <m:sSub>
                      <m:sSubPr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[</m:t>
                    </m:r>
                    <m:r>
                      <a:rPr lang="en-US" altLang="zh-CN" b="1" i="1" smtClean="0">
                        <a:latin typeface="Cambria Math"/>
                      </a:rPr>
                      <m:t>𝒋</m:t>
                    </m:r>
                    <m:r>
                      <a:rPr lang="en-US" altLang="zh-CN" b="1" i="1" smtClean="0">
                        <a:latin typeface="Cambria Math"/>
                      </a:rPr>
                      <m:t>]=</m:t>
                    </m:r>
                    <m:r>
                      <a:rPr lang="en-US" altLang="zh-CN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𝒋</m:t>
                    </m:r>
                    <m:r>
                      <a:rPr lang="en-US" altLang="zh-CN" b="1" i="1" smtClean="0">
                        <a:latin typeface="Cambria Math"/>
                      </a:rPr>
                      <m:t>≠</m:t>
                    </m:r>
                    <m:r>
                      <a:rPr lang="en-US" altLang="zh-CN" b="1" i="1" smtClean="0">
                        <a:latin typeface="Cambria Math"/>
                      </a:rPr>
                      <m:t>𝒊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 smtClean="0"/>
                  <a:t> In a 2-dimensional space,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𝑽𝑪</m:t>
                    </m:r>
                    <m:r>
                      <a:rPr lang="en-US" altLang="zh-CN" i="1">
                        <a:latin typeface="Cambria Math"/>
                      </a:rPr>
                      <m:t>={</m:t>
                    </m:r>
                    <m:r>
                      <a:rPr lang="en-US" altLang="zh-CN" i="1">
                        <a:latin typeface="Cambria Math"/>
                      </a:rPr>
                      <m:t>𝒗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 </m:t>
                    </m:r>
                    <m:r>
                      <a:rPr lang="en-US" altLang="zh-CN" i="1">
                        <a:latin typeface="Cambria Math"/>
                      </a:rPr>
                      <m:t>𝒗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CN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𝒗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𝟎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r>
                      <a:rPr lang="en-US" altLang="zh-CN" i="1">
                        <a:latin typeface="Cambria Math"/>
                      </a:rPr>
                      <m:t> </m:t>
                    </m:r>
                    <m:r>
                      <a:rPr lang="en-US" altLang="zh-CN" i="1">
                        <a:latin typeface="Cambria Math"/>
                      </a:rPr>
                      <m:t>𝒗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=(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r>
                      <a:rPr lang="en-US" altLang="zh-CN" b="1" i="1" smtClean="0">
                        <a:latin typeface="Cambria Math"/>
                      </a:rPr>
                      <m:t>𝟎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00" t="-558" r="-3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1114234" y="3717443"/>
            <a:ext cx="72008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1186242" y="6165715"/>
            <a:ext cx="25922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870318" y="4153081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842426" y="4869571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310478" y="5541687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65600" y="3838461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600" y="3838461"/>
                <a:ext cx="43204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50438" y="550680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438" y="5506802"/>
                <a:ext cx="43204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14434" y="4583439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434" y="4583439"/>
                <a:ext cx="43204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/>
          <p:cNvSpPr/>
          <p:nvPr/>
        </p:nvSpPr>
        <p:spPr>
          <a:xfrm>
            <a:off x="2101316" y="4594496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07964" y="449918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64" y="4499183"/>
                <a:ext cx="43204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2186" y="382479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/>
                        </a:rPr>
                        <m:t>𝑣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86" y="3824795"/>
                <a:ext cx="432048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7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椭圆 16"/>
          <p:cNvSpPr/>
          <p:nvPr/>
        </p:nvSpPr>
        <p:spPr>
          <a:xfrm>
            <a:off x="1383242" y="3963959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14674" y="3630631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674" y="3630631"/>
                <a:ext cx="43204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椭圆 18"/>
          <p:cNvSpPr/>
          <p:nvPr/>
        </p:nvSpPr>
        <p:spPr>
          <a:xfrm>
            <a:off x="3562506" y="5723965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72927" y="551764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927" y="5517643"/>
                <a:ext cx="432048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椭圆 24"/>
          <p:cNvSpPr/>
          <p:nvPr/>
        </p:nvSpPr>
        <p:spPr>
          <a:xfrm>
            <a:off x="1094663" y="3963959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37456" y="615601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/>
                        </a:rPr>
                        <m:t>𝑣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456" y="6156012"/>
                <a:ext cx="432048" cy="369332"/>
              </a:xfrm>
              <a:prstGeom prst="rect">
                <a:avLst/>
              </a:prstGeom>
              <a:blipFill rotWithShape="1">
                <a:blip r:embed="rId10"/>
                <a:stretch>
                  <a:fillRect r="-9859"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椭圆 26"/>
          <p:cNvSpPr/>
          <p:nvPr/>
        </p:nvSpPr>
        <p:spPr>
          <a:xfrm>
            <a:off x="3553480" y="61200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84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/>
      <p:bldP spid="16" grpId="0"/>
      <p:bldP spid="17" grpId="0" animBg="1"/>
      <p:bldP spid="18" grpId="0"/>
      <p:bldP spid="19" grpId="0" animBg="1"/>
      <p:bldP spid="20" grpId="0"/>
      <p:bldP spid="25" grpId="0" animBg="1"/>
      <p:bldP spid="26" grpId="0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Happy Point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dirty="0" smtClean="0"/>
                  <a:t>In the following, we give an example of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𝑪𝒐𝒏𝒗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𝒑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∪</m:t>
                    </m:r>
                    <m:r>
                      <a:rPr lang="en-US" altLang="zh-CN" b="1" i="1" smtClean="0">
                        <a:latin typeface="Cambria Math"/>
                      </a:rPr>
                      <m:t>𝑽𝑪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 a 2-dimensonal case.</a:t>
                </a:r>
              </a:p>
              <a:p>
                <a:r>
                  <a:rPr lang="en-US" altLang="zh-CN" dirty="0" smtClean="0"/>
                  <a:t>Example: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00" t="-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1114234" y="3717443"/>
            <a:ext cx="72008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1186242" y="6165715"/>
            <a:ext cx="25922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870318" y="4153081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842426" y="4869571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310478" y="5541687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65600" y="3838461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600" y="3838461"/>
                <a:ext cx="43204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14434" y="5429029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434" y="5429029"/>
                <a:ext cx="43204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14434" y="4583439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434" y="4583439"/>
                <a:ext cx="43204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/>
          <p:cNvSpPr/>
          <p:nvPr/>
        </p:nvSpPr>
        <p:spPr>
          <a:xfrm>
            <a:off x="2101316" y="4594496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07964" y="449918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64" y="4499183"/>
                <a:ext cx="43204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2186" y="382479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/>
                        </a:rPr>
                        <m:t>𝑣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86" y="3824795"/>
                <a:ext cx="432048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7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椭圆 15"/>
          <p:cNvSpPr/>
          <p:nvPr/>
        </p:nvSpPr>
        <p:spPr>
          <a:xfrm>
            <a:off x="1383242" y="3963959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14674" y="3630631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674" y="3630631"/>
                <a:ext cx="43204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椭圆 17"/>
          <p:cNvSpPr/>
          <p:nvPr/>
        </p:nvSpPr>
        <p:spPr>
          <a:xfrm>
            <a:off x="3562506" y="5723965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72927" y="551764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927" y="5517643"/>
                <a:ext cx="432048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椭圆 19"/>
          <p:cNvSpPr/>
          <p:nvPr/>
        </p:nvSpPr>
        <p:spPr>
          <a:xfrm>
            <a:off x="1094663" y="3963959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37456" y="615601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/>
                        </a:rPr>
                        <m:t>𝑣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456" y="6156012"/>
                <a:ext cx="432048" cy="369332"/>
              </a:xfrm>
              <a:prstGeom prst="rect">
                <a:avLst/>
              </a:prstGeom>
              <a:blipFill rotWithShape="1">
                <a:blip r:embed="rId10"/>
                <a:stretch>
                  <a:fillRect r="-9859"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椭圆 21"/>
          <p:cNvSpPr/>
          <p:nvPr/>
        </p:nvSpPr>
        <p:spPr>
          <a:xfrm>
            <a:off x="3553480" y="61200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>
            <a:stCxn id="7" idx="2"/>
            <a:endCxn id="20" idx="6"/>
          </p:cNvCxnSpPr>
          <p:nvPr/>
        </p:nvCxnSpPr>
        <p:spPr>
          <a:xfrm flipH="1" flipV="1">
            <a:off x="1166671" y="3999963"/>
            <a:ext cx="703647" cy="189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7" idx="5"/>
          </p:cNvCxnSpPr>
          <p:nvPr/>
        </p:nvCxnSpPr>
        <p:spPr>
          <a:xfrm>
            <a:off x="1931781" y="4214544"/>
            <a:ext cx="1621699" cy="1905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97656" y="3532777"/>
                <a:ext cx="1914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𝑪𝒐𝒏𝒗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/>
                      </a:rPr>
                      <m:t>∪</m:t>
                    </m:r>
                    <m:r>
                      <a:rPr lang="en-US" altLang="zh-CN" i="1">
                        <a:latin typeface="Cambria Math"/>
                      </a:rPr>
                      <m:t>𝑽𝑪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656" y="3532777"/>
                <a:ext cx="1914304" cy="369332"/>
              </a:xfrm>
              <a:prstGeom prst="rect">
                <a:avLst/>
              </a:prstGeom>
              <a:blipFill rotWithShape="1">
                <a:blip r:embed="rId11"/>
                <a:stretch>
                  <a:fillRect r="-955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812352" y="4099547"/>
                <a:ext cx="1914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</a:rPr>
                      <m:t>𝑪𝒐𝒏𝒗</m:t>
                    </m:r>
                    <m:r>
                      <a:rPr lang="en-US" altLang="zh-CN" i="1" smtClean="0">
                        <a:latin typeface="Cambria Math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/>
                      </a:rPr>
                      <m:t>∪</m:t>
                    </m:r>
                    <m:r>
                      <a:rPr lang="en-US" altLang="zh-CN" i="1">
                        <a:latin typeface="Cambria Math"/>
                      </a:rPr>
                      <m:t>𝑽𝑪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352" y="4099547"/>
                <a:ext cx="1914304" cy="369332"/>
              </a:xfrm>
              <a:prstGeom prst="rect">
                <a:avLst/>
              </a:prstGeom>
              <a:blipFill rotWithShape="1">
                <a:blip r:embed="rId12"/>
                <a:stretch>
                  <a:fillRect r="-1274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连接符 32"/>
          <p:cNvCxnSpPr>
            <a:stCxn id="18" idx="4"/>
            <a:endCxn id="22" idx="0"/>
          </p:cNvCxnSpPr>
          <p:nvPr/>
        </p:nvCxnSpPr>
        <p:spPr>
          <a:xfrm flipH="1">
            <a:off x="3589484" y="5795973"/>
            <a:ext cx="9026" cy="324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stCxn id="18" idx="2"/>
            <a:endCxn id="20" idx="5"/>
          </p:cNvCxnSpPr>
          <p:nvPr/>
        </p:nvCxnSpPr>
        <p:spPr>
          <a:xfrm flipH="1" flipV="1">
            <a:off x="1156126" y="4025422"/>
            <a:ext cx="2406380" cy="1734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79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30" grpId="0"/>
      <p:bldP spid="30" grpId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Happy point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Definition of </a:t>
                </a:r>
                <a:r>
                  <a:rPr lang="en-US" altLang="zh-CN" i="1" dirty="0" smtClean="0">
                    <a:solidFill>
                      <a:srgbClr val="C00000"/>
                    </a:solidFill>
                  </a:rPr>
                  <a:t>domination</a:t>
                </a:r>
                <a:r>
                  <a:rPr lang="en-US" altLang="zh-CN" dirty="0" smtClean="0"/>
                  <a:t>:</a:t>
                </a:r>
              </a:p>
              <a:p>
                <a:pPr lvl="1"/>
                <a:r>
                  <a:rPr lang="en-US" altLang="zh-CN" dirty="0" smtClean="0"/>
                  <a:t>We say that q </a:t>
                </a:r>
                <a:r>
                  <a:rPr lang="en-US" altLang="zh-CN" i="1" dirty="0" smtClean="0"/>
                  <a:t>is</a:t>
                </a:r>
                <a:r>
                  <a:rPr lang="en-US" altLang="zh-CN" i="1" dirty="0" smtClean="0">
                    <a:solidFill>
                      <a:srgbClr val="C00000"/>
                    </a:solidFill>
                  </a:rPr>
                  <a:t> dominated </a:t>
                </a:r>
                <a:r>
                  <a:rPr lang="en-US" altLang="zh-CN" dirty="0" smtClean="0"/>
                  <a:t>by p if and only if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𝑞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altLang="zh-CN" i="1" dirty="0" smtClean="0">
                        <a:latin typeface="Cambria Math"/>
                      </a:rPr>
                      <m:t>≤</m:t>
                    </m:r>
                    <m:r>
                      <a:rPr lang="en-US" altLang="zh-CN" i="1" dirty="0" smtClean="0">
                        <a:latin typeface="Cambria Math"/>
                      </a:rPr>
                      <m:t>𝑝</m:t>
                    </m:r>
                    <m:r>
                      <a:rPr lang="en-US" altLang="zh-CN" i="1" dirty="0" smtClean="0">
                        <a:latin typeface="Cambria Math"/>
                      </a:rPr>
                      <m:t>[</m:t>
                    </m:r>
                    <m:r>
                      <a:rPr lang="en-US" altLang="zh-CN" b="0" i="1" dirty="0" smtClean="0">
                        <a:latin typeface="Cambria Math"/>
                      </a:rPr>
                      <m:t>𝑖</m:t>
                    </m:r>
                    <m:r>
                      <a:rPr lang="en-US" altLang="zh-CN" i="1" dirty="0" smtClean="0">
                        <a:latin typeface="Cambria Math"/>
                      </a:rPr>
                      <m:t>] </m:t>
                    </m:r>
                  </m:oMath>
                </a14:m>
                <a:r>
                  <a:rPr lang="en-US" altLang="zh-CN" dirty="0" smtClean="0"/>
                  <a:t>for each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𝑖</m:t>
                    </m:r>
                    <m:r>
                      <a:rPr lang="en-US" altLang="zh-CN" i="1" dirty="0" smtClean="0">
                        <a:latin typeface="Cambria Math"/>
                      </a:rPr>
                      <m:t>∈ [1,</m:t>
                    </m:r>
                    <m:r>
                      <a:rPr lang="en-US" altLang="zh-CN" i="1" dirty="0" smtClean="0">
                        <a:latin typeface="Cambria Math"/>
                      </a:rPr>
                      <m:t>𝑑</m:t>
                    </m:r>
                    <m:r>
                      <a:rPr lang="en-US" altLang="zh-CN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CN" dirty="0" smtClean="0"/>
                  <a:t> and there exists an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𝑗</m:t>
                    </m:r>
                    <m:r>
                      <a:rPr lang="en-US" altLang="zh-CN" i="1" dirty="0" smtClean="0">
                        <a:latin typeface="Cambria Math"/>
                      </a:rPr>
                      <m:t>∈ [1,</m:t>
                    </m:r>
                    <m:r>
                      <a:rPr lang="en-US" altLang="zh-CN" i="1" dirty="0" smtClean="0">
                        <a:latin typeface="Cambria Math"/>
                      </a:rPr>
                      <m:t>𝑑</m:t>
                    </m:r>
                    <m:r>
                      <a:rPr lang="en-US" altLang="zh-CN" i="1" dirty="0" smtClean="0">
                        <a:latin typeface="Cambria Math"/>
                      </a:rPr>
                      <m:t>] </m:t>
                    </m:r>
                  </m:oMath>
                </a14:m>
                <a:r>
                  <a:rPr lang="en-US" altLang="zh-CN" dirty="0" smtClean="0"/>
                  <a:t>such that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𝑞</m:t>
                    </m:r>
                    <m:r>
                      <a:rPr lang="en-US" altLang="zh-CN" i="1" dirty="0" smtClean="0">
                        <a:latin typeface="Cambria Math"/>
                      </a:rPr>
                      <m:t>[</m:t>
                    </m:r>
                    <m:r>
                      <a:rPr lang="en-US" altLang="zh-CN" i="1" dirty="0" smtClean="0">
                        <a:latin typeface="Cambria Math"/>
                      </a:rPr>
                      <m:t>𝑗</m:t>
                    </m:r>
                    <m:r>
                      <a:rPr lang="en-US" altLang="zh-CN" i="1" dirty="0" smtClean="0">
                        <a:latin typeface="Cambria Math"/>
                      </a:rPr>
                      <m:t>]&lt;</m:t>
                    </m:r>
                    <m:r>
                      <a:rPr lang="en-US" altLang="zh-CN" i="1" dirty="0" smtClean="0">
                        <a:latin typeface="Cambria Math"/>
                      </a:rPr>
                      <m:t>𝑝</m:t>
                    </m:r>
                    <m:r>
                      <a:rPr lang="en-US" altLang="zh-CN" i="1" dirty="0" smtClean="0">
                        <a:latin typeface="Cambria Math"/>
                      </a:rPr>
                      <m:t>[</m:t>
                    </m:r>
                    <m:r>
                      <a:rPr lang="en-US" altLang="zh-CN" i="1" dirty="0" smtClean="0">
                        <a:latin typeface="Cambria Math"/>
                      </a:rPr>
                      <m:t>𝑗</m:t>
                    </m:r>
                    <m:r>
                      <a:rPr lang="en-US" altLang="zh-CN" i="1" dirty="0" smtClean="0">
                        <a:latin typeface="Cambria Math"/>
                      </a:rPr>
                      <m:t>].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Definition of </a:t>
                </a:r>
                <a:r>
                  <a:rPr lang="en-US" altLang="zh-CN" i="1" dirty="0" smtClean="0">
                    <a:solidFill>
                      <a:srgbClr val="C00000"/>
                    </a:solidFill>
                  </a:rPr>
                  <a:t>subjugation</a:t>
                </a:r>
                <a:r>
                  <a:rPr lang="en-US" altLang="zh-CN" dirty="0" smtClean="0"/>
                  <a:t>:</a:t>
                </a:r>
              </a:p>
              <a:p>
                <a:pPr lvl="1"/>
                <a:r>
                  <a:rPr lang="en-US" altLang="zh-CN" dirty="0" smtClean="0"/>
                  <a:t>We say that q </a:t>
                </a:r>
                <a:r>
                  <a:rPr lang="en-US" altLang="zh-CN" i="1" dirty="0" smtClean="0"/>
                  <a:t>is </a:t>
                </a:r>
                <a:r>
                  <a:rPr lang="en-US" altLang="zh-CN" i="1" dirty="0" smtClean="0">
                    <a:solidFill>
                      <a:srgbClr val="C00000"/>
                    </a:solidFill>
                  </a:rPr>
                  <a:t>subjugated </a:t>
                </a:r>
                <a:r>
                  <a:rPr lang="en-US" altLang="zh-CN" dirty="0" smtClean="0"/>
                  <a:t>by p if and only if q is on or below all the hyperplanes containing the faces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𝐶𝑜𝑛𝑣</m:t>
                    </m:r>
                    <m:r>
                      <a:rPr lang="en-US" altLang="zh-CN" i="1" dirty="0" smtClean="0">
                        <a:latin typeface="Cambria Math"/>
                      </a:rPr>
                      <m:t>({</m:t>
                    </m:r>
                    <m:r>
                      <a:rPr lang="en-US" altLang="zh-CN" b="0" i="1" dirty="0" smtClean="0">
                        <a:latin typeface="Cambria Math"/>
                      </a:rPr>
                      <m:t>𝑝</m:t>
                    </m:r>
                    <m:r>
                      <a:rPr lang="en-US" altLang="zh-CN" b="0" i="1" dirty="0" smtClean="0">
                        <a:latin typeface="Cambria Math"/>
                      </a:rPr>
                      <m:t>}∪ </m:t>
                    </m:r>
                    <m:r>
                      <a:rPr lang="en-US" altLang="zh-CN" i="1" dirty="0" smtClean="0">
                        <a:latin typeface="Cambria Math"/>
                      </a:rPr>
                      <m:t>𝑉𝐶</m:t>
                    </m:r>
                    <m:r>
                      <a:rPr lang="en-US" altLang="zh-CN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altLang="zh-CN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altLang="zh-CN" dirty="0" smtClean="0"/>
                  <a:t> is below at least one hyperplane containing a face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𝐶𝑜𝑛𝑣</m:t>
                    </m:r>
                    <m:r>
                      <a:rPr lang="en-US" altLang="zh-CN" i="1" dirty="0" smtClean="0">
                        <a:latin typeface="Cambria Math"/>
                      </a:rPr>
                      <m:t>({</m:t>
                    </m:r>
                    <m:r>
                      <a:rPr lang="en-US" altLang="zh-CN" b="0" i="1" dirty="0" smtClean="0">
                        <a:latin typeface="Cambria Math"/>
                      </a:rPr>
                      <m:t>𝑝</m:t>
                    </m:r>
                    <m:r>
                      <a:rPr lang="en-US" altLang="zh-CN" b="0" i="1" dirty="0" smtClean="0">
                        <a:latin typeface="Cambria Math"/>
                      </a:rPr>
                      <m:t>}∪ </m:t>
                    </m:r>
                    <m:r>
                      <a:rPr lang="en-US" altLang="zh-CN" i="1" dirty="0" smtClean="0">
                        <a:latin typeface="Cambria Math"/>
                      </a:rPr>
                      <m:t>𝑉𝐶</m:t>
                    </m:r>
                    <m:r>
                      <a:rPr lang="en-US" altLang="zh-CN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pPr lvl="1"/>
                <a:r>
                  <a:rPr lang="en-US" altLang="zh-CN" dirty="0" smtClean="0"/>
                  <a:t>We say that q </a:t>
                </a:r>
                <a:r>
                  <a:rPr lang="en-US" altLang="zh-CN" i="1" dirty="0" smtClean="0"/>
                  <a:t>is</a:t>
                </a:r>
                <a:r>
                  <a:rPr lang="en-US" altLang="zh-CN" i="1" dirty="0" smtClean="0">
                    <a:solidFill>
                      <a:srgbClr val="C00000"/>
                    </a:solidFill>
                  </a:rPr>
                  <a:t> subjugated</a:t>
                </a:r>
                <a:r>
                  <a:rPr lang="en-US" altLang="zh-CN" dirty="0" smtClean="0"/>
                  <a:t> by </a:t>
                </a:r>
                <a:r>
                  <a:rPr lang="en-US" altLang="zh-CN" dirty="0"/>
                  <a:t>p</a:t>
                </a:r>
                <a:r>
                  <a:rPr lang="en-US" altLang="zh-CN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altLang="zh-CN" i="1" dirty="0" smtClean="0">
                        <a:latin typeface="Cambria Math"/>
                      </a:rPr>
                      <m:t>≤</m:t>
                    </m:r>
                    <m:r>
                      <a:rPr lang="en-US" altLang="zh-CN" b="0" i="1" dirty="0" smtClean="0">
                        <a:latin typeface="Cambria Math"/>
                      </a:rPr>
                      <m:t>𝑓</m:t>
                    </m:r>
                    <m:r>
                      <a:rPr lang="en-US" altLang="zh-CN" b="0" i="1" dirty="0" smtClean="0">
                        <a:latin typeface="Cambria Math"/>
                      </a:rPr>
                      <m:t>(</m:t>
                    </m:r>
                    <m:r>
                      <a:rPr lang="en-US" altLang="zh-CN" i="1" dirty="0" smtClean="0">
                        <a:latin typeface="Cambria Math"/>
                      </a:rPr>
                      <m:t>𝑝</m:t>
                    </m:r>
                    <m:r>
                      <a:rPr lang="en-US" altLang="zh-CN" b="0" i="1" dirty="0" smtClean="0">
                        <a:latin typeface="Cambria Math"/>
                      </a:rPr>
                      <m:t>)</m:t>
                    </m:r>
                    <m:r>
                      <a:rPr lang="en-US" altLang="zh-CN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for each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/>
                      </a:rPr>
                      <m:t>𝑓</m:t>
                    </m:r>
                    <m:r>
                      <a:rPr lang="en-US" altLang="zh-CN" i="1" dirty="0" smtClean="0">
                        <a:latin typeface="Cambria Math"/>
                      </a:rPr>
                      <m:t>∈</m:t>
                    </m:r>
                    <m:r>
                      <a:rPr lang="en-US" altLang="zh-CN" b="0" i="1" dirty="0" smtClean="0">
                        <a:latin typeface="Cambria Math"/>
                      </a:rPr>
                      <m:t>𝐹</m:t>
                    </m:r>
                    <m:r>
                      <a:rPr lang="en-US" altLang="zh-CN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and there exists a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/>
                      </a:rPr>
                      <m:t>𝑓</m:t>
                    </m:r>
                    <m:r>
                      <a:rPr lang="en-US" altLang="zh-CN" b="0" i="1" dirty="0" smtClean="0">
                        <a:latin typeface="Cambria Math"/>
                      </a:rPr>
                      <m:t>∈</m:t>
                    </m:r>
                    <m:r>
                      <a:rPr lang="en-US" altLang="zh-CN" b="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zh-CN" dirty="0" smtClean="0"/>
                  <a:t>such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&lt;</m:t>
                    </m:r>
                    <m:r>
                      <a:rPr lang="en-US" altLang="zh-CN" b="0" i="1" smtClean="0">
                        <a:latin typeface="Cambria Math"/>
                      </a:rPr>
                      <m:t>𝑓</m:t>
                    </m:r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latin typeface="Cambria Math"/>
                      </a:rPr>
                      <m:t>𝑝</m:t>
                    </m:r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.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00" t="-558" r="-1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46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An example in 2-d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subjugates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 smtClean="0"/>
                  <a:t>is below both 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𝑣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 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𝑣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.</a:t>
                </a:r>
              </a:p>
              <a:p>
                <a:pPr marL="514350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 smtClean="0"/>
                  <a:t>does not subjugates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</a:t>
                </a:r>
                <a:r>
                  <a:rPr lang="en-US" altLang="zh-CN" dirty="0" smtClean="0"/>
                  <a:t>above the </a:t>
                </a:r>
                <a:r>
                  <a:rPr lang="en-US" altLang="zh-CN" dirty="0"/>
                  <a:t>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b="0" i="1">
                        <a:latin typeface="Cambria Math"/>
                      </a:rPr>
                      <m:t>𝑣</m:t>
                    </m:r>
                    <m:sSub>
                      <m:sSubPr>
                        <m:ctrlPr>
                          <a:rPr lang="en-US" altLang="zh-CN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b="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</a:p>
              <a:p>
                <a:pPr marL="514350" indent="-457200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58" r="-2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/>
          <p:cNvCxnSpPr/>
          <p:nvPr/>
        </p:nvCxnSpPr>
        <p:spPr>
          <a:xfrm flipH="1" flipV="1">
            <a:off x="1114234" y="3501419"/>
            <a:ext cx="72008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1186242" y="5949691"/>
            <a:ext cx="25922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1870318" y="3937057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842426" y="4653547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310478" y="5325663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65600" y="362243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600" y="3622437"/>
                <a:ext cx="43204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50438" y="529077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438" y="5290778"/>
                <a:ext cx="43204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14434" y="436741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434" y="4367415"/>
                <a:ext cx="43204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椭圆 17"/>
          <p:cNvSpPr/>
          <p:nvPr/>
        </p:nvSpPr>
        <p:spPr>
          <a:xfrm>
            <a:off x="2101316" y="4378472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07964" y="4283159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64" y="4283159"/>
                <a:ext cx="43204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2186" y="3608771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/>
                        </a:rPr>
                        <m:t>𝑣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86" y="3608771"/>
                <a:ext cx="432048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7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椭圆 26"/>
          <p:cNvSpPr/>
          <p:nvPr/>
        </p:nvSpPr>
        <p:spPr>
          <a:xfrm>
            <a:off x="1383242" y="3747935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14674" y="341460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674" y="3414607"/>
                <a:ext cx="43204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椭圆 28"/>
          <p:cNvSpPr/>
          <p:nvPr/>
        </p:nvSpPr>
        <p:spPr>
          <a:xfrm>
            <a:off x="3562506" y="5507941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672927" y="5301619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927" y="5301619"/>
                <a:ext cx="432048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/>
          <p:cNvSpPr/>
          <p:nvPr/>
        </p:nvSpPr>
        <p:spPr>
          <a:xfrm>
            <a:off x="1094663" y="374793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337456" y="593998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/>
                        </a:rPr>
                        <m:t>𝑣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456" y="5939988"/>
                <a:ext cx="432048" cy="369332"/>
              </a:xfrm>
              <a:prstGeom prst="rect">
                <a:avLst/>
              </a:prstGeom>
              <a:blipFill rotWithShape="1">
                <a:blip r:embed="rId10"/>
                <a:stretch>
                  <a:fillRect r="-98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椭圆 32"/>
          <p:cNvSpPr/>
          <p:nvPr/>
        </p:nvSpPr>
        <p:spPr>
          <a:xfrm>
            <a:off x="3553480" y="5903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stCxn id="11" idx="1"/>
            <a:endCxn id="31" idx="5"/>
          </p:cNvCxnSpPr>
          <p:nvPr/>
        </p:nvCxnSpPr>
        <p:spPr>
          <a:xfrm flipH="1" flipV="1">
            <a:off x="1156126" y="3809398"/>
            <a:ext cx="1696845" cy="85469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endCxn id="33" idx="0"/>
          </p:cNvCxnSpPr>
          <p:nvPr/>
        </p:nvCxnSpPr>
        <p:spPr>
          <a:xfrm>
            <a:off x="2914434" y="4725555"/>
            <a:ext cx="675050" cy="117842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30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/>
      <p:bldP spid="25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Happy Point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Lemma 1:</a:t>
                </a:r>
              </a:p>
              <a:p>
                <a:pPr lvl="1"/>
                <a:r>
                  <a:rPr lang="en-US" altLang="zh-CN" dirty="0" smtClean="0"/>
                  <a:t>There may exist a point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𝑐𝑜𝑛𝑣</m:t>
                        </m:r>
                      </m:sub>
                    </m:sSub>
                  </m:oMath>
                </a14:m>
                <a:r>
                  <a:rPr lang="en-US" altLang="zh-CN" dirty="0" smtClean="0"/>
                  <a:t>, which cannot be found in the optimal solution of a </a:t>
                </a:r>
                <a:r>
                  <a:rPr lang="en-US" altLang="zh-CN" i="1" dirty="0" smtClean="0"/>
                  <a:t>k</a:t>
                </a:r>
                <a:r>
                  <a:rPr lang="en-US" altLang="zh-CN" dirty="0" smtClean="0"/>
                  <a:t>-regret query.</a:t>
                </a:r>
              </a:p>
              <a:p>
                <a:r>
                  <a:rPr lang="en-US" altLang="zh-CN" dirty="0" smtClean="0"/>
                  <a:t>Example:</a:t>
                </a:r>
              </a:p>
              <a:p>
                <a:pPr lvl="1"/>
                <a:r>
                  <a:rPr lang="en-US" altLang="zh-CN" dirty="0" smtClean="0"/>
                  <a:t>In the example shown below, the optimal solution of a 3-regret query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is not a point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𝑐𝑜𝑛𝑣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.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00" t="-558" r="-15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4893627" y="4005475"/>
            <a:ext cx="72008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4965635" y="6453747"/>
            <a:ext cx="25922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5649711" y="4441113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407177" y="5240803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148404" y="5746803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44993" y="412649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993" y="4126493"/>
                <a:ext cx="43204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72025" y="5449479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25" y="5449479"/>
                <a:ext cx="43204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35282" y="504494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282" y="5044945"/>
                <a:ext cx="43204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/>
          <p:cNvCxnSpPr>
            <a:endCxn id="19" idx="4"/>
          </p:cNvCxnSpPr>
          <p:nvPr/>
        </p:nvCxnSpPr>
        <p:spPr>
          <a:xfrm flipV="1">
            <a:off x="7377903" y="6084005"/>
            <a:ext cx="0" cy="369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61579" y="411282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/>
                        </a:rPr>
                        <m:t>𝑣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579" y="4112827"/>
                <a:ext cx="432048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7042"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椭圆 16"/>
          <p:cNvSpPr/>
          <p:nvPr/>
        </p:nvSpPr>
        <p:spPr>
          <a:xfrm>
            <a:off x="5162635" y="4251991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94067" y="391866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067" y="3918663"/>
                <a:ext cx="43204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椭圆 18"/>
          <p:cNvSpPr/>
          <p:nvPr/>
        </p:nvSpPr>
        <p:spPr>
          <a:xfrm>
            <a:off x="7341899" y="6011997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452320" y="580567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5805675"/>
                <a:ext cx="432048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连接符 20"/>
          <p:cNvCxnSpPr/>
          <p:nvPr/>
        </p:nvCxnSpPr>
        <p:spPr>
          <a:xfrm flipH="1">
            <a:off x="4893627" y="4287995"/>
            <a:ext cx="269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7" idx="6"/>
            <a:endCxn id="7" idx="1"/>
          </p:cNvCxnSpPr>
          <p:nvPr/>
        </p:nvCxnSpPr>
        <p:spPr>
          <a:xfrm>
            <a:off x="5234643" y="4287995"/>
            <a:ext cx="425613" cy="163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7" idx="6"/>
            <a:endCxn id="9" idx="1"/>
          </p:cNvCxnSpPr>
          <p:nvPr/>
        </p:nvCxnSpPr>
        <p:spPr>
          <a:xfrm>
            <a:off x="5721719" y="4477117"/>
            <a:ext cx="1437230" cy="1280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9" idx="5"/>
            <a:endCxn id="19" idx="1"/>
          </p:cNvCxnSpPr>
          <p:nvPr/>
        </p:nvCxnSpPr>
        <p:spPr>
          <a:xfrm>
            <a:off x="7209867" y="5808266"/>
            <a:ext cx="142577" cy="214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4874056" y="425199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116849" y="644404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/>
                        </a:rPr>
                        <m:t>𝑣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849" y="6444044"/>
                <a:ext cx="432048" cy="369332"/>
              </a:xfrm>
              <a:prstGeom prst="rect">
                <a:avLst/>
              </a:prstGeom>
              <a:blipFill rotWithShape="1">
                <a:blip r:embed="rId10"/>
                <a:stretch>
                  <a:fillRect r="-98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椭圆 26"/>
          <p:cNvSpPr/>
          <p:nvPr/>
        </p:nvSpPr>
        <p:spPr>
          <a:xfrm>
            <a:off x="7332873" y="64080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85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6" grpId="0"/>
      <p:bldP spid="17" grpId="0" animBg="1"/>
      <p:bldP spid="18" grpId="0"/>
      <p:bldP spid="19" grpId="0" animBg="1"/>
      <p:bldP spid="20" grpId="0"/>
      <p:bldP spid="25" grpId="0" animBg="1"/>
      <p:bldP spid="26" grpId="0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An example in 2-d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Lemma 2: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𝑐𝑜𝑛𝑣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</a:rPr>
                      <m:t>⊂ </m:t>
                    </m:r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h𝑎𝑝𝑝𝑦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</a:rPr>
                      <m:t>⊂ </m:t>
                    </m:r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𝑠𝑘𝑦𝑙𝑖𝑛𝑒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</a:rPr>
                      <m:t> </m:t>
                    </m:r>
                  </m:oMath>
                </a14:m>
                <a:endParaRPr lang="en-US" altLang="zh-CN" i="1" dirty="0" smtClean="0">
                  <a:latin typeface="Cambria Math"/>
                </a:endParaRPr>
              </a:p>
              <a:p>
                <a:r>
                  <a:rPr lang="en-US" altLang="zh-CN" dirty="0" smtClean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𝑐𝑜𝑛𝑣</m:t>
                        </m:r>
                      </m:sub>
                    </m:sSub>
                    <m:r>
                      <a:rPr lang="en-US" altLang="zh-CN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h𝑎𝑝𝑝𝑦</m:t>
                        </m:r>
                      </m:sub>
                    </m:sSub>
                    <m:r>
                      <a:rPr lang="en-US" altLang="zh-CN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𝑠𝑘𝑦𝑙𝑖𝑛𝑒</m:t>
                        </m:r>
                      </m:sub>
                    </m:sSub>
                    <m:r>
                      <a:rPr lang="en-US" altLang="zh-CN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00" t="-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4317563" y="3140968"/>
            <a:ext cx="3422789" cy="2894713"/>
            <a:chOff x="5253667" y="3486615"/>
            <a:chExt cx="3422789" cy="2894713"/>
          </a:xfrm>
        </p:grpSpPr>
        <p:cxnSp>
          <p:nvCxnSpPr>
            <p:cNvPr id="5" name="直接箭头连接符 4"/>
            <p:cNvCxnSpPr/>
            <p:nvPr/>
          </p:nvCxnSpPr>
          <p:spPr>
            <a:xfrm flipH="1" flipV="1">
              <a:off x="5685715" y="3573427"/>
              <a:ext cx="72008" cy="24482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5757723" y="6021699"/>
              <a:ext cx="25922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6441799" y="4009065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7413907" y="4725555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7740352" y="5277633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537081" y="3694445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7081" y="3694445"/>
                  <a:ext cx="432048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596336" y="5277633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6336" y="5277633"/>
                  <a:ext cx="43204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485915" y="4439423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5915" y="4439423"/>
                  <a:ext cx="43204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椭圆 17"/>
            <p:cNvSpPr/>
            <p:nvPr/>
          </p:nvSpPr>
          <p:spPr>
            <a:xfrm>
              <a:off x="6690783" y="4476105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753105" y="4308753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3105" y="4308753"/>
                  <a:ext cx="43204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直接连接符 22"/>
            <p:cNvCxnSpPr>
              <a:endCxn id="29" idx="4"/>
            </p:cNvCxnSpPr>
            <p:nvPr/>
          </p:nvCxnSpPr>
          <p:spPr>
            <a:xfrm flipV="1">
              <a:off x="8169991" y="5651957"/>
              <a:ext cx="0" cy="3697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253667" y="3680779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/>
                          </a:rPr>
                          <m:t>𝑣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3667" y="3680779"/>
                  <a:ext cx="43204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84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椭圆 26"/>
            <p:cNvSpPr/>
            <p:nvPr/>
          </p:nvSpPr>
          <p:spPr>
            <a:xfrm>
              <a:off x="5954723" y="3819943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986155" y="3486615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155" y="3486615"/>
                  <a:ext cx="432048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椭圆 28"/>
            <p:cNvSpPr/>
            <p:nvPr/>
          </p:nvSpPr>
          <p:spPr>
            <a:xfrm>
              <a:off x="8133987" y="5579949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8244408" y="5373627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4408" y="5373627"/>
                  <a:ext cx="432048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接连接符 7"/>
            <p:cNvCxnSpPr/>
            <p:nvPr/>
          </p:nvCxnSpPr>
          <p:spPr>
            <a:xfrm flipH="1">
              <a:off x="5685715" y="3855947"/>
              <a:ext cx="269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27" idx="6"/>
              <a:endCxn id="10" idx="1"/>
            </p:cNvCxnSpPr>
            <p:nvPr/>
          </p:nvCxnSpPr>
          <p:spPr>
            <a:xfrm>
              <a:off x="6026731" y="3855947"/>
              <a:ext cx="425613" cy="1636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stCxn id="10" idx="6"/>
              <a:endCxn id="11" idx="1"/>
            </p:cNvCxnSpPr>
            <p:nvPr/>
          </p:nvCxnSpPr>
          <p:spPr>
            <a:xfrm>
              <a:off x="6513807" y="4045069"/>
              <a:ext cx="910645" cy="6910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stCxn id="11" idx="5"/>
              <a:endCxn id="29" idx="1"/>
            </p:cNvCxnSpPr>
            <p:nvPr/>
          </p:nvCxnSpPr>
          <p:spPr>
            <a:xfrm>
              <a:off x="7475370" y="4787018"/>
              <a:ext cx="669162" cy="803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/>
            <p:cNvSpPr/>
            <p:nvPr/>
          </p:nvSpPr>
          <p:spPr>
            <a:xfrm>
              <a:off x="5666144" y="3819943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908937" y="6011996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/>
                          </a:rPr>
                          <m:t>𝑣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8937" y="6011996"/>
                  <a:ext cx="432048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8451"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椭圆 32"/>
            <p:cNvSpPr/>
            <p:nvPr/>
          </p:nvSpPr>
          <p:spPr>
            <a:xfrm>
              <a:off x="8124961" y="597599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09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Happy point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All existing studies are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𝒔𝒌𝒚𝒍𝒊𝒏𝒆</m:t>
                        </m:r>
                      </m:sub>
                    </m:sSub>
                  </m:oMath>
                </a14:m>
                <a:r>
                  <a:rPr lang="en-US" altLang="zh-CN" dirty="0" smtClean="0"/>
                  <a:t> as candidate points for the </a:t>
                </a:r>
                <a:r>
                  <a:rPr lang="en-US" altLang="zh-CN" i="1" dirty="0" smtClean="0"/>
                  <a:t>k</a:t>
                </a:r>
                <a:r>
                  <a:rPr lang="en-US" altLang="zh-CN" dirty="0" smtClean="0"/>
                  <a:t>-regret query.</a:t>
                </a:r>
              </a:p>
              <a:p>
                <a:r>
                  <a:rPr lang="en-US" altLang="zh-CN" dirty="0" smtClean="0"/>
                  <a:t>Lemma 3:</a:t>
                </a:r>
              </a:p>
              <a:p>
                <a:pPr lvl="1"/>
                <a:r>
                  <a:rPr lang="en-US" altLang="zh-CN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𝑚𝑟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altLang="zh-CN" dirty="0" smtClean="0"/>
                  <a:t>be the maximum regret ratio of the optimal solution. Then, there exists an optimal solution of a </a:t>
                </a:r>
                <a:r>
                  <a:rPr lang="en-US" altLang="zh-CN" i="1" dirty="0" smtClean="0"/>
                  <a:t>k</a:t>
                </a:r>
                <a:r>
                  <a:rPr lang="en-US" altLang="zh-CN" dirty="0" smtClean="0"/>
                  <a:t>-regret query, which is a subset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h𝑎𝑝𝑝𝑦</m:t>
                        </m:r>
                      </m:sub>
                    </m:sSub>
                  </m:oMath>
                </a14:m>
                <a:r>
                  <a:rPr lang="en-US" altLang="zh-CN" dirty="0" smtClean="0"/>
                  <a:t> when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𝑚𝑟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</a:rPr>
                      <m:t> </m:t>
                    </m:r>
                    <m:r>
                      <a:rPr lang="en-US" altLang="zh-CN" i="1" dirty="0" smtClean="0">
                        <a:latin typeface="Cambria Math"/>
                      </a:rPr>
                      <m:t>&lt; ½</m:t>
                    </m:r>
                  </m:oMath>
                </a14:m>
                <a:r>
                  <a:rPr lang="en-US" altLang="zh-CN" dirty="0" smtClean="0"/>
                  <a:t> .</a:t>
                </a:r>
              </a:p>
              <a:p>
                <a:r>
                  <a:rPr lang="en-US" altLang="zh-CN" dirty="0" smtClean="0"/>
                  <a:t>Example:</a:t>
                </a:r>
              </a:p>
              <a:p>
                <a:pPr lvl="1"/>
                <a:r>
                  <a:rPr lang="en-US" altLang="zh-CN" dirty="0" smtClean="0"/>
                  <a:t>Based on Lemma 3, we compute the optimal solution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h𝑎𝑝𝑝𝑦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𝑠𝑘𝑦𝑙𝑖𝑛𝑒</m:t>
                        </m:r>
                      </m:sub>
                    </m:sSub>
                  </m:oMath>
                </a14:m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00" t="-697" r="-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2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6. Algorithm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CN" dirty="0" smtClean="0"/>
                  <a:t>Geometry Greedy algorithm (</a:t>
                </a:r>
                <a:r>
                  <a:rPr lang="en-US" altLang="zh-CN" i="1" dirty="0" smtClean="0"/>
                  <a:t>GeoGreedy</a:t>
                </a:r>
                <a:r>
                  <a:rPr lang="en-US" altLang="zh-CN" dirty="0" smtClean="0"/>
                  <a:t>)</a:t>
                </a:r>
              </a:p>
              <a:p>
                <a:pPr lvl="1"/>
                <a:r>
                  <a:rPr lang="en-US" altLang="zh-CN" dirty="0" smtClean="0"/>
                  <a:t>Pick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CN" dirty="0" smtClean="0"/>
                  <a:t> boundary points of the dataset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altLang="zh-CN" dirty="0" smtClean="0"/>
                  <a:t> of size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CN" dirty="0" smtClean="0"/>
                  <a:t> and insert them into an output set;</a:t>
                </a:r>
              </a:p>
              <a:p>
                <a:pPr lvl="1"/>
                <a:r>
                  <a:rPr lang="en-US" altLang="zh-CN" dirty="0"/>
                  <a:t>R</a:t>
                </a:r>
                <a:r>
                  <a:rPr lang="en-US" altLang="zh-CN" dirty="0" smtClean="0"/>
                  <a:t>epeatedly compute the regret ratio for each point which is outside the convex hull constructed based on the up-to-date output set, and add the point which currently achieves the maximum regret ratio into the output set;</a:t>
                </a:r>
              </a:p>
              <a:p>
                <a:pPr lvl="1"/>
                <a:r>
                  <a:rPr lang="en-US" altLang="zh-CN" dirty="0" smtClean="0"/>
                  <a:t>The algorithm stops when the output size is k or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𝑐𝑜𝑛𝑣</m:t>
                        </m:r>
                      </m:sub>
                    </m:sSub>
                  </m:oMath>
                </a14:m>
                <a:r>
                  <a:rPr lang="en-US" altLang="zh-CN" dirty="0" smtClean="0"/>
                  <a:t> are selected.</a:t>
                </a:r>
              </a:p>
              <a:p>
                <a:r>
                  <a:rPr lang="en-US" altLang="zh-CN" dirty="0" smtClean="0"/>
                  <a:t>Stored List Algorithm (</a:t>
                </a:r>
                <a:r>
                  <a:rPr lang="en-US" altLang="zh-CN" i="1" dirty="0" smtClean="0"/>
                  <a:t>StoredList</a:t>
                </a:r>
                <a:r>
                  <a:rPr lang="en-US" altLang="zh-CN" dirty="0" smtClean="0"/>
                  <a:t>)</a:t>
                </a:r>
              </a:p>
              <a:p>
                <a:pPr lvl="1"/>
                <a:r>
                  <a:rPr lang="en-US" altLang="zh-CN" dirty="0" smtClean="0"/>
                  <a:t>Preprocessing Step:</a:t>
                </a:r>
              </a:p>
              <a:p>
                <a:pPr lvl="2"/>
                <a:r>
                  <a:rPr lang="en-US" altLang="zh-CN" dirty="0" smtClean="0"/>
                  <a:t>Call GeoGreedy algorithm to return the output of an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CN" dirty="0" smtClean="0"/>
                  <a:t>-regret query;</a:t>
                </a:r>
              </a:p>
              <a:p>
                <a:pPr lvl="2"/>
                <a:r>
                  <a:rPr lang="en-US" altLang="zh-CN" dirty="0"/>
                  <a:t>S</a:t>
                </a:r>
                <a:r>
                  <a:rPr lang="en-US" altLang="zh-CN" dirty="0" smtClean="0"/>
                  <a:t>tore the points in the output set in a list in terms of the order that they are selected. </a:t>
                </a:r>
              </a:p>
              <a:p>
                <a:pPr lvl="1"/>
                <a:r>
                  <a:rPr lang="en-US" altLang="zh-CN" dirty="0" smtClean="0"/>
                  <a:t>Query Step:</a:t>
                </a:r>
              </a:p>
              <a:p>
                <a:pPr lvl="2"/>
                <a:r>
                  <a:rPr lang="en-US" altLang="zh-CN" dirty="0"/>
                  <a:t>R</a:t>
                </a:r>
                <a:r>
                  <a:rPr lang="en-US" altLang="zh-CN" dirty="0" smtClean="0"/>
                  <a:t>eturns the first k points of the list as the output of a </a:t>
                </a:r>
                <a:r>
                  <a:rPr lang="en-US" altLang="zh-CN" i="1" dirty="0" smtClean="0"/>
                  <a:t>k</a:t>
                </a:r>
                <a:r>
                  <a:rPr lang="en-US" altLang="zh-CN" dirty="0" smtClean="0"/>
                  <a:t>-regret query.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80" t="-976" r="-7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19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7. Experiment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CN" dirty="0" smtClean="0"/>
                  <a:t>Datasets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Experiments on Synthetic datasets</a:t>
                </a:r>
              </a:p>
              <a:p>
                <a:r>
                  <a:rPr lang="en-US" altLang="zh-CN" dirty="0" smtClean="0"/>
                  <a:t>    Experiments on Real datasets</a:t>
                </a:r>
              </a:p>
              <a:p>
                <a:pPr lvl="1"/>
                <a:r>
                  <a:rPr lang="en-US" altLang="zh-CN" dirty="0" smtClean="0"/>
                  <a:t>Household dataset 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𝑛</m:t>
                    </m:r>
                    <m:r>
                      <a:rPr lang="en-US" altLang="zh-CN" b="0" i="1" smtClean="0">
                        <a:latin typeface="Cambria Math"/>
                      </a:rPr>
                      <m:t>=903077,</m:t>
                    </m:r>
                    <m:r>
                      <a:rPr lang="en-US" altLang="zh-CN" b="0" i="1" smtClean="0">
                        <a:latin typeface="Cambria Math"/>
                      </a:rPr>
                      <m:t>𝑑</m:t>
                    </m:r>
                    <m:r>
                      <a:rPr lang="en-US" altLang="zh-CN" b="0" i="1" smtClean="0">
                        <a:latin typeface="Cambria Math"/>
                      </a:rPr>
                      <m:t>=6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NBA dataset: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𝑛</m:t>
                    </m:r>
                    <m:r>
                      <a:rPr lang="en-US" altLang="zh-CN" i="1">
                        <a:latin typeface="Cambria Math"/>
                      </a:rPr>
                      <m:t>=21962,</m:t>
                    </m:r>
                    <m:r>
                      <a:rPr lang="en-US" altLang="zh-CN" i="1">
                        <a:latin typeface="Cambria Math"/>
                      </a:rPr>
                      <m:t>𝑑</m:t>
                    </m:r>
                    <m:r>
                      <a:rPr lang="en-US" altLang="zh-CN" i="1">
                        <a:latin typeface="Cambria Math"/>
                      </a:rPr>
                      <m:t>=5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Color dataset: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𝑛</m:t>
                    </m:r>
                    <m:r>
                      <a:rPr lang="en-US" altLang="zh-CN" i="1">
                        <a:latin typeface="Cambria Math"/>
                      </a:rPr>
                      <m:t>=68040,</m:t>
                    </m:r>
                    <m:r>
                      <a:rPr lang="en-US" altLang="zh-CN" i="1">
                        <a:latin typeface="Cambria Math"/>
                      </a:rPr>
                      <m:t>𝑑</m:t>
                    </m:r>
                    <m:r>
                      <a:rPr lang="en-US" altLang="zh-CN" i="1">
                        <a:latin typeface="Cambria Math"/>
                      </a:rPr>
                      <m:t>=9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Stocks dataset: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𝑛</m:t>
                    </m:r>
                    <m:r>
                      <a:rPr lang="en-US" altLang="zh-CN" i="1">
                        <a:latin typeface="Cambria Math"/>
                      </a:rPr>
                      <m:t>=122574,</m:t>
                    </m:r>
                    <m:r>
                      <a:rPr lang="en-US" altLang="zh-CN" i="1">
                        <a:latin typeface="Cambria Math"/>
                      </a:rPr>
                      <m:t>𝑑</m:t>
                    </m:r>
                    <m:r>
                      <a:rPr lang="en-US" altLang="zh-CN" i="1">
                        <a:latin typeface="Cambria Math"/>
                      </a:rPr>
                      <m:t>=5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Algorithms:</a:t>
                </a:r>
              </a:p>
              <a:p>
                <a:pPr lvl="1"/>
                <a:r>
                  <a:rPr lang="en-US" altLang="zh-CN" dirty="0" smtClean="0"/>
                  <a:t>Greedy algorithm (VLDB 2010)</a:t>
                </a:r>
              </a:p>
              <a:p>
                <a:pPr lvl="1"/>
                <a:r>
                  <a:rPr lang="en-US" altLang="zh-CN" dirty="0" err="1" smtClean="0"/>
                  <a:t>GeoGreedy</a:t>
                </a:r>
                <a:r>
                  <a:rPr lang="en-US" altLang="zh-CN" dirty="0" smtClean="0"/>
                  <a:t> algorithm</a:t>
                </a:r>
              </a:p>
              <a:p>
                <a:pPr lvl="1"/>
                <a:r>
                  <a:rPr lang="en-US" altLang="zh-CN" dirty="0" err="1" smtClean="0"/>
                  <a:t>StoredList</a:t>
                </a:r>
                <a:r>
                  <a:rPr lang="en-US" altLang="zh-CN" dirty="0" smtClean="0"/>
                  <a:t> algorithm</a:t>
                </a:r>
              </a:p>
              <a:p>
                <a:pPr lvl="1"/>
                <a:endParaRPr lang="en-US" altLang="zh-CN" dirty="0" smtClean="0"/>
              </a:p>
              <a:p>
                <a:r>
                  <a:rPr lang="en-US" altLang="zh-CN" dirty="0" smtClean="0"/>
                  <a:t>Measurements:</a:t>
                </a:r>
              </a:p>
              <a:p>
                <a:pPr lvl="1"/>
                <a:r>
                  <a:rPr lang="en-US" altLang="zh-CN" dirty="0" smtClean="0"/>
                  <a:t>The maximum regret ratio</a:t>
                </a:r>
              </a:p>
              <a:p>
                <a:pPr lvl="1"/>
                <a:r>
                  <a:rPr lang="en-US" altLang="zh-CN" dirty="0" smtClean="0"/>
                  <a:t>The query time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80" t="-1534" b="-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02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 Experiment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Experiments</a:t>
                </a:r>
              </a:p>
              <a:p>
                <a:pPr lvl="1"/>
                <a:r>
                  <a:rPr lang="en-US" altLang="zh-CN" dirty="0" smtClean="0"/>
                  <a:t>Relationship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𝑐𝑜𝑛𝑣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h𝑎𝑝𝑝𝑦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𝑠𝑘𝑦𝑙𝑖𝑛𝑒</m:t>
                        </m:r>
                      </m:sub>
                    </m:sSub>
                  </m:oMath>
                </a14:m>
                <a:endParaRPr lang="en-US" altLang="zh-CN" b="0" dirty="0" smtClean="0"/>
              </a:p>
              <a:p>
                <a:pPr lvl="1"/>
                <a:r>
                  <a:rPr lang="en-US" altLang="zh-CN" dirty="0" smtClean="0"/>
                  <a:t>Effect of Happy </a:t>
                </a:r>
                <a:r>
                  <a:rPr lang="en-US" altLang="zh-CN" dirty="0"/>
                  <a:t>P</a:t>
                </a:r>
                <a:r>
                  <a:rPr lang="en-US" altLang="zh-CN" dirty="0" smtClean="0"/>
                  <a:t>oints</a:t>
                </a:r>
              </a:p>
              <a:p>
                <a:pPr lvl="1"/>
                <a:r>
                  <a:rPr lang="en-US" altLang="zh-CN" dirty="0" smtClean="0"/>
                  <a:t>Performance of </a:t>
                </a:r>
                <a:r>
                  <a:rPr lang="en-US" altLang="zh-CN" dirty="0"/>
                  <a:t>O</a:t>
                </a:r>
                <a:r>
                  <a:rPr lang="en-US" altLang="zh-CN" dirty="0" smtClean="0"/>
                  <a:t>ur Method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00" t="-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93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1. Introduction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Multi-criteria Decision Making:</a:t>
            </a:r>
          </a:p>
          <a:p>
            <a:pPr lvl="1"/>
            <a:r>
              <a:rPr lang="en-US" altLang="zh-CN" dirty="0" smtClean="0"/>
              <a:t>Design </a:t>
            </a:r>
            <a:r>
              <a:rPr lang="en-US" altLang="zh-CN" dirty="0"/>
              <a:t>a query for the user which returns a number of “interesting” objects to a</a:t>
            </a:r>
            <a:r>
              <a:rPr lang="en-US" altLang="zh-CN" dirty="0" smtClean="0"/>
              <a:t> </a:t>
            </a:r>
            <a:r>
              <a:rPr lang="en-US" altLang="zh-CN" dirty="0"/>
              <a:t>user</a:t>
            </a:r>
          </a:p>
          <a:p>
            <a:r>
              <a:rPr lang="en-US" altLang="zh-CN" dirty="0">
                <a:solidFill>
                  <a:srgbClr val="C00000"/>
                </a:solidFill>
              </a:rPr>
              <a:t>Traditional queries:</a:t>
            </a:r>
          </a:p>
          <a:p>
            <a:pPr lvl="1"/>
            <a:r>
              <a:rPr lang="en-US" altLang="zh-CN" dirty="0"/>
              <a:t>Top-k queries</a:t>
            </a:r>
          </a:p>
          <a:p>
            <a:pPr lvl="1"/>
            <a:r>
              <a:rPr lang="en-US" altLang="zh-CN" dirty="0"/>
              <a:t>Skyline queries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85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dirty="0"/>
                  <a:t>Relationship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𝑐𝑜𝑛𝑣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h𝑎𝑝𝑝𝑦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𝑠𝑘𝑦𝑙𝑖𝑛𝑒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内容占位符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68405119"/>
                  </p:ext>
                </p:extLst>
              </p:nvPr>
            </p:nvGraphicFramePr>
            <p:xfrm>
              <a:off x="457200" y="1752600"/>
              <a:ext cx="7620000" cy="18938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5000"/>
                    <a:gridCol w="1905000"/>
                    <a:gridCol w="1905000"/>
                    <a:gridCol w="1905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Dataset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1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1" i="1" smtClean="0">
                                            <a:latin typeface="Cambria Math"/>
                                          </a:rPr>
                                          <m:t>𝑫</m:t>
                                        </m:r>
                                      </m:e>
                                      <m:sub>
                                        <m:r>
                                          <a:rPr lang="en-US" altLang="zh-CN" b="1" i="1" smtClean="0">
                                            <a:latin typeface="Cambria Math"/>
                                          </a:rPr>
                                          <m:t>𝒄𝒐𝒏𝒗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1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1" i="1" smtClean="0">
                                            <a:latin typeface="Cambria Math"/>
                                          </a:rPr>
                                          <m:t>𝑫</m:t>
                                        </m:r>
                                      </m:e>
                                      <m:sub>
                                        <m:r>
                                          <a:rPr lang="en-US" altLang="zh-CN" b="1" i="1" smtClean="0">
                                            <a:latin typeface="Cambria Math"/>
                                          </a:rPr>
                                          <m:t>𝒉𝒂𝒑𝒑𝒚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1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1" i="1" smtClean="0">
                                            <a:latin typeface="Cambria Math"/>
                                          </a:rPr>
                                          <m:t>𝑫</m:t>
                                        </m:r>
                                      </m:e>
                                      <m:sub>
                                        <m:r>
                                          <a:rPr lang="en-US" altLang="zh-CN" b="1" i="1" smtClean="0">
                                            <a:latin typeface="Cambria Math"/>
                                          </a:rPr>
                                          <m:t>𝒔𝒌𝒚𝒍𝒊𝒏𝒆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Household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926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1332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9832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NBA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65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75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447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Color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124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151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1023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Stocks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396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449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3042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内容占位符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68405119"/>
                  </p:ext>
                </p:extLst>
              </p:nvPr>
            </p:nvGraphicFramePr>
            <p:xfrm>
              <a:off x="457200" y="1752600"/>
              <a:ext cx="7620000" cy="18938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5000"/>
                    <a:gridCol w="1905000"/>
                    <a:gridCol w="1905000"/>
                    <a:gridCol w="1905000"/>
                  </a:tblGrid>
                  <a:tr h="410528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Dataset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321" t="-7463" r="-200321" b="-385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681" t="-7463" r="-99681" b="-385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641" t="-7463" b="-38507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Household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926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1332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9832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NBA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65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75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447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Color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124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151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1023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Stocks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396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449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3042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58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 of Happy Points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Household:  maximum regret ratio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9672" y="5229200"/>
                <a:ext cx="2952328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The result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h𝑎𝑝𝑝𝑦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229200"/>
                <a:ext cx="2952328" cy="391261"/>
              </a:xfrm>
              <a:prstGeom prst="rect">
                <a:avLst/>
              </a:prstGeom>
              <a:blipFill rotWithShape="1">
                <a:blip r:embed="rId2"/>
                <a:stretch>
                  <a:fillRect l="-1860"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6056" y="5229200"/>
                <a:ext cx="3096344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The result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𝑠𝑘𝑦𝑙𝑖𝑛𝑒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229200"/>
                <a:ext cx="3096344" cy="391261"/>
              </a:xfrm>
              <a:prstGeom prst="rect">
                <a:avLst/>
              </a:prstGeom>
              <a:blipFill rotWithShape="1">
                <a:blip r:embed="rId3"/>
                <a:stretch>
                  <a:fillRect l="-1772"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46" y="2348880"/>
            <a:ext cx="36576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60" y="2348880"/>
            <a:ext cx="36576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01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 of Happy Points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Household: query time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32</a:t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276872"/>
            <a:ext cx="35909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34022"/>
            <a:ext cx="3810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9672" y="5229200"/>
                <a:ext cx="2952328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The result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h𝑎𝑝𝑝𝑦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229200"/>
                <a:ext cx="2952328" cy="391261"/>
              </a:xfrm>
              <a:prstGeom prst="rect">
                <a:avLst/>
              </a:prstGeom>
              <a:blipFill rotWithShape="1">
                <a:blip r:embed="rId4"/>
                <a:stretch>
                  <a:fillRect l="-1860"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6056" y="5229200"/>
                <a:ext cx="3096344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The result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𝑠𝑘𝑦𝑙𝑖𝑛𝑒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229200"/>
                <a:ext cx="3096344" cy="391261"/>
              </a:xfrm>
              <a:prstGeom prst="rect">
                <a:avLst/>
              </a:prstGeom>
              <a:blipFill rotWithShape="1">
                <a:blip r:embed="rId5"/>
                <a:stretch>
                  <a:fillRect l="-1772"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5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Performance of Our Method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Experiments on Synthetic datasets</a:t>
            </a:r>
          </a:p>
          <a:p>
            <a:pPr lvl="1"/>
            <a:r>
              <a:rPr lang="en-US" altLang="zh-CN" dirty="0" smtClean="0"/>
              <a:t>Maximum regret ratio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69246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1571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Effect of </a:t>
            </a:r>
            <a:r>
              <a:rPr lang="en-US" altLang="zh-CN" i="1" dirty="0" smtClean="0"/>
              <a:t>d</a:t>
            </a:r>
            <a:endParaRPr lang="zh-CN" alt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515780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Effect of </a:t>
            </a:r>
            <a:r>
              <a:rPr lang="en-US" altLang="zh-CN" i="1" dirty="0"/>
              <a:t>n</a:t>
            </a:r>
            <a:endParaRPr lang="zh-CN" altLang="en-US" i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35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Performance of Our Method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Experiments on Synthetic datasets</a:t>
            </a:r>
          </a:p>
          <a:p>
            <a:pPr lvl="1"/>
            <a:r>
              <a:rPr lang="en-US" altLang="zh-CN" dirty="0" smtClean="0"/>
              <a:t>Query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51571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Effect of </a:t>
            </a:r>
            <a:r>
              <a:rPr lang="en-US" altLang="zh-CN" i="1" dirty="0" smtClean="0"/>
              <a:t>d</a:t>
            </a:r>
            <a:endParaRPr lang="zh-CN" alt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515780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Effect of </a:t>
            </a:r>
            <a:r>
              <a:rPr lang="en-US" altLang="zh-CN" i="1" dirty="0"/>
              <a:t>n</a:t>
            </a:r>
            <a:endParaRPr lang="zh-CN" altLang="en-US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68389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94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Performance of Our Method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Experiments on Synthetic datasets</a:t>
            </a:r>
          </a:p>
          <a:p>
            <a:pPr lvl="1"/>
            <a:r>
              <a:rPr lang="en-US" altLang="zh-CN" dirty="0" smtClean="0"/>
              <a:t>Maximum regret ratio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51571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Effect of </a:t>
            </a:r>
            <a:r>
              <a:rPr lang="en-US" altLang="zh-CN" i="1" dirty="0"/>
              <a:t>k</a:t>
            </a:r>
            <a:endParaRPr lang="zh-CN" alt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51571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Effect of large </a:t>
            </a:r>
            <a:r>
              <a:rPr lang="en-US" altLang="zh-CN" i="1" dirty="0" smtClean="0"/>
              <a:t>k</a:t>
            </a:r>
            <a:endParaRPr lang="zh-CN" alt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68484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88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Performance of Our Method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Experiments on Synthetic datasets</a:t>
            </a:r>
          </a:p>
          <a:p>
            <a:pPr lvl="1"/>
            <a:r>
              <a:rPr lang="en-US" altLang="zh-CN" dirty="0" smtClean="0"/>
              <a:t>Query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51571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Effect of </a:t>
            </a:r>
            <a:r>
              <a:rPr lang="en-US" altLang="zh-CN" i="1" dirty="0"/>
              <a:t>k</a:t>
            </a:r>
            <a:endParaRPr lang="zh-CN" alt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51571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Effect of large </a:t>
            </a:r>
            <a:r>
              <a:rPr lang="en-US" altLang="zh-CN" i="1" dirty="0" smtClean="0"/>
              <a:t>k</a:t>
            </a:r>
            <a:endParaRPr lang="zh-CN" alt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6791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65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</a:t>
            </a:r>
            <a:r>
              <a:rPr lang="en-US" altLang="zh-CN" dirty="0" smtClean="0"/>
              <a:t>. 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We studied a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-regret query in this paper.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We proposed a set of happy points, a set of candidate points for the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-regret query, which is much smaller than the number of skyline points for finding the solution of the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-regret query more efficiently and effectively.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We conducted experiments based on both synthetic and real datasets.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Future directions:</a:t>
            </a:r>
          </a:p>
          <a:p>
            <a:pPr marL="800100" lvl="1" indent="-342900"/>
            <a:r>
              <a:rPr lang="en-US" altLang="zh-CN" dirty="0" smtClean="0"/>
              <a:t>Average regret ratio minimization</a:t>
            </a:r>
          </a:p>
          <a:p>
            <a:pPr marL="800100" lvl="1" indent="-342900"/>
            <a:r>
              <a:rPr lang="en-US" altLang="zh-CN" dirty="0" smtClean="0"/>
              <a:t>Interactive version of a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-regret query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6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GeoGreedy Algorithm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 dirty="0" smtClean="0"/>
              <a:t>GeoGreedy</a:t>
            </a:r>
            <a:r>
              <a:rPr lang="en-US" altLang="zh-CN" dirty="0" smtClean="0"/>
              <a:t> Algorithm</a:t>
            </a:r>
          </a:p>
        </p:txBody>
      </p:sp>
      <p:pic>
        <p:nvPicPr>
          <p:cNvPr id="1026" name="Picture 2" descr="C:\Users\Administrator\Desktop\geogree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6492057" cy="410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87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1. Introduction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CN" b="1" i="1" dirty="0" smtClean="0"/>
                  <a:t>Top-k queries</a:t>
                </a:r>
              </a:p>
              <a:p>
                <a:pPr lvl="1"/>
                <a:r>
                  <a:rPr lang="en-US" altLang="zh-CN" i="1" dirty="0">
                    <a:solidFill>
                      <a:srgbClr val="C00000"/>
                    </a:solidFill>
                  </a:rPr>
                  <a:t>Utility function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CN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⋅</m:t>
                        </m:r>
                      </m:e>
                    </m:d>
                    <m:r>
                      <a:rPr lang="en-US" altLang="zh-CN" dirty="0">
                        <a:latin typeface="Cambria Math"/>
                      </a:rPr>
                      <m:t>: </m:t>
                    </m:r>
                    <m:sSup>
                      <m:sSup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i="1" dirty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altLang="zh-CN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 [</m:t>
                    </m:r>
                    <m:r>
                      <a:rPr lang="en-US" altLang="zh-CN" i="1" dirty="0">
                        <a:latin typeface="Cambria Math"/>
                      </a:rPr>
                      <m:t>0,1]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Given a particular utility function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CN" dirty="0" smtClean="0"/>
                  <a:t>, the utility of all the points in D can be computed.</a:t>
                </a:r>
              </a:p>
              <a:p>
                <a:pPr lvl="1"/>
                <a:r>
                  <a:rPr lang="en-US" altLang="zh-CN" dirty="0" smtClean="0"/>
                  <a:t>The output is a set of k points with the highest utilities.</a:t>
                </a:r>
              </a:p>
              <a:p>
                <a:r>
                  <a:rPr lang="en-US" altLang="zh-CN" b="1" i="1" dirty="0" smtClean="0"/>
                  <a:t>Skyline queries</a:t>
                </a:r>
              </a:p>
              <a:p>
                <a:pPr lvl="1"/>
                <a:r>
                  <a:rPr lang="en-US" altLang="zh-CN" dirty="0" smtClean="0"/>
                  <a:t>No utility function is required.</a:t>
                </a:r>
              </a:p>
              <a:p>
                <a:pPr lvl="1"/>
                <a:r>
                  <a:rPr lang="en-US" altLang="zh-CN" dirty="0"/>
                  <a:t>A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point is said to be a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skyline</a:t>
                </a:r>
                <a:r>
                  <a:rPr lang="en-US" altLang="zh-CN" dirty="0"/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point </a:t>
                </a:r>
                <a:r>
                  <a:rPr lang="en-US" altLang="zh-CN" dirty="0"/>
                  <a:t>if a point is not dominated </a:t>
                </a:r>
                <a:r>
                  <a:rPr lang="en-US" altLang="zh-CN" dirty="0" smtClean="0"/>
                  <a:t>by </a:t>
                </a:r>
                <a:r>
                  <a:rPr lang="en-US" altLang="zh-CN" dirty="0"/>
                  <a:t>any point in the dataset</a:t>
                </a:r>
                <a:r>
                  <a:rPr lang="en-US" altLang="zh-CN" dirty="0" smtClean="0"/>
                  <a:t>.</a:t>
                </a:r>
              </a:p>
              <a:p>
                <a:pPr lvl="1"/>
                <a:r>
                  <a:rPr lang="en-US" altLang="zh-CN" dirty="0" smtClean="0"/>
                  <a:t>Assume that a greater value in an attribute is more preferable.</a:t>
                </a:r>
              </a:p>
              <a:p>
                <a:pPr lvl="1"/>
                <a:r>
                  <a:rPr lang="en-US" altLang="zh-CN" dirty="0" smtClean="0"/>
                  <a:t> We </a:t>
                </a:r>
                <a:r>
                  <a:rPr lang="en-US" altLang="zh-CN" dirty="0"/>
                  <a:t>say that </a:t>
                </a:r>
                <a:r>
                  <a:rPr lang="en-US" altLang="zh-CN" dirty="0" smtClean="0"/>
                  <a:t>q is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i="1" dirty="0" smtClean="0">
                    <a:solidFill>
                      <a:srgbClr val="C00000"/>
                    </a:solidFill>
                  </a:rPr>
                  <a:t>dominated</a:t>
                </a:r>
                <a:r>
                  <a:rPr lang="en-US" altLang="zh-CN" dirty="0" smtClean="0"/>
                  <a:t> by p </a:t>
                </a:r>
                <a:r>
                  <a:rPr lang="en-US" altLang="zh-CN" dirty="0"/>
                  <a:t>if and only if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𝑞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altLang="zh-CN" i="1" dirty="0">
                        <a:latin typeface="Cambria Math"/>
                      </a:rPr>
                      <m:t>≤</m:t>
                    </m:r>
                    <m:r>
                      <a:rPr lang="en-US" altLang="zh-CN" i="1" dirty="0">
                        <a:latin typeface="Cambria Math"/>
                      </a:rPr>
                      <m:t>𝑝</m:t>
                    </m:r>
                    <m:r>
                      <a:rPr lang="en-US" altLang="zh-CN" i="1" dirty="0">
                        <a:latin typeface="Cambria Math"/>
                      </a:rPr>
                      <m:t>[</m:t>
                    </m:r>
                    <m:r>
                      <a:rPr lang="en-US" altLang="zh-CN" i="1" dirty="0">
                        <a:latin typeface="Cambria Math"/>
                      </a:rPr>
                      <m:t>𝑖</m:t>
                    </m:r>
                    <m:r>
                      <a:rPr lang="en-US" altLang="zh-CN" i="1" dirty="0">
                        <a:latin typeface="Cambria Math"/>
                      </a:rPr>
                      <m:t>] </m:t>
                    </m:r>
                  </m:oMath>
                </a14:m>
                <a:r>
                  <a:rPr lang="en-US" altLang="zh-CN" dirty="0"/>
                  <a:t>for </a:t>
                </a:r>
                <a:r>
                  <a:rPr lang="en-US" altLang="zh-CN" dirty="0" smtClean="0"/>
                  <a:t>each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𝑖</m:t>
                    </m:r>
                    <m:r>
                      <a:rPr lang="en-US" altLang="zh-CN" i="1" dirty="0">
                        <a:latin typeface="Cambria Math"/>
                      </a:rPr>
                      <m:t>∈ [1,</m:t>
                    </m:r>
                    <m:r>
                      <a:rPr lang="en-US" altLang="zh-CN" i="1" dirty="0">
                        <a:latin typeface="Cambria Math"/>
                      </a:rPr>
                      <m:t>𝑑</m:t>
                    </m:r>
                    <m:r>
                      <a:rPr lang="en-US" altLang="zh-CN" i="1" dirty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CN" dirty="0"/>
                  <a:t> and there exists an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𝑗</m:t>
                    </m:r>
                    <m:r>
                      <a:rPr lang="en-US" altLang="zh-CN" i="1" dirty="0">
                        <a:latin typeface="Cambria Math"/>
                      </a:rPr>
                      <m:t>∈ [1,</m:t>
                    </m:r>
                    <m:r>
                      <a:rPr lang="en-US" altLang="zh-CN" i="1" dirty="0">
                        <a:latin typeface="Cambria Math"/>
                      </a:rPr>
                      <m:t>𝑑</m:t>
                    </m:r>
                    <m:r>
                      <a:rPr lang="en-US" altLang="zh-CN" i="1" dirty="0">
                        <a:latin typeface="Cambria Math"/>
                      </a:rPr>
                      <m:t>] </m:t>
                    </m:r>
                  </m:oMath>
                </a14:m>
                <a:r>
                  <a:rPr lang="en-US" altLang="zh-CN" dirty="0"/>
                  <a:t>such that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𝑞</m:t>
                    </m:r>
                    <m:r>
                      <a:rPr lang="en-US" altLang="zh-CN" i="1" dirty="0">
                        <a:latin typeface="Cambria Math"/>
                      </a:rPr>
                      <m:t>[</m:t>
                    </m:r>
                    <m:r>
                      <a:rPr lang="en-US" altLang="zh-CN" i="1" dirty="0">
                        <a:latin typeface="Cambria Math"/>
                      </a:rPr>
                      <m:t>𝑗</m:t>
                    </m:r>
                    <m:r>
                      <a:rPr lang="en-US" altLang="zh-CN" i="1" dirty="0">
                        <a:latin typeface="Cambria Math"/>
                      </a:rPr>
                      <m:t>]&lt;</m:t>
                    </m:r>
                    <m:r>
                      <a:rPr lang="en-US" altLang="zh-CN" i="1" dirty="0">
                        <a:latin typeface="Cambria Math"/>
                      </a:rPr>
                      <m:t>𝑝</m:t>
                    </m:r>
                    <m:r>
                      <a:rPr lang="en-US" altLang="zh-CN" i="1" dirty="0">
                        <a:latin typeface="Cambria Math"/>
                      </a:rPr>
                      <m:t>[</m:t>
                    </m:r>
                    <m:r>
                      <a:rPr lang="en-US" altLang="zh-CN" i="1" dirty="0">
                        <a:latin typeface="Cambria Math"/>
                      </a:rPr>
                      <m:t>𝑗</m:t>
                    </m:r>
                    <m:r>
                      <a:rPr lang="en-US" altLang="zh-CN" i="1" dirty="0">
                        <a:latin typeface="Cambria Math"/>
                      </a:rPr>
                      <m:t>].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The output is a set of skyline points.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20" t="-1395" r="-1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78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GeoGreedy Algorithm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An example in 2-d:</a:t>
            </a:r>
          </a:p>
          <a:p>
            <a:r>
              <a:rPr lang="en-US" altLang="zh-CN" dirty="0" smtClean="0"/>
              <a:t>In the following, we compute a 4-regret query using </a:t>
            </a:r>
            <a:r>
              <a:rPr lang="en-US" altLang="zh-CN" i="1" dirty="0" smtClean="0"/>
              <a:t>GeoGreedy</a:t>
            </a:r>
            <a:r>
              <a:rPr lang="en-US" altLang="zh-CN" dirty="0" smtClean="0"/>
              <a:t> algorithm.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40</a:t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114072" y="3238449"/>
            <a:ext cx="3278773" cy="2904416"/>
            <a:chOff x="611560" y="2982148"/>
            <a:chExt cx="3278773" cy="2904416"/>
          </a:xfrm>
        </p:grpSpPr>
        <p:cxnSp>
          <p:nvCxnSpPr>
            <p:cNvPr id="6" name="直接箭头连接符 5"/>
            <p:cNvCxnSpPr/>
            <p:nvPr/>
          </p:nvCxnSpPr>
          <p:spPr>
            <a:xfrm flipH="1" flipV="1">
              <a:off x="899592" y="3068960"/>
              <a:ext cx="72008" cy="24482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>
              <a:off x="971600" y="5517232"/>
              <a:ext cx="25922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655676" y="3504598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2627784" y="4221088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039935" y="4869160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750958" y="3189978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0958" y="3189978"/>
                  <a:ext cx="432048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31840" y="4597584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4597584"/>
                  <a:ext cx="432048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699792" y="3934956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2" y="3934956"/>
                  <a:ext cx="43204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椭圆 13"/>
            <p:cNvSpPr/>
            <p:nvPr/>
          </p:nvSpPr>
          <p:spPr>
            <a:xfrm>
              <a:off x="1727684" y="3984507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751178" y="3920967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178" y="3920967"/>
                  <a:ext cx="43204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直接连接符 15"/>
            <p:cNvCxnSpPr>
              <a:endCxn id="21" idx="4"/>
            </p:cNvCxnSpPr>
            <p:nvPr/>
          </p:nvCxnSpPr>
          <p:spPr>
            <a:xfrm flipV="1">
              <a:off x="3383868" y="5147490"/>
              <a:ext cx="0" cy="3697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11560" y="314858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30920" y="55172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168600" y="3315476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200032" y="2982148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0032" y="2982148"/>
                  <a:ext cx="43204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椭圆 20"/>
            <p:cNvSpPr/>
            <p:nvPr/>
          </p:nvSpPr>
          <p:spPr>
            <a:xfrm>
              <a:off x="3347864" y="5075482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458285" y="4869160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8285" y="4869160"/>
                  <a:ext cx="43204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直接连接符 22"/>
            <p:cNvCxnSpPr/>
            <p:nvPr/>
          </p:nvCxnSpPr>
          <p:spPr>
            <a:xfrm flipH="1">
              <a:off x="899592" y="3351480"/>
              <a:ext cx="269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19" idx="6"/>
              <a:endCxn id="8" idx="1"/>
            </p:cNvCxnSpPr>
            <p:nvPr/>
          </p:nvCxnSpPr>
          <p:spPr>
            <a:xfrm>
              <a:off x="1240608" y="3351480"/>
              <a:ext cx="425613" cy="1636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8" idx="6"/>
              <a:endCxn id="9" idx="1"/>
            </p:cNvCxnSpPr>
            <p:nvPr/>
          </p:nvCxnSpPr>
          <p:spPr>
            <a:xfrm>
              <a:off x="1727684" y="3540602"/>
              <a:ext cx="910645" cy="6910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9" idx="5"/>
              <a:endCxn id="21" idx="1"/>
            </p:cNvCxnSpPr>
            <p:nvPr/>
          </p:nvCxnSpPr>
          <p:spPr>
            <a:xfrm>
              <a:off x="2689247" y="4282551"/>
              <a:ext cx="669162" cy="803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1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GeoGreedy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Line 2 – 4: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𝑆</m:t>
                    </m:r>
                    <m:r>
                      <a:rPr lang="en-US" altLang="zh-CN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}</m:t>
                    </m:r>
                  </m:oMath>
                </a14:m>
                <a:endParaRPr lang="en-US" altLang="zh-CN" dirty="0" smtClean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00" t="-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41</a:t>
            </a:fld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5364088" y="3271853"/>
            <a:ext cx="72008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5436096" y="5720125"/>
            <a:ext cx="25922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76056" y="33514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95416" y="572012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椭圆 18"/>
          <p:cNvSpPr/>
          <p:nvPr/>
        </p:nvSpPr>
        <p:spPr>
          <a:xfrm>
            <a:off x="5633096" y="3518369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64528" y="3185041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528" y="3185041"/>
                <a:ext cx="43204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椭圆 20"/>
          <p:cNvSpPr/>
          <p:nvPr/>
        </p:nvSpPr>
        <p:spPr>
          <a:xfrm>
            <a:off x="7812360" y="5278375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22781" y="507205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781" y="5072053"/>
                <a:ext cx="43204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17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GeoGreedy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Line 2 – 4: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𝑆</m:t>
                    </m:r>
                    <m:r>
                      <a:rPr lang="en-US" altLang="zh-CN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 smtClean="0"/>
                  <a:t>Line 5 – 10 (Iteration 1):</a:t>
                </a:r>
              </a:p>
              <a:p>
                <a:pPr lvl="1"/>
                <a:r>
                  <a:rPr lang="en-US" altLang="zh-CN" b="0" dirty="0" smtClean="0"/>
                  <a:t>Since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&gt;</m:t>
                    </m:r>
                    <m:r>
                      <a:rPr lang="en-US" altLang="zh-CN" b="0" i="1" smtClean="0">
                        <a:latin typeface="Cambria Math"/>
                      </a:rPr>
                      <m:t>𝑐𝑟</m:t>
                    </m:r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r>
                      <a:rPr lang="en-US" altLang="zh-CN" b="0" i="1" smtClean="0">
                        <a:latin typeface="Cambria Math"/>
                      </a:rPr>
                      <m:t>𝑆</m:t>
                    </m:r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altLang="zh-CN" dirty="0" smtClean="0"/>
                  <a:t>, we add</a:t>
                </a: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00" t="-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42</a:t>
            </a:fld>
            <a:endParaRPr lang="zh-CN" altLang="en-US"/>
          </a:p>
        </p:txBody>
      </p:sp>
      <p:cxnSp>
        <p:nvCxnSpPr>
          <p:cNvPr id="23" name="直接箭头连接符 22"/>
          <p:cNvCxnSpPr/>
          <p:nvPr/>
        </p:nvCxnSpPr>
        <p:spPr>
          <a:xfrm flipH="1" flipV="1">
            <a:off x="5402104" y="3563724"/>
            <a:ext cx="72008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5474112" y="6011996"/>
            <a:ext cx="25922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158188" y="3999362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130296" y="4715852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542447" y="5363924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253470" y="368474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470" y="3684742"/>
                <a:ext cx="43204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634352" y="509234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352" y="5092348"/>
                <a:ext cx="43204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202304" y="442972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304" y="4429720"/>
                <a:ext cx="43204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/>
          <p:cNvSpPr/>
          <p:nvPr/>
        </p:nvSpPr>
        <p:spPr>
          <a:xfrm>
            <a:off x="6230196" y="4479271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53690" y="4415731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690" y="4415731"/>
                <a:ext cx="43204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连接符 32"/>
          <p:cNvCxnSpPr>
            <a:endCxn id="38" idx="4"/>
          </p:cNvCxnSpPr>
          <p:nvPr/>
        </p:nvCxnSpPr>
        <p:spPr>
          <a:xfrm flipV="1">
            <a:off x="7886380" y="5642254"/>
            <a:ext cx="0" cy="369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14072" y="364335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733432" y="60119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36" name="椭圆 35"/>
          <p:cNvSpPr/>
          <p:nvPr/>
        </p:nvSpPr>
        <p:spPr>
          <a:xfrm>
            <a:off x="5671112" y="3810240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702544" y="347691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544" y="3476912"/>
                <a:ext cx="43204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椭圆 37"/>
          <p:cNvSpPr/>
          <p:nvPr/>
        </p:nvSpPr>
        <p:spPr>
          <a:xfrm>
            <a:off x="7850376" y="5570246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960797" y="536392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797" y="5363924"/>
                <a:ext cx="43204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/>
          <p:cNvCxnSpPr/>
          <p:nvPr/>
        </p:nvCxnSpPr>
        <p:spPr>
          <a:xfrm flipH="1">
            <a:off x="5402104" y="3846244"/>
            <a:ext cx="269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36" idx="5"/>
            <a:endCxn id="38" idx="1"/>
          </p:cNvCxnSpPr>
          <p:nvPr/>
        </p:nvCxnSpPr>
        <p:spPr>
          <a:xfrm>
            <a:off x="5732575" y="3871703"/>
            <a:ext cx="2128346" cy="170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25" idx="3"/>
          </p:cNvCxnSpPr>
          <p:nvPr/>
        </p:nvCxnSpPr>
        <p:spPr>
          <a:xfrm flipH="1">
            <a:off x="5474112" y="4060825"/>
            <a:ext cx="694621" cy="1951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26" idx="3"/>
          </p:cNvCxnSpPr>
          <p:nvPr/>
        </p:nvCxnSpPr>
        <p:spPr>
          <a:xfrm flipH="1">
            <a:off x="5474112" y="4777315"/>
            <a:ext cx="1666729" cy="1234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6084168" y="4171519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689085" y="403536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085" y="4035366"/>
                <a:ext cx="432048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椭圆 45"/>
          <p:cNvSpPr/>
          <p:nvPr/>
        </p:nvSpPr>
        <p:spPr>
          <a:xfrm>
            <a:off x="6948264" y="48682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796748" y="490768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748" y="4907682"/>
                <a:ext cx="432048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30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 animBg="1"/>
      <p:bldP spid="32" grpId="0"/>
      <p:bldP spid="34" grpId="0"/>
      <p:bldP spid="35" grpId="0"/>
      <p:bldP spid="36" grpId="0" animBg="1"/>
      <p:bldP spid="37" grpId="0"/>
      <p:bldP spid="38" grpId="0" animBg="1"/>
      <p:bldP spid="39" grpId="0"/>
      <p:bldP spid="44" grpId="0" animBg="1"/>
      <p:bldP spid="45" grpId="0"/>
      <p:bldP spid="46" grpId="0" animBg="1"/>
      <p:bldP spid="4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GeoGreedy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Line 5 – 10 (Iteration 2):</a:t>
                </a:r>
              </a:p>
              <a:p>
                <a:pPr lvl="1"/>
                <a:r>
                  <a:rPr lang="en-US" altLang="zh-CN" dirty="0" smtClean="0"/>
                  <a:t>After Iteration 1,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𝑆</m:t>
                    </m:r>
                    <m:r>
                      <a:rPr lang="en-US" altLang="zh-CN" i="1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We can only compute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𝑐𝑟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zh-CN" dirty="0" smtClean="0"/>
                  <a:t> which is less than 1 and we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 smtClean="0"/>
                  <a:t>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00" t="-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43</a:t>
            </a:fld>
            <a:endParaRPr lang="zh-CN" altLang="en-US" dirty="0"/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5402104" y="3325261"/>
            <a:ext cx="72008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5474112" y="5773533"/>
            <a:ext cx="25922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6158188" y="3760899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130296" y="4477389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542447" y="5125461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53470" y="3446279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470" y="3446279"/>
                <a:ext cx="43204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34352" y="485388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352" y="4853885"/>
                <a:ext cx="43204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02304" y="419125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304" y="4191257"/>
                <a:ext cx="43204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椭圆 13"/>
          <p:cNvSpPr/>
          <p:nvPr/>
        </p:nvSpPr>
        <p:spPr>
          <a:xfrm>
            <a:off x="6230196" y="4240808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53690" y="417726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690" y="4177268"/>
                <a:ext cx="43204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连接符 15"/>
          <p:cNvCxnSpPr>
            <a:endCxn id="21" idx="4"/>
          </p:cNvCxnSpPr>
          <p:nvPr/>
        </p:nvCxnSpPr>
        <p:spPr>
          <a:xfrm flipV="1">
            <a:off x="7886380" y="5403791"/>
            <a:ext cx="0" cy="369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14072" y="34048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33432" y="577353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9" name="椭圆 18"/>
          <p:cNvSpPr/>
          <p:nvPr/>
        </p:nvSpPr>
        <p:spPr>
          <a:xfrm>
            <a:off x="5671112" y="3571777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02544" y="3238449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544" y="3238449"/>
                <a:ext cx="43204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椭圆 20"/>
          <p:cNvSpPr/>
          <p:nvPr/>
        </p:nvSpPr>
        <p:spPr>
          <a:xfrm>
            <a:off x="7850376" y="5331783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60797" y="5125461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797" y="5125461"/>
                <a:ext cx="43204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/>
          <p:cNvCxnSpPr/>
          <p:nvPr/>
        </p:nvCxnSpPr>
        <p:spPr>
          <a:xfrm flipH="1">
            <a:off x="5402104" y="3607781"/>
            <a:ext cx="269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8" idx="5"/>
            <a:endCxn id="21" idx="1"/>
          </p:cNvCxnSpPr>
          <p:nvPr/>
        </p:nvCxnSpPr>
        <p:spPr>
          <a:xfrm>
            <a:off x="6219651" y="3822362"/>
            <a:ext cx="1641270" cy="1519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19" idx="5"/>
            <a:endCxn id="8" idx="5"/>
          </p:cNvCxnSpPr>
          <p:nvPr/>
        </p:nvCxnSpPr>
        <p:spPr>
          <a:xfrm>
            <a:off x="5732575" y="3633240"/>
            <a:ext cx="487076" cy="189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9" idx="3"/>
          </p:cNvCxnSpPr>
          <p:nvPr/>
        </p:nvCxnSpPr>
        <p:spPr>
          <a:xfrm flipH="1">
            <a:off x="5474113" y="4538852"/>
            <a:ext cx="1666728" cy="1234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7036878" y="456081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08238" y="437288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238" y="4372886"/>
                <a:ext cx="432048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26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/>
      <p:bldP spid="17" grpId="0"/>
      <p:bldP spid="18" grpId="0"/>
      <p:bldP spid="19" grpId="0" animBg="1"/>
      <p:bldP spid="20" grpId="0"/>
      <p:bldP spid="21" grpId="0" animBg="1"/>
      <p:bldP spid="22" grpId="0"/>
      <p:bldP spid="33" grpId="0" animBg="1"/>
      <p:bldP spid="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StoredList Algorithm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Stored List </a:t>
                </a:r>
                <a:r>
                  <a:rPr lang="en-US" altLang="zh-CN" dirty="0"/>
                  <a:t>Algorithm</a:t>
                </a:r>
              </a:p>
              <a:p>
                <a:pPr lvl="1"/>
                <a:r>
                  <a:rPr lang="en-US" altLang="zh-CN" dirty="0"/>
                  <a:t>Pre-compute the outputs based on </a:t>
                </a:r>
                <a:r>
                  <a:rPr lang="en-US" altLang="zh-CN" i="1" dirty="0"/>
                  <a:t>GeoGreedy</a:t>
                </a:r>
                <a:r>
                  <a:rPr lang="en-US" altLang="zh-CN" dirty="0"/>
                  <a:t> Algorithm for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𝑘</m:t>
                    </m:r>
                    <m:r>
                      <a:rPr lang="en-US" altLang="zh-CN" b="0" i="1" dirty="0" smtClean="0">
                        <a:latin typeface="Cambria Math"/>
                      </a:rPr>
                      <m:t>∈</m:t>
                    </m:r>
                    <m:r>
                      <a:rPr lang="en-US" altLang="zh-CN" i="1" dirty="0" smtClean="0">
                        <a:latin typeface="Cambria Math"/>
                      </a:rPr>
                      <m:t>[1,</m:t>
                    </m:r>
                    <m:r>
                      <a:rPr lang="en-US" altLang="zh-CN" i="1" dirty="0" smtClean="0">
                        <a:latin typeface="Cambria Math"/>
                      </a:rPr>
                      <m:t>𝑛</m:t>
                    </m:r>
                    <m:r>
                      <a:rPr lang="en-US" altLang="zh-CN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CN" dirty="0" smtClean="0"/>
                  <a:t>.</a:t>
                </a:r>
                <a:endParaRPr lang="en-US" altLang="zh-CN" dirty="0"/>
              </a:p>
              <a:p>
                <a:pPr lvl="1"/>
                <a:r>
                  <a:rPr lang="en-US" altLang="zh-CN" dirty="0" smtClean="0"/>
                  <a:t>The outputs with a smaller size is a subset of the outputs with a larger size.</a:t>
                </a:r>
              </a:p>
              <a:p>
                <a:pPr lvl="1"/>
                <a:r>
                  <a:rPr lang="en-US" altLang="zh-CN" dirty="0" smtClean="0"/>
                  <a:t>Store the outputs of size n in a list based on the order of the selection.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00" t="-558" r="-5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49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StoredList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0" dirty="0" smtClean="0"/>
                  <a:t>After two iterations in GeoGreedy Algorithm, the output set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CN" b="0" dirty="0" smtClean="0">
                    <a:solidFill>
                      <a:srgbClr val="C00000"/>
                    </a:solidFill>
                  </a:rPr>
                  <a:t>.</a:t>
                </a:r>
              </a:p>
              <a:p>
                <a:r>
                  <a:rPr lang="en-US" altLang="zh-CN" b="0" dirty="0" smtClean="0"/>
                  <a:t>Since the critical ratio for each of the unselected points is at least 1, we stop GeoGreedy Algorithm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zh-CN" b="0" dirty="0" smtClean="0"/>
                  <a:t> is the output set with the greatest size.</a:t>
                </a:r>
              </a:p>
              <a:p>
                <a:r>
                  <a:rPr lang="en-US" altLang="zh-CN" b="0" dirty="0" smtClean="0"/>
                  <a:t>We stored the outputs in a list </a:t>
                </a:r>
                <a:r>
                  <a:rPr lang="en-US" altLang="zh-CN" b="0" i="1" dirty="0" smtClean="0">
                    <a:solidFill>
                      <a:srgbClr val="C00000"/>
                    </a:solidFill>
                  </a:rPr>
                  <a:t>L</a:t>
                </a:r>
                <a:r>
                  <a:rPr lang="en-US" altLang="zh-CN" b="0" dirty="0" smtClean="0"/>
                  <a:t> which ranks the selected points in terms of the orders they are added into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zh-CN" b="0" dirty="0" smtClean="0"/>
                  <a:t>.</a:t>
                </a:r>
              </a:p>
              <a:p>
                <a:r>
                  <a:rPr lang="en-US" altLang="zh-CN" b="0" dirty="0" smtClean="0"/>
                  <a:t>That is,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𝐿</m:t>
                    </m:r>
                    <m:r>
                      <a:rPr lang="en-US" altLang="zh-CN" b="0" i="1" smtClean="0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CN" b="0" dirty="0" smtClean="0"/>
                  <a:t>.</a:t>
                </a:r>
              </a:p>
              <a:p>
                <a:r>
                  <a:rPr lang="en-US" altLang="zh-CN" b="0" dirty="0" smtClean="0"/>
                  <a:t>When a </a:t>
                </a:r>
                <a:r>
                  <a:rPr lang="en-US" altLang="zh-CN" b="0" i="1" dirty="0" smtClean="0">
                    <a:solidFill>
                      <a:srgbClr val="C00000"/>
                    </a:solidFill>
                  </a:rPr>
                  <a:t>3</a:t>
                </a:r>
                <a:r>
                  <a:rPr lang="en-US" altLang="zh-CN" b="0" dirty="0" smtClean="0"/>
                  <a:t>-regret query is called, we returns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b="0" dirty="0" smtClean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00" t="-558" r="-13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5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 of Happy Points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NBA:  maximum regret ratio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9672" y="5229200"/>
                <a:ext cx="2952328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The result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h𝑎𝑝𝑝𝑦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229200"/>
                <a:ext cx="2952328" cy="391261"/>
              </a:xfrm>
              <a:prstGeom prst="rect">
                <a:avLst/>
              </a:prstGeom>
              <a:blipFill rotWithShape="1">
                <a:blip r:embed="rId2"/>
                <a:stretch>
                  <a:fillRect l="-1860"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6056" y="5229200"/>
                <a:ext cx="3096344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The result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𝑠𝑘𝑦𝑙𝑖𝑛𝑒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229200"/>
                <a:ext cx="3096344" cy="391261"/>
              </a:xfrm>
              <a:prstGeom prst="rect">
                <a:avLst/>
              </a:prstGeom>
              <a:blipFill rotWithShape="1">
                <a:blip r:embed="rId3"/>
                <a:stretch>
                  <a:fillRect l="-1772"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086" y="2492896"/>
            <a:ext cx="36195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86" y="2426221"/>
            <a:ext cx="36004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39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 of Happy Points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NBA: query time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9672" y="5229200"/>
                <a:ext cx="2952328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The result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h𝑎𝑝𝑝𝑦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229200"/>
                <a:ext cx="2952328" cy="391261"/>
              </a:xfrm>
              <a:prstGeom prst="rect">
                <a:avLst/>
              </a:prstGeom>
              <a:blipFill rotWithShape="1">
                <a:blip r:embed="rId2"/>
                <a:stretch>
                  <a:fillRect l="-1860"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6056" y="5229200"/>
                <a:ext cx="3096344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The result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𝑠𝑘𝑦𝑙𝑖𝑛𝑒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229200"/>
                <a:ext cx="3096344" cy="391261"/>
              </a:xfrm>
              <a:prstGeom prst="rect">
                <a:avLst/>
              </a:prstGeom>
              <a:blipFill rotWithShape="1">
                <a:blip r:embed="rId3"/>
                <a:stretch>
                  <a:fillRect l="-1772"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223" y="2636912"/>
            <a:ext cx="3705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28" y="2617862"/>
            <a:ext cx="3581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90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 of Happy Points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Color:  maximum regret ratio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9672" y="5229200"/>
                <a:ext cx="2952328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The result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h𝑎𝑝𝑝𝑦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229200"/>
                <a:ext cx="2952328" cy="391261"/>
              </a:xfrm>
              <a:prstGeom prst="rect">
                <a:avLst/>
              </a:prstGeom>
              <a:blipFill rotWithShape="1">
                <a:blip r:embed="rId2"/>
                <a:stretch>
                  <a:fillRect l="-1860"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6056" y="5229200"/>
                <a:ext cx="3096344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The result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𝑠𝑘𝑦𝑙𝑖𝑛𝑒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229200"/>
                <a:ext cx="3096344" cy="391261"/>
              </a:xfrm>
              <a:prstGeom prst="rect">
                <a:avLst/>
              </a:prstGeom>
              <a:blipFill rotWithShape="1">
                <a:blip r:embed="rId3"/>
                <a:stretch>
                  <a:fillRect l="-1772"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361" y="2420888"/>
            <a:ext cx="3790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8150"/>
            <a:ext cx="36671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35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 of Happy Points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Color: query time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9672" y="5229200"/>
                <a:ext cx="2952328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The result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h𝑎𝑝𝑝𝑦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229200"/>
                <a:ext cx="2952328" cy="391261"/>
              </a:xfrm>
              <a:prstGeom prst="rect">
                <a:avLst/>
              </a:prstGeom>
              <a:blipFill rotWithShape="1">
                <a:blip r:embed="rId2"/>
                <a:stretch>
                  <a:fillRect l="-1860"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6056" y="5229200"/>
                <a:ext cx="3096344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The result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𝑠𝑘𝑦𝑙𝑖𝑛𝑒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229200"/>
                <a:ext cx="3096344" cy="391261"/>
              </a:xfrm>
              <a:prstGeom prst="rect">
                <a:avLst/>
              </a:prstGeom>
              <a:blipFill rotWithShape="1">
                <a:blip r:embed="rId3"/>
                <a:stretch>
                  <a:fillRect l="-1772"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73" y="2636912"/>
            <a:ext cx="37433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498" y="2594049"/>
            <a:ext cx="38195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21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Limitations of traditional queries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"/>
            <a:r>
              <a:rPr lang="en-US" altLang="zh-CN" b="1" i="1" dirty="0" smtClean="0"/>
              <a:t>Traditional Queries</a:t>
            </a:r>
          </a:p>
          <a:p>
            <a:pPr marL="514350" lvl="1"/>
            <a:r>
              <a:rPr lang="en-US" altLang="zh-CN" b="1" dirty="0" smtClean="0"/>
              <a:t>Top-k queries</a:t>
            </a:r>
          </a:p>
          <a:p>
            <a:pPr marL="1200150" lvl="2"/>
            <a:r>
              <a:rPr lang="en-US" altLang="zh-CN" b="0" dirty="0" smtClean="0"/>
              <a:t>Advantage: the output size is given by the user and it is controllable.</a:t>
            </a:r>
          </a:p>
          <a:p>
            <a:pPr marL="1200150" lvl="2"/>
            <a:r>
              <a:rPr lang="en-US" altLang="zh-CN" dirty="0" smtClean="0"/>
              <a:t>Disadvantage: </a:t>
            </a:r>
            <a:r>
              <a:rPr lang="en-US" altLang="zh-CN" dirty="0"/>
              <a:t>t</a:t>
            </a:r>
            <a:r>
              <a:rPr lang="en-US" altLang="zh-CN" b="0" dirty="0" smtClean="0"/>
              <a:t>he </a:t>
            </a:r>
            <a:r>
              <a:rPr lang="en-US" altLang="zh-CN" b="0" dirty="0"/>
              <a:t>utility function is assumed to be </a:t>
            </a:r>
            <a:r>
              <a:rPr lang="en-US" altLang="zh-CN" b="0" dirty="0" smtClean="0"/>
              <a:t>known.</a:t>
            </a:r>
          </a:p>
          <a:p>
            <a:pPr marL="514350" lvl="1"/>
            <a:r>
              <a:rPr lang="en-US" altLang="zh-CN" b="1" dirty="0" smtClean="0"/>
              <a:t>Skyline queries</a:t>
            </a:r>
          </a:p>
          <a:p>
            <a:pPr marL="1200150" lvl="2"/>
            <a:r>
              <a:rPr lang="en-US" altLang="zh-CN" b="0" dirty="0" smtClean="0"/>
              <a:t>Advantage: there is no assumption that the utility function is known.</a:t>
            </a:r>
          </a:p>
          <a:p>
            <a:pPr marL="1200150" lvl="2"/>
            <a:r>
              <a:rPr lang="en-US" altLang="zh-CN" dirty="0" smtClean="0"/>
              <a:t>Disadvantage: </a:t>
            </a:r>
            <a:r>
              <a:rPr lang="en-US" altLang="zh-CN" b="0" dirty="0" smtClean="0"/>
              <a:t>the output size cannot be controlled.</a:t>
            </a:r>
          </a:p>
          <a:p>
            <a:pPr marL="57150"/>
            <a:r>
              <a:rPr lang="en-US" altLang="zh-CN" b="1" i="1" dirty="0" smtClean="0"/>
              <a:t>Recently proposed Query in VLDB2010</a:t>
            </a:r>
          </a:p>
          <a:p>
            <a:pPr marL="514350" lvl="1"/>
            <a:r>
              <a:rPr lang="en-US" altLang="zh-CN" b="1" i="1" dirty="0" smtClean="0"/>
              <a:t>K</a:t>
            </a:r>
            <a:r>
              <a:rPr lang="en-US" altLang="zh-CN" b="1" dirty="0" smtClean="0"/>
              <a:t>-regret queries</a:t>
            </a:r>
          </a:p>
          <a:p>
            <a:pPr marL="1200150" lvl="2"/>
            <a:r>
              <a:rPr lang="en-US" altLang="zh-CN" dirty="0" smtClean="0"/>
              <a:t>Advantage: There is no assumption that the utility function is known and </a:t>
            </a:r>
            <a:r>
              <a:rPr lang="en-US" altLang="zh-CN" b="0" dirty="0" smtClean="0"/>
              <a:t>the output size is given by the user and is controllable.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72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 of Happy Points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Stocks:  maximum regret ratio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9672" y="5229200"/>
                <a:ext cx="2952328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The result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h𝑎𝑝𝑝𝑦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229200"/>
                <a:ext cx="2952328" cy="391261"/>
              </a:xfrm>
              <a:prstGeom prst="rect">
                <a:avLst/>
              </a:prstGeom>
              <a:blipFill rotWithShape="1">
                <a:blip r:embed="rId2"/>
                <a:stretch>
                  <a:fillRect l="-1860"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6056" y="5229200"/>
                <a:ext cx="3096344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The result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𝑠𝑘𝑦𝑙𝑖𝑛𝑒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229200"/>
                <a:ext cx="3096344" cy="391261"/>
              </a:xfrm>
              <a:prstGeom prst="rect">
                <a:avLst/>
              </a:prstGeom>
              <a:blipFill rotWithShape="1">
                <a:blip r:embed="rId3"/>
                <a:stretch>
                  <a:fillRect l="-1772"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98" y="2636912"/>
            <a:ext cx="38004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367" y="2636912"/>
            <a:ext cx="37433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58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 of Happy Points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Stocks: query time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9672" y="5229200"/>
                <a:ext cx="2952328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The result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h𝑎𝑝𝑝𝑦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229200"/>
                <a:ext cx="2952328" cy="391261"/>
              </a:xfrm>
              <a:prstGeom prst="rect">
                <a:avLst/>
              </a:prstGeom>
              <a:blipFill rotWithShape="1">
                <a:blip r:embed="rId2"/>
                <a:stretch>
                  <a:fillRect l="-1860"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6056" y="5229200"/>
                <a:ext cx="3096344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The result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𝑠𝑘𝑦𝑙𝑖𝑛𝑒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229200"/>
                <a:ext cx="3096344" cy="391261"/>
              </a:xfrm>
              <a:prstGeom prst="rect">
                <a:avLst/>
              </a:prstGeom>
              <a:blipFill rotWithShape="1">
                <a:blip r:embed="rId3"/>
                <a:stretch>
                  <a:fillRect l="-1772"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042" y="2492896"/>
            <a:ext cx="37338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42" y="2394408"/>
            <a:ext cx="3714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48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Preliminary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ln>
                <a:solidFill>
                  <a:srgbClr val="0070C0"/>
                </a:solidFill>
              </a:ln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CN" dirty="0" smtClean="0"/>
                  <a:t>Example: 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𝐹</m:t>
                    </m:r>
                    <m:r>
                      <a:rPr lang="en-US" altLang="zh-CN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d>
                          <m:d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0.3,0.7</m:t>
                            </m:r>
                          </m:e>
                        </m:d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(0.5,0.5)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(0.7,0.3)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CN" b="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𝑏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𝑎</m:t>
                    </m:r>
                    <m:r>
                      <a:rPr lang="en-US" altLang="zh-CN" b="0" i="1" smtClean="0">
                        <a:latin typeface="Cambria Math"/>
                      </a:rPr>
                      <m:t>⋅</m:t>
                    </m:r>
                    <m:r>
                      <a:rPr lang="en-US" altLang="zh-CN" b="0" i="1" smtClean="0">
                        <a:latin typeface="Cambria Math"/>
                      </a:rPr>
                      <m:t>𝑀𝑃𝐺</m:t>
                    </m:r>
                    <m:r>
                      <a:rPr lang="en-US" altLang="zh-CN" b="0" i="1" smtClean="0">
                        <a:latin typeface="Cambria Math"/>
                      </a:rPr>
                      <m:t>+</m:t>
                    </m:r>
                    <m:r>
                      <a:rPr lang="en-US" altLang="zh-CN" b="0" i="1" smtClean="0">
                        <a:latin typeface="Cambria Math"/>
                      </a:rPr>
                      <m:t>𝑏</m:t>
                    </m:r>
                    <m:r>
                      <a:rPr lang="en-US" altLang="zh-CN" b="0" i="1" smtClean="0">
                        <a:latin typeface="Cambria Math"/>
                      </a:rPr>
                      <m:t>⋅</m:t>
                    </m:r>
                    <m:r>
                      <a:rPr lang="en-US" altLang="zh-CN" b="0" i="1" smtClean="0">
                        <a:latin typeface="Cambria Math"/>
                      </a:rPr>
                      <m:t>𝐻𝑃</m:t>
                    </m:r>
                  </m:oMath>
                </a14:m>
                <a:r>
                  <a:rPr lang="en-US" altLang="zh-CN" b="0" dirty="0" smtClean="0"/>
                  <a:t>.</a:t>
                </a:r>
              </a:p>
              <a:p>
                <a:r>
                  <a:rPr lang="en-US" altLang="zh-CN" dirty="0" smtClean="0"/>
                  <a:t>We have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𝑫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 smtClean="0"/>
                  <a:t>.</a:t>
                </a:r>
              </a:p>
              <a:p>
                <a:r>
                  <a:rPr lang="en-US" altLang="zh-CN" b="0" dirty="0" smtClean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0.3,0.7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/>
                      </a:rPr>
                      <m:t>=0.901</m:t>
                    </m:r>
                  </m:oMath>
                </a14:m>
                <a:r>
                  <a:rPr lang="en-US" altLang="zh-CN" b="0" dirty="0" smtClean="0"/>
                  <a:t>, </a:t>
                </a:r>
              </a:p>
              <a:p>
                <a:r>
                  <a:rPr lang="en-US" altLang="zh-CN" b="0" dirty="0"/>
                  <a:t>a</a:t>
                </a:r>
                <a:r>
                  <a:rPr lang="en-US" altLang="zh-CN" b="0" dirty="0" smtClean="0"/>
                  <a:t>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CN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altLang="zh-CN" b="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altLang="zh-CN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CN" b="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0.3,0.7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b="0" i="1">
                        <a:solidFill>
                          <a:srgbClr val="C00000"/>
                        </a:solidFill>
                        <a:latin typeface="Cambria Math"/>
                      </a:rPr>
                      <m:t>=0.901</m:t>
                    </m:r>
                  </m:oMath>
                </a14:m>
                <a:r>
                  <a:rPr lang="en-US" altLang="zh-CN" b="0" dirty="0" smtClean="0"/>
                  <a:t>,</a:t>
                </a:r>
              </a:p>
              <a:p>
                <a:r>
                  <a:rPr lang="en-US" altLang="zh-CN" b="0" dirty="0"/>
                  <a:t>w</a:t>
                </a:r>
                <a:r>
                  <a:rPr lang="en-US" altLang="zh-CN" b="0" dirty="0" smtClean="0"/>
                  <a:t>e have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𝑟𝑟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𝑆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0.3,0.7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0.901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0.901</m:t>
                        </m:r>
                      </m:den>
                    </m:f>
                    <m:r>
                      <a:rPr lang="en-US" altLang="zh-CN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CN" b="0" dirty="0" smtClean="0"/>
                  <a:t>.</a:t>
                </a:r>
              </a:p>
              <a:p>
                <a:r>
                  <a:rPr lang="en-US" altLang="zh-CN" b="0" dirty="0" smtClean="0"/>
                  <a:t>Similarly, 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>
                        <a:latin typeface="Cambria Math"/>
                      </a:rPr>
                      <m:t>𝑟𝑟</m:t>
                    </m:r>
                    <m:d>
                      <m:dPr>
                        <m:ctrlPr>
                          <a:rPr lang="en-US" altLang="zh-CN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/>
                          </a:rPr>
                          <m:t>𝑆</m:t>
                        </m:r>
                        <m:r>
                          <a:rPr lang="en-US" altLang="zh-CN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CN" b="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altLang="zh-CN" b="0" i="1">
                                    <a:latin typeface="Cambria Math"/>
                                  </a:rPr>
                                  <m:t>,0.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b="0" i="1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altLang="zh-CN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0.845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0.870</m:t>
                        </m:r>
                      </m:den>
                    </m:f>
                    <m:r>
                      <a:rPr lang="en-US" altLang="zh-CN" b="0" i="1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CN" b="0" dirty="0" smtClean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>
                        <a:latin typeface="Cambria Math"/>
                      </a:rPr>
                      <m:t>𝑟𝑟</m:t>
                    </m:r>
                    <m:d>
                      <m:dPr>
                        <m:ctrlPr>
                          <a:rPr lang="en-US" altLang="zh-CN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/>
                          </a:rPr>
                          <m:t>𝑆</m:t>
                        </m:r>
                        <m:r>
                          <a:rPr lang="en-US" altLang="zh-CN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CN" b="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altLang="zh-CN" b="0" i="1">
                                    <a:latin typeface="Cambria Math"/>
                                  </a:rPr>
                                  <m:t>,0.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b="0" i="1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altLang="zh-CN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0.81</m:t>
                        </m:r>
                        <m:r>
                          <a:rPr lang="en-US" altLang="zh-CN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0.916</m:t>
                        </m:r>
                      </m:den>
                    </m:f>
                    <m:r>
                      <a:rPr lang="en-US" altLang="zh-CN" b="0" i="1">
                        <a:latin typeface="Cambria Math"/>
                      </a:rPr>
                      <m:t>=0</m:t>
                    </m:r>
                    <m:r>
                      <a:rPr lang="en-US" altLang="zh-CN" b="0" i="1" smtClean="0">
                        <a:latin typeface="Cambria Math"/>
                      </a:rPr>
                      <m:t>.115</m:t>
                    </m:r>
                  </m:oMath>
                </a14:m>
                <a:r>
                  <a:rPr lang="en-US" altLang="zh-CN" b="0" dirty="0" smtClean="0"/>
                  <a:t>.</a:t>
                </a:r>
              </a:p>
              <a:p>
                <a:r>
                  <a:rPr lang="en-US" altLang="zh-CN" b="0" dirty="0" smtClean="0"/>
                  <a:t>So, we have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/>
                      </a:rPr>
                      <m:t>𝑟𝑟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0,0.029,0.115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/>
                      </a:rPr>
                      <m:t>=0.115</m:t>
                    </m:r>
                  </m:oMath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99" t="-1391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52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263845" cy="197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485" y="3741691"/>
            <a:ext cx="3381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6390291" y="4825017"/>
            <a:ext cx="43204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244408" y="5013176"/>
            <a:ext cx="43204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394565" y="4797152"/>
            <a:ext cx="43204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289174" y="4412083"/>
            <a:ext cx="43204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5784304" y="4403679"/>
            <a:ext cx="288032" cy="457986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7289174" y="4632672"/>
            <a:ext cx="43204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214273" y="4632672"/>
            <a:ext cx="43204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7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An example in 2-d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Points (normalized):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00" t="-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组合 30"/>
          <p:cNvGrpSpPr/>
          <p:nvPr/>
        </p:nvGrpSpPr>
        <p:grpSpPr>
          <a:xfrm>
            <a:off x="611560" y="3068960"/>
            <a:ext cx="3278773" cy="2825609"/>
            <a:chOff x="611560" y="3068960"/>
            <a:chExt cx="3278773" cy="2825609"/>
          </a:xfrm>
        </p:grpSpPr>
        <p:cxnSp>
          <p:nvCxnSpPr>
            <p:cNvPr id="5" name="直接箭头连接符 4"/>
            <p:cNvCxnSpPr/>
            <p:nvPr/>
          </p:nvCxnSpPr>
          <p:spPr>
            <a:xfrm flipH="1" flipV="1">
              <a:off x="899592" y="3068960"/>
              <a:ext cx="72008" cy="24482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971600" y="5517232"/>
              <a:ext cx="25922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1655676" y="3504598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2627784" y="4221088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967927" y="4877084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691680" y="331993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319932"/>
                  <a:ext cx="432048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990174" y="4568276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174" y="4568276"/>
                  <a:ext cx="43204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699792" y="3934956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2" y="3934956"/>
                  <a:ext cx="43204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椭圆 17"/>
            <p:cNvSpPr/>
            <p:nvPr/>
          </p:nvSpPr>
          <p:spPr>
            <a:xfrm>
              <a:off x="1728702" y="4006223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779601" y="3851756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9601" y="3851756"/>
                  <a:ext cx="43204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接连接符 20"/>
            <p:cNvCxnSpPr/>
            <p:nvPr/>
          </p:nvCxnSpPr>
          <p:spPr>
            <a:xfrm>
              <a:off x="899592" y="3319932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3347864" y="544522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11560" y="307614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03848" y="552523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27" name="椭圆 26"/>
            <p:cNvSpPr/>
            <p:nvPr/>
          </p:nvSpPr>
          <p:spPr>
            <a:xfrm>
              <a:off x="1168600" y="3315476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240608" y="3133047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0608" y="3133047"/>
                  <a:ext cx="43204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椭圆 28"/>
            <p:cNvSpPr/>
            <p:nvPr/>
          </p:nvSpPr>
          <p:spPr>
            <a:xfrm>
              <a:off x="3347864" y="5075482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458285" y="4869160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8285" y="4869160"/>
                  <a:ext cx="432048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53</a:t>
            </a:fld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290716" y="3051668"/>
            <a:ext cx="2949213" cy="2494204"/>
            <a:chOff x="5253667" y="3486615"/>
            <a:chExt cx="3422789" cy="2894713"/>
          </a:xfrm>
        </p:grpSpPr>
        <p:cxnSp>
          <p:nvCxnSpPr>
            <p:cNvPr id="32" name="直接箭头连接符 31"/>
            <p:cNvCxnSpPr/>
            <p:nvPr/>
          </p:nvCxnSpPr>
          <p:spPr>
            <a:xfrm flipH="1" flipV="1">
              <a:off x="5685715" y="3573427"/>
              <a:ext cx="72008" cy="24482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/>
          </p:nvCxnSpPr>
          <p:spPr>
            <a:xfrm>
              <a:off x="5757723" y="6021699"/>
              <a:ext cx="25922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/>
            <p:cNvSpPr/>
            <p:nvPr/>
          </p:nvSpPr>
          <p:spPr>
            <a:xfrm>
              <a:off x="6441799" y="4009065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7413907" y="4725555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7740352" y="5277633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10"/>
                <p:cNvSpPr txBox="1"/>
                <p:nvPr/>
              </p:nvSpPr>
              <p:spPr>
                <a:xfrm>
                  <a:off x="6537081" y="3694445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7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7081" y="3694445"/>
                  <a:ext cx="432048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11"/>
                <p:cNvSpPr txBox="1"/>
                <p:nvPr/>
              </p:nvSpPr>
              <p:spPr>
                <a:xfrm>
                  <a:off x="7596336" y="5277633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6336" y="5277633"/>
                  <a:ext cx="432048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12"/>
                <p:cNvSpPr txBox="1"/>
                <p:nvPr/>
              </p:nvSpPr>
              <p:spPr>
                <a:xfrm>
                  <a:off x="7485915" y="4439423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9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5915" y="4439423"/>
                  <a:ext cx="432048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椭圆 39"/>
            <p:cNvSpPr/>
            <p:nvPr/>
          </p:nvSpPr>
          <p:spPr>
            <a:xfrm>
              <a:off x="6690783" y="4476105"/>
              <a:ext cx="72008" cy="7200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14"/>
                <p:cNvSpPr txBox="1"/>
                <p:nvPr/>
              </p:nvSpPr>
              <p:spPr>
                <a:xfrm>
                  <a:off x="6753105" y="4308753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3105" y="4308753"/>
                  <a:ext cx="432048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直接连接符 41"/>
            <p:cNvCxnSpPr>
              <a:endCxn id="46" idx="4"/>
            </p:cNvCxnSpPr>
            <p:nvPr/>
          </p:nvCxnSpPr>
          <p:spPr>
            <a:xfrm flipV="1">
              <a:off x="8169991" y="5651957"/>
              <a:ext cx="0" cy="3697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16"/>
                <p:cNvSpPr txBox="1"/>
                <p:nvPr/>
              </p:nvSpPr>
              <p:spPr>
                <a:xfrm>
                  <a:off x="5253667" y="3680779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/>
                          </a:rPr>
                          <m:t>𝑣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3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3667" y="3680779"/>
                  <a:ext cx="432048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24590" b="-173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椭圆 43"/>
            <p:cNvSpPr/>
            <p:nvPr/>
          </p:nvSpPr>
          <p:spPr>
            <a:xfrm>
              <a:off x="5954723" y="3819943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18"/>
                <p:cNvSpPr txBox="1"/>
                <p:nvPr/>
              </p:nvSpPr>
              <p:spPr>
                <a:xfrm>
                  <a:off x="5986155" y="3486615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5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155" y="3486615"/>
                  <a:ext cx="432048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1639" b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椭圆 45"/>
            <p:cNvSpPr/>
            <p:nvPr/>
          </p:nvSpPr>
          <p:spPr>
            <a:xfrm>
              <a:off x="8133987" y="5579949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20"/>
                <p:cNvSpPr txBox="1"/>
                <p:nvPr/>
              </p:nvSpPr>
              <p:spPr>
                <a:xfrm>
                  <a:off x="8244408" y="5373627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7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4408" y="5373627"/>
                  <a:ext cx="432048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2264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直接连接符 47"/>
            <p:cNvCxnSpPr/>
            <p:nvPr/>
          </p:nvCxnSpPr>
          <p:spPr>
            <a:xfrm flipH="1">
              <a:off x="5685715" y="3855947"/>
              <a:ext cx="269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>
              <a:stCxn id="44" idx="6"/>
              <a:endCxn id="34" idx="1"/>
            </p:cNvCxnSpPr>
            <p:nvPr/>
          </p:nvCxnSpPr>
          <p:spPr>
            <a:xfrm>
              <a:off x="6026731" y="3855947"/>
              <a:ext cx="425613" cy="1636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stCxn id="34" idx="6"/>
              <a:endCxn id="35" idx="1"/>
            </p:cNvCxnSpPr>
            <p:nvPr/>
          </p:nvCxnSpPr>
          <p:spPr>
            <a:xfrm>
              <a:off x="6513807" y="4045069"/>
              <a:ext cx="910645" cy="6910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>
              <a:stCxn id="35" idx="5"/>
              <a:endCxn id="46" idx="1"/>
            </p:cNvCxnSpPr>
            <p:nvPr/>
          </p:nvCxnSpPr>
          <p:spPr>
            <a:xfrm>
              <a:off x="7475370" y="4787018"/>
              <a:ext cx="669162" cy="803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椭圆 51"/>
            <p:cNvSpPr/>
            <p:nvPr/>
          </p:nvSpPr>
          <p:spPr>
            <a:xfrm>
              <a:off x="5666144" y="3819943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26"/>
                <p:cNvSpPr txBox="1"/>
                <p:nvPr/>
              </p:nvSpPr>
              <p:spPr>
                <a:xfrm>
                  <a:off x="7908937" y="6011996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/>
                          </a:rPr>
                          <m:t>𝑣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3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8937" y="6011996"/>
                  <a:ext cx="432048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r="-27869" b="-173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椭圆 53"/>
            <p:cNvSpPr/>
            <p:nvPr/>
          </p:nvSpPr>
          <p:spPr>
            <a:xfrm>
              <a:off x="8124961" y="597599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828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. Contributions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 smtClean="0"/>
              <a:t>We give some theoretical properties of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-regret queries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dirty="0" smtClean="0"/>
              <a:t>We give a geometry explanation of a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-regret query.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dirty="0" smtClean="0"/>
              <a:t>We define </a:t>
            </a:r>
            <a:r>
              <a:rPr lang="en-US" altLang="zh-CN" b="1" dirty="0" smtClean="0">
                <a:solidFill>
                  <a:srgbClr val="C00000"/>
                </a:solidFill>
              </a:rPr>
              <a:t>happy points</a:t>
            </a:r>
            <a:r>
              <a:rPr lang="en-US" altLang="zh-CN" dirty="0" smtClean="0"/>
              <a:t>, candidate points for the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-regret query.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dirty="0"/>
              <a:t>Significance: All existing </a:t>
            </a:r>
            <a:r>
              <a:rPr lang="en-US" altLang="zh-CN" dirty="0" smtClean="0"/>
              <a:t>algorithms </a:t>
            </a:r>
            <a:r>
              <a:rPr lang="en-US" altLang="zh-CN" dirty="0"/>
              <a:t>and new algorithms to be developed for the </a:t>
            </a:r>
            <a:r>
              <a:rPr lang="en-US" altLang="zh-CN" i="1" dirty="0"/>
              <a:t>k</a:t>
            </a:r>
            <a:r>
              <a:rPr lang="en-US" altLang="zh-CN" dirty="0"/>
              <a:t>-regret query can also </a:t>
            </a:r>
            <a:r>
              <a:rPr lang="en-US" altLang="zh-CN" dirty="0" smtClean="0"/>
              <a:t>use </a:t>
            </a:r>
            <a:r>
              <a:rPr lang="en-US" altLang="zh-CN" dirty="0"/>
              <a:t>our </a:t>
            </a:r>
            <a:r>
              <a:rPr lang="en-US" altLang="zh-CN" b="1" dirty="0">
                <a:solidFill>
                  <a:srgbClr val="C00000"/>
                </a:solidFill>
              </a:rPr>
              <a:t>happy points</a:t>
            </a:r>
            <a:r>
              <a:rPr lang="en-US" altLang="zh-CN" dirty="0"/>
              <a:t> for finding the solution of the </a:t>
            </a:r>
            <a:r>
              <a:rPr lang="en-US" altLang="zh-CN" i="1" dirty="0"/>
              <a:t>k</a:t>
            </a:r>
            <a:r>
              <a:rPr lang="en-US" altLang="zh-CN" dirty="0"/>
              <a:t>-regret query </a:t>
            </a:r>
            <a:r>
              <a:rPr lang="en-US" altLang="zh-CN" dirty="0" smtClean="0"/>
              <a:t>more </a:t>
            </a:r>
            <a:r>
              <a:rPr lang="en-US" altLang="zh-CN" dirty="0"/>
              <a:t>efficiently and more effectively.</a:t>
            </a:r>
            <a:endParaRPr lang="en-US" altLang="zh-CN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 smtClean="0"/>
              <a:t>We propose two algorithms for answering a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-regret query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dirty="0" smtClean="0"/>
              <a:t>GeoGreedy algorithm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dirty="0" smtClean="0"/>
              <a:t>StoredList algorithm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 smtClean="0"/>
              <a:t>We conduct comprehensive experimental studies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06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3</a:t>
            </a:r>
            <a:r>
              <a:rPr lang="en-US" altLang="zh-CN" b="1" dirty="0" smtClean="0"/>
              <a:t>. Preliminary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56345"/>
                <a:ext cx="7620000" cy="43735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i="1" dirty="0" smtClean="0"/>
                  <a:t>Notations in k-regret queries</a:t>
                </a:r>
              </a:p>
              <a:p>
                <a:pPr marL="0" lvl="2" indent="0">
                  <a:spcAft>
                    <a:spcPts val="600"/>
                  </a:spcAft>
                  <a:buClrTx/>
                  <a:buNone/>
                </a:pPr>
                <a:r>
                  <a:rPr lang="en-US" altLang="zh-CN" dirty="0"/>
                  <a:t>We have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𝑫</m:t>
                    </m:r>
                    <m:r>
                      <a:rPr lang="en-US" altLang="zh-CN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. Let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  <m:r>
                      <a:rPr lang="en-US" altLang="zh-CN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.</a:t>
                </a:r>
                <a:endParaRPr lang="en-US" altLang="zh-CN" b="1" i="1" dirty="0" smtClean="0"/>
              </a:p>
              <a:p>
                <a:pPr lvl="1"/>
                <a:r>
                  <a:rPr lang="en-US" altLang="zh-CN" dirty="0" smtClean="0">
                    <a:solidFill>
                      <a:srgbClr val="C00000"/>
                    </a:solidFill>
                  </a:rPr>
                  <a:t>Utility function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altLang="zh-CN" b="0" i="0" dirty="0" smtClean="0">
                        <a:latin typeface="Cambria Math"/>
                      </a:rPr>
                      <m:t>: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i="1" dirty="0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dirty="0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altLang="zh-CN" i="1" dirty="0" smtClean="0">
                        <a:latin typeface="Cambria Math"/>
                      </a:rPr>
                      <m:t>→ [0,1]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(0.5,0.5)</m:t>
                        </m:r>
                      </m:sub>
                    </m:sSub>
                  </m:oMath>
                </a14:m>
                <a:r>
                  <a:rPr lang="en-US" altLang="zh-CN" dirty="0" smtClean="0"/>
                  <a:t> is an example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0.5,0.5</m:t>
                        </m:r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0.5</m:t>
                    </m:r>
                    <m:r>
                      <a:rPr lang="en-US" altLang="zh-CN" i="1">
                        <a:latin typeface="Cambria Math"/>
                      </a:rPr>
                      <m:t>⋅</m:t>
                    </m:r>
                    <m:r>
                      <a:rPr lang="en-US" altLang="zh-CN" i="1">
                        <a:latin typeface="Cambria Math"/>
                      </a:rPr>
                      <m:t>𝑀𝑃𝐺</m:t>
                    </m:r>
                    <m:r>
                      <a:rPr lang="en-US" altLang="zh-CN" i="1">
                        <a:latin typeface="Cambria Math"/>
                      </a:rPr>
                      <m:t>+0.5⋅</m:t>
                    </m:r>
                    <m:r>
                      <a:rPr lang="en-US" altLang="zh-CN" i="1">
                        <a:latin typeface="Cambria Math"/>
                      </a:rPr>
                      <m:t>𝐻𝑃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pPr lvl="2"/>
                <a:r>
                  <a:rPr lang="en-US" altLang="zh-CN" dirty="0" smtClean="0"/>
                  <a:t>Consider 3 utility functions, namely,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𝑓</m:t>
                        </m:r>
                      </m:e>
                      <m:sub>
                        <m:d>
                          <m:d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0.3,0.7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(0.5,0.5)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(0.7,0.3)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  <a:endParaRPr lang="en-US" altLang="zh-CN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𝐹</m:t>
                    </m:r>
                    <m:r>
                      <a:rPr lang="en-US" altLang="zh-CN" i="1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𝑓</m:t>
                        </m:r>
                      </m:e>
                      <m:sub>
                        <m:d>
                          <m:d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0.3,0.7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(0.5,0.5)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(0.7,0.3)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pPr lvl="1"/>
                <a:r>
                  <a:rPr lang="en-US" altLang="zh-CN" dirty="0" smtClean="0">
                    <a:solidFill>
                      <a:srgbClr val="C00000"/>
                    </a:solidFill>
                  </a:rPr>
                  <a:t>Maximum 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𝑆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dirty="0" smtClean="0"/>
                  <a:t>.</a:t>
                </a:r>
              </a:p>
              <a:p>
                <a:pPr lvl="2"/>
                <a:r>
                  <a:rPr lang="en-US" altLang="zh-CN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CN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altLang="zh-CN" b="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altLang="zh-CN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CN" b="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altLang="zh-CN" b="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,0.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0.5,0.5</m:t>
                            </m:r>
                          </m:e>
                        </m:d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/>
                      </a:rPr>
                      <m:t>)=</m:t>
                    </m:r>
                    <m:r>
                      <a:rPr lang="en-US" altLang="zh-CN" b="0" i="1">
                        <a:solidFill>
                          <a:srgbClr val="0070C0"/>
                        </a:solidFill>
                        <a:latin typeface="Cambria Math"/>
                      </a:rPr>
                      <m:t>0.</m:t>
                    </m:r>
                    <m:r>
                      <a:rPr lang="en-US" altLang="zh-CN" b="0" i="0" smtClean="0">
                        <a:solidFill>
                          <a:srgbClr val="0070C0"/>
                        </a:solidFill>
                        <a:latin typeface="Cambria Math"/>
                      </a:rPr>
                      <m:t>845 </m:t>
                    </m:r>
                  </m:oMath>
                </a14:m>
                <a:r>
                  <a:rPr lang="en-US" altLang="zh-CN" b="0" dirty="0" smtClean="0"/>
                  <a:t>,</a:t>
                </a:r>
              </a:p>
              <a:p>
                <a:pPr lvl="2"/>
                <a:r>
                  <a:rPr lang="en-US" altLang="zh-CN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CN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altLang="zh-CN" b="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altLang="zh-CN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CN" b="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.5</m:t>
                                </m:r>
                                <m:r>
                                  <a:rPr lang="en-US" altLang="zh-CN" b="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,0.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b="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0.5,0.5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altLang="zh-CN" b="0" i="1">
                        <a:solidFill>
                          <a:srgbClr val="C00000"/>
                        </a:solidFill>
                        <a:latin typeface="Cambria Math"/>
                      </a:rPr>
                      <m:t>0.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/>
                      </a:rPr>
                      <m:t>870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pPr lvl="2"/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56345"/>
                <a:ext cx="7620000" cy="4373563"/>
              </a:xfrm>
              <a:blipFill rotWithShape="1">
                <a:blip r:embed="rId2"/>
                <a:stretch>
                  <a:fillRect l="-880" t="-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263845" cy="197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50" y="5301208"/>
            <a:ext cx="338137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 6"/>
          <p:cNvSpPr/>
          <p:nvPr/>
        </p:nvSpPr>
        <p:spPr>
          <a:xfrm>
            <a:off x="5292080" y="6165304"/>
            <a:ext cx="288032" cy="490141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6847938" y="6309320"/>
            <a:ext cx="38835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876256" y="6079604"/>
            <a:ext cx="3600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37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 Preliminary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CN" i="1" dirty="0" smtClean="0"/>
                  <a:t>Notations in k-regret queries</a:t>
                </a:r>
                <a:endParaRPr lang="en-US" altLang="zh-CN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altLang="zh-CN" dirty="0" smtClean="0">
                    <a:solidFill>
                      <a:srgbClr val="C00000"/>
                    </a:solidFill>
                  </a:rPr>
                  <a:t>Regret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ratio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𝑟𝑟</m:t>
                    </m:r>
                    <m:d>
                      <m:dPr>
                        <m:ctrlPr>
                          <a:rPr lang="en-US" altLang="zh-CN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𝑆</m:t>
                        </m:r>
                        <m:r>
                          <a:rPr lang="en-US" altLang="zh-CN" i="1" dirty="0">
                            <a:latin typeface="Cambria Math"/>
                          </a:rPr>
                          <m:t>,</m:t>
                        </m:r>
                        <m:r>
                          <a:rPr lang="en-US" altLang="zh-CN" i="1" dirty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CN" i="1" dirty="0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altLang="zh-CN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𝑆</m:t>
                            </m:r>
                            <m:r>
                              <a:rPr lang="en-US" altLang="zh-CN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i="1" dirty="0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𝐷</m:t>
                            </m:r>
                            <m:r>
                              <a:rPr lang="en-US" altLang="zh-CN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i="1" dirty="0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dirty="0"/>
                  <a:t>.</a:t>
                </a:r>
              </a:p>
              <a:p>
                <a:pPr marL="914400" lvl="2" indent="0">
                  <a:buNone/>
                </a:pPr>
                <a:r>
                  <a:rPr lang="en-US" altLang="zh-CN" dirty="0"/>
                  <a:t>Measures how bad a user </a:t>
                </a:r>
                <a:r>
                  <a:rPr lang="en-US" altLang="zh-CN" dirty="0" smtClean="0"/>
                  <a:t>with </a:t>
                </a:r>
                <a:r>
                  <a:rPr lang="en-US" altLang="zh-CN" i="1" dirty="0">
                    <a:solidFill>
                      <a:srgbClr val="C00000"/>
                    </a:solidFill>
                  </a:rPr>
                  <a:t>f</a:t>
                </a:r>
                <a:r>
                  <a:rPr lang="en-US" altLang="zh-CN" dirty="0"/>
                  <a:t> feels after receiving the output </a:t>
                </a:r>
                <a:r>
                  <a:rPr lang="en-US" altLang="zh-CN" i="1" dirty="0">
                    <a:solidFill>
                      <a:srgbClr val="C00000"/>
                    </a:solidFill>
                  </a:rPr>
                  <a:t>S</a:t>
                </a:r>
                <a:r>
                  <a:rPr lang="en-US" altLang="zh-CN" i="1" dirty="0"/>
                  <a:t>. </a:t>
                </a:r>
              </a:p>
              <a:p>
                <a:pPr marL="914400" lvl="2" indent="0">
                  <a:buNone/>
                </a:pPr>
                <a:r>
                  <a:rPr lang="en-US" altLang="zh-CN" dirty="0"/>
                  <a:t>If it is 1, the user feels bad; if it is 0, then the user feels happy</a:t>
                </a:r>
                <a:r>
                  <a:rPr lang="en-US" altLang="zh-CN" dirty="0" smtClean="0"/>
                  <a:t>.</a:t>
                </a:r>
              </a:p>
              <a:p>
                <a:pPr marL="914400" lvl="2" indent="0">
                  <a:buNone/>
                </a:pPr>
                <a:endParaRPr lang="en-US" altLang="zh-CN" dirty="0" smtClean="0"/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0.5,0.5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i="1">
                        <a:solidFill>
                          <a:srgbClr val="0070C0"/>
                        </a:solidFill>
                        <a:latin typeface="Cambria Math"/>
                      </a:rPr>
                      <m:t>=0.</m:t>
                    </m:r>
                    <m:r>
                      <a:rPr lang="en-US" altLang="zh-CN">
                        <a:solidFill>
                          <a:srgbClr val="0070C0"/>
                        </a:solidFill>
                        <a:latin typeface="Cambria Math"/>
                      </a:rPr>
                      <m:t>845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0.5,0.5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=0.870</m:t>
                    </m:r>
                  </m:oMath>
                </a14:m>
                <a:r>
                  <a:rPr lang="en-US" altLang="zh-CN" dirty="0" smtClean="0"/>
                  <a:t>,</a:t>
                </a:r>
                <a:endParaRPr lang="en-US" altLang="zh-CN" dirty="0">
                  <a:latin typeface="Cambria Math"/>
                </a:endParaRP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𝑟𝑟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𝑆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0.5,0.5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i="1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altLang="zh-C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0.845</m:t>
                        </m:r>
                      </m:num>
                      <m:den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0.870</m:t>
                        </m:r>
                      </m:den>
                    </m:f>
                    <m:r>
                      <a:rPr lang="en-US" altLang="zh-CN" i="1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CN" i="1" dirty="0">
                    <a:latin typeface="Cambria Math"/>
                  </a:rPr>
                  <a:t>.</a:t>
                </a:r>
                <a:r>
                  <a:rPr lang="en-US" altLang="zh-CN" dirty="0">
                    <a:latin typeface="Cambria Math"/>
                  </a:rPr>
                  <a:t>029</a:t>
                </a:r>
                <a:r>
                  <a:rPr lang="en-US" altLang="zh-CN" dirty="0" smtClean="0">
                    <a:latin typeface="Cambria Math"/>
                  </a:rPr>
                  <a:t>;</a:t>
                </a:r>
              </a:p>
              <a:p>
                <a:pPr marL="914400" lvl="2" indent="0">
                  <a:buNone/>
                </a:pPr>
                <a:endParaRPr lang="en-US" altLang="zh-CN" i="1" dirty="0">
                  <a:latin typeface="Cambria Math"/>
                </a:endParaRPr>
              </a:p>
              <a:p>
                <a:pPr marL="914400" lvl="2" indent="0">
                  <a:buNone/>
                </a:pP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,0.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i="1">
                        <a:solidFill>
                          <a:srgbClr val="0070C0"/>
                        </a:solidFill>
                        <a:latin typeface="Cambria Math"/>
                      </a:rPr>
                      <m:t>=0.</m:t>
                    </m:r>
                    <m:r>
                      <a:rPr lang="en-US" altLang="zh-CN" b="0" i="0" smtClean="0">
                        <a:solidFill>
                          <a:srgbClr val="0070C0"/>
                        </a:solidFill>
                        <a:latin typeface="Cambria Math"/>
                      </a:rPr>
                      <m:t>901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altLang="zh-CN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,0.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=0.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/>
                      </a:rPr>
                      <m:t>901</m:t>
                    </m:r>
                  </m:oMath>
                </a14:m>
                <a:r>
                  <a:rPr lang="en-US" altLang="zh-CN" dirty="0" smtClean="0"/>
                  <a:t>,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𝑟𝑟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𝑆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0.3,0.7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i="1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altLang="zh-C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0.901</m:t>
                        </m:r>
                      </m:num>
                      <m:den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0.901</m:t>
                        </m:r>
                      </m:den>
                    </m:f>
                    <m:r>
                      <a:rPr lang="en-US" altLang="zh-CN" i="1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CN" dirty="0" smtClean="0"/>
                  <a:t>;</a:t>
                </a:r>
              </a:p>
              <a:p>
                <a:pPr marL="914400" lvl="2" indent="0">
                  <a:buNone/>
                </a:pPr>
                <a:endParaRPr lang="en-US" altLang="zh-CN" dirty="0" smtClean="0"/>
              </a:p>
              <a:p>
                <a:pPr marL="914400" lvl="2" indent="0">
                  <a:buNone/>
                </a:pP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,0.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i="1">
                        <a:solidFill>
                          <a:srgbClr val="0070C0"/>
                        </a:solidFill>
                        <a:latin typeface="Cambria Math"/>
                      </a:rPr>
                      <m:t>=0.</m:t>
                    </m:r>
                    <m:r>
                      <a:rPr lang="en-US" altLang="zh-CN" b="0" i="0" smtClean="0">
                        <a:solidFill>
                          <a:srgbClr val="0070C0"/>
                        </a:solidFill>
                        <a:latin typeface="Cambria Math"/>
                      </a:rPr>
                      <m:t>811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altLang="zh-CN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,0.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=0.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/>
                      </a:rPr>
                      <m:t>916</m:t>
                    </m:r>
                  </m:oMath>
                </a14:m>
                <a:r>
                  <a:rPr lang="en-US" altLang="zh-CN" i="1" dirty="0" smtClean="0">
                    <a:latin typeface="Cambria Math"/>
                  </a:rPr>
                  <a:t>,</a:t>
                </a:r>
                <a:endParaRPr lang="en-US" altLang="zh-CN" i="1" dirty="0">
                  <a:latin typeface="Cambria Math"/>
                </a:endParaRP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𝑟𝑟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𝑆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0.7,0.3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i="1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altLang="zh-C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0.811</m:t>
                        </m:r>
                      </m:num>
                      <m:den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0.916</m:t>
                        </m:r>
                      </m:den>
                    </m:f>
                    <m:r>
                      <a:rPr lang="en-US" altLang="zh-CN" i="1">
                        <a:latin typeface="Cambria Math"/>
                      </a:rPr>
                      <m:t>=0.115</m:t>
                    </m:r>
                  </m:oMath>
                </a14:m>
                <a:r>
                  <a:rPr lang="en-US" altLang="zh-CN" dirty="0" smtClean="0"/>
                  <a:t>.</a:t>
                </a:r>
                <a:endParaRPr lang="en-US" altLang="zh-CN" dirty="0"/>
              </a:p>
              <a:p>
                <a:pPr lvl="1"/>
                <a:r>
                  <a:rPr lang="en-US" altLang="zh-CN" dirty="0">
                    <a:solidFill>
                      <a:srgbClr val="C00000"/>
                    </a:solidFill>
                  </a:rPr>
                  <a:t>Maximum regret ratio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𝑚𝑟𝑟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∈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𝐹</m:t>
                            </m:r>
                          </m:lim>
                        </m:limLow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𝑟𝑟</m:t>
                        </m:r>
                        <m:r>
                          <a:rPr lang="en-US" altLang="zh-CN" i="1">
                            <a:latin typeface="Cambria Math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</a:rPr>
                          <m:t>𝑆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𝑓</m:t>
                        </m:r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dirty="0" smtClean="0"/>
                  <a:t>.</a:t>
                </a:r>
                <a:endParaRPr lang="en-US" altLang="zh-CN" dirty="0"/>
              </a:p>
              <a:p>
                <a:pPr marL="914400" lvl="2" indent="0">
                  <a:buNone/>
                </a:pPr>
                <a:r>
                  <a:rPr lang="en-US" altLang="zh-CN" dirty="0"/>
                  <a:t>Measures how bad a user feels after receiving the output </a:t>
                </a:r>
                <a:r>
                  <a:rPr lang="en-US" altLang="zh-CN" i="1" dirty="0">
                    <a:solidFill>
                      <a:srgbClr val="C00000"/>
                    </a:solidFill>
                  </a:rPr>
                  <a:t>S</a:t>
                </a:r>
                <a:r>
                  <a:rPr lang="en-US" altLang="zh-CN" dirty="0"/>
                  <a:t>.</a:t>
                </a:r>
              </a:p>
              <a:p>
                <a:pPr marL="914400" lvl="2" indent="0">
                  <a:buNone/>
                </a:pPr>
                <a:r>
                  <a:rPr lang="en-US" altLang="zh-CN" dirty="0"/>
                  <a:t>A user feels better when</a:t>
                </a:r>
                <a:r>
                  <a:rPr lang="en-US" altLang="zh-CN" i="1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C00000"/>
                        </a:solidFill>
                        <a:latin typeface="Cambria Math"/>
                      </a:rPr>
                      <m:t>𝑚𝑟𝑟</m:t>
                    </m:r>
                    <m:r>
                      <a:rPr lang="en-US" altLang="zh-CN" i="1" dirty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altLang="zh-CN" i="1" dirty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altLang="zh-CN" i="1" dirty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i="1" dirty="0"/>
                  <a:t> </a:t>
                </a:r>
                <a:r>
                  <a:rPr lang="en-US" altLang="zh-CN" dirty="0"/>
                  <a:t>is smaller.</a:t>
                </a:r>
              </a:p>
              <a:p>
                <a:pPr lvl="2"/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𝑚</m:t>
                    </m:r>
                    <m:r>
                      <a:rPr lang="en-US" altLang="zh-CN" i="1">
                        <a:latin typeface="Cambria Math"/>
                      </a:rPr>
                      <m:t>𝑟𝑟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0,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0.029,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0.115</m:t>
                            </m:r>
                          </m:e>
                        </m:d>
                      </m:e>
                    </m:func>
                    <m:r>
                      <a:rPr lang="en-US" altLang="zh-CN" i="1">
                        <a:latin typeface="Cambria Math"/>
                      </a:rPr>
                      <m:t>=0.115</m:t>
                    </m:r>
                  </m:oMath>
                </a14:m>
                <a:r>
                  <a:rPr lang="en-US" altLang="zh-CN" dirty="0" smtClean="0"/>
                  <a:t>.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0" t="-1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19" y="145678"/>
            <a:ext cx="338137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 6"/>
          <p:cNvSpPr/>
          <p:nvPr/>
        </p:nvSpPr>
        <p:spPr>
          <a:xfrm>
            <a:off x="5651740" y="1044758"/>
            <a:ext cx="288032" cy="490141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49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3</a:t>
            </a:r>
            <a:r>
              <a:rPr lang="en-US" altLang="zh-CN" b="1" dirty="0" smtClean="0"/>
              <a:t>. Preliminary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b="1" i="1" dirty="0" smtClean="0"/>
                  <a:t>Problem Definition</a:t>
                </a:r>
              </a:p>
              <a:p>
                <a:pPr lvl="1"/>
                <a:r>
                  <a:rPr lang="en-US" altLang="zh-CN" dirty="0" smtClean="0"/>
                  <a:t>Given a </a:t>
                </a:r>
                <a:r>
                  <a:rPr lang="en-US" altLang="zh-CN" i="1" dirty="0" smtClean="0">
                    <a:solidFill>
                      <a:srgbClr val="C00000"/>
                    </a:solidFill>
                  </a:rPr>
                  <a:t>d</a:t>
                </a:r>
                <a:r>
                  <a:rPr lang="en-US" altLang="zh-CN" dirty="0" smtClean="0"/>
                  <a:t>-dimensional database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altLang="zh-CN" dirty="0" smtClean="0"/>
                  <a:t> of size </a:t>
                </a:r>
                <a:r>
                  <a:rPr lang="en-US" altLang="zh-CN" i="1" dirty="0" smtClean="0">
                    <a:solidFill>
                      <a:srgbClr val="C00000"/>
                    </a:solidFill>
                  </a:rPr>
                  <a:t>n</a:t>
                </a:r>
                <a:r>
                  <a:rPr lang="en-US" altLang="zh-CN" dirty="0" smtClean="0"/>
                  <a:t> and an integer </a:t>
                </a:r>
                <a:r>
                  <a:rPr lang="en-US" altLang="zh-CN" i="1" dirty="0" smtClean="0">
                    <a:solidFill>
                      <a:srgbClr val="C00000"/>
                    </a:solidFill>
                  </a:rPr>
                  <a:t>k</a:t>
                </a:r>
                <a:r>
                  <a:rPr lang="en-US" altLang="zh-CN" dirty="0" smtClean="0"/>
                  <a:t>, </a:t>
                </a:r>
                <a:r>
                  <a:rPr lang="en-US" altLang="zh-CN" b="1" dirty="0" smtClean="0">
                    <a:solidFill>
                      <a:srgbClr val="C00000"/>
                    </a:solidFill>
                  </a:rPr>
                  <a:t>a </a:t>
                </a:r>
                <a:r>
                  <a:rPr lang="en-US" altLang="zh-CN" b="1" i="1" dirty="0" smtClean="0">
                    <a:solidFill>
                      <a:srgbClr val="C00000"/>
                    </a:solidFill>
                  </a:rPr>
                  <a:t>k</a:t>
                </a:r>
                <a:r>
                  <a:rPr lang="en-US" altLang="zh-CN" b="1" dirty="0" smtClean="0">
                    <a:solidFill>
                      <a:srgbClr val="C00000"/>
                    </a:solidFill>
                  </a:rPr>
                  <a:t>-regret query </a:t>
                </a:r>
                <a:r>
                  <a:rPr lang="en-US" altLang="zh-CN" dirty="0" smtClean="0"/>
                  <a:t>is to find a set of </a:t>
                </a:r>
                <a:r>
                  <a:rPr lang="en-US" altLang="zh-CN" i="1" dirty="0" smtClean="0">
                    <a:solidFill>
                      <a:srgbClr val="C00000"/>
                    </a:solidFill>
                  </a:rPr>
                  <a:t>S</a:t>
                </a:r>
                <a:r>
                  <a:rPr lang="en-US" altLang="zh-CN" dirty="0" smtClean="0"/>
                  <a:t> containing at most </a:t>
                </a:r>
                <a:r>
                  <a:rPr lang="en-US" altLang="zh-CN" i="1" dirty="0" smtClean="0">
                    <a:solidFill>
                      <a:srgbClr val="C00000"/>
                    </a:solidFill>
                  </a:rPr>
                  <a:t>k</a:t>
                </a:r>
                <a:r>
                  <a:rPr lang="en-US" altLang="zh-CN" dirty="0" smtClean="0"/>
                  <a:t> points such that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𝑚𝑟𝑟</m:t>
                    </m:r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altLang="zh-CN" dirty="0" smtClean="0"/>
                  <a:t>is minimized. </a:t>
                </a:r>
              </a:p>
              <a:p>
                <a:pPr lvl="1"/>
                <a:r>
                  <a:rPr lang="en-US" altLang="zh-CN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/>
                      </a:rPr>
                      <m:t>𝑚𝑟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altLang="zh-CN" dirty="0" smtClean="0"/>
                  <a:t>be the maximum regret ratio of the optimal solution.</a:t>
                </a:r>
                <a:endParaRPr lang="en-US" altLang="zh-CN" dirty="0"/>
              </a:p>
              <a:p>
                <a:r>
                  <a:rPr lang="en-US" altLang="zh-CN" dirty="0" smtClean="0"/>
                  <a:t>Example</a:t>
                </a:r>
              </a:p>
              <a:p>
                <a:pPr lvl="1"/>
                <a:r>
                  <a:rPr lang="en-US" altLang="zh-CN" dirty="0" smtClean="0"/>
                  <a:t>Given a set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dirty="0" smtClean="0"/>
                  <a:t> each of which is represented as a 2-dimensional vector.</a:t>
                </a:r>
              </a:p>
              <a:p>
                <a:pPr lvl="1"/>
                <a:r>
                  <a:rPr lang="en-US" altLang="zh-CN" dirty="0" smtClean="0"/>
                  <a:t>A 2-regret query on these 4 points is to select 2 points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dirty="0" smtClean="0"/>
                  <a:t> as the output such that the maximum regret ratio based on the selected points is minimized among other selections.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00" t="-558" r="-15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263845" cy="197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44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基本">
  <a:themeElements>
    <a:clrScheme name="基本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A6E3AD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9720</TotalTime>
  <Words>4286</Words>
  <Application>Microsoft Office PowerPoint</Application>
  <PresentationFormat>全屏显示(4:3)</PresentationFormat>
  <Paragraphs>515</Paragraphs>
  <Slides>53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54" baseType="lpstr">
      <vt:lpstr>基本</vt:lpstr>
      <vt:lpstr>Geometry Approach for k-Regret Query ICDE 2014</vt:lpstr>
      <vt:lpstr>Outline</vt:lpstr>
      <vt:lpstr>1. Introduction</vt:lpstr>
      <vt:lpstr>1. Introduction</vt:lpstr>
      <vt:lpstr>Limitations of traditional queries</vt:lpstr>
      <vt:lpstr>2. Contributions</vt:lpstr>
      <vt:lpstr>3. Preliminary</vt:lpstr>
      <vt:lpstr>3. Preliminary</vt:lpstr>
      <vt:lpstr>3. Preliminary</vt:lpstr>
      <vt:lpstr>4. Related Work</vt:lpstr>
      <vt:lpstr>4. Related Work</vt:lpstr>
      <vt:lpstr>5. Geometry Property</vt:lpstr>
      <vt:lpstr>Geometry Explanation of mrr(S)</vt:lpstr>
      <vt:lpstr>Geometry Explanation of mrr(S)</vt:lpstr>
      <vt:lpstr>An example in 2-d</vt:lpstr>
      <vt:lpstr>An example in 2-d</vt:lpstr>
      <vt:lpstr>Geometry Explanation of mrr(S)</vt:lpstr>
      <vt:lpstr>Geometry Explanation of mrr(S)</vt:lpstr>
      <vt:lpstr>An example in 2-d</vt:lpstr>
      <vt:lpstr>Happy point</vt:lpstr>
      <vt:lpstr>Happy Point</vt:lpstr>
      <vt:lpstr>Happy point</vt:lpstr>
      <vt:lpstr>An example in 2-d</vt:lpstr>
      <vt:lpstr>Happy Point</vt:lpstr>
      <vt:lpstr>An example in 2-d</vt:lpstr>
      <vt:lpstr>Happy point</vt:lpstr>
      <vt:lpstr>6. Algorithm</vt:lpstr>
      <vt:lpstr>7. Experiment</vt:lpstr>
      <vt:lpstr>7. Experiment</vt:lpstr>
      <vt:lpstr>Relationship Among D_conv,D_happy,D_skyline</vt:lpstr>
      <vt:lpstr>Effect of Happy Points</vt:lpstr>
      <vt:lpstr>Effect of Happy Points</vt:lpstr>
      <vt:lpstr>Performance of Our Method</vt:lpstr>
      <vt:lpstr>Performance of Our Method</vt:lpstr>
      <vt:lpstr>Performance of Our Method</vt:lpstr>
      <vt:lpstr>Performance of Our Method</vt:lpstr>
      <vt:lpstr>8. Conclusion</vt:lpstr>
      <vt:lpstr>Thank You!</vt:lpstr>
      <vt:lpstr>GeoGreedy Algorithm</vt:lpstr>
      <vt:lpstr>GeoGreedy Algorithm</vt:lpstr>
      <vt:lpstr>GeoGreedy Algorithm</vt:lpstr>
      <vt:lpstr>GeoGreedy Algorithm</vt:lpstr>
      <vt:lpstr>GeoGreedy Algorithm</vt:lpstr>
      <vt:lpstr>StoredList Algorithm</vt:lpstr>
      <vt:lpstr>StoredList Algorithm</vt:lpstr>
      <vt:lpstr>Effect of Happy Points</vt:lpstr>
      <vt:lpstr>Effect of Happy Points</vt:lpstr>
      <vt:lpstr>Effect of Happy Points</vt:lpstr>
      <vt:lpstr>Effect of Happy Points</vt:lpstr>
      <vt:lpstr>Effect of Happy Points</vt:lpstr>
      <vt:lpstr>Effect of Happy Points</vt:lpstr>
      <vt:lpstr>Preliminary</vt:lpstr>
      <vt:lpstr>An example in 2-d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Approach for k-Regret Query ICDE 2014</dc:title>
  <dc:creator>Administrator</dc:creator>
  <cp:lastModifiedBy>ppeng</cp:lastModifiedBy>
  <cp:revision>217</cp:revision>
  <cp:lastPrinted>2014-03-18T08:21:44Z</cp:lastPrinted>
  <dcterms:created xsi:type="dcterms:W3CDTF">2014-02-28T03:43:24Z</dcterms:created>
  <dcterms:modified xsi:type="dcterms:W3CDTF">2014-03-18T08:23:31Z</dcterms:modified>
</cp:coreProperties>
</file>