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9" r:id="rId4"/>
    <p:sldId id="258" r:id="rId5"/>
    <p:sldId id="361" r:id="rId6"/>
    <p:sldId id="328" r:id="rId7"/>
    <p:sldId id="329" r:id="rId8"/>
    <p:sldId id="330" r:id="rId9"/>
    <p:sldId id="333" r:id="rId10"/>
    <p:sldId id="359" r:id="rId11"/>
    <p:sldId id="260" r:id="rId12"/>
    <p:sldId id="335" r:id="rId13"/>
    <p:sldId id="338" r:id="rId14"/>
    <p:sldId id="336" r:id="rId15"/>
    <p:sldId id="362" r:id="rId16"/>
    <p:sldId id="334" r:id="rId17"/>
    <p:sldId id="261" r:id="rId18"/>
    <p:sldId id="289" r:id="rId19"/>
    <p:sldId id="324" r:id="rId20"/>
    <p:sldId id="262" r:id="rId21"/>
    <p:sldId id="295" r:id="rId22"/>
    <p:sldId id="347" r:id="rId23"/>
    <p:sldId id="354" r:id="rId24"/>
    <p:sldId id="369" r:id="rId25"/>
    <p:sldId id="364" r:id="rId26"/>
    <p:sldId id="340" r:id="rId27"/>
    <p:sldId id="314" r:id="rId28"/>
    <p:sldId id="263" r:id="rId29"/>
    <p:sldId id="266" r:id="rId30"/>
    <p:sldId id="269" r:id="rId31"/>
    <p:sldId id="270" r:id="rId32"/>
    <p:sldId id="271" r:id="rId33"/>
    <p:sldId id="265" r:id="rId34"/>
    <p:sldId id="267" r:id="rId35"/>
    <p:sldId id="268" r:id="rId36"/>
    <p:sldId id="357" r:id="rId37"/>
    <p:sldId id="358" r:id="rId38"/>
    <p:sldId id="321" r:id="rId39"/>
    <p:sldId id="373" r:id="rId40"/>
    <p:sldId id="322" r:id="rId41"/>
    <p:sldId id="302" r:id="rId42"/>
    <p:sldId id="287" r:id="rId43"/>
    <p:sldId id="288" r:id="rId44"/>
    <p:sldId id="311" r:id="rId45"/>
    <p:sldId id="360" r:id="rId46"/>
    <p:sldId id="363" r:id="rId47"/>
    <p:sldId id="355" r:id="rId48"/>
    <p:sldId id="356" r:id="rId49"/>
    <p:sldId id="366" r:id="rId50"/>
    <p:sldId id="367" r:id="rId51"/>
    <p:sldId id="368" r:id="rId52"/>
    <p:sldId id="365" r:id="rId53"/>
    <p:sldId id="345" r:id="rId54"/>
    <p:sldId id="346" r:id="rId55"/>
    <p:sldId id="371" r:id="rId56"/>
    <p:sldId id="372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EB815C-A69A-064D-B726-1CBCBCBF9418}">
          <p14:sldIdLst>
            <p14:sldId id="256"/>
            <p14:sldId id="257"/>
            <p14:sldId id="259"/>
            <p14:sldId id="258"/>
            <p14:sldId id="361"/>
            <p14:sldId id="328"/>
            <p14:sldId id="329"/>
            <p14:sldId id="330"/>
            <p14:sldId id="333"/>
            <p14:sldId id="359"/>
            <p14:sldId id="260"/>
            <p14:sldId id="335"/>
            <p14:sldId id="338"/>
            <p14:sldId id="336"/>
            <p14:sldId id="362"/>
            <p14:sldId id="334"/>
            <p14:sldId id="261"/>
            <p14:sldId id="289"/>
            <p14:sldId id="324"/>
            <p14:sldId id="262"/>
            <p14:sldId id="295"/>
            <p14:sldId id="347"/>
            <p14:sldId id="354"/>
            <p14:sldId id="369"/>
            <p14:sldId id="364"/>
            <p14:sldId id="340"/>
            <p14:sldId id="314"/>
            <p14:sldId id="263"/>
            <p14:sldId id="266"/>
            <p14:sldId id="269"/>
            <p14:sldId id="270"/>
            <p14:sldId id="271"/>
            <p14:sldId id="265"/>
            <p14:sldId id="267"/>
            <p14:sldId id="268"/>
          </p14:sldIdLst>
        </p14:section>
        <p14:section name="back-up" id="{CA1FA6D4-65A5-3B49-9426-506E4D10D5C1}">
          <p14:sldIdLst>
            <p14:sldId id="357"/>
            <p14:sldId id="358"/>
            <p14:sldId id="321"/>
            <p14:sldId id="373"/>
            <p14:sldId id="322"/>
            <p14:sldId id="302"/>
            <p14:sldId id="287"/>
            <p14:sldId id="288"/>
            <p14:sldId id="311"/>
            <p14:sldId id="360"/>
            <p14:sldId id="363"/>
            <p14:sldId id="355"/>
            <p14:sldId id="356"/>
            <p14:sldId id="366"/>
            <p14:sldId id="367"/>
            <p14:sldId id="368"/>
            <p14:sldId id="365"/>
            <p14:sldId id="345"/>
            <p14:sldId id="346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/>
    <p:restoredTop sz="90921"/>
  </p:normalViewPr>
  <p:slideViewPr>
    <p:cSldViewPr snapToGrid="0" snapToObjects="1">
      <p:cViewPr>
        <p:scale>
          <a:sx n="110" d="100"/>
          <a:sy n="110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C3EC-5530-244F-9E43-0C66F83752F0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006E1-4955-B34F-B02D-9EBBAD634D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155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86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724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Given a querying image,</a:t>
            </a:r>
          </a:p>
          <a:p>
            <a:r>
              <a:rPr kumimoji="1" lang="en-US" altLang="zh-CN" dirty="0" smtClean="0"/>
              <a:t>Manifold ranking makes use of both the local similarity</a:t>
            </a:r>
            <a:r>
              <a:rPr kumimoji="1" lang="en-US" altLang="zh-CN" baseline="0" dirty="0" smtClean="0"/>
              <a:t> and global similarity to compute a score called MR score for each images.</a:t>
            </a:r>
          </a:p>
          <a:p>
            <a:r>
              <a:rPr kumimoji="1" lang="en-US" altLang="zh-CN" baseline="0" dirty="0" smtClean="0"/>
              <a:t>In a top-k query, the images with the highest MR scores are returned as an output.</a:t>
            </a:r>
          </a:p>
          <a:p>
            <a:r>
              <a:rPr kumimoji="1" lang="en-US" altLang="zh-CN" baseline="0" dirty="0" smtClean="0"/>
              <a:t>Here, we give the formal definition of this top-k manifold ranking search problem.</a:t>
            </a:r>
          </a:p>
          <a:p>
            <a:r>
              <a:rPr kumimoji="1" lang="en-US" altLang="zh-CN" baseline="0" dirty="0" smtClean="0"/>
              <a:t>This is the problem to be studied in our paper.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267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29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9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Here</a:t>
            </a:r>
            <a:r>
              <a:rPr kumimoji="1" lang="en-US" altLang="zh-CN" baseline="0" dirty="0" smtClean="0"/>
              <a:t> </a:t>
            </a:r>
            <a:endParaRPr kumimoji="1"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This is the first best-known time complexity result in literature of computing the</a:t>
            </a:r>
            <a:r>
              <a:rPr kumimoji="1" lang="en-US" altLang="zh-CN" baseline="0" dirty="0" smtClean="0"/>
              <a:t> approximate MR score with output bound.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941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63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Based</a:t>
            </a:r>
            <a:r>
              <a:rPr kumimoji="1" lang="en-US" altLang="zh-CN" baseline="0" dirty="0" smtClean="0"/>
              <a:t> on this k-NN graph, </a:t>
            </a:r>
          </a:p>
          <a:p>
            <a:r>
              <a:rPr kumimoji="1" lang="en-US" altLang="zh-CN" baseline="0" dirty="0" smtClean="0"/>
              <a:t>Manifold Ranking can be regarded as a process of information propagation</a:t>
            </a:r>
          </a:p>
          <a:p>
            <a:r>
              <a:rPr kumimoji="1" lang="en-US" altLang="zh-CN" dirty="0" smtClean="0"/>
              <a:t>Initially,</a:t>
            </a:r>
            <a:r>
              <a:rPr kumimoji="1" lang="en-US" altLang="zh-CN" baseline="0" dirty="0" smtClean="0"/>
              <a:t> the query node has a fixed number of information </a:t>
            </a:r>
          </a:p>
          <a:p>
            <a:r>
              <a:rPr kumimoji="1" lang="en-US" altLang="zh-CN" baseline="0" dirty="0" smtClean="0"/>
              <a:t>Which will be propagated along the edges in the graph.</a:t>
            </a:r>
          </a:p>
          <a:p>
            <a:r>
              <a:rPr kumimoji="1" lang="en-US" altLang="zh-CN" baseline="0" dirty="0" smtClean="0"/>
              <a:t>Then, each node in the graph constantly receives the information from its </a:t>
            </a:r>
            <a:r>
              <a:rPr kumimoji="1" lang="en-US" altLang="zh-CN" baseline="0" dirty="0" err="1" smtClean="0"/>
              <a:t>neighors</a:t>
            </a:r>
            <a:r>
              <a:rPr kumimoji="1" lang="en-US" altLang="zh-CN" baseline="0" dirty="0" smtClean="0"/>
              <a:t>.</a:t>
            </a:r>
          </a:p>
          <a:p>
            <a:r>
              <a:rPr kumimoji="1" lang="en-US" altLang="zh-CN" baseline="0" dirty="0" smtClean="0"/>
              <a:t>The whole propagation finishes if the total information hold by each node would not changed any more.</a:t>
            </a:r>
          </a:p>
          <a:p>
            <a:r>
              <a:rPr kumimoji="1" lang="en-US" altLang="zh-CN" baseline="0" dirty="0" smtClean="0"/>
              <a:t>It means that the information on the graph has been in the stationary distribution.</a:t>
            </a:r>
          </a:p>
          <a:p>
            <a:r>
              <a:rPr kumimoji="1" lang="en-US" altLang="zh-CN" baseline="0" dirty="0" smtClean="0"/>
              <a:t>Take this graph for example,</a:t>
            </a:r>
          </a:p>
          <a:p>
            <a:r>
              <a:rPr kumimoji="1" lang="en-US" altLang="zh-CN" baseline="0" dirty="0" smtClean="0"/>
              <a:t>Suppose the query node is node 1.</a:t>
            </a:r>
          </a:p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initial information to query node is only 1</a:t>
            </a:r>
          </a:p>
          <a:p>
            <a:r>
              <a:rPr kumimoji="1" lang="en-US" altLang="zh-CN" baseline="0" dirty="0" smtClean="0"/>
              <a:t>And then, this information will propagate to the neighbors of node 1 according to the weights on each edge.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93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This</a:t>
            </a:r>
            <a:r>
              <a:rPr kumimoji="1" lang="en-US" altLang="zh-CN" baseline="0" dirty="0" smtClean="0"/>
              <a:t> propagation process could be represented by the iterative method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270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Next, I</a:t>
            </a:r>
            <a:r>
              <a:rPr kumimoji="1" lang="en-US" altLang="zh-CN" baseline="0" dirty="0" smtClean="0"/>
              <a:t> am going to introduce our proposed method by exploiting Random Walk sampling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95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Due</a:t>
            </a:r>
            <a:r>
              <a:rPr kumimoji="1" lang="en-US" altLang="zh-CN" baseline="0" dirty="0" smtClean="0"/>
              <a:t> to the time limit, let’s skip the details in each phase.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709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3616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table shows the sum of weights for each node in the graph.</a:t>
            </a:r>
          </a:p>
          <a:p>
            <a:r>
              <a:rPr kumimoji="1" lang="en-US" altLang="zh-CN" baseline="0" dirty="0" smtClean="0"/>
              <a:t>Node 1 is the query node.</a:t>
            </a:r>
          </a:p>
          <a:p>
            <a:r>
              <a:rPr kumimoji="1" lang="en-US" altLang="zh-CN" baseline="0" dirty="0" smtClean="0"/>
              <a:t>In the simulation phase,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744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Similarly,</a:t>
                </a:r>
                <a:r>
                  <a:rPr kumimoji="1" lang="en-US" altLang="zh-CN" baseline="0" dirty="0" smtClean="0">
                    <a:solidFill>
                      <a:schemeClr val="tx1"/>
                    </a:solidFill>
                  </a:rPr>
                  <a:t> we can simulate the second weighted walk from query node 1.</a:t>
                </a:r>
                <a:endParaRPr kumimoji="1" lang="en-US" altLang="zh-CN" dirty="0" smtClean="0">
                  <a:solidFill>
                    <a:schemeClr val="tx1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We could simulate the random walks for many times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), and we could collect a lot of results by exploiting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 weighted random walks.</a:t>
                </a:r>
              </a:p>
              <a:p>
                <a:endParaRPr kumimoji="1" lang="en-US" altLang="zh-CN" baseline="0" dirty="0" smtClean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Similarly,</a:t>
                </a:r>
                <a:r>
                  <a:rPr kumimoji="1" lang="en-US" altLang="zh-CN" baseline="0" dirty="0" smtClean="0">
                    <a:solidFill>
                      <a:schemeClr val="tx1"/>
                    </a:solidFill>
                  </a:rPr>
                  <a:t> we can simulate the second weighted walk from query node 1.</a:t>
                </a:r>
                <a:endParaRPr kumimoji="1" lang="en-US" altLang="zh-CN" dirty="0" smtClean="0">
                  <a:solidFill>
                    <a:schemeClr val="tx1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We could simulate the random walks for many times (e.g., </a:t>
                </a:r>
                <a:r>
                  <a:rPr kumimoji="1" lang="en-US" altLang="zh-CN" b="0" i="0" smtClean="0">
                    <a:solidFill>
                      <a:schemeClr val="tx1"/>
                    </a:solidFill>
                    <a:latin typeface="Cambria Math" charset="0"/>
                  </a:rPr>
                  <a:t>𝑛_𝑟</a:t>
                </a:r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), and we could collect a lot of results by exploiting </a:t>
                </a:r>
                <a:r>
                  <a:rPr kumimoji="1" lang="en-US" altLang="zh-CN" i="0">
                    <a:solidFill>
                      <a:schemeClr val="tx1"/>
                    </a:solidFill>
                    <a:latin typeface="Cambria Math" charset="0"/>
                  </a:rPr>
                  <a:t>𝑛_𝑟</a:t>
                </a:r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 weighted random walks.</a:t>
                </a:r>
              </a:p>
              <a:p>
                <a:endParaRPr kumimoji="1" lang="en-US" altLang="zh-CN" baseline="0" dirty="0" smtClean="0"/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254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zh-CN" baseline="0" dirty="0" smtClean="0"/>
                  <a:t>Another two simulations could be done similarly.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Similarly,</a:t>
                </a:r>
                <a:r>
                  <a:rPr kumimoji="1" lang="en-US" altLang="zh-CN" baseline="0" dirty="0" smtClean="0">
                    <a:solidFill>
                      <a:schemeClr val="tx1"/>
                    </a:solidFill>
                  </a:rPr>
                  <a:t> we can simulate the second weighted walk from query node 1.</a:t>
                </a:r>
                <a:endParaRPr kumimoji="1" lang="en-US" altLang="zh-CN" dirty="0" smtClean="0">
                  <a:solidFill>
                    <a:schemeClr val="tx1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We could simulate the random walks for many times (e.g., </a:t>
                </a:r>
                <a:r>
                  <a:rPr kumimoji="1" lang="en-US" altLang="zh-CN" b="0" i="0" smtClean="0">
                    <a:solidFill>
                      <a:schemeClr val="tx1"/>
                    </a:solidFill>
                    <a:latin typeface="Cambria Math" charset="0"/>
                  </a:rPr>
                  <a:t>𝑛_𝑟</a:t>
                </a:r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), and we could collect a lot of results by exploiting </a:t>
                </a:r>
                <a:r>
                  <a:rPr kumimoji="1" lang="en-US" altLang="zh-CN" i="0">
                    <a:solidFill>
                      <a:schemeClr val="tx1"/>
                    </a:solidFill>
                    <a:latin typeface="Cambria Math" charset="0"/>
                  </a:rPr>
                  <a:t>𝑛_𝑟</a:t>
                </a:r>
                <a:r>
                  <a:rPr kumimoji="1" lang="en-US" altLang="zh-CN" b="0" dirty="0" smtClean="0">
                    <a:solidFill>
                      <a:schemeClr val="tx1"/>
                    </a:solidFill>
                  </a:rPr>
                  <a:t> weighted random walks.</a:t>
                </a:r>
              </a:p>
              <a:p>
                <a:endParaRPr kumimoji="1" lang="en-US" altLang="zh-CN" baseline="0" dirty="0" smtClean="0"/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00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Due</a:t>
            </a:r>
            <a:r>
              <a:rPr kumimoji="1" lang="en-US" altLang="zh-CN" baseline="0" dirty="0" smtClean="0"/>
              <a:t> to the time limit, let’s skip the details in each phase.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785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5501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more details, please refer to our paper.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337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this presentation,</a:t>
            </a:r>
          </a:p>
          <a:p>
            <a:r>
              <a:rPr kumimoji="1" lang="en-US" altLang="zh-CN" dirty="0" smtClean="0"/>
              <a:t>We</a:t>
            </a:r>
            <a:r>
              <a:rPr kumimoji="1" lang="en-US" altLang="zh-CN" baseline="0" dirty="0" smtClean="0"/>
              <a:t> focus on the results of Flickr due to time limit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7412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737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In fact, image A and image D are similar in context (in our words, similar globally)</a:t>
            </a:r>
          </a:p>
          <a:p>
            <a:r>
              <a:rPr kumimoji="1" lang="en-US" altLang="zh-CN" baseline="0" dirty="0" smtClean="0"/>
              <a:t>Because Image A and Image B are local similar, Image B and Image C are local similar, </a:t>
            </a:r>
          </a:p>
          <a:p>
            <a:r>
              <a:rPr kumimoji="1" lang="en-US" altLang="zh-CN" baseline="0" dirty="0" smtClean="0"/>
              <a:t>Image C and Image D are local similar.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222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In fact, image A and image D are similar in context (in our words, similar globally)</a:t>
            </a:r>
          </a:p>
          <a:p>
            <a:r>
              <a:rPr kumimoji="1" lang="en-US" altLang="zh-CN" baseline="0" dirty="0" smtClean="0"/>
              <a:t>Because Image A and Image B are local similar, Image B and Image C are local similar, </a:t>
            </a:r>
          </a:p>
          <a:p>
            <a:r>
              <a:rPr kumimoji="1" lang="en-US" altLang="zh-CN" baseline="0" dirty="0" smtClean="0"/>
              <a:t>Image C and Image D are local similar.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257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542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 included</a:t>
            </a:r>
            <a:r>
              <a:rPr kumimoji="1" lang="en-US" altLang="zh-CN" baseline="0" dirty="0" smtClean="0"/>
              <a:t> 3 deep learning approaches  for comparison, </a:t>
            </a:r>
          </a:p>
          <a:p>
            <a:r>
              <a:rPr kumimoji="1" lang="en-US" altLang="zh-CN" baseline="0" dirty="0" smtClean="0"/>
              <a:t>Namely VGG16, ResNet101, and MAC,</a:t>
            </a:r>
          </a:p>
          <a:p>
            <a:r>
              <a:rPr kumimoji="1" lang="en-US" altLang="zh-CN" baseline="0" dirty="0" smtClean="0"/>
              <a:t>Where MAC is considered as the state-of-the-art in the literature.</a:t>
            </a:r>
          </a:p>
          <a:p>
            <a:r>
              <a:rPr kumimoji="1" lang="en-US" altLang="zh-CN" baseline="0" dirty="0" smtClean="0"/>
              <a:t>All these three models used the traditional l-norm-based similarity.</a:t>
            </a:r>
          </a:p>
          <a:p>
            <a:r>
              <a:rPr kumimoji="1" lang="en-US" altLang="zh-CN" baseline="0" dirty="0" smtClean="0"/>
              <a:t>We also included 2 popular similarity approaches for comparison</a:t>
            </a:r>
          </a:p>
          <a:p>
            <a:r>
              <a:rPr kumimoji="1" lang="en-US" altLang="zh-CN" baseline="0" dirty="0" smtClean="0"/>
              <a:t>Namely personalized </a:t>
            </a:r>
            <a:r>
              <a:rPr kumimoji="1" lang="en-US" altLang="zh-CN" baseline="0" dirty="0" err="1" smtClean="0"/>
              <a:t>pagerank</a:t>
            </a:r>
            <a:r>
              <a:rPr kumimoji="1" lang="en-US" altLang="zh-CN" baseline="0" dirty="0" smtClean="0"/>
              <a:t> and weighted personalized </a:t>
            </a:r>
            <a:r>
              <a:rPr kumimoji="1" lang="en-US" altLang="zh-CN" baseline="0" dirty="0" err="1" smtClean="0"/>
              <a:t>pagerank</a:t>
            </a:r>
            <a:r>
              <a:rPr kumimoji="1" lang="en-US" altLang="zh-CN" baseline="0" dirty="0" smtClean="0"/>
              <a:t>.</a:t>
            </a:r>
          </a:p>
          <a:p>
            <a:r>
              <a:rPr kumimoji="1" lang="en-US" altLang="zh-CN" baseline="0" dirty="0" smtClean="0"/>
              <a:t>And finally, our framework is called Manifold Ranking image retrieval.</a:t>
            </a:r>
          </a:p>
          <a:p>
            <a:r>
              <a:rPr kumimoji="1" lang="en-US" altLang="zh-CN" baseline="0" dirty="0" smtClean="0"/>
              <a:t>We used a benchmark dataset, oxford5k,</a:t>
            </a:r>
          </a:p>
          <a:p>
            <a:r>
              <a:rPr kumimoji="1" lang="en-US" altLang="zh-CN" baseline="0" dirty="0" smtClean="0"/>
              <a:t>It contains around 5 thousand images of different buildings in Oxford.</a:t>
            </a:r>
          </a:p>
          <a:p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712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5941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This</a:t>
            </a:r>
            <a:r>
              <a:rPr kumimoji="1" lang="en-US" altLang="zh-CN" baseline="0" dirty="0" smtClean="0"/>
              <a:t> is the second query image,</a:t>
            </a:r>
          </a:p>
          <a:p>
            <a:r>
              <a:rPr kumimoji="1" lang="en-US" altLang="zh-CN" baseline="0" dirty="0" smtClean="0"/>
              <a:t>We can also see the similar result with the first one.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8886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488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917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So,</a:t>
            </a:r>
            <a:r>
              <a:rPr kumimoji="1" lang="en-US" altLang="zh-CN" baseline="0" dirty="0" smtClean="0"/>
              <a:t> it means that one can obtain the exact MR scores by matrix inversion.</a:t>
            </a:r>
          </a:p>
          <a:p>
            <a:r>
              <a:rPr kumimoji="1" lang="en-US" altLang="zh-CN" baseline="0" dirty="0" smtClean="0"/>
              <a:t>However, the time cost for computing a matrix inversion is O(n^3). (n cubic)</a:t>
            </a:r>
          </a:p>
          <a:p>
            <a:r>
              <a:rPr kumimoji="1" lang="en-US" altLang="zh-CN" baseline="0" dirty="0" smtClean="0"/>
              <a:t>It is too time consuming.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328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It is easy to see that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494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example, node 1 is the query node.</a:t>
            </a:r>
          </a:p>
          <a:p>
            <a:r>
              <a:rPr kumimoji="1" lang="en-US" altLang="zh-CN" baseline="0" dirty="0" smtClean="0"/>
              <a:t>The information that node 1 propagates to node 3 might use this path.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65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example, node 1 is the query node.</a:t>
            </a:r>
          </a:p>
          <a:p>
            <a:r>
              <a:rPr kumimoji="1" lang="en-US" altLang="zh-CN" baseline="0" dirty="0" smtClean="0"/>
              <a:t>The information that node 1 propagates to node 3 might use this path.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4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45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Image retrieval</a:t>
            </a:r>
            <a:r>
              <a:rPr kumimoji="1" lang="en-US" altLang="zh-CN" baseline="0" dirty="0" smtClean="0"/>
              <a:t> keeps attracting a lot of attention in both academic and </a:t>
            </a:r>
            <a:r>
              <a:rPr kumimoji="1" lang="en-US" altLang="zh-CN" baseline="0" dirty="0" err="1" smtClean="0"/>
              <a:t>inducstry</a:t>
            </a:r>
            <a:r>
              <a:rPr kumimoji="1" lang="en-US" altLang="zh-CN" baseline="0" dirty="0" smtClean="0"/>
              <a:t>. </a:t>
            </a:r>
          </a:p>
          <a:p>
            <a:r>
              <a:rPr kumimoji="1" lang="en-US" altLang="zh-CN" baseline="0" dirty="0" smtClean="0"/>
              <a:t>The problem statement of image retrieval is easy to understand.</a:t>
            </a:r>
          </a:p>
          <a:p>
            <a:r>
              <a:rPr kumimoji="1" lang="en-US" altLang="zh-CN" baseline="0" dirty="0" smtClean="0"/>
              <a:t>Suppose that there is a server for response and a database which contains a lot of images.</a:t>
            </a:r>
          </a:p>
          <a:p>
            <a:r>
              <a:rPr kumimoji="1" lang="en-US" altLang="zh-CN" baseline="0" dirty="0" smtClean="0"/>
              <a:t>Given a query image as an input, the server can output the images with the same object as the query one from the images databases.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5792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1765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That means</a:t>
            </a:r>
            <a:r>
              <a:rPr kumimoji="1" lang="en-US" altLang="zh-CN" baseline="0" dirty="0" smtClean="0"/>
              <a:t>, at each step, it needs to collect the information </a:t>
            </a:r>
            <a:r>
              <a:rPr kumimoji="1" lang="en-US" altLang="zh-CN" baseline="0" dirty="0" err="1" smtClean="0"/>
              <a:t>D_xl</a:t>
            </a:r>
            <a:r>
              <a:rPr kumimoji="1" lang="en-US" altLang="zh-CN" baseline="0" dirty="0" smtClean="0"/>
              <a:t> xl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4905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</a:t>
            </a:r>
            <a:r>
              <a:rPr kumimoji="1" lang="en-US" altLang="zh-CN" baseline="0" dirty="0" smtClean="0"/>
              <a:t> proved that the estimator by this method is unbiased and the expectation of this estimator is the exact MR score.</a:t>
            </a:r>
          </a:p>
          <a:p>
            <a:r>
              <a:rPr kumimoji="1" lang="en-US" altLang="zh-CN" baseline="0" dirty="0" smtClean="0"/>
              <a:t>Meanwhile, we gave that for the top-k query, when the number of random walks are specified, the precision of the top-k results could be guaranteed.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641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table shows the sum of weights for each node in the graph.</a:t>
            </a:r>
          </a:p>
          <a:p>
            <a:r>
              <a:rPr kumimoji="1" lang="en-US" altLang="zh-CN" baseline="0" dirty="0" smtClean="0"/>
              <a:t>Node 1 is the query node.</a:t>
            </a:r>
          </a:p>
          <a:p>
            <a:r>
              <a:rPr kumimoji="1" lang="en-US" altLang="zh-CN" baseline="0" dirty="0" smtClean="0"/>
              <a:t>In the simulation phase,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64203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table shows the sum of weights for each node in the graph.</a:t>
            </a:r>
          </a:p>
          <a:p>
            <a:r>
              <a:rPr kumimoji="1" lang="en-US" altLang="zh-CN" baseline="0" dirty="0" smtClean="0"/>
              <a:t>Node 1 is the query node.</a:t>
            </a:r>
          </a:p>
          <a:p>
            <a:r>
              <a:rPr kumimoji="1" lang="en-US" altLang="zh-CN" baseline="0" dirty="0" smtClean="0"/>
              <a:t>In the simulation phase,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1503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957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industry,</a:t>
            </a:r>
            <a:r>
              <a:rPr kumimoji="1" lang="en-US" altLang="zh-CN" baseline="0" dirty="0" smtClean="0"/>
              <a:t> giant technology companies in the world also have a lot of attractive applications about image retrieval</a:t>
            </a:r>
          </a:p>
          <a:p>
            <a:r>
              <a:rPr kumimoji="1" lang="en-US" altLang="zh-CN" baseline="0" dirty="0" smtClean="0"/>
              <a:t>On example is </a:t>
            </a:r>
            <a:r>
              <a:rPr kumimoji="1" lang="en-US" altLang="zh-CN" baseline="0" dirty="0" err="1" smtClean="0"/>
              <a:t>Taobao</a:t>
            </a:r>
            <a:r>
              <a:rPr kumimoji="1" lang="en-US" altLang="zh-CN" baseline="0" dirty="0" smtClean="0"/>
              <a:t>, the biggest mobile e-commerce platform in China.</a:t>
            </a:r>
          </a:p>
          <a:p>
            <a:r>
              <a:rPr kumimoji="1" lang="en-US" altLang="zh-CN" baseline="0" dirty="0" smtClean="0"/>
              <a:t>Its application is called “similar </a:t>
            </a:r>
            <a:r>
              <a:rPr kumimoji="1" lang="en-US" altLang="zh-CN" baseline="0" dirty="0" err="1" smtClean="0"/>
              <a:t>iterm</a:t>
            </a:r>
            <a:r>
              <a:rPr kumimoji="1" lang="en-US" altLang="zh-CN" baseline="0" dirty="0" smtClean="0"/>
              <a:t> search” which returns a list of </a:t>
            </a:r>
            <a:r>
              <a:rPr kumimoji="1" lang="en-US" altLang="zh-CN" baseline="0" dirty="0" err="1" smtClean="0"/>
              <a:t>iterms</a:t>
            </a:r>
            <a:r>
              <a:rPr kumimoji="1" lang="en-US" altLang="zh-CN" baseline="0" dirty="0" smtClean="0"/>
              <a:t> which are similar to the photo of an item that a customer would like to buy.</a:t>
            </a:r>
          </a:p>
          <a:p>
            <a:r>
              <a:rPr kumimoji="1" lang="en-US" altLang="zh-CN" baseline="0" dirty="0" smtClean="0"/>
              <a:t>Another example is Google, the world leading search company in US.</a:t>
            </a:r>
          </a:p>
          <a:p>
            <a:r>
              <a:rPr kumimoji="1" lang="en-US" altLang="zh-CN" baseline="0" dirty="0" smtClean="0"/>
              <a:t>It has a function called image search engine which returns a list of images similar to an upload image.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423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The feature extraction is to find a representation of each image called feature vector </a:t>
            </a:r>
          </a:p>
          <a:p>
            <a:r>
              <a:rPr kumimoji="1" lang="en-US" altLang="zh-CN" baseline="0" dirty="0" smtClean="0"/>
              <a:t>Which is in the form of a d-dimensional vector.</a:t>
            </a:r>
          </a:p>
          <a:p>
            <a:r>
              <a:rPr kumimoji="1" lang="en-US" altLang="zh-CN" baseline="0" dirty="0" smtClean="0"/>
              <a:t>When there is a query image coming, its feature vector will be found by using the same feature extraction method.</a:t>
            </a:r>
          </a:p>
          <a:p>
            <a:r>
              <a:rPr kumimoji="1" lang="en-US" altLang="zh-CN" baseline="0" dirty="0" smtClean="0"/>
              <a:t>After that, the similarity measure phase is to find a list of images which are ‘similar’ to the query one.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814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Feature extraction is well-studied recently, especially exploiting the deep learning approaches.</a:t>
            </a:r>
          </a:p>
          <a:p>
            <a:r>
              <a:rPr kumimoji="1" lang="en-US" altLang="zh-CN" baseline="0" dirty="0" smtClean="0"/>
              <a:t>However,  most of studies directly adopt a traditional </a:t>
            </a:r>
            <a:r>
              <a:rPr kumimoji="1" lang="en-US" altLang="zh-CN" baseline="0" dirty="0" err="1" smtClean="0"/>
              <a:t>L^p</a:t>
            </a:r>
            <a:r>
              <a:rPr kumimoji="1" lang="en-US" altLang="zh-CN" baseline="0" dirty="0" smtClean="0"/>
              <a:t> norm-based measure of evaluating the similarity of two images.</a:t>
            </a:r>
          </a:p>
          <a:p>
            <a:r>
              <a:rPr kumimoji="1" lang="en-US" altLang="zh-CN" baseline="0" dirty="0" smtClean="0"/>
              <a:t>The performance of similarity measure is not that good.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667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the similarity measure, most studies directly adopt a traditional L-norm-based measure</a:t>
            </a:r>
          </a:p>
          <a:p>
            <a:r>
              <a:rPr kumimoji="1" lang="en-US" altLang="zh-CN" baseline="0" dirty="0" smtClean="0"/>
              <a:t>Such as </a:t>
            </a:r>
            <a:r>
              <a:rPr kumimoji="1" lang="en-US" altLang="zh-CN" baseline="0" dirty="0" err="1" smtClean="0"/>
              <a:t>euclidean</a:t>
            </a:r>
            <a:r>
              <a:rPr kumimoji="1" lang="en-US" altLang="zh-CN" baseline="0" dirty="0" smtClean="0"/>
              <a:t> distance of the feature vectors of two images or inner product</a:t>
            </a:r>
          </a:p>
          <a:p>
            <a:r>
              <a:rPr kumimoji="1" lang="en-US" altLang="zh-CN" baseline="0" dirty="0" smtClean="0"/>
              <a:t>However, these measure only captures the similarity between 2 images locally without considering the similarity among a group of similar images globally.</a:t>
            </a:r>
          </a:p>
          <a:p>
            <a:r>
              <a:rPr kumimoji="1" lang="en-US" altLang="zh-CN" baseline="0" dirty="0" smtClean="0"/>
              <a:t>In other words, we say that those </a:t>
            </a:r>
            <a:r>
              <a:rPr kumimoji="1" lang="en-US" altLang="zh-CN" baseline="0" dirty="0" err="1" smtClean="0"/>
              <a:t>lp</a:t>
            </a:r>
            <a:r>
              <a:rPr kumimoji="1" lang="en-US" altLang="zh-CN" baseline="0" dirty="0" smtClean="0"/>
              <a:t> norm measure cannot consider the global similarity.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25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the similarity measure, most studies directly adopt a traditional L-norm-based measure</a:t>
            </a:r>
          </a:p>
          <a:p>
            <a:r>
              <a:rPr kumimoji="1" lang="en-US" altLang="zh-CN" baseline="0" dirty="0" smtClean="0"/>
              <a:t>Such as </a:t>
            </a:r>
            <a:r>
              <a:rPr kumimoji="1" lang="en-US" altLang="zh-CN" baseline="0" dirty="0" err="1" smtClean="0"/>
              <a:t>euclidean</a:t>
            </a:r>
            <a:r>
              <a:rPr kumimoji="1" lang="en-US" altLang="zh-CN" baseline="0" dirty="0" smtClean="0"/>
              <a:t> distance of the feature vectors of two images or inner product</a:t>
            </a:r>
          </a:p>
          <a:p>
            <a:r>
              <a:rPr kumimoji="1" lang="en-US" altLang="zh-CN" baseline="0" dirty="0" smtClean="0"/>
              <a:t>However, these measure only captures the similarity between 2 images locally without considering the similarity among a group of similar images globally.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14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A91-93FF-414D-9DA6-055A909A72A8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844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204-D462-ED43-B338-8BD260027AEC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73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E89E-CAA7-E64D-AB19-2FE72ADCE76D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828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4A10-2040-6A4C-8AF4-D1E7DF09F4A1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04CA-418A-3F4F-96E9-CAB34FCA4DF4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763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1FFD-B5DF-9D43-B777-2521CF5FA16B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BE51-62FA-1646-9A36-58AB2E3BA150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962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FF8B-0E42-1445-8064-46E825412070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89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45D2-9DFF-A549-B0BD-5A7A294F3B8B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862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2266-64AF-9243-90D4-C9718A47161C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00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B2E9-F3F6-C946-A763-B8924E94DC96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05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7614-83E2-B74A-8E50-F47218AC9952}" type="datetime1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29D7-DF75-8F42-952A-AB860A5399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0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0.png"/><Relationship Id="rId5" Type="http://schemas.openxmlformats.org/officeDocument/2006/relationships/image" Target="../media/image2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0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0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4" Type="http://schemas.openxmlformats.org/officeDocument/2006/relationships/image" Target="../media/image13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1.png"/><Relationship Id="rId5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0.png"/><Relationship Id="rId5" Type="http://schemas.openxmlformats.org/officeDocument/2006/relationships/image" Target="../media/image270.png"/><Relationship Id="rId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0.png"/><Relationship Id="rId5" Type="http://schemas.openxmlformats.org/officeDocument/2006/relationships/image" Target="../media/image290.png"/><Relationship Id="rId6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4910" y="1132874"/>
            <a:ext cx="9890236" cy="23876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dirty="0" smtClean="0"/>
              <a:t>First Index-Free </a:t>
            </a:r>
            <a:br>
              <a:rPr kumimoji="1" lang="en-US" altLang="zh-CN" dirty="0" smtClean="0"/>
            </a:br>
            <a:r>
              <a:rPr kumimoji="1" lang="en-US" altLang="zh-CN" dirty="0" smtClean="0"/>
              <a:t>Manifold Ranking-based Image Retrieval with Output Bound</a:t>
            </a:r>
            <a:endParaRPr kumimoji="1"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744" y="4032962"/>
            <a:ext cx="9144000" cy="1655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Dandan</a:t>
            </a:r>
            <a:r>
              <a:rPr lang="en-US" altLang="zh-TW" sz="2000" b="1" dirty="0" smtClean="0">
                <a:latin typeface="Times New Roman" charset="0"/>
                <a:ea typeface="Times New Roman" charset="0"/>
                <a:cs typeface="Times New Roman" charset="0"/>
              </a:rPr>
              <a:t> LIN 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Department of CSE, HKUST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Victor </a:t>
            </a:r>
            <a:r>
              <a:rPr lang="en-US" altLang="zh-TW" sz="2000" dirty="0" err="1" smtClean="0">
                <a:latin typeface="Times New Roman" charset="0"/>
                <a:ea typeface="Times New Roman" charset="0"/>
                <a:cs typeface="Times New Roman" charset="0"/>
              </a:rPr>
              <a:t>Junqiu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 WEI (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Noah’s Ark Lab of Huawei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Raymond Chi-Wing WONG (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Department 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of CSE, </a:t>
            </a: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HKUST</a:t>
            </a:r>
            <a:r>
              <a:rPr lang="en-US" altLang="zh-TW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zh-TW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924910" y="3602038"/>
            <a:ext cx="103316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254940"/>
            <a:ext cx="3260760" cy="8371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06" y="315660"/>
            <a:ext cx="2970873" cy="715711"/>
          </a:xfrm>
          <a:prstGeom prst="rect">
            <a:avLst/>
          </a:prstGeom>
        </p:spPr>
      </p:pic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62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1750"/>
                <a:ext cx="10515600" cy="2465607"/>
              </a:xfrm>
              <a:ln>
                <a:noFill/>
              </a:ln>
            </p:spPr>
            <p:txBody>
              <a:bodyPr/>
              <a:lstStyle/>
              <a:p>
                <a:r>
                  <a:rPr kumimoji="1" lang="en-US" altLang="zh-CN" dirty="0" smtClean="0"/>
                  <a:t>For similarity measure, </a:t>
                </a:r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Manifold Ranking is better </a:t>
                </a:r>
                <a:r>
                  <a:rPr kumimoji="1" lang="en-US" altLang="zh-CN" dirty="0" smtClean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dirty="0"/>
                  <a:t>-norm-based </a:t>
                </a:r>
                <a:r>
                  <a:rPr kumimoji="1" lang="en-US" altLang="zh-CN" dirty="0" smtClean="0"/>
                  <a:t>measures.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 smtClean="0"/>
                  <a:t>It </a:t>
                </a:r>
                <a:r>
                  <a:rPr kumimoji="1" lang="en-US" altLang="zh-CN" dirty="0"/>
                  <a:t>is shown in [1</a:t>
                </a:r>
                <a:r>
                  <a:rPr kumimoji="1" lang="en-US" altLang="zh-CN" dirty="0" smtClean="0"/>
                  <a:t>][2] </a:t>
                </a:r>
                <a:r>
                  <a:rPr kumimoji="1" lang="en-US" altLang="zh-CN" dirty="0"/>
                  <a:t>that Manifold Ranking has higher accuracy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dirty="0" smtClean="0"/>
                  <a:t>-norm-based </a:t>
                </a:r>
                <a:r>
                  <a:rPr kumimoji="1" lang="en-US" altLang="zh-CN" dirty="0"/>
                  <a:t>measures by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up to </a:t>
                </a:r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36.8%</a:t>
                </a:r>
                <a:r>
                  <a:rPr kumimoji="1" lang="en-US" altLang="zh-CN" dirty="0" smtClean="0"/>
                  <a:t>.</a:t>
                </a:r>
              </a:p>
              <a:p>
                <a:pPr lvl="1"/>
                <a:r>
                  <a:rPr kumimoji="1" lang="en-US" altLang="zh-CN" dirty="0" smtClean="0"/>
                  <a:t>But</a:t>
                </a:r>
                <a:r>
                  <a:rPr kumimoji="1" lang="en-US" altLang="zh-CN" dirty="0"/>
                  <a:t>, no existing deep learning-based methods adopt Manifold </a:t>
                </a:r>
                <a:r>
                  <a:rPr kumimoji="1" lang="en-US" altLang="zh-CN" dirty="0" smtClean="0"/>
                  <a:t>Ranking.</a:t>
                </a:r>
              </a:p>
              <a:p>
                <a:pPr lvl="1"/>
                <a:r>
                  <a:rPr kumimoji="1" lang="en-US" altLang="zh-CN" dirty="0" smtClean="0"/>
                  <a:t>We </a:t>
                </a:r>
                <a:r>
                  <a:rPr kumimoji="1" lang="en-US" altLang="zh-CN" dirty="0"/>
                  <a:t>are the first one to study this.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  <a:p>
                <a:pPr lvl="1"/>
                <a:endParaRPr kumimoji="1" lang="en-US" altLang="zh-CN" dirty="0" smtClean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1750"/>
                <a:ext cx="10515600" cy="2465607"/>
              </a:xfrm>
              <a:blipFill rotWithShape="0">
                <a:blip r:embed="rId3"/>
                <a:stretch>
                  <a:fillRect l="-1043" t="-4455" b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8200" y="5032911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/>
              <a:t>Reference</a:t>
            </a:r>
            <a:r>
              <a:rPr kumimoji="1" lang="en-US" altLang="zh-CN" sz="1600" dirty="0" smtClean="0"/>
              <a:t>:</a:t>
            </a:r>
          </a:p>
          <a:p>
            <a:r>
              <a:rPr kumimoji="1" lang="en-US" altLang="zh-CN" sz="1600" dirty="0" smtClean="0"/>
              <a:t>[1</a:t>
            </a:r>
            <a:r>
              <a:rPr kumimoji="1" lang="en-US" altLang="zh-CN" sz="1600" dirty="0"/>
              <a:t>] Zhou, D., Weston, J., </a:t>
            </a:r>
            <a:r>
              <a:rPr kumimoji="1" lang="en-US" altLang="zh-CN" sz="1600" dirty="0" err="1"/>
              <a:t>Gretton</a:t>
            </a:r>
            <a:r>
              <a:rPr kumimoji="1" lang="en-US" altLang="zh-CN" sz="1600" dirty="0"/>
              <a:t>, A., </a:t>
            </a:r>
            <a:r>
              <a:rPr kumimoji="1" lang="en-US" altLang="zh-CN" sz="1600" dirty="0" err="1"/>
              <a:t>Bousquet</a:t>
            </a:r>
            <a:r>
              <a:rPr kumimoji="1" lang="en-US" altLang="zh-CN" sz="1600" dirty="0"/>
              <a:t>, O., &amp; </a:t>
            </a:r>
            <a:r>
              <a:rPr kumimoji="1" lang="en-US" altLang="zh-CN" sz="1600" dirty="0" err="1"/>
              <a:t>Schölkopf</a:t>
            </a:r>
            <a:r>
              <a:rPr kumimoji="1" lang="en-US" altLang="zh-CN" sz="1600" dirty="0"/>
              <a:t>, B. (2004). </a:t>
            </a:r>
            <a:r>
              <a:rPr kumimoji="1" lang="en-US" altLang="zh-CN" sz="1600" i="1" dirty="0"/>
              <a:t>Ranking on data manifolds. </a:t>
            </a:r>
            <a:r>
              <a:rPr kumimoji="1" lang="en-US" altLang="zh-CN" sz="1600" dirty="0"/>
              <a:t>In Advances in neural information processing systems (pp. 169-176</a:t>
            </a:r>
            <a:r>
              <a:rPr kumimoji="1" lang="en-US" altLang="zh-CN" sz="1600" dirty="0" smtClean="0"/>
              <a:t>).</a:t>
            </a:r>
          </a:p>
          <a:p>
            <a:r>
              <a:rPr kumimoji="1" lang="en-US" altLang="zh-CN" sz="1600" dirty="0" smtClean="0"/>
              <a:t>[2]</a:t>
            </a:r>
            <a:r>
              <a:rPr lang="en-US" altLang="zh-CN" sz="1600" dirty="0"/>
              <a:t> He, J., Li, M., Zhang, H. J., Tong, H., &amp; Zhang, C. (2004, October). </a:t>
            </a:r>
            <a:r>
              <a:rPr lang="en-US" altLang="zh-CN" sz="1600" i="1" dirty="0"/>
              <a:t>Manifold-ranking based image retrieval.</a:t>
            </a:r>
            <a:r>
              <a:rPr lang="en-US" altLang="zh-CN" sz="1600" dirty="0"/>
              <a:t> In </a:t>
            </a:r>
            <a:r>
              <a:rPr lang="en-US" altLang="zh-CN" sz="1600" i="1" dirty="0"/>
              <a:t>Proceedings of the 12th annual ACM international conference on Multimedia</a:t>
            </a:r>
            <a:r>
              <a:rPr lang="en-US" altLang="zh-CN" sz="1600" dirty="0"/>
              <a:t> (pp. 9-16). ACM.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73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What is Manifold Ranking-based Image Retrieval (MRIR)?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78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 definition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Top-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altLang="zh-HK" dirty="0" smtClean="0"/>
                  <a:t> MRIR search problem</a:t>
                </a:r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HK" dirty="0" smtClean="0">
                    <a:solidFill>
                      <a:srgbClr val="C00000"/>
                    </a:solidFill>
                  </a:rPr>
                  <a:t>Input: </a:t>
                </a:r>
                <a:r>
                  <a:rPr lang="en-US" altLang="zh-HK" dirty="0" smtClean="0"/>
                  <a:t>an image database, a query image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altLang="zh-HK" dirty="0" smtClean="0"/>
                  <a:t>, and a constant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endParaRPr lang="en-US" altLang="zh-HK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HK" dirty="0" smtClean="0">
                    <a:solidFill>
                      <a:srgbClr val="C00000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charset="0"/>
                      </a:rPr>
                      <m:t>𝑘</m:t>
                    </m:r>
                    <m:r>
                      <a:rPr lang="en-US" altLang="zh-HK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HK" dirty="0" smtClean="0"/>
                  <a:t>images with the highest </a:t>
                </a:r>
                <a:r>
                  <a:rPr lang="en-US" altLang="zh-HK" dirty="0" smtClean="0">
                    <a:solidFill>
                      <a:srgbClr val="C00000"/>
                    </a:solidFill>
                  </a:rPr>
                  <a:t>Manifold Ranking (MR)</a:t>
                </a:r>
                <a:r>
                  <a:rPr lang="en-US" altLang="zh-HK" dirty="0" smtClean="0"/>
                  <a:t> </a:t>
                </a:r>
                <a:r>
                  <a:rPr lang="en-US" altLang="zh-HK" dirty="0" smtClean="0">
                    <a:solidFill>
                      <a:srgbClr val="C00000"/>
                    </a:solidFill>
                  </a:rPr>
                  <a:t>scores</a:t>
                </a:r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w.r.t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altLang="zh-HK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83280" y="3398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1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Three requirements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 consider the following 3 requirements for evaluating a method for Manifold </a:t>
            </a:r>
            <a:r>
              <a:rPr kumimoji="1" lang="en-US" altLang="zh-CN" dirty="0"/>
              <a:t>R</a:t>
            </a:r>
            <a:r>
              <a:rPr kumimoji="1" lang="en-US" altLang="zh-CN" dirty="0" smtClean="0"/>
              <a:t>anking: </a:t>
            </a:r>
          </a:p>
          <a:p>
            <a:pPr lvl="1"/>
            <a:r>
              <a:rPr kumimoji="1" lang="en-US" altLang="zh-CN" i="1" dirty="0">
                <a:solidFill>
                  <a:srgbClr val="C00000"/>
                </a:solidFill>
              </a:rPr>
              <a:t>Index-free</a:t>
            </a:r>
            <a:r>
              <a:rPr kumimoji="1" lang="en-US" altLang="zh-CN" dirty="0"/>
              <a:t>: it has no index for computing MR scores.</a:t>
            </a:r>
          </a:p>
          <a:p>
            <a:pPr lvl="1"/>
            <a:r>
              <a:rPr kumimoji="1" lang="en-US" altLang="zh-CN" i="1" dirty="0">
                <a:solidFill>
                  <a:srgbClr val="C00000"/>
                </a:solidFill>
              </a:rPr>
              <a:t>Output-bound</a:t>
            </a:r>
            <a:r>
              <a:rPr kumimoji="1" lang="en-US" altLang="zh-CN" dirty="0"/>
              <a:t>: The MR scores of images returned by this method should have a theoretical quality guarantee.</a:t>
            </a:r>
          </a:p>
          <a:p>
            <a:pPr lvl="1"/>
            <a:r>
              <a:rPr kumimoji="1" lang="en-US" altLang="zh-CN" i="1" dirty="0">
                <a:solidFill>
                  <a:srgbClr val="C00000"/>
                </a:solidFill>
              </a:rPr>
              <a:t>Efficiency</a:t>
            </a:r>
            <a:r>
              <a:rPr kumimoji="1" lang="en-US" altLang="zh-CN" dirty="0"/>
              <a:t>: Computing MR scores should be computationally cheap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2902132" y="4781006"/>
            <a:ext cx="5708468" cy="1110343"/>
          </a:xfrm>
          <a:prstGeom prst="wedgeRoundRectCallout">
            <a:avLst>
              <a:gd name="adj1" fmla="val -39139"/>
              <a:gd name="adj2" fmla="val -10338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C00000"/>
                </a:solidFill>
              </a:rPr>
              <a:t>None 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of</a:t>
            </a:r>
            <a:r>
              <a:rPr kumimoji="1" lang="en-US" altLang="zh-CN" sz="2400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the existing algorithms satisfies the 3 requirements </a:t>
            </a:r>
            <a:r>
              <a:rPr kumimoji="1" lang="en-US" altLang="zh-CN" sz="2400" dirty="0" smtClean="0">
                <a:solidFill>
                  <a:srgbClr val="C00000"/>
                </a:solidFill>
              </a:rPr>
              <a:t>simultaneously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.</a:t>
            </a:r>
            <a:endParaRPr kumimoji="1" lang="zh-CN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Deficiencies of existing algorithms about manifold ranking: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Some of them require to </a:t>
            </a:r>
            <a:r>
              <a:rPr kumimoji="1" lang="en-US" altLang="zh-CN" i="1" u="sng" dirty="0" smtClean="0"/>
              <a:t>build a bulky index</a:t>
            </a:r>
          </a:p>
          <a:p>
            <a:pPr lvl="1"/>
            <a:r>
              <a:rPr kumimoji="1" lang="en-US" altLang="zh-CN" dirty="0" smtClean="0"/>
              <a:t>Some of them </a:t>
            </a:r>
            <a:r>
              <a:rPr kumimoji="1" lang="en-US" altLang="zh-CN" i="1" u="sng" dirty="0" smtClean="0"/>
              <a:t>do not have any theoretical bound </a:t>
            </a:r>
            <a:r>
              <a:rPr kumimoji="1" lang="en-US" altLang="zh-CN" dirty="0" smtClean="0"/>
              <a:t>on the output</a:t>
            </a:r>
          </a:p>
          <a:p>
            <a:pPr lvl="1"/>
            <a:r>
              <a:rPr kumimoji="1" lang="en-US" altLang="zh-CN" dirty="0" smtClean="0"/>
              <a:t>Some of them are </a:t>
            </a:r>
            <a:r>
              <a:rPr kumimoji="1" lang="en-US" altLang="zh-CN" i="1" u="sng" dirty="0" smtClean="0"/>
              <a:t>time-consuming</a:t>
            </a:r>
            <a:r>
              <a:rPr kumimoji="1" lang="en-US" altLang="zh-CN" dirty="0" smtClean="0"/>
              <a:t>.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2301928"/>
            <a:ext cx="7556500" cy="193040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868106" y="5618885"/>
            <a:ext cx="10278318" cy="600415"/>
          </a:xfrm>
          <a:prstGeom prst="wedgeRoundRectCallout">
            <a:avLst>
              <a:gd name="adj1" fmla="val 2754"/>
              <a:gd name="adj2" fmla="val -9957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Thus, we propose a method that satisfies the 3 requirements </a:t>
            </a:r>
            <a:r>
              <a:rPr kumimoji="1" lang="en-US" altLang="zh-CN" sz="2400" dirty="0" smtClean="0">
                <a:solidFill>
                  <a:srgbClr val="C00000"/>
                </a:solidFill>
              </a:rPr>
              <a:t>simultaneously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.</a:t>
            </a:r>
            <a:endParaRPr kumimoji="1"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10600" y="2301928"/>
            <a:ext cx="1263650" cy="156401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0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Contributions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The following shows our contributions:</a:t>
            </a:r>
          </a:p>
          <a:p>
            <a:pPr lvl="1"/>
            <a:r>
              <a:rPr kumimoji="1" lang="en-US" altLang="zh-CN" dirty="0" smtClean="0"/>
              <a:t>We are the first one to show that the accuracy of using Manifold Ranking </a:t>
            </a:r>
            <a:r>
              <a:rPr kumimoji="1" lang="en-US" altLang="zh-CN" dirty="0"/>
              <a:t>for the image retrieval tasks is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higher </a:t>
            </a:r>
            <a:r>
              <a:rPr kumimoji="1" lang="en-US" altLang="zh-CN" dirty="0" smtClean="0"/>
              <a:t>than the existing traditional deep </a:t>
            </a:r>
            <a:r>
              <a:rPr kumimoji="1" lang="en-US" altLang="zh-CN" dirty="0" smtClean="0"/>
              <a:t>learning </a:t>
            </a:r>
            <a:r>
              <a:rPr kumimoji="1" lang="en-US" altLang="zh-CN" dirty="0" smtClean="0"/>
              <a:t>approaches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by up to 31.7%</a:t>
            </a:r>
            <a:r>
              <a:rPr kumimoji="1" lang="en-US" altLang="zh-CN" dirty="0" smtClean="0"/>
              <a:t>.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We propose an </a:t>
            </a:r>
            <a:r>
              <a:rPr kumimoji="1" lang="en-US" altLang="zh-CN" dirty="0" smtClean="0">
                <a:solidFill>
                  <a:srgbClr val="C00000"/>
                </a:solidFill>
              </a:rPr>
              <a:t>index-free</a:t>
            </a:r>
            <a:r>
              <a:rPr kumimoji="1" lang="en-US" altLang="zh-CN" dirty="0" smtClean="0"/>
              <a:t> approach, called MCMR, by utilizing Random Walk Sampling.</a:t>
            </a:r>
          </a:p>
          <a:p>
            <a:pPr lvl="1"/>
            <a:r>
              <a:rPr kumimoji="1" lang="en-US" altLang="zh-CN" dirty="0" smtClean="0"/>
              <a:t>We prove that the results returned by MCMR have the </a:t>
            </a:r>
            <a:r>
              <a:rPr kumimoji="1" lang="en-US" altLang="zh-CN" dirty="0" smtClean="0">
                <a:solidFill>
                  <a:srgbClr val="C00000"/>
                </a:solidFill>
              </a:rPr>
              <a:t>output-bound</a:t>
            </a:r>
            <a:r>
              <a:rPr kumimoji="1" lang="en-US" altLang="zh-CN" dirty="0" smtClean="0"/>
              <a:t>.</a:t>
            </a:r>
            <a:endParaRPr kumimoji="1"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kumimoji="1" lang="en-US" altLang="zh-CN" dirty="0" smtClean="0"/>
              <a:t>We show by experiments that MCMR outperforms the existing algorithms by </a:t>
            </a:r>
            <a:r>
              <a:rPr kumimoji="1" lang="en-US" altLang="zh-CN" dirty="0" smtClean="0">
                <a:solidFill>
                  <a:srgbClr val="C00000"/>
                </a:solidFill>
              </a:rPr>
              <a:t>up to 4 orders of magnitude </a:t>
            </a:r>
            <a:r>
              <a:rPr kumimoji="1" lang="en-US" altLang="zh-CN" dirty="0" smtClean="0"/>
              <a:t>in terms of query time.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4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/>
              <a:t>What is </a:t>
            </a:r>
            <a:r>
              <a:rPr kumimoji="1" lang="en-US" altLang="zh-CN" u="sng" dirty="0"/>
              <a:t>M</a:t>
            </a:r>
            <a:r>
              <a:rPr kumimoji="1" lang="en-US" altLang="zh-CN" dirty="0"/>
              <a:t>anifold </a:t>
            </a:r>
            <a:r>
              <a:rPr kumimoji="1" lang="en-US" altLang="zh-CN" u="sng" dirty="0"/>
              <a:t>R</a:t>
            </a:r>
            <a:r>
              <a:rPr kumimoji="1" lang="en-US" altLang="zh-CN" dirty="0"/>
              <a:t>anking-based </a:t>
            </a:r>
            <a:r>
              <a:rPr kumimoji="1" lang="en-US" altLang="zh-CN" u="sng" dirty="0"/>
              <a:t>I</a:t>
            </a:r>
            <a:r>
              <a:rPr kumimoji="1" lang="en-US" altLang="zh-CN" dirty="0"/>
              <a:t>mage </a:t>
            </a:r>
            <a:r>
              <a:rPr kumimoji="1" lang="en-US" altLang="zh-CN" u="sng" dirty="0"/>
              <a:t>R</a:t>
            </a:r>
            <a:r>
              <a:rPr kumimoji="1" lang="en-US" altLang="zh-CN" dirty="0"/>
              <a:t>etrieval (MRIR)?</a:t>
            </a:r>
            <a:endParaRPr kumimoji="1"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02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/>
              <a:t>Manifold </a:t>
            </a:r>
            <a:r>
              <a:rPr kumimoji="1" lang="en-US" altLang="zh-CN" sz="4000" dirty="0"/>
              <a:t>Ranking-based Image Retrieval (MRIR</a:t>
            </a:r>
            <a:r>
              <a:rPr kumimoji="1" lang="en-US" altLang="zh-CN" sz="4000" dirty="0" smtClean="0"/>
              <a:t>)</a:t>
            </a:r>
            <a:endParaRPr kumimoji="1"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u="sng" dirty="0"/>
                  <a:t>M</a:t>
                </a:r>
                <a:r>
                  <a:rPr kumimoji="1" lang="en-US" altLang="zh-CN" dirty="0"/>
                  <a:t>anifold </a:t>
                </a:r>
                <a:r>
                  <a:rPr kumimoji="1" lang="en-US" altLang="zh-CN" u="sng" dirty="0"/>
                  <a:t>R</a:t>
                </a:r>
                <a:r>
                  <a:rPr kumimoji="1" lang="en-US" altLang="zh-CN" dirty="0"/>
                  <a:t>anking-based </a:t>
                </a:r>
                <a:r>
                  <a:rPr kumimoji="1" lang="en-US" altLang="zh-CN" u="sng" dirty="0"/>
                  <a:t>I</a:t>
                </a:r>
                <a:r>
                  <a:rPr kumimoji="1" lang="en-US" altLang="zh-CN" dirty="0"/>
                  <a:t>mage </a:t>
                </a:r>
                <a:r>
                  <a:rPr kumimoji="1" lang="en-US" altLang="zh-CN" u="sng" dirty="0"/>
                  <a:t>R</a:t>
                </a:r>
                <a:r>
                  <a:rPr kumimoji="1" lang="en-US" altLang="zh-CN" dirty="0"/>
                  <a:t>etrieval (MRIR</a:t>
                </a:r>
                <a:r>
                  <a:rPr kumimoji="1" lang="en-US" altLang="zh-CN" dirty="0" smtClean="0"/>
                  <a:t>) requires a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zh-CN" dirty="0" smtClean="0"/>
                  <a:t>-NN graph where</a:t>
                </a:r>
              </a:p>
              <a:p>
                <a:pPr lvl="1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Each image </a:t>
                </a:r>
                <a:r>
                  <a:rPr kumimoji="1" lang="en-US" altLang="zh-CN" dirty="0" smtClean="0"/>
                  <a:t>is represented by </a:t>
                </a:r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a node </a:t>
                </a:r>
                <a:r>
                  <a:rPr kumimoji="1" lang="en-US" altLang="zh-CN" dirty="0" smtClean="0"/>
                  <a:t>in the graph</a:t>
                </a:r>
              </a:p>
              <a:p>
                <a:pPr lvl="1"/>
                <a:r>
                  <a:rPr kumimoji="1" lang="en-US" altLang="zh-CN" dirty="0" smtClean="0"/>
                  <a:t>If two images are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zh-CN" dirty="0" smtClean="0"/>
                  <a:t>-nearest neighbor of each other, these two nodes are linked with an undirected edge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17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36808"/>
            <a:ext cx="3737497" cy="254015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20313143">
            <a:off x="7354434" y="3897122"/>
            <a:ext cx="648183" cy="3935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3503271" y="4136643"/>
            <a:ext cx="2592729" cy="524408"/>
          </a:xfrm>
          <a:prstGeom prst="wedgeRoundRectCallout">
            <a:avLst>
              <a:gd name="adj1" fmla="val 98810"/>
              <a:gd name="adj2" fmla="val -4786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a weight computed by a heat kernel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Manifold Ranking-based Image Retrieval (MRIR)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6712131" cy="4530725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MRIR can be regarded as a process of </a:t>
            </a:r>
            <a:r>
              <a:rPr kumimoji="1" lang="en-US" altLang="zh-CN" dirty="0" smtClean="0">
                <a:solidFill>
                  <a:srgbClr val="C00000"/>
                </a:solidFill>
              </a:rPr>
              <a:t>information propagation</a:t>
            </a:r>
            <a:r>
              <a:rPr kumimoji="1" lang="en-US" altLang="zh-CN" dirty="0" smtClean="0"/>
              <a:t>:</a:t>
            </a:r>
          </a:p>
          <a:p>
            <a:pPr lvl="1"/>
            <a:r>
              <a:rPr kumimoji="1" lang="en-US" altLang="zh-CN" dirty="0" smtClean="0"/>
              <a:t>Initially, </a:t>
            </a:r>
            <a:r>
              <a:rPr kumimoji="1" lang="en-US" altLang="zh-CN" dirty="0" smtClean="0">
                <a:solidFill>
                  <a:srgbClr val="C00000"/>
                </a:solidFill>
              </a:rPr>
              <a:t>the query node </a:t>
            </a:r>
            <a:r>
              <a:rPr kumimoji="1" lang="en-US" altLang="zh-CN" dirty="0" smtClean="0"/>
              <a:t>holds a certain amount of information.</a:t>
            </a:r>
          </a:p>
          <a:p>
            <a:pPr lvl="1"/>
            <a:r>
              <a:rPr kumimoji="1" lang="en-US" altLang="zh-CN" dirty="0" smtClean="0"/>
              <a:t>Each node holding information propagates information to its neighbors.</a:t>
            </a:r>
          </a:p>
          <a:p>
            <a:pPr lvl="1"/>
            <a:r>
              <a:rPr kumimoji="1" lang="en-US" altLang="zh-CN" dirty="0" smtClean="0"/>
              <a:t>Then, each node in the graph constantly receives a certain amount of information from its neighbors.</a:t>
            </a:r>
          </a:p>
          <a:p>
            <a:pPr lvl="1"/>
            <a:r>
              <a:rPr kumimoji="1" lang="en-US" altLang="zh-CN" dirty="0" smtClean="0"/>
              <a:t>Finally, the propagation terminates until the total information held by each node </a:t>
            </a:r>
            <a:r>
              <a:rPr kumimoji="1" lang="en-US" altLang="zh-CN" dirty="0" smtClean="0">
                <a:solidFill>
                  <a:srgbClr val="C00000"/>
                </a:solidFill>
              </a:rPr>
              <a:t>remains unchanged.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25" y="1825625"/>
            <a:ext cx="4386843" cy="303375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739053" y="2730455"/>
            <a:ext cx="483326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249885" y="1608658"/>
            <a:ext cx="2090057" cy="669382"/>
          </a:xfrm>
          <a:prstGeom prst="wedgeRoundRectCallout">
            <a:avLst>
              <a:gd name="adj1" fmla="val 21042"/>
              <a:gd name="adj2" fmla="val 12104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The information is only </a:t>
            </a:r>
            <a:r>
              <a:rPr kumimoji="1" lang="en-US" altLang="zh-CN" dirty="0" smtClean="0">
                <a:solidFill>
                  <a:srgbClr val="C00000"/>
                </a:solidFill>
              </a:rPr>
              <a:t>1.0</a:t>
            </a:r>
            <a:r>
              <a:rPr kumimoji="1" lang="en-US" altLang="zh-CN" dirty="0" smtClean="0">
                <a:solidFill>
                  <a:schemeClr val="tx1"/>
                </a:solidFill>
              </a:rPr>
              <a:t>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曲线连接符 8"/>
          <p:cNvCxnSpPr>
            <a:stCxn id="6" idx="6"/>
          </p:cNvCxnSpPr>
          <p:nvPr/>
        </p:nvCxnSpPr>
        <p:spPr>
          <a:xfrm flipV="1">
            <a:off x="9222379" y="2278041"/>
            <a:ext cx="759822" cy="681014"/>
          </a:xfrm>
          <a:prstGeom prst="curvedConnector3">
            <a:avLst/>
          </a:prstGeom>
          <a:ln w="28575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/>
          <p:nvPr/>
        </p:nvCxnSpPr>
        <p:spPr>
          <a:xfrm rot="16200000" flipH="1">
            <a:off x="9174624" y="3006809"/>
            <a:ext cx="712776" cy="617267"/>
          </a:xfrm>
          <a:prstGeom prst="curvedConnector3">
            <a:avLst/>
          </a:prstGeom>
          <a:ln w="28575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6" idx="6"/>
          </p:cNvCxnSpPr>
          <p:nvPr/>
        </p:nvCxnSpPr>
        <p:spPr>
          <a:xfrm flipH="1">
            <a:off x="8643159" y="2959055"/>
            <a:ext cx="579220" cy="847713"/>
          </a:xfrm>
          <a:prstGeom prst="curvedConnector4">
            <a:avLst>
              <a:gd name="adj1" fmla="val -39467"/>
              <a:gd name="adj2" fmla="val 63483"/>
            </a:avLst>
          </a:prstGeom>
          <a:ln w="28575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Manifold Ranking-based Image Retrieval (MRIR)</a:t>
            </a:r>
            <a:endParaRPr kumimoji="1"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zh-CN" dirty="0" smtClean="0"/>
                  <a:t>Suppose that there are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𝑛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nodes (images) in the graph and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charset="0"/>
                      </a:rPr>
                      <m:t>𝑞</m:t>
                    </m:r>
                    <m:r>
                      <a:rPr kumimoji="1" lang="en-US" altLang="zh-CN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is the query node</a:t>
                </a:r>
                <a:endParaRPr kumimoji="1" lang="en-US" altLang="zh-CN" dirty="0" smtClean="0"/>
              </a:p>
              <a:p>
                <a:r>
                  <a:rPr kumimoji="1" lang="en-US" altLang="zh-CN" dirty="0" smtClean="0"/>
                  <a:t>The iterative method for computing MR scores utilizes the following equation: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 smtClean="0"/>
              </a:p>
              <a:p>
                <a:pPr lvl="1"/>
                <a:r>
                  <a:rPr kumimoji="1" lang="en-US" altLang="zh-CN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1" i="0" smtClean="0">
                            <a:latin typeface="Cambria Math" charset="0"/>
                          </a:rPr>
                          <m:t>𝐱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(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+1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dirty="0"/>
                  <a:t> is </a:t>
                </a:r>
                <a:r>
                  <a:rPr kumimoji="1" lang="en-US" altLang="zh-CN" dirty="0" smtClean="0"/>
                  <a:t>an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𝑛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×1 </m:t>
                    </m:r>
                  </m:oMath>
                </a14:m>
                <a:r>
                  <a:rPr kumimoji="1" lang="en-US" altLang="zh-CN" dirty="0" smtClean="0"/>
                  <a:t>vector </a:t>
                </a:r>
                <a:r>
                  <a:rPr kumimoji="1" lang="en-US" altLang="zh-CN" dirty="0"/>
                  <a:t>obtained in the </a:t>
                </a:r>
                <a:r>
                  <a:rPr kumimoji="1" lang="en-US" altLang="zh-CN" dirty="0" smtClean="0"/>
                  <a:t>(</a:t>
                </a:r>
                <a:r>
                  <a:rPr kumimoji="1" lang="en-US" altLang="zh-CN" i="1" dirty="0" smtClean="0"/>
                  <a:t>t+1)</a:t>
                </a:r>
                <a:r>
                  <a:rPr kumimoji="1" lang="en-US" altLang="zh-CN" dirty="0" smtClean="0"/>
                  <a:t>-</a:t>
                </a:r>
                <a:r>
                  <a:rPr kumimoji="1" lang="en-US" altLang="zh-CN" dirty="0" err="1" smtClean="0"/>
                  <a:t>th</a:t>
                </a:r>
                <a:r>
                  <a:rPr kumimoji="1" lang="en-US" altLang="zh-CN" dirty="0" smtClean="0"/>
                  <a:t> iteration,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/>
                  <a:t> is a propagation factor,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charset="0"/>
                      </a:rPr>
                      <m:t>𝑾</m:t>
                    </m:r>
                    <m:r>
                      <a:rPr kumimoji="1" lang="en-US" altLang="zh-CN" b="1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/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kumimoji="1" lang="en-US" altLang="zh-CN" b="1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b="1" i="1" smtClean="0">
                        <a:latin typeface="Cambria Math" charset="0"/>
                      </a:rPr>
                      <m:t>𝑨</m:t>
                    </m:r>
                    <m:r>
                      <a:rPr kumimoji="1" lang="en-US" altLang="zh-CN" b="1" i="1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latin typeface="Cambria Math" charset="0"/>
                          </a:rPr>
                          <m:t>𝑪</m:t>
                        </m:r>
                      </m:e>
                      <m:sup>
                        <m:r>
                          <a:rPr kumimoji="1" lang="en-US" altLang="zh-CN" b="1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/</m:t>
                        </m:r>
                        <m:r>
                          <a:rPr kumimoji="1" lang="en-US" altLang="zh-CN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zh-CN" dirty="0" smtClean="0"/>
                  <a:t> where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kumimoji="1" lang="en-US" altLang="zh-CN" dirty="0" smtClean="0"/>
                  <a:t> is the adjacency matrix 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kumimoji="1" lang="en-US" altLang="zh-CN" dirty="0" smtClean="0"/>
                  <a:t> is the diagonal matrix of </a:t>
                </a:r>
                <a14:m>
                  <m:oMath xmlns:m="http://schemas.openxmlformats.org/officeDocument/2006/math">
                    <m:r>
                      <a:rPr kumimoji="1" lang="en-US" altLang="zh-CN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𝑖𝑖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is-I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 smtClean="0">
                            <a:latin typeface="Cambria Math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zh-CN" dirty="0" smtClean="0"/>
                  <a:t> and other entries are zeros,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𝒒</m:t>
                    </m:r>
                  </m:oMath>
                </a14:m>
                <a:r>
                  <a:rPr kumimoji="1" lang="en-US" altLang="zh-CN" dirty="0" smtClean="0"/>
                  <a:t> is the initial information vector of zeros except that the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kumimoji="1" lang="en-US" altLang="zh-CN" dirty="0" smtClean="0"/>
                  <a:t>-</a:t>
                </a:r>
                <a:r>
                  <a:rPr kumimoji="1" lang="en-US" altLang="zh-CN" dirty="0" err="1" smtClean="0"/>
                  <a:t>th</a:t>
                </a:r>
                <a:r>
                  <a:rPr kumimoji="1" lang="en-US" altLang="zh-CN" dirty="0" smtClean="0"/>
                  <a:t> element is set to 1, i.e., </a:t>
                </a:r>
                <a14:m>
                  <m:oMath xmlns:m="http://schemas.openxmlformats.org/officeDocument/2006/math">
                    <m:r>
                      <a:rPr kumimoji="1" lang="en-US" altLang="zh-CN" b="1" i="0" smtClean="0">
                        <a:latin typeface="Cambria Math" charset="0"/>
                      </a:rPr>
                      <m:t>𝐪</m:t>
                    </m:r>
                    <m:r>
                      <a:rPr kumimoji="1" lang="en-US" altLang="zh-CN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charset="0"/>
                      </a:rPr>
                      <m:t>q</m:t>
                    </m:r>
                    <m:r>
                      <a:rPr kumimoji="1" lang="en-US" altLang="zh-CN" b="0" i="0" smtClean="0">
                        <a:latin typeface="Cambria Math" charset="0"/>
                      </a:rPr>
                      <m:t>)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kumimoji="1" lang="en-US" altLang="zh-CN" dirty="0" smtClean="0"/>
                  <a:t>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801" r="-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396" y="3279399"/>
            <a:ext cx="4933731" cy="4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What is </a:t>
            </a:r>
            <a:r>
              <a:rPr kumimoji="1" lang="en-US" altLang="zh-CN" u="sng" dirty="0" smtClean="0"/>
              <a:t>M</a:t>
            </a:r>
            <a:r>
              <a:rPr kumimoji="1" lang="en-US" altLang="zh-CN" dirty="0" smtClean="0"/>
              <a:t>anifold </a:t>
            </a:r>
            <a:r>
              <a:rPr kumimoji="1" lang="en-US" altLang="zh-CN" u="sng" dirty="0" smtClean="0"/>
              <a:t>R</a:t>
            </a:r>
            <a:r>
              <a:rPr kumimoji="1" lang="en-US" altLang="zh-CN" dirty="0" smtClean="0"/>
              <a:t>anking-based </a:t>
            </a:r>
            <a:r>
              <a:rPr kumimoji="1" lang="en-US" altLang="zh-CN" u="sng" dirty="0" smtClean="0"/>
              <a:t>I</a:t>
            </a:r>
            <a:r>
              <a:rPr kumimoji="1" lang="en-US" altLang="zh-CN" dirty="0" smtClean="0"/>
              <a:t>mage </a:t>
            </a:r>
            <a:r>
              <a:rPr kumimoji="1" lang="en-US" altLang="zh-CN" u="sng" dirty="0" smtClean="0"/>
              <a:t>R</a:t>
            </a:r>
            <a:r>
              <a:rPr kumimoji="1" lang="en-US" altLang="zh-CN" dirty="0" smtClean="0"/>
              <a:t>etrieval (MRIR)?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7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What is Manifold Ranking-based Image Retrieval (MRIR</a:t>
            </a: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1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</a:t>
            </a:r>
            <a:r>
              <a:rPr kumimoji="1" lang="en-US" altLang="zh-CN" dirty="0" smtClean="0"/>
              <a:t>e </a:t>
            </a:r>
            <a:r>
              <a:rPr kumimoji="1" lang="en-US" altLang="zh-CN" dirty="0"/>
              <a:t>propose </a:t>
            </a:r>
            <a:r>
              <a:rPr kumimoji="1" lang="en-US" altLang="zh-CN" i="1" dirty="0" smtClean="0"/>
              <a:t>MCMR </a:t>
            </a:r>
            <a:r>
              <a:rPr kumimoji="1" lang="en-US" altLang="zh-CN" dirty="0" smtClean="0"/>
              <a:t>with a new random walk sampling strategy.</a:t>
            </a:r>
          </a:p>
          <a:p>
            <a:r>
              <a:rPr kumimoji="1" lang="en-US" altLang="zh-CN" dirty="0" smtClean="0"/>
              <a:t>Our MCMR has two phases:</a:t>
            </a:r>
          </a:p>
          <a:p>
            <a:pPr lvl="1"/>
            <a:r>
              <a:rPr kumimoji="1" lang="en-US" altLang="zh-CN" dirty="0" smtClean="0"/>
              <a:t>Simulation phase</a:t>
            </a:r>
          </a:p>
          <a:p>
            <a:pPr lvl="2"/>
            <a:r>
              <a:rPr kumimoji="1" lang="en-US" altLang="zh-CN" dirty="0" smtClean="0"/>
              <a:t>Simulates a number of </a:t>
            </a:r>
            <a:r>
              <a:rPr kumimoji="1" lang="en-US" altLang="zh-CN" dirty="0" smtClean="0">
                <a:solidFill>
                  <a:srgbClr val="C00000"/>
                </a:solidFill>
              </a:rPr>
              <a:t>weighted random walks </a:t>
            </a:r>
            <a:r>
              <a:rPr kumimoji="1" lang="en-US" altLang="zh-CN" dirty="0" smtClean="0"/>
              <a:t>from the query node</a:t>
            </a:r>
          </a:p>
          <a:p>
            <a:pPr lvl="1"/>
            <a:r>
              <a:rPr kumimoji="1" lang="en-US" altLang="zh-CN" dirty="0" smtClean="0"/>
              <a:t>Estimation phase</a:t>
            </a:r>
          </a:p>
          <a:p>
            <a:pPr lvl="2"/>
            <a:r>
              <a:rPr kumimoji="1" lang="en-US" altLang="zh-CN" dirty="0" smtClean="0"/>
              <a:t>Estimates MR scores of all nodes in the graph based on the simulated random walks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5" name="右箭头 4"/>
          <p:cNvSpPr/>
          <p:nvPr/>
        </p:nvSpPr>
        <p:spPr>
          <a:xfrm rot="10800000">
            <a:off x="3958541" y="2905245"/>
            <a:ext cx="659757" cy="19676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90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27" y="714416"/>
            <a:ext cx="5747639" cy="28878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Node 1 is the query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𝑡𝑒𝑟𝑚𝑖𝑛𝑎𝑡𝑖𝑜𝑛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i="1">
                        <a:latin typeface="Cambria Math" charset="0"/>
                      </a:rPr>
                      <m:t>𝑝𝑟𝑜𝑏𝑎𝑏𝑖𝑙𝑖𝑡𝑦</m:t>
                    </m:r>
                    <m:r>
                      <a:rPr kumimoji="1" lang="en-US" altLang="zh-CN" i="1">
                        <a:latin typeface="Cambria Math" charset="0"/>
                      </a:rPr>
                      <m:t> 1−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=0.1</m:t>
                    </m:r>
                  </m:oMath>
                </a14:m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  <a:blipFill rotWithShape="0">
                <a:blip r:embed="rId4"/>
                <a:stretch>
                  <a:fillRect l="-1634" t="-10056" b="-40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6278705" y="1646461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6547983" y="1071275"/>
            <a:ext cx="893977" cy="575186"/>
          </a:xfrm>
          <a:prstGeom prst="curvedConnector3">
            <a:avLst>
              <a:gd name="adj1" fmla="val 3446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43120"/>
              </p:ext>
            </p:extLst>
          </p:nvPr>
        </p:nvGraphicFramePr>
        <p:xfrm>
          <a:off x="648183" y="4082130"/>
          <a:ext cx="5376441" cy="767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6877"/>
                <a:gridCol w="1458410"/>
                <a:gridCol w="2581154"/>
              </a:tblGrid>
              <a:tr h="401901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i-th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Random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Scalar of This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  <a:sym typeface="Wingdings"/>
                        </a:rPr>
                        <a:t>34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曲线连接符 12"/>
          <p:cNvCxnSpPr/>
          <p:nvPr/>
        </p:nvCxnSpPr>
        <p:spPr>
          <a:xfrm>
            <a:off x="7690649" y="927442"/>
            <a:ext cx="1354238" cy="25464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0595895" y="1182085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619044" y="1791145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743085"/>
                  </p:ext>
                </p:extLst>
              </p:nvPr>
            </p:nvGraphicFramePr>
            <p:xfrm>
              <a:off x="6122145" y="4069969"/>
              <a:ext cx="5478021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193"/>
                    <a:gridCol w="510517"/>
                    <a:gridCol w="567159"/>
                    <a:gridCol w="636608"/>
                    <a:gridCol w="937549"/>
                    <a:gridCol w="578734"/>
                    <a:gridCol w="462988"/>
                    <a:gridCol w="509286"/>
                    <a:gridCol w="462987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Node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743085"/>
                  </p:ext>
                </p:extLst>
              </p:nvPr>
            </p:nvGraphicFramePr>
            <p:xfrm>
              <a:off x="6122145" y="4069969"/>
              <a:ext cx="5478021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193"/>
                    <a:gridCol w="510517"/>
                    <a:gridCol w="567159"/>
                    <a:gridCol w="636608"/>
                    <a:gridCol w="937549"/>
                    <a:gridCol w="578734"/>
                    <a:gridCol w="462988"/>
                    <a:gridCol w="509286"/>
                    <a:gridCol w="462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752" t="-8065" r="-577444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752" t="-109836" r="-57744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295108" y="4499625"/>
                <a:ext cx="2827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=0.85×0.65=0.5525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08" y="4499625"/>
                <a:ext cx="282703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075994" y="4437636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559471" y="4442317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161021" y="4442317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749415" y="4437636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0232892" y="4440809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716369" y="4437636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1247939" y="4422605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706595" y="4437636"/>
            <a:ext cx="84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0.5525     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2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5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27" y="714416"/>
            <a:ext cx="5747639" cy="28878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23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Node 1 is the query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𝑡𝑒𝑟𝑚𝑖𝑛𝑎𝑡𝑖𝑜𝑛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i="1">
                        <a:latin typeface="Cambria Math" charset="0"/>
                      </a:rPr>
                      <m:t>𝑝𝑟𝑜𝑏𝑎𝑏𝑖𝑙𝑖𝑡𝑦</m:t>
                    </m:r>
                    <m:r>
                      <a:rPr kumimoji="1" lang="en-US" altLang="zh-CN" i="1">
                        <a:latin typeface="Cambria Math" charset="0"/>
                      </a:rPr>
                      <m:t> 1−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=0.1</m:t>
                    </m:r>
                  </m:oMath>
                </a14:m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  <a:blipFill rotWithShape="0">
                <a:blip r:embed="rId4"/>
                <a:stretch>
                  <a:fillRect l="-1634" t="-10056" b="-40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6278705" y="1646461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595895" y="1182085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595895" y="2858116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曲线连接符 14"/>
          <p:cNvCxnSpPr/>
          <p:nvPr/>
        </p:nvCxnSpPr>
        <p:spPr>
          <a:xfrm rot="16200000" flipH="1">
            <a:off x="6626679" y="2127036"/>
            <a:ext cx="782798" cy="66288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/>
          <p:nvPr/>
        </p:nvCxnSpPr>
        <p:spPr>
          <a:xfrm rot="5400000" flipH="1" flipV="1">
            <a:off x="7624154" y="2104047"/>
            <a:ext cx="771741" cy="69780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413702" y="4980181"/>
                <a:ext cx="2492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=0.85×1.3=1.105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02" y="4980181"/>
                <a:ext cx="24923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16245"/>
              </p:ext>
            </p:extLst>
          </p:nvPr>
        </p:nvGraphicFramePr>
        <p:xfrm>
          <a:off x="671332" y="4114928"/>
          <a:ext cx="5353291" cy="1241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727"/>
                <a:gridCol w="1458410"/>
                <a:gridCol w="2581154"/>
              </a:tblGrid>
              <a:tr h="509489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i-th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Random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Scalar of This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  <a:sym typeface="Wingdings"/>
                        </a:rPr>
                        <a:t>34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205459"/>
                  </p:ext>
                </p:extLst>
              </p:nvPr>
            </p:nvGraphicFramePr>
            <p:xfrm>
              <a:off x="6122145" y="4116269"/>
              <a:ext cx="547802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193"/>
                    <a:gridCol w="510517"/>
                    <a:gridCol w="807894"/>
                    <a:gridCol w="486137"/>
                    <a:gridCol w="847285"/>
                    <a:gridCol w="578734"/>
                    <a:gridCol w="462988"/>
                    <a:gridCol w="509286"/>
                    <a:gridCol w="462987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Node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0.5525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205459"/>
                  </p:ext>
                </p:extLst>
              </p:nvPr>
            </p:nvGraphicFramePr>
            <p:xfrm>
              <a:off x="6122145" y="4116269"/>
              <a:ext cx="547802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193"/>
                    <a:gridCol w="510517"/>
                    <a:gridCol w="807894"/>
                    <a:gridCol w="486137"/>
                    <a:gridCol w="847285"/>
                    <a:gridCol w="578734"/>
                    <a:gridCol w="462988"/>
                    <a:gridCol w="509286"/>
                    <a:gridCol w="46298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52" t="-8197" r="-577444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52" t="-108197" r="-577444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0.5525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52" t="-208197" r="-577444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295108" y="4626944"/>
                <a:ext cx="2827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=0.85×0.65=0.5525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08" y="4626944"/>
                <a:ext cx="282703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207088" y="5005771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1</a:t>
            </a:r>
            <a:r>
              <a:rPr kumimoji="1" lang="en-US" altLang="zh-CN" smtClean="0">
                <a:sym typeface="Wingdings"/>
              </a:rPr>
              <a:t>72</a:t>
            </a:r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7052844" y="4837492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7536320" y="4842173"/>
            <a:ext cx="8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1.105        </a:t>
            </a:r>
            <a:endParaRPr kumimoji="1"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8345496" y="4859457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9726265" y="4837492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10209742" y="4840665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10693219" y="4837492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11224789" y="4822461"/>
            <a:ext cx="26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        </a:t>
            </a:r>
            <a:endParaRPr kumimoji="1"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8992218" y="4859457"/>
            <a:ext cx="44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05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5" grpId="0"/>
      <p:bldP spid="8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27" y="714416"/>
            <a:ext cx="5747639" cy="2887884"/>
          </a:xfrm>
          <a:prstGeom prst="rect">
            <a:avLst/>
          </a:prstGeom>
        </p:spPr>
      </p:pic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90281"/>
              </p:ext>
            </p:extLst>
          </p:nvPr>
        </p:nvGraphicFramePr>
        <p:xfrm>
          <a:off x="671332" y="3651955"/>
          <a:ext cx="6018836" cy="224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992"/>
                <a:gridCol w="1466803"/>
                <a:gridCol w="3221041"/>
              </a:tblGrid>
              <a:tr h="507810"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The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i-th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Random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CN" i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Scalar of This</a:t>
                      </a:r>
                      <a:r>
                        <a:rPr lang="en-US" altLang="zh-CN" i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Walk</a:t>
                      </a:r>
                      <a:endParaRPr lang="zh-CN" altLang="en-US" i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  <a:sym typeface="Wingdings"/>
                        </a:rPr>
                        <a:t>34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7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Node 1 is the query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𝑡𝑒𝑟𝑚𝑖𝑛𝑎𝑡𝑖𝑜𝑛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i="1">
                        <a:latin typeface="Cambria Math" charset="0"/>
                      </a:rPr>
                      <m:t>𝑝𝑟𝑜𝑏𝑎𝑏𝑖𝑙𝑖𝑡𝑦</m:t>
                    </m:r>
                    <m:r>
                      <a:rPr kumimoji="1" lang="en-US" altLang="zh-CN" i="1">
                        <a:latin typeface="Cambria Math" charset="0"/>
                      </a:rPr>
                      <m:t> 1−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=0.1</m:t>
                    </m:r>
                  </m:oMath>
                </a14:m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  <a:blipFill rotWithShape="0">
                <a:blip r:embed="rId4"/>
                <a:stretch>
                  <a:fillRect l="-1634" t="-10056" b="-40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6278705" y="1646461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98460" y="4514993"/>
                <a:ext cx="2492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=0.85×1.3=1.105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60" y="4514993"/>
                <a:ext cx="24923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055336"/>
                  </p:ext>
                </p:extLst>
              </p:nvPr>
            </p:nvGraphicFramePr>
            <p:xfrm>
              <a:off x="6794339" y="3661767"/>
              <a:ext cx="5247415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8002"/>
                    <a:gridCol w="383549"/>
                    <a:gridCol w="798653"/>
                    <a:gridCol w="1064871"/>
                    <a:gridCol w="879676"/>
                    <a:gridCol w="335666"/>
                    <a:gridCol w="347240"/>
                    <a:gridCol w="312517"/>
                    <a:gridCol w="34724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Node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0.5525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1.105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0" name="表格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055336"/>
                  </p:ext>
                </p:extLst>
              </p:nvPr>
            </p:nvGraphicFramePr>
            <p:xfrm>
              <a:off x="6794339" y="3661767"/>
              <a:ext cx="5247415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8002"/>
                    <a:gridCol w="383549"/>
                    <a:gridCol w="798653"/>
                    <a:gridCol w="1064871"/>
                    <a:gridCol w="879676"/>
                    <a:gridCol w="335666"/>
                    <a:gridCol w="347240"/>
                    <a:gridCol w="312517"/>
                    <a:gridCol w="34724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81" t="-8197" r="-575000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81" t="-108197" r="-575000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0.5525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81" t="-208197" r="-575000" b="-2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1.105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81" t="-308197" r="-575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781" t="-408197" r="-575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554747" y="4162532"/>
                <a:ext cx="2827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=0.85×0.65=0.5525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747" y="4162532"/>
                <a:ext cx="282703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2207088" y="4531213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en-US" altLang="zh-CN" dirty="0" smtClean="0">
                <a:sym typeface="Wingdings"/>
              </a:rPr>
              <a:t>72</a:t>
            </a:r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2218425" y="4900545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en-US" altLang="zh-CN" dirty="0" smtClean="0">
                <a:sym typeface="Wingdings"/>
              </a:rPr>
              <a:t></a:t>
            </a:r>
            <a:r>
              <a:rPr kumimoji="1" lang="en-US" altLang="zh-CN" dirty="0">
                <a:sym typeface="Wingdings"/>
              </a:rPr>
              <a:t>3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3888866" y="4895833"/>
                <a:ext cx="2065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charset="0"/>
                        </a:rPr>
                        <m:t>0.85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866" y="4895833"/>
                <a:ext cx="206574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/>
              <p:cNvSpPr txBox="1"/>
              <p:nvPr/>
            </p:nvSpPr>
            <p:spPr>
              <a:xfrm>
                <a:off x="3439027" y="5280133"/>
                <a:ext cx="325114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i="1">
                          <a:latin typeface="Cambria Math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charset="0"/>
                        </a:rPr>
                        <m:t>0.85×1.2×1.3×1.05×0.35=</m:t>
                      </m:r>
                      <m:r>
                        <m:rPr>
                          <m:nor/>
                        </m:rPr>
                        <a:rPr lang="en-US" altLang="zh-CN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m:t>0.487305</m:t>
                      </m:r>
                    </m:oMath>
                  </m:oMathPara>
                </a14:m>
                <a:endParaRPr lang="zh-CN" alt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027" y="5280133"/>
                <a:ext cx="3251140" cy="6399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7523545" y="4745957"/>
            <a:ext cx="450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 0        0           0.85           0        0    0   0   0</a:t>
            </a:r>
            <a:endParaRPr kumimoji="1"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7523545" y="5109646"/>
            <a:ext cx="450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 0        0       0.487305       0        0    0   0   0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152134" y="5280133"/>
            <a:ext cx="122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6724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3</a:t>
            </a:r>
            <a:endParaRPr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3" name="曲线连接符 42"/>
          <p:cNvCxnSpPr>
            <a:stCxn id="7" idx="7"/>
          </p:cNvCxnSpPr>
          <p:nvPr/>
        </p:nvCxnSpPr>
        <p:spPr>
          <a:xfrm rot="5400000" flipH="1" flipV="1">
            <a:off x="6812489" y="1002359"/>
            <a:ext cx="567518" cy="85459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10595895" y="1182085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6" name="曲线连接符 45"/>
          <p:cNvCxnSpPr>
            <a:stCxn id="7" idx="4"/>
          </p:cNvCxnSpPr>
          <p:nvPr/>
        </p:nvCxnSpPr>
        <p:spPr>
          <a:xfrm rot="5400000">
            <a:off x="5893829" y="2164447"/>
            <a:ext cx="674263" cy="55269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/>
          <p:cNvCxnSpPr/>
          <p:nvPr/>
        </p:nvCxnSpPr>
        <p:spPr>
          <a:xfrm flipV="1">
            <a:off x="6180881" y="2777925"/>
            <a:ext cx="1226916" cy="1388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曲线连接符 63"/>
          <p:cNvCxnSpPr/>
          <p:nvPr/>
        </p:nvCxnSpPr>
        <p:spPr>
          <a:xfrm flipV="1">
            <a:off x="7523545" y="2103660"/>
            <a:ext cx="856526" cy="59324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曲线连接符 64"/>
          <p:cNvCxnSpPr/>
          <p:nvPr/>
        </p:nvCxnSpPr>
        <p:spPr>
          <a:xfrm rot="5400000" flipH="1" flipV="1">
            <a:off x="8345355" y="1261647"/>
            <a:ext cx="763919" cy="53243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曲线连接符 69"/>
          <p:cNvCxnSpPr/>
          <p:nvPr/>
        </p:nvCxnSpPr>
        <p:spPr>
          <a:xfrm rot="10800000" flipV="1">
            <a:off x="7720314" y="937547"/>
            <a:ext cx="1273220" cy="24453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/>
        </p:nvSpPr>
        <p:spPr>
          <a:xfrm>
            <a:off x="10622386" y="1496334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10567882" y="2054377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0568564" y="2577764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0583593" y="2899466"/>
            <a:ext cx="914400" cy="31251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6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32" grpId="1"/>
      <p:bldP spid="41" grpId="0"/>
      <p:bldP spid="17" grpId="0"/>
      <p:bldP spid="42" grpId="0"/>
      <p:bldP spid="18" grpId="0"/>
      <p:bldP spid="45" grpId="1" animBg="1"/>
      <p:bldP spid="74" grpId="2" animBg="1"/>
      <p:bldP spid="75" grpId="2" animBg="1"/>
      <p:bldP spid="76" grpId="2" animBg="1"/>
      <p:bldP spid="7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</a:t>
            </a:r>
            <a:r>
              <a:rPr kumimoji="1" lang="en-US" altLang="zh-CN" dirty="0" smtClean="0"/>
              <a:t>e </a:t>
            </a:r>
            <a:r>
              <a:rPr kumimoji="1" lang="en-US" altLang="zh-CN" dirty="0"/>
              <a:t>propose </a:t>
            </a:r>
            <a:r>
              <a:rPr kumimoji="1" lang="en-US" altLang="zh-CN" i="1" dirty="0" smtClean="0"/>
              <a:t>MCMR </a:t>
            </a:r>
            <a:r>
              <a:rPr kumimoji="1" lang="en-US" altLang="zh-CN" dirty="0" smtClean="0"/>
              <a:t>with a new random walk sampling strategy.</a:t>
            </a:r>
          </a:p>
          <a:p>
            <a:r>
              <a:rPr kumimoji="1" lang="en-US" altLang="zh-CN" dirty="0" smtClean="0"/>
              <a:t>Our MCMR has two phases:</a:t>
            </a:r>
          </a:p>
          <a:p>
            <a:pPr lvl="1"/>
            <a:r>
              <a:rPr kumimoji="1" lang="en-US" altLang="zh-CN" dirty="0" smtClean="0"/>
              <a:t>Simulation phase</a:t>
            </a:r>
          </a:p>
          <a:p>
            <a:pPr lvl="2"/>
            <a:r>
              <a:rPr kumimoji="1" lang="en-US" altLang="zh-CN" dirty="0" smtClean="0"/>
              <a:t>Simulates a number of </a:t>
            </a:r>
            <a:r>
              <a:rPr kumimoji="1" lang="en-US" altLang="zh-CN" dirty="0" smtClean="0">
                <a:solidFill>
                  <a:srgbClr val="C00000"/>
                </a:solidFill>
              </a:rPr>
              <a:t>weighted random walks </a:t>
            </a:r>
            <a:r>
              <a:rPr kumimoji="1" lang="en-US" altLang="zh-CN" dirty="0" smtClean="0"/>
              <a:t>from the query node</a:t>
            </a:r>
          </a:p>
          <a:p>
            <a:pPr lvl="1"/>
            <a:r>
              <a:rPr kumimoji="1" lang="en-US" altLang="zh-CN" dirty="0" smtClean="0"/>
              <a:t>Estimation phase</a:t>
            </a:r>
          </a:p>
          <a:p>
            <a:pPr lvl="2"/>
            <a:r>
              <a:rPr kumimoji="1" lang="en-US" altLang="zh-CN" dirty="0" smtClean="0"/>
              <a:t>Estimates MR scores of all nodes in the graph based on the simulated random walks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5" name="右箭头 4"/>
          <p:cNvSpPr/>
          <p:nvPr/>
        </p:nvSpPr>
        <p:spPr>
          <a:xfrm rot="10800000">
            <a:off x="3923817" y="3646024"/>
            <a:ext cx="659757" cy="19676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87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86787" y="274617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</a:rPr>
                      <m:t>=4</m:t>
                    </m:r>
                  </m:oMath>
                </a14:m>
                <a:r>
                  <a:rPr kumimoji="1" lang="en-US" altLang="zh-CN" dirty="0" smtClean="0"/>
                  <a:t>, we can estimate the MR score as follows.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787" y="274617"/>
                <a:ext cx="10515600" cy="4351338"/>
              </a:xfrm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11180" y="6078557"/>
            <a:ext cx="2743200" cy="365125"/>
          </a:xfrm>
        </p:spPr>
        <p:txBody>
          <a:bodyPr/>
          <a:lstStyle/>
          <a:p>
            <a:fld id="{A35629D7-DF75-8F42-952A-AB860A5399C5}" type="slidenum">
              <a:rPr kumimoji="1" lang="zh-CN" altLang="en-US" smtClean="0"/>
              <a:t>26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31899"/>
                  </p:ext>
                </p:extLst>
              </p:nvPr>
            </p:nvGraphicFramePr>
            <p:xfrm>
              <a:off x="5980520" y="1232660"/>
              <a:ext cx="5459261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8858"/>
                    <a:gridCol w="544658"/>
                    <a:gridCol w="794293"/>
                    <a:gridCol w="1055276"/>
                    <a:gridCol w="839681"/>
                    <a:gridCol w="363106"/>
                    <a:gridCol w="368525"/>
                    <a:gridCol w="374452"/>
                    <a:gridCol w="340412"/>
                  </a:tblGrid>
                  <a:tr h="311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Node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0.5525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1.105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71"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.85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0.487305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331899"/>
                  </p:ext>
                </p:extLst>
              </p:nvPr>
            </p:nvGraphicFramePr>
            <p:xfrm>
              <a:off x="5980520" y="1232660"/>
              <a:ext cx="5459261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8858"/>
                    <a:gridCol w="544658"/>
                    <a:gridCol w="794293"/>
                    <a:gridCol w="1055276"/>
                    <a:gridCol w="839681"/>
                    <a:gridCol w="363106"/>
                    <a:gridCol w="368525"/>
                    <a:gridCol w="374452"/>
                    <a:gridCol w="34041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1" t="-8333" r="-60156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1" t="-108333" r="-60156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78261" t="-108333" r="-173188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1" t="-204918" r="-601563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66412" t="-204918" r="-419847" b="-2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1" t="-310000" r="-60156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1734" t="-310000" r="-217919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81" t="-410000" r="-60156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0.487305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968680" y="3131909"/>
                <a:ext cx="9861630" cy="3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For node 1,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kumimoji="1" lang="en-US" altLang="zh-CN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 smtClean="0">
                            <a:latin typeface="Cambria Math" charset="0"/>
                          </a:rPr>
                          <m:t>1,1</m:t>
                        </m:r>
                      </m:e>
                    </m:d>
                    <m:r>
                      <a:rPr kumimoji="1" lang="en-US" altLang="zh-CN" i="1" dirty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kumimoji="1" lang="en-US" altLang="zh-CN" b="0" i="1" dirty="0" smtClean="0">
                        <a:latin typeface="Cambria Math" charset="0"/>
                      </a:rPr>
                      <m:t>=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0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0" y="3131909"/>
                <a:ext cx="9861630" cy="383182"/>
              </a:xfrm>
              <a:prstGeom prst="rect">
                <a:avLst/>
              </a:prstGeom>
              <a:blipFill rotWithShape="0">
                <a:blip r:embed="rId5"/>
                <a:stretch>
                  <a:fillRect l="-556" t="-9524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968680" y="3531835"/>
                <a:ext cx="9861630" cy="3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For node 2,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1,</m:t>
                        </m:r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=</m:t>
                    </m:r>
                    <m:r>
                      <a:rPr kumimoji="1" lang="en-US" altLang="zh-CN" b="0" i="1" dirty="0" smtClean="0">
                        <a:latin typeface="Cambria Math" charset="0"/>
                      </a:rPr>
                      <m:t>1.105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0" y="3531835"/>
                <a:ext cx="9861630" cy="383182"/>
              </a:xfrm>
              <a:prstGeom prst="rect">
                <a:avLst/>
              </a:prstGeom>
              <a:blipFill rotWithShape="0">
                <a:blip r:embed="rId6"/>
                <a:stretch>
                  <a:fillRect l="-556" t="-7937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68680" y="3936345"/>
                <a:ext cx="9861630" cy="3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For node 3,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charset="0"/>
                      </a:rPr>
                      <m:t>𝑆</m:t>
                    </m:r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1,</m:t>
                        </m:r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  <m:r>
                      <a:rPr kumimoji="1" lang="en-US" altLang="zh-CN" i="1" dirty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kumimoji="1" lang="en-US" altLang="zh-CN" b="0" i="1" dirty="0" smtClean="0">
                        <a:latin typeface="Cambria Math" charset="0"/>
                      </a:rPr>
                      <m:t>(3)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=1.337305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0" y="3936345"/>
                <a:ext cx="9861630" cy="383182"/>
              </a:xfrm>
              <a:prstGeom prst="rect">
                <a:avLst/>
              </a:prstGeom>
              <a:blipFill rotWithShape="0">
                <a:blip r:embed="rId7"/>
                <a:stretch>
                  <a:fillRect l="-556" t="-9524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标注 14"/>
          <p:cNvSpPr/>
          <p:nvPr/>
        </p:nvSpPr>
        <p:spPr>
          <a:xfrm>
            <a:off x="7097733" y="3138404"/>
            <a:ext cx="3732577" cy="567902"/>
          </a:xfrm>
          <a:prstGeom prst="wedgeRoundRectCallout">
            <a:avLst>
              <a:gd name="adj1" fmla="val -80062"/>
              <a:gd name="adj2" fmla="val 9511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Similar </a:t>
            </a:r>
            <a:r>
              <a:rPr kumimoji="1" lang="en-US" altLang="zh-CN" dirty="0" smtClean="0">
                <a:solidFill>
                  <a:schemeClr val="tx1"/>
                </a:solidFill>
              </a:rPr>
              <a:t>estimation could </a:t>
            </a:r>
            <a:r>
              <a:rPr kumimoji="1" lang="en-US" altLang="zh-CN" dirty="0">
                <a:solidFill>
                  <a:schemeClr val="tx1"/>
                </a:solidFill>
              </a:rPr>
              <a:t>be </a:t>
            </a:r>
            <a:r>
              <a:rPr kumimoji="1" lang="en-US" altLang="zh-CN" dirty="0" smtClean="0">
                <a:solidFill>
                  <a:schemeClr val="tx1"/>
                </a:solidFill>
              </a:rPr>
              <a:t>done for all other nodes.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818657"/>
                  </p:ext>
                </p:extLst>
              </p:nvPr>
            </p:nvGraphicFramePr>
            <p:xfrm>
              <a:off x="585693" y="1232660"/>
              <a:ext cx="5326021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3781"/>
                    <a:gridCol w="1967696"/>
                    <a:gridCol w="1944544"/>
                  </a:tblGrid>
                  <a:tr h="298656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=0.5525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72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=1.105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.85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67243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0.487305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818657"/>
                  </p:ext>
                </p:extLst>
              </p:nvPr>
            </p:nvGraphicFramePr>
            <p:xfrm>
              <a:off x="585693" y="1232660"/>
              <a:ext cx="5326021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13781"/>
                    <a:gridCol w="1967696"/>
                    <a:gridCol w="1944544"/>
                  </a:tblGrid>
                  <a:tr h="36576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74295" t="-108333" r="-627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72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74295" t="-204918" r="-627" b="-22131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31" t="-310000" r="-277586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74295" t="-310000" r="-627" b="-1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31" t="-410000" r="-27758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67243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74295" t="-410000" r="-627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13328"/>
                  </p:ext>
                </p:extLst>
              </p:nvPr>
            </p:nvGraphicFramePr>
            <p:xfrm>
              <a:off x="2403940" y="4348162"/>
              <a:ext cx="8127999" cy="7804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3849"/>
                    <a:gridCol w="567161"/>
                    <a:gridCol w="907967"/>
                    <a:gridCol w="1261640"/>
                    <a:gridCol w="983848"/>
                    <a:gridCol w="714201"/>
                    <a:gridCol w="903111"/>
                    <a:gridCol w="903111"/>
                    <a:gridCol w="903111"/>
                  </a:tblGrid>
                  <a:tr h="409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charset="0"/>
                                </a:rPr>
                                <m:t>𝑣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(1,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表格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413328"/>
                  </p:ext>
                </p:extLst>
              </p:nvPr>
            </p:nvGraphicFramePr>
            <p:xfrm>
              <a:off x="2403940" y="4348162"/>
              <a:ext cx="8127999" cy="78040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3849"/>
                    <a:gridCol w="567161"/>
                    <a:gridCol w="907967"/>
                    <a:gridCol w="1261640"/>
                    <a:gridCol w="983848"/>
                    <a:gridCol w="714201"/>
                    <a:gridCol w="903111"/>
                    <a:gridCol w="903111"/>
                    <a:gridCol w="903111"/>
                  </a:tblGrid>
                  <a:tr h="40956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621" t="-7353" r="-72981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621" t="-119672" r="-72981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文本框 8"/>
          <p:cNvSpPr txBox="1"/>
          <p:nvPr/>
        </p:nvSpPr>
        <p:spPr>
          <a:xfrm>
            <a:off x="3503537" y="4759231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066615" y="4759231"/>
            <a:ext cx="72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1.105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965359" y="4759231"/>
            <a:ext cx="115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1.337305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190146" y="4759231"/>
            <a:ext cx="8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0.5525</a:t>
            </a:r>
            <a:endParaRPr kumimoji="1"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311605" y="4761512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134697" y="4775246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9028968" y="4775246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949670" y="4775246"/>
            <a:ext cx="39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479114"/>
                  </p:ext>
                </p:extLst>
              </p:nvPr>
            </p:nvGraphicFramePr>
            <p:xfrm>
              <a:off x="2403940" y="5344807"/>
              <a:ext cx="8127999" cy="75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111"/>
                    <a:gridCol w="555301"/>
                    <a:gridCol w="1000565"/>
                    <a:gridCol w="1261640"/>
                    <a:gridCol w="1088021"/>
                    <a:gridCol w="610028"/>
                    <a:gridCol w="903111"/>
                    <a:gridCol w="903111"/>
                    <a:gridCol w="903111"/>
                  </a:tblGrid>
                  <a:tr h="382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Node v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(1,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0.27625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0.334326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0.138125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6479114"/>
                  </p:ext>
                </p:extLst>
              </p:nvPr>
            </p:nvGraphicFramePr>
            <p:xfrm>
              <a:off x="2403940" y="5344807"/>
              <a:ext cx="8127999" cy="75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111"/>
                    <a:gridCol w="555301"/>
                    <a:gridCol w="1000565"/>
                    <a:gridCol w="1261640"/>
                    <a:gridCol w="1088021"/>
                    <a:gridCol w="610028"/>
                    <a:gridCol w="903111"/>
                    <a:gridCol w="903111"/>
                    <a:gridCol w="903111"/>
                  </a:tblGrid>
                  <a:tr h="382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Node v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676" t="-109677" r="-80270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0.27625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0.334326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0.138125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圆角矩形标注 27"/>
              <p:cNvSpPr/>
              <p:nvPr/>
            </p:nvSpPr>
            <p:spPr>
              <a:xfrm>
                <a:off x="386787" y="4583574"/>
                <a:ext cx="1949834" cy="761232"/>
              </a:xfrm>
              <a:prstGeom prst="wedgeRoundRectCallout">
                <a:avLst>
                  <a:gd name="adj1" fmla="val 129099"/>
                  <a:gd name="adj2" fmla="val 119758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1,2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1.105</m:t>
                          </m:r>
                        </m:num>
                        <m:den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1" lang="en-US" altLang="zh-CN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圆角矩形标注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7" y="4583574"/>
                <a:ext cx="1949834" cy="761232"/>
              </a:xfrm>
              <a:prstGeom prst="wedgeRoundRectCallout">
                <a:avLst>
                  <a:gd name="adj1" fmla="val 129099"/>
                  <a:gd name="adj2" fmla="val 119758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3897076" y="5775767"/>
            <a:ext cx="898744" cy="30279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3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9" grpId="0"/>
      <p:bldP spid="10" grpId="0"/>
      <p:bldP spid="21" grpId="0"/>
      <p:bldP spid="22" grpId="0"/>
      <p:bldP spid="23" grpId="0"/>
      <p:bldP spid="24" grpId="0"/>
      <p:bldP spid="25" grpId="0"/>
      <p:bldP spid="26" grpId="0"/>
      <p:bldP spid="28" grpId="1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7"/>
                <a:ext cx="10515600" cy="11553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 smtClean="0"/>
                  <a:t>Output-bound</a:t>
                </a:r>
              </a:p>
              <a:p>
                <a:pPr lvl="1"/>
                <a:r>
                  <a:rPr kumimoji="1" lang="en-US" altLang="zh-CN" sz="2000" dirty="0" smtClean="0"/>
                  <a:t>If enough number of random walks is simulated, we can guarantee that the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</a:rPr>
                      <m:t>𝑘</m:t>
                    </m:r>
                    <m:r>
                      <a:rPr kumimoji="1" lang="en-US" altLang="zh-CN" sz="200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000" dirty="0" smtClean="0"/>
                  <a:t>nodes returned by </a:t>
                </a:r>
                <a:r>
                  <a:rPr kumimoji="1" lang="en-US" altLang="zh-CN" sz="2000" i="1" dirty="0" smtClean="0"/>
                  <a:t>MCMR</a:t>
                </a:r>
                <a:r>
                  <a:rPr kumimoji="1" lang="en-US" altLang="zh-CN" sz="2000" dirty="0" smtClean="0"/>
                  <a:t> is the true top-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zh-CN" sz="2000" dirty="0" smtClean="0"/>
                  <a:t> nodes with high probability.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7"/>
                <a:ext cx="10515600" cy="1155348"/>
              </a:xfrm>
              <a:blipFill rotWithShape="0">
                <a:blip r:embed="rId3"/>
                <a:stretch>
                  <a:fillRect l="-1043" t="-9474" b="-1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27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717" y="2886347"/>
            <a:ext cx="5129761" cy="1774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930798" y="4287486"/>
                <a:ext cx="10515600" cy="1276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Efficiency</a:t>
                </a:r>
              </a:p>
              <a:p>
                <a:pPr lvl="1"/>
                <a:r>
                  <a:rPr kumimoji="1" lang="en-US" altLang="zh-CN" sz="2000" dirty="0" smtClean="0"/>
                  <a:t>With a fixed number of random walks, MCMR can return the top-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kumimoji="1" lang="en-US" altLang="zh-CN" sz="2000" dirty="0" smtClean="0"/>
                  <a:t> nodes efficiently while guaranteeing high accuracy.</a:t>
                </a:r>
                <a:endParaRPr kumimoji="1" lang="en-US" altLang="zh-CN" sz="2000" dirty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98" y="4287486"/>
                <a:ext cx="10515600" cy="1276390"/>
              </a:xfrm>
              <a:prstGeom prst="rect">
                <a:avLst/>
              </a:prstGeom>
              <a:blipFill rotWithShape="0">
                <a:blip r:embed="rId5"/>
                <a:stretch>
                  <a:fillRect l="-1043" t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717" y="5387649"/>
            <a:ext cx="5129761" cy="10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What is Manifold Ranking-based Image Retrieval (MRIR</a:t>
            </a: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3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Settings</a:t>
            </a:r>
          </a:p>
          <a:p>
            <a:pPr lvl="1"/>
            <a:r>
              <a:rPr kumimoji="1" lang="en-US" altLang="zh-CN" dirty="0" smtClean="0"/>
              <a:t>Datasets</a:t>
            </a:r>
          </a:p>
          <a:p>
            <a:pPr lvl="1"/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867" y="2345592"/>
            <a:ext cx="4120266" cy="366132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46967" y="5000263"/>
            <a:ext cx="4209166" cy="10066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39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What is Manifold Ranking-based Image Retrieval (MRIR)?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1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Settings</a:t>
                </a:r>
              </a:p>
              <a:p>
                <a:pPr lvl="1"/>
                <a:r>
                  <a:rPr kumimoji="1" lang="en-US" altLang="zh-CN" dirty="0" smtClean="0"/>
                  <a:t>Methods to be evaluated:</a:t>
                </a:r>
              </a:p>
              <a:p>
                <a:pPr lvl="2"/>
                <a:r>
                  <a:rPr kumimoji="1" lang="en-US" altLang="zh-CN" i="1" dirty="0" smtClean="0">
                    <a:solidFill>
                      <a:srgbClr val="C00000"/>
                    </a:solidFill>
                  </a:rPr>
                  <a:t>Mogul</a:t>
                </a:r>
                <a:r>
                  <a:rPr kumimoji="1" lang="en-US" altLang="zh-CN" i="1" dirty="0" smtClean="0"/>
                  <a:t> </a:t>
                </a:r>
                <a:r>
                  <a:rPr kumimoji="1" lang="en-US" altLang="zh-CN" dirty="0" smtClean="0"/>
                  <a:t>: the fastest approximate method</a:t>
                </a:r>
              </a:p>
              <a:p>
                <a:pPr lvl="2"/>
                <a:r>
                  <a:rPr kumimoji="1" lang="en-US" altLang="zh-CN" i="1" dirty="0" smtClean="0">
                    <a:solidFill>
                      <a:srgbClr val="C00000"/>
                    </a:solidFill>
                  </a:rPr>
                  <a:t>Mogul-E</a:t>
                </a:r>
                <a:r>
                  <a:rPr kumimoji="1" lang="en-US" altLang="zh-CN" i="1" dirty="0" smtClean="0"/>
                  <a:t> </a:t>
                </a:r>
                <a:r>
                  <a:rPr kumimoji="1" lang="en-US" altLang="zh-CN" dirty="0" smtClean="0"/>
                  <a:t>: the fastest exact method</a:t>
                </a:r>
              </a:p>
              <a:p>
                <a:pPr lvl="2"/>
                <a:r>
                  <a:rPr kumimoji="1" lang="en-US" altLang="zh-CN" i="1" dirty="0" smtClean="0">
                    <a:solidFill>
                      <a:srgbClr val="C00000"/>
                    </a:solidFill>
                  </a:rPr>
                  <a:t>Power</a:t>
                </a:r>
                <a:r>
                  <a:rPr kumimoji="1" lang="en-US" altLang="zh-CN" i="1" dirty="0" smtClean="0"/>
                  <a:t> </a:t>
                </a:r>
                <a:r>
                  <a:rPr kumimoji="1" lang="en-US" altLang="zh-CN" dirty="0" smtClean="0"/>
                  <a:t>: the approximate method</a:t>
                </a:r>
              </a:p>
              <a:p>
                <a:pPr lvl="2"/>
                <a:r>
                  <a:rPr kumimoji="1" lang="en-US" altLang="zh-CN" i="1" dirty="0" smtClean="0">
                    <a:solidFill>
                      <a:srgbClr val="C00000"/>
                    </a:solidFill>
                  </a:rPr>
                  <a:t>MCMR</a:t>
                </a:r>
                <a:r>
                  <a:rPr kumimoji="1" lang="en-US" altLang="zh-CN" dirty="0" smtClean="0"/>
                  <a:t> (ours)</a:t>
                </a:r>
              </a:p>
              <a:p>
                <a:pPr lvl="1"/>
                <a:r>
                  <a:rPr kumimoji="1" lang="en-US" altLang="zh-CN" dirty="0" smtClean="0"/>
                  <a:t>Parameter settings: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=0.99</m:t>
                    </m:r>
                  </m:oMath>
                </a14:m>
                <a:r>
                  <a:rPr kumimoji="1" lang="en-US" altLang="zh-CN" dirty="0" smtClean="0"/>
                  <a:t>, following the existing </a:t>
                </a:r>
                <a:r>
                  <a:rPr kumimoji="1" lang="en-US" altLang="zh-CN" dirty="0" smtClean="0"/>
                  <a:t>studies</a:t>
                </a:r>
              </a:p>
              <a:p>
                <a:pPr lvl="2"/>
                <a:r>
                  <a:rPr kumimoji="1" lang="en-US" altLang="zh-CN" dirty="0" smtClean="0"/>
                  <a:t>For Power, the number of iterations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=1,000</m:t>
                    </m:r>
                  </m:oMath>
                </a14:m>
                <a:endParaRPr kumimoji="1" lang="en-US" altLang="zh-CN" dirty="0" smtClean="0"/>
              </a:p>
              <a:p>
                <a:pPr lvl="3"/>
                <a:r>
                  <a:rPr kumimoji="1" lang="en-US" altLang="zh-CN" dirty="0" smtClean="0"/>
                  <a:t>which ensures that the additive error between the approximate MR score and the exact MR score is reduced to be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 dirty="0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charset="0"/>
                          </a:rPr>
                          <m:t>−10</m:t>
                        </m:r>
                      </m:sup>
                    </m:sSup>
                  </m:oMath>
                </a14:m>
                <a:endParaRPr kumimoji="1" lang="en-US" altLang="zh-CN" dirty="0" smtClean="0"/>
              </a:p>
              <a:p>
                <a:pPr lvl="2"/>
                <a:r>
                  <a:rPr kumimoji="1" lang="en-US" altLang="zh-CN" dirty="0" smtClean="0"/>
                  <a:t>Number of queries: 100 (each query node is chosen uniformly at random)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3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Settings</a:t>
                </a:r>
              </a:p>
              <a:p>
                <a:pPr lvl="1"/>
                <a:r>
                  <a:rPr kumimoji="1" lang="en-US" altLang="zh-CN" dirty="0" smtClean="0"/>
                  <a:t>Performance metrics:</a:t>
                </a:r>
              </a:p>
              <a:p>
                <a:pPr lvl="2"/>
                <a:r>
                  <a:rPr kumimoji="1" lang="en-US" altLang="zh-CN" dirty="0" smtClean="0"/>
                  <a:t>Average query time over 100 queries </a:t>
                </a:r>
              </a:p>
              <a:p>
                <a:pPr lvl="2"/>
                <a:r>
                  <a:rPr kumimoji="1" lang="en-US" altLang="zh-CN" dirty="0" smtClean="0"/>
                  <a:t>Precision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𝑃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@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𝑘</m:t>
                    </m:r>
                    <m:r>
                      <a:rPr kumimoji="1" lang="en-US" altLang="zh-CN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</a:rPr>
                          <m:t>|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kumimoji="1" lang="en-US" altLang="zh-CN" dirty="0" smtClean="0"/>
                  <a:t> </a:t>
                </a:r>
              </a:p>
              <a:p>
                <a:pPr lvl="3"/>
                <a:r>
                  <a:rPr kumimoji="1" lang="en-US" altLang="zh-CN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1" lang="en-US" altLang="zh-CN" dirty="0" smtClean="0"/>
                  <a:t> is the top-k set returned by method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is the true top-k nodes set</a:t>
                </a:r>
                <a:r>
                  <a:rPr kumimoji="1" lang="en-US" altLang="zh-CN" dirty="0" smtClean="0"/>
                  <a:t>.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is obtained by Power since computing the inverse of a matrix ran out of time for the large datasets.</a:t>
                </a:r>
                <a:endParaRPr kumimoji="1" lang="en-US" altLang="zh-CN" dirty="0" smtClean="0"/>
              </a:p>
              <a:p>
                <a:pPr lvl="2"/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Results on the Flickr dataset </a:t>
            </a:r>
          </a:p>
          <a:p>
            <a:pPr lvl="1"/>
            <a:endParaRPr kumimoji="1"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32</a:t>
            </a:fld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9" y="2199190"/>
            <a:ext cx="6245386" cy="2849277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8610600" y="2596605"/>
            <a:ext cx="3264061" cy="1307940"/>
          </a:xfrm>
          <a:prstGeom prst="wedgeRoundRectCallout">
            <a:avLst>
              <a:gd name="adj1" fmla="val -65509"/>
              <a:gd name="adj2" fmla="val 9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Our proposed method MCMR achieved </a:t>
            </a:r>
            <a:r>
              <a:rPr kumimoji="1" lang="en-US" altLang="zh-CN" dirty="0" smtClean="0">
                <a:solidFill>
                  <a:srgbClr val="C00000"/>
                </a:solidFill>
              </a:rPr>
              <a:t>higher precision </a:t>
            </a:r>
            <a:r>
              <a:rPr kumimoji="1" lang="en-US" altLang="zh-CN" dirty="0" smtClean="0">
                <a:solidFill>
                  <a:schemeClr val="tx1"/>
                </a:solidFill>
              </a:rPr>
              <a:t>than the existing approximate method </a:t>
            </a:r>
            <a:r>
              <a:rPr kumimoji="1" lang="en-US" altLang="zh-CN" dirty="0" smtClean="0">
                <a:solidFill>
                  <a:srgbClr val="C00000"/>
                </a:solidFill>
              </a:rPr>
              <a:t>by up to 8 times.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9920" y="2596605"/>
            <a:ext cx="2916820" cy="1307940"/>
          </a:xfrm>
          <a:prstGeom prst="wedgeRoundRectCallout">
            <a:avLst>
              <a:gd name="adj1" fmla="val 59694"/>
              <a:gd name="adj2" fmla="val 3728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Our proposed method MCMR ran </a:t>
            </a:r>
            <a:r>
              <a:rPr kumimoji="1" lang="en-US" altLang="zh-CN" dirty="0" smtClean="0">
                <a:solidFill>
                  <a:srgbClr val="C00000"/>
                </a:solidFill>
              </a:rPr>
              <a:t>faster</a:t>
            </a:r>
            <a:r>
              <a:rPr kumimoji="1" lang="en-US" altLang="zh-CN" dirty="0" smtClean="0">
                <a:solidFill>
                  <a:schemeClr val="tx1"/>
                </a:solidFill>
              </a:rPr>
              <a:t> than existing algorithms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by up to 4 orders of magnitude</a:t>
            </a:r>
            <a:r>
              <a:rPr kumimoji="1" lang="en-US" altLang="zh-CN" dirty="0" smtClean="0">
                <a:solidFill>
                  <a:schemeClr val="tx1"/>
                </a:solidFill>
              </a:rPr>
              <a:t>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882411" y="5393803"/>
            <a:ext cx="3122694" cy="636607"/>
          </a:xfrm>
          <a:prstGeom prst="wedgeRoundRectCallout">
            <a:avLst>
              <a:gd name="adj1" fmla="val -31197"/>
              <a:gd name="adj2" fmla="val -11931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Mogul-E is not plotted here since it ran over 4 days.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82411" y="4502552"/>
            <a:ext cx="1502237" cy="451413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80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Problem definition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>
                <a:solidFill>
                  <a:schemeClr val="bg2">
                    <a:lumMod val="75000"/>
                  </a:schemeClr>
                </a:solidFill>
              </a:rPr>
              <a:t>What is Manifold Ranking-based Image Retrieval (MRIR</a:t>
            </a: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)?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Proposed approach: MCMR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24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 are the first to apply </a:t>
            </a:r>
            <a:r>
              <a:rPr kumimoji="1" lang="en-US" altLang="zh-CN" dirty="0" smtClean="0">
                <a:solidFill>
                  <a:srgbClr val="C00000"/>
                </a:solidFill>
              </a:rPr>
              <a:t>Random Walk Sampling </a:t>
            </a:r>
            <a:r>
              <a:rPr kumimoji="1" lang="en-US" altLang="zh-CN" dirty="0" smtClean="0"/>
              <a:t>to Manifold Ranking-based Image Retrieval (MRIR) problem</a:t>
            </a:r>
          </a:p>
          <a:p>
            <a:r>
              <a:rPr kumimoji="1" lang="en-US" altLang="zh-CN" dirty="0" smtClean="0"/>
              <a:t>MCMR is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the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C00000"/>
                </a:solidFill>
              </a:rPr>
              <a:t>first index-free algorithm with output bound </a:t>
            </a:r>
            <a:r>
              <a:rPr kumimoji="1" lang="en-US" altLang="zh-CN" dirty="0" smtClean="0"/>
              <a:t>for the top-k MRIR query</a:t>
            </a:r>
          </a:p>
          <a:p>
            <a:r>
              <a:rPr kumimoji="1" lang="en-US" altLang="zh-CN" dirty="0" smtClean="0"/>
              <a:t>Our experiments demonstrate the </a:t>
            </a:r>
            <a:r>
              <a:rPr kumimoji="1" lang="en-US" altLang="zh-CN" dirty="0" smtClean="0">
                <a:solidFill>
                  <a:srgbClr val="C00000"/>
                </a:solidFill>
              </a:rPr>
              <a:t>effectiveness</a:t>
            </a:r>
            <a:r>
              <a:rPr kumimoji="1" lang="en-US" altLang="zh-CN" dirty="0" smtClean="0"/>
              <a:t> and </a:t>
            </a:r>
            <a:r>
              <a:rPr kumimoji="1" lang="en-US" altLang="zh-CN" dirty="0" smtClean="0">
                <a:solidFill>
                  <a:srgbClr val="C00000"/>
                </a:solidFill>
              </a:rPr>
              <a:t>efficiency</a:t>
            </a:r>
            <a:r>
              <a:rPr kumimoji="1" lang="en-US" altLang="zh-CN" dirty="0" smtClean="0"/>
              <a:t> of MCMR on 4 real-world datasets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14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520965" y="2572297"/>
            <a:ext cx="5612524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8800" dirty="0" smtClean="0"/>
              <a:t>Thank You</a:t>
            </a:r>
            <a:br>
              <a:rPr kumimoji="1" lang="en-US" altLang="zh-CN" sz="8800" dirty="0" smtClean="0"/>
            </a:br>
            <a:r>
              <a:rPr kumimoji="1" lang="en-US" altLang="zh-CN" sz="8800" dirty="0" smtClean="0"/>
              <a:t>Q &amp; A</a:t>
            </a:r>
            <a:endParaRPr kumimoji="1" lang="zh-CN" altLang="en-US" sz="8800" dirty="0"/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2874579" y="3235078"/>
            <a:ext cx="6905297" cy="1051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4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Global similarity:</a:t>
            </a:r>
          </a:p>
          <a:p>
            <a:pPr lvl="1"/>
            <a:r>
              <a:rPr kumimoji="1" lang="en-US" altLang="zh-CN" dirty="0" smtClean="0"/>
              <a:t>The global similarity between two images is revealed among all images.</a:t>
            </a:r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36</a:t>
            </a:fld>
            <a:endParaRPr kumimoji="1" lang="zh-CN" altLang="en-US" dirty="0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35" y="3622403"/>
            <a:ext cx="1117722" cy="69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85" y="3622403"/>
            <a:ext cx="952500" cy="698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32" y="3622403"/>
            <a:ext cx="1026409" cy="69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980" y="3622403"/>
            <a:ext cx="1066437" cy="694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86856" y="4355089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549519" y="4278270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645954" y="4322647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578677" y="4303487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cxnSp>
        <p:nvCxnSpPr>
          <p:cNvPr id="9" name="直线连接符 8"/>
          <p:cNvCxnSpPr>
            <a:stCxn id="6" idx="3"/>
            <a:endCxn id="5" idx="1"/>
          </p:cNvCxnSpPr>
          <p:nvPr/>
        </p:nvCxnSpPr>
        <p:spPr>
          <a:xfrm flipV="1">
            <a:off x="3552385" y="3969803"/>
            <a:ext cx="744650" cy="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>
            <a:stCxn id="5" idx="3"/>
            <a:endCxn id="7" idx="1"/>
          </p:cNvCxnSpPr>
          <p:nvPr/>
        </p:nvCxnSpPr>
        <p:spPr>
          <a:xfrm>
            <a:off x="5414757" y="3969803"/>
            <a:ext cx="808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>
            <a:stCxn id="7" idx="3"/>
            <a:endCxn id="8" idx="1"/>
          </p:cNvCxnSpPr>
          <p:nvPr/>
        </p:nvCxnSpPr>
        <p:spPr>
          <a:xfrm>
            <a:off x="7249941" y="3969803"/>
            <a:ext cx="9060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314783" y="3172940"/>
            <a:ext cx="3322088" cy="1676852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标注 19"/>
          <p:cNvSpPr/>
          <p:nvPr/>
        </p:nvSpPr>
        <p:spPr>
          <a:xfrm>
            <a:off x="1921397" y="5578997"/>
            <a:ext cx="3923817" cy="777353"/>
          </a:xfrm>
          <a:prstGeom prst="wedgeRoundRectCallout">
            <a:avLst>
              <a:gd name="adj1" fmla="val -9308"/>
              <a:gd name="adj2" fmla="val -14772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If two images are linked by an edge, it means that they are 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local similar.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Global similarity:</a:t>
            </a:r>
          </a:p>
          <a:p>
            <a:pPr lvl="1"/>
            <a:r>
              <a:rPr kumimoji="1" lang="en-US" altLang="zh-CN" dirty="0" smtClean="0"/>
              <a:t>The global similarity between two images is revealed among all images.</a:t>
            </a:r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37</a:t>
            </a:fld>
            <a:endParaRPr kumimoji="1" lang="zh-CN" altLang="en-US" dirty="0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035" y="3622403"/>
            <a:ext cx="1117722" cy="694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85" y="3622403"/>
            <a:ext cx="952500" cy="698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532" y="3622403"/>
            <a:ext cx="1026409" cy="69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980" y="3622403"/>
            <a:ext cx="1066437" cy="694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86856" y="4355089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A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549519" y="4278270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645954" y="4322647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578677" y="4303487"/>
            <a:ext cx="39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cxnSp>
        <p:nvCxnSpPr>
          <p:cNvPr id="9" name="直线连接符 8"/>
          <p:cNvCxnSpPr>
            <a:stCxn id="6" idx="3"/>
            <a:endCxn id="5" idx="1"/>
          </p:cNvCxnSpPr>
          <p:nvPr/>
        </p:nvCxnSpPr>
        <p:spPr>
          <a:xfrm flipV="1">
            <a:off x="3552385" y="3969803"/>
            <a:ext cx="744650" cy="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>
            <a:stCxn id="5" idx="3"/>
            <a:endCxn id="7" idx="1"/>
          </p:cNvCxnSpPr>
          <p:nvPr/>
        </p:nvCxnSpPr>
        <p:spPr>
          <a:xfrm>
            <a:off x="5414757" y="3969803"/>
            <a:ext cx="808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>
            <a:stCxn id="7" idx="3"/>
            <a:endCxn id="8" idx="1"/>
          </p:cNvCxnSpPr>
          <p:nvPr/>
        </p:nvCxnSpPr>
        <p:spPr>
          <a:xfrm>
            <a:off x="7249941" y="3969803"/>
            <a:ext cx="9060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标注 19"/>
          <p:cNvSpPr/>
          <p:nvPr/>
        </p:nvSpPr>
        <p:spPr>
          <a:xfrm>
            <a:off x="1921397" y="5578997"/>
            <a:ext cx="3118095" cy="777353"/>
          </a:xfrm>
          <a:prstGeom prst="wedgeRoundRectCallout">
            <a:avLst>
              <a:gd name="adj1" fmla="val 50279"/>
              <a:gd name="adj2" fmla="val -13134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tx1"/>
                </a:solidFill>
              </a:rPr>
              <a:t>In fact, Image A and Image B are 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similar globally.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  <p:cxnSp>
        <p:nvCxnSpPr>
          <p:cNvPr id="10" name="曲线连接符 9"/>
          <p:cNvCxnSpPr>
            <a:stCxn id="11" idx="2"/>
            <a:endCxn id="17" idx="2"/>
          </p:cNvCxnSpPr>
          <p:nvPr/>
        </p:nvCxnSpPr>
        <p:spPr>
          <a:xfrm rot="5400000" flipH="1" flipV="1">
            <a:off x="5876546" y="1854680"/>
            <a:ext cx="76819" cy="5662663"/>
          </a:xfrm>
          <a:prstGeom prst="curvedConnector3">
            <a:avLst>
              <a:gd name="adj1" fmla="val -297583"/>
            </a:avLst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Case study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To show how MR has better performance than other existing approaches, a case study is conducted:</a:t>
            </a:r>
          </a:p>
          <a:p>
            <a:pPr lvl="1"/>
            <a:r>
              <a:rPr kumimoji="1" lang="en-US" altLang="zh-CN" dirty="0" smtClean="0"/>
              <a:t>Approaches:</a:t>
            </a:r>
          </a:p>
          <a:p>
            <a:pPr lvl="2"/>
            <a:r>
              <a:rPr kumimoji="1" lang="en-US" altLang="zh-CN" dirty="0" smtClean="0"/>
              <a:t>VGG16, </a:t>
            </a:r>
          </a:p>
          <a:p>
            <a:pPr lvl="2"/>
            <a:r>
              <a:rPr kumimoji="1" lang="en-US" altLang="zh-CN" dirty="0" smtClean="0"/>
              <a:t>ResNet101,</a:t>
            </a:r>
          </a:p>
          <a:p>
            <a:pPr lvl="2"/>
            <a:r>
              <a:rPr kumimoji="1" lang="en-US" altLang="zh-CN" dirty="0" smtClean="0"/>
              <a:t>MAC </a:t>
            </a:r>
          </a:p>
          <a:p>
            <a:pPr lvl="2"/>
            <a:r>
              <a:rPr kumimoji="1" lang="en-US" altLang="zh-CN" dirty="0" smtClean="0">
                <a:solidFill>
                  <a:srgbClr val="C00000"/>
                </a:solidFill>
              </a:rPr>
              <a:t>MRIR(MAC) </a:t>
            </a:r>
            <a:r>
              <a:rPr kumimoji="1" lang="en-US" altLang="zh-CN" dirty="0" smtClean="0">
                <a:solidFill>
                  <a:srgbClr val="C00000"/>
                </a:solidFill>
                <a:sym typeface="Wingdings"/>
              </a:rPr>
              <a:t>Manifold Ranking-based Image Retrieval</a:t>
            </a:r>
            <a:endParaRPr kumimoji="1"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38</a:t>
            </a:fld>
            <a:endParaRPr kumimoji="1" lang="zh-CN" altLang="en-US"/>
          </a:p>
        </p:txBody>
      </p:sp>
      <p:sp>
        <p:nvSpPr>
          <p:cNvPr id="5" name="右大括号 4"/>
          <p:cNvSpPr/>
          <p:nvPr/>
        </p:nvSpPr>
        <p:spPr>
          <a:xfrm>
            <a:off x="3801290" y="3148148"/>
            <a:ext cx="444139" cy="80989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245429" y="3355408"/>
                <a:ext cx="4730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baseline="0" dirty="0" smtClean="0"/>
                  <a:t>used the traditional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baseline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 baseline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b="0" i="1" baseline="0" smtClean="0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baseline="0" dirty="0" smtClean="0"/>
                  <a:t>-norm-based similarity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29" y="3355408"/>
                <a:ext cx="473059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31" t="-8197" r="-12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5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08" y="2361235"/>
            <a:ext cx="6763404" cy="4002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1750"/>
                <a:ext cx="10515600" cy="4351338"/>
              </a:xfrm>
              <a:ln>
                <a:noFill/>
              </a:ln>
            </p:spPr>
            <p:txBody>
              <a:bodyPr/>
              <a:lstStyle/>
              <a:p>
                <a:r>
                  <a:rPr kumimoji="1" lang="en-US" altLang="zh-CN" dirty="0" smtClean="0"/>
                  <a:t>For similarity measure, </a:t>
                </a:r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Manifold Ranking is better </a:t>
                </a:r>
                <a:r>
                  <a:rPr kumimoji="1" lang="en-US" altLang="zh-CN" dirty="0" smtClean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dirty="0"/>
                  <a:t>-norm-based </a:t>
                </a:r>
                <a:r>
                  <a:rPr kumimoji="1" lang="en-US" altLang="zh-CN" dirty="0" smtClean="0"/>
                  <a:t>measures.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1750"/>
                <a:ext cx="10515600" cy="4351338"/>
              </a:xfrm>
              <a:blipFill rotWithShape="0">
                <a:blip r:embed="rId4"/>
                <a:stretch>
                  <a:fillRect l="-1043" t="-25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39</a:t>
            </a:fld>
            <a:endParaRPr kumimoji="1" lang="zh-CN" altLang="en-US" dirty="0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838200" y="3691753"/>
            <a:ext cx="3456008" cy="1232496"/>
          </a:xfrm>
          <a:prstGeom prst="wedgeRoundRectCallout">
            <a:avLst>
              <a:gd name="adj1" fmla="val 77673"/>
              <a:gd name="adj2" fmla="val 12349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dirty="0" smtClean="0">
                <a:solidFill>
                  <a:schemeClr val="tx1"/>
                </a:solidFill>
              </a:rPr>
              <a:t>Since it can capture </a:t>
            </a:r>
            <a:r>
              <a:rPr kumimoji="1" lang="en-US" altLang="zh-CN" i="1" dirty="0" smtClean="0">
                <a:solidFill>
                  <a:srgbClr val="C00000"/>
                </a:solidFill>
              </a:rPr>
              <a:t>the global similarity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 among all images </a:t>
            </a:r>
            <a:r>
              <a:rPr kumimoji="1" lang="en-US" altLang="zh-CN" dirty="0" smtClean="0">
                <a:solidFill>
                  <a:schemeClr val="tx1"/>
                </a:solidFill>
              </a:rPr>
              <a:t>as well as </a:t>
            </a:r>
            <a:r>
              <a:rPr kumimoji="1" lang="en-US" altLang="zh-CN" i="1" dirty="0" smtClean="0">
                <a:solidFill>
                  <a:srgbClr val="C00000"/>
                </a:solidFill>
              </a:rPr>
              <a:t>the local  similarity 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between 2 images.</a:t>
            </a:r>
            <a:endParaRPr kumimoji="1" lang="zh-CN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Image Retrieval</a:t>
            </a:r>
          </a:p>
          <a:p>
            <a:pPr lvl="1"/>
            <a:r>
              <a:rPr lang="en-US" altLang="zh-HK" dirty="0" smtClean="0"/>
              <a:t> Input: a query image</a:t>
            </a:r>
          </a:p>
          <a:p>
            <a:pPr lvl="1"/>
            <a:r>
              <a:rPr lang="en-US" altLang="zh-HK" dirty="0" smtClean="0"/>
              <a:t> Output: the images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 are </a:t>
            </a:r>
            <a:r>
              <a:rPr lang="en-US" altLang="zh-CN" dirty="0" smtClean="0">
                <a:solidFill>
                  <a:srgbClr val="C00000"/>
                </a:solidFill>
              </a:rPr>
              <a:t>similar</a:t>
            </a:r>
            <a:r>
              <a:rPr lang="en-US" altLang="zh-CN" dirty="0" smtClean="0"/>
              <a:t> to the query one</a:t>
            </a:r>
            <a:endParaRPr lang="en-US" altLang="zh-HK" dirty="0" smtClean="0"/>
          </a:p>
        </p:txBody>
      </p:sp>
      <p:sp>
        <p:nvSpPr>
          <p:cNvPr id="4" name="磁盘 3"/>
          <p:cNvSpPr/>
          <p:nvPr/>
        </p:nvSpPr>
        <p:spPr>
          <a:xfrm>
            <a:off x="3974597" y="4880819"/>
            <a:ext cx="1404838" cy="1296144"/>
          </a:xfrm>
          <a:prstGeom prst="flowChartMagneticDisk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Images Database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磁盘 5"/>
          <p:cNvSpPr/>
          <p:nvPr/>
        </p:nvSpPr>
        <p:spPr>
          <a:xfrm>
            <a:off x="4019936" y="3015952"/>
            <a:ext cx="1404838" cy="1405826"/>
          </a:xfrm>
          <a:prstGeom prst="flowChartMagneticDisk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Image Retrieval Handler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5198" y="4382004"/>
            <a:ext cx="1556644" cy="3600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Query Image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37510" y="4300512"/>
            <a:ext cx="1556644" cy="3600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Outputs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962642" y="3626165"/>
            <a:ext cx="849399" cy="4856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568117" y="3622702"/>
            <a:ext cx="849399" cy="4856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曲线连接符 16"/>
          <p:cNvCxnSpPr>
            <a:stCxn id="4" idx="4"/>
            <a:endCxn id="7" idx="2"/>
          </p:cNvCxnSpPr>
          <p:nvPr/>
        </p:nvCxnSpPr>
        <p:spPr>
          <a:xfrm>
            <a:off x="5379435" y="5528891"/>
            <a:ext cx="2437385" cy="325273"/>
          </a:xfrm>
          <a:prstGeom prst="curvedConnector4">
            <a:avLst>
              <a:gd name="adj1" fmla="val 11224"/>
              <a:gd name="adj2" fmla="val 1702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虚尾箭头 23"/>
          <p:cNvSpPr/>
          <p:nvPr/>
        </p:nvSpPr>
        <p:spPr>
          <a:xfrm rot="16200000">
            <a:off x="4280012" y="4470672"/>
            <a:ext cx="794008" cy="456533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幻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565" y="4998636"/>
            <a:ext cx="3780509" cy="8555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70" y="3370767"/>
            <a:ext cx="1155700" cy="876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127" y="3565473"/>
            <a:ext cx="4303857" cy="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  <p:bldP spid="14" grpId="0" animBg="1"/>
      <p:bldP spid="15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Case study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420" y="1653700"/>
            <a:ext cx="7245795" cy="2744152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40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24" y="4444152"/>
            <a:ext cx="7245795" cy="11457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158" y="1261641"/>
            <a:ext cx="1333766" cy="32072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876" y="4340421"/>
            <a:ext cx="1285674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41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72" y="1380682"/>
            <a:ext cx="8195855" cy="51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 works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Deficiency of Existing Works</a:t>
                </a:r>
              </a:p>
              <a:p>
                <a:pPr lvl="1"/>
                <a:r>
                  <a:rPr lang="en-US" altLang="zh-HK" dirty="0" smtClean="0"/>
                  <a:t>The exact algorithms</a:t>
                </a:r>
              </a:p>
              <a:p>
                <a:pPr lvl="2"/>
                <a:r>
                  <a:rPr lang="en-US" altLang="zh-CN" dirty="0" smtClean="0"/>
                  <a:t>The on-the-fly algorithms and their query time</a:t>
                </a:r>
              </a:p>
              <a:p>
                <a:pPr lvl="3"/>
                <a:r>
                  <a:rPr lang="en-US" altLang="zh-CN" dirty="0" smtClean="0">
                    <a:solidFill>
                      <a:srgbClr val="FF0000"/>
                    </a:solidFill>
                  </a:rPr>
                  <a:t>Matrix-Inverse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[ICML 2004]: </a:t>
                </a:r>
                <a:r>
                  <a:rPr lang="en-US" altLang="zh-CN" i="1" dirty="0">
                    <a:latin typeface="Cambria Math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charset="0"/>
                  </a:rPr>
                  <a:t>)</a:t>
                </a:r>
                <a:endParaRPr lang="en-US" altLang="zh-HK" i="1" dirty="0">
                  <a:latin typeface="Cambria Math" charset="0"/>
                </a:endParaRPr>
              </a:p>
              <a:p>
                <a:pPr lvl="2"/>
                <a:r>
                  <a:rPr lang="en-US" altLang="zh-CN" dirty="0" smtClean="0"/>
                  <a:t>The algorithms with indexing and cost</a:t>
                </a:r>
              </a:p>
              <a:p>
                <a:pPr lvl="3"/>
                <a:r>
                  <a:rPr lang="en-US" altLang="zh-CN" dirty="0" smtClean="0">
                    <a:solidFill>
                      <a:srgbClr val="FF0000"/>
                    </a:solidFill>
                  </a:rPr>
                  <a:t>Mogul-E</a:t>
                </a:r>
                <a:r>
                  <a:rPr lang="en-US" altLang="zh-CN" dirty="0" smtClean="0"/>
                  <a:t> [VLDB 2014]: the matrix-based method</a:t>
                </a:r>
              </a:p>
              <a:p>
                <a:pPr lvl="4"/>
                <a:r>
                  <a:rPr lang="en-US" altLang="zh-HK" dirty="0"/>
                  <a:t>Query time: </a:t>
                </a:r>
                <a:r>
                  <a:rPr lang="en-US" altLang="zh-CN" i="1" dirty="0">
                    <a:latin typeface="Cambria Math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charset="0"/>
                  </a:rPr>
                  <a:t>)</a:t>
                </a:r>
              </a:p>
              <a:p>
                <a:pPr lvl="4"/>
                <a:r>
                  <a:rPr lang="en-US" altLang="zh-CN" dirty="0"/>
                  <a:t>Preprocessing time: </a:t>
                </a:r>
                <a:r>
                  <a:rPr lang="en-US" altLang="zh-CN" i="1" dirty="0">
                    <a:latin typeface="Cambria Math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charset="0"/>
                  </a:rPr>
                  <a:t>)</a:t>
                </a:r>
              </a:p>
              <a:p>
                <a:pPr lvl="4"/>
                <a:r>
                  <a:rPr lang="en-US" altLang="zh-CN" dirty="0"/>
                  <a:t>Index size (space cost): </a:t>
                </a:r>
                <a:r>
                  <a:rPr lang="en-US" altLang="zh-CN" i="1" dirty="0">
                    <a:latin typeface="Cambria Math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charset="0"/>
                  </a:rPr>
                  <a:t>)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51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 works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Deficiency of Existing Works</a:t>
                </a:r>
              </a:p>
              <a:p>
                <a:pPr lvl="1"/>
                <a:r>
                  <a:rPr lang="en-US" altLang="zh-HK" dirty="0" smtClean="0"/>
                  <a:t>The approximate algorithms</a:t>
                </a:r>
              </a:p>
              <a:p>
                <a:pPr lvl="2"/>
                <a:r>
                  <a:rPr lang="en-US" altLang="zh-CN" dirty="0" smtClean="0"/>
                  <a:t>The on-the-fly algorithms and their query time</a:t>
                </a:r>
              </a:p>
              <a:p>
                <a:pPr lvl="3"/>
                <a:r>
                  <a:rPr lang="en-US" altLang="zh-CN" dirty="0" smtClean="0">
                    <a:solidFill>
                      <a:srgbClr val="FF0000"/>
                    </a:solidFill>
                  </a:rPr>
                  <a:t>Power</a:t>
                </a:r>
                <a:r>
                  <a:rPr lang="en-US" altLang="zh-CN" dirty="0" smtClean="0"/>
                  <a:t> [ICML 2004]: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charset="0"/>
                      </a:rPr>
                      <m:t>(</m:t>
                    </m:r>
                    <m:r>
                      <a:rPr lang="en-US" altLang="zh-CN" i="1" dirty="0" err="1" smtClean="0">
                        <a:latin typeface="Cambria Math" charset="0"/>
                      </a:rPr>
                      <m:t>𝑛𝑇</m:t>
                    </m:r>
                    <m:r>
                      <a:rPr lang="en-US" altLang="zh-CN" i="1" dirty="0" smtClean="0">
                        <a:latin typeface="Cambria Math" charset="0"/>
                      </a:rPr>
                      <m:t>’)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The algorithms with indexing and cost</a:t>
                </a:r>
              </a:p>
              <a:p>
                <a:pPr lvl="3"/>
                <a:r>
                  <a:rPr lang="en-US" altLang="zh-CN" dirty="0" smtClean="0">
                    <a:solidFill>
                      <a:srgbClr val="FF0000"/>
                    </a:solidFill>
                  </a:rPr>
                  <a:t>Mogul</a:t>
                </a:r>
                <a:r>
                  <a:rPr lang="en-US" altLang="zh-CN" dirty="0" smtClean="0"/>
                  <a:t> [ICML 2014]: the matrix-based method</a:t>
                </a:r>
              </a:p>
              <a:p>
                <a:pPr lvl="4"/>
                <a:r>
                  <a:rPr lang="en-US" altLang="zh-CN" dirty="0" smtClean="0"/>
                  <a:t>Query time: </a:t>
                </a:r>
                <a:r>
                  <a:rPr lang="en-US" altLang="zh-CN" i="1" dirty="0">
                    <a:latin typeface="Cambria Math" charset="0"/>
                  </a:rPr>
                  <a:t>O(n)</a:t>
                </a:r>
              </a:p>
              <a:p>
                <a:pPr lvl="4"/>
                <a:r>
                  <a:rPr lang="en-US" altLang="zh-CN" dirty="0" smtClean="0"/>
                  <a:t>Preprocessing time: </a:t>
                </a:r>
                <a:r>
                  <a:rPr lang="en-US" altLang="zh-CN" i="1" dirty="0">
                    <a:latin typeface="Cambria Math" charset="0"/>
                  </a:rPr>
                  <a:t>O(n)</a:t>
                </a:r>
              </a:p>
              <a:p>
                <a:pPr lvl="4"/>
                <a:r>
                  <a:rPr lang="en-US" altLang="zh-CN" dirty="0" smtClean="0"/>
                  <a:t>Index size (space cost): </a:t>
                </a:r>
                <a:r>
                  <a:rPr lang="en-US" altLang="zh-CN" i="1" dirty="0">
                    <a:latin typeface="Cambria Math" charset="0"/>
                  </a:rPr>
                  <a:t>O(n)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6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is Manifold Ranking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The iterative method for computing MR scores utilizes the following equation: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 smtClean="0"/>
              </a:p>
              <a:p>
                <a:r>
                  <a:rPr kumimoji="1" lang="en-US" altLang="zh-CN" dirty="0" smtClean="0"/>
                  <a:t>It has been proved that after convergence, the MR scores holds the following equation:</a:t>
                </a:r>
              </a:p>
              <a:p>
                <a:endParaRPr kumimoji="1" lang="en-US" altLang="zh-CN" dirty="0" smtClean="0"/>
              </a:p>
              <a:p>
                <a:pPr lvl="1"/>
                <a:endParaRPr kumimoji="1" lang="en-US" altLang="zh-CN" dirty="0" smtClean="0"/>
              </a:p>
              <a:p>
                <a:pPr lvl="1"/>
                <a:r>
                  <a:rPr kumimoji="1" lang="en-US" altLang="zh-CN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zh-CN" dirty="0" smtClean="0"/>
                  <a:t> contains the exact MR score of each node </a:t>
                </a:r>
                <a:r>
                  <a:rPr kumimoji="1" lang="en-US" altLang="zh-CN" dirty="0" err="1" smtClean="0"/>
                  <a:t>w.r.t</a:t>
                </a:r>
                <a:r>
                  <a:rPr kumimoji="1" lang="en-US" altLang="zh-CN" dirty="0" smtClean="0"/>
                  <a:t> the query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44</a:t>
            </a:fld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650" y="2788375"/>
            <a:ext cx="4933731" cy="490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650" y="4476636"/>
            <a:ext cx="4214238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/>
              <a:t>Manifold Ranking-based Image Retrieval (MRIR)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When the propagation finishes, </a:t>
            </a:r>
          </a:p>
          <a:p>
            <a:pPr lvl="1"/>
            <a:r>
              <a:rPr kumimoji="1" lang="en-US" altLang="zh-CN" u="sng" dirty="0" smtClean="0">
                <a:solidFill>
                  <a:srgbClr val="C00000"/>
                </a:solidFill>
              </a:rPr>
              <a:t>The global similarity among all images </a:t>
            </a:r>
            <a:r>
              <a:rPr kumimoji="1" lang="en-US" altLang="zh-CN" dirty="0" smtClean="0"/>
              <a:t>can be revealed</a:t>
            </a:r>
          </a:p>
          <a:p>
            <a:pPr lvl="2"/>
            <a:r>
              <a:rPr kumimoji="1" lang="en-US" altLang="zh-CN" dirty="0" smtClean="0"/>
              <a:t>in the form of </a:t>
            </a:r>
            <a:r>
              <a:rPr kumimoji="1" lang="en-US" altLang="zh-CN" u="sng" dirty="0" smtClean="0"/>
              <a:t>the final information</a:t>
            </a:r>
            <a:r>
              <a:rPr kumimoji="1" lang="en-US" altLang="zh-CN" dirty="0" smtClean="0"/>
              <a:t> held by each node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45</a:t>
            </a:fld>
            <a:endParaRPr kumimoji="1"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1991009" y="3431159"/>
            <a:ext cx="7199289" cy="570135"/>
          </a:xfrm>
          <a:prstGeom prst="wedgeRoundRectCallout">
            <a:avLst>
              <a:gd name="adj1" fmla="val -13277"/>
              <a:gd name="adj2" fmla="val -11999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>
                <a:solidFill>
                  <a:schemeClr val="tx1"/>
                </a:solidFill>
              </a:rPr>
              <a:t>This is exactly the MR score of each node </a:t>
            </a:r>
            <a:r>
              <a:rPr kumimoji="1" lang="en-US" altLang="zh-CN" sz="2000" dirty="0" err="1" smtClean="0">
                <a:solidFill>
                  <a:schemeClr val="tx1"/>
                </a:solidFill>
              </a:rPr>
              <a:t>w.r.t</a:t>
            </a:r>
            <a:r>
              <a:rPr kumimoji="1" lang="en-US" altLang="zh-CN" sz="2000" dirty="0" smtClean="0">
                <a:solidFill>
                  <a:schemeClr val="tx1"/>
                </a:solidFill>
              </a:rPr>
              <a:t> the query node.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solidFill>
                  <a:prstClr val="black"/>
                </a:solidFill>
              </a:rPr>
              <a:t>Manifold Ranking-based Image Retrieval (MRIR)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Although the information propagation process of MRIR looks similar to the “influence spread” process (such as </a:t>
            </a:r>
            <a:r>
              <a:rPr kumimoji="1" lang="en-US" altLang="zh-CN" i="1" u="sng" dirty="0" smtClean="0"/>
              <a:t>the influence maximization problem</a:t>
            </a:r>
            <a:r>
              <a:rPr kumimoji="1" lang="en-US" altLang="zh-CN" dirty="0" smtClean="0"/>
              <a:t>), they are different at all due to the following reason:</a:t>
            </a:r>
          </a:p>
          <a:p>
            <a:pPr lvl="1"/>
            <a:r>
              <a:rPr kumimoji="1" lang="en-US" altLang="zh-CN" dirty="0" smtClean="0"/>
              <a:t>The influence spread focuses on </a:t>
            </a:r>
            <a:r>
              <a:rPr kumimoji="1" lang="en-US" altLang="zh-CN" i="1" dirty="0" smtClean="0">
                <a:solidFill>
                  <a:srgbClr val="C00000"/>
                </a:solidFill>
              </a:rPr>
              <a:t>activating</a:t>
            </a:r>
            <a:r>
              <a:rPr kumimoji="1" lang="en-US" altLang="zh-CN" dirty="0" smtClean="0">
                <a:solidFill>
                  <a:srgbClr val="C00000"/>
                </a:solidFill>
              </a:rPr>
              <a:t> </a:t>
            </a:r>
            <a:r>
              <a:rPr kumimoji="1" lang="en-US" altLang="zh-CN" dirty="0" smtClean="0"/>
              <a:t>a node during the spread process. </a:t>
            </a:r>
          </a:p>
          <a:p>
            <a:pPr lvl="2"/>
            <a:r>
              <a:rPr kumimoji="1" lang="en-US" altLang="zh-CN" dirty="0" smtClean="0"/>
              <a:t>If a node is activated, it cannot be activated again.</a:t>
            </a:r>
          </a:p>
          <a:p>
            <a:pPr lvl="1"/>
            <a:r>
              <a:rPr kumimoji="1" lang="en-US" altLang="zh-CN" dirty="0" smtClean="0"/>
              <a:t>However, the information propagation process of MRIR focuses on </a:t>
            </a:r>
            <a:r>
              <a:rPr kumimoji="1" lang="en-US" altLang="zh-CN" i="1" dirty="0" smtClean="0">
                <a:solidFill>
                  <a:srgbClr val="C00000"/>
                </a:solidFill>
              </a:rPr>
              <a:t>propagating information </a:t>
            </a:r>
            <a:r>
              <a:rPr kumimoji="1" lang="en-US" altLang="zh-CN" dirty="0" smtClean="0"/>
              <a:t>from the query node to  any other nodes in the graph. </a:t>
            </a:r>
          </a:p>
          <a:p>
            <a:pPr lvl="2"/>
            <a:r>
              <a:rPr kumimoji="1" lang="en-US" altLang="zh-CN" dirty="0" smtClean="0"/>
              <a:t>If a node has received an amount of information, it could receive again.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37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0048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 smtClean="0"/>
                  <a:t>Observation:</a:t>
                </a:r>
              </a:p>
              <a:p>
                <a:pPr lvl="1"/>
                <a:r>
                  <a:rPr kumimoji="1" lang="en-US" altLang="zh-CN" dirty="0" smtClean="0"/>
                  <a:t>The information propagating to a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𝑣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from the query node is related to to the paths that can reach a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𝑣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from the query.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00481"/>
              </a:xfrm>
              <a:blipFill rotWithShape="0">
                <a:blip r:embed="rId3"/>
                <a:stretch>
                  <a:fillRect l="-1043" t="-6844" b="-12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47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59" y="3105966"/>
            <a:ext cx="4241800" cy="28829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639195" y="3897122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曲线连接符 20"/>
          <p:cNvCxnSpPr/>
          <p:nvPr/>
        </p:nvCxnSpPr>
        <p:spPr>
          <a:xfrm flipV="1">
            <a:off x="2867795" y="3321936"/>
            <a:ext cx="893977" cy="575186"/>
          </a:xfrm>
          <a:prstGeom prst="curvedConnector3">
            <a:avLst>
              <a:gd name="adj1" fmla="val 344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48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15" y="3133203"/>
            <a:ext cx="4241800" cy="28829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430851" y="3935934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曲线连接符 7"/>
          <p:cNvCxnSpPr/>
          <p:nvPr/>
        </p:nvCxnSpPr>
        <p:spPr>
          <a:xfrm>
            <a:off x="2899626" y="4176103"/>
            <a:ext cx="665377" cy="7356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/>
          <p:nvPr/>
        </p:nvCxnSpPr>
        <p:spPr>
          <a:xfrm flipV="1">
            <a:off x="3657601" y="4404703"/>
            <a:ext cx="671331" cy="641984"/>
          </a:xfrm>
          <a:prstGeom prst="curvedConnector3">
            <a:avLst>
              <a:gd name="adj1" fmla="val 72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9"/>
          <p:cNvCxnSpPr/>
          <p:nvPr/>
        </p:nvCxnSpPr>
        <p:spPr>
          <a:xfrm rot="16200000" flipV="1">
            <a:off x="3701333" y="3548504"/>
            <a:ext cx="664890" cy="590308"/>
          </a:xfrm>
          <a:prstGeom prst="curvedConnector3">
            <a:avLst>
              <a:gd name="adj1" fmla="val 343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标注 11"/>
              <p:cNvSpPr/>
              <p:nvPr/>
            </p:nvSpPr>
            <p:spPr>
              <a:xfrm>
                <a:off x="6641618" y="3132168"/>
                <a:ext cx="4874228" cy="1488764"/>
              </a:xfrm>
              <a:prstGeom prst="wedgeRoundRectCallout">
                <a:avLst>
                  <a:gd name="adj1" fmla="val -77228"/>
                  <a:gd name="adj2" fmla="val 29234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The MR score of node 3 is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related to the </a:t>
                </a:r>
                <a:r>
                  <a:rPr kumimoji="1" lang="en-US" altLang="zh-CN" sz="2000" u="sng" dirty="0">
                    <a:solidFill>
                      <a:srgbClr val="C00000"/>
                    </a:solidFill>
                  </a:rPr>
                  <a:t>stationary probability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of no</a:t>
                </a:r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de 3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being visited by a walk starting from </a:t>
                </a:r>
                <a:r>
                  <a:rPr kumimoji="1" lang="en-US" altLang="zh-CN" sz="2000" dirty="0" smtClean="0">
                    <a:solidFill>
                      <a:schemeClr val="tx1"/>
                    </a:solidFill>
                  </a:rPr>
                  <a:t>node 1.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圆角矩形标注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618" y="3132168"/>
                <a:ext cx="4874228" cy="1488764"/>
              </a:xfrm>
              <a:prstGeom prst="wedgeRoundRectCallout">
                <a:avLst>
                  <a:gd name="adj1" fmla="val -77228"/>
                  <a:gd name="adj2" fmla="val 2923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838200" y="1825625"/>
                <a:ext cx="10515600" cy="1600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Observation:</a:t>
                </a:r>
              </a:p>
              <a:p>
                <a:pPr lvl="1"/>
                <a:r>
                  <a:rPr kumimoji="1" lang="en-US" altLang="zh-CN" dirty="0" smtClean="0"/>
                  <a:t>The information propagating to a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𝑣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from the query node is related to to the paths that can reach a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𝑣</m:t>
                    </m:r>
                    <m:r>
                      <a:rPr kumimoji="1" lang="en-US" altLang="zh-CN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dirty="0" smtClean="0"/>
                  <a:t>from the query.</a:t>
                </a:r>
              </a:p>
            </p:txBody>
          </p:sp>
        </mc:Choice>
        <mc:Fallback xmlns=""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600481"/>
              </a:xfrm>
              <a:prstGeom prst="rect">
                <a:avLst/>
              </a:prstGeom>
              <a:blipFill rotWithShape="0">
                <a:blip r:embed="rId5"/>
                <a:stretch>
                  <a:fillRect l="-1043" t="-6844" b="-12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Our MCMR has two phases:</a:t>
                </a:r>
              </a:p>
              <a:p>
                <a:pPr lvl="1"/>
                <a:r>
                  <a:rPr kumimoji="1" lang="en-US" altLang="zh-CN" dirty="0" smtClean="0"/>
                  <a:t>Simulation phase</a:t>
                </a:r>
              </a:p>
              <a:p>
                <a:pPr lvl="2"/>
                <a:r>
                  <a:rPr kumimoji="1" lang="en-US" altLang="zh-CN" dirty="0" smtClean="0"/>
                  <a:t>Given parameter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/>
                  <a:t>, and the query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kumimoji="1" lang="en-US" altLang="zh-CN" dirty="0" smtClean="0"/>
                  <a:t>, a single weighted random walk is simulated as follows:</a:t>
                </a:r>
              </a:p>
              <a:p>
                <a:pPr lvl="3"/>
                <a:r>
                  <a:rPr kumimoji="1" lang="en-US" altLang="zh-CN" dirty="0" smtClean="0"/>
                  <a:t>It starts from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endParaRPr kumimoji="1" lang="en-US" altLang="zh-CN" dirty="0" smtClean="0"/>
              </a:p>
              <a:p>
                <a:pPr lvl="3"/>
                <a:r>
                  <a:rPr kumimoji="1" lang="en-US" altLang="zh-CN" dirty="0" smtClean="0"/>
                  <a:t>And at each step, it chooses one of the following two options: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1−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) probability</a:t>
                </a:r>
                <a:r>
                  <a:rPr kumimoji="1" lang="en-US" altLang="zh-CN" dirty="0" smtClean="0"/>
                  <a:t>, </a:t>
                </a:r>
                <a:r>
                  <a:rPr kumimoji="1" lang="en-US" altLang="zh-CN" dirty="0"/>
                  <a:t>i</a:t>
                </a:r>
                <a:r>
                  <a:rPr kumimoji="1" lang="en-US" altLang="zh-CN" dirty="0" smtClean="0"/>
                  <a:t>t terminates;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 probability</a:t>
                </a:r>
                <a:r>
                  <a:rPr kumimoji="1" lang="en-US" altLang="zh-CN" dirty="0" smtClean="0"/>
                  <a:t>, it moves to a neighbor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kumimoji="1" lang="en-US" altLang="zh-CN" dirty="0" smtClean="0"/>
                  <a:t> of the current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kumimoji="1" lang="en-US" altLang="zh-CN" dirty="0" smtClean="0"/>
                  <a:t> according to a </a:t>
                </a:r>
                <a:r>
                  <a:rPr kumimoji="1" lang="en-US" altLang="zh-CN" u="sng" dirty="0" smtClean="0"/>
                  <a:t>transition policy</a:t>
                </a:r>
                <a:r>
                  <a:rPr kumimoji="1" lang="en-US" altLang="zh-CN" dirty="0" smtClean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49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4"/>
              <p:cNvSpPr/>
              <p:nvPr/>
            </p:nvSpPr>
            <p:spPr>
              <a:xfrm>
                <a:off x="2743200" y="5154709"/>
                <a:ext cx="6956385" cy="759954"/>
              </a:xfrm>
              <a:prstGeom prst="wedgeRoundRectCallout">
                <a:avLst>
                  <a:gd name="adj1" fmla="val -34897"/>
                  <a:gd name="adj2" fmla="val -103630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Its major idea is to ensure that the probability that each neighbor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𝑢</m:t>
                    </m:r>
                  </m:oMath>
                </a14:m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 of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 is selected is related to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 of the matrix </a:t>
                </a:r>
                <a:r>
                  <a:rPr kumimoji="1" lang="en-US" altLang="zh-CN" b="1" dirty="0" smtClean="0">
                    <a:solidFill>
                      <a:schemeClr val="tx1"/>
                    </a:solidFill>
                  </a:rPr>
                  <a:t>W</a:t>
                </a:r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标注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154709"/>
                <a:ext cx="6956385" cy="759954"/>
              </a:xfrm>
              <a:prstGeom prst="wedgeRoundRectCallout">
                <a:avLst>
                  <a:gd name="adj1" fmla="val -34897"/>
                  <a:gd name="adj2" fmla="val -103630"/>
                  <a:gd name="adj3" fmla="val 16667"/>
                </a:avLst>
              </a:prstGeom>
              <a:blipFill rotWithShape="0">
                <a:blip r:embed="rId4"/>
                <a:stretch>
                  <a:fillRect b="-259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Image Retrieval</a:t>
            </a:r>
          </a:p>
          <a:p>
            <a:pPr lvl="1"/>
            <a:r>
              <a:rPr kumimoji="1" lang="en-US" altLang="zh-CN" dirty="0" smtClean="0"/>
              <a:t>it has a lot of applications in industry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 smtClean="0"/>
              <a:t> “similar item search” in </a:t>
            </a:r>
            <a:r>
              <a:rPr kumimoji="1" lang="en-US" altLang="zh-CN" dirty="0" err="1" smtClean="0"/>
              <a:t>Taobao</a:t>
            </a:r>
            <a:r>
              <a:rPr kumimoji="1" lang="en-US" altLang="zh-CN" dirty="0" smtClean="0"/>
              <a:t> 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zh-CN" dirty="0"/>
          </a:p>
          <a:p>
            <a:pPr marL="1371600" lvl="2" indent="-457200">
              <a:buFont typeface="+mj-lt"/>
              <a:buAutoNum type="arabicPeriod"/>
            </a:pPr>
            <a:endParaRPr kumimoji="1" lang="en-US" altLang="zh-CN" dirty="0" smtClean="0"/>
          </a:p>
          <a:p>
            <a:pPr marL="1371600" lvl="2" indent="-457200">
              <a:buFont typeface="+mj-lt"/>
              <a:buAutoNum type="arabicPeriod"/>
            </a:pPr>
            <a:endParaRPr kumimoji="1" lang="en-US" altLang="zh-CN" dirty="0"/>
          </a:p>
          <a:p>
            <a:pPr marL="1371600" lvl="2" indent="-457200">
              <a:buFont typeface="+mj-lt"/>
              <a:buAutoNum type="arabicPeriod"/>
            </a:pPr>
            <a:endParaRPr kumimoji="1" lang="en-US" altLang="zh-CN" dirty="0" smtClean="0"/>
          </a:p>
          <a:p>
            <a:pPr marL="1371600" lvl="2" indent="-457200">
              <a:buFont typeface="+mj-lt"/>
              <a:buAutoNum type="arabicPeriod"/>
            </a:pPr>
            <a:endParaRPr kumimoji="1" lang="en-US" altLang="zh-CN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 smtClean="0"/>
              <a:t>Image search engine in Google</a:t>
            </a:r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 smtClean="0"/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 smtClean="0"/>
          </a:p>
          <a:p>
            <a:pPr lvl="2"/>
            <a:endParaRPr kumimoji="1"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18" y="3154855"/>
            <a:ext cx="8455764" cy="1306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56979"/>
            <a:ext cx="4820065" cy="14886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30639" y="5570263"/>
            <a:ext cx="1306285" cy="541640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39646" y="3307255"/>
            <a:ext cx="1336636" cy="559351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8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Our MCMR has two phases:</a:t>
                </a:r>
              </a:p>
              <a:p>
                <a:pPr lvl="1"/>
                <a:r>
                  <a:rPr kumimoji="1" lang="en-US" altLang="zh-CN" dirty="0" smtClean="0"/>
                  <a:t>Simulation phase</a:t>
                </a:r>
              </a:p>
              <a:p>
                <a:pPr lvl="2"/>
                <a:r>
                  <a:rPr kumimoji="1" lang="en-US" altLang="zh-CN" dirty="0" smtClean="0"/>
                  <a:t>Given parameter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/>
                  <a:t>, and the query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kumimoji="1" lang="en-US" altLang="zh-CN" dirty="0" smtClean="0"/>
                  <a:t>, a single weighted random walk is simulated as follows:</a:t>
                </a:r>
              </a:p>
              <a:p>
                <a:pPr lvl="3"/>
                <a:r>
                  <a:rPr kumimoji="1" lang="en-US" altLang="zh-CN" dirty="0" smtClean="0"/>
                  <a:t>It starts from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endParaRPr kumimoji="1" lang="en-US" altLang="zh-CN" dirty="0" smtClean="0"/>
              </a:p>
              <a:p>
                <a:pPr lvl="3"/>
                <a:r>
                  <a:rPr kumimoji="1" lang="en-US" altLang="zh-CN" dirty="0" smtClean="0"/>
                  <a:t>And at each step, it chooses one of the following two options: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1−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) probability</a:t>
                </a:r>
                <a:r>
                  <a:rPr kumimoji="1" lang="en-US" altLang="zh-CN" dirty="0" smtClean="0"/>
                  <a:t>, </a:t>
                </a:r>
                <a:r>
                  <a:rPr kumimoji="1" lang="en-US" altLang="zh-CN" dirty="0"/>
                  <a:t>i</a:t>
                </a:r>
                <a:r>
                  <a:rPr kumimoji="1" lang="en-US" altLang="zh-CN" dirty="0" smtClean="0"/>
                  <a:t>t terminates;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 probability</a:t>
                </a:r>
                <a:r>
                  <a:rPr kumimoji="1" lang="en-US" altLang="zh-CN" dirty="0" smtClean="0"/>
                  <a:t>, it moves to </a:t>
                </a:r>
                <a:r>
                  <a:rPr kumimoji="1" lang="en-US" altLang="zh-CN" dirty="0"/>
                  <a:t>a neighbor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𝑢</m:t>
                    </m:r>
                  </m:oMath>
                </a14:m>
                <a:r>
                  <a:rPr kumimoji="1" lang="en-US" altLang="zh-CN" dirty="0"/>
                  <a:t> of the current node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 according to a </a:t>
                </a:r>
                <a:r>
                  <a:rPr kumimoji="1" lang="en-US" altLang="zh-CN" u="sng" dirty="0" smtClean="0"/>
                  <a:t>transition policy</a:t>
                </a:r>
                <a:r>
                  <a:rPr kumimoji="1" lang="en-US" altLang="zh-CN" dirty="0" smtClean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50</a:t>
            </a:fld>
            <a:endParaRPr kumimoji="1"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4092810" y="5154709"/>
            <a:ext cx="5340557" cy="1167924"/>
          </a:xfrm>
          <a:prstGeom prst="wedgeRoundRectCallout">
            <a:avLst>
              <a:gd name="adj1" fmla="val -50460"/>
              <a:gd name="adj2" fmla="val -8436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01" y="5211424"/>
            <a:ext cx="5089616" cy="1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Our MCMR has two phases:</a:t>
                </a:r>
              </a:p>
              <a:p>
                <a:pPr lvl="1"/>
                <a:r>
                  <a:rPr kumimoji="1" lang="en-US" altLang="zh-CN" dirty="0" smtClean="0"/>
                  <a:t>Simulation phase</a:t>
                </a:r>
              </a:p>
              <a:p>
                <a:pPr lvl="2"/>
                <a:r>
                  <a:rPr kumimoji="1" lang="en-US" altLang="zh-CN" dirty="0" smtClean="0"/>
                  <a:t>Given parameter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/>
                  <a:t>, and the query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kumimoji="1" lang="en-US" altLang="zh-CN" dirty="0" smtClean="0"/>
                  <a:t>, a single weighted random walk is simulated as follows:</a:t>
                </a:r>
              </a:p>
              <a:p>
                <a:pPr lvl="3"/>
                <a:r>
                  <a:rPr kumimoji="1" lang="en-US" altLang="zh-CN" dirty="0" smtClean="0"/>
                  <a:t>It starts from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𝑞</m:t>
                    </m:r>
                  </m:oMath>
                </a14:m>
                <a:endParaRPr kumimoji="1" lang="en-US" altLang="zh-CN" dirty="0" smtClean="0"/>
              </a:p>
              <a:p>
                <a:pPr lvl="3"/>
                <a:r>
                  <a:rPr kumimoji="1" lang="en-US" altLang="zh-CN" dirty="0" smtClean="0"/>
                  <a:t>And at each step, it chooses one of the following two options: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1−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) probability</a:t>
                </a:r>
                <a:r>
                  <a:rPr kumimoji="1" lang="en-US" altLang="zh-CN" dirty="0" smtClean="0"/>
                  <a:t>, </a:t>
                </a:r>
                <a:r>
                  <a:rPr kumimoji="1" lang="en-US" altLang="zh-CN" dirty="0"/>
                  <a:t>i</a:t>
                </a:r>
                <a:r>
                  <a:rPr kumimoji="1" lang="en-US" altLang="zh-CN" dirty="0" smtClean="0"/>
                  <a:t>t terminates;</a:t>
                </a:r>
              </a:p>
              <a:p>
                <a:pPr lvl="4"/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 probability</a:t>
                </a:r>
                <a:r>
                  <a:rPr kumimoji="1" lang="en-US" altLang="zh-CN" dirty="0" smtClean="0"/>
                  <a:t>, it moves to </a:t>
                </a:r>
                <a:r>
                  <a:rPr kumimoji="1" lang="en-US" altLang="zh-CN" dirty="0"/>
                  <a:t>a neighbor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𝑢</m:t>
                    </m:r>
                  </m:oMath>
                </a14:m>
                <a:r>
                  <a:rPr kumimoji="1" lang="en-US" altLang="zh-CN" dirty="0"/>
                  <a:t> of the current node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 according to a </a:t>
                </a:r>
                <a:r>
                  <a:rPr kumimoji="1" lang="en-US" altLang="zh-CN" u="sng" dirty="0" smtClean="0"/>
                  <a:t>transition policy</a:t>
                </a:r>
              </a:p>
              <a:p>
                <a:pPr lvl="2"/>
                <a:r>
                  <a:rPr kumimoji="1" lang="en-US" altLang="zh-CN" dirty="0" smtClean="0"/>
                  <a:t>For </a:t>
                </a:r>
                <a:r>
                  <a:rPr kumimoji="1" lang="en-US" altLang="zh-CN" dirty="0"/>
                  <a:t>the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𝑖</m:t>
                    </m:r>
                  </m:oMath>
                </a14:m>
                <a:r>
                  <a:rPr kumimoji="1" lang="en-US" altLang="zh-CN" dirty="0"/>
                  <a:t>-</a:t>
                </a:r>
                <a:r>
                  <a:rPr kumimoji="1" lang="en-US" altLang="zh-CN" dirty="0" err="1"/>
                  <a:t>th</a:t>
                </a:r>
                <a:r>
                  <a:rPr kumimoji="1" lang="en-US" altLang="zh-CN" dirty="0"/>
                  <a:t> </a:t>
                </a:r>
                <a:r>
                  <a:rPr kumimoji="1" lang="en-US" altLang="zh-CN" dirty="0" smtClean="0"/>
                  <a:t>weighted </a:t>
                </a:r>
                <a:r>
                  <a:rPr kumimoji="1" lang="en-US" altLang="zh-CN" dirty="0"/>
                  <a:t>random walk, we define a </a:t>
                </a:r>
                <a:r>
                  <a:rPr kumimoji="1" lang="en-US" altLang="zh-CN" i="1" dirty="0" smtClean="0">
                    <a:solidFill>
                      <a:srgbClr val="C00000"/>
                    </a:solidFill>
                  </a:rPr>
                  <a:t>scalar</a:t>
                </a:r>
                <a:r>
                  <a:rPr kumimoji="1" lang="en-US" altLang="zh-CN" dirty="0" smtClean="0"/>
                  <a:t> </a:t>
                </a:r>
                <a:r>
                  <a:rPr kumimoji="1" lang="en-US" altLang="zh-CN" dirty="0"/>
                  <a:t>for this </a:t>
                </a:r>
                <a:r>
                  <a:rPr kumimoji="1" lang="en-US" altLang="zh-CN" dirty="0" smtClean="0"/>
                  <a:t>walk as follows:</a:t>
                </a:r>
              </a:p>
              <a:p>
                <a:pPr lvl="2"/>
                <a:endParaRPr kumimoji="1" lang="en-US" altLang="zh-CN" dirty="0"/>
              </a:p>
              <a:p>
                <a:pPr lvl="2"/>
                <a:endParaRPr kumimoji="1" lang="en-US" altLang="zh-CN" dirty="0" smtClean="0"/>
              </a:p>
              <a:p>
                <a:pPr marL="914400" lvl="2" indent="0">
                  <a:buNone/>
                </a:pPr>
                <a:r>
                  <a:rPr kumimoji="1" lang="en-US" altLang="zh-CN" dirty="0"/>
                  <a:t>w</a:t>
                </a:r>
                <a:r>
                  <a:rPr kumimoji="1" lang="en-US" altLang="zh-CN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is the node visited in the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charset="0"/>
                      </a:rPr>
                      <m:t>𝑙</m:t>
                    </m:r>
                  </m:oMath>
                </a14:m>
                <a:r>
                  <a:rPr kumimoji="1" lang="en-US" altLang="zh-CN" dirty="0" smtClean="0"/>
                  <a:t>-</a:t>
                </a:r>
                <a:r>
                  <a:rPr kumimoji="1" lang="en-US" altLang="zh-CN" dirty="0" err="1" smtClean="0"/>
                  <a:t>th</a:t>
                </a:r>
                <a:r>
                  <a:rPr kumimoji="1" lang="en-US" altLang="zh-CN" dirty="0" smtClean="0"/>
                  <a:t> step of this walk.</a:t>
                </a:r>
              </a:p>
              <a:p>
                <a:pPr lvl="3"/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3"/>
                <a:stretch>
                  <a:fillRect l="-1043" t="-2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51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88" y="5092861"/>
            <a:ext cx="5268972" cy="6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Our MCMR has two phases:</a:t>
                </a:r>
              </a:p>
              <a:p>
                <a:pPr lvl="1"/>
                <a:r>
                  <a:rPr kumimoji="1" lang="en-US" altLang="zh-CN" dirty="0" smtClean="0">
                    <a:solidFill>
                      <a:schemeClr val="bg2">
                        <a:lumMod val="50000"/>
                      </a:schemeClr>
                    </a:solidFill>
                  </a:rPr>
                  <a:t>Simulation phase</a:t>
                </a:r>
              </a:p>
              <a:p>
                <a:pPr lvl="1"/>
                <a:r>
                  <a:rPr kumimoji="1" lang="en-US" altLang="zh-CN" dirty="0" smtClean="0"/>
                  <a:t>Estimation phase</a:t>
                </a:r>
              </a:p>
              <a:p>
                <a:pPr lvl="2"/>
                <a:r>
                  <a:rPr kumimoji="1" lang="en-US" altLang="zh-CN" dirty="0" smtClean="0"/>
                  <a:t>After simulating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weighted random walks, we compute </a:t>
                </a:r>
                <a:r>
                  <a:rPr kumimoji="1" lang="en-US" altLang="zh-CN" dirty="0" smtClean="0">
                    <a:solidFill>
                      <a:srgbClr val="C00000"/>
                    </a:solidFill>
                  </a:rPr>
                  <a:t>the total scalar </a:t>
                </a:r>
                <a:r>
                  <a:rPr kumimoji="1" lang="en-US" altLang="zh-CN" dirty="0" smtClean="0"/>
                  <a:t>of all walks for each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kumimoji="1" lang="en-US" altLang="zh-CN" dirty="0" smtClean="0"/>
                  <a:t> as follow:</a:t>
                </a:r>
              </a:p>
              <a:p>
                <a:pPr lvl="3"/>
                <a:endParaRPr kumimoji="1" lang="en-US" altLang="zh-CN" dirty="0" smtClean="0"/>
              </a:p>
              <a:p>
                <a:pPr lvl="2"/>
                <a:endParaRPr kumimoji="1" lang="en-US" altLang="zh-CN" dirty="0" smtClean="0"/>
              </a:p>
              <a:p>
                <a:pPr lvl="2"/>
                <a:r>
                  <a:rPr kumimoji="1" lang="en-US" altLang="zh-CN" dirty="0" smtClean="0"/>
                  <a:t>Finally, we estimate the MR score of each node as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3"/>
                <a:stretch>
                  <a:fillRect l="-1043" t="-2239" r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52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688" y="3754036"/>
            <a:ext cx="2557321" cy="387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88" y="4650385"/>
            <a:ext cx="2327248" cy="5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51" y="2900564"/>
            <a:ext cx="5747639" cy="28878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53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Node 1 is the query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𝑡𝑒𝑟𝑚𝑖𝑛𝑎𝑡𝑖𝑜𝑛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i="1">
                        <a:latin typeface="Cambria Math" charset="0"/>
                      </a:rPr>
                      <m:t>𝑝𝑟𝑜𝑏𝑎𝑏𝑖𝑙𝑖𝑡𝑦</m:t>
                    </m:r>
                    <m:r>
                      <a:rPr kumimoji="1" lang="en-US" altLang="zh-CN" i="1">
                        <a:latin typeface="Cambria Math" charset="0"/>
                      </a:rPr>
                      <m:t> 1−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=0.1</m:t>
                    </m:r>
                  </m:oMath>
                </a14:m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  <a:blipFill rotWithShape="0">
                <a:blip r:embed="rId4"/>
                <a:stretch>
                  <a:fillRect l="-1634" t="-10056" b="-40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1389129" y="3832609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771190" y="1979271"/>
                <a:ext cx="4907666" cy="3972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For the first simulation, it starts from node 1.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Since </a:t>
                </a:r>
                <a:r>
                  <a:rPr kumimoji="1" lang="en-US" altLang="zh-CN" i="1" dirty="0" smtClean="0"/>
                  <a:t>rand() </a:t>
                </a:r>
                <a:r>
                  <a:rPr kumimoji="1" lang="en-US" altLang="zh-CN" dirty="0" smtClean="0"/>
                  <a:t>= 0.2&gt; 0.1, it decides to move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1,3</m:t>
                            </m:r>
                          </m:sub>
                        </m:sSub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</a:rPr>
                          <m:t>𝐷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11</m:t>
                        </m:r>
                      </m:den>
                    </m:f>
                    <m:r>
                      <a:rPr kumimoji="1" lang="en-US" altLang="zh-CN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</a:rPr>
                          <m:t>0.25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</a:rPr>
                          <m:t>0.85</m:t>
                        </m:r>
                      </m:den>
                    </m:f>
                    <m:r>
                      <a:rPr kumimoji="1" lang="en-US" altLang="zh-CN" b="0" i="1" smtClean="0">
                        <a:latin typeface="Cambria Math" charset="0"/>
                      </a:rPr>
                      <m:t>=0.2941</m:t>
                    </m:r>
                  </m:oMath>
                </a14:m>
                <a:r>
                  <a:rPr kumimoji="1" lang="en-US" altLang="zh-CN" dirty="0" smtClean="0"/>
                  <a:t> probability, it moves to node 3</a:t>
                </a:r>
                <a:r>
                  <a:rPr kumimoji="1" lang="zh-CN" altLang="en-US" dirty="0" smtClean="0"/>
                  <a:t> </a:t>
                </a:r>
                <a:endParaRPr kumimoji="1" lang="en-US" altLang="zh-CN" dirty="0" smtClean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And it update the scalar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11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charset="0"/>
                      </a:rPr>
                      <m:t>=0.85</m:t>
                    </m:r>
                  </m:oMath>
                </a14:m>
                <a:endParaRPr kumimoji="1" lang="en-US" altLang="zh-CN" b="0" dirty="0" smtClean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Since </a:t>
                </a:r>
                <a:r>
                  <a:rPr kumimoji="1" lang="en-US" altLang="zh-CN" i="1" dirty="0"/>
                  <a:t>rand() </a:t>
                </a:r>
                <a:r>
                  <a:rPr kumimoji="1" lang="en-US" altLang="zh-CN" dirty="0"/>
                  <a:t>= </a:t>
                </a:r>
                <a:r>
                  <a:rPr kumimoji="1" lang="en-US" altLang="zh-CN" dirty="0" smtClean="0"/>
                  <a:t>0.3&gt; </a:t>
                </a:r>
                <a:r>
                  <a:rPr kumimoji="1" lang="en-US" altLang="zh-CN" dirty="0"/>
                  <a:t>0.1, it decides to move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3,4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33</m:t>
                            </m:r>
                          </m:sub>
                        </m:sSub>
                      </m:den>
                    </m:f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charset="0"/>
                          </a:rPr>
                          <m:t>0.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15</m:t>
                        </m:r>
                      </m:num>
                      <m:den>
                        <m:r>
                          <a:rPr kumimoji="1" lang="en-US" altLang="zh-CN" i="1">
                            <a:latin typeface="Cambria Math" charset="0"/>
                          </a:rPr>
                          <m:t>0.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6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0.2308</m:t>
                    </m:r>
                  </m:oMath>
                </a14:m>
                <a:r>
                  <a:rPr kumimoji="1" lang="en-US" altLang="zh-CN" dirty="0"/>
                  <a:t> probability, it moves to node </a:t>
                </a:r>
                <a:r>
                  <a:rPr kumimoji="1" lang="en-US" altLang="zh-CN" dirty="0" smtClean="0"/>
                  <a:t>4 from node 3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Then, </a:t>
                </a:r>
                <a:r>
                  <a:rPr kumimoji="1" lang="en-US" altLang="zh-CN" dirty="0"/>
                  <a:t>it update the scalar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33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0.5525</m:t>
                    </m:r>
                  </m:oMath>
                </a14:m>
                <a:endParaRPr kumimoji="1" lang="en-US" altLang="zh-CN" dirty="0" smtClean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Since </a:t>
                </a:r>
                <a:r>
                  <a:rPr kumimoji="1" lang="en-US" altLang="zh-CN" i="1" dirty="0"/>
                  <a:t>rand() </a:t>
                </a:r>
                <a:r>
                  <a:rPr kumimoji="1" lang="en-US" altLang="zh-CN" dirty="0"/>
                  <a:t>= </a:t>
                </a:r>
                <a:r>
                  <a:rPr kumimoji="1" lang="en-US" altLang="zh-CN" dirty="0" smtClean="0"/>
                  <a:t>0.08&lt; 0.1, it terminates at node 4.</a:t>
                </a:r>
                <a:endParaRPr kumimoji="1" lang="en-US" altLang="zh-CN" dirty="0"/>
              </a:p>
              <a:p>
                <a:pPr marL="285750" indent="-285750">
                  <a:buFont typeface="Wingdings" charset="2"/>
                  <a:buChar char="Ø"/>
                </a:pPr>
                <a:endParaRPr kumimoji="1" lang="en-US" altLang="zh-CN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90" y="1979271"/>
                <a:ext cx="4907666" cy="3972754"/>
              </a:xfrm>
              <a:prstGeom prst="rect">
                <a:avLst/>
              </a:prstGeom>
              <a:blipFill rotWithShape="0">
                <a:blip r:embed="rId5"/>
                <a:stretch>
                  <a:fillRect l="-1118" t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曲线连接符 10"/>
          <p:cNvCxnSpPr/>
          <p:nvPr/>
        </p:nvCxnSpPr>
        <p:spPr>
          <a:xfrm flipV="1">
            <a:off x="1658407" y="3257423"/>
            <a:ext cx="893977" cy="575186"/>
          </a:xfrm>
          <a:prstGeom prst="curvedConnector3">
            <a:avLst>
              <a:gd name="adj1" fmla="val 3446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4142" y="479267"/>
              <a:ext cx="8924081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254"/>
                    <a:gridCol w="2927869"/>
                    <a:gridCol w="2380479"/>
                    <a:gridCol w="2380479"/>
                  </a:tblGrid>
                  <a:tr h="588028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simulation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8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=0.5525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=0.5525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r>
                            <a:rPr kumimoji="1"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for other v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57560"/>
                  </p:ext>
                </p:extLst>
              </p:nvPr>
            </p:nvGraphicFramePr>
            <p:xfrm>
              <a:off x="3044142" y="479267"/>
              <a:ext cx="8924081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254"/>
                    <a:gridCol w="2927869"/>
                    <a:gridCol w="2380479"/>
                    <a:gridCol w="2380479"/>
                  </a:tblGrid>
                  <a:tr h="64008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simulation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74936" t="-4717" r="-512" b="-11415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74936" t="-105714" r="-10051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74936" t="-105714" r="-512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曲线连接符 12"/>
          <p:cNvCxnSpPr/>
          <p:nvPr/>
        </p:nvCxnSpPr>
        <p:spPr>
          <a:xfrm flipV="1">
            <a:off x="2801073" y="3113590"/>
            <a:ext cx="1296365" cy="2430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51" y="2900564"/>
            <a:ext cx="5747639" cy="28878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MCMR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54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>
                <a:spLocks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 smtClean="0"/>
                  <a:t>Running example</a:t>
                </a:r>
              </a:p>
              <a:p>
                <a:pPr lvl="1"/>
                <a:r>
                  <a:rPr kumimoji="1" lang="en-US" altLang="zh-CN" dirty="0" smtClean="0"/>
                  <a:t>Node 1 is the query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𝑡𝑒𝑟𝑚𝑖𝑛𝑎𝑡𝑖𝑜𝑛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 </m:t>
                    </m:r>
                    <m:r>
                      <a:rPr kumimoji="1" lang="en-US" altLang="zh-CN" i="1">
                        <a:latin typeface="Cambria Math" charset="0"/>
                      </a:rPr>
                      <m:t>𝑝𝑟𝑜𝑏𝑎𝑏𝑖𝑙𝑖𝑡𝑦</m:t>
                    </m:r>
                    <m:r>
                      <a:rPr kumimoji="1" lang="en-US" altLang="zh-CN" i="1">
                        <a:latin typeface="Cambria Math" charset="0"/>
                      </a:rPr>
                      <m:t> 1−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=0.1</m:t>
                    </m:r>
                  </m:oMath>
                </a14:m>
                <a:endParaRPr kumimoji="1" lang="en-US" altLang="zh-CN" dirty="0"/>
              </a:p>
              <a:p>
                <a:pPr lvl="2"/>
                <a:endParaRPr kumimoji="1" lang="en-US" altLang="zh-CN" u="sng" dirty="0" smtClean="0"/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825624"/>
                <a:ext cx="5226934" cy="1091195"/>
              </a:xfrm>
              <a:prstGeom prst="rect">
                <a:avLst/>
              </a:prstGeom>
              <a:blipFill rotWithShape="0">
                <a:blip r:embed="rId4"/>
                <a:stretch>
                  <a:fillRect l="-1634" t="-10056" b="-40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/>
          <p:cNvSpPr/>
          <p:nvPr/>
        </p:nvSpPr>
        <p:spPr>
          <a:xfrm>
            <a:off x="1389129" y="3832609"/>
            <a:ext cx="457200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771190" y="1979271"/>
                <a:ext cx="4907666" cy="341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/>
                  <a:t>For the 2</a:t>
                </a:r>
                <a:r>
                  <a:rPr kumimoji="1" lang="en-US" altLang="zh-CN" baseline="30000" dirty="0" smtClean="0"/>
                  <a:t>nd</a:t>
                </a:r>
                <a:r>
                  <a:rPr kumimoji="1" lang="en-US" altLang="zh-CN" dirty="0" smtClean="0"/>
                  <a:t> simulation, it starts from node 1.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Since </a:t>
                </a:r>
                <a:r>
                  <a:rPr kumimoji="1" lang="en-US" altLang="zh-CN" i="1" dirty="0" smtClean="0"/>
                  <a:t>rand() </a:t>
                </a:r>
                <a:r>
                  <a:rPr kumimoji="1" lang="en-US" altLang="zh-CN" dirty="0" smtClean="0"/>
                  <a:t>= 0.15&gt; 0.1, it decides to move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 smtClean="0"/>
                  <a:t>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charset="0"/>
                              </a:rPr>
                              <m:t>1,7</m:t>
                            </m:r>
                          </m:sub>
                        </m:sSub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</a:rPr>
                          <m:t>𝐷</m:t>
                        </m:r>
                        <m:r>
                          <a:rPr kumimoji="1" lang="en-US" altLang="zh-CN" b="0" i="1" smtClean="0">
                            <a:latin typeface="Cambria Math" charset="0"/>
                          </a:rPr>
                          <m:t>11</m:t>
                        </m:r>
                      </m:den>
                    </m:f>
                    <m:r>
                      <a:rPr kumimoji="1" lang="en-US" altLang="zh-CN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charset="0"/>
                          </a:rPr>
                          <m:t>0.1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charset="0"/>
                          </a:rPr>
                          <m:t>0.85</m:t>
                        </m:r>
                      </m:den>
                    </m:f>
                    <m:r>
                      <a:rPr kumimoji="1" lang="en-US" altLang="zh-CN" b="0" i="1" smtClean="0">
                        <a:latin typeface="Cambria Math" charset="0"/>
                      </a:rPr>
                      <m:t>=0.1176</m:t>
                    </m:r>
                  </m:oMath>
                </a14:m>
                <a:r>
                  <a:rPr kumimoji="1" lang="en-US" altLang="zh-CN" dirty="0" smtClean="0"/>
                  <a:t> probability, it moves to node 7</a:t>
                </a:r>
                <a:r>
                  <a:rPr kumimoji="1" lang="zh-CN" altLang="en-US" dirty="0" smtClean="0"/>
                  <a:t> </a:t>
                </a:r>
                <a:endParaRPr kumimoji="1" lang="en-US" altLang="zh-CN" dirty="0" smtClean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And it update the scalar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11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=0.85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Since </a:t>
                </a:r>
                <a:r>
                  <a:rPr kumimoji="1" lang="en-US" altLang="zh-CN" i="1" dirty="0"/>
                  <a:t>rand() </a:t>
                </a:r>
                <a:r>
                  <a:rPr kumimoji="1" lang="en-US" altLang="zh-CN" dirty="0"/>
                  <a:t>= 0.35&gt; 0.1, it decides to move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charset="0"/>
                              </a:rPr>
                              <m:t>7,2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charset="0"/>
                              </a:rPr>
                              <m:t>77</m:t>
                            </m:r>
                          </m:sub>
                        </m:sSub>
                      </m:den>
                    </m:f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mr-IN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charset="0"/>
                          </a:rPr>
                          <m:t>0.2</m:t>
                        </m:r>
                      </m:num>
                      <m:den>
                        <m:r>
                          <a:rPr kumimoji="1" lang="en-US" altLang="zh-CN" i="1">
                            <a:latin typeface="Cambria Math" charset="0"/>
                          </a:rPr>
                          <m:t>1.3</m:t>
                        </m:r>
                      </m:den>
                    </m:f>
                    <m:r>
                      <a:rPr kumimoji="1" lang="en-US" altLang="zh-CN" i="1">
                        <a:latin typeface="Cambria Math" charset="0"/>
                      </a:rPr>
                      <m:t>=0.1538</m:t>
                    </m:r>
                  </m:oMath>
                </a14:m>
                <a:r>
                  <a:rPr kumimoji="1" lang="en-US" altLang="zh-CN" dirty="0"/>
                  <a:t> probability, it moves to node 2 from node 7</a:t>
                </a:r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Then, it update the scalar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77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=1.105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Wingdings" charset="2"/>
                  <a:buChar char="Ø"/>
                </a:pPr>
                <a:r>
                  <a:rPr kumimoji="1" lang="en-US" altLang="zh-CN" dirty="0"/>
                  <a:t>Since </a:t>
                </a:r>
                <a:r>
                  <a:rPr kumimoji="1" lang="en-US" altLang="zh-CN" i="1" dirty="0"/>
                  <a:t>rand() </a:t>
                </a:r>
                <a:r>
                  <a:rPr kumimoji="1" lang="en-US" altLang="zh-CN" dirty="0"/>
                  <a:t>= 0.01&lt; 0.1, it terminates</a:t>
                </a:r>
                <a:r>
                  <a:rPr kumimoji="1"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90" y="1979271"/>
                <a:ext cx="4907666" cy="3417923"/>
              </a:xfrm>
              <a:prstGeom prst="rect">
                <a:avLst/>
              </a:prstGeom>
              <a:blipFill rotWithShape="0">
                <a:blip r:embed="rId5"/>
                <a:stretch>
                  <a:fillRect l="-1118" t="-1071" b="-1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曲线连接符 10"/>
          <p:cNvCxnSpPr>
            <a:stCxn id="7" idx="5"/>
          </p:cNvCxnSpPr>
          <p:nvPr/>
        </p:nvCxnSpPr>
        <p:spPr>
          <a:xfrm rot="16200000" flipH="1">
            <a:off x="1719418" y="4282809"/>
            <a:ext cx="782798" cy="66288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93671" y="365125"/>
              <a:ext cx="8924081" cy="14080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254"/>
                    <a:gridCol w="1577394"/>
                    <a:gridCol w="2095018"/>
                    <a:gridCol w="4016415"/>
                  </a:tblGrid>
                  <a:tr h="417953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simulation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𝑣</m:t>
                                </m:r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839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=0.5525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=0.5525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r>
                            <a:rPr kumimoji="1"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for other v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839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72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charset="0"/>
                                  </a:rPr>
                                  <m:t>=1.105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=1.105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,</a:t>
                          </a:r>
                          <a:r>
                            <a:rPr kumimoji="1" lang="en-US" altLang="zh-CN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for other v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936954"/>
                  </p:ext>
                </p:extLst>
              </p:nvPr>
            </p:nvGraphicFramePr>
            <p:xfrm>
              <a:off x="2893671" y="365125"/>
              <a:ext cx="8924081" cy="140801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254"/>
                    <a:gridCol w="1577394"/>
                    <a:gridCol w="2095018"/>
                    <a:gridCol w="4016415"/>
                  </a:tblGrid>
                  <a:tr h="640080"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The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i="1" baseline="0" dirty="0" err="1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i-th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simulation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Random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Scalar of This</a:t>
                          </a:r>
                          <a:r>
                            <a:rPr lang="en-US" altLang="zh-CN" i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Walk</a:t>
                          </a:r>
                          <a:endParaRPr lang="zh-CN" altLang="en-US" i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22458" t="-4762" r="-303" b="-134286"/>
                          </a:stretch>
                        </a:blipFill>
                      </a:tcPr>
                    </a:tc>
                  </a:tr>
                  <a:tr h="3839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34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34593" t="-171875" r="-192151" b="-1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22458" t="-171875" r="-303" b="-120313"/>
                          </a:stretch>
                        </a:blipFill>
                      </a:tcPr>
                    </a:tc>
                  </a:tr>
                  <a:tr h="3839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  <a:sym typeface="Wingdings"/>
                            </a:rPr>
                            <a:t>72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34593" t="-276190" r="-192151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22458" t="-276190" r="-303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曲线连接符 12"/>
          <p:cNvCxnSpPr/>
          <p:nvPr/>
        </p:nvCxnSpPr>
        <p:spPr>
          <a:xfrm rot="5400000" flipH="1" flipV="1">
            <a:off x="2716893" y="4259820"/>
            <a:ext cx="771741" cy="69780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标注 23"/>
          <p:cNvSpPr/>
          <p:nvPr/>
        </p:nvSpPr>
        <p:spPr>
          <a:xfrm>
            <a:off x="3287958" y="6072399"/>
            <a:ext cx="3732577" cy="567902"/>
          </a:xfrm>
          <a:prstGeom prst="wedgeRoundRectCallout">
            <a:avLst>
              <a:gd name="adj1" fmla="val 83050"/>
              <a:gd name="adj2" fmla="val -16781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Similar simulations could be </a:t>
            </a:r>
            <a:r>
              <a:rPr kumimoji="1" lang="en-US" altLang="zh-CN">
                <a:solidFill>
                  <a:schemeClr val="tx1"/>
                </a:solidFill>
              </a:rPr>
              <a:t>done</a:t>
            </a:r>
            <a:r>
              <a:rPr kumimoji="1" lang="en-US" altLang="zh-CN" smtClean="0">
                <a:solidFill>
                  <a:schemeClr val="tx1"/>
                </a:solidFill>
              </a:rPr>
              <a:t>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Results of efficiency</a:t>
            </a:r>
          </a:p>
          <a:p>
            <a:pPr lvl="1"/>
            <a:r>
              <a:rPr kumimoji="1" lang="en-US" altLang="zh-CN" dirty="0" smtClean="0"/>
              <a:t>Average query time on different datasets</a:t>
            </a:r>
          </a:p>
          <a:p>
            <a:pPr lvl="1"/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30" y="2750863"/>
            <a:ext cx="8102539" cy="3103399"/>
          </a:xfrm>
          <a:prstGeom prst="rect">
            <a:avLst/>
          </a:prstGeom>
        </p:spPr>
      </p:pic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7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Results of accuracy</a:t>
            </a:r>
          </a:p>
          <a:p>
            <a:pPr lvl="1"/>
            <a:r>
              <a:rPr kumimoji="1" lang="en-US" altLang="zh-CN" dirty="0" smtClean="0"/>
              <a:t>Average precision on different datasets</a:t>
            </a:r>
          </a:p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56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770" y="2896645"/>
            <a:ext cx="7448430" cy="28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Generally, image retrieval involves two phases:</a:t>
            </a:r>
          </a:p>
          <a:p>
            <a:pPr lvl="1"/>
            <a:r>
              <a:rPr kumimoji="1" lang="en-US" altLang="zh-CN" dirty="0" smtClean="0"/>
              <a:t>Feature Extraction and Similarity Measure</a:t>
            </a:r>
            <a:endParaRPr kumimoji="1" lang="zh-CN" altLang="en-US" dirty="0"/>
          </a:p>
        </p:txBody>
      </p:sp>
      <p:sp>
        <p:nvSpPr>
          <p:cNvPr id="5" name="磁盘 4"/>
          <p:cNvSpPr/>
          <p:nvPr/>
        </p:nvSpPr>
        <p:spPr>
          <a:xfrm>
            <a:off x="859563" y="3016378"/>
            <a:ext cx="1404838" cy="1296144"/>
          </a:xfrm>
          <a:prstGeom prst="flowChartMagneticDisk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Images Database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进程 6"/>
          <p:cNvSpPr/>
          <p:nvPr/>
        </p:nvSpPr>
        <p:spPr>
          <a:xfrm>
            <a:off x="6619795" y="3156930"/>
            <a:ext cx="1224136" cy="1076987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Similarity Measure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966414" y="3477893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8200" y="5523114"/>
            <a:ext cx="15566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Query Image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269" name="矩形 268"/>
          <p:cNvSpPr/>
          <p:nvPr/>
        </p:nvSpPr>
        <p:spPr>
          <a:xfrm>
            <a:off x="3125996" y="3153917"/>
            <a:ext cx="1224000" cy="10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Extraction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72" name="右箭头 271"/>
          <p:cNvSpPr/>
          <p:nvPr/>
        </p:nvSpPr>
        <p:spPr>
          <a:xfrm>
            <a:off x="2378135" y="3477893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72" y="4554959"/>
            <a:ext cx="1155700" cy="8763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723024" y="3277773"/>
            <a:ext cx="3003796" cy="7733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C00000"/>
                </a:solidFill>
              </a:rPr>
              <a:t>Top-k images </a:t>
            </a:r>
            <a:r>
              <a:rPr kumimoji="1" lang="en-US" altLang="zh-CN" dirty="0">
                <a:solidFill>
                  <a:schemeClr val="tx1"/>
                </a:solidFill>
              </a:rPr>
              <a:t>with the highest similarity </a:t>
            </a:r>
            <a:r>
              <a:rPr kumimoji="1" lang="en-US" altLang="zh-CN" dirty="0" smtClean="0">
                <a:solidFill>
                  <a:schemeClr val="tx1"/>
                </a:solidFill>
              </a:rPr>
              <a:t>score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多文档 19"/>
          <p:cNvSpPr/>
          <p:nvPr/>
        </p:nvSpPr>
        <p:spPr>
          <a:xfrm>
            <a:off x="4543190" y="3199227"/>
            <a:ext cx="1197512" cy="991399"/>
          </a:xfrm>
          <a:prstGeom prst="flowChartMulti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vectors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多文档 20"/>
          <p:cNvSpPr/>
          <p:nvPr/>
        </p:nvSpPr>
        <p:spPr>
          <a:xfrm>
            <a:off x="3125996" y="4554959"/>
            <a:ext cx="1197512" cy="991399"/>
          </a:xfrm>
          <a:prstGeom prst="flowChartMulti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Feature vector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863185" y="3477893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2378134" y="4885097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右箭头 26"/>
          <p:cNvSpPr/>
          <p:nvPr/>
        </p:nvSpPr>
        <p:spPr>
          <a:xfrm rot="20715779">
            <a:off x="4432690" y="4503490"/>
            <a:ext cx="2234926" cy="25322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52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269" grpId="0" animBg="1"/>
      <p:bldP spid="272" grpId="0" animBg="1"/>
      <p:bldP spid="24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Feature Extraction is well-studied by exploiting deep learning approaches.</a:t>
            </a:r>
          </a:p>
        </p:txBody>
      </p:sp>
      <p:sp>
        <p:nvSpPr>
          <p:cNvPr id="5" name="磁盘 4"/>
          <p:cNvSpPr/>
          <p:nvPr/>
        </p:nvSpPr>
        <p:spPr>
          <a:xfrm>
            <a:off x="2294818" y="2977588"/>
            <a:ext cx="1404838" cy="1296144"/>
          </a:xfrm>
          <a:prstGeom prst="flowChartMagneticDisk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Images Database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进程 6"/>
          <p:cNvSpPr/>
          <p:nvPr/>
        </p:nvSpPr>
        <p:spPr>
          <a:xfrm>
            <a:off x="7221673" y="2958013"/>
            <a:ext cx="1224136" cy="1076987"/>
          </a:xfrm>
          <a:prstGeom prst="flowChartProcess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Similarity Measure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251409" y="3439103"/>
            <a:ext cx="672863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272" name="右箭头 271"/>
          <p:cNvSpPr/>
          <p:nvPr/>
        </p:nvSpPr>
        <p:spPr>
          <a:xfrm>
            <a:off x="3813390" y="3439103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248999" y="4535792"/>
            <a:ext cx="2677681" cy="1097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zh-CN" sz="1600" dirty="0" smtClean="0">
                <a:solidFill>
                  <a:schemeClr val="tx1"/>
                </a:solidFill>
              </a:rPr>
              <a:t>VGG [</a:t>
            </a:r>
            <a:r>
              <a:rPr kumimoji="1" lang="en-US" altLang="zh-CN" sz="1600" dirty="0" err="1" smtClean="0">
                <a:solidFill>
                  <a:schemeClr val="tx1"/>
                </a:solidFill>
              </a:rPr>
              <a:t>arXiv</a:t>
            </a:r>
            <a:r>
              <a:rPr kumimoji="1" lang="en-US" altLang="zh-CN" sz="1600" dirty="0" smtClean="0">
                <a:solidFill>
                  <a:schemeClr val="tx1"/>
                </a:solidFill>
              </a:rPr>
              <a:t> 2014]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zh-CN" sz="1600" dirty="0" err="1" smtClean="0">
                <a:solidFill>
                  <a:schemeClr val="tx1"/>
                </a:solidFill>
              </a:rPr>
              <a:t>ResNet</a:t>
            </a:r>
            <a:r>
              <a:rPr kumimoji="1" lang="en-US" altLang="zh-CN" sz="1600" dirty="0" smtClean="0">
                <a:solidFill>
                  <a:schemeClr val="tx1"/>
                </a:solidFill>
              </a:rPr>
              <a:t> [CVPR 2016]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zh-CN" sz="1600" dirty="0" smtClean="0">
                <a:solidFill>
                  <a:schemeClr val="tx1"/>
                </a:solidFill>
              </a:rPr>
              <a:t>MAC [TPAMI 2018]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mr-IN" altLang="zh-CN" sz="1600" dirty="0" smtClean="0">
                <a:solidFill>
                  <a:schemeClr val="tx1"/>
                </a:solidFill>
              </a:rPr>
              <a:t>…</a:t>
            </a:r>
            <a:endParaRPr kumimoji="1"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37463" y="2956506"/>
            <a:ext cx="1224000" cy="108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Feature Extraction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However, the performance of similarity measure is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not that good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5" name="磁盘 4"/>
          <p:cNvSpPr/>
          <p:nvPr/>
        </p:nvSpPr>
        <p:spPr>
          <a:xfrm>
            <a:off x="2139409" y="2869576"/>
            <a:ext cx="1404838" cy="1296144"/>
          </a:xfrm>
          <a:prstGeom prst="flowChartMagneticDisk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Images Database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进程 6"/>
          <p:cNvSpPr/>
          <p:nvPr/>
        </p:nvSpPr>
        <p:spPr>
          <a:xfrm>
            <a:off x="7066264" y="2850001"/>
            <a:ext cx="1224136" cy="1076987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Similarity Measure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096000" y="3331091"/>
            <a:ext cx="672863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272" name="右箭头 271"/>
          <p:cNvSpPr/>
          <p:nvPr/>
        </p:nvSpPr>
        <p:spPr>
          <a:xfrm>
            <a:off x="3657981" y="3331091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564382" y="4505882"/>
                <a:ext cx="5726018" cy="109728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1600" dirty="0" smtClean="0">
                    <a:solidFill>
                      <a:schemeClr val="tx1"/>
                    </a:solidFill>
                  </a:rPr>
                  <a:t>Traditional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600" dirty="0" smtClean="0">
                    <a:solidFill>
                      <a:schemeClr val="tx1"/>
                    </a:solidFill>
                  </a:rPr>
                  <a:t>-norm-based measures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en-US" altLang="zh-CN" sz="1600" dirty="0" smtClean="0">
                    <a:solidFill>
                      <a:srgbClr val="C00000"/>
                    </a:solidFill>
                  </a:rPr>
                  <a:t>Euclidean Distance </a:t>
                </a:r>
                <a:r>
                  <a:rPr kumimoji="1" lang="en-US" altLang="zh-CN" sz="1600" dirty="0" smtClean="0">
                    <a:solidFill>
                      <a:schemeClr val="tx1"/>
                    </a:solidFill>
                  </a:rPr>
                  <a:t>of the feature vectors of two images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en-US" altLang="zh-CN" sz="1600" dirty="0" smtClean="0">
                    <a:solidFill>
                      <a:srgbClr val="C00000"/>
                    </a:solidFill>
                  </a:rPr>
                  <a:t>Inner Product </a:t>
                </a:r>
                <a:r>
                  <a:rPr kumimoji="1" lang="en-US" altLang="zh-CN" sz="1600" dirty="0" smtClean="0">
                    <a:solidFill>
                      <a:schemeClr val="tx1"/>
                    </a:solidFill>
                  </a:rPr>
                  <a:t>of these two vectors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mr-IN" altLang="zh-CN" sz="1600" dirty="0" smtClean="0">
                    <a:solidFill>
                      <a:schemeClr val="tx1"/>
                    </a:solidFill>
                  </a:rPr>
                  <a:t>…</a:t>
                </a:r>
                <a:endParaRPr kumimoji="1"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382" y="4505882"/>
                <a:ext cx="5726018" cy="1097280"/>
              </a:xfrm>
              <a:prstGeom prst="rect">
                <a:avLst/>
              </a:prstGeom>
              <a:blipFill rotWithShape="0">
                <a:blip r:embed="rId3"/>
                <a:stretch>
                  <a:fillRect l="-531" b="-549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4569437" y="2850001"/>
            <a:ext cx="1224000" cy="108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Extraction</a:t>
            </a:r>
            <a:endParaRPr kumimoji="1"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  <a:ln>
            <a:noFill/>
          </a:ln>
        </p:spPr>
        <p:txBody>
          <a:bodyPr/>
          <a:lstStyle/>
          <a:p>
            <a:r>
              <a:rPr kumimoji="1" lang="en-US" altLang="zh-CN" dirty="0" smtClean="0"/>
              <a:t>However, the performance of similarity measure is </a:t>
            </a:r>
            <a:r>
              <a:rPr kumimoji="1" lang="en-US" altLang="zh-CN" dirty="0" smtClean="0">
                <a:solidFill>
                  <a:srgbClr val="C00000"/>
                </a:solidFill>
              </a:rPr>
              <a:t>not that good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sp>
        <p:nvSpPr>
          <p:cNvPr id="5" name="磁盘 4"/>
          <p:cNvSpPr/>
          <p:nvPr/>
        </p:nvSpPr>
        <p:spPr>
          <a:xfrm>
            <a:off x="2139409" y="2869576"/>
            <a:ext cx="1404838" cy="1296144"/>
          </a:xfrm>
          <a:prstGeom prst="flowChartMagneticDisk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Images Database</a:t>
            </a:r>
            <a:endParaRPr kumimoji="1" lang="zh-CN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进程 6"/>
          <p:cNvSpPr/>
          <p:nvPr/>
        </p:nvSpPr>
        <p:spPr>
          <a:xfrm>
            <a:off x="7066264" y="2850001"/>
            <a:ext cx="1224136" cy="1076987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Similarity Measure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096000" y="3331091"/>
            <a:ext cx="672863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272" name="右箭头 271"/>
          <p:cNvSpPr/>
          <p:nvPr/>
        </p:nvSpPr>
        <p:spPr>
          <a:xfrm>
            <a:off x="3657981" y="3331091"/>
            <a:ext cx="634127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3" name="文本框 272"/>
          <p:cNvSpPr txBox="1"/>
          <p:nvPr/>
        </p:nvSpPr>
        <p:spPr>
          <a:xfrm>
            <a:off x="-1175657" y="3069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64382" y="4477816"/>
                <a:ext cx="5726018" cy="1097280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charset="2"/>
                  <a:buNone/>
                  <a:tabLst/>
                  <a:defRPr/>
                </a:pPr>
                <a:r>
                  <a:rPr kumimoji="1"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</a:rPr>
                  <a:t>Traditional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e>
                      <m:sup>
                        <m:r>
                          <a:rPr kumimoji="1" lang="en-US" altLang="zh-CN" sz="1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</a:rPr>
                  <a:t>-norm-based measures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</a:rPr>
                  <a:t>Euclidean Distance of the feature vectors of two images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en-US" altLang="zh-CN" sz="1600" dirty="0" smtClean="0">
                    <a:solidFill>
                      <a:schemeClr val="bg2">
                        <a:lumMod val="50000"/>
                      </a:schemeClr>
                    </a:solidFill>
                  </a:rPr>
                  <a:t>Inner Product of these two vectors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1" lang="mr-IN" altLang="zh-CN" sz="1600" dirty="0" smtClean="0">
                    <a:solidFill>
                      <a:schemeClr val="bg2">
                        <a:lumMod val="50000"/>
                      </a:schemeClr>
                    </a:solidFill>
                  </a:rPr>
                  <a:t>…</a:t>
                </a:r>
                <a:endParaRPr kumimoji="1"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382" y="4477816"/>
                <a:ext cx="5726018" cy="1097280"/>
              </a:xfrm>
              <a:prstGeom prst="rect">
                <a:avLst/>
              </a:prstGeom>
              <a:blipFill rotWithShape="0">
                <a:blip r:embed="rId3"/>
                <a:stretch>
                  <a:fillRect l="-531" b="-4945"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标注 13"/>
          <p:cNvSpPr/>
          <p:nvPr/>
        </p:nvSpPr>
        <p:spPr>
          <a:xfrm>
            <a:off x="8430526" y="3840524"/>
            <a:ext cx="3324466" cy="1090291"/>
          </a:xfrm>
          <a:prstGeom prst="wedgeRoundRectCallout">
            <a:avLst>
              <a:gd name="adj1" fmla="val -52420"/>
              <a:gd name="adj2" fmla="val 7914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dirty="0" smtClean="0">
                <a:solidFill>
                  <a:srgbClr val="C00000"/>
                </a:solidFill>
              </a:rPr>
              <a:t>Not good at all </a:t>
            </a:r>
            <a:r>
              <a:rPr kumimoji="1" lang="en-US" altLang="zh-CN" dirty="0" smtClean="0">
                <a:solidFill>
                  <a:schemeClr val="tx1"/>
                </a:solidFill>
              </a:rPr>
              <a:t>since they only capture the similarity between 2 images </a:t>
            </a:r>
            <a:r>
              <a:rPr kumimoji="1" lang="en-US" altLang="zh-CN" i="1" dirty="0" smtClean="0">
                <a:solidFill>
                  <a:schemeClr val="tx1"/>
                </a:solidFill>
              </a:rPr>
              <a:t>locally</a:t>
            </a:r>
            <a:endParaRPr kumimoji="1" lang="zh-CN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69437" y="2850001"/>
            <a:ext cx="1224000" cy="1080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Feature Extraction</a:t>
            </a:r>
            <a:endParaRPr kumimoji="1"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4738</Words>
  <Application>Microsoft Macintosh PowerPoint</Application>
  <PresentationFormat>宽屏</PresentationFormat>
  <Paragraphs>793</Paragraphs>
  <Slides>56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Cambria Math</vt:lpstr>
      <vt:lpstr>DengXian</vt:lpstr>
      <vt:lpstr>DengXian Light</vt:lpstr>
      <vt:lpstr>Mangal</vt:lpstr>
      <vt:lpstr>Times New Roman</vt:lpstr>
      <vt:lpstr>Wingdings</vt:lpstr>
      <vt:lpstr>新細明體</vt:lpstr>
      <vt:lpstr>Arial</vt:lpstr>
      <vt:lpstr>Office 主题</vt:lpstr>
      <vt:lpstr>First Index-Free  Manifold Ranking-based Image Retrieval with Output Bound</vt:lpstr>
      <vt:lpstr>Outline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Problem definition</vt:lpstr>
      <vt:lpstr>Three requirements</vt:lpstr>
      <vt:lpstr>Motivation</vt:lpstr>
      <vt:lpstr>Contributions</vt:lpstr>
      <vt:lpstr>Outline</vt:lpstr>
      <vt:lpstr>Manifold Ranking-based Image Retrieval (MRIR)</vt:lpstr>
      <vt:lpstr>Manifold Ranking-based Image Retrieval (MRIR)</vt:lpstr>
      <vt:lpstr>Manifold Ranking-based Image Retrieval (MRIR)</vt:lpstr>
      <vt:lpstr>Outline</vt:lpstr>
      <vt:lpstr>MCMR</vt:lpstr>
      <vt:lpstr>MCMR</vt:lpstr>
      <vt:lpstr>MCMR</vt:lpstr>
      <vt:lpstr>MCMR</vt:lpstr>
      <vt:lpstr>MCMR</vt:lpstr>
      <vt:lpstr>PowerPoint 演示文稿</vt:lpstr>
      <vt:lpstr>MCMR</vt:lpstr>
      <vt:lpstr>Outline</vt:lpstr>
      <vt:lpstr>Experiments</vt:lpstr>
      <vt:lpstr>Experiments</vt:lpstr>
      <vt:lpstr>Experiments</vt:lpstr>
      <vt:lpstr>Experiments</vt:lpstr>
      <vt:lpstr>Outline</vt:lpstr>
      <vt:lpstr>Conclusion</vt:lpstr>
      <vt:lpstr>Thank You Q &amp; A</vt:lpstr>
      <vt:lpstr>Introduction</vt:lpstr>
      <vt:lpstr>Introduction</vt:lpstr>
      <vt:lpstr>Case study</vt:lpstr>
      <vt:lpstr>Introduction</vt:lpstr>
      <vt:lpstr>Case study</vt:lpstr>
      <vt:lpstr>Introduction</vt:lpstr>
      <vt:lpstr>Existing works</vt:lpstr>
      <vt:lpstr>Existing works</vt:lpstr>
      <vt:lpstr>What is Manifold Ranking</vt:lpstr>
      <vt:lpstr>Manifold Ranking-based Image Retrieval (MRIR)</vt:lpstr>
      <vt:lpstr>Manifold Ranking-based Image Retrieval (MRIR)</vt:lpstr>
      <vt:lpstr>MCMR</vt:lpstr>
      <vt:lpstr>MCMR</vt:lpstr>
      <vt:lpstr>MCMR</vt:lpstr>
      <vt:lpstr>MCMR</vt:lpstr>
      <vt:lpstr>MCMR</vt:lpstr>
      <vt:lpstr>MCMR</vt:lpstr>
      <vt:lpstr>MCMR</vt:lpstr>
      <vt:lpstr>MCMR</vt:lpstr>
      <vt:lpstr>Experiments</vt:lpstr>
      <vt:lpstr>Experiments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Index-Free  Manifold Ranking-based Image Retrieval with Output Bound</dc:title>
  <dc:creator>林 丹丹</dc:creator>
  <cp:lastModifiedBy>林 丹丹</cp:lastModifiedBy>
  <cp:revision>254</cp:revision>
  <dcterms:created xsi:type="dcterms:W3CDTF">2019-08-22T05:38:25Z</dcterms:created>
  <dcterms:modified xsi:type="dcterms:W3CDTF">2019-11-06T04:38:08Z</dcterms:modified>
</cp:coreProperties>
</file>