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6"/>
  </p:notesMasterIdLst>
  <p:handoutMasterIdLst>
    <p:handoutMasterId r:id="rId37"/>
  </p:handoutMasterIdLst>
  <p:sldIdLst>
    <p:sldId id="709" r:id="rId2"/>
    <p:sldId id="710" r:id="rId3"/>
    <p:sldId id="765" r:id="rId4"/>
    <p:sldId id="777" r:id="rId5"/>
    <p:sldId id="718" r:id="rId6"/>
    <p:sldId id="768" r:id="rId7"/>
    <p:sldId id="775" r:id="rId8"/>
    <p:sldId id="723" r:id="rId9"/>
    <p:sldId id="769" r:id="rId10"/>
    <p:sldId id="800" r:id="rId11"/>
    <p:sldId id="770" r:id="rId12"/>
    <p:sldId id="771" r:id="rId13"/>
    <p:sldId id="786" r:id="rId14"/>
    <p:sldId id="801" r:id="rId15"/>
    <p:sldId id="795" r:id="rId16"/>
    <p:sldId id="789" r:id="rId17"/>
    <p:sldId id="784" r:id="rId18"/>
    <p:sldId id="727" r:id="rId19"/>
    <p:sldId id="728" r:id="rId20"/>
    <p:sldId id="730" r:id="rId21"/>
    <p:sldId id="773" r:id="rId22"/>
    <p:sldId id="776" r:id="rId23"/>
    <p:sldId id="732" r:id="rId24"/>
    <p:sldId id="581" r:id="rId25"/>
    <p:sldId id="785" r:id="rId26"/>
    <p:sldId id="778" r:id="rId27"/>
    <p:sldId id="797" r:id="rId28"/>
    <p:sldId id="798" r:id="rId29"/>
    <p:sldId id="788" r:id="rId30"/>
    <p:sldId id="787" r:id="rId31"/>
    <p:sldId id="793" r:id="rId32"/>
    <p:sldId id="794" r:id="rId33"/>
    <p:sldId id="796" r:id="rId34"/>
    <p:sldId id="799" r:id="rId35"/>
  </p:sldIdLst>
  <p:sldSz cx="9144000" cy="6858000" type="screen4x3"/>
  <p:notesSz cx="9061450" cy="6858000"/>
  <p:defaultTextStyle>
    <a:defPPr>
      <a:defRPr lang="en-US"/>
    </a:defPPr>
    <a:lvl1pPr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94"/>
    <a:srgbClr val="FF0000"/>
    <a:srgbClr val="31308F"/>
    <a:srgbClr val="FFCCFF"/>
    <a:srgbClr val="CCFFCC"/>
    <a:srgbClr val="FFFF99"/>
    <a:srgbClr val="CCECFF"/>
    <a:srgbClr val="FEFEFE"/>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79" autoAdjust="0"/>
    <p:restoredTop sz="93027" autoAdjust="0"/>
  </p:normalViewPr>
  <p:slideViewPr>
    <p:cSldViewPr>
      <p:cViewPr varScale="1">
        <p:scale>
          <a:sx n="104" d="100"/>
          <a:sy n="104" d="100"/>
        </p:scale>
        <p:origin x="19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5888" cy="342900"/>
          </a:xfrm>
          <a:prstGeom prst="rect">
            <a:avLst/>
          </a:prstGeom>
        </p:spPr>
        <p:txBody>
          <a:bodyPr vert="horz" wrap="square" lIns="90960" tIns="45480" rIns="90960" bIns="45480" numCol="1" anchor="t" anchorCtr="0" compatLnSpc="1">
            <a:prstTxWarp prst="textNoShape">
              <a:avLst/>
            </a:prstTxWarp>
          </a:bodyPr>
          <a:lstStyle>
            <a:lvl1pPr eaLnBrk="1" hangingPunct="1">
              <a:defRPr sz="1200"/>
            </a:lvl1pPr>
          </a:lstStyle>
          <a:p>
            <a:pPr>
              <a:defRPr/>
            </a:pPr>
            <a:endParaRPr lang="zh-HK" altLang="en-US"/>
          </a:p>
        </p:txBody>
      </p:sp>
      <p:sp>
        <p:nvSpPr>
          <p:cNvPr id="3" name="Date Placeholder 2"/>
          <p:cNvSpPr>
            <a:spLocks noGrp="1"/>
          </p:cNvSpPr>
          <p:nvPr>
            <p:ph type="dt" sz="quarter" idx="1"/>
          </p:nvPr>
        </p:nvSpPr>
        <p:spPr>
          <a:xfrm>
            <a:off x="5132388" y="0"/>
            <a:ext cx="3927475" cy="342900"/>
          </a:xfrm>
          <a:prstGeom prst="rect">
            <a:avLst/>
          </a:prstGeom>
        </p:spPr>
        <p:txBody>
          <a:bodyPr vert="horz" wrap="square" lIns="90960" tIns="45480" rIns="90960" bIns="45480" numCol="1" anchor="t" anchorCtr="0" compatLnSpc="1">
            <a:prstTxWarp prst="textNoShape">
              <a:avLst/>
            </a:prstTxWarp>
          </a:bodyPr>
          <a:lstStyle>
            <a:lvl1pPr algn="r" eaLnBrk="1" hangingPunct="1">
              <a:defRPr sz="1200"/>
            </a:lvl1pPr>
          </a:lstStyle>
          <a:p>
            <a:pPr>
              <a:defRPr/>
            </a:pPr>
            <a:fld id="{F12BF4B5-FC7D-4552-948C-B59239BB2B7F}" type="datetimeFigureOut">
              <a:rPr lang="zh-HK" altLang="en-US"/>
              <a:pPr>
                <a:defRPr/>
              </a:pPr>
              <a:t>28/05/20</a:t>
            </a:fld>
            <a:endParaRPr lang="zh-HK" altLang="en-US"/>
          </a:p>
        </p:txBody>
      </p:sp>
      <p:sp>
        <p:nvSpPr>
          <p:cNvPr id="4" name="Footer Placeholder 3"/>
          <p:cNvSpPr>
            <a:spLocks noGrp="1"/>
          </p:cNvSpPr>
          <p:nvPr>
            <p:ph type="ftr" sz="quarter" idx="2"/>
          </p:nvPr>
        </p:nvSpPr>
        <p:spPr>
          <a:xfrm>
            <a:off x="0" y="6513513"/>
            <a:ext cx="3925888" cy="342900"/>
          </a:xfrm>
          <a:prstGeom prst="rect">
            <a:avLst/>
          </a:prstGeom>
        </p:spPr>
        <p:txBody>
          <a:bodyPr vert="horz" wrap="square" lIns="90960" tIns="45480" rIns="90960" bIns="45480" numCol="1" anchor="b" anchorCtr="0" compatLnSpc="1">
            <a:prstTxWarp prst="textNoShape">
              <a:avLst/>
            </a:prstTxWarp>
          </a:bodyPr>
          <a:lstStyle>
            <a:lvl1pPr eaLnBrk="1" hangingPunct="1">
              <a:defRPr sz="1200"/>
            </a:lvl1pPr>
          </a:lstStyle>
          <a:p>
            <a:pPr>
              <a:defRPr/>
            </a:pPr>
            <a:endParaRPr lang="zh-HK" altLang="en-US"/>
          </a:p>
        </p:txBody>
      </p:sp>
      <p:sp>
        <p:nvSpPr>
          <p:cNvPr id="5" name="Slide Number Placeholder 4"/>
          <p:cNvSpPr>
            <a:spLocks noGrp="1"/>
          </p:cNvSpPr>
          <p:nvPr>
            <p:ph type="sldNum" sz="quarter" idx="3"/>
          </p:nvPr>
        </p:nvSpPr>
        <p:spPr>
          <a:xfrm>
            <a:off x="5132388" y="6513513"/>
            <a:ext cx="3927475" cy="342900"/>
          </a:xfrm>
          <a:prstGeom prst="rect">
            <a:avLst/>
          </a:prstGeom>
        </p:spPr>
        <p:txBody>
          <a:bodyPr vert="horz" wrap="square" lIns="90960" tIns="45480" rIns="90960" bIns="45480" numCol="1" anchor="b" anchorCtr="0" compatLnSpc="1">
            <a:prstTxWarp prst="textNoShape">
              <a:avLst/>
            </a:prstTxWarp>
          </a:bodyPr>
          <a:lstStyle>
            <a:lvl1pPr algn="r" eaLnBrk="1" hangingPunct="1">
              <a:defRPr sz="1200"/>
            </a:lvl1pPr>
          </a:lstStyle>
          <a:p>
            <a:pPr>
              <a:defRPr/>
            </a:pPr>
            <a:fld id="{DEFFD172-5ABE-413F-A565-296563353D31}" type="slidenum">
              <a:rPr lang="zh-HK" altLang="en-US"/>
              <a:pPr>
                <a:defRPr/>
              </a:pPr>
              <a:t>‹#›</a:t>
            </a:fld>
            <a:endParaRPr lang="zh-HK" altLang="en-US"/>
          </a:p>
        </p:txBody>
      </p:sp>
    </p:spTree>
    <p:extLst>
      <p:ext uri="{BB962C8B-B14F-4D97-AF65-F5344CB8AC3E}">
        <p14:creationId xmlns:p14="http://schemas.microsoft.com/office/powerpoint/2010/main" val="270496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9258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0" rIns="90960" bIns="4548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113667" name="Rectangle 3"/>
          <p:cNvSpPr>
            <a:spLocks noGrp="1" noChangeArrowheads="1"/>
          </p:cNvSpPr>
          <p:nvPr>
            <p:ph type="dt" idx="1"/>
          </p:nvPr>
        </p:nvSpPr>
        <p:spPr bwMode="auto">
          <a:xfrm>
            <a:off x="5132388" y="0"/>
            <a:ext cx="3927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0" rIns="90960" bIns="4548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2816225"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3669" name="Rectangle 5"/>
          <p:cNvSpPr>
            <a:spLocks noGrp="1" noChangeArrowheads="1"/>
          </p:cNvSpPr>
          <p:nvPr>
            <p:ph type="body" sz="quarter" idx="3"/>
          </p:nvPr>
        </p:nvSpPr>
        <p:spPr bwMode="auto">
          <a:xfrm>
            <a:off x="906463" y="3257550"/>
            <a:ext cx="7250112"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0" rIns="90960" bIns="4548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13670" name="Rectangle 6"/>
          <p:cNvSpPr>
            <a:spLocks noGrp="1" noChangeArrowheads="1"/>
          </p:cNvSpPr>
          <p:nvPr>
            <p:ph type="ftr" sz="quarter" idx="4"/>
          </p:nvPr>
        </p:nvSpPr>
        <p:spPr bwMode="auto">
          <a:xfrm>
            <a:off x="0" y="6513513"/>
            <a:ext cx="39258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0" rIns="90960" bIns="4548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113671" name="Rectangle 7"/>
          <p:cNvSpPr>
            <a:spLocks noGrp="1" noChangeArrowheads="1"/>
          </p:cNvSpPr>
          <p:nvPr>
            <p:ph type="sldNum" sz="quarter" idx="5"/>
          </p:nvPr>
        </p:nvSpPr>
        <p:spPr bwMode="auto">
          <a:xfrm>
            <a:off x="5132388" y="6513513"/>
            <a:ext cx="3927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0" rIns="90960" bIns="4548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A86EAD2-C5CC-4B68-BE37-B95A6DD518B0}" type="slidenum">
              <a:rPr lang="zh-TW" altLang="en-US"/>
              <a:pPr>
                <a:defRPr/>
              </a:pPr>
              <a:t>‹#›</a:t>
            </a:fld>
            <a:endParaRPr lang="en-US" altLang="zh-TW"/>
          </a:p>
        </p:txBody>
      </p:sp>
    </p:spTree>
    <p:extLst>
      <p:ext uri="{BB962C8B-B14F-4D97-AF65-F5344CB8AC3E}">
        <p14:creationId xmlns:p14="http://schemas.microsoft.com/office/powerpoint/2010/main" val="1973483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a:t>
            </a:r>
            <a:r>
              <a:rPr lang="zh-CN" altLang="en-US" baseline="0" dirty="0" smtClean="0"/>
              <a:t> </a:t>
            </a:r>
            <a:r>
              <a:rPr lang="en-US" altLang="zh-CN" baseline="0" dirty="0" smtClean="0"/>
              <a:t>t</a:t>
            </a:r>
            <a:r>
              <a:rPr lang="en-US" altLang="zh-CN" dirty="0" smtClean="0"/>
              <a:t>his</a:t>
            </a:r>
            <a:r>
              <a:rPr lang="zh-CN" altLang="en-US" dirty="0" smtClean="0"/>
              <a:t> </a:t>
            </a:r>
            <a:r>
              <a:rPr lang="en-US" altLang="zh-CN" dirty="0" smtClean="0"/>
              <a:t>work</a:t>
            </a:r>
            <a:r>
              <a:rPr lang="en-US" altLang="zh-CN" baseline="0" dirty="0" smtClean="0"/>
              <a:t>,</a:t>
            </a:r>
            <a:r>
              <a:rPr lang="zh-CN" altLang="en-US" baseline="0" dirty="0" smtClean="0"/>
              <a:t> </a:t>
            </a:r>
            <a:r>
              <a:rPr lang="en-US" altLang="zh-CN" baseline="0" dirty="0" smtClean="0"/>
              <a:t>we</a:t>
            </a:r>
            <a:r>
              <a:rPr lang="zh-CN" altLang="en-US" baseline="0" dirty="0" smtClean="0"/>
              <a:t> </a:t>
            </a:r>
            <a:r>
              <a:rPr lang="en-US" altLang="zh-CN" baseline="0" dirty="0" smtClean="0"/>
              <a:t>proposed</a:t>
            </a:r>
            <a:r>
              <a:rPr lang="zh-CN" altLang="en-US" baseline="0" dirty="0" smtClean="0"/>
              <a:t> </a:t>
            </a:r>
            <a:r>
              <a:rPr lang="en-US" altLang="zh-CN" baseline="0" dirty="0" smtClean="0"/>
              <a:t>a</a:t>
            </a:r>
            <a:r>
              <a:rPr lang="zh-CN" altLang="en-US" baseline="0" dirty="0" smtClean="0"/>
              <a:t> </a:t>
            </a:r>
            <a:r>
              <a:rPr lang="en-US" altLang="zh-CN" baseline="0" dirty="0" smtClean="0"/>
              <a:t>new</a:t>
            </a:r>
            <a:r>
              <a:rPr lang="zh-CN" altLang="en-US" baseline="0" dirty="0" smtClean="0"/>
              <a:t> </a:t>
            </a:r>
            <a:r>
              <a:rPr lang="en-US" altLang="zh-CN" baseline="0" smtClean="0"/>
              <a:t>problem,</a:t>
            </a:r>
            <a:r>
              <a:rPr lang="zh-CN" altLang="en-US" baseline="0" dirty="0" smtClean="0"/>
              <a:t> </a:t>
            </a:r>
            <a:r>
              <a:rPr lang="en-US" altLang="zh-CN" baseline="0" dirty="0" smtClean="0"/>
              <a:t>namely</a:t>
            </a:r>
            <a:r>
              <a:rPr lang="zh-CN" altLang="en-US" baseline="0" dirty="0" smtClean="0"/>
              <a:t> </a:t>
            </a:r>
            <a:r>
              <a:rPr lang="en-US" altLang="zh-CN" baseline="0" dirty="0" smtClean="0"/>
              <a:t>nearby-fit</a:t>
            </a:r>
            <a:r>
              <a:rPr lang="zh-CN" altLang="en-US" baseline="0" dirty="0" smtClean="0"/>
              <a:t> </a:t>
            </a:r>
            <a:r>
              <a:rPr lang="en-US" altLang="zh-CN" baseline="0" dirty="0" smtClean="0"/>
              <a:t>spatial</a:t>
            </a:r>
            <a:r>
              <a:rPr lang="zh-CN" altLang="en-US" baseline="0" dirty="0" smtClean="0"/>
              <a:t> </a:t>
            </a:r>
            <a:r>
              <a:rPr lang="en-US" altLang="zh-CN" baseline="0" dirty="0" smtClean="0"/>
              <a:t>keyword</a:t>
            </a:r>
            <a:r>
              <a:rPr lang="zh-CN" altLang="en-US" baseline="0" dirty="0" smtClean="0"/>
              <a:t> </a:t>
            </a:r>
            <a:r>
              <a:rPr lang="en-US" altLang="zh-CN" baseline="0" dirty="0" smtClean="0"/>
              <a:t>queries.</a:t>
            </a:r>
            <a:r>
              <a:rPr lang="zh-CN" alt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a:t>
            </a:fld>
            <a:endParaRPr lang="en-US" altLang="zh-TW"/>
          </a:p>
        </p:txBody>
      </p:sp>
    </p:spTree>
    <p:extLst>
      <p:ext uri="{BB962C8B-B14F-4D97-AF65-F5344CB8AC3E}">
        <p14:creationId xmlns:p14="http://schemas.microsoft.com/office/powerpoint/2010/main" val="1228576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The last technique is</a:t>
            </a:r>
            <a:r>
              <a:rPr lang="en-US" baseline="0" dirty="0" smtClean="0"/>
              <a:t> called Hierarchy Technique. It imposes a total order of all vertices and then add some auxiliary edges, namely shortcuts, into the network and obtain a transformed network G’. Consider the road network. </a:t>
            </a:r>
            <a:r>
              <a:rPr lang="en-US" dirty="0" smtClean="0"/>
              <a:t>due to the time limit of the </a:t>
            </a:r>
            <a:r>
              <a:rPr lang="en-US" dirty="0" err="1" smtClean="0"/>
              <a:t>prestnation</a:t>
            </a:r>
            <a:r>
              <a:rPr lang="en-US" dirty="0" smtClean="0"/>
              <a:t>, we will not mention the details of the method about the ordering. If you are interested in it, you could ask it in the Q&amp;A session. </a:t>
            </a:r>
            <a:r>
              <a:rPr lang="en-US" baseline="0" dirty="0" smtClean="0"/>
              <a:t>The vertices are in the order of v1, v2, v3, </a:t>
            </a:r>
            <a:r>
              <a:rPr lang="is-IS" baseline="0" dirty="0" smtClean="0"/>
              <a:t>…. </a:t>
            </a:r>
            <a:r>
              <a:rPr lang="en-US" baseline="0" dirty="0" smtClean="0"/>
              <a:t>A</a:t>
            </a:r>
            <a:r>
              <a:rPr lang="is-IS" baseline="0" dirty="0" smtClean="0"/>
              <a:t>nd so on so forth. </a:t>
            </a:r>
            <a:r>
              <a:rPr lang="en-US" baseline="0" dirty="0" smtClean="0"/>
              <a:t>v1 has the lowest order and v8 has the highest order. The dot edge is a shortcut. Each solid edge is an edge in the original network. The transformed network G’ has two important features. The first one is that </a:t>
            </a:r>
            <a:r>
              <a:rPr lang="en-US" baseline="0" dirty="0" err="1" smtClean="0"/>
              <a:t>ror</a:t>
            </a:r>
            <a:r>
              <a:rPr lang="en-US" baseline="0" dirty="0" smtClean="0"/>
              <a:t> any two vertices s and t, 𝑑_𝐆 "(s, t)"=𝑑_𝐆′ "(s, t)". The second one is that i</a:t>
            </a:r>
            <a:r>
              <a:rPr lang="en-US" altLang="zh-HK" dirty="0" smtClean="0"/>
              <a:t>n G’, for any two vertices s and t, </a:t>
            </a:r>
            <a:r>
              <a:rPr lang="en-US" dirty="0" smtClean="0"/>
              <a:t>there is a shortest path from s to t satisfying some properties based on the total order of vertices.</a:t>
            </a:r>
            <a:endParaRPr lang="en-US" altLang="zh-HK"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12</a:t>
            </a:fld>
            <a:endParaRPr lang="en-US" altLang="zh-TW"/>
          </a:p>
        </p:txBody>
      </p:sp>
    </p:spTree>
    <p:extLst>
      <p:ext uri="{BB962C8B-B14F-4D97-AF65-F5344CB8AC3E}">
        <p14:creationId xmlns:p14="http://schemas.microsoft.com/office/powerpoint/2010/main" val="165917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13</a:t>
            </a:fld>
            <a:endParaRPr lang="en-US" altLang="zh-TW"/>
          </a:p>
        </p:txBody>
      </p:sp>
    </p:spTree>
    <p:extLst>
      <p:ext uri="{BB962C8B-B14F-4D97-AF65-F5344CB8AC3E}">
        <p14:creationId xmlns:p14="http://schemas.microsoft.com/office/powerpoint/2010/main" val="34201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14</a:t>
            </a:fld>
            <a:endParaRPr lang="en-US" altLang="zh-TW"/>
          </a:p>
        </p:txBody>
      </p:sp>
    </p:spTree>
    <p:extLst>
      <p:ext uri="{BB962C8B-B14F-4D97-AF65-F5344CB8AC3E}">
        <p14:creationId xmlns:p14="http://schemas.microsoft.com/office/powerpoint/2010/main" val="1618857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15</a:t>
            </a:fld>
            <a:endParaRPr lang="en-US" altLang="zh-TW"/>
          </a:p>
        </p:txBody>
      </p:sp>
    </p:spTree>
    <p:extLst>
      <p:ext uri="{BB962C8B-B14F-4D97-AF65-F5344CB8AC3E}">
        <p14:creationId xmlns:p14="http://schemas.microsoft.com/office/powerpoint/2010/main" val="889626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16</a:t>
            </a:fld>
            <a:endParaRPr lang="en-US" altLang="zh-TW"/>
          </a:p>
        </p:txBody>
      </p:sp>
    </p:spTree>
    <p:extLst>
      <p:ext uri="{BB962C8B-B14F-4D97-AF65-F5344CB8AC3E}">
        <p14:creationId xmlns:p14="http://schemas.microsoft.com/office/powerpoint/2010/main" val="198775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17</a:t>
            </a:fld>
            <a:endParaRPr lang="en-US" altLang="zh-TW"/>
          </a:p>
        </p:txBody>
      </p:sp>
    </p:spTree>
    <p:extLst>
      <p:ext uri="{BB962C8B-B14F-4D97-AF65-F5344CB8AC3E}">
        <p14:creationId xmlns:p14="http://schemas.microsoft.com/office/powerpoint/2010/main" val="1618484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18</a:t>
            </a:fld>
            <a:endParaRPr lang="en-US" altLang="zh-TW"/>
          </a:p>
        </p:txBody>
      </p:sp>
    </p:spTree>
    <p:extLst>
      <p:ext uri="{BB962C8B-B14F-4D97-AF65-F5344CB8AC3E}">
        <p14:creationId xmlns:p14="http://schemas.microsoft.com/office/powerpoint/2010/main" val="107191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20</a:t>
            </a:fld>
            <a:endParaRPr lang="en-US" altLang="zh-TW"/>
          </a:p>
        </p:txBody>
      </p:sp>
    </p:spTree>
    <p:extLst>
      <p:ext uri="{BB962C8B-B14F-4D97-AF65-F5344CB8AC3E}">
        <p14:creationId xmlns:p14="http://schemas.microsoft.com/office/powerpoint/2010/main" val="126188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21</a:t>
            </a:fld>
            <a:endParaRPr lang="en-US" altLang="zh-TW"/>
          </a:p>
        </p:txBody>
      </p:sp>
    </p:spTree>
    <p:extLst>
      <p:ext uri="{BB962C8B-B14F-4D97-AF65-F5344CB8AC3E}">
        <p14:creationId xmlns:p14="http://schemas.microsoft.com/office/powerpoint/2010/main" val="135974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22</a:t>
            </a:fld>
            <a:endParaRPr lang="en-US" altLang="zh-TW"/>
          </a:p>
        </p:txBody>
      </p:sp>
    </p:spTree>
    <p:extLst>
      <p:ext uri="{BB962C8B-B14F-4D97-AF65-F5344CB8AC3E}">
        <p14:creationId xmlns:p14="http://schemas.microsoft.com/office/powerpoint/2010/main" val="171870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a:t>
            </a:r>
            <a:r>
              <a:rPr lang="zh-CN" altLang="en-US" dirty="0" smtClean="0"/>
              <a:t> </a:t>
            </a:r>
            <a:r>
              <a:rPr lang="en-US" altLang="zh-CN" dirty="0" smtClean="0"/>
              <a:t>is</a:t>
            </a:r>
            <a:r>
              <a:rPr lang="zh-CN" altLang="en-US" dirty="0" smtClean="0"/>
              <a:t> </a:t>
            </a:r>
            <a:r>
              <a:rPr lang="en-US" altLang="zh-CN" dirty="0" smtClean="0"/>
              <a:t>the</a:t>
            </a:r>
            <a:r>
              <a:rPr lang="zh-CN" altLang="en-US" dirty="0" smtClean="0"/>
              <a:t> </a:t>
            </a:r>
            <a:r>
              <a:rPr lang="en-US" altLang="zh-CN" dirty="0" smtClean="0"/>
              <a:t>outline.</a:t>
            </a:r>
            <a:r>
              <a:rPr lang="zh-CN" altLang="en-US" dirty="0" smtClean="0"/>
              <a:t> </a:t>
            </a:r>
            <a:r>
              <a:rPr lang="en-US" altLang="zh-CN" dirty="0" smtClean="0"/>
              <a:t>I</a:t>
            </a:r>
            <a:r>
              <a:rPr lang="zh-CN" altLang="en-US" dirty="0" smtClean="0"/>
              <a:t> </a:t>
            </a:r>
            <a:r>
              <a:rPr lang="en-US" altLang="zh-CN" dirty="0" smtClean="0"/>
              <a:t>will</a:t>
            </a:r>
            <a:r>
              <a:rPr lang="zh-CN" altLang="en-US" dirty="0" smtClean="0"/>
              <a:t> </a:t>
            </a:r>
            <a:r>
              <a:rPr lang="en-US" altLang="zh-CN" dirty="0" smtClean="0"/>
              <a:t>give</a:t>
            </a:r>
            <a:r>
              <a:rPr lang="zh-CN" altLang="en-US" dirty="0" smtClean="0"/>
              <a:t> </a:t>
            </a:r>
            <a:r>
              <a:rPr lang="en-US" altLang="zh-CN" dirty="0" smtClean="0"/>
              <a:t>an</a:t>
            </a:r>
            <a:r>
              <a:rPr lang="zh-CN" altLang="en-US" baseline="0" dirty="0" smtClean="0"/>
              <a:t> </a:t>
            </a:r>
            <a:r>
              <a:rPr lang="en-US" altLang="zh-CN" baseline="0" dirty="0" smtClean="0"/>
              <a:t>introduction</a:t>
            </a:r>
            <a:r>
              <a:rPr lang="zh-CN" altLang="en-US" baseline="0" dirty="0" smtClean="0"/>
              <a:t> </a:t>
            </a:r>
            <a:r>
              <a:rPr lang="en-US" altLang="zh-CN" baseline="0" dirty="0" smtClean="0"/>
              <a:t>first</a:t>
            </a:r>
            <a:r>
              <a:rPr lang="zh-CN" altLang="en-US" baseline="0" dirty="0" smtClean="0"/>
              <a:t> </a:t>
            </a:r>
            <a:r>
              <a:rPr lang="en-US" altLang="zh-CN" baseline="0" dirty="0" smtClean="0"/>
              <a:t>and</a:t>
            </a:r>
            <a:r>
              <a:rPr lang="zh-CN" altLang="en-US" baseline="0" dirty="0" smtClean="0"/>
              <a:t> </a:t>
            </a:r>
            <a:r>
              <a:rPr lang="en-US" altLang="zh-CN" baseline="0" dirty="0" smtClean="0"/>
              <a:t>then</a:t>
            </a:r>
            <a:r>
              <a:rPr lang="zh-CN" altLang="en-US" baseline="0" dirty="0" smtClean="0"/>
              <a:t> </a:t>
            </a:r>
            <a:r>
              <a:rPr lang="en-US" altLang="zh-CN" baseline="0" dirty="0" smtClean="0"/>
              <a:t>formally</a:t>
            </a:r>
            <a:r>
              <a:rPr lang="zh-CN" altLang="en-US" baseline="0" dirty="0" smtClean="0"/>
              <a:t> </a:t>
            </a:r>
            <a:r>
              <a:rPr lang="en-US" altLang="zh-CN" baseline="0" dirty="0" smtClean="0"/>
              <a:t>define</a:t>
            </a:r>
            <a:r>
              <a:rPr lang="zh-CN" altLang="en-US" baseline="0" dirty="0" smtClean="0"/>
              <a:t> </a:t>
            </a:r>
            <a:r>
              <a:rPr lang="en-US" altLang="zh-CN" baseline="0" dirty="0" smtClean="0"/>
              <a:t>the</a:t>
            </a:r>
            <a:r>
              <a:rPr lang="zh-CN" altLang="en-US" baseline="0" dirty="0" smtClean="0"/>
              <a:t> </a:t>
            </a:r>
            <a:r>
              <a:rPr lang="en-US" altLang="zh-CN" baseline="0" dirty="0" smtClean="0"/>
              <a:t>problem</a:t>
            </a:r>
            <a:r>
              <a:rPr lang="zh-CN" altLang="en-US" baseline="0" dirty="0" smtClean="0"/>
              <a:t> </a:t>
            </a:r>
            <a:r>
              <a:rPr lang="en-US" altLang="zh-CN" baseline="0" dirty="0" smtClean="0"/>
              <a:t>and</a:t>
            </a:r>
            <a:r>
              <a:rPr lang="zh-CN" altLang="en-US" baseline="0" dirty="0" smtClean="0"/>
              <a:t> </a:t>
            </a:r>
            <a:r>
              <a:rPr lang="en-US" altLang="zh-CN" baseline="0" dirty="0" smtClean="0"/>
              <a:t>present</a:t>
            </a:r>
            <a:r>
              <a:rPr lang="zh-CN" altLang="en-US" baseline="0" dirty="0" smtClean="0"/>
              <a:t> </a:t>
            </a:r>
            <a:r>
              <a:rPr lang="en-US" altLang="zh-CN" baseline="0" dirty="0" smtClean="0"/>
              <a:t>the</a:t>
            </a:r>
            <a:r>
              <a:rPr lang="zh-CN" altLang="en-US" baseline="0" dirty="0" smtClean="0"/>
              <a:t> </a:t>
            </a:r>
            <a:r>
              <a:rPr lang="en-US" altLang="zh-CN" baseline="0" dirty="0" smtClean="0"/>
              <a:t>proposed</a:t>
            </a:r>
            <a:r>
              <a:rPr lang="zh-CN" altLang="en-US" baseline="0" dirty="0" smtClean="0"/>
              <a:t> </a:t>
            </a:r>
            <a:r>
              <a:rPr lang="en-US" altLang="zh-CN" baseline="0" dirty="0" smtClean="0"/>
              <a:t>algorithms</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experiments.</a:t>
            </a:r>
            <a:r>
              <a:rPr lang="zh-CN" altLang="en-US" baseline="0" dirty="0" smtClean="0"/>
              <a:t> </a:t>
            </a:r>
            <a:r>
              <a:rPr lang="en-US" altLang="zh-CN" baseline="0" dirty="0" smtClean="0"/>
              <a:t>Finally,</a:t>
            </a:r>
            <a:r>
              <a:rPr lang="zh-CN" altLang="en-US" baseline="0" dirty="0" smtClean="0"/>
              <a:t> </a:t>
            </a:r>
            <a:r>
              <a:rPr lang="en-US" altLang="zh-CN" baseline="0" dirty="0" smtClean="0"/>
              <a:t>I</a:t>
            </a:r>
            <a:r>
              <a:rPr lang="zh-CN" altLang="en-US" baseline="0" dirty="0" smtClean="0"/>
              <a:t> </a:t>
            </a:r>
            <a:r>
              <a:rPr lang="en-US" altLang="zh-CN" baseline="0" dirty="0" smtClean="0"/>
              <a:t>will</a:t>
            </a:r>
            <a:r>
              <a:rPr lang="zh-CN" altLang="en-US" baseline="0" dirty="0" smtClean="0"/>
              <a:t> </a:t>
            </a:r>
            <a:r>
              <a:rPr lang="en-US" altLang="zh-CN" baseline="0" dirty="0" smtClean="0"/>
              <a:t>conclude</a:t>
            </a:r>
            <a:r>
              <a:rPr lang="zh-CN" altLang="en-US" baseline="0" dirty="0" smtClean="0"/>
              <a:t> </a:t>
            </a:r>
            <a:r>
              <a:rPr lang="en-US" altLang="zh-CN" baseline="0" dirty="0" smtClean="0"/>
              <a:t>the</a:t>
            </a:r>
            <a:r>
              <a:rPr lang="zh-CN" altLang="en-US" baseline="0" dirty="0" smtClean="0"/>
              <a:t> </a:t>
            </a:r>
            <a:r>
              <a:rPr lang="en-US" altLang="zh-CN" baseline="0" dirty="0" smtClean="0"/>
              <a:t>work</a:t>
            </a:r>
            <a:r>
              <a:rPr lang="zh-CN" altLang="en-US" baseline="0" dirty="0" smtClean="0"/>
              <a:t> </a:t>
            </a:r>
            <a:r>
              <a:rPr lang="en-US" altLang="zh-CN" baseline="0" dirty="0" smtClean="0"/>
              <a:t>and</a:t>
            </a:r>
            <a:r>
              <a:rPr lang="zh-CN" altLang="en-US" baseline="0" dirty="0" smtClean="0"/>
              <a:t> </a:t>
            </a:r>
            <a:r>
              <a:rPr lang="en-US" altLang="zh-CN" baseline="0" dirty="0" smtClean="0"/>
              <a:t>propose</a:t>
            </a:r>
            <a:r>
              <a:rPr lang="zh-CN" altLang="en-US" baseline="0" dirty="0" smtClean="0"/>
              <a:t> </a:t>
            </a:r>
            <a:r>
              <a:rPr lang="en-US" altLang="zh-CN" baseline="0" dirty="0" smtClean="0"/>
              <a:t>several</a:t>
            </a:r>
            <a:r>
              <a:rPr lang="zh-CN" altLang="en-US" baseline="0" dirty="0" smtClean="0"/>
              <a:t> </a:t>
            </a:r>
            <a:r>
              <a:rPr lang="en-US" altLang="zh-CN" baseline="0" dirty="0" smtClean="0"/>
              <a:t>research</a:t>
            </a:r>
            <a:r>
              <a:rPr lang="zh-CN" altLang="en-US" baseline="0" dirty="0" smtClean="0"/>
              <a:t> </a:t>
            </a:r>
            <a:r>
              <a:rPr lang="en-US" altLang="zh-CN" baseline="0" dirty="0" smtClean="0"/>
              <a:t>directions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future.</a:t>
            </a:r>
            <a:r>
              <a:rPr lang="zh-CN" alt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a:t>
            </a:fld>
            <a:endParaRPr lang="en-US" altLang="zh-TW"/>
          </a:p>
        </p:txBody>
      </p:sp>
    </p:spTree>
    <p:extLst>
      <p:ext uri="{BB962C8B-B14F-4D97-AF65-F5344CB8AC3E}">
        <p14:creationId xmlns:p14="http://schemas.microsoft.com/office/powerpoint/2010/main" val="2037653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23</a:t>
            </a:fld>
            <a:endParaRPr lang="en-US" altLang="zh-TW"/>
          </a:p>
        </p:txBody>
      </p:sp>
    </p:spTree>
    <p:extLst>
      <p:ext uri="{BB962C8B-B14F-4D97-AF65-F5344CB8AC3E}">
        <p14:creationId xmlns:p14="http://schemas.microsoft.com/office/powerpoint/2010/main" val="50055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shortest</a:t>
            </a:r>
            <a:r>
              <a:rPr lang="en-US" baseline="0" dirty="0" smtClean="0"/>
              <a:t> path and shortest distance queries on the spatial networks have two important applications. First, they are frequently used in the LBS such as navigations. The figure shows the navigation service provided by Google Map. The blue path is a shortest path from UST to the airport. It provides a route for the drivers. </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25</a:t>
            </a:fld>
            <a:endParaRPr lang="en-US" altLang="zh-TW"/>
          </a:p>
        </p:txBody>
      </p:sp>
    </p:spTree>
    <p:extLst>
      <p:ext uri="{BB962C8B-B14F-4D97-AF65-F5344CB8AC3E}">
        <p14:creationId xmlns:p14="http://schemas.microsoft.com/office/powerpoint/2010/main" val="81992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shortest distance and shortest path queries are building blocks for many database and data mining algorithm. For example, in the optimal location finding problem, the shortest distance queries are frequently performed to measure the goodness of a location. In the clustering, it is important to measure the inner-cluster and inter-cluster distances. </a:t>
            </a:r>
          </a:p>
          <a:p>
            <a:r>
              <a:rPr lang="en-US" baseline="0" dirty="0" smtClean="0"/>
              <a:t>The shortest distance and shortest path queries are also subroutines for the spatial analytical queries. For example, the figure shows the geographical heat map for the average drive distance from living place to work place for people in California. This is </a:t>
            </a:r>
            <a:r>
              <a:rPr lang="en-US" dirty="0" smtClean="0"/>
              <a:t>of immense interest of transportation planners and was computed from the US Census Bureau by performing 13, 645, 807 road network distance computations.</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26</a:t>
            </a:fld>
            <a:endParaRPr lang="en-US" altLang="zh-TW"/>
          </a:p>
        </p:txBody>
      </p:sp>
    </p:spTree>
    <p:extLst>
      <p:ext uri="{BB962C8B-B14F-4D97-AF65-F5344CB8AC3E}">
        <p14:creationId xmlns:p14="http://schemas.microsoft.com/office/powerpoint/2010/main" val="1070621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The last technique is</a:t>
            </a:r>
            <a:r>
              <a:rPr lang="en-US" baseline="0" dirty="0" smtClean="0"/>
              <a:t> called Hierarchy Technique. It imposes a total order of all vertices and then add some auxiliary edges, namely shortcuts, into the network and obtain a transformed network G’. Consider the road network. </a:t>
            </a:r>
            <a:r>
              <a:rPr lang="en-US" dirty="0" smtClean="0"/>
              <a:t>due to the time limit of the </a:t>
            </a:r>
            <a:r>
              <a:rPr lang="en-US" dirty="0" err="1" smtClean="0"/>
              <a:t>prestnation</a:t>
            </a:r>
            <a:r>
              <a:rPr lang="en-US" dirty="0" smtClean="0"/>
              <a:t>, we will not mention the details of the method about the ordering. If you are interested in it, you could ask it in the Q&amp;A session. </a:t>
            </a:r>
            <a:r>
              <a:rPr lang="en-US" baseline="0" dirty="0" smtClean="0"/>
              <a:t>The vertices are in the order of v1, v2, v3, </a:t>
            </a:r>
            <a:r>
              <a:rPr lang="is-IS" baseline="0" dirty="0" smtClean="0"/>
              <a:t>…. </a:t>
            </a:r>
            <a:r>
              <a:rPr lang="en-US" baseline="0" dirty="0" smtClean="0"/>
              <a:t>A</a:t>
            </a:r>
            <a:r>
              <a:rPr lang="is-IS" baseline="0" dirty="0" smtClean="0"/>
              <a:t>nd so on so forth. </a:t>
            </a:r>
            <a:r>
              <a:rPr lang="en-US" baseline="0" dirty="0" smtClean="0"/>
              <a:t>v1 has the lowest order and v8 has the highest order. The dot edge is a shortcut. Each solid edge is an edge in the original network. The transformed network G’ has two important features. The first one is that </a:t>
            </a:r>
            <a:r>
              <a:rPr lang="en-US" baseline="0" dirty="0" err="1" smtClean="0"/>
              <a:t>ror</a:t>
            </a:r>
            <a:r>
              <a:rPr lang="en-US" baseline="0" dirty="0" smtClean="0"/>
              <a:t> any two vertices s and t, 𝑑_𝐆 "(s, t)"=𝑑_𝐆′ "(s, t)". The second one is that i</a:t>
            </a:r>
            <a:r>
              <a:rPr lang="en-US" altLang="zh-HK" dirty="0" smtClean="0"/>
              <a:t>n G’, for any two vertices s and t, </a:t>
            </a:r>
            <a:r>
              <a:rPr lang="en-US" dirty="0" smtClean="0"/>
              <a:t>there is a shortest path from s to t satisfying some properties based on the total order of vertices.</a:t>
            </a:r>
            <a:endParaRPr lang="en-US" altLang="zh-HK"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27</a:t>
            </a:fld>
            <a:endParaRPr lang="en-US" altLang="zh-TW"/>
          </a:p>
        </p:txBody>
      </p:sp>
    </p:spTree>
    <p:extLst>
      <p:ext uri="{BB962C8B-B14F-4D97-AF65-F5344CB8AC3E}">
        <p14:creationId xmlns:p14="http://schemas.microsoft.com/office/powerpoint/2010/main" val="230998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28</a:t>
            </a:fld>
            <a:endParaRPr lang="en-US" altLang="zh-TW"/>
          </a:p>
        </p:txBody>
      </p:sp>
    </p:spTree>
    <p:extLst>
      <p:ext uri="{BB962C8B-B14F-4D97-AF65-F5344CB8AC3E}">
        <p14:creationId xmlns:p14="http://schemas.microsoft.com/office/powerpoint/2010/main" val="79686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29</a:t>
            </a:fld>
            <a:endParaRPr lang="en-US" altLang="zh-TW"/>
          </a:p>
        </p:txBody>
      </p:sp>
    </p:spTree>
    <p:extLst>
      <p:ext uri="{BB962C8B-B14F-4D97-AF65-F5344CB8AC3E}">
        <p14:creationId xmlns:p14="http://schemas.microsoft.com/office/powerpoint/2010/main" val="1605993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30</a:t>
            </a:fld>
            <a:endParaRPr lang="en-US" altLang="zh-TW"/>
          </a:p>
        </p:txBody>
      </p:sp>
    </p:spTree>
    <p:extLst>
      <p:ext uri="{BB962C8B-B14F-4D97-AF65-F5344CB8AC3E}">
        <p14:creationId xmlns:p14="http://schemas.microsoft.com/office/powerpoint/2010/main" val="1208647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31</a:t>
            </a:fld>
            <a:endParaRPr lang="en-US" altLang="zh-TW"/>
          </a:p>
        </p:txBody>
      </p:sp>
    </p:spTree>
    <p:extLst>
      <p:ext uri="{BB962C8B-B14F-4D97-AF65-F5344CB8AC3E}">
        <p14:creationId xmlns:p14="http://schemas.microsoft.com/office/powerpoint/2010/main" val="485551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32</a:t>
            </a:fld>
            <a:endParaRPr lang="en-US" altLang="zh-TW"/>
          </a:p>
        </p:txBody>
      </p:sp>
    </p:spTree>
    <p:extLst>
      <p:ext uri="{BB962C8B-B14F-4D97-AF65-F5344CB8AC3E}">
        <p14:creationId xmlns:p14="http://schemas.microsoft.com/office/powerpoint/2010/main" val="967349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Let G(V, E) denote</a:t>
                </a:r>
                <a:r>
                  <a:rPr lang="en-US" baseline="0" dirty="0" smtClean="0"/>
                  <a:t> </a:t>
                </a:r>
                <a:r>
                  <a:rPr lang="is-IS" baseline="0" dirty="0" smtClean="0"/>
                  <a:t>…... </a:t>
                </a:r>
              </a:p>
              <a:p>
                <a:r>
                  <a:rPr lang="is-IS" baseline="0" dirty="0" smtClean="0"/>
                  <a:t>In this example, there are 8 vertices so n = 8. The shortest path from v1 to v4 is ......</a:t>
                </a:r>
                <a14:m>
                  <m:oMath xmlns:m="http://schemas.openxmlformats.org/officeDocument/2006/math">
                    <m:r>
                      <a:rPr lang="en-US" altLang="zh-HK" sz="1200" b="0" i="0" smtClean="0">
                        <a:solidFill>
                          <a:schemeClr val="tx2"/>
                        </a:solidFill>
                        <a:latin typeface="Cambria Math" charset="0"/>
                      </a:rPr>
                      <m:t> </m:t>
                    </m:r>
                    <m:sSub>
                      <m:sSubPr>
                        <m:ctrlPr>
                          <a:rPr lang="en-US" altLang="zh-HK" sz="1200" b="0" i="1" smtClean="0">
                            <a:solidFill>
                              <a:schemeClr val="tx2"/>
                            </a:solidFill>
                            <a:latin typeface="Cambria Math" charset="0"/>
                          </a:rPr>
                        </m:ctrlPr>
                      </m:sSubPr>
                      <m:e>
                        <m:r>
                          <a:rPr lang="en-US" altLang="zh-HK" sz="1200" b="0" i="1">
                            <a:solidFill>
                              <a:schemeClr val="tx2"/>
                            </a:solidFill>
                            <a:latin typeface="Cambria Math" charset="0"/>
                          </a:rPr>
                          <m:t>𝑑</m:t>
                        </m:r>
                      </m:e>
                      <m:sub>
                        <m:r>
                          <a:rPr lang="en-US" altLang="zh-CN" sz="1200" b="0" i="1" smtClean="0">
                            <a:solidFill>
                              <a:schemeClr val="tx2"/>
                            </a:solidFill>
                            <a:latin typeface="Cambria Math" charset="0"/>
                          </a:rPr>
                          <m:t>𝐺</m:t>
                        </m:r>
                      </m:sub>
                    </m:sSub>
                  </m:oMath>
                </a14:m>
                <a:r>
                  <a:rPr lang="en-US" altLang="zh-HK" sz="1200" b="0" dirty="0" smtClean="0">
                    <a:solidFill>
                      <a:schemeClr val="tx2"/>
                    </a:solidFill>
                  </a:rPr>
                  <a:t>(</a:t>
                </a:r>
                <a14:m>
                  <m:oMath xmlns:m="http://schemas.openxmlformats.org/officeDocument/2006/math">
                    <m:sSub>
                      <m:sSubPr>
                        <m:ctrlPr>
                          <a:rPr lang="en-US" altLang="zh-HK" sz="1200" b="0" i="1" dirty="0" smtClean="0">
                            <a:solidFill>
                              <a:schemeClr val="tx2"/>
                            </a:solidFill>
                            <a:latin typeface="Cambria Math" charset="0"/>
                          </a:rPr>
                        </m:ctrlPr>
                      </m:sSubPr>
                      <m:e>
                        <m:r>
                          <a:rPr lang="en-US" altLang="zh-HK" sz="1200" b="0" i="1" dirty="0" smtClean="0">
                            <a:solidFill>
                              <a:schemeClr val="tx2"/>
                            </a:solidFill>
                            <a:latin typeface="Cambria Math" charset="0"/>
                          </a:rPr>
                          <m:t>𝑣</m:t>
                        </m:r>
                      </m:e>
                      <m:sub>
                        <m:r>
                          <a:rPr lang="en-US" altLang="zh-HK" sz="1200" b="0" i="1" dirty="0" smtClean="0">
                            <a:solidFill>
                              <a:schemeClr val="tx2"/>
                            </a:solidFill>
                            <a:latin typeface="Cambria Math" charset="0"/>
                          </a:rPr>
                          <m:t>1</m:t>
                        </m:r>
                      </m:sub>
                    </m:sSub>
                  </m:oMath>
                </a14:m>
                <a:r>
                  <a:rPr lang="en-US" altLang="zh-HK" sz="1200" b="0" dirty="0" smtClean="0">
                    <a:solidFill>
                      <a:schemeClr val="tx2"/>
                    </a:solidFill>
                  </a:rPr>
                  <a:t>, </a:t>
                </a:r>
                <a14:m>
                  <m:oMath xmlns:m="http://schemas.openxmlformats.org/officeDocument/2006/math">
                    <m:sSub>
                      <m:sSubPr>
                        <m:ctrlPr>
                          <a:rPr lang="en-US" altLang="zh-HK" sz="1200" b="0" i="1" dirty="0">
                            <a:solidFill>
                              <a:schemeClr val="tx2"/>
                            </a:solidFill>
                            <a:latin typeface="Cambria Math" charset="0"/>
                          </a:rPr>
                        </m:ctrlPr>
                      </m:sSubPr>
                      <m:e>
                        <m:r>
                          <a:rPr lang="en-US" altLang="zh-HK" sz="1200" b="0" i="1" dirty="0">
                            <a:solidFill>
                              <a:schemeClr val="tx2"/>
                            </a:solidFill>
                            <a:latin typeface="Cambria Math" charset="0"/>
                          </a:rPr>
                          <m:t>𝑣</m:t>
                        </m:r>
                      </m:e>
                      <m:sub>
                        <m:r>
                          <a:rPr lang="en-US" altLang="zh-HK" sz="1200" b="0" i="1" dirty="0" smtClean="0">
                            <a:solidFill>
                              <a:schemeClr val="tx2"/>
                            </a:solidFill>
                            <a:latin typeface="Cambria Math" charset="0"/>
                          </a:rPr>
                          <m:t>4</m:t>
                        </m:r>
                      </m:sub>
                    </m:sSub>
                  </m:oMath>
                </a14:m>
                <a:r>
                  <a:rPr lang="en-US" altLang="zh-HK" sz="1200" b="0" dirty="0" smtClean="0">
                    <a:solidFill>
                      <a:schemeClr val="tx2"/>
                    </a:solidFill>
                  </a:rPr>
                  <a:t>) is equal to 5. </a:t>
                </a:r>
              </a:p>
              <a:p>
                <a:r>
                  <a:rPr lang="en-US" altLang="zh-TW" sz="1200" b="0" dirty="0" smtClean="0">
                    <a:solidFill>
                      <a:schemeClr val="tx2"/>
                    </a:solidFill>
                  </a:rPr>
                  <a:t>Our problem is that </a:t>
                </a:r>
                <a:r>
                  <a:rPr lang="is-IS" altLang="zh-TW" sz="1200" b="0" dirty="0" smtClean="0">
                    <a:solidFill>
                      <a:schemeClr val="tx2"/>
                    </a:solidFill>
                  </a:rPr>
                  <a:t>…...</a:t>
                </a:r>
                <a:endParaRPr lang="en-US" altLang="zh-TW" sz="1200" b="0" dirty="0">
                  <a:solidFill>
                    <a:schemeClr val="tx2"/>
                  </a:solidFill>
                </a:endParaRPr>
              </a:p>
              <a:p>
                <a:endParaRPr lang="en-US" dirty="0"/>
              </a:p>
            </p:txBody>
          </p:sp>
        </mc:Choice>
        <mc:Fallback xmlns="">
          <p:sp>
            <p:nvSpPr>
              <p:cNvPr id="3" name="Notes Placeholder 2"/>
              <p:cNvSpPr>
                <a:spLocks noGrp="1"/>
              </p:cNvSpPr>
              <p:nvPr>
                <p:ph type="body" idx="1"/>
              </p:nvPr>
            </p:nvSpPr>
            <p:spPr/>
            <p:txBody>
              <a:bodyPr/>
              <a:lstStyle/>
              <a:p>
                <a:r>
                  <a:rPr lang="en-US" dirty="0" smtClean="0"/>
                  <a:t>Let G(V, E) denote</a:t>
                </a:r>
                <a:r>
                  <a:rPr lang="en-US" baseline="0" dirty="0" smtClean="0"/>
                  <a:t> </a:t>
                </a:r>
                <a:r>
                  <a:rPr lang="is-IS" baseline="0" dirty="0" smtClean="0"/>
                  <a:t>…... </a:t>
                </a:r>
              </a:p>
              <a:p>
                <a:r>
                  <a:rPr lang="is-IS" baseline="0" dirty="0" smtClean="0"/>
                  <a:t>In this example, there are 8 vertices so n = 8. The shortest path from v1 to v4 is ......</a:t>
                </a:r>
                <a:r>
                  <a:rPr lang="en-US" altLang="zh-HK" sz="1200" b="0" i="0" smtClean="0">
                    <a:solidFill>
                      <a:schemeClr val="tx2"/>
                    </a:solidFill>
                    <a:latin typeface="Cambria Math" charset="0"/>
                  </a:rPr>
                  <a:t> </a:t>
                </a:r>
                <a:r>
                  <a:rPr lang="en-US" altLang="zh-HK" sz="1200" b="0" i="0">
                    <a:solidFill>
                      <a:schemeClr val="tx2"/>
                    </a:solidFill>
                    <a:latin typeface="Cambria Math" charset="0"/>
                  </a:rPr>
                  <a:t>𝑑</a:t>
                </a:r>
                <a:r>
                  <a:rPr lang="en-US" altLang="zh-HK" sz="1200" b="0" i="0" smtClean="0">
                    <a:solidFill>
                      <a:schemeClr val="tx2"/>
                    </a:solidFill>
                    <a:latin typeface="Cambria Math" charset="0"/>
                  </a:rPr>
                  <a:t>_</a:t>
                </a:r>
                <a:r>
                  <a:rPr lang="en-US" altLang="zh-CN" sz="1200" b="0" i="0" smtClean="0">
                    <a:solidFill>
                      <a:schemeClr val="tx2"/>
                    </a:solidFill>
                    <a:latin typeface="Cambria Math" charset="0"/>
                  </a:rPr>
                  <a:t>𝐺</a:t>
                </a:r>
                <a:r>
                  <a:rPr lang="en-US" altLang="zh-HK" sz="1200" b="0" dirty="0" smtClean="0">
                    <a:solidFill>
                      <a:schemeClr val="tx2"/>
                    </a:solidFill>
                  </a:rPr>
                  <a:t>(</a:t>
                </a:r>
                <a:r>
                  <a:rPr lang="en-US" altLang="zh-HK" sz="1200" b="0" i="0" dirty="0" smtClean="0">
                    <a:solidFill>
                      <a:schemeClr val="tx2"/>
                    </a:solidFill>
                    <a:latin typeface="Cambria Math" charset="0"/>
                  </a:rPr>
                  <a:t>𝑣_1</a:t>
                </a:r>
                <a:r>
                  <a:rPr lang="en-US" altLang="zh-HK" sz="1200" b="0" dirty="0" smtClean="0">
                    <a:solidFill>
                      <a:schemeClr val="tx2"/>
                    </a:solidFill>
                  </a:rPr>
                  <a:t>, </a:t>
                </a:r>
                <a:r>
                  <a:rPr lang="en-US" altLang="zh-HK" sz="1200" b="0" i="0" dirty="0">
                    <a:solidFill>
                      <a:schemeClr val="tx2"/>
                    </a:solidFill>
                    <a:latin typeface="Cambria Math" charset="0"/>
                  </a:rPr>
                  <a:t>𝑣_</a:t>
                </a:r>
                <a:r>
                  <a:rPr lang="en-US" altLang="zh-HK" sz="1200" b="0" i="0" dirty="0" smtClean="0">
                    <a:solidFill>
                      <a:schemeClr val="tx2"/>
                    </a:solidFill>
                    <a:latin typeface="Cambria Math" charset="0"/>
                  </a:rPr>
                  <a:t>4</a:t>
                </a:r>
                <a:r>
                  <a:rPr lang="en-US" altLang="zh-HK" sz="1200" b="0" dirty="0" smtClean="0">
                    <a:solidFill>
                      <a:schemeClr val="tx2"/>
                    </a:solidFill>
                  </a:rPr>
                  <a:t>) is equal to 5</a:t>
                </a:r>
                <a:r>
                  <a:rPr lang="en-US" altLang="zh-HK" sz="1200" b="0" dirty="0" smtClean="0">
                    <a:solidFill>
                      <a:schemeClr val="tx2"/>
                    </a:solidFill>
                  </a:rPr>
                  <a:t>. </a:t>
                </a:r>
              </a:p>
              <a:p>
                <a:r>
                  <a:rPr lang="en-US" altLang="zh-TW" sz="1200" b="0" dirty="0" smtClean="0">
                    <a:solidFill>
                      <a:schemeClr val="tx2"/>
                    </a:solidFill>
                  </a:rPr>
                  <a:t>Our problem is that </a:t>
                </a:r>
                <a:r>
                  <a:rPr lang="is-IS" altLang="zh-TW" sz="1200" b="0" dirty="0" smtClean="0">
                    <a:solidFill>
                      <a:schemeClr val="tx2"/>
                    </a:solidFill>
                  </a:rPr>
                  <a:t>…...</a:t>
                </a:r>
                <a:endParaRPr lang="en-US" altLang="zh-TW" sz="1200" b="0" dirty="0">
                  <a:solidFill>
                    <a:schemeClr val="tx2"/>
                  </a:solidFill>
                </a:endParaRP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33</a:t>
            </a:fld>
            <a:endParaRPr lang="en-US" altLang="zh-TW"/>
          </a:p>
        </p:txBody>
      </p:sp>
    </p:spTree>
    <p:extLst>
      <p:ext uri="{BB962C8B-B14F-4D97-AF65-F5344CB8AC3E}">
        <p14:creationId xmlns:p14="http://schemas.microsoft.com/office/powerpoint/2010/main" val="5010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what is a</a:t>
            </a:r>
            <a:r>
              <a:rPr lang="en-US" baseline="0" dirty="0" smtClean="0"/>
              <a:t> spatial network? It consists of vertices and edges. Each vertex has a location and each edge has a weight. The physical meaning of the weight could be distance or </a:t>
            </a:r>
            <a:r>
              <a:rPr lang="en-US" baseline="0" dirty="0" err="1" smtClean="0"/>
              <a:t>travle</a:t>
            </a:r>
            <a:r>
              <a:rPr lang="en-US" baseline="0" dirty="0" smtClean="0"/>
              <a:t> time. This figure shows an example of a spatial work. It has 8 vertices. The shortest path from v1 to v4 is  the red path and the shortest distance from v1 to v4 is the length of the red path which is 5.</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3</a:t>
            </a:fld>
            <a:endParaRPr lang="en-US" altLang="zh-TW"/>
          </a:p>
        </p:txBody>
      </p:sp>
    </p:spTree>
    <p:extLst>
      <p:ext uri="{BB962C8B-B14F-4D97-AF65-F5344CB8AC3E}">
        <p14:creationId xmlns:p14="http://schemas.microsoft.com/office/powerpoint/2010/main" val="490877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let me explain how to do query processing. It first finds the shortest path from s to t on G’ satisfying an order constraint. Specifically, the order constraint means that the shortest path satisfies the properties based on the total order of vertices as mentioned before. </a:t>
            </a:r>
            <a:r>
              <a:rPr lang="en-US" altLang="zh-HK" dirty="0" smtClean="0"/>
              <a:t>Then, it finds the shortest path on the original network G based on the shortest path on G’. Details</a:t>
            </a:r>
            <a:r>
              <a:rPr lang="en-US" altLang="zh-HK" baseline="0" dirty="0" smtClean="0"/>
              <a:t> are omitted here. </a:t>
            </a:r>
            <a:endParaRPr lang="en-US" altLang="zh-HK" dirty="0" smtClean="0"/>
          </a:p>
          <a:p>
            <a:endParaRPr lang="en-US" dirty="0" smtClean="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34</a:t>
            </a:fld>
            <a:endParaRPr lang="en-US" altLang="zh-TW"/>
          </a:p>
        </p:txBody>
      </p:sp>
    </p:spTree>
    <p:extLst>
      <p:ext uri="{BB962C8B-B14F-4D97-AF65-F5344CB8AC3E}">
        <p14:creationId xmlns:p14="http://schemas.microsoft.com/office/powerpoint/2010/main" val="5922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shortest distance and shortest path queries are building blocks for many database and data mining algorithm. For example, in the optimal location finding problem, the shortest distance queries are frequently performed to measure the goodness of a location. In the clustering, it is important to measure the inner-cluster and inter-cluster distances. </a:t>
            </a:r>
          </a:p>
          <a:p>
            <a:r>
              <a:rPr lang="en-US" baseline="0" dirty="0" smtClean="0"/>
              <a:t>The shortest distance and shortest path queries are also subroutines for the spatial analytical queries. For example, the figure shows the geographical heat map for the average drive distance from living place to work place for people in California. This is </a:t>
            </a:r>
            <a:r>
              <a:rPr lang="en-US" dirty="0" smtClean="0"/>
              <a:t>of immense interest of transportation planners and was computed from the US Census Bureau by performing 13, 645, 807 road network distance computations.</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4</a:t>
            </a:fld>
            <a:endParaRPr lang="en-US" altLang="zh-TW"/>
          </a:p>
        </p:txBody>
      </p:sp>
    </p:spTree>
    <p:extLst>
      <p:ext uri="{BB962C8B-B14F-4D97-AF65-F5344CB8AC3E}">
        <p14:creationId xmlns:p14="http://schemas.microsoft.com/office/powerpoint/2010/main" val="161468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work, </a:t>
            </a:r>
            <a:r>
              <a:rPr lang="is-I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5</a:t>
            </a:fld>
            <a:endParaRPr lang="en-US" altLang="zh-TW"/>
          </a:p>
        </p:txBody>
      </p:sp>
    </p:spTree>
    <p:extLst>
      <p:ext uri="{BB962C8B-B14F-4D97-AF65-F5344CB8AC3E}">
        <p14:creationId xmlns:p14="http://schemas.microsoft.com/office/powerpoint/2010/main" val="203590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work, </a:t>
            </a:r>
            <a:r>
              <a:rPr lang="is-I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6</a:t>
            </a:fld>
            <a:endParaRPr lang="en-US" altLang="zh-TW"/>
          </a:p>
        </p:txBody>
      </p:sp>
    </p:spTree>
    <p:extLst>
      <p:ext uri="{BB962C8B-B14F-4D97-AF65-F5344CB8AC3E}">
        <p14:creationId xmlns:p14="http://schemas.microsoft.com/office/powerpoint/2010/main" val="185911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work, </a:t>
            </a:r>
            <a:r>
              <a:rPr lang="is-I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7</a:t>
            </a:fld>
            <a:endParaRPr lang="en-US" altLang="zh-TW"/>
          </a:p>
        </p:txBody>
      </p:sp>
    </p:spTree>
    <p:extLst>
      <p:ext uri="{BB962C8B-B14F-4D97-AF65-F5344CB8AC3E}">
        <p14:creationId xmlns:p14="http://schemas.microsoft.com/office/powerpoint/2010/main" val="13128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Let G(V, E) denote</a:t>
                </a:r>
                <a:r>
                  <a:rPr lang="en-US" baseline="0" dirty="0" smtClean="0"/>
                  <a:t> </a:t>
                </a:r>
                <a:r>
                  <a:rPr lang="is-IS" baseline="0" dirty="0" smtClean="0"/>
                  <a:t>…... </a:t>
                </a:r>
              </a:p>
              <a:p>
                <a:r>
                  <a:rPr lang="is-IS" baseline="0" dirty="0" smtClean="0"/>
                  <a:t>In this example, there are 8 vertices so n = 8. The shortest path from v1 to v4 is ......</a:t>
                </a:r>
                <a14:m>
                  <m:oMath xmlns:m="http://schemas.openxmlformats.org/officeDocument/2006/math">
                    <m:r>
                      <a:rPr lang="en-US" altLang="zh-HK" sz="1200" b="0" i="0" smtClean="0">
                        <a:solidFill>
                          <a:schemeClr val="tx2"/>
                        </a:solidFill>
                        <a:latin typeface="Cambria Math" charset="0"/>
                      </a:rPr>
                      <m:t> </m:t>
                    </m:r>
                    <m:sSub>
                      <m:sSubPr>
                        <m:ctrlPr>
                          <a:rPr lang="en-US" altLang="zh-HK" sz="1200" b="0" i="1" smtClean="0">
                            <a:solidFill>
                              <a:schemeClr val="tx2"/>
                            </a:solidFill>
                            <a:latin typeface="Cambria Math" charset="0"/>
                          </a:rPr>
                        </m:ctrlPr>
                      </m:sSubPr>
                      <m:e>
                        <m:r>
                          <a:rPr lang="en-US" altLang="zh-HK" sz="1200" b="0" i="1">
                            <a:solidFill>
                              <a:schemeClr val="tx2"/>
                            </a:solidFill>
                            <a:latin typeface="Cambria Math" charset="0"/>
                          </a:rPr>
                          <m:t>𝑑</m:t>
                        </m:r>
                      </m:e>
                      <m:sub>
                        <m:r>
                          <a:rPr lang="en-US" altLang="zh-CN" sz="1200" b="0" i="1" smtClean="0">
                            <a:solidFill>
                              <a:schemeClr val="tx2"/>
                            </a:solidFill>
                            <a:latin typeface="Cambria Math" charset="0"/>
                          </a:rPr>
                          <m:t>𝐺</m:t>
                        </m:r>
                      </m:sub>
                    </m:sSub>
                  </m:oMath>
                </a14:m>
                <a:r>
                  <a:rPr lang="en-US" altLang="zh-HK" sz="1200" b="0" dirty="0" smtClean="0">
                    <a:solidFill>
                      <a:schemeClr val="tx2"/>
                    </a:solidFill>
                  </a:rPr>
                  <a:t>(</a:t>
                </a:r>
                <a14:m>
                  <m:oMath xmlns:m="http://schemas.openxmlformats.org/officeDocument/2006/math">
                    <m:sSub>
                      <m:sSubPr>
                        <m:ctrlPr>
                          <a:rPr lang="en-US" altLang="zh-HK" sz="1200" b="0" i="1" dirty="0" smtClean="0">
                            <a:solidFill>
                              <a:schemeClr val="tx2"/>
                            </a:solidFill>
                            <a:latin typeface="Cambria Math" charset="0"/>
                          </a:rPr>
                        </m:ctrlPr>
                      </m:sSubPr>
                      <m:e>
                        <m:r>
                          <a:rPr lang="en-US" altLang="zh-HK" sz="1200" b="0" i="1" dirty="0" smtClean="0">
                            <a:solidFill>
                              <a:schemeClr val="tx2"/>
                            </a:solidFill>
                            <a:latin typeface="Cambria Math" charset="0"/>
                          </a:rPr>
                          <m:t>𝑣</m:t>
                        </m:r>
                      </m:e>
                      <m:sub>
                        <m:r>
                          <a:rPr lang="en-US" altLang="zh-HK" sz="1200" b="0" i="1" dirty="0" smtClean="0">
                            <a:solidFill>
                              <a:schemeClr val="tx2"/>
                            </a:solidFill>
                            <a:latin typeface="Cambria Math" charset="0"/>
                          </a:rPr>
                          <m:t>1</m:t>
                        </m:r>
                      </m:sub>
                    </m:sSub>
                  </m:oMath>
                </a14:m>
                <a:r>
                  <a:rPr lang="en-US" altLang="zh-HK" sz="1200" b="0" dirty="0" smtClean="0">
                    <a:solidFill>
                      <a:schemeClr val="tx2"/>
                    </a:solidFill>
                  </a:rPr>
                  <a:t>, </a:t>
                </a:r>
                <a14:m>
                  <m:oMath xmlns:m="http://schemas.openxmlformats.org/officeDocument/2006/math">
                    <m:sSub>
                      <m:sSubPr>
                        <m:ctrlPr>
                          <a:rPr lang="en-US" altLang="zh-HK" sz="1200" b="0" i="1" dirty="0">
                            <a:solidFill>
                              <a:schemeClr val="tx2"/>
                            </a:solidFill>
                            <a:latin typeface="Cambria Math" charset="0"/>
                          </a:rPr>
                        </m:ctrlPr>
                      </m:sSubPr>
                      <m:e>
                        <m:r>
                          <a:rPr lang="en-US" altLang="zh-HK" sz="1200" b="0" i="1" dirty="0">
                            <a:solidFill>
                              <a:schemeClr val="tx2"/>
                            </a:solidFill>
                            <a:latin typeface="Cambria Math" charset="0"/>
                          </a:rPr>
                          <m:t>𝑣</m:t>
                        </m:r>
                      </m:e>
                      <m:sub>
                        <m:r>
                          <a:rPr lang="en-US" altLang="zh-HK" sz="1200" b="0" i="1" dirty="0" smtClean="0">
                            <a:solidFill>
                              <a:schemeClr val="tx2"/>
                            </a:solidFill>
                            <a:latin typeface="Cambria Math" charset="0"/>
                          </a:rPr>
                          <m:t>4</m:t>
                        </m:r>
                      </m:sub>
                    </m:sSub>
                  </m:oMath>
                </a14:m>
                <a:r>
                  <a:rPr lang="en-US" altLang="zh-HK" sz="1200" b="0" dirty="0" smtClean="0">
                    <a:solidFill>
                      <a:schemeClr val="tx2"/>
                    </a:solidFill>
                  </a:rPr>
                  <a:t>) is equal to 5. </a:t>
                </a:r>
              </a:p>
              <a:p>
                <a:r>
                  <a:rPr lang="en-US" altLang="zh-TW" sz="1200" b="0" dirty="0" smtClean="0">
                    <a:solidFill>
                      <a:schemeClr val="tx2"/>
                    </a:solidFill>
                  </a:rPr>
                  <a:t>Our problem is that </a:t>
                </a:r>
                <a:r>
                  <a:rPr lang="is-IS" altLang="zh-TW" sz="1200" b="0" dirty="0" smtClean="0">
                    <a:solidFill>
                      <a:schemeClr val="tx2"/>
                    </a:solidFill>
                  </a:rPr>
                  <a:t>…...</a:t>
                </a:r>
                <a:endParaRPr lang="en-US" altLang="zh-TW" sz="1200" b="0" dirty="0">
                  <a:solidFill>
                    <a:schemeClr val="tx2"/>
                  </a:solidFill>
                </a:endParaRPr>
              </a:p>
              <a:p>
                <a:endParaRPr lang="en-US" dirty="0"/>
              </a:p>
            </p:txBody>
          </p:sp>
        </mc:Choice>
        <mc:Fallback xmlns="">
          <p:sp>
            <p:nvSpPr>
              <p:cNvPr id="3" name="Notes Placeholder 2"/>
              <p:cNvSpPr>
                <a:spLocks noGrp="1"/>
              </p:cNvSpPr>
              <p:nvPr>
                <p:ph type="body" idx="1"/>
              </p:nvPr>
            </p:nvSpPr>
            <p:spPr/>
            <p:txBody>
              <a:bodyPr/>
              <a:lstStyle/>
              <a:p>
                <a:r>
                  <a:rPr lang="en-US" dirty="0" smtClean="0"/>
                  <a:t>Let G(V, E) denote</a:t>
                </a:r>
                <a:r>
                  <a:rPr lang="en-US" baseline="0" dirty="0" smtClean="0"/>
                  <a:t> </a:t>
                </a:r>
                <a:r>
                  <a:rPr lang="is-IS" baseline="0" dirty="0" smtClean="0"/>
                  <a:t>…... </a:t>
                </a:r>
              </a:p>
              <a:p>
                <a:r>
                  <a:rPr lang="is-IS" baseline="0" dirty="0" smtClean="0"/>
                  <a:t>In this example, there are 8 vertices so n = 8. The shortest path from v1 to v4 is ......</a:t>
                </a:r>
                <a:r>
                  <a:rPr lang="en-US" altLang="zh-HK" sz="1200" b="0" i="0" smtClean="0">
                    <a:solidFill>
                      <a:schemeClr val="tx2"/>
                    </a:solidFill>
                    <a:latin typeface="Cambria Math" charset="0"/>
                  </a:rPr>
                  <a:t> </a:t>
                </a:r>
                <a:r>
                  <a:rPr lang="en-US" altLang="zh-HK" sz="1200" b="0" i="0">
                    <a:solidFill>
                      <a:schemeClr val="tx2"/>
                    </a:solidFill>
                    <a:latin typeface="Cambria Math" charset="0"/>
                  </a:rPr>
                  <a:t>𝑑</a:t>
                </a:r>
                <a:r>
                  <a:rPr lang="en-US" altLang="zh-HK" sz="1200" b="0" i="0" smtClean="0">
                    <a:solidFill>
                      <a:schemeClr val="tx2"/>
                    </a:solidFill>
                    <a:latin typeface="Cambria Math" charset="0"/>
                  </a:rPr>
                  <a:t>_</a:t>
                </a:r>
                <a:r>
                  <a:rPr lang="en-US" altLang="zh-CN" sz="1200" b="0" i="0" smtClean="0">
                    <a:solidFill>
                      <a:schemeClr val="tx2"/>
                    </a:solidFill>
                    <a:latin typeface="Cambria Math" charset="0"/>
                  </a:rPr>
                  <a:t>𝐺</a:t>
                </a:r>
                <a:r>
                  <a:rPr lang="en-US" altLang="zh-HK" sz="1200" b="0" dirty="0" smtClean="0">
                    <a:solidFill>
                      <a:schemeClr val="tx2"/>
                    </a:solidFill>
                  </a:rPr>
                  <a:t>(</a:t>
                </a:r>
                <a:r>
                  <a:rPr lang="en-US" altLang="zh-HK" sz="1200" b="0" i="0" dirty="0" smtClean="0">
                    <a:solidFill>
                      <a:schemeClr val="tx2"/>
                    </a:solidFill>
                    <a:latin typeface="Cambria Math" charset="0"/>
                  </a:rPr>
                  <a:t>𝑣_1</a:t>
                </a:r>
                <a:r>
                  <a:rPr lang="en-US" altLang="zh-HK" sz="1200" b="0" dirty="0" smtClean="0">
                    <a:solidFill>
                      <a:schemeClr val="tx2"/>
                    </a:solidFill>
                  </a:rPr>
                  <a:t>, </a:t>
                </a:r>
                <a:r>
                  <a:rPr lang="en-US" altLang="zh-HK" sz="1200" b="0" i="0" dirty="0">
                    <a:solidFill>
                      <a:schemeClr val="tx2"/>
                    </a:solidFill>
                    <a:latin typeface="Cambria Math" charset="0"/>
                  </a:rPr>
                  <a:t>𝑣_</a:t>
                </a:r>
                <a:r>
                  <a:rPr lang="en-US" altLang="zh-HK" sz="1200" b="0" i="0" dirty="0" smtClean="0">
                    <a:solidFill>
                      <a:schemeClr val="tx2"/>
                    </a:solidFill>
                    <a:latin typeface="Cambria Math" charset="0"/>
                  </a:rPr>
                  <a:t>4</a:t>
                </a:r>
                <a:r>
                  <a:rPr lang="en-US" altLang="zh-HK" sz="1200" b="0" dirty="0" smtClean="0">
                    <a:solidFill>
                      <a:schemeClr val="tx2"/>
                    </a:solidFill>
                  </a:rPr>
                  <a:t>) is equal to 5</a:t>
                </a:r>
                <a:r>
                  <a:rPr lang="en-US" altLang="zh-HK" sz="1200" b="0" dirty="0" smtClean="0">
                    <a:solidFill>
                      <a:schemeClr val="tx2"/>
                    </a:solidFill>
                  </a:rPr>
                  <a:t>. </a:t>
                </a:r>
              </a:p>
              <a:p>
                <a:r>
                  <a:rPr lang="en-US" altLang="zh-TW" sz="1200" b="0" dirty="0" smtClean="0">
                    <a:solidFill>
                      <a:schemeClr val="tx2"/>
                    </a:solidFill>
                  </a:rPr>
                  <a:t>Our problem is that </a:t>
                </a:r>
                <a:r>
                  <a:rPr lang="is-IS" altLang="zh-TW" sz="1200" b="0" dirty="0" smtClean="0">
                    <a:solidFill>
                      <a:schemeClr val="tx2"/>
                    </a:solidFill>
                  </a:rPr>
                  <a:t>…...</a:t>
                </a:r>
                <a:endParaRPr lang="en-US" altLang="zh-TW" sz="1200" b="0" dirty="0">
                  <a:solidFill>
                    <a:schemeClr val="tx2"/>
                  </a:solidFill>
                </a:endParaRP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9</a:t>
            </a:fld>
            <a:endParaRPr lang="en-US" altLang="zh-TW"/>
          </a:p>
        </p:txBody>
      </p:sp>
    </p:spTree>
    <p:extLst>
      <p:ext uri="{BB962C8B-B14F-4D97-AF65-F5344CB8AC3E}">
        <p14:creationId xmlns:p14="http://schemas.microsoft.com/office/powerpoint/2010/main" val="176493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Let G(V, E) denote</a:t>
                </a:r>
                <a:r>
                  <a:rPr lang="en-US" baseline="0" dirty="0" smtClean="0"/>
                  <a:t> </a:t>
                </a:r>
                <a:r>
                  <a:rPr lang="is-IS" baseline="0" dirty="0" smtClean="0"/>
                  <a:t>…... </a:t>
                </a:r>
              </a:p>
              <a:p>
                <a:r>
                  <a:rPr lang="is-IS" baseline="0" dirty="0" smtClean="0"/>
                  <a:t>In this example, there are 8 vertices so n = 8. The shortest path from v1 to v4 is ......</a:t>
                </a:r>
                <a14:m>
                  <m:oMath xmlns:m="http://schemas.openxmlformats.org/officeDocument/2006/math">
                    <m:r>
                      <a:rPr lang="en-US" altLang="zh-HK" sz="1200" b="0" i="0" smtClean="0">
                        <a:solidFill>
                          <a:schemeClr val="tx2"/>
                        </a:solidFill>
                        <a:latin typeface="Cambria Math" charset="0"/>
                      </a:rPr>
                      <m:t> </m:t>
                    </m:r>
                    <m:sSub>
                      <m:sSubPr>
                        <m:ctrlPr>
                          <a:rPr lang="en-US" altLang="zh-HK" sz="1200" b="0" i="1" smtClean="0">
                            <a:solidFill>
                              <a:schemeClr val="tx2"/>
                            </a:solidFill>
                            <a:latin typeface="Cambria Math" charset="0"/>
                          </a:rPr>
                        </m:ctrlPr>
                      </m:sSubPr>
                      <m:e>
                        <m:r>
                          <a:rPr lang="en-US" altLang="zh-HK" sz="1200" b="0" i="1">
                            <a:solidFill>
                              <a:schemeClr val="tx2"/>
                            </a:solidFill>
                            <a:latin typeface="Cambria Math" charset="0"/>
                          </a:rPr>
                          <m:t>𝑑</m:t>
                        </m:r>
                      </m:e>
                      <m:sub>
                        <m:r>
                          <a:rPr lang="en-US" altLang="zh-CN" sz="1200" b="0" i="1" smtClean="0">
                            <a:solidFill>
                              <a:schemeClr val="tx2"/>
                            </a:solidFill>
                            <a:latin typeface="Cambria Math" charset="0"/>
                          </a:rPr>
                          <m:t>𝐺</m:t>
                        </m:r>
                      </m:sub>
                    </m:sSub>
                  </m:oMath>
                </a14:m>
                <a:r>
                  <a:rPr lang="en-US" altLang="zh-HK" sz="1200" b="0" dirty="0" smtClean="0">
                    <a:solidFill>
                      <a:schemeClr val="tx2"/>
                    </a:solidFill>
                  </a:rPr>
                  <a:t>(</a:t>
                </a:r>
                <a14:m>
                  <m:oMath xmlns:m="http://schemas.openxmlformats.org/officeDocument/2006/math">
                    <m:sSub>
                      <m:sSubPr>
                        <m:ctrlPr>
                          <a:rPr lang="en-US" altLang="zh-HK" sz="1200" b="0" i="1" dirty="0" smtClean="0">
                            <a:solidFill>
                              <a:schemeClr val="tx2"/>
                            </a:solidFill>
                            <a:latin typeface="Cambria Math" charset="0"/>
                          </a:rPr>
                        </m:ctrlPr>
                      </m:sSubPr>
                      <m:e>
                        <m:r>
                          <a:rPr lang="en-US" altLang="zh-HK" sz="1200" b="0" i="1" dirty="0" smtClean="0">
                            <a:solidFill>
                              <a:schemeClr val="tx2"/>
                            </a:solidFill>
                            <a:latin typeface="Cambria Math" charset="0"/>
                          </a:rPr>
                          <m:t>𝑣</m:t>
                        </m:r>
                      </m:e>
                      <m:sub>
                        <m:r>
                          <a:rPr lang="en-US" altLang="zh-HK" sz="1200" b="0" i="1" dirty="0" smtClean="0">
                            <a:solidFill>
                              <a:schemeClr val="tx2"/>
                            </a:solidFill>
                            <a:latin typeface="Cambria Math" charset="0"/>
                          </a:rPr>
                          <m:t>1</m:t>
                        </m:r>
                      </m:sub>
                    </m:sSub>
                  </m:oMath>
                </a14:m>
                <a:r>
                  <a:rPr lang="en-US" altLang="zh-HK" sz="1200" b="0" dirty="0" smtClean="0">
                    <a:solidFill>
                      <a:schemeClr val="tx2"/>
                    </a:solidFill>
                  </a:rPr>
                  <a:t>, </a:t>
                </a:r>
                <a14:m>
                  <m:oMath xmlns:m="http://schemas.openxmlformats.org/officeDocument/2006/math">
                    <m:sSub>
                      <m:sSubPr>
                        <m:ctrlPr>
                          <a:rPr lang="en-US" altLang="zh-HK" sz="1200" b="0" i="1" dirty="0">
                            <a:solidFill>
                              <a:schemeClr val="tx2"/>
                            </a:solidFill>
                            <a:latin typeface="Cambria Math" charset="0"/>
                          </a:rPr>
                        </m:ctrlPr>
                      </m:sSubPr>
                      <m:e>
                        <m:r>
                          <a:rPr lang="en-US" altLang="zh-HK" sz="1200" b="0" i="1" dirty="0">
                            <a:solidFill>
                              <a:schemeClr val="tx2"/>
                            </a:solidFill>
                            <a:latin typeface="Cambria Math" charset="0"/>
                          </a:rPr>
                          <m:t>𝑣</m:t>
                        </m:r>
                      </m:e>
                      <m:sub>
                        <m:r>
                          <a:rPr lang="en-US" altLang="zh-HK" sz="1200" b="0" i="1" dirty="0" smtClean="0">
                            <a:solidFill>
                              <a:schemeClr val="tx2"/>
                            </a:solidFill>
                            <a:latin typeface="Cambria Math" charset="0"/>
                          </a:rPr>
                          <m:t>4</m:t>
                        </m:r>
                      </m:sub>
                    </m:sSub>
                  </m:oMath>
                </a14:m>
                <a:r>
                  <a:rPr lang="en-US" altLang="zh-HK" sz="1200" b="0" dirty="0" smtClean="0">
                    <a:solidFill>
                      <a:schemeClr val="tx2"/>
                    </a:solidFill>
                  </a:rPr>
                  <a:t>) is equal to 5. </a:t>
                </a:r>
              </a:p>
              <a:p>
                <a:r>
                  <a:rPr lang="en-US" altLang="zh-TW" sz="1200" b="0" dirty="0" smtClean="0">
                    <a:solidFill>
                      <a:schemeClr val="tx2"/>
                    </a:solidFill>
                  </a:rPr>
                  <a:t>Our problem is that </a:t>
                </a:r>
                <a:r>
                  <a:rPr lang="is-IS" altLang="zh-TW" sz="1200" b="0" dirty="0" smtClean="0">
                    <a:solidFill>
                      <a:schemeClr val="tx2"/>
                    </a:solidFill>
                  </a:rPr>
                  <a:t>…...</a:t>
                </a:r>
                <a:endParaRPr lang="en-US" altLang="zh-TW" sz="1200" b="0" dirty="0">
                  <a:solidFill>
                    <a:schemeClr val="tx2"/>
                  </a:solidFill>
                </a:endParaRPr>
              </a:p>
              <a:p>
                <a:endParaRPr lang="en-US" dirty="0"/>
              </a:p>
            </p:txBody>
          </p:sp>
        </mc:Choice>
        <mc:Fallback xmlns="">
          <p:sp>
            <p:nvSpPr>
              <p:cNvPr id="3" name="Notes Placeholder 2"/>
              <p:cNvSpPr>
                <a:spLocks noGrp="1"/>
              </p:cNvSpPr>
              <p:nvPr>
                <p:ph type="body" idx="1"/>
              </p:nvPr>
            </p:nvSpPr>
            <p:spPr/>
            <p:txBody>
              <a:bodyPr/>
              <a:lstStyle/>
              <a:p>
                <a:r>
                  <a:rPr lang="en-US" dirty="0" smtClean="0"/>
                  <a:t>Let G(V, E) denote</a:t>
                </a:r>
                <a:r>
                  <a:rPr lang="en-US" baseline="0" dirty="0" smtClean="0"/>
                  <a:t> </a:t>
                </a:r>
                <a:r>
                  <a:rPr lang="is-IS" baseline="0" dirty="0" smtClean="0"/>
                  <a:t>…... </a:t>
                </a:r>
              </a:p>
              <a:p>
                <a:r>
                  <a:rPr lang="is-IS" baseline="0" dirty="0" smtClean="0"/>
                  <a:t>In this example, there are 8 vertices so n = 8. The shortest path from v1 to v4 is ......</a:t>
                </a:r>
                <a:r>
                  <a:rPr lang="en-US" altLang="zh-HK" sz="1200" b="0" i="0" smtClean="0">
                    <a:solidFill>
                      <a:schemeClr val="tx2"/>
                    </a:solidFill>
                    <a:latin typeface="Cambria Math" charset="0"/>
                  </a:rPr>
                  <a:t> </a:t>
                </a:r>
                <a:r>
                  <a:rPr lang="en-US" altLang="zh-HK" sz="1200" b="0" i="0">
                    <a:solidFill>
                      <a:schemeClr val="tx2"/>
                    </a:solidFill>
                    <a:latin typeface="Cambria Math" charset="0"/>
                  </a:rPr>
                  <a:t>𝑑</a:t>
                </a:r>
                <a:r>
                  <a:rPr lang="en-US" altLang="zh-HK" sz="1200" b="0" i="0" smtClean="0">
                    <a:solidFill>
                      <a:schemeClr val="tx2"/>
                    </a:solidFill>
                    <a:latin typeface="Cambria Math" charset="0"/>
                  </a:rPr>
                  <a:t>_</a:t>
                </a:r>
                <a:r>
                  <a:rPr lang="en-US" altLang="zh-CN" sz="1200" b="0" i="0" smtClean="0">
                    <a:solidFill>
                      <a:schemeClr val="tx2"/>
                    </a:solidFill>
                    <a:latin typeface="Cambria Math" charset="0"/>
                  </a:rPr>
                  <a:t>𝐺</a:t>
                </a:r>
                <a:r>
                  <a:rPr lang="en-US" altLang="zh-HK" sz="1200" b="0" dirty="0" smtClean="0">
                    <a:solidFill>
                      <a:schemeClr val="tx2"/>
                    </a:solidFill>
                  </a:rPr>
                  <a:t>(</a:t>
                </a:r>
                <a:r>
                  <a:rPr lang="en-US" altLang="zh-HK" sz="1200" b="0" i="0" dirty="0" smtClean="0">
                    <a:solidFill>
                      <a:schemeClr val="tx2"/>
                    </a:solidFill>
                    <a:latin typeface="Cambria Math" charset="0"/>
                  </a:rPr>
                  <a:t>𝑣_1</a:t>
                </a:r>
                <a:r>
                  <a:rPr lang="en-US" altLang="zh-HK" sz="1200" b="0" dirty="0" smtClean="0">
                    <a:solidFill>
                      <a:schemeClr val="tx2"/>
                    </a:solidFill>
                  </a:rPr>
                  <a:t>, </a:t>
                </a:r>
                <a:r>
                  <a:rPr lang="en-US" altLang="zh-HK" sz="1200" b="0" i="0" dirty="0">
                    <a:solidFill>
                      <a:schemeClr val="tx2"/>
                    </a:solidFill>
                    <a:latin typeface="Cambria Math" charset="0"/>
                  </a:rPr>
                  <a:t>𝑣_</a:t>
                </a:r>
                <a:r>
                  <a:rPr lang="en-US" altLang="zh-HK" sz="1200" b="0" i="0" dirty="0" smtClean="0">
                    <a:solidFill>
                      <a:schemeClr val="tx2"/>
                    </a:solidFill>
                    <a:latin typeface="Cambria Math" charset="0"/>
                  </a:rPr>
                  <a:t>4</a:t>
                </a:r>
                <a:r>
                  <a:rPr lang="en-US" altLang="zh-HK" sz="1200" b="0" dirty="0" smtClean="0">
                    <a:solidFill>
                      <a:schemeClr val="tx2"/>
                    </a:solidFill>
                  </a:rPr>
                  <a:t>) is equal to 5</a:t>
                </a:r>
                <a:r>
                  <a:rPr lang="en-US" altLang="zh-HK" sz="1200" b="0" dirty="0" smtClean="0">
                    <a:solidFill>
                      <a:schemeClr val="tx2"/>
                    </a:solidFill>
                  </a:rPr>
                  <a:t>. </a:t>
                </a:r>
              </a:p>
              <a:p>
                <a:r>
                  <a:rPr lang="en-US" altLang="zh-TW" sz="1200" b="0" dirty="0" smtClean="0">
                    <a:solidFill>
                      <a:schemeClr val="tx2"/>
                    </a:solidFill>
                  </a:rPr>
                  <a:t>Our problem is that </a:t>
                </a:r>
                <a:r>
                  <a:rPr lang="is-IS" altLang="zh-TW" sz="1200" b="0" dirty="0" smtClean="0">
                    <a:solidFill>
                      <a:schemeClr val="tx2"/>
                    </a:solidFill>
                  </a:rPr>
                  <a:t>…...</a:t>
                </a:r>
                <a:endParaRPr lang="en-US" altLang="zh-TW" sz="1200" b="0" dirty="0">
                  <a:solidFill>
                    <a:schemeClr val="tx2"/>
                  </a:solidFill>
                </a:endParaRP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FA86EAD2-C5CC-4B68-BE37-B95A6DD518B0}" type="slidenum">
              <a:rPr lang="zh-TW" altLang="en-US" smtClean="0"/>
              <a:pPr>
                <a:defRPr/>
              </a:pPr>
              <a:t>10</a:t>
            </a:fld>
            <a:endParaRPr lang="en-US" altLang="zh-TW"/>
          </a:p>
        </p:txBody>
      </p:sp>
    </p:spTree>
    <p:extLst>
      <p:ext uri="{BB962C8B-B14F-4D97-AF65-F5344CB8AC3E}">
        <p14:creationId xmlns:p14="http://schemas.microsoft.com/office/powerpoint/2010/main" val="207248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zh-HK"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zh-HK" altLang="en-US" smtClean="0"/>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zh-HK" altLang="en-US" smtClean="0"/>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zh-HK"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zh-HK"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zh-HK"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defRPr/>
              </a:pPr>
              <a:endParaRPr lang="zh-HK" altLang="en-US" smtClean="0"/>
            </a:p>
          </p:txBody>
        </p:sp>
      </p:grpSp>
      <p:sp>
        <p:nvSpPr>
          <p:cNvPr id="81932" name="Rectangle 12"/>
          <p:cNvSpPr>
            <a:spLocks noGrp="1" noChangeArrowheads="1"/>
          </p:cNvSpPr>
          <p:nvPr>
            <p:ph type="ctrTitle"/>
          </p:nvPr>
        </p:nvSpPr>
        <p:spPr>
          <a:xfrm>
            <a:off x="990600" y="1676400"/>
            <a:ext cx="7772400" cy="1462088"/>
          </a:xfrm>
        </p:spPr>
        <p:txBody>
          <a:bodyPr/>
          <a:lstStyle>
            <a:lvl1pPr>
              <a:defRPr/>
            </a:lvl1pPr>
          </a:lstStyle>
          <a:p>
            <a:pPr lvl="0"/>
            <a:r>
              <a:rPr lang="zh-TW" altLang="en-US" noProof="0" smtClean="0"/>
              <a:t>按一下以編輯母片標題樣式</a:t>
            </a:r>
          </a:p>
        </p:txBody>
      </p:sp>
      <p:sp>
        <p:nvSpPr>
          <p:cNvPr id="819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TW" altLang="en-US" noProof="0" smtClean="0"/>
              <a:t>按一下以編輯母片副標題樣式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TW"/>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TW"/>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7794DB71-B927-49F4-AC91-ED0C9828140B}" type="slidenum">
              <a:rPr lang="zh-TW" altLang="en-US"/>
              <a:pPr>
                <a:defRPr/>
              </a:pPr>
              <a:t>‹#›</a:t>
            </a:fld>
            <a:endParaRPr lang="en-US" altLang="zh-TW"/>
          </a:p>
        </p:txBody>
      </p:sp>
    </p:spTree>
    <p:extLst>
      <p:ext uri="{BB962C8B-B14F-4D97-AF65-F5344CB8AC3E}">
        <p14:creationId xmlns:p14="http://schemas.microsoft.com/office/powerpoint/2010/main" val="309729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FF2D5FBF-2FCF-40A8-8BD6-C83B713F25E5}" type="slidenum">
              <a:rPr lang="zh-TW" altLang="en-US"/>
              <a:pPr>
                <a:defRPr/>
              </a:pPr>
              <a:t>‹#›</a:t>
            </a:fld>
            <a:endParaRPr lang="en-US" altLang="zh-TW"/>
          </a:p>
        </p:txBody>
      </p:sp>
    </p:spTree>
    <p:extLst>
      <p:ext uri="{BB962C8B-B14F-4D97-AF65-F5344CB8AC3E}">
        <p14:creationId xmlns:p14="http://schemas.microsoft.com/office/powerpoint/2010/main" val="420595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A185A7B-6AFF-4B73-A491-969602443F23}" type="slidenum">
              <a:rPr lang="zh-TW" altLang="en-US"/>
              <a:pPr>
                <a:defRPr/>
              </a:pPr>
              <a:t>‹#›</a:t>
            </a:fld>
            <a:endParaRPr lang="en-US" altLang="zh-TW"/>
          </a:p>
        </p:txBody>
      </p:sp>
    </p:spTree>
    <p:extLst>
      <p:ext uri="{BB962C8B-B14F-4D97-AF65-F5344CB8AC3E}">
        <p14:creationId xmlns:p14="http://schemas.microsoft.com/office/powerpoint/2010/main" val="389129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ltLang="zh-HK" smtClean="0"/>
              <a:t>Click to edit Master title style</a:t>
            </a:r>
            <a:endParaRPr lang="zh-HK" altLang="en-US"/>
          </a:p>
        </p:txBody>
      </p:sp>
      <p:sp>
        <p:nvSpPr>
          <p:cNvPr id="3" name="Table Placeholder 2"/>
          <p:cNvSpPr>
            <a:spLocks noGrp="1"/>
          </p:cNvSpPr>
          <p:nvPr>
            <p:ph type="tbl" idx="1"/>
          </p:nvPr>
        </p:nvSpPr>
        <p:spPr>
          <a:xfrm>
            <a:off x="1182688" y="2017713"/>
            <a:ext cx="7772400" cy="4114800"/>
          </a:xfrm>
        </p:spPr>
        <p:txBody>
          <a:bodyPr/>
          <a:lstStyle/>
          <a:p>
            <a:pPr lvl="0"/>
            <a:endParaRPr lang="zh-HK"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12BB7902-98BF-40D6-B764-62B0DED76561}" type="slidenum">
              <a:rPr lang="zh-TW" altLang="en-US"/>
              <a:pPr>
                <a:defRPr/>
              </a:pPr>
              <a:t>‹#›</a:t>
            </a:fld>
            <a:endParaRPr lang="en-US" altLang="zh-TW"/>
          </a:p>
        </p:txBody>
      </p:sp>
    </p:spTree>
    <p:extLst>
      <p:ext uri="{BB962C8B-B14F-4D97-AF65-F5344CB8AC3E}">
        <p14:creationId xmlns:p14="http://schemas.microsoft.com/office/powerpoint/2010/main" val="49027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ltLang="zh-HK" smtClean="0"/>
              <a:t>Click to edit Master title style</a:t>
            </a:r>
            <a:endParaRPr lang="zh-HK" altLang="en-US"/>
          </a:p>
        </p:txBody>
      </p:sp>
      <p:sp>
        <p:nvSpPr>
          <p:cNvPr id="3" name="Text Placeholder 2"/>
          <p:cNvSpPr>
            <a:spLocks noGrp="1"/>
          </p:cNvSpPr>
          <p:nvPr>
            <p:ph type="body" sz="half" idx="1"/>
          </p:nvPr>
        </p:nvSpPr>
        <p:spPr>
          <a:xfrm>
            <a:off x="1182688" y="2017713"/>
            <a:ext cx="3810000" cy="411480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quarter" idx="2"/>
          </p:nvPr>
        </p:nvSpPr>
        <p:spPr>
          <a:xfrm>
            <a:off x="5145088" y="2017713"/>
            <a:ext cx="3810000" cy="198120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Content Placeholder 4"/>
          <p:cNvSpPr>
            <a:spLocks noGrp="1"/>
          </p:cNvSpPr>
          <p:nvPr>
            <p:ph sz="quarter" idx="3"/>
          </p:nvPr>
        </p:nvSpPr>
        <p:spPr>
          <a:xfrm>
            <a:off x="5145088" y="4151313"/>
            <a:ext cx="3810000" cy="198120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13"/>
          <p:cNvSpPr>
            <a:spLocks noGrp="1" noChangeArrowheads="1"/>
          </p:cNvSpPr>
          <p:nvPr>
            <p:ph type="sldNum" sz="quarter" idx="12"/>
          </p:nvPr>
        </p:nvSpPr>
        <p:spPr>
          <a:ln/>
        </p:spPr>
        <p:txBody>
          <a:bodyPr/>
          <a:lstStyle>
            <a:lvl1pPr>
              <a:defRPr/>
            </a:lvl1pPr>
          </a:lstStyle>
          <a:p>
            <a:pPr>
              <a:defRPr/>
            </a:pPr>
            <a:fld id="{4D17992B-D823-4B2B-A049-FB413CE19901}" type="slidenum">
              <a:rPr lang="zh-TW" altLang="en-US"/>
              <a:pPr>
                <a:defRPr/>
              </a:pPr>
              <a:t>‹#›</a:t>
            </a:fld>
            <a:endParaRPr lang="en-US" altLang="zh-TW"/>
          </a:p>
        </p:txBody>
      </p:sp>
    </p:spTree>
    <p:extLst>
      <p:ext uri="{BB962C8B-B14F-4D97-AF65-F5344CB8AC3E}">
        <p14:creationId xmlns:p14="http://schemas.microsoft.com/office/powerpoint/2010/main" val="198467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2F5C08BC-1B91-43D3-AE10-B22A22B18557}" type="slidenum">
              <a:rPr lang="zh-TW" altLang="en-US"/>
              <a:pPr>
                <a:defRPr/>
              </a:pPr>
              <a:t>‹#›</a:t>
            </a:fld>
            <a:endParaRPr lang="en-US" altLang="zh-TW"/>
          </a:p>
        </p:txBody>
      </p:sp>
    </p:spTree>
    <p:extLst>
      <p:ext uri="{BB962C8B-B14F-4D97-AF65-F5344CB8AC3E}">
        <p14:creationId xmlns:p14="http://schemas.microsoft.com/office/powerpoint/2010/main" val="410966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HK"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1761CA60-30A5-437C-A026-858B8E5B89F4}" type="slidenum">
              <a:rPr lang="zh-TW" altLang="en-US"/>
              <a:pPr>
                <a:defRPr/>
              </a:pPr>
              <a:t>‹#›</a:t>
            </a:fld>
            <a:endParaRPr lang="en-US" altLang="zh-TW"/>
          </a:p>
        </p:txBody>
      </p:sp>
    </p:spTree>
    <p:extLst>
      <p:ext uri="{BB962C8B-B14F-4D97-AF65-F5344CB8AC3E}">
        <p14:creationId xmlns:p14="http://schemas.microsoft.com/office/powerpoint/2010/main" val="386833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734F29A2-D0EF-4907-9314-9D9A4238007A}" type="slidenum">
              <a:rPr lang="zh-TW" altLang="en-US"/>
              <a:pPr>
                <a:defRPr/>
              </a:pPr>
              <a:t>‹#›</a:t>
            </a:fld>
            <a:endParaRPr lang="en-US" altLang="zh-TW"/>
          </a:p>
        </p:txBody>
      </p:sp>
    </p:spTree>
    <p:extLst>
      <p:ext uri="{BB962C8B-B14F-4D97-AF65-F5344CB8AC3E}">
        <p14:creationId xmlns:p14="http://schemas.microsoft.com/office/powerpoint/2010/main" val="346067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3"/>
          <p:cNvSpPr>
            <a:spLocks noGrp="1" noChangeArrowheads="1"/>
          </p:cNvSpPr>
          <p:nvPr>
            <p:ph type="sldNum" sz="quarter" idx="12"/>
          </p:nvPr>
        </p:nvSpPr>
        <p:spPr>
          <a:ln/>
        </p:spPr>
        <p:txBody>
          <a:bodyPr/>
          <a:lstStyle>
            <a:lvl1pPr>
              <a:defRPr/>
            </a:lvl1pPr>
          </a:lstStyle>
          <a:p>
            <a:pPr>
              <a:defRPr/>
            </a:pPr>
            <a:fld id="{C7547517-0A34-4F89-A96B-0EC1B7FE00ED}" type="slidenum">
              <a:rPr lang="zh-TW" altLang="en-US"/>
              <a:pPr>
                <a:defRPr/>
              </a:pPr>
              <a:t>‹#›</a:t>
            </a:fld>
            <a:endParaRPr lang="en-US" altLang="zh-TW"/>
          </a:p>
        </p:txBody>
      </p:sp>
    </p:spTree>
    <p:extLst>
      <p:ext uri="{BB962C8B-B14F-4D97-AF65-F5344CB8AC3E}">
        <p14:creationId xmlns:p14="http://schemas.microsoft.com/office/powerpoint/2010/main" val="24209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FB39E748-6979-4852-B348-45424F7EDDD5}" type="slidenum">
              <a:rPr lang="zh-TW" altLang="en-US"/>
              <a:pPr>
                <a:defRPr/>
              </a:pPr>
              <a:t>‹#›</a:t>
            </a:fld>
            <a:endParaRPr lang="en-US" altLang="zh-TW"/>
          </a:p>
        </p:txBody>
      </p:sp>
    </p:spTree>
    <p:extLst>
      <p:ext uri="{BB962C8B-B14F-4D97-AF65-F5344CB8AC3E}">
        <p14:creationId xmlns:p14="http://schemas.microsoft.com/office/powerpoint/2010/main" val="208618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3"/>
          <p:cNvSpPr>
            <a:spLocks noGrp="1" noChangeArrowheads="1"/>
          </p:cNvSpPr>
          <p:nvPr>
            <p:ph type="sldNum" sz="quarter" idx="12"/>
          </p:nvPr>
        </p:nvSpPr>
        <p:spPr>
          <a:ln/>
        </p:spPr>
        <p:txBody>
          <a:bodyPr/>
          <a:lstStyle>
            <a:lvl1pPr>
              <a:defRPr/>
            </a:lvl1pPr>
          </a:lstStyle>
          <a:p>
            <a:pPr>
              <a:defRPr/>
            </a:pPr>
            <a:fld id="{EB17AB68-BAE5-423D-99CA-4D54FE49C41D}" type="slidenum">
              <a:rPr lang="zh-TW" altLang="en-US"/>
              <a:pPr>
                <a:defRPr/>
              </a:pPr>
              <a:t>‹#›</a:t>
            </a:fld>
            <a:endParaRPr lang="en-US" altLang="zh-TW"/>
          </a:p>
        </p:txBody>
      </p:sp>
    </p:spTree>
    <p:extLst>
      <p:ext uri="{BB962C8B-B14F-4D97-AF65-F5344CB8AC3E}">
        <p14:creationId xmlns:p14="http://schemas.microsoft.com/office/powerpoint/2010/main" val="212542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1D3854DD-BC13-47D9-90BA-05F270150FF9}" type="slidenum">
              <a:rPr lang="zh-TW" altLang="en-US"/>
              <a:pPr>
                <a:defRPr/>
              </a:pPr>
              <a:t>‹#›</a:t>
            </a:fld>
            <a:endParaRPr lang="en-US" altLang="zh-TW"/>
          </a:p>
        </p:txBody>
      </p:sp>
    </p:spTree>
    <p:extLst>
      <p:ext uri="{BB962C8B-B14F-4D97-AF65-F5344CB8AC3E}">
        <p14:creationId xmlns:p14="http://schemas.microsoft.com/office/powerpoint/2010/main" val="355653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47F62B04-D335-4825-9521-EC35466344BD}" type="slidenum">
              <a:rPr lang="zh-TW" altLang="en-US"/>
              <a:pPr>
                <a:defRPr/>
              </a:pPr>
              <a:t>‹#›</a:t>
            </a:fld>
            <a:endParaRPr lang="en-US" altLang="zh-TW"/>
          </a:p>
        </p:txBody>
      </p:sp>
    </p:spTree>
    <p:extLst>
      <p:ext uri="{BB962C8B-B14F-4D97-AF65-F5344CB8AC3E}">
        <p14:creationId xmlns:p14="http://schemas.microsoft.com/office/powerpoint/2010/main" val="685558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zh-TW" altLang="en-US"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zh-TW" altLang="en-US"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zh-TW" altLang="en-US"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zh-TW" altLang="en-US"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zh-TW" altLang="en-US"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zh-TW" altLang="en-US"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itchFamily="34" charset="0"/>
                <a:ea typeface="新細明體" pitchFamily="18" charset="-120"/>
              </a:defRPr>
            </a:lvl1pPr>
            <a:lvl2pPr marL="742950" indent="-285750">
              <a:defRPr kumimoji="1">
                <a:solidFill>
                  <a:schemeClr val="tx1"/>
                </a:solidFill>
                <a:latin typeface="Tahoma" pitchFamily="34" charset="0"/>
                <a:ea typeface="新細明體" pitchFamily="18" charset="-120"/>
              </a:defRPr>
            </a:lvl2pPr>
            <a:lvl3pPr marL="1143000" indent="-228600">
              <a:defRPr kumimoji="1">
                <a:solidFill>
                  <a:schemeClr val="tx1"/>
                </a:solidFill>
                <a:latin typeface="Tahoma" pitchFamily="34" charset="0"/>
                <a:ea typeface="新細明體" pitchFamily="18" charset="-120"/>
              </a:defRPr>
            </a:lvl3pPr>
            <a:lvl4pPr marL="1600200" indent="-228600">
              <a:defRPr kumimoji="1">
                <a:solidFill>
                  <a:schemeClr val="tx1"/>
                </a:solidFill>
                <a:latin typeface="Tahoma" pitchFamily="34" charset="0"/>
                <a:ea typeface="新細明體" pitchFamily="18" charset="-120"/>
              </a:defRPr>
            </a:lvl4pPr>
            <a:lvl5pPr marL="2057400" indent="-22860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defRPr/>
            </a:pPr>
            <a:endParaRPr lang="zh-TW" alt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09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400"/>
            </a:lvl1pPr>
          </a:lstStyle>
          <a:p>
            <a:pPr>
              <a:defRPr/>
            </a:pPr>
            <a:endParaRPr lang="en-US" altLang="zh-TW"/>
          </a:p>
        </p:txBody>
      </p:sp>
      <p:sp>
        <p:nvSpPr>
          <p:cNvPr id="809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400"/>
            </a:lvl1pPr>
          </a:lstStyle>
          <a:p>
            <a:pPr>
              <a:defRPr/>
            </a:pPr>
            <a:endParaRPr lang="en-US" altLang="zh-TW"/>
          </a:p>
        </p:txBody>
      </p:sp>
      <p:sp>
        <p:nvSpPr>
          <p:cNvPr id="809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400"/>
            </a:lvl1pPr>
          </a:lstStyle>
          <a:p>
            <a:pPr>
              <a:defRPr/>
            </a:pPr>
            <a:fld id="{48E41ED8-9E28-4FDC-A1B2-A7047980648E}"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06"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emf"/><Relationship Id="rId5"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1.emf"/><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0DA35F41-87B0-4282-A4BF-C483AE89560D}" type="slidenum">
              <a:rPr kumimoji="0" lang="zh-TW" altLang="en-US" sz="1400" smtClean="0">
                <a:solidFill>
                  <a:schemeClr val="bg2"/>
                </a:solidFill>
              </a:rPr>
              <a:pPr>
                <a:spcBef>
                  <a:spcPct val="0"/>
                </a:spcBef>
                <a:buClrTx/>
                <a:buSzTx/>
                <a:buFontTx/>
                <a:buNone/>
              </a:pPr>
              <a:t>1</a:t>
            </a:fld>
            <a:endParaRPr kumimoji="0" lang="en-US" altLang="zh-TW" sz="1400" smtClean="0">
              <a:solidFill>
                <a:schemeClr val="bg2"/>
              </a:solidFill>
            </a:endParaRPr>
          </a:p>
        </p:txBody>
      </p:sp>
      <p:sp>
        <p:nvSpPr>
          <p:cNvPr id="5123" name="Rectangle 2"/>
          <p:cNvSpPr>
            <a:spLocks noGrp="1" noChangeArrowheads="1"/>
          </p:cNvSpPr>
          <p:nvPr>
            <p:ph type="ctrTitle"/>
          </p:nvPr>
        </p:nvSpPr>
        <p:spPr/>
        <p:txBody>
          <a:bodyPr/>
          <a:lstStyle/>
          <a:p>
            <a:pPr eaLnBrk="1" hangingPunct="1"/>
            <a:r>
              <a:rPr lang="en-US" altLang="zh-TW" sz="4000" dirty="0"/>
              <a:t>Architecture-Intact Oracle for Fastest Path and Time Queries on Dynamic Spatial Networks</a:t>
            </a:r>
            <a:endParaRPr lang="en-US" altLang="zh-TW" sz="4000" dirty="0" smtClean="0"/>
          </a:p>
        </p:txBody>
      </p:sp>
      <p:sp>
        <p:nvSpPr>
          <p:cNvPr id="5124" name="Rectangle 3"/>
          <p:cNvSpPr>
            <a:spLocks noGrp="1" noChangeArrowheads="1"/>
          </p:cNvSpPr>
          <p:nvPr>
            <p:ph type="subTitle" idx="1"/>
          </p:nvPr>
        </p:nvSpPr>
        <p:spPr>
          <a:xfrm>
            <a:off x="-1476672" y="4005064"/>
            <a:ext cx="12097344" cy="1752600"/>
          </a:xfrm>
        </p:spPr>
        <p:txBody>
          <a:bodyPr/>
          <a:lstStyle/>
          <a:p>
            <a:pPr eaLnBrk="1" hangingPunct="1">
              <a:lnSpc>
                <a:spcPct val="80000"/>
              </a:lnSpc>
            </a:pPr>
            <a:r>
              <a:rPr lang="en-US" altLang="zh-CN" sz="1800" b="1" dirty="0" smtClean="0"/>
              <a:t>Victor</a:t>
            </a:r>
            <a:r>
              <a:rPr lang="zh-CN" altLang="en-US" sz="1800" b="1" dirty="0" smtClean="0"/>
              <a:t> </a:t>
            </a:r>
            <a:r>
              <a:rPr lang="en-US" altLang="zh-CN" sz="1800" b="1" dirty="0" smtClean="0"/>
              <a:t>Junqiu</a:t>
            </a:r>
            <a:r>
              <a:rPr lang="zh-CN" altLang="en-US" sz="1800" b="1" dirty="0" smtClean="0"/>
              <a:t> </a:t>
            </a:r>
            <a:r>
              <a:rPr lang="en-US" altLang="zh-CN" sz="1800" b="1" dirty="0" smtClean="0"/>
              <a:t>Wei</a:t>
            </a:r>
            <a:r>
              <a:rPr lang="zh-CN" altLang="en-US" sz="1800" b="1" dirty="0"/>
              <a:t> </a:t>
            </a:r>
            <a:r>
              <a:rPr lang="en-US" altLang="zh-CN" sz="1800" dirty="0" smtClean="0"/>
              <a:t>(</a:t>
            </a:r>
            <a:r>
              <a:rPr lang="en-US" altLang="zh-CN" sz="1800" dirty="0"/>
              <a:t>Noah’s</a:t>
            </a:r>
            <a:r>
              <a:rPr lang="zh-CN" altLang="en-US" sz="1800" dirty="0"/>
              <a:t> </a:t>
            </a:r>
            <a:r>
              <a:rPr lang="en-US" altLang="zh-CN" sz="1800" dirty="0"/>
              <a:t>Ark</a:t>
            </a:r>
            <a:r>
              <a:rPr lang="zh-CN" altLang="en-US" sz="1800" dirty="0"/>
              <a:t> </a:t>
            </a:r>
            <a:r>
              <a:rPr lang="en-US" altLang="zh-CN" sz="1800" dirty="0"/>
              <a:t>Lab,</a:t>
            </a:r>
            <a:r>
              <a:rPr lang="zh-CN" altLang="en-US" sz="1800" dirty="0"/>
              <a:t> </a:t>
            </a:r>
            <a:r>
              <a:rPr lang="en-US" altLang="zh-CN" sz="1800" dirty="0"/>
              <a:t>Huawei</a:t>
            </a:r>
            <a:r>
              <a:rPr lang="zh-CN" altLang="en-US" sz="1800" dirty="0"/>
              <a:t> </a:t>
            </a:r>
            <a:r>
              <a:rPr lang="en-US" altLang="zh-CN" sz="1800" dirty="0"/>
              <a:t>Technologies</a:t>
            </a:r>
            <a:r>
              <a:rPr lang="en-US" altLang="zh-CN" sz="1800" dirty="0" smtClean="0"/>
              <a:t>),</a:t>
            </a:r>
            <a:r>
              <a:rPr lang="zh-CN" altLang="en-US" sz="1800" dirty="0" smtClean="0"/>
              <a:t> </a:t>
            </a:r>
            <a:r>
              <a:rPr lang="en-US" altLang="zh-CN" sz="1800" dirty="0" smtClean="0"/>
              <a:t/>
            </a:r>
            <a:br>
              <a:rPr lang="en-US" altLang="zh-CN" sz="1800" dirty="0" smtClean="0"/>
            </a:br>
            <a:r>
              <a:rPr lang="en-US" altLang="zh-CN" sz="1800" dirty="0" smtClean="0"/>
              <a:t>Raymond</a:t>
            </a:r>
            <a:r>
              <a:rPr lang="zh-CN" altLang="en-US" sz="1800" dirty="0" smtClean="0"/>
              <a:t> </a:t>
            </a:r>
            <a:r>
              <a:rPr lang="en-US" altLang="zh-CN" sz="1800" dirty="0" smtClean="0"/>
              <a:t>Chi-Wing</a:t>
            </a:r>
            <a:r>
              <a:rPr lang="zh-CN" altLang="en-US" sz="1800" dirty="0" smtClean="0"/>
              <a:t> </a:t>
            </a:r>
            <a:r>
              <a:rPr lang="en-US" altLang="zh-CN" sz="1800" dirty="0" smtClean="0"/>
              <a:t>Wong</a:t>
            </a:r>
            <a:r>
              <a:rPr lang="zh-CN" altLang="en-US" sz="1800" dirty="0" smtClean="0"/>
              <a:t> </a:t>
            </a:r>
            <a:r>
              <a:rPr lang="en-US" altLang="zh-CN" sz="1800" dirty="0"/>
              <a:t>(The</a:t>
            </a:r>
            <a:r>
              <a:rPr lang="zh-CN" altLang="en-US" sz="1800" dirty="0"/>
              <a:t> </a:t>
            </a:r>
            <a:r>
              <a:rPr lang="en-US" altLang="zh-CN" sz="1800" dirty="0"/>
              <a:t>Hong</a:t>
            </a:r>
            <a:r>
              <a:rPr lang="zh-CN" altLang="en-US" sz="1800" dirty="0"/>
              <a:t> </a:t>
            </a:r>
            <a:r>
              <a:rPr lang="en-US" altLang="zh-CN" sz="1800" dirty="0"/>
              <a:t>Kong</a:t>
            </a:r>
            <a:r>
              <a:rPr lang="zh-CN" altLang="en-US" sz="1800" dirty="0"/>
              <a:t> </a:t>
            </a:r>
            <a:r>
              <a:rPr lang="en-US" altLang="zh-CN" sz="1800" dirty="0"/>
              <a:t>University</a:t>
            </a:r>
            <a:r>
              <a:rPr lang="zh-CN" altLang="en-US" sz="1800" dirty="0"/>
              <a:t> </a:t>
            </a:r>
            <a:r>
              <a:rPr lang="en-US" altLang="zh-CN" sz="1800" dirty="0"/>
              <a:t>of</a:t>
            </a:r>
            <a:r>
              <a:rPr lang="zh-CN" altLang="en-US" sz="1800" dirty="0"/>
              <a:t> </a:t>
            </a:r>
            <a:r>
              <a:rPr lang="en-US" altLang="zh-CN" sz="1800" dirty="0"/>
              <a:t>Science</a:t>
            </a:r>
            <a:r>
              <a:rPr lang="zh-CN" altLang="en-US" sz="1800" dirty="0"/>
              <a:t> </a:t>
            </a:r>
            <a:r>
              <a:rPr lang="en-US" altLang="zh-CN" sz="1800" dirty="0"/>
              <a:t>and</a:t>
            </a:r>
            <a:r>
              <a:rPr lang="zh-CN" altLang="en-US" sz="1800" dirty="0"/>
              <a:t> </a:t>
            </a:r>
            <a:r>
              <a:rPr lang="en-US" altLang="zh-CN" sz="1800" dirty="0"/>
              <a:t>Technology</a:t>
            </a:r>
            <a:r>
              <a:rPr lang="en-US" altLang="zh-CN" sz="1800" dirty="0" smtClean="0"/>
              <a:t>),</a:t>
            </a:r>
          </a:p>
          <a:p>
            <a:pPr eaLnBrk="1" hangingPunct="1">
              <a:lnSpc>
                <a:spcPct val="80000"/>
              </a:lnSpc>
            </a:pPr>
            <a:r>
              <a:rPr lang="zh-CN" altLang="en-US" sz="1800" dirty="0" smtClean="0"/>
              <a:t> </a:t>
            </a:r>
            <a:r>
              <a:rPr lang="en-US" altLang="zh-CN" sz="1800" dirty="0" smtClean="0"/>
              <a:t>Cheng</a:t>
            </a:r>
            <a:r>
              <a:rPr lang="zh-CN" altLang="en-US" sz="1800" dirty="0" smtClean="0"/>
              <a:t> </a:t>
            </a:r>
            <a:r>
              <a:rPr lang="en-US" altLang="zh-CN" sz="1800" dirty="0" smtClean="0"/>
              <a:t>Long</a:t>
            </a:r>
            <a:r>
              <a:rPr lang="zh-CN" altLang="en-US" sz="1800" dirty="0" smtClean="0"/>
              <a:t> </a:t>
            </a:r>
            <a:r>
              <a:rPr lang="en-US" altLang="zh-CN" sz="1800" dirty="0"/>
              <a:t>(Nanyang</a:t>
            </a:r>
            <a:r>
              <a:rPr lang="zh-CN" altLang="en-US" sz="1800" dirty="0"/>
              <a:t> </a:t>
            </a:r>
            <a:r>
              <a:rPr lang="en-US" altLang="zh-CN" sz="1800" dirty="0"/>
              <a:t>Technological</a:t>
            </a:r>
            <a:r>
              <a:rPr lang="zh-CN" altLang="en-US" sz="1800" dirty="0"/>
              <a:t> </a:t>
            </a:r>
            <a:r>
              <a:rPr lang="en-US" altLang="zh-CN" sz="1800" dirty="0"/>
              <a:t>University</a:t>
            </a:r>
            <a:r>
              <a:rPr lang="en-US" altLang="zh-CN" sz="1800" dirty="0" smtClean="0"/>
              <a:t>)</a:t>
            </a:r>
          </a:p>
        </p:txBody>
      </p:sp>
      <p:sp>
        <p:nvSpPr>
          <p:cNvPr id="5" name="Text Box 4"/>
          <p:cNvSpPr txBox="1">
            <a:spLocks noChangeArrowheads="1"/>
          </p:cNvSpPr>
          <p:nvPr/>
        </p:nvSpPr>
        <p:spPr bwMode="auto">
          <a:xfrm>
            <a:off x="5004048" y="5750987"/>
            <a:ext cx="33457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dirty="0"/>
              <a:t>Presented by </a:t>
            </a:r>
            <a:r>
              <a:rPr lang="en-US" altLang="zh-TW" sz="1800" dirty="0" smtClean="0"/>
              <a:t>Victor Junqiu Wei</a:t>
            </a:r>
            <a:endParaRPr lang="en-US" altLang="zh-TW" sz="1800" dirty="0"/>
          </a:p>
          <a:p>
            <a:pPr eaLnBrk="1" hangingPunct="1">
              <a:spcBef>
                <a:spcPct val="0"/>
              </a:spcBef>
              <a:buClrTx/>
              <a:buSzTx/>
              <a:buFontTx/>
              <a:buNone/>
            </a:pPr>
            <a:r>
              <a:rPr lang="en-US" altLang="zh-TW" sz="1800" dirty="0"/>
              <a:t>Prepared by </a:t>
            </a:r>
            <a:r>
              <a:rPr lang="en-US" altLang="zh-TW" sz="1800" dirty="0" smtClean="0"/>
              <a:t>Victor Junqiu Wei</a:t>
            </a:r>
            <a:endParaRPr lang="en-US" altLang="zh-TW" sz="1800" dirty="0"/>
          </a:p>
        </p:txBody>
      </p:sp>
    </p:spTree>
    <p:extLst>
      <p:ext uri="{BB962C8B-B14F-4D97-AF65-F5344CB8AC3E}">
        <p14:creationId xmlns:p14="http://schemas.microsoft.com/office/powerpoint/2010/main" val="1304510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smtClean="0"/>
              <a:t>2. Problem Definition</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HK" dirty="0" smtClean="0"/>
              <a:t>Notations and Concepts</a:t>
            </a:r>
          </a:p>
          <a:p>
            <a:pPr lvl="1"/>
            <a:endParaRPr lang="en-US" altLang="zh-HK" dirty="0" smtClean="0"/>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10</a:t>
            </a:fld>
            <a:endParaRPr kumimoji="0" lang="en-US" altLang="zh-TW" sz="140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848996"/>
            <a:ext cx="4495800" cy="2514600"/>
          </a:xfrm>
          <a:prstGeom prst="rect">
            <a:avLst/>
          </a:prstGeom>
          <a:solidFill>
            <a:schemeClr val="bg1"/>
          </a:solidFill>
        </p:spPr>
      </p:pic>
      <mc:AlternateContent xmlns:mc="http://schemas.openxmlformats.org/markup-compatibility/2006">
        <mc:Choice xmlns:a14="http://schemas.microsoft.com/office/drawing/2010/main" Requires="a14">
          <p:sp>
            <p:nvSpPr>
              <p:cNvPr id="6" name="AutoShape 31"/>
              <p:cNvSpPr>
                <a:spLocks noChangeArrowheads="1"/>
              </p:cNvSpPr>
              <p:nvPr/>
            </p:nvSpPr>
            <p:spPr bwMode="auto">
              <a:xfrm>
                <a:off x="2267744" y="951906"/>
                <a:ext cx="6336704" cy="1152128"/>
              </a:xfrm>
              <a:prstGeom prst="wedgeRoundRectCallout">
                <a:avLst>
                  <a:gd name="adj1" fmla="val -38407"/>
                  <a:gd name="adj2" fmla="val 103788"/>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b="1" dirty="0" smtClean="0">
                    <a:solidFill>
                      <a:schemeClr val="tx2"/>
                    </a:solidFill>
                  </a:rPr>
                  <a:t>There are 8 vertices (</a:t>
                </a:r>
                <a:r>
                  <a:rPr lang="en-US" altLang="zh-TW" sz="1800" b="1" dirty="0">
                    <a:solidFill>
                      <a:schemeClr val="tx2"/>
                    </a:solidFill>
                  </a:rPr>
                  <a:t>n</a:t>
                </a:r>
                <a:r>
                  <a:rPr lang="en-US" altLang="zh-TW" sz="1800" b="1" dirty="0" smtClean="0">
                    <a:solidFill>
                      <a:schemeClr val="tx2"/>
                    </a:solidFill>
                  </a:rPr>
                  <a:t> = 8).</a:t>
                </a:r>
              </a:p>
              <a:p>
                <a:pPr eaLnBrk="1" hangingPunct="1">
                  <a:spcBef>
                    <a:spcPct val="0"/>
                  </a:spcBef>
                  <a:buClrTx/>
                  <a:buSzTx/>
                  <a:buFontTx/>
                  <a:buNone/>
                </a:pPr>
                <a:r>
                  <a:rPr lang="en-US" altLang="zh-TW" sz="1800" b="1" dirty="0" smtClean="0">
                    <a:solidFill>
                      <a:schemeClr val="tx2"/>
                    </a:solidFill>
                  </a:rPr>
                  <a:t>The shortest path from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a:solidFill>
                              <a:schemeClr val="tx2"/>
                            </a:solidFill>
                            <a:latin typeface="Cambria Math" charset="0"/>
                          </a:rPr>
                          <m:t>𝟏</m:t>
                        </m:r>
                      </m:sub>
                    </m:sSub>
                  </m:oMath>
                </a14:m>
                <a:r>
                  <a:rPr lang="en-US" altLang="zh-TW" sz="1800" b="1" dirty="0" smtClean="0">
                    <a:solidFill>
                      <a:schemeClr val="tx2"/>
                    </a:solidFill>
                  </a:rPr>
                  <a:t> to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𝟒</m:t>
                        </m:r>
                      </m:sub>
                    </m:sSub>
                    <m:r>
                      <a:rPr lang="en-US" altLang="zh-HK" sz="1800" b="1" i="0" dirty="0" smtClean="0">
                        <a:solidFill>
                          <a:schemeClr val="tx2"/>
                        </a:solidFill>
                        <a:latin typeface="Cambria Math" charset="0"/>
                      </a:rPr>
                      <m:t> </m:t>
                    </m:r>
                  </m:oMath>
                </a14:m>
                <a:r>
                  <a:rPr lang="en-US" altLang="zh-TW" sz="1800" b="1" dirty="0" smtClean="0">
                    <a:solidFill>
                      <a:schemeClr val="tx2"/>
                    </a:solidFill>
                  </a:rPr>
                  <a:t>is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a:solidFill>
                              <a:schemeClr val="tx2"/>
                            </a:solidFill>
                            <a:latin typeface="Cambria Math" charset="0"/>
                          </a:rPr>
                          <m:t>𝟏</m:t>
                        </m:r>
                      </m:sub>
                    </m:sSub>
                  </m:oMath>
                </a14:m>
                <a:r>
                  <a:rPr lang="en-US" altLang="zh-TW" sz="1800" b="1" dirty="0" smtClean="0">
                    <a:solidFill>
                      <a:schemeClr val="tx2"/>
                    </a:solidFill>
                  </a:rPr>
                  <a:t>,</a:t>
                </a:r>
                <a:r>
                  <a:rPr lang="en-US" altLang="zh-HK" sz="1800" b="1" dirty="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𝟔</m:t>
                        </m:r>
                      </m:sub>
                    </m:sSub>
                  </m:oMath>
                </a14:m>
                <a:r>
                  <a:rPr lang="en-US" altLang="zh-TW" sz="1800" b="1" dirty="0" smtClean="0">
                    <a:solidFill>
                      <a:schemeClr val="tx2"/>
                    </a:solidFill>
                  </a:rPr>
                  <a:t>,</a:t>
                </a:r>
                <a:r>
                  <a:rPr lang="en-US" altLang="zh-HK" sz="1800" b="1" dirty="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𝟖</m:t>
                        </m:r>
                      </m:sub>
                    </m:sSub>
                  </m:oMath>
                </a14:m>
                <a:r>
                  <a:rPr lang="en-US" altLang="zh-TW" sz="1800" b="1" dirty="0" smtClean="0">
                    <a:solidFill>
                      <a:schemeClr val="tx2"/>
                    </a:solidFill>
                  </a:rPr>
                  <a:t>,</a:t>
                </a:r>
                <a:r>
                  <a:rPr lang="en-US" altLang="zh-HK" sz="1800" b="1" dirty="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𝟓</m:t>
                        </m:r>
                      </m:sub>
                    </m:sSub>
                  </m:oMath>
                </a14:m>
                <a:r>
                  <a:rPr lang="en-US" altLang="zh-TW" sz="1800" b="1" dirty="0" smtClean="0">
                    <a:solidFill>
                      <a:schemeClr val="tx2"/>
                    </a:solidFill>
                  </a:rPr>
                  <a:t>,</a:t>
                </a:r>
                <a:r>
                  <a:rPr lang="en-US" altLang="zh-HK" sz="1800" b="1" dirty="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𝟒</m:t>
                        </m:r>
                      </m:sub>
                    </m:sSub>
                  </m:oMath>
                </a14:m>
                <a:r>
                  <a:rPr lang="en-US" altLang="zh-TW" sz="1800" b="1" dirty="0" smtClean="0">
                    <a:solidFill>
                      <a:schemeClr val="tx2"/>
                    </a:solidFill>
                  </a:rPr>
                  <a:t>). </a:t>
                </a:r>
              </a:p>
              <a:p>
                <a:pPr eaLnBrk="1" hangingPunct="1">
                  <a:spcBef>
                    <a:spcPct val="0"/>
                  </a:spcBef>
                  <a:buClrTx/>
                  <a:buSzTx/>
                  <a:buFontTx/>
                  <a:buNone/>
                </a:pPr>
                <a14:m>
                  <m:oMath xmlns:m="http://schemas.openxmlformats.org/officeDocument/2006/math">
                    <m:sSub>
                      <m:sSubPr>
                        <m:ctrlPr>
                          <a:rPr lang="en-US" altLang="zh-HK" sz="1800" b="1" i="1">
                            <a:solidFill>
                              <a:schemeClr val="tx2"/>
                            </a:solidFill>
                            <a:latin typeface="Cambria Math" charset="0"/>
                          </a:rPr>
                        </m:ctrlPr>
                      </m:sSubPr>
                      <m:e>
                        <m:r>
                          <a:rPr lang="en-US" altLang="zh-HK" sz="1800" b="1">
                            <a:solidFill>
                              <a:schemeClr val="tx2"/>
                            </a:solidFill>
                            <a:latin typeface="Cambria Math" charset="0"/>
                          </a:rPr>
                          <m:t>𝑑</m:t>
                        </m:r>
                      </m:e>
                      <m:sub>
                        <m:r>
                          <a:rPr lang="en-US" altLang="zh-CN" sz="1800" b="1" i="1" smtClean="0">
                            <a:solidFill>
                              <a:schemeClr val="tx2"/>
                            </a:solidFill>
                            <a:latin typeface="Cambria Math" charset="0"/>
                          </a:rPr>
                          <m:t>𝑮</m:t>
                        </m:r>
                      </m:sub>
                    </m:sSub>
                  </m:oMath>
                </a14:m>
                <a:r>
                  <a:rPr lang="en-US" altLang="zh-HK" sz="1800" b="1" dirty="0" smtClean="0">
                    <a:solidFill>
                      <a:schemeClr val="tx2"/>
                    </a:solidFill>
                  </a:rPr>
                  <a:t>(</a:t>
                </a:r>
                <a14:m>
                  <m:oMath xmlns:m="http://schemas.openxmlformats.org/officeDocument/2006/math">
                    <m:sSub>
                      <m:sSubPr>
                        <m:ctrlPr>
                          <a:rPr lang="en-US" altLang="zh-HK" sz="1800" b="1" i="1" dirty="0" smtClean="0">
                            <a:solidFill>
                              <a:schemeClr val="tx2"/>
                            </a:solidFill>
                            <a:latin typeface="Cambria Math" charset="0"/>
                          </a:rPr>
                        </m:ctrlPr>
                      </m:sSubPr>
                      <m:e>
                        <m:r>
                          <a:rPr lang="en-US" altLang="zh-HK" sz="1800" b="1" i="1" dirty="0" smtClean="0">
                            <a:solidFill>
                              <a:schemeClr val="tx2"/>
                            </a:solidFill>
                            <a:latin typeface="Cambria Math" charset="0"/>
                          </a:rPr>
                          <m:t>𝒗</m:t>
                        </m:r>
                      </m:e>
                      <m:sub>
                        <m:r>
                          <a:rPr lang="en-US" altLang="zh-HK" sz="1800" b="1" i="1" dirty="0" smtClean="0">
                            <a:solidFill>
                              <a:schemeClr val="tx2"/>
                            </a:solidFill>
                            <a:latin typeface="Cambria Math" charset="0"/>
                          </a:rPr>
                          <m:t>𝟏</m:t>
                        </m:r>
                      </m:sub>
                    </m:sSub>
                  </m:oMath>
                </a14:m>
                <a:r>
                  <a:rPr lang="en-US" altLang="zh-HK" sz="1800" b="1" dirty="0" smtClean="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𝟒</m:t>
                        </m:r>
                      </m:sub>
                    </m:sSub>
                  </m:oMath>
                </a14:m>
                <a:r>
                  <a:rPr lang="en-US" altLang="zh-HK" sz="1800" b="1" dirty="0" smtClean="0">
                    <a:solidFill>
                      <a:schemeClr val="tx2"/>
                    </a:solidFill>
                  </a:rPr>
                  <a:t>) is equal to 5.</a:t>
                </a:r>
                <a:endParaRPr lang="en-US" altLang="zh-TW" sz="1800" b="1" dirty="0">
                  <a:solidFill>
                    <a:schemeClr val="tx2"/>
                  </a:solidFill>
                </a:endParaRPr>
              </a:p>
              <a:p>
                <a:pPr eaLnBrk="1" hangingPunct="1">
                  <a:spcBef>
                    <a:spcPct val="0"/>
                  </a:spcBef>
                  <a:buClrTx/>
                  <a:buSzTx/>
                  <a:buFontTx/>
                  <a:buNone/>
                </a:pPr>
                <a:endParaRPr lang="en-US" altLang="zh-TW" sz="1800" baseline="-25000" dirty="0"/>
              </a:p>
            </p:txBody>
          </p:sp>
        </mc:Choice>
        <mc:Fallback>
          <p:sp>
            <p:nvSpPr>
              <p:cNvPr id="6" name="AutoShape 31"/>
              <p:cNvSpPr>
                <a:spLocks noRot="1" noChangeAspect="1" noMove="1" noResize="1" noEditPoints="1" noAdjustHandles="1" noChangeArrowheads="1" noChangeShapeType="1" noTextEdit="1"/>
              </p:cNvSpPr>
              <p:nvPr/>
            </p:nvSpPr>
            <p:spPr bwMode="auto">
              <a:xfrm>
                <a:off x="2267744" y="951906"/>
                <a:ext cx="6336704" cy="1152128"/>
              </a:xfrm>
              <a:prstGeom prst="wedgeRoundRectCallout">
                <a:avLst>
                  <a:gd name="adj1" fmla="val -38407"/>
                  <a:gd name="adj2" fmla="val 103788"/>
                  <a:gd name="adj3" fmla="val 16667"/>
                </a:avLst>
              </a:prstGeom>
              <a:blipFill rotWithShape="0">
                <a:blip r:embed="rId4"/>
                <a:stretch>
                  <a:fillRect t="-340"/>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2" name="Group 1"/>
          <p:cNvGrpSpPr/>
          <p:nvPr/>
        </p:nvGrpSpPr>
        <p:grpSpPr>
          <a:xfrm>
            <a:off x="988861" y="5689004"/>
            <a:ext cx="7615587" cy="967582"/>
            <a:chOff x="-94334" y="7536877"/>
            <a:chExt cx="7615587" cy="967582"/>
          </a:xfrm>
        </p:grpSpPr>
        <p:sp>
          <p:nvSpPr>
            <p:cNvPr id="8" name="Text Box 27"/>
            <p:cNvSpPr txBox="1">
              <a:spLocks noChangeArrowheads="1"/>
            </p:cNvSpPr>
            <p:nvPr/>
          </p:nvSpPr>
          <p:spPr bwMode="auto">
            <a:xfrm>
              <a:off x="104429" y="7581129"/>
              <a:ext cx="7416824" cy="923330"/>
            </a:xfrm>
            <a:prstGeom prst="rect">
              <a:avLst/>
            </a:prstGeom>
            <a:solidFill>
              <a:schemeClr val="accent1">
                <a:lumMod val="60000"/>
                <a:lumOff val="40000"/>
              </a:schemeClr>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dirty="0" smtClean="0"/>
                <a:t>             We </a:t>
              </a:r>
              <a:r>
                <a:rPr lang="en-US" altLang="zh-TW" sz="1800" dirty="0"/>
                <a:t>would like to design an oracle </a:t>
              </a:r>
              <a:r>
                <a:rPr lang="en-US" altLang="zh-TW" sz="1800" dirty="0" smtClean="0"/>
                <a:t>that </a:t>
              </a:r>
              <a:r>
                <a:rPr lang="en-US" altLang="zh-TW" sz="1800" dirty="0"/>
                <a:t>supports a short update time</a:t>
              </a:r>
              <a:r>
                <a:rPr lang="en-US" altLang="zh-TW" sz="1800" dirty="0" smtClean="0"/>
                <a:t>,</a:t>
              </a:r>
              <a:r>
                <a:rPr lang="zh-CN" altLang="en-US" sz="1800" dirty="0" smtClean="0"/>
                <a:t> </a:t>
              </a:r>
              <a:r>
                <a:rPr lang="en-US" altLang="zh-TW" sz="1800" dirty="0" smtClean="0"/>
                <a:t>and </a:t>
              </a:r>
              <a:r>
                <a:rPr lang="en-US" altLang="zh-TW" sz="1800" dirty="0"/>
                <a:t>at the same time, answers any shortest path/distance query efficiently.</a:t>
              </a:r>
            </a:p>
          </p:txBody>
        </p:sp>
        <mc:AlternateContent xmlns:mc="http://schemas.openxmlformats.org/markup-compatibility/2006">
          <mc:Choice xmlns:a14="http://schemas.microsoft.com/office/drawing/2010/main" Requires="a14">
            <p:sp>
              <p:nvSpPr>
                <p:cNvPr id="7" name="Text Box 27"/>
                <p:cNvSpPr txBox="1">
                  <a:spLocks noChangeArrowheads="1"/>
                </p:cNvSpPr>
                <p:nvPr/>
              </p:nvSpPr>
              <p:spPr bwMode="auto">
                <a:xfrm>
                  <a:off x="-94334" y="7536877"/>
                  <a:ext cx="1116806" cy="369332"/>
                </a:xfrm>
                <a:prstGeom prst="rect">
                  <a:avLst/>
                </a:prstGeom>
                <a:solidFill>
                  <a:srgbClr val="FFFF99"/>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14:m>
                    <m:oMathPara xmlns:m="http://schemas.openxmlformats.org/officeDocument/2006/math">
                      <m:oMathParaPr>
                        <m:jc m:val="centerGroup"/>
                      </m:oMathParaPr>
                      <m:oMath xmlns:m="http://schemas.openxmlformats.org/officeDocument/2006/math">
                        <m:r>
                          <a:rPr lang="en-US" altLang="zh-HK" sz="1800" b="1" i="1" smtClean="0">
                            <a:solidFill>
                              <a:schemeClr val="tx2"/>
                            </a:solidFill>
                            <a:latin typeface="Cambria Math" charset="0"/>
                          </a:rPr>
                          <m:t>𝑷𝒓</m:t>
                        </m:r>
                        <m:r>
                          <a:rPr lang="en-US" altLang="zh-CN" sz="1800" b="1" i="1" smtClean="0">
                            <a:solidFill>
                              <a:schemeClr val="tx2"/>
                            </a:solidFill>
                            <a:latin typeface="Cambria Math" charset="0"/>
                          </a:rPr>
                          <m:t>𝒐</m:t>
                        </m:r>
                        <m:r>
                          <a:rPr lang="en-US" altLang="zh-HK" sz="1800" b="1" i="1" smtClean="0">
                            <a:solidFill>
                              <a:schemeClr val="tx2"/>
                            </a:solidFill>
                            <a:latin typeface="Cambria Math" charset="0"/>
                          </a:rPr>
                          <m:t>𝒃𝒍𝒆𝒎</m:t>
                        </m:r>
                      </m:oMath>
                    </m:oMathPara>
                  </a14:m>
                  <a:endParaRPr lang="en-US" altLang="zh-TW" sz="1800" dirty="0"/>
                </a:p>
              </p:txBody>
            </p:sp>
          </mc:Choice>
          <mc:Fallback>
            <p:sp>
              <p:nvSpPr>
                <p:cNvPr id="7" name="Text Box 27"/>
                <p:cNvSpPr txBox="1">
                  <a:spLocks noRot="1" noChangeAspect="1" noMove="1" noResize="1" noEditPoints="1" noAdjustHandles="1" noChangeArrowheads="1" noChangeShapeType="1" noTextEdit="1"/>
                </p:cNvSpPr>
                <p:nvPr/>
              </p:nvSpPr>
              <p:spPr bwMode="auto">
                <a:xfrm>
                  <a:off x="-94334" y="7536877"/>
                  <a:ext cx="1116806" cy="369332"/>
                </a:xfrm>
                <a:prstGeom prst="rect">
                  <a:avLst/>
                </a:prstGeom>
                <a:blipFill rotWithShape="0">
                  <a:blip r:embed="rId5"/>
                  <a:stretch>
                    <a:fillRect r="-2703"/>
                  </a:stretch>
                </a:blipFill>
                <a:ln w="9525">
                  <a:solidFill>
                    <a:schemeClr val="tx1"/>
                  </a:solidFill>
                  <a:miter lim="800000"/>
                  <a:headEnd/>
                  <a:tailEnd/>
                </a:ln>
              </p:spPr>
              <p:txBody>
                <a:bodyPr/>
                <a:lstStyle/>
                <a:p>
                  <a:r>
                    <a:rPr lang="en-US">
                      <a:noFill/>
                    </a:rPr>
                    <a:t> </a:t>
                  </a:r>
                </a:p>
              </p:txBody>
            </p:sp>
          </mc:Fallback>
        </mc:AlternateContent>
      </p:grpSp>
    </p:spTree>
    <p:extLst>
      <p:ext uri="{BB962C8B-B14F-4D97-AF65-F5344CB8AC3E}">
        <p14:creationId xmlns:p14="http://schemas.microsoft.com/office/powerpoint/2010/main" val="16655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11</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TW" smtClean="0"/>
              <a:t>Outline</a:t>
            </a:r>
          </a:p>
        </p:txBody>
      </p:sp>
      <p:sp>
        <p:nvSpPr>
          <p:cNvPr id="6148" name="Rectangle 3"/>
          <p:cNvSpPr>
            <a:spLocks noGrp="1" noChangeArrowheads="1"/>
          </p:cNvSpPr>
          <p:nvPr>
            <p:ph type="body" idx="1"/>
          </p:nvPr>
        </p:nvSpPr>
        <p:spPr/>
        <p:txBody>
          <a:bodyPr/>
          <a:lstStyle/>
          <a:p>
            <a:pPr marL="609600" indent="-609600" eaLnBrk="1" hangingPunct="1">
              <a:buSzTx/>
              <a:buFont typeface="Wingdings" panose="05000000000000000000" pitchFamily="2" charset="2"/>
              <a:buAutoNum type="arabicPeriod"/>
            </a:pPr>
            <a:r>
              <a:rPr lang="en-US" altLang="zh-TW" dirty="0" smtClean="0"/>
              <a:t>Introduction</a:t>
            </a:r>
          </a:p>
          <a:p>
            <a:pPr marL="1009650" lvl="1" indent="-609600" eaLnBrk="1" hangingPunct="1">
              <a:buSzTx/>
            </a:pPr>
            <a:r>
              <a:rPr lang="en-US" altLang="zh-TW" dirty="0" smtClean="0"/>
              <a:t>Related Work</a:t>
            </a:r>
            <a:endParaRPr lang="en-US" altLang="zh-CN" dirty="0" smtClean="0"/>
          </a:p>
          <a:p>
            <a:pPr marL="609600" indent="-609600" eaLnBrk="1" hangingPunct="1">
              <a:buSzTx/>
              <a:buFont typeface="Wingdings" panose="05000000000000000000" pitchFamily="2" charset="2"/>
              <a:buAutoNum type="arabicPeriod"/>
            </a:pPr>
            <a:r>
              <a:rPr lang="en-US" altLang="zh-TW" dirty="0" smtClean="0"/>
              <a:t>Problem Statement</a:t>
            </a:r>
          </a:p>
          <a:p>
            <a:pPr marL="609600" indent="-609600" eaLnBrk="1" hangingPunct="1">
              <a:buSzTx/>
              <a:buFont typeface="Wingdings" panose="05000000000000000000" pitchFamily="2" charset="2"/>
              <a:buAutoNum type="arabicPeriod"/>
            </a:pPr>
            <a:r>
              <a:rPr lang="en-US" altLang="zh-TW" dirty="0" smtClean="0"/>
              <a:t>Proposed Algorithm</a:t>
            </a:r>
          </a:p>
          <a:p>
            <a:pPr marL="609600" indent="-609600" eaLnBrk="1" hangingPunct="1">
              <a:buSzTx/>
              <a:buFont typeface="Wingdings" panose="05000000000000000000" pitchFamily="2" charset="2"/>
              <a:buAutoNum type="arabicPeriod"/>
            </a:pPr>
            <a:r>
              <a:rPr lang="en-US" altLang="zh-TW" dirty="0" smtClean="0"/>
              <a:t>Experiment</a:t>
            </a:r>
            <a:endParaRPr lang="en-US" altLang="zh-TW" dirty="0" smtClean="0"/>
          </a:p>
          <a:p>
            <a:pPr marL="609600" indent="-609600" eaLnBrk="1" hangingPunct="1">
              <a:buSzTx/>
              <a:buFont typeface="Wingdings" panose="05000000000000000000" pitchFamily="2" charset="2"/>
              <a:buAutoNum type="arabicPeriod"/>
            </a:pPr>
            <a:r>
              <a:rPr lang="en-US" altLang="zh-TW" dirty="0"/>
              <a:t>Conclusion</a:t>
            </a:r>
            <a:r>
              <a:rPr lang="zh-CN" altLang="en-US" dirty="0"/>
              <a:t> </a:t>
            </a:r>
            <a:r>
              <a:rPr lang="en-US" altLang="zh-CN" dirty="0"/>
              <a:t>&amp;</a:t>
            </a:r>
            <a:r>
              <a:rPr lang="zh-CN" altLang="en-US" dirty="0"/>
              <a:t> </a:t>
            </a:r>
            <a:r>
              <a:rPr lang="en-US" altLang="zh-CN" dirty="0"/>
              <a:t>Future</a:t>
            </a:r>
            <a:r>
              <a:rPr lang="zh-CN" altLang="en-US" dirty="0"/>
              <a:t> </a:t>
            </a:r>
            <a:r>
              <a:rPr lang="en-US" altLang="zh-CN" dirty="0"/>
              <a:t>Works</a:t>
            </a:r>
            <a:endParaRPr lang="en-US" altLang="zh-TW" dirty="0"/>
          </a:p>
          <a:p>
            <a:pPr marL="609600" indent="-609600" eaLnBrk="1" hangingPunct="1">
              <a:buSzTx/>
              <a:buFont typeface="Wingdings" panose="05000000000000000000" pitchFamily="2" charset="2"/>
              <a:buAutoNum type="arabicPeriod"/>
            </a:pPr>
            <a:endParaRPr lang="en-US" altLang="zh-TW" dirty="0" smtClean="0"/>
          </a:p>
          <a:p>
            <a:pPr marL="609600" indent="-609600" eaLnBrk="1" hangingPunct="1"/>
            <a:endParaRPr lang="en-US" altLang="zh-TW" dirty="0" smtClean="0"/>
          </a:p>
        </p:txBody>
      </p:sp>
      <p:sp>
        <p:nvSpPr>
          <p:cNvPr id="5" name="Oval 11"/>
          <p:cNvSpPr>
            <a:spLocks noChangeArrowheads="1"/>
          </p:cNvSpPr>
          <p:nvPr/>
        </p:nvSpPr>
        <p:spPr bwMode="auto">
          <a:xfrm>
            <a:off x="1619672" y="3645024"/>
            <a:ext cx="4104456" cy="650875"/>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HK" altLang="en-US" sz="1800" dirty="0"/>
          </a:p>
        </p:txBody>
      </p:sp>
    </p:spTree>
    <p:extLst>
      <p:ext uri="{BB962C8B-B14F-4D97-AF65-F5344CB8AC3E}">
        <p14:creationId xmlns:p14="http://schemas.microsoft.com/office/powerpoint/2010/main" val="58064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1"/>
          </p:nvPr>
        </p:nvSpPr>
        <p:spPr>
          <a:xfrm>
            <a:off x="1182688" y="2017713"/>
            <a:ext cx="7772400" cy="979487"/>
          </a:xfrm>
        </p:spPr>
        <p:txBody>
          <a:bodyPr/>
          <a:lstStyle/>
          <a:p>
            <a:r>
              <a:rPr lang="en-US" altLang="zh-CN" sz="2800" dirty="0" smtClean="0"/>
              <a:t>Preliminary:</a:t>
            </a:r>
            <a:r>
              <a:rPr lang="zh-CN" altLang="en-US" sz="2800" dirty="0" smtClean="0"/>
              <a:t> </a:t>
            </a:r>
            <a:r>
              <a:rPr lang="en-US" altLang="zh-CN" sz="2800" dirty="0" smtClean="0"/>
              <a:t>Architecture-intact</a:t>
            </a:r>
            <a:endParaRPr lang="en-US" altLang="zh-HK" sz="2800" dirty="0" smtClean="0"/>
          </a:p>
          <a:p>
            <a:pPr lvl="1"/>
            <a:endParaRPr lang="en-US" altLang="zh-HK" dirty="0" smtClean="0"/>
          </a:p>
          <a:p>
            <a:pPr lvl="1"/>
            <a:endParaRPr lang="en-US" altLang="zh-HK" dirty="0"/>
          </a:p>
          <a:p>
            <a:pPr lvl="1"/>
            <a:endParaRPr lang="en-US" altLang="zh-HK" dirty="0" smtClean="0"/>
          </a:p>
          <a:p>
            <a:pPr lvl="1"/>
            <a:endParaRPr lang="en-US" altLang="zh-HK" dirty="0"/>
          </a:p>
          <a:p>
            <a:pPr lvl="1"/>
            <a:endParaRPr lang="en-US" altLang="zh-HK" dirty="0" smtClean="0"/>
          </a:p>
          <a:p>
            <a:pPr lvl="1"/>
            <a:endParaRPr lang="en-US" altLang="zh-HK" dirty="0"/>
          </a:p>
          <a:p>
            <a:pPr lvl="1"/>
            <a:endParaRPr lang="en-US" altLang="zh-HK" dirty="0" smtClean="0"/>
          </a:p>
          <a:p>
            <a:pPr lvl="1"/>
            <a:endParaRPr lang="en-US" altLang="zh-HK" dirty="0" smtClean="0"/>
          </a:p>
          <a:p>
            <a:endParaRPr lang="zh-HK" altLang="en-US" dirty="0" smtClean="0"/>
          </a:p>
        </p:txBody>
      </p:sp>
      <p:sp>
        <p:nvSpPr>
          <p:cNvPr id="8194" name="標題 1"/>
          <p:cNvSpPr>
            <a:spLocks noGrp="1"/>
          </p:cNvSpPr>
          <p:nvPr>
            <p:ph type="title"/>
          </p:nvPr>
        </p:nvSpPr>
        <p:spPr/>
        <p:txBody>
          <a:bodyPr/>
          <a:lstStyle/>
          <a:p>
            <a:r>
              <a:rPr lang="en-US" altLang="zh-HK" dirty="0" smtClean="0"/>
              <a:t>3. </a:t>
            </a:r>
            <a:r>
              <a:rPr lang="en-US" altLang="zh-TW" dirty="0"/>
              <a:t>Proposed </a:t>
            </a:r>
            <a:r>
              <a:rPr lang="en-US" altLang="zh-TW" dirty="0" smtClean="0"/>
              <a:t>Algorithm</a:t>
            </a:r>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12</a:t>
            </a:fld>
            <a:endParaRPr kumimoji="0" lang="en-US" altLang="zh-TW" sz="1400" dirty="0" smtClean="0"/>
          </a:p>
        </p:txBody>
      </p:sp>
      <p:sp>
        <p:nvSpPr>
          <p:cNvPr id="2" name="Rectangle 1"/>
          <p:cNvSpPr/>
          <p:nvPr/>
        </p:nvSpPr>
        <p:spPr>
          <a:xfrm>
            <a:off x="683568" y="2726445"/>
            <a:ext cx="7920880" cy="99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Architecture:</a:t>
            </a:r>
            <a:r>
              <a:rPr lang="zh-CN" altLang="en-US" b="1" dirty="0" smtClean="0">
                <a:solidFill>
                  <a:schemeClr val="tx1"/>
                </a:solidFill>
              </a:rPr>
              <a:t> </a:t>
            </a:r>
            <a:r>
              <a:rPr lang="en-US" dirty="0" smtClean="0">
                <a:solidFill>
                  <a:schemeClr val="tx1"/>
                </a:solidFill>
              </a:rPr>
              <a:t>Given </a:t>
            </a:r>
            <a:r>
              <a:rPr lang="en-US" dirty="0">
                <a:solidFill>
                  <a:schemeClr val="tx1"/>
                </a:solidFill>
              </a:rPr>
              <a:t>a data structure, the architecture of this data structure is defined to be a set of all components in this data structure excluding all non-structural information (e.g., the weight information).</a:t>
            </a:r>
          </a:p>
        </p:txBody>
      </p:sp>
      <p:sp>
        <p:nvSpPr>
          <p:cNvPr id="11" name="Rectangle 10"/>
          <p:cNvSpPr/>
          <p:nvPr/>
        </p:nvSpPr>
        <p:spPr>
          <a:xfrm>
            <a:off x="683568" y="3933056"/>
            <a:ext cx="792088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Architecture-intact</a:t>
            </a:r>
            <a:r>
              <a:rPr lang="zh-CN" altLang="en-US" b="1" dirty="0" smtClean="0">
                <a:solidFill>
                  <a:schemeClr val="tx1"/>
                </a:solidFill>
              </a:rPr>
              <a:t> </a:t>
            </a:r>
            <a:r>
              <a:rPr lang="en-US" altLang="zh-CN" b="1" dirty="0" smtClean="0">
                <a:solidFill>
                  <a:schemeClr val="tx1"/>
                </a:solidFill>
              </a:rPr>
              <a:t>Property:</a:t>
            </a:r>
            <a:r>
              <a:rPr lang="zh-CN" altLang="en-US" b="1" dirty="0" smtClean="0">
                <a:solidFill>
                  <a:schemeClr val="tx1"/>
                </a:solidFill>
              </a:rPr>
              <a:t> </a:t>
            </a:r>
            <a:r>
              <a:rPr lang="en-US" altLang="zh-CN" dirty="0" smtClean="0">
                <a:solidFill>
                  <a:schemeClr val="tx1"/>
                </a:solidFill>
              </a:rPr>
              <a:t>W</a:t>
            </a:r>
            <a:r>
              <a:rPr lang="en-US" dirty="0" smtClean="0">
                <a:solidFill>
                  <a:schemeClr val="tx1"/>
                </a:solidFill>
              </a:rPr>
              <a:t>e </a:t>
            </a:r>
            <a:r>
              <a:rPr lang="en-US" dirty="0">
                <a:solidFill>
                  <a:schemeClr val="tx1"/>
                </a:solidFill>
              </a:rPr>
              <a:t>say that an oracle constructed from a spatial network satisfies the architecture-intact property if the architecture of the data structure used in this oracle remains unchanged even when there is an update on the weight of an edge in the spatial network.</a:t>
            </a:r>
          </a:p>
        </p:txBody>
      </p:sp>
      <p:sp>
        <p:nvSpPr>
          <p:cNvPr id="12" name="Rectangle 11"/>
          <p:cNvSpPr/>
          <p:nvPr/>
        </p:nvSpPr>
        <p:spPr>
          <a:xfrm>
            <a:off x="683568" y="5465148"/>
            <a:ext cx="7920880" cy="970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Our</a:t>
            </a:r>
            <a:r>
              <a:rPr lang="zh-CN" altLang="en-US" dirty="0" smtClean="0">
                <a:solidFill>
                  <a:schemeClr val="tx1"/>
                </a:solidFill>
              </a:rPr>
              <a:t> </a:t>
            </a:r>
            <a:r>
              <a:rPr lang="en-US" altLang="zh-CN" dirty="0" smtClean="0">
                <a:solidFill>
                  <a:schemeClr val="tx1"/>
                </a:solidFill>
              </a:rPr>
              <a:t>proposed</a:t>
            </a:r>
            <a:r>
              <a:rPr lang="zh-CN" altLang="en-US" dirty="0" smtClean="0">
                <a:solidFill>
                  <a:schemeClr val="tx1"/>
                </a:solidFill>
              </a:rPr>
              <a:t> </a:t>
            </a:r>
            <a:r>
              <a:rPr lang="en-US" altLang="zh-CN" dirty="0" smtClean="0">
                <a:solidFill>
                  <a:schemeClr val="tx1"/>
                </a:solidFill>
              </a:rPr>
              <a:t>oracle</a:t>
            </a:r>
            <a:r>
              <a:rPr lang="zh-CN" altLang="en-US" dirty="0" smtClean="0">
                <a:solidFill>
                  <a:schemeClr val="tx1"/>
                </a:solidFill>
              </a:rPr>
              <a:t> </a:t>
            </a:r>
            <a:r>
              <a:rPr lang="en-US" altLang="zh-CN" dirty="0" smtClean="0">
                <a:solidFill>
                  <a:schemeClr val="tx1"/>
                </a:solidFill>
              </a:rPr>
              <a:t>satisfies</a:t>
            </a:r>
            <a:r>
              <a:rPr lang="zh-CN" altLang="en-US" dirty="0" smtClean="0">
                <a:solidFill>
                  <a:schemeClr val="tx1"/>
                </a:solidFill>
              </a:rPr>
              <a:t> </a:t>
            </a:r>
            <a:r>
              <a:rPr lang="en-US" altLang="zh-CN" dirty="0" smtClean="0">
                <a:solidFill>
                  <a:schemeClr val="tx1"/>
                </a:solidFill>
              </a:rPr>
              <a:t>the</a:t>
            </a:r>
            <a:r>
              <a:rPr lang="zh-CN" altLang="en-US" dirty="0" smtClean="0">
                <a:solidFill>
                  <a:schemeClr val="tx1"/>
                </a:solidFill>
              </a:rPr>
              <a:t> </a:t>
            </a:r>
            <a:r>
              <a:rPr lang="en-US" altLang="zh-CN" dirty="0" smtClean="0">
                <a:solidFill>
                  <a:schemeClr val="tx1"/>
                </a:solidFill>
              </a:rPr>
              <a:t>property</a:t>
            </a:r>
            <a:r>
              <a:rPr lang="zh-CN" altLang="en-US" dirty="0" smtClean="0">
                <a:solidFill>
                  <a:schemeClr val="tx1"/>
                </a:solidFill>
              </a:rPr>
              <a:t> </a:t>
            </a:r>
            <a:r>
              <a:rPr lang="en-US" altLang="zh-CN" dirty="0" smtClean="0">
                <a:solidFill>
                  <a:schemeClr val="tx1"/>
                </a:solidFill>
              </a:rPr>
              <a:t>but</a:t>
            </a:r>
            <a:r>
              <a:rPr lang="zh-CN" altLang="en-US" dirty="0" smtClean="0">
                <a:solidFill>
                  <a:schemeClr val="tx1"/>
                </a:solidFill>
              </a:rPr>
              <a:t> </a:t>
            </a:r>
            <a:r>
              <a:rPr lang="en-US" altLang="zh-CN" dirty="0" smtClean="0">
                <a:solidFill>
                  <a:schemeClr val="tx1"/>
                </a:solidFill>
              </a:rPr>
              <a:t>all</a:t>
            </a:r>
            <a:r>
              <a:rPr lang="zh-CN" altLang="en-US" dirty="0" smtClean="0">
                <a:solidFill>
                  <a:schemeClr val="tx1"/>
                </a:solidFill>
              </a:rPr>
              <a:t> </a:t>
            </a:r>
            <a:r>
              <a:rPr lang="en-US" altLang="zh-CN" dirty="0" smtClean="0">
                <a:solidFill>
                  <a:schemeClr val="tx1"/>
                </a:solidFill>
              </a:rPr>
              <a:t>existing</a:t>
            </a:r>
            <a:r>
              <a:rPr lang="zh-CN" altLang="en-US" dirty="0" smtClean="0">
                <a:solidFill>
                  <a:schemeClr val="tx1"/>
                </a:solidFill>
              </a:rPr>
              <a:t> </a:t>
            </a:r>
            <a:r>
              <a:rPr lang="en-US" altLang="zh-CN" dirty="0" smtClean="0">
                <a:solidFill>
                  <a:schemeClr val="tx1"/>
                </a:solidFill>
              </a:rPr>
              <a:t>oracles</a:t>
            </a:r>
            <a:r>
              <a:rPr lang="zh-CN" altLang="en-US" dirty="0" smtClean="0">
                <a:solidFill>
                  <a:schemeClr val="tx1"/>
                </a:solidFill>
              </a:rPr>
              <a:t> </a:t>
            </a:r>
            <a:r>
              <a:rPr lang="en-US" altLang="zh-CN" dirty="0" smtClean="0">
                <a:solidFill>
                  <a:schemeClr val="tx1"/>
                </a:solidFill>
              </a:rPr>
              <a:t>(including</a:t>
            </a:r>
            <a:r>
              <a:rPr lang="zh-CN" altLang="en-US" dirty="0" smtClean="0">
                <a:solidFill>
                  <a:schemeClr val="tx1"/>
                </a:solidFill>
              </a:rPr>
              <a:t> </a:t>
            </a:r>
            <a:r>
              <a:rPr lang="en-US" altLang="zh-CN" dirty="0" smtClean="0">
                <a:solidFill>
                  <a:schemeClr val="tx1"/>
                </a:solidFill>
              </a:rPr>
              <a:t>existing</a:t>
            </a:r>
            <a:r>
              <a:rPr lang="zh-CN" altLang="en-US" dirty="0" smtClean="0">
                <a:solidFill>
                  <a:schemeClr val="tx1"/>
                </a:solidFill>
              </a:rPr>
              <a:t> </a:t>
            </a:r>
            <a:r>
              <a:rPr lang="en-US" altLang="zh-CN" dirty="0" smtClean="0">
                <a:solidFill>
                  <a:schemeClr val="tx1"/>
                </a:solidFill>
              </a:rPr>
              <a:t>oracles</a:t>
            </a:r>
            <a:r>
              <a:rPr lang="zh-CN" altLang="en-US" dirty="0" smtClean="0">
                <a:solidFill>
                  <a:schemeClr val="tx1"/>
                </a:solidFill>
              </a:rPr>
              <a:t> </a:t>
            </a:r>
            <a:r>
              <a:rPr lang="en-US" altLang="zh-CN" dirty="0" smtClean="0">
                <a:solidFill>
                  <a:schemeClr val="tx1"/>
                </a:solidFill>
              </a:rPr>
              <a:t>on</a:t>
            </a:r>
            <a:r>
              <a:rPr lang="zh-CN" altLang="en-US" dirty="0" smtClean="0">
                <a:solidFill>
                  <a:schemeClr val="tx1"/>
                </a:solidFill>
              </a:rPr>
              <a:t> </a:t>
            </a:r>
            <a:r>
              <a:rPr lang="en-US" altLang="zh-CN" dirty="0" smtClean="0">
                <a:solidFill>
                  <a:schemeClr val="tx1"/>
                </a:solidFill>
              </a:rPr>
              <a:t>dynamic</a:t>
            </a:r>
            <a:r>
              <a:rPr lang="zh-CN" altLang="en-US" dirty="0" smtClean="0">
                <a:solidFill>
                  <a:schemeClr val="tx1"/>
                </a:solidFill>
              </a:rPr>
              <a:t> </a:t>
            </a:r>
            <a:r>
              <a:rPr lang="en-US" altLang="zh-CN" dirty="0" smtClean="0">
                <a:solidFill>
                  <a:schemeClr val="tx1"/>
                </a:solidFill>
              </a:rPr>
              <a:t>networks</a:t>
            </a:r>
            <a:r>
              <a:rPr lang="zh-CN" altLang="en-US" dirty="0" smtClean="0">
                <a:solidFill>
                  <a:schemeClr val="tx1"/>
                </a:solidFill>
              </a:rPr>
              <a:t> </a:t>
            </a:r>
            <a:r>
              <a:rPr lang="en-US" altLang="zh-CN" dirty="0" smtClean="0">
                <a:solidFill>
                  <a:schemeClr val="tx1"/>
                </a:solidFill>
              </a:rPr>
              <a:t>and</a:t>
            </a:r>
            <a:r>
              <a:rPr lang="zh-CN" altLang="en-US" dirty="0" smtClean="0">
                <a:solidFill>
                  <a:schemeClr val="tx1"/>
                </a:solidFill>
              </a:rPr>
              <a:t> </a:t>
            </a:r>
            <a:r>
              <a:rPr lang="en-US" altLang="zh-CN" dirty="0" smtClean="0">
                <a:solidFill>
                  <a:schemeClr val="tx1"/>
                </a:solidFill>
              </a:rPr>
              <a:t>oracles</a:t>
            </a:r>
            <a:r>
              <a:rPr lang="zh-CN" altLang="en-US" dirty="0" smtClean="0">
                <a:solidFill>
                  <a:schemeClr val="tx1"/>
                </a:solidFill>
              </a:rPr>
              <a:t> </a:t>
            </a:r>
            <a:r>
              <a:rPr lang="en-US" altLang="zh-CN" dirty="0" smtClean="0">
                <a:solidFill>
                  <a:schemeClr val="tx1"/>
                </a:solidFill>
              </a:rPr>
              <a:t>adapted</a:t>
            </a:r>
            <a:r>
              <a:rPr lang="zh-CN" altLang="en-US" dirty="0" smtClean="0">
                <a:solidFill>
                  <a:schemeClr val="tx1"/>
                </a:solidFill>
              </a:rPr>
              <a:t> </a:t>
            </a:r>
            <a:r>
              <a:rPr lang="en-US" altLang="zh-CN" dirty="0" smtClean="0">
                <a:solidFill>
                  <a:schemeClr val="tx1"/>
                </a:solidFill>
              </a:rPr>
              <a:t>from</a:t>
            </a:r>
            <a:r>
              <a:rPr lang="zh-CN" altLang="en-US" dirty="0" smtClean="0">
                <a:solidFill>
                  <a:schemeClr val="tx1"/>
                </a:solidFill>
              </a:rPr>
              <a:t> </a:t>
            </a:r>
            <a:r>
              <a:rPr lang="en-US" altLang="zh-CN" dirty="0" smtClean="0">
                <a:solidFill>
                  <a:schemeClr val="tx1"/>
                </a:solidFill>
              </a:rPr>
              <a:t>the</a:t>
            </a:r>
            <a:r>
              <a:rPr lang="zh-CN" altLang="en-US" dirty="0" smtClean="0">
                <a:solidFill>
                  <a:schemeClr val="tx1"/>
                </a:solidFill>
              </a:rPr>
              <a:t> </a:t>
            </a:r>
            <a:r>
              <a:rPr lang="en-US" altLang="zh-CN" dirty="0" smtClean="0">
                <a:solidFill>
                  <a:schemeClr val="tx1"/>
                </a:solidFill>
              </a:rPr>
              <a:t>ones</a:t>
            </a:r>
            <a:r>
              <a:rPr lang="zh-CN" altLang="en-US" dirty="0" smtClean="0">
                <a:solidFill>
                  <a:schemeClr val="tx1"/>
                </a:solidFill>
              </a:rPr>
              <a:t> </a:t>
            </a:r>
            <a:r>
              <a:rPr lang="en-US" altLang="zh-CN" dirty="0" smtClean="0">
                <a:solidFill>
                  <a:schemeClr val="tx1"/>
                </a:solidFill>
              </a:rPr>
              <a:t>on</a:t>
            </a:r>
            <a:r>
              <a:rPr lang="zh-CN" altLang="en-US" dirty="0" smtClean="0">
                <a:solidFill>
                  <a:schemeClr val="tx1"/>
                </a:solidFill>
              </a:rPr>
              <a:t> </a:t>
            </a:r>
            <a:r>
              <a:rPr lang="en-US" altLang="zh-CN" dirty="0" smtClean="0">
                <a:solidFill>
                  <a:schemeClr val="tx1"/>
                </a:solidFill>
              </a:rPr>
              <a:t>static</a:t>
            </a:r>
            <a:r>
              <a:rPr lang="zh-CN" altLang="en-US" dirty="0" smtClean="0">
                <a:solidFill>
                  <a:schemeClr val="tx1"/>
                </a:solidFill>
              </a:rPr>
              <a:t> </a:t>
            </a:r>
            <a:r>
              <a:rPr lang="en-US" altLang="zh-CN" dirty="0" smtClean="0">
                <a:solidFill>
                  <a:schemeClr val="tx1"/>
                </a:solidFill>
              </a:rPr>
              <a:t>networks)</a:t>
            </a:r>
            <a:r>
              <a:rPr lang="zh-CN" altLang="en-US" dirty="0" smtClean="0">
                <a:solidFill>
                  <a:schemeClr val="tx1"/>
                </a:solidFill>
              </a:rPr>
              <a:t> </a:t>
            </a:r>
            <a:r>
              <a:rPr lang="en-US" altLang="zh-CN" dirty="0" smtClean="0">
                <a:solidFill>
                  <a:schemeClr val="tx1"/>
                </a:solidFill>
              </a:rPr>
              <a:t>do</a:t>
            </a:r>
            <a:r>
              <a:rPr lang="zh-CN" altLang="en-US" dirty="0" smtClean="0">
                <a:solidFill>
                  <a:schemeClr val="tx1"/>
                </a:solidFill>
              </a:rPr>
              <a:t> </a:t>
            </a:r>
            <a:r>
              <a:rPr lang="en-US" altLang="zh-CN" dirty="0" smtClean="0">
                <a:solidFill>
                  <a:schemeClr val="tx1"/>
                </a:solidFill>
              </a:rPr>
              <a:t>not</a:t>
            </a:r>
            <a:r>
              <a:rPr lang="zh-CN" altLang="en-US" dirty="0" smtClean="0">
                <a:solidFill>
                  <a:schemeClr val="tx1"/>
                </a:solidFill>
              </a:rPr>
              <a:t> </a:t>
            </a:r>
            <a:r>
              <a:rPr lang="en-US" altLang="zh-CN" dirty="0" smtClean="0">
                <a:solidFill>
                  <a:schemeClr val="tx1"/>
                </a:solidFill>
              </a:rPr>
              <a:t>satisfy.</a:t>
            </a:r>
            <a:r>
              <a:rPr lang="zh-CN" altLang="en-US" dirty="0" smtClean="0">
                <a:solidFill>
                  <a:schemeClr val="tx1"/>
                </a:solidFill>
              </a:rPr>
              <a:t> </a:t>
            </a:r>
            <a:endParaRPr lang="en-US" dirty="0">
              <a:solidFill>
                <a:schemeClr val="tx1"/>
              </a:solidFill>
            </a:endParaRPr>
          </a:p>
        </p:txBody>
      </p:sp>
      <p:sp>
        <p:nvSpPr>
          <p:cNvPr id="13" name="AutoShape 31"/>
          <p:cNvSpPr>
            <a:spLocks noChangeArrowheads="1"/>
          </p:cNvSpPr>
          <p:nvPr/>
        </p:nvSpPr>
        <p:spPr bwMode="auto">
          <a:xfrm>
            <a:off x="383630" y="1081857"/>
            <a:ext cx="8548439" cy="1236470"/>
          </a:xfrm>
          <a:prstGeom prst="wedgeRoundRectCallout">
            <a:avLst>
              <a:gd name="adj1" fmla="val -5784"/>
              <a:gd name="adj2" fmla="val 74321"/>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Each</a:t>
            </a:r>
            <a:r>
              <a:rPr lang="zh-CN" altLang="en-US" sz="1800" b="1" dirty="0" smtClean="0">
                <a:solidFill>
                  <a:schemeClr val="tx2"/>
                </a:solidFill>
              </a:rPr>
              <a:t> </a:t>
            </a:r>
            <a:r>
              <a:rPr lang="en-US" altLang="zh-CN" sz="1800" b="1" dirty="0">
                <a:solidFill>
                  <a:schemeClr val="tx2"/>
                </a:solidFill>
              </a:rPr>
              <a:t>existing</a:t>
            </a:r>
            <a:r>
              <a:rPr lang="zh-CN" altLang="en-US" sz="1800" b="1" dirty="0" smtClean="0">
                <a:solidFill>
                  <a:schemeClr val="tx2"/>
                </a:solidFill>
              </a:rPr>
              <a:t> </a:t>
            </a:r>
            <a:r>
              <a:rPr lang="en-US" altLang="zh-CN" sz="1800" b="1" dirty="0" smtClean="0">
                <a:solidFill>
                  <a:schemeClr val="tx2"/>
                </a:solidFill>
              </a:rPr>
              <a:t>architecture</a:t>
            </a:r>
            <a:r>
              <a:rPr lang="zh-CN" altLang="en-US" sz="1800" b="1" dirty="0" smtClean="0">
                <a:solidFill>
                  <a:schemeClr val="tx2"/>
                </a:solidFill>
              </a:rPr>
              <a:t> </a:t>
            </a:r>
            <a:r>
              <a:rPr lang="en-US" altLang="zh-CN" sz="1800" b="1" dirty="0" smtClean="0">
                <a:solidFill>
                  <a:schemeClr val="tx2"/>
                </a:solidFill>
              </a:rPr>
              <a:t>has</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satisfy</a:t>
            </a:r>
            <a:r>
              <a:rPr lang="zh-CN" altLang="en-US" sz="1800" b="1" dirty="0" smtClean="0">
                <a:solidFill>
                  <a:schemeClr val="tx2"/>
                </a:solidFill>
              </a:rPr>
              <a:t> </a:t>
            </a:r>
            <a:r>
              <a:rPr lang="en-US" altLang="zh-CN" sz="1800" b="1" dirty="0" smtClean="0">
                <a:solidFill>
                  <a:schemeClr val="tx2"/>
                </a:solidFill>
              </a:rPr>
              <a:t>many</a:t>
            </a:r>
            <a:r>
              <a:rPr lang="zh-CN" altLang="en-US" sz="1800" b="1" dirty="0" smtClean="0">
                <a:solidFill>
                  <a:schemeClr val="tx2"/>
                </a:solidFill>
              </a:rPr>
              <a:t> </a:t>
            </a:r>
            <a:r>
              <a:rPr lang="en-US" altLang="zh-CN" sz="1800" b="1" dirty="0" smtClean="0">
                <a:solidFill>
                  <a:schemeClr val="tx2"/>
                </a:solidFill>
              </a:rPr>
              <a:t>constraints</a:t>
            </a:r>
            <a:r>
              <a:rPr lang="zh-CN" altLang="en-US" sz="1800" b="1" dirty="0" smtClean="0">
                <a:solidFill>
                  <a:schemeClr val="tx2"/>
                </a:solidFill>
              </a:rPr>
              <a:t> </a:t>
            </a:r>
            <a:r>
              <a:rPr lang="en-US" altLang="zh-CN" sz="1800" b="1" dirty="0" smtClean="0">
                <a:solidFill>
                  <a:schemeClr val="tx2"/>
                </a:solidFill>
              </a:rPr>
              <a:t>or</a:t>
            </a:r>
            <a:r>
              <a:rPr lang="zh-CN" altLang="en-US" sz="1800" b="1" dirty="0" smtClean="0">
                <a:solidFill>
                  <a:schemeClr val="tx2"/>
                </a:solidFill>
              </a:rPr>
              <a:t> </a:t>
            </a:r>
            <a:r>
              <a:rPr lang="en-US" altLang="zh-CN" sz="1800" b="1" dirty="0" smtClean="0">
                <a:solidFill>
                  <a:schemeClr val="tx2"/>
                </a:solidFill>
              </a:rPr>
              <a:t>properties.</a:t>
            </a:r>
            <a:r>
              <a:rPr lang="zh-CN" altLang="en-US" sz="1800" b="1" dirty="0" smtClean="0">
                <a:solidFill>
                  <a:schemeClr val="tx2"/>
                </a:solidFill>
              </a:rPr>
              <a:t> </a:t>
            </a:r>
            <a:r>
              <a:rPr lang="en-US" altLang="zh-CN" sz="1800" b="1" dirty="0" smtClean="0">
                <a:solidFill>
                  <a:schemeClr val="tx2"/>
                </a:solidFill>
              </a:rPr>
              <a:t>Thus,</a:t>
            </a:r>
            <a:r>
              <a:rPr lang="zh-CN" altLang="en-US" sz="1800" b="1" dirty="0" smtClean="0">
                <a:solidFill>
                  <a:schemeClr val="tx2"/>
                </a:solidFill>
              </a:rPr>
              <a:t> </a:t>
            </a:r>
            <a:r>
              <a:rPr lang="en-US" altLang="zh-CN" sz="1800" b="1" dirty="0" smtClean="0">
                <a:solidFill>
                  <a:schemeClr val="tx2"/>
                </a:solidFill>
              </a:rPr>
              <a:t>it</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costly</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dynamically</a:t>
            </a:r>
            <a:r>
              <a:rPr lang="zh-CN" altLang="en-US" sz="1800" b="1" dirty="0" smtClean="0">
                <a:solidFill>
                  <a:schemeClr val="tx2"/>
                </a:solidFill>
              </a:rPr>
              <a:t> </a:t>
            </a:r>
            <a:r>
              <a:rPr lang="en-US" altLang="zh-CN" sz="1800" b="1" dirty="0" smtClean="0">
                <a:solidFill>
                  <a:schemeClr val="tx2"/>
                </a:solidFill>
              </a:rPr>
              <a:t>maintain</a:t>
            </a:r>
            <a:r>
              <a:rPr lang="zh-CN" altLang="en-US" sz="1800" b="1" dirty="0" smtClean="0">
                <a:solidFill>
                  <a:schemeClr val="tx2"/>
                </a:solidFill>
              </a:rPr>
              <a:t> </a:t>
            </a:r>
            <a:r>
              <a:rPr lang="en-US" altLang="zh-CN" sz="1800" b="1" dirty="0" smtClean="0">
                <a:solidFill>
                  <a:schemeClr val="tx2"/>
                </a:solidFill>
              </a:rPr>
              <a:t>an</a:t>
            </a:r>
            <a:r>
              <a:rPr lang="zh-CN" altLang="en-US" sz="1800" b="1" dirty="0" smtClean="0">
                <a:solidFill>
                  <a:schemeClr val="tx2"/>
                </a:solidFill>
              </a:rPr>
              <a:t> </a:t>
            </a:r>
            <a:r>
              <a:rPr lang="en-US" altLang="zh-CN" sz="1800" b="1" dirty="0" smtClean="0">
                <a:solidFill>
                  <a:schemeClr val="tx2"/>
                </a:solidFill>
              </a:rPr>
              <a:t>architecture.</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reason</a:t>
            </a:r>
            <a:r>
              <a:rPr lang="zh-CN" altLang="en-US" sz="1800" b="1" dirty="0" smtClean="0">
                <a:solidFill>
                  <a:schemeClr val="tx2"/>
                </a:solidFill>
              </a:rPr>
              <a:t> </a:t>
            </a:r>
            <a:r>
              <a:rPr lang="en-US" altLang="zh-CN" sz="1800" b="1" dirty="0" smtClean="0">
                <a:solidFill>
                  <a:schemeClr val="tx2"/>
                </a:solidFill>
              </a:rPr>
              <a:t>why</a:t>
            </a:r>
            <a:r>
              <a:rPr lang="zh-CN" altLang="en-US" sz="1800" b="1" dirty="0" smtClean="0">
                <a:solidFill>
                  <a:schemeClr val="tx2"/>
                </a:solidFill>
              </a:rPr>
              <a:t> </a:t>
            </a:r>
            <a:r>
              <a:rPr lang="en-US" altLang="zh-CN" sz="1800" b="1" dirty="0" smtClean="0">
                <a:solidFill>
                  <a:schemeClr val="tx2"/>
                </a:solidFill>
              </a:rPr>
              <a:t>our</a:t>
            </a:r>
            <a:r>
              <a:rPr lang="zh-CN" altLang="en-US" sz="1800" b="1" dirty="0" smtClean="0">
                <a:solidFill>
                  <a:schemeClr val="tx2"/>
                </a:solidFill>
              </a:rPr>
              <a:t> </a:t>
            </a:r>
            <a:r>
              <a:rPr lang="en-US" altLang="zh-CN" sz="1800" b="1" dirty="0" smtClean="0">
                <a:solidFill>
                  <a:schemeClr val="tx2"/>
                </a:solidFill>
              </a:rPr>
              <a:t>oracle</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efficient</a:t>
            </a:r>
            <a:r>
              <a:rPr lang="zh-CN" altLang="en-US" sz="1800" b="1" dirty="0" smtClean="0">
                <a:solidFill>
                  <a:schemeClr val="tx2"/>
                </a:solidFill>
              </a:rPr>
              <a:t> </a:t>
            </a:r>
            <a:r>
              <a:rPr lang="en-US" altLang="zh-CN" sz="1800" b="1" dirty="0" smtClean="0">
                <a:solidFill>
                  <a:schemeClr val="tx2"/>
                </a:solidFill>
              </a:rPr>
              <a:t>in</a:t>
            </a:r>
            <a:r>
              <a:rPr lang="zh-CN" altLang="en-US" sz="1800" b="1" dirty="0" smtClean="0">
                <a:solidFill>
                  <a:schemeClr val="tx2"/>
                </a:solidFill>
              </a:rPr>
              <a:t> </a:t>
            </a:r>
            <a:r>
              <a:rPr lang="en-US" altLang="zh-CN" sz="1800" b="1" dirty="0" smtClean="0">
                <a:solidFill>
                  <a:schemeClr val="tx2"/>
                </a:solidFill>
              </a:rPr>
              <a:t>terms</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r>
              <a:rPr lang="en-US" altLang="zh-CN" sz="1800" b="1" dirty="0" smtClean="0">
                <a:solidFill>
                  <a:schemeClr val="tx2"/>
                </a:solidFill>
              </a:rPr>
              <a:t>updating</a:t>
            </a:r>
            <a:r>
              <a:rPr lang="zh-CN" altLang="en-US" sz="1800" b="1" dirty="0" smtClean="0">
                <a:solidFill>
                  <a:schemeClr val="tx2"/>
                </a:solidFill>
              </a:rPr>
              <a:t> </a:t>
            </a:r>
            <a:r>
              <a:rPr lang="en-US" altLang="zh-CN" sz="1800" b="1" dirty="0" smtClean="0">
                <a:solidFill>
                  <a:schemeClr val="tx2"/>
                </a:solidFill>
              </a:rPr>
              <a:t>time</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that</a:t>
            </a:r>
            <a:r>
              <a:rPr lang="zh-CN" altLang="en-US" sz="1800" b="1" dirty="0" smtClean="0">
                <a:solidFill>
                  <a:schemeClr val="tx2"/>
                </a:solidFill>
              </a:rPr>
              <a:t> </a:t>
            </a:r>
            <a:r>
              <a:rPr lang="en-US" altLang="zh-CN" sz="1800" b="1" dirty="0" smtClean="0">
                <a:solidFill>
                  <a:schemeClr val="tx2"/>
                </a:solidFill>
              </a:rPr>
              <a:t>it</a:t>
            </a:r>
            <a:r>
              <a:rPr lang="zh-CN" altLang="en-US" sz="1800" b="1" dirty="0" smtClean="0">
                <a:solidFill>
                  <a:schemeClr val="tx2"/>
                </a:solidFill>
              </a:rPr>
              <a:t> </a:t>
            </a:r>
            <a:r>
              <a:rPr lang="en-US" altLang="zh-CN" sz="1800" b="1" dirty="0" smtClean="0">
                <a:solidFill>
                  <a:schemeClr val="tx2"/>
                </a:solidFill>
              </a:rPr>
              <a:t>satisfies</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architecture-intact</a:t>
            </a:r>
            <a:r>
              <a:rPr lang="zh-CN" altLang="en-US" sz="1800" b="1" dirty="0" smtClean="0">
                <a:solidFill>
                  <a:schemeClr val="tx2"/>
                </a:solidFill>
              </a:rPr>
              <a:t> </a:t>
            </a:r>
            <a:r>
              <a:rPr lang="en-US" altLang="zh-CN" sz="1800" b="1" dirty="0" smtClean="0">
                <a:solidFill>
                  <a:schemeClr val="tx2"/>
                </a:solidFill>
              </a:rPr>
              <a:t>property.</a:t>
            </a:r>
            <a:r>
              <a:rPr lang="zh-CN" altLang="en-US" sz="1800" b="1" dirty="0" smtClean="0">
                <a:solidFill>
                  <a:schemeClr val="tx2"/>
                </a:solidFill>
              </a:rPr>
              <a:t> </a:t>
            </a:r>
            <a:endParaRPr lang="en-US" altLang="zh-CN" sz="1800" b="1" dirty="0">
              <a:solidFill>
                <a:schemeClr val="tx2"/>
              </a:solidFill>
            </a:endParaRPr>
          </a:p>
        </p:txBody>
      </p:sp>
    </p:spTree>
    <p:extLst>
      <p:ext uri="{BB962C8B-B14F-4D97-AF65-F5344CB8AC3E}">
        <p14:creationId xmlns:p14="http://schemas.microsoft.com/office/powerpoint/2010/main" val="5366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Key</a:t>
            </a:r>
            <a:r>
              <a:rPr lang="zh-CN" altLang="en-US" sz="2800" dirty="0" smtClean="0"/>
              <a:t> </a:t>
            </a:r>
            <a:r>
              <a:rPr lang="en-US" altLang="zh-CN" sz="2800" dirty="0" smtClean="0"/>
              <a:t>Concepts</a:t>
            </a:r>
            <a:endParaRPr lang="en-US" altLang="zh-HK" sz="2800"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13</a:t>
            </a:fld>
            <a:endParaRPr kumimoji="0" lang="en-US" altLang="zh-TW" sz="1400" dirty="0" smtClean="0"/>
          </a:p>
        </p:txBody>
      </p:sp>
      <p:sp>
        <p:nvSpPr>
          <p:cNvPr id="2" name="Rectangle 1"/>
          <p:cNvSpPr/>
          <p:nvPr/>
        </p:nvSpPr>
        <p:spPr>
          <a:xfrm>
            <a:off x="755576" y="4949990"/>
            <a:ext cx="7616307" cy="1211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Rank</a:t>
            </a:r>
            <a:r>
              <a:rPr lang="zh-CN" altLang="en-US" b="1" dirty="0" smtClean="0">
                <a:solidFill>
                  <a:schemeClr val="tx1"/>
                </a:solidFill>
              </a:rPr>
              <a:t> </a:t>
            </a:r>
            <a:r>
              <a:rPr lang="en-US" altLang="zh-CN" b="1" dirty="0" smtClean="0">
                <a:solidFill>
                  <a:schemeClr val="tx1"/>
                </a:solidFill>
              </a:rPr>
              <a:t>of</a:t>
            </a:r>
            <a:r>
              <a:rPr lang="zh-CN" altLang="en-US" b="1" dirty="0" smtClean="0">
                <a:solidFill>
                  <a:schemeClr val="tx1"/>
                </a:solidFill>
              </a:rPr>
              <a:t> </a:t>
            </a:r>
            <a:r>
              <a:rPr lang="en-US" altLang="zh-CN" b="1" dirty="0" smtClean="0">
                <a:solidFill>
                  <a:schemeClr val="tx1"/>
                </a:solidFill>
              </a:rPr>
              <a:t>A</a:t>
            </a:r>
            <a:r>
              <a:rPr lang="zh-CN" altLang="en-US" b="1" dirty="0" smtClean="0">
                <a:solidFill>
                  <a:schemeClr val="tx1"/>
                </a:solidFill>
              </a:rPr>
              <a:t> </a:t>
            </a:r>
            <a:r>
              <a:rPr lang="en-US" altLang="zh-CN" b="1" dirty="0" smtClean="0">
                <a:solidFill>
                  <a:schemeClr val="tx1"/>
                </a:solidFill>
              </a:rPr>
              <a:t>Vertex:</a:t>
            </a:r>
            <a:r>
              <a:rPr lang="zh-CN" altLang="en-US" b="1" dirty="0" smtClean="0">
                <a:solidFill>
                  <a:schemeClr val="tx1"/>
                </a:solidFill>
              </a:rPr>
              <a:t> </a:t>
            </a:r>
            <a:r>
              <a:rPr lang="en-US" altLang="zh-CN" dirty="0" smtClean="0">
                <a:solidFill>
                  <a:schemeClr val="tx1"/>
                </a:solidFill>
              </a:rPr>
              <a:t>Given</a:t>
            </a:r>
            <a:r>
              <a:rPr lang="zh-CN" altLang="en-US" dirty="0" smtClean="0">
                <a:solidFill>
                  <a:schemeClr val="tx1"/>
                </a:solidFill>
              </a:rPr>
              <a:t> </a:t>
            </a:r>
            <a:r>
              <a:rPr lang="en-US" altLang="zh-CN" dirty="0" smtClean="0">
                <a:solidFill>
                  <a:schemeClr val="tx1"/>
                </a:solidFill>
              </a:rPr>
              <a:t>an</a:t>
            </a:r>
            <a:r>
              <a:rPr lang="zh-CN" altLang="en-US" dirty="0" smtClean="0">
                <a:solidFill>
                  <a:schemeClr val="tx1"/>
                </a:solidFill>
              </a:rPr>
              <a:t> </a:t>
            </a:r>
            <a:r>
              <a:rPr lang="en-US" dirty="0" smtClean="0">
                <a:solidFill>
                  <a:schemeClr val="tx1"/>
                </a:solidFill>
              </a:rPr>
              <a:t>ordering/permutation I</a:t>
            </a:r>
            <a:r>
              <a:rPr lang="zh-CN" altLang="en-US" dirty="0" smtClean="0">
                <a:solidFill>
                  <a:schemeClr val="tx1"/>
                </a:solidFill>
              </a:rPr>
              <a:t> </a:t>
            </a:r>
            <a:r>
              <a:rPr lang="en-US" altLang="zh-CN" dirty="0" smtClean="0">
                <a:solidFill>
                  <a:schemeClr val="tx1"/>
                </a:solidFill>
              </a:rPr>
              <a:t>of</a:t>
            </a:r>
            <a:r>
              <a:rPr lang="zh-CN" altLang="en-US" dirty="0" smtClean="0">
                <a:solidFill>
                  <a:schemeClr val="tx1"/>
                </a:solidFill>
              </a:rPr>
              <a:t> </a:t>
            </a:r>
            <a:r>
              <a:rPr lang="en-US" altLang="zh-CN" dirty="0" smtClean="0">
                <a:solidFill>
                  <a:schemeClr val="tx1"/>
                </a:solidFill>
              </a:rPr>
              <a:t>all</a:t>
            </a:r>
            <a:r>
              <a:rPr lang="zh-CN" altLang="en-US" dirty="0" smtClean="0">
                <a:solidFill>
                  <a:schemeClr val="tx1"/>
                </a:solidFill>
              </a:rPr>
              <a:t> </a:t>
            </a:r>
            <a:r>
              <a:rPr lang="en-US" altLang="zh-CN" dirty="0" smtClean="0">
                <a:solidFill>
                  <a:schemeClr val="tx1"/>
                </a:solidFill>
              </a:rPr>
              <a:t>vertices</a:t>
            </a:r>
            <a:r>
              <a:rPr lang="en-US" dirty="0" smtClean="0">
                <a:solidFill>
                  <a:schemeClr val="tx1"/>
                </a:solidFill>
              </a:rPr>
              <a:t>, </a:t>
            </a:r>
            <a:r>
              <a:rPr lang="en-US" dirty="0">
                <a:solidFill>
                  <a:schemeClr val="tx1"/>
                </a:solidFill>
              </a:rPr>
              <a:t>the rank </a:t>
            </a:r>
            <a:r>
              <a:rPr lang="en-US" dirty="0" smtClean="0">
                <a:solidFill>
                  <a:schemeClr val="tx1"/>
                </a:solidFill>
              </a:rPr>
              <a:t>of </a:t>
            </a:r>
            <a:r>
              <a:rPr lang="en-US" dirty="0">
                <a:solidFill>
                  <a:schemeClr val="tx1"/>
                </a:solidFill>
              </a:rPr>
              <a:t>each vertex v in V </a:t>
            </a:r>
            <a:r>
              <a:rPr lang="en-US" dirty="0" smtClean="0">
                <a:solidFill>
                  <a:schemeClr val="tx1"/>
                </a:solidFill>
              </a:rPr>
              <a:t>is </a:t>
            </a:r>
            <a:r>
              <a:rPr lang="en-US" dirty="0">
                <a:solidFill>
                  <a:schemeClr val="tx1"/>
                </a:solidFill>
              </a:rPr>
              <a:t>defined to be its position of this </a:t>
            </a:r>
            <a:r>
              <a:rPr lang="en-US" dirty="0" smtClean="0">
                <a:solidFill>
                  <a:schemeClr val="tx1"/>
                </a:solidFill>
              </a:rPr>
              <a:t>ordering/permutation</a:t>
            </a:r>
            <a:r>
              <a:rPr lang="zh-CN" altLang="en-US" dirty="0" smtClean="0">
                <a:solidFill>
                  <a:schemeClr val="tx1"/>
                </a:solidFill>
              </a:rPr>
              <a:t> </a:t>
            </a:r>
            <a:r>
              <a:rPr lang="en-US" altLang="zh-CN" dirty="0" smtClean="0">
                <a:solidFill>
                  <a:schemeClr val="tx1"/>
                </a:solidFill>
              </a:rPr>
              <a:t>I</a:t>
            </a:r>
            <a:r>
              <a:rPr lang="en-US" dirty="0" smtClean="0">
                <a:solidFill>
                  <a:schemeClr val="tx1"/>
                </a:solidFill>
              </a:rPr>
              <a:t>.</a:t>
            </a:r>
            <a:endParaRPr lang="en-US" dirty="0">
              <a:solidFill>
                <a:schemeClr val="tx1"/>
              </a:solidFill>
            </a:endParaRP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977" y="2569244"/>
            <a:ext cx="4109575" cy="2298576"/>
          </a:xfrm>
          <a:prstGeom prst="rect">
            <a:avLst/>
          </a:prstGeom>
          <a:solidFill>
            <a:schemeClr val="bg1"/>
          </a:solidFill>
        </p:spPr>
      </p:pic>
      <mc:AlternateContent xmlns:mc="http://schemas.openxmlformats.org/markup-compatibility/2006">
        <mc:Choice xmlns:a14="http://schemas.microsoft.com/office/drawing/2010/main" Requires="a14">
          <p:sp>
            <p:nvSpPr>
              <p:cNvPr id="46" name="AutoShape 31"/>
              <p:cNvSpPr>
                <a:spLocks noChangeArrowheads="1"/>
              </p:cNvSpPr>
              <p:nvPr/>
            </p:nvSpPr>
            <p:spPr bwMode="auto">
              <a:xfrm>
                <a:off x="1763688" y="923634"/>
                <a:ext cx="6968235" cy="1052994"/>
              </a:xfrm>
              <a:prstGeom prst="wedgeRoundRectCallout">
                <a:avLst>
                  <a:gd name="adj1" fmla="val -3890"/>
                  <a:gd name="adj2" fmla="val 60066"/>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In</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example,</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ordering/permutation</a:t>
                </a:r>
                <a:r>
                  <a:rPr lang="zh-CN" altLang="en-US" sz="1800" b="1" dirty="0" smtClean="0">
                    <a:solidFill>
                      <a:schemeClr val="tx2"/>
                    </a:solidFill>
                  </a:rPr>
                  <a:t> </a:t>
                </a:r>
                <a:r>
                  <a:rPr lang="en-US" altLang="zh-CN" sz="1800" b="1" dirty="0" smtClean="0">
                    <a:solidFill>
                      <a:schemeClr val="tx2"/>
                    </a:solidFill>
                  </a:rPr>
                  <a:t>I</a:t>
                </a:r>
                <a:r>
                  <a:rPr lang="zh-CN" altLang="en-US" sz="1800" b="1" dirty="0" smtClean="0">
                    <a:solidFill>
                      <a:schemeClr val="tx2"/>
                    </a:solidFill>
                  </a:rPr>
                  <a:t> </a:t>
                </a:r>
                <a:r>
                  <a:rPr lang="en-US" altLang="zh-CN" sz="1800" b="1" dirty="0">
                    <a:solidFill>
                      <a:schemeClr val="tx2"/>
                    </a:solidFill>
                  </a:rPr>
                  <a:t>is</a:t>
                </a:r>
                <a:r>
                  <a:rPr lang="zh-CN" altLang="en-US" sz="1800" b="1" dirty="0">
                    <a:solidFill>
                      <a:schemeClr val="tx2"/>
                    </a:solidFill>
                  </a:rPr>
                  <a:t> </a:t>
                </a:r>
                <a:r>
                  <a:rPr lang="en-US" sz="1800" b="1" dirty="0" smtClean="0">
                    <a:solidFill>
                      <a:schemeClr val="tx2"/>
                    </a:solidFill>
                  </a:rPr>
                  <a:t>(</a:t>
                </a:r>
                <a14:m>
                  <m:oMath xmlns:m="http://schemas.openxmlformats.org/officeDocument/2006/math">
                    <m:sSub>
                      <m:sSubPr>
                        <m:ctrlPr>
                          <a:rPr lang="en-US" sz="1800" b="1" dirty="0">
                            <a:solidFill>
                              <a:schemeClr val="tx2"/>
                            </a:solidFill>
                          </a:rPr>
                        </m:ctrlPr>
                      </m:sSubPr>
                      <m:e>
                        <m:r>
                          <a:rPr lang="en-US" altLang="zh-CN" sz="1800" b="1" i="1" dirty="0">
                            <a:solidFill>
                              <a:schemeClr val="tx2"/>
                            </a:solidFill>
                          </a:rPr>
                          <m:t>𝒗</m:t>
                        </m:r>
                      </m:e>
                      <m:sub>
                        <m:r>
                          <a:rPr lang="en-US" altLang="zh-CN" sz="1800" b="1" i="1" dirty="0">
                            <a:solidFill>
                              <a:schemeClr val="tx2"/>
                            </a:solidFill>
                          </a:rPr>
                          <m:t>𝟏</m:t>
                        </m:r>
                      </m:sub>
                    </m:sSub>
                  </m:oMath>
                </a14:m>
                <a:r>
                  <a:rPr lang="en-US" sz="1800" b="1" dirty="0">
                    <a:solidFill>
                      <a:schemeClr val="tx2"/>
                    </a:solidFill>
                  </a:rPr>
                  <a:t>, </a:t>
                </a:r>
                <a14:m>
                  <m:oMath xmlns:m="http://schemas.openxmlformats.org/officeDocument/2006/math">
                    <m:sSub>
                      <m:sSubPr>
                        <m:ctrlPr>
                          <a:rPr lang="en-US" sz="1800" b="1" dirty="0">
                            <a:solidFill>
                              <a:schemeClr val="tx2"/>
                            </a:solidFill>
                          </a:rPr>
                        </m:ctrlPr>
                      </m:sSubPr>
                      <m:e>
                        <m:r>
                          <a:rPr lang="en-US" altLang="zh-CN" sz="1800" b="1" i="1" dirty="0">
                            <a:solidFill>
                              <a:schemeClr val="tx2"/>
                            </a:solidFill>
                          </a:rPr>
                          <m:t>𝒗</m:t>
                        </m:r>
                      </m:e>
                      <m:sub>
                        <m:r>
                          <a:rPr lang="en-US" altLang="zh-CN" sz="1800" b="1" i="1" dirty="0">
                            <a:solidFill>
                              <a:schemeClr val="tx2"/>
                            </a:solidFill>
                          </a:rPr>
                          <m:t>𝟐</m:t>
                        </m:r>
                      </m:sub>
                    </m:sSub>
                  </m:oMath>
                </a14:m>
                <a:r>
                  <a:rPr lang="en-US" sz="1800" b="1" dirty="0">
                    <a:solidFill>
                      <a:schemeClr val="tx2"/>
                    </a:solidFill>
                  </a:rPr>
                  <a:t>, ..., </a:t>
                </a:r>
                <a14:m>
                  <m:oMath xmlns:m="http://schemas.openxmlformats.org/officeDocument/2006/math">
                    <m:sSub>
                      <m:sSubPr>
                        <m:ctrlPr>
                          <a:rPr lang="en-US" sz="1800" b="1" dirty="0">
                            <a:solidFill>
                              <a:schemeClr val="tx2"/>
                            </a:solidFill>
                          </a:rPr>
                        </m:ctrlPr>
                      </m:sSubPr>
                      <m:e>
                        <m:r>
                          <a:rPr lang="en-US" altLang="zh-CN" sz="1800" b="1" i="1" dirty="0">
                            <a:solidFill>
                              <a:schemeClr val="tx2"/>
                            </a:solidFill>
                          </a:rPr>
                          <m:t>𝒗</m:t>
                        </m:r>
                      </m:e>
                      <m:sub>
                        <m:r>
                          <a:rPr lang="en-US" altLang="zh-CN" sz="1800" b="1" i="0" dirty="0" smtClean="0">
                            <a:solidFill>
                              <a:schemeClr val="tx2"/>
                            </a:solidFill>
                            <a:latin typeface="Cambria Math" charset="0"/>
                          </a:rPr>
                          <m:t>𝟖</m:t>
                        </m:r>
                      </m:sub>
                    </m:sSub>
                  </m:oMath>
                </a14:m>
                <a:r>
                  <a:rPr lang="en-US" sz="1800" b="1" dirty="0" smtClean="0">
                    <a:solidFill>
                      <a:schemeClr val="tx2"/>
                    </a:solidFill>
                  </a:rPr>
                  <a:t>)</a:t>
                </a:r>
                <a:r>
                  <a:rPr lang="en-US" altLang="zh-CN" sz="1800" b="1" dirty="0" smtClean="0">
                    <a:solidFill>
                      <a:schemeClr val="tx2"/>
                    </a:solidFill>
                  </a:rPr>
                  <a:t>.</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rank</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14:m>
                  <m:oMath xmlns:m="http://schemas.openxmlformats.org/officeDocument/2006/math">
                    <m:sSub>
                      <m:sSubPr>
                        <m:ctrlPr>
                          <a:rPr lang="en-US" sz="1800" b="1" i="1" dirty="0">
                            <a:solidFill>
                              <a:schemeClr val="tx2"/>
                            </a:solidFill>
                            <a:latin typeface="Cambria Math" charset="0"/>
                          </a:rPr>
                        </m:ctrlPr>
                      </m:sSubPr>
                      <m:e>
                        <m:r>
                          <a:rPr lang="en-US" altLang="zh-CN" sz="1800" b="1" i="1" dirty="0">
                            <a:solidFill>
                              <a:schemeClr val="tx2"/>
                            </a:solidFill>
                            <a:latin typeface="Cambria Math" charset="0"/>
                          </a:rPr>
                          <m:t>𝒗</m:t>
                        </m:r>
                      </m:e>
                      <m:sub>
                        <m:r>
                          <a:rPr lang="en-US" altLang="zh-CN" sz="1800" b="1" i="1" dirty="0">
                            <a:solidFill>
                              <a:schemeClr val="tx2"/>
                            </a:solidFill>
                            <a:latin typeface="Cambria Math" charset="0"/>
                          </a:rPr>
                          <m:t>𝟏</m:t>
                        </m:r>
                      </m:sub>
                    </m:sSub>
                  </m:oMath>
                </a14:m>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1,</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rank</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14:m>
                  <m:oMath xmlns:m="http://schemas.openxmlformats.org/officeDocument/2006/math">
                    <m:sSub>
                      <m:sSubPr>
                        <m:ctrlPr>
                          <a:rPr lang="en-US" sz="1800" b="1" i="1" dirty="0">
                            <a:solidFill>
                              <a:schemeClr val="tx2"/>
                            </a:solidFill>
                            <a:latin typeface="Cambria Math" charset="0"/>
                          </a:rPr>
                        </m:ctrlPr>
                      </m:sSubPr>
                      <m:e>
                        <m:r>
                          <a:rPr lang="en-US" altLang="zh-CN" sz="1800" b="1" i="1" dirty="0">
                            <a:solidFill>
                              <a:schemeClr val="tx2"/>
                            </a:solidFill>
                            <a:latin typeface="Cambria Math" charset="0"/>
                          </a:rPr>
                          <m:t>𝒗</m:t>
                        </m:r>
                      </m:e>
                      <m:sub>
                        <m:r>
                          <a:rPr lang="en-US" altLang="zh-CN" sz="1800" b="1" i="1" dirty="0">
                            <a:solidFill>
                              <a:schemeClr val="tx2"/>
                            </a:solidFill>
                            <a:latin typeface="Cambria Math" charset="0"/>
                          </a:rPr>
                          <m:t>𝟐</m:t>
                        </m:r>
                      </m:sub>
                    </m:sSub>
                  </m:oMath>
                </a14:m>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2</a:t>
                </a:r>
                <a:r>
                  <a:rPr lang="zh-CN" altLang="en-US" sz="1800" b="1" dirty="0" smtClean="0">
                    <a:solidFill>
                      <a:schemeClr val="tx2"/>
                    </a:solidFill>
                  </a:rPr>
                  <a:t> </a:t>
                </a:r>
                <a:r>
                  <a:rPr lang="en-US" altLang="zh-CN" sz="1800" b="1" dirty="0" smtClean="0">
                    <a:solidFill>
                      <a:schemeClr val="tx2"/>
                    </a:solidFill>
                  </a:rPr>
                  <a:t>and</a:t>
                </a:r>
                <a:r>
                  <a:rPr lang="zh-CN" altLang="en-US" sz="1800" b="1" dirty="0" smtClean="0">
                    <a:solidFill>
                      <a:schemeClr val="tx2"/>
                    </a:solidFill>
                  </a:rPr>
                  <a:t> </a:t>
                </a:r>
                <a:r>
                  <a:rPr lang="en-US" altLang="zh-CN" sz="1800" b="1" dirty="0" smtClean="0">
                    <a:solidFill>
                      <a:schemeClr val="tx2"/>
                    </a:solidFill>
                  </a:rPr>
                  <a:t>so</a:t>
                </a:r>
                <a:r>
                  <a:rPr lang="zh-CN" altLang="en-US" sz="1800" b="1" dirty="0" smtClean="0">
                    <a:solidFill>
                      <a:schemeClr val="tx2"/>
                    </a:solidFill>
                  </a:rPr>
                  <a:t> </a:t>
                </a:r>
                <a:r>
                  <a:rPr lang="en-US" altLang="zh-CN" sz="1800" b="1" dirty="0" smtClean="0">
                    <a:solidFill>
                      <a:schemeClr val="tx2"/>
                    </a:solidFill>
                  </a:rPr>
                  <a:t>on</a:t>
                </a:r>
                <a:r>
                  <a:rPr lang="zh-CN" altLang="en-US" sz="1800" b="1" dirty="0" smtClean="0">
                    <a:solidFill>
                      <a:schemeClr val="tx2"/>
                    </a:solidFill>
                  </a:rPr>
                  <a:t> </a:t>
                </a:r>
                <a:r>
                  <a:rPr lang="en-US" altLang="zh-CN" sz="1800" b="1" dirty="0" smtClean="0">
                    <a:solidFill>
                      <a:schemeClr val="tx2"/>
                    </a:solidFill>
                  </a:rPr>
                  <a:t>so</a:t>
                </a:r>
                <a:r>
                  <a:rPr lang="zh-CN" altLang="en-US" sz="1800" b="1" dirty="0" smtClean="0">
                    <a:solidFill>
                      <a:schemeClr val="tx2"/>
                    </a:solidFill>
                  </a:rPr>
                  <a:t> </a:t>
                </a:r>
                <a:r>
                  <a:rPr lang="en-US" altLang="zh-CN" sz="1800" b="1" dirty="0" smtClean="0">
                    <a:solidFill>
                      <a:schemeClr val="tx2"/>
                    </a:solidFill>
                  </a:rPr>
                  <a:t>forth.</a:t>
                </a:r>
                <a:r>
                  <a:rPr lang="zh-CN" altLang="en-US" sz="1800" b="1" dirty="0" smtClean="0">
                    <a:solidFill>
                      <a:schemeClr val="tx2"/>
                    </a:solidFill>
                  </a:rPr>
                  <a:t> </a:t>
                </a:r>
                <a:r>
                  <a:rPr lang="en-US" altLang="zh-CN" sz="1800" b="1" dirty="0" smtClean="0">
                    <a:solidFill>
                      <a:schemeClr val="tx2"/>
                    </a:solidFill>
                  </a:rPr>
                  <a:t>Thus,</a:t>
                </a:r>
                <a:r>
                  <a:rPr lang="zh-CN" altLang="en-US" sz="1800" b="1" dirty="0" smtClean="0">
                    <a:solidFill>
                      <a:schemeClr val="tx2"/>
                    </a:solidFill>
                  </a:rPr>
                  <a:t> </a:t>
                </a:r>
                <a14:m>
                  <m:oMath xmlns:m="http://schemas.openxmlformats.org/officeDocument/2006/math">
                    <m:sSub>
                      <m:sSubPr>
                        <m:ctrlPr>
                          <a:rPr lang="en-US" sz="1800" b="1" i="1" dirty="0">
                            <a:solidFill>
                              <a:schemeClr val="tx2"/>
                            </a:solidFill>
                            <a:latin typeface="Cambria Math" charset="0"/>
                          </a:rPr>
                        </m:ctrlPr>
                      </m:sSubPr>
                      <m:e>
                        <m:r>
                          <a:rPr lang="en-US" altLang="zh-CN" sz="1800" b="1" i="1" dirty="0">
                            <a:solidFill>
                              <a:schemeClr val="tx2"/>
                            </a:solidFill>
                            <a:latin typeface="Cambria Math" charset="0"/>
                          </a:rPr>
                          <m:t>𝒗</m:t>
                        </m:r>
                      </m:e>
                      <m:sub>
                        <m:r>
                          <a:rPr lang="en-US" altLang="zh-CN" sz="1800" b="1" i="1" dirty="0" smtClean="0">
                            <a:solidFill>
                              <a:schemeClr val="tx2"/>
                            </a:solidFill>
                            <a:latin typeface="Cambria Math" charset="0"/>
                          </a:rPr>
                          <m:t>𝟏</m:t>
                        </m:r>
                      </m:sub>
                    </m:sSub>
                  </m:oMath>
                </a14:m>
                <a:r>
                  <a:rPr lang="zh-CN" altLang="en-US" sz="1800" b="1" dirty="0" smtClean="0">
                    <a:solidFill>
                      <a:schemeClr val="tx2"/>
                    </a:solidFill>
                  </a:rPr>
                  <a:t> </a:t>
                </a:r>
                <a:r>
                  <a:rPr lang="en-US" altLang="zh-CN" sz="1800" b="1" dirty="0" smtClean="0">
                    <a:solidFill>
                      <a:schemeClr val="tx2"/>
                    </a:solidFill>
                  </a:rPr>
                  <a:t>has</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smaller</a:t>
                </a:r>
                <a:r>
                  <a:rPr lang="zh-CN" altLang="en-US" sz="1800" b="1" dirty="0" smtClean="0">
                    <a:solidFill>
                      <a:schemeClr val="tx2"/>
                    </a:solidFill>
                  </a:rPr>
                  <a:t> </a:t>
                </a:r>
                <a:r>
                  <a:rPr lang="en-US" altLang="zh-CN" sz="1800" b="1" dirty="0" smtClean="0">
                    <a:solidFill>
                      <a:schemeClr val="tx2"/>
                    </a:solidFill>
                  </a:rPr>
                  <a:t>rank</a:t>
                </a:r>
                <a:r>
                  <a:rPr lang="zh-CN" altLang="en-US" sz="1800" b="1" dirty="0" smtClean="0">
                    <a:solidFill>
                      <a:schemeClr val="tx2"/>
                    </a:solidFill>
                  </a:rPr>
                  <a:t> </a:t>
                </a:r>
                <a:r>
                  <a:rPr lang="en-US" altLang="zh-CN" sz="1800" b="1" dirty="0" smtClean="0">
                    <a:solidFill>
                      <a:schemeClr val="tx2"/>
                    </a:solidFill>
                  </a:rPr>
                  <a:t>than</a:t>
                </a:r>
                <a:r>
                  <a:rPr lang="zh-CN" altLang="en-US" sz="1800" b="1" dirty="0" smtClean="0">
                    <a:solidFill>
                      <a:schemeClr val="tx2"/>
                    </a:solidFill>
                  </a:rPr>
                  <a:t> </a:t>
                </a:r>
                <a14:m>
                  <m:oMath xmlns:m="http://schemas.openxmlformats.org/officeDocument/2006/math">
                    <m:sSub>
                      <m:sSubPr>
                        <m:ctrlPr>
                          <a:rPr lang="en-US" sz="1800" b="1" i="1" dirty="0">
                            <a:solidFill>
                              <a:schemeClr val="tx2"/>
                            </a:solidFill>
                            <a:latin typeface="Cambria Math" charset="0"/>
                          </a:rPr>
                        </m:ctrlPr>
                      </m:sSubPr>
                      <m:e>
                        <m:r>
                          <a:rPr lang="en-US" altLang="zh-CN" sz="1800" b="1" i="1" dirty="0">
                            <a:solidFill>
                              <a:schemeClr val="tx2"/>
                            </a:solidFill>
                            <a:latin typeface="Cambria Math" charset="0"/>
                          </a:rPr>
                          <m:t>𝒗</m:t>
                        </m:r>
                      </m:e>
                      <m:sub>
                        <m:r>
                          <a:rPr lang="en-US" altLang="zh-CN" sz="1800" b="1" i="1" dirty="0">
                            <a:solidFill>
                              <a:schemeClr val="tx2"/>
                            </a:solidFill>
                            <a:latin typeface="Cambria Math" charset="0"/>
                          </a:rPr>
                          <m:t>𝟐</m:t>
                        </m:r>
                      </m:sub>
                    </m:sSub>
                  </m:oMath>
                </a14:m>
                <a:r>
                  <a:rPr lang="en-US" altLang="zh-CN" sz="1800" b="1" dirty="0" smtClean="0">
                    <a:solidFill>
                      <a:schemeClr val="tx2"/>
                    </a:solidFill>
                  </a:rPr>
                  <a:t>.</a:t>
                </a:r>
                <a:endParaRPr lang="en-US" sz="1800" b="1" dirty="0">
                  <a:solidFill>
                    <a:schemeClr val="tx2"/>
                  </a:solidFill>
                </a:endParaRPr>
              </a:p>
              <a:p>
                <a:pPr marL="0" lvl="2" indent="0" eaLnBrk="1" hangingPunct="1">
                  <a:spcBef>
                    <a:spcPct val="0"/>
                  </a:spcBef>
                  <a:buClrTx/>
                  <a:buSzTx/>
                  <a:buNone/>
                </a:pPr>
                <a:r>
                  <a:rPr lang="zh-CN" altLang="en-US" sz="1800" b="1" dirty="0">
                    <a:solidFill>
                      <a:schemeClr val="tx2"/>
                    </a:solidFill>
                  </a:rPr>
                  <a:t> </a:t>
                </a:r>
                <a:endParaRPr lang="en-US" altLang="zh-HK" sz="1800" b="1" dirty="0">
                  <a:solidFill>
                    <a:schemeClr val="tx2"/>
                  </a:solidFill>
                </a:endParaRPr>
              </a:p>
            </p:txBody>
          </p:sp>
        </mc:Choice>
        <mc:Fallback>
          <p:sp>
            <p:nvSpPr>
              <p:cNvPr id="46" name="AutoShape 31"/>
              <p:cNvSpPr>
                <a:spLocks noRot="1" noChangeAspect="1" noMove="1" noResize="1" noEditPoints="1" noAdjustHandles="1" noChangeArrowheads="1" noChangeShapeType="1" noTextEdit="1"/>
              </p:cNvSpPr>
              <p:nvPr/>
            </p:nvSpPr>
            <p:spPr bwMode="auto">
              <a:xfrm>
                <a:off x="1763688" y="923634"/>
                <a:ext cx="6968235" cy="1052994"/>
              </a:xfrm>
              <a:prstGeom prst="wedgeRoundRectCallout">
                <a:avLst>
                  <a:gd name="adj1" fmla="val -3890"/>
                  <a:gd name="adj2" fmla="val 60066"/>
                  <a:gd name="adj3" fmla="val 16667"/>
                </a:avLst>
              </a:prstGeom>
              <a:blipFill rotWithShape="0">
                <a:blip r:embed="rId4"/>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08034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Key</a:t>
            </a:r>
            <a:r>
              <a:rPr lang="zh-CN" altLang="en-US" sz="2800" dirty="0" smtClean="0"/>
              <a:t> </a:t>
            </a:r>
            <a:r>
              <a:rPr lang="en-US" altLang="zh-CN" sz="2800" dirty="0" smtClean="0"/>
              <a:t>Concepts</a:t>
            </a:r>
            <a:endParaRPr lang="en-US" altLang="zh-HK" sz="2800"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14</a:t>
            </a:fld>
            <a:endParaRPr kumimoji="0" lang="en-US" altLang="zh-TW" sz="1400" dirty="0" smtClean="0"/>
          </a:p>
        </p:txBody>
      </p:sp>
      <mc:AlternateContent xmlns:mc="http://schemas.openxmlformats.org/markup-compatibility/2006">
        <mc:Choice xmlns:a14="http://schemas.microsoft.com/office/drawing/2010/main" Requires="a14">
          <p:sp>
            <p:nvSpPr>
              <p:cNvPr id="2" name="Rectangle 1"/>
              <p:cNvSpPr/>
              <p:nvPr/>
            </p:nvSpPr>
            <p:spPr>
              <a:xfrm>
                <a:off x="1043608" y="3170495"/>
                <a:ext cx="7616307" cy="1211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Valley</a:t>
                </a:r>
                <a:r>
                  <a:rPr lang="zh-CN" altLang="en-US" b="1" dirty="0" smtClean="0">
                    <a:solidFill>
                      <a:schemeClr val="tx1"/>
                    </a:solidFill>
                  </a:rPr>
                  <a:t> </a:t>
                </a:r>
                <a:r>
                  <a:rPr lang="en-US" altLang="zh-CN" b="1" dirty="0">
                    <a:solidFill>
                      <a:schemeClr val="tx1"/>
                    </a:solidFill>
                  </a:rPr>
                  <a:t>P</a:t>
                </a:r>
                <a:r>
                  <a:rPr lang="en-US" altLang="zh-CN" b="1" dirty="0" smtClean="0">
                    <a:solidFill>
                      <a:schemeClr val="tx1"/>
                    </a:solidFill>
                  </a:rPr>
                  <a:t>ath:</a:t>
                </a:r>
                <a:r>
                  <a:rPr lang="zh-CN" altLang="en-US" b="1" dirty="0" smtClean="0">
                    <a:solidFill>
                      <a:schemeClr val="tx1"/>
                    </a:solidFill>
                  </a:rPr>
                  <a:t> </a:t>
                </a:r>
                <a:r>
                  <a:rPr lang="en-US" altLang="zh-CN" dirty="0" smtClean="0">
                    <a:solidFill>
                      <a:schemeClr val="tx1"/>
                    </a:solidFill>
                  </a:rPr>
                  <a:t>Given</a:t>
                </a:r>
                <a:r>
                  <a:rPr lang="zh-CN" altLang="en-US" dirty="0" smtClean="0">
                    <a:solidFill>
                      <a:schemeClr val="tx1"/>
                    </a:solidFill>
                  </a:rPr>
                  <a:t> </a:t>
                </a:r>
                <a:r>
                  <a:rPr lang="en-US" altLang="zh-CN" dirty="0" smtClean="0">
                    <a:solidFill>
                      <a:schemeClr val="tx1"/>
                    </a:solidFill>
                  </a:rPr>
                  <a:t>an</a:t>
                </a:r>
                <a:r>
                  <a:rPr lang="zh-CN" altLang="en-US" dirty="0" smtClean="0">
                    <a:solidFill>
                      <a:schemeClr val="tx1"/>
                    </a:solidFill>
                  </a:rPr>
                  <a:t> </a:t>
                </a:r>
                <a:r>
                  <a:rPr lang="en-US" altLang="zh-CN" dirty="0" smtClean="0">
                    <a:solidFill>
                      <a:schemeClr val="tx1"/>
                    </a:solidFill>
                  </a:rPr>
                  <a:t>ordering</a:t>
                </a:r>
                <a:r>
                  <a:rPr lang="zh-CN" altLang="en-US" dirty="0" smtClean="0">
                    <a:solidFill>
                      <a:schemeClr val="tx1"/>
                    </a:solidFill>
                  </a:rPr>
                  <a:t> </a:t>
                </a:r>
                <a:r>
                  <a:rPr lang="en-US" altLang="zh-CN" dirty="0" smtClean="0">
                    <a:solidFill>
                      <a:schemeClr val="tx1"/>
                    </a:solidFill>
                  </a:rPr>
                  <a:t>of</a:t>
                </a:r>
                <a:r>
                  <a:rPr lang="zh-CN" altLang="en-US" dirty="0" smtClean="0">
                    <a:solidFill>
                      <a:schemeClr val="tx1"/>
                    </a:solidFill>
                  </a:rPr>
                  <a:t> </a:t>
                </a:r>
                <a:r>
                  <a:rPr lang="en-US" altLang="zh-CN" dirty="0" smtClean="0">
                    <a:solidFill>
                      <a:schemeClr val="tx1"/>
                    </a:solidFill>
                  </a:rPr>
                  <a:t>all</a:t>
                </a:r>
                <a:r>
                  <a:rPr lang="zh-CN" altLang="en-US" dirty="0" smtClean="0">
                    <a:solidFill>
                      <a:schemeClr val="tx1"/>
                    </a:solidFill>
                  </a:rPr>
                  <a:t> </a:t>
                </a:r>
                <a:r>
                  <a:rPr lang="en-US" altLang="zh-CN" dirty="0" smtClean="0">
                    <a:solidFill>
                      <a:schemeClr val="tx1"/>
                    </a:solidFill>
                  </a:rPr>
                  <a:t>vertices,</a:t>
                </a:r>
                <a:r>
                  <a:rPr lang="zh-CN" altLang="en-US" dirty="0" smtClean="0">
                    <a:solidFill>
                      <a:schemeClr val="tx1"/>
                    </a:solidFill>
                  </a:rPr>
                  <a:t> </a:t>
                </a:r>
                <a:r>
                  <a:rPr lang="en-US" altLang="zh-CN" dirty="0" smtClean="0">
                    <a:solidFill>
                      <a:schemeClr val="tx1"/>
                    </a:solidFill>
                  </a:rPr>
                  <a:t>a</a:t>
                </a:r>
                <a:r>
                  <a:rPr lang="zh-CN" altLang="en-US" dirty="0" smtClean="0">
                    <a:solidFill>
                      <a:schemeClr val="tx1"/>
                    </a:solidFill>
                  </a:rPr>
                  <a:t> </a:t>
                </a:r>
                <a:r>
                  <a:rPr lang="en-US" dirty="0" smtClean="0">
                    <a:solidFill>
                      <a:schemeClr val="tx1"/>
                    </a:solidFill>
                  </a:rPr>
                  <a:t>path </a:t>
                </a:r>
                <a:r>
                  <a:rPr lang="en-US" dirty="0">
                    <a:solidFill>
                      <a:schemeClr val="tx1"/>
                    </a:solidFill>
                  </a:rPr>
                  <a:t>(</a:t>
                </a:r>
                <a14:m>
                  <m:oMath xmlns:m="http://schemas.openxmlformats.org/officeDocument/2006/math">
                    <m:sSub>
                      <m:sSubPr>
                        <m:ctrlPr>
                          <a:rPr lang="en-US" i="1" dirty="0" smtClean="0">
                            <a:solidFill>
                              <a:schemeClr val="tx1"/>
                            </a:solidFill>
                            <a:latin typeface="Cambria Math" charset="0"/>
                          </a:rPr>
                        </m:ctrlPr>
                      </m:sSubPr>
                      <m:e>
                        <m:r>
                          <a:rPr lang="en-US" altLang="zh-CN" b="0" i="1" dirty="0" smtClean="0">
                            <a:solidFill>
                              <a:schemeClr val="tx1"/>
                            </a:solidFill>
                            <a:latin typeface="Cambria Math" charset="0"/>
                          </a:rPr>
                          <m:t>𝑣</m:t>
                        </m:r>
                      </m:e>
                      <m:sub>
                        <m:r>
                          <a:rPr lang="en-US" altLang="zh-CN" b="0" i="1" dirty="0" smtClean="0">
                            <a:solidFill>
                              <a:schemeClr val="tx1"/>
                            </a:solidFill>
                            <a:latin typeface="Cambria Math" charset="0"/>
                          </a:rPr>
                          <m:t>1</m:t>
                        </m:r>
                      </m:sub>
                    </m:sSub>
                  </m:oMath>
                </a14:m>
                <a:r>
                  <a:rPr lang="en-US" dirty="0" smtClean="0">
                    <a:solidFill>
                      <a:schemeClr val="tx1"/>
                    </a:solidFill>
                  </a:rPr>
                  <a:t>,</a:t>
                </a:r>
                <a:r>
                  <a:rPr lang="en-US" dirty="0">
                    <a:solidFill>
                      <a:schemeClr val="tx1"/>
                    </a:solidFill>
                  </a:rPr>
                  <a:t>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b="0" i="1" dirty="0" smtClean="0">
                            <a:solidFill>
                              <a:schemeClr val="tx1"/>
                            </a:solidFill>
                            <a:latin typeface="Cambria Math" charset="0"/>
                          </a:rPr>
                          <m:t>2</m:t>
                        </m:r>
                      </m:sub>
                    </m:sSub>
                  </m:oMath>
                </a14:m>
                <a:r>
                  <a:rPr lang="en-US" dirty="0">
                    <a:solidFill>
                      <a:schemeClr val="tx1"/>
                    </a:solidFill>
                  </a:rPr>
                  <a:t>, </a:t>
                </a:r>
                <a:r>
                  <a:rPr lang="en-US" dirty="0" smtClean="0">
                    <a:solidFill>
                      <a:schemeClr val="tx1"/>
                    </a:solidFill>
                  </a:rPr>
                  <a:t>...,</a:t>
                </a:r>
                <a:r>
                  <a:rPr lang="en-US" dirty="0">
                    <a:solidFill>
                      <a:schemeClr val="tx1"/>
                    </a:solidFill>
                  </a:rPr>
                  <a:t>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b="0" i="1" dirty="0" smtClean="0">
                            <a:solidFill>
                              <a:schemeClr val="tx1"/>
                            </a:solidFill>
                            <a:latin typeface="Cambria Math" charset="0"/>
                          </a:rPr>
                          <m:t>𝑙</m:t>
                        </m:r>
                      </m:sub>
                    </m:sSub>
                  </m:oMath>
                </a14:m>
                <a:r>
                  <a:rPr lang="en-US" dirty="0" smtClean="0">
                    <a:solidFill>
                      <a:schemeClr val="tx1"/>
                    </a:solidFill>
                  </a:rPr>
                  <a:t>) </a:t>
                </a:r>
                <a:r>
                  <a:rPr lang="en-US" dirty="0">
                    <a:solidFill>
                      <a:schemeClr val="tx1"/>
                    </a:solidFill>
                  </a:rPr>
                  <a:t>is said to be a valley path if the rank value of each vertex along the path except the first vertex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i="1" dirty="0">
                            <a:solidFill>
                              <a:schemeClr val="tx1"/>
                            </a:solidFill>
                            <a:latin typeface="Cambria Math" charset="0"/>
                          </a:rPr>
                          <m:t>1</m:t>
                        </m:r>
                      </m:sub>
                    </m:sSub>
                  </m:oMath>
                </a14:m>
                <a:r>
                  <a:rPr lang="en-US" dirty="0">
                    <a:solidFill>
                      <a:schemeClr val="tx1"/>
                    </a:solidFill>
                  </a:rPr>
                  <a:t> and the last vertex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b="0" i="1" dirty="0" smtClean="0">
                            <a:solidFill>
                              <a:schemeClr val="tx1"/>
                            </a:solidFill>
                            <a:latin typeface="Cambria Math" charset="0"/>
                          </a:rPr>
                          <m:t>𝑙</m:t>
                        </m:r>
                      </m:sub>
                    </m:sSub>
                  </m:oMath>
                </a14:m>
                <a:r>
                  <a:rPr lang="en-US" dirty="0">
                    <a:solidFill>
                      <a:schemeClr val="tx1"/>
                    </a:solidFill>
                  </a:rPr>
                  <a:t> is smaller than both the rank values of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i="1" dirty="0">
                            <a:solidFill>
                              <a:schemeClr val="tx1"/>
                            </a:solidFill>
                            <a:latin typeface="Cambria Math" charset="0"/>
                          </a:rPr>
                          <m:t>1</m:t>
                        </m:r>
                      </m:sub>
                    </m:sSub>
                  </m:oMath>
                </a14:m>
                <a:r>
                  <a:rPr lang="en-US" dirty="0">
                    <a:solidFill>
                      <a:schemeClr val="tx1"/>
                    </a:solidFill>
                  </a:rPr>
                  <a:t> and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b="0" i="1" dirty="0" smtClean="0">
                            <a:solidFill>
                              <a:schemeClr val="tx1"/>
                            </a:solidFill>
                            <a:latin typeface="Cambria Math" charset="0"/>
                          </a:rPr>
                          <m:t>𝑙</m:t>
                        </m:r>
                      </m:sub>
                    </m:sSub>
                  </m:oMath>
                </a14:m>
                <a:r>
                  <a:rPr lang="en-US" dirty="0" smtClean="0">
                    <a:solidFill>
                      <a:schemeClr val="tx1"/>
                    </a:solidFill>
                  </a:rPr>
                  <a:t>. </a:t>
                </a:r>
                <a:endParaRPr lang="en-US" dirty="0">
                  <a:solidFill>
                    <a:schemeClr val="tx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1043608" y="3170495"/>
                <a:ext cx="7616307" cy="1211478"/>
              </a:xfrm>
              <a:prstGeom prst="rect">
                <a:avLst/>
              </a:prstGeom>
              <a:blipFill rotWithShape="0">
                <a:blip r:embed="rId3"/>
                <a:stretch>
                  <a:fillRect t="-985" b="-5911"/>
                </a:stretch>
              </a:blipFill>
            </p:spPr>
            <p:txBody>
              <a:bodyPr/>
              <a:lstStyle/>
              <a:p>
                <a:r>
                  <a:rPr lang="en-US">
                    <a:noFill/>
                  </a:rPr>
                  <a:t> </a:t>
                </a:r>
              </a:p>
            </p:txBody>
          </p:sp>
        </mc:Fallback>
      </mc:AlternateContent>
      <p:sp>
        <p:nvSpPr>
          <p:cNvPr id="20" name="Rectangle 19"/>
          <p:cNvSpPr/>
          <p:nvPr/>
        </p:nvSpPr>
        <p:spPr>
          <a:xfrm>
            <a:off x="1043608" y="4918056"/>
            <a:ext cx="7616307" cy="1031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Ternary</a:t>
            </a:r>
            <a:r>
              <a:rPr lang="zh-CN" altLang="en-US" b="1" dirty="0" smtClean="0">
                <a:solidFill>
                  <a:schemeClr val="tx1"/>
                </a:solidFill>
              </a:rPr>
              <a:t> </a:t>
            </a:r>
            <a:r>
              <a:rPr lang="en-US" altLang="zh-CN" b="1" dirty="0" smtClean="0">
                <a:solidFill>
                  <a:schemeClr val="tx1"/>
                </a:solidFill>
              </a:rPr>
              <a:t>Valley</a:t>
            </a:r>
            <a:r>
              <a:rPr lang="zh-CN" altLang="en-US" b="1" dirty="0" smtClean="0">
                <a:solidFill>
                  <a:schemeClr val="tx1"/>
                </a:solidFill>
              </a:rPr>
              <a:t> </a:t>
            </a:r>
            <a:r>
              <a:rPr lang="en-US" altLang="zh-CN" b="1" dirty="0" smtClean="0">
                <a:solidFill>
                  <a:schemeClr val="tx1"/>
                </a:solidFill>
              </a:rPr>
              <a:t>Path:</a:t>
            </a:r>
            <a:r>
              <a:rPr lang="zh-CN" altLang="en-US" dirty="0" smtClean="0">
                <a:solidFill>
                  <a:schemeClr val="tx1"/>
                </a:solidFill>
              </a:rPr>
              <a:t> </a:t>
            </a:r>
            <a:r>
              <a:rPr lang="en-US" altLang="zh-CN" dirty="0">
                <a:solidFill>
                  <a:schemeClr val="tx1"/>
                </a:solidFill>
              </a:rPr>
              <a:t>Given</a:t>
            </a:r>
            <a:r>
              <a:rPr lang="zh-CN" altLang="en-US" dirty="0">
                <a:solidFill>
                  <a:schemeClr val="tx1"/>
                </a:solidFill>
              </a:rPr>
              <a:t> </a:t>
            </a:r>
            <a:r>
              <a:rPr lang="en-US" altLang="zh-CN" dirty="0">
                <a:solidFill>
                  <a:schemeClr val="tx1"/>
                </a:solidFill>
              </a:rPr>
              <a:t>an</a:t>
            </a:r>
            <a:r>
              <a:rPr lang="zh-CN" altLang="en-US" dirty="0">
                <a:solidFill>
                  <a:schemeClr val="tx1"/>
                </a:solidFill>
              </a:rPr>
              <a:t> </a:t>
            </a:r>
            <a:r>
              <a:rPr lang="en-US" altLang="zh-CN" dirty="0">
                <a:solidFill>
                  <a:schemeClr val="tx1"/>
                </a:solidFill>
              </a:rPr>
              <a:t>ordering</a:t>
            </a:r>
            <a:r>
              <a:rPr lang="zh-CN" altLang="en-US" dirty="0">
                <a:solidFill>
                  <a:schemeClr val="tx1"/>
                </a:solidFill>
              </a:rPr>
              <a:t> </a:t>
            </a:r>
            <a:r>
              <a:rPr lang="en-US" altLang="zh-CN" dirty="0">
                <a:solidFill>
                  <a:schemeClr val="tx1"/>
                </a:solidFill>
              </a:rPr>
              <a:t>of</a:t>
            </a:r>
            <a:r>
              <a:rPr lang="zh-CN" altLang="en-US" dirty="0">
                <a:solidFill>
                  <a:schemeClr val="tx1"/>
                </a:solidFill>
              </a:rPr>
              <a:t> </a:t>
            </a:r>
            <a:r>
              <a:rPr lang="en-US" altLang="zh-CN" dirty="0">
                <a:solidFill>
                  <a:schemeClr val="tx1"/>
                </a:solidFill>
              </a:rPr>
              <a:t>all</a:t>
            </a:r>
            <a:r>
              <a:rPr lang="zh-CN" altLang="en-US" dirty="0">
                <a:solidFill>
                  <a:schemeClr val="tx1"/>
                </a:solidFill>
              </a:rPr>
              <a:t> </a:t>
            </a:r>
            <a:r>
              <a:rPr lang="en-US" altLang="zh-CN" dirty="0">
                <a:solidFill>
                  <a:schemeClr val="tx1"/>
                </a:solidFill>
              </a:rPr>
              <a:t>vertices,</a:t>
            </a:r>
            <a:r>
              <a:rPr lang="zh-CN" altLang="en-US" dirty="0">
                <a:solidFill>
                  <a:schemeClr val="tx1"/>
                </a:solidFill>
              </a:rPr>
              <a:t> </a:t>
            </a:r>
            <a:r>
              <a:rPr lang="en-US" altLang="zh-CN" dirty="0" smtClean="0">
                <a:solidFill>
                  <a:schemeClr val="tx1"/>
                </a:solidFill>
              </a:rPr>
              <a:t>w</a:t>
            </a:r>
            <a:r>
              <a:rPr lang="en-US" dirty="0" smtClean="0">
                <a:solidFill>
                  <a:schemeClr val="tx1"/>
                </a:solidFill>
              </a:rPr>
              <a:t>e </a:t>
            </a:r>
            <a:r>
              <a:rPr lang="en-US" dirty="0">
                <a:solidFill>
                  <a:schemeClr val="tx1"/>
                </a:solidFill>
              </a:rPr>
              <a:t>say that a </a:t>
            </a:r>
            <a:r>
              <a:rPr lang="en-US" dirty="0" smtClean="0">
                <a:solidFill>
                  <a:schemeClr val="tx1"/>
                </a:solidFill>
              </a:rPr>
              <a:t>path is</a:t>
            </a:r>
            <a:r>
              <a:rPr lang="zh-CN" altLang="en-US" dirty="0" smtClean="0">
                <a:solidFill>
                  <a:schemeClr val="tx1"/>
                </a:solidFill>
              </a:rPr>
              <a:t> </a:t>
            </a:r>
            <a:r>
              <a:rPr lang="en-US" altLang="zh-CN" dirty="0" smtClean="0">
                <a:solidFill>
                  <a:schemeClr val="tx1"/>
                </a:solidFill>
              </a:rPr>
              <a:t>a</a:t>
            </a:r>
            <a:r>
              <a:rPr lang="en-US" dirty="0" smtClean="0">
                <a:solidFill>
                  <a:schemeClr val="tx1"/>
                </a:solidFill>
              </a:rPr>
              <a:t> ternary</a:t>
            </a:r>
            <a:r>
              <a:rPr lang="zh-CN" altLang="en-US" dirty="0" smtClean="0">
                <a:solidFill>
                  <a:schemeClr val="tx1"/>
                </a:solidFill>
              </a:rPr>
              <a:t> </a:t>
            </a:r>
            <a:r>
              <a:rPr lang="en-US" altLang="zh-CN" dirty="0" smtClean="0">
                <a:solidFill>
                  <a:schemeClr val="tx1"/>
                </a:solidFill>
              </a:rPr>
              <a:t>valley</a:t>
            </a:r>
            <a:r>
              <a:rPr lang="zh-CN" altLang="en-US" dirty="0" smtClean="0">
                <a:solidFill>
                  <a:schemeClr val="tx1"/>
                </a:solidFill>
              </a:rPr>
              <a:t> </a:t>
            </a:r>
            <a:r>
              <a:rPr lang="en-US" altLang="zh-CN" dirty="0" smtClean="0">
                <a:solidFill>
                  <a:schemeClr val="tx1"/>
                </a:solidFill>
              </a:rPr>
              <a:t>path</a:t>
            </a:r>
            <a:r>
              <a:rPr lang="en-US" dirty="0" smtClean="0">
                <a:solidFill>
                  <a:schemeClr val="tx1"/>
                </a:solidFill>
              </a:rPr>
              <a:t> </a:t>
            </a:r>
            <a:r>
              <a:rPr lang="en-US" dirty="0">
                <a:solidFill>
                  <a:schemeClr val="tx1"/>
                </a:solidFill>
              </a:rPr>
              <a:t>if </a:t>
            </a:r>
            <a:r>
              <a:rPr lang="en-US" altLang="zh-CN" dirty="0" smtClean="0">
                <a:solidFill>
                  <a:schemeClr val="tx1"/>
                </a:solidFill>
              </a:rPr>
              <a:t>it</a:t>
            </a:r>
            <a:r>
              <a:rPr lang="zh-CN" altLang="en-US" dirty="0" smtClean="0">
                <a:solidFill>
                  <a:schemeClr val="tx1"/>
                </a:solidFill>
              </a:rPr>
              <a:t> </a:t>
            </a:r>
            <a:r>
              <a:rPr lang="en-US" altLang="zh-CN" dirty="0" smtClean="0">
                <a:solidFill>
                  <a:schemeClr val="tx1"/>
                </a:solidFill>
              </a:rPr>
              <a:t>is</a:t>
            </a:r>
            <a:r>
              <a:rPr lang="zh-CN" altLang="en-US" dirty="0" smtClean="0">
                <a:solidFill>
                  <a:schemeClr val="tx1"/>
                </a:solidFill>
              </a:rPr>
              <a:t> </a:t>
            </a:r>
            <a:r>
              <a:rPr lang="en-US" altLang="zh-CN" dirty="0" smtClean="0">
                <a:solidFill>
                  <a:schemeClr val="tx1"/>
                </a:solidFill>
              </a:rPr>
              <a:t>a</a:t>
            </a:r>
            <a:r>
              <a:rPr lang="zh-CN" altLang="en-US" dirty="0" smtClean="0">
                <a:solidFill>
                  <a:schemeClr val="tx1"/>
                </a:solidFill>
              </a:rPr>
              <a:t> </a:t>
            </a:r>
            <a:r>
              <a:rPr lang="en-US" altLang="zh-CN" dirty="0" smtClean="0">
                <a:solidFill>
                  <a:schemeClr val="tx1"/>
                </a:solidFill>
              </a:rPr>
              <a:t>valley</a:t>
            </a:r>
            <a:r>
              <a:rPr lang="zh-CN" altLang="en-US" dirty="0" smtClean="0">
                <a:solidFill>
                  <a:schemeClr val="tx1"/>
                </a:solidFill>
              </a:rPr>
              <a:t> </a:t>
            </a:r>
            <a:r>
              <a:rPr lang="en-US" altLang="zh-CN" dirty="0" smtClean="0">
                <a:solidFill>
                  <a:schemeClr val="tx1"/>
                </a:solidFill>
              </a:rPr>
              <a:t>path</a:t>
            </a:r>
            <a:r>
              <a:rPr lang="zh-CN" altLang="en-US" dirty="0" smtClean="0">
                <a:solidFill>
                  <a:schemeClr val="tx1"/>
                </a:solidFill>
              </a:rPr>
              <a:t> </a:t>
            </a:r>
            <a:r>
              <a:rPr lang="en-US" altLang="zh-CN" dirty="0" smtClean="0">
                <a:solidFill>
                  <a:schemeClr val="tx1"/>
                </a:solidFill>
              </a:rPr>
              <a:t>and</a:t>
            </a:r>
            <a:r>
              <a:rPr lang="zh-CN" altLang="en-US" dirty="0" smtClean="0">
                <a:solidFill>
                  <a:schemeClr val="tx1"/>
                </a:solidFill>
              </a:rPr>
              <a:t> </a:t>
            </a:r>
            <a:r>
              <a:rPr lang="en-US" dirty="0" smtClean="0">
                <a:solidFill>
                  <a:schemeClr val="tx1"/>
                </a:solidFill>
              </a:rPr>
              <a:t>this </a:t>
            </a:r>
            <a:r>
              <a:rPr lang="en-US" dirty="0">
                <a:solidFill>
                  <a:schemeClr val="tx1"/>
                </a:solidFill>
              </a:rPr>
              <a:t>path involves 3 vertices only.</a:t>
            </a:r>
          </a:p>
        </p:txBody>
      </p:sp>
      <p:grpSp>
        <p:nvGrpSpPr>
          <p:cNvPr id="41" name="Group 40"/>
          <p:cNvGrpSpPr/>
          <p:nvPr/>
        </p:nvGrpSpPr>
        <p:grpSpPr>
          <a:xfrm>
            <a:off x="642025" y="387854"/>
            <a:ext cx="7400024" cy="2514600"/>
            <a:chOff x="642025" y="387854"/>
            <a:chExt cx="7400024" cy="251460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25" y="387854"/>
              <a:ext cx="4495800" cy="2514600"/>
            </a:xfrm>
            <a:prstGeom prst="rect">
              <a:avLst/>
            </a:prstGeom>
            <a:solidFill>
              <a:schemeClr val="bg1"/>
            </a:solidFill>
          </p:spPr>
        </p:pic>
        <p:sp>
          <p:nvSpPr>
            <p:cNvPr id="37" name="Rectangle 36"/>
            <p:cNvSpPr/>
            <p:nvPr/>
          </p:nvSpPr>
          <p:spPr>
            <a:xfrm>
              <a:off x="5068888" y="847796"/>
              <a:ext cx="407761" cy="968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6649" y="838823"/>
              <a:ext cx="2565400" cy="1803400"/>
            </a:xfrm>
            <a:prstGeom prst="rect">
              <a:avLst/>
            </a:prstGeom>
            <a:solidFill>
              <a:schemeClr val="bg1"/>
            </a:solidFill>
          </p:spPr>
        </p:pic>
      </p:grpSp>
      <p:grpSp>
        <p:nvGrpSpPr>
          <p:cNvPr id="35" name="Group 34"/>
          <p:cNvGrpSpPr/>
          <p:nvPr/>
        </p:nvGrpSpPr>
        <p:grpSpPr>
          <a:xfrm>
            <a:off x="3873985" y="1158769"/>
            <a:ext cx="2709918" cy="1144377"/>
            <a:chOff x="6178054" y="-669593"/>
            <a:chExt cx="2709918" cy="1144377"/>
          </a:xfrm>
        </p:grpSpPr>
        <p:cxnSp>
          <p:nvCxnSpPr>
            <p:cNvPr id="6" name="Straight Arrow Connector 5"/>
            <p:cNvCxnSpPr/>
            <p:nvPr/>
          </p:nvCxnSpPr>
          <p:spPr>
            <a:xfrm flipV="1">
              <a:off x="6178054" y="-669593"/>
              <a:ext cx="936104" cy="288032"/>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7042150" y="-669593"/>
              <a:ext cx="72008" cy="820961"/>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8023876" y="-485486"/>
              <a:ext cx="338517" cy="946998"/>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8395618" y="138078"/>
              <a:ext cx="492354" cy="336706"/>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683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Our</a:t>
            </a:r>
            <a:r>
              <a:rPr lang="zh-CN" altLang="en-US" sz="2800" dirty="0" smtClean="0"/>
              <a:t> </a:t>
            </a:r>
            <a:r>
              <a:rPr lang="en-US" altLang="zh-CN" sz="2800" dirty="0" smtClean="0"/>
              <a:t>Oracle</a:t>
            </a:r>
            <a:r>
              <a:rPr lang="en-US" altLang="zh-CN" sz="2800" dirty="0" smtClean="0"/>
              <a:t>:</a:t>
            </a:r>
            <a:r>
              <a:rPr lang="zh-CN" altLang="en-US" sz="2800" dirty="0" smtClean="0"/>
              <a:t> </a:t>
            </a:r>
            <a:r>
              <a:rPr lang="en-US" altLang="zh-CN" sz="2800" dirty="0" smtClean="0"/>
              <a:t>Update</a:t>
            </a:r>
            <a:r>
              <a:rPr lang="zh-CN" altLang="en-US" sz="2800" dirty="0" smtClean="0"/>
              <a:t> </a:t>
            </a:r>
            <a:r>
              <a:rPr lang="en-US" altLang="zh-CN" sz="2800" dirty="0" smtClean="0"/>
              <a:t>Efficient</a:t>
            </a:r>
            <a:r>
              <a:rPr lang="zh-CN" altLang="en-US" sz="2800" dirty="0" smtClean="0"/>
              <a:t> </a:t>
            </a:r>
            <a:r>
              <a:rPr lang="en-US" altLang="zh-CN" sz="2800" dirty="0" smtClean="0"/>
              <a:t>(UE)</a:t>
            </a:r>
            <a:endParaRPr lang="en-US" altLang="zh-HK" sz="2800" dirty="0" smtClean="0"/>
          </a:p>
          <a:p>
            <a:pPr lvl="1"/>
            <a:r>
              <a:rPr lang="en-US" altLang="zh-CN" dirty="0" smtClean="0"/>
              <a:t>Preprocessing</a:t>
            </a:r>
            <a:r>
              <a:rPr lang="zh-CN" altLang="en-US" dirty="0" smtClean="0"/>
              <a:t> </a:t>
            </a:r>
            <a:r>
              <a:rPr lang="en-US" altLang="zh-CN" dirty="0" smtClean="0"/>
              <a:t>Phase:</a:t>
            </a:r>
          </a:p>
          <a:p>
            <a:pPr lvl="2"/>
            <a:r>
              <a:rPr lang="en-US" altLang="zh-CN" dirty="0" smtClean="0"/>
              <a:t>Impose</a:t>
            </a:r>
            <a:r>
              <a:rPr lang="zh-CN" altLang="en-US" dirty="0" smtClean="0"/>
              <a:t> </a:t>
            </a:r>
            <a:r>
              <a:rPr lang="en-US" altLang="zh-CN" dirty="0" smtClean="0"/>
              <a:t>a</a:t>
            </a:r>
            <a:r>
              <a:rPr lang="zh-CN" altLang="en-US" dirty="0" smtClean="0"/>
              <a:t> </a:t>
            </a:r>
            <a:r>
              <a:rPr lang="en-US" altLang="zh-CN" dirty="0" smtClean="0"/>
              <a:t>Randomized</a:t>
            </a:r>
            <a:r>
              <a:rPr lang="zh-CN" altLang="en-US" dirty="0" smtClean="0"/>
              <a:t> </a:t>
            </a:r>
            <a:r>
              <a:rPr lang="en-US" altLang="zh-CN" dirty="0"/>
              <a:t>Ordering</a:t>
            </a:r>
            <a:r>
              <a:rPr lang="zh-CN" altLang="en-US" dirty="0"/>
              <a:t> </a:t>
            </a:r>
            <a:r>
              <a:rPr lang="en-US" altLang="zh-CN" dirty="0"/>
              <a:t>of</a:t>
            </a:r>
            <a:r>
              <a:rPr lang="zh-CN" altLang="en-US" dirty="0"/>
              <a:t> </a:t>
            </a:r>
            <a:r>
              <a:rPr lang="en-US" altLang="zh-CN" dirty="0"/>
              <a:t>Vertices.</a:t>
            </a:r>
            <a:r>
              <a:rPr lang="zh-CN" altLang="en-US" dirty="0"/>
              <a:t> </a:t>
            </a:r>
            <a:endParaRPr lang="en-US" altLang="zh-CN" dirty="0" smtClean="0"/>
          </a:p>
          <a:p>
            <a:pPr lvl="2"/>
            <a:r>
              <a:rPr lang="en-US" altLang="zh-CN" dirty="0" smtClean="0"/>
              <a:t>Initialize</a:t>
            </a:r>
            <a:r>
              <a:rPr lang="zh-CN" altLang="en-US" dirty="0" smtClean="0"/>
              <a:t> </a:t>
            </a:r>
            <a:r>
              <a:rPr lang="en-US" altLang="zh-CN" dirty="0" smtClean="0"/>
              <a:t>G’</a:t>
            </a:r>
            <a:r>
              <a:rPr lang="zh-CN" altLang="en-US" dirty="0" smtClean="0"/>
              <a:t> </a:t>
            </a:r>
            <a:r>
              <a:rPr lang="en-US" altLang="zh-CN" dirty="0" smtClean="0"/>
              <a:t>to</a:t>
            </a:r>
            <a:r>
              <a:rPr lang="zh-CN" altLang="en-US" dirty="0" smtClean="0"/>
              <a:t> </a:t>
            </a:r>
            <a:r>
              <a:rPr lang="en-US" altLang="zh-CN" dirty="0" smtClean="0"/>
              <a:t>be</a:t>
            </a:r>
            <a:r>
              <a:rPr lang="zh-CN" altLang="en-US" dirty="0" smtClean="0"/>
              <a:t> </a:t>
            </a:r>
            <a:r>
              <a:rPr lang="en-US" altLang="zh-CN" dirty="0" smtClean="0"/>
              <a:t>the</a:t>
            </a:r>
            <a:r>
              <a:rPr lang="zh-CN" altLang="en-US" dirty="0" smtClean="0"/>
              <a:t> </a:t>
            </a:r>
            <a:r>
              <a:rPr lang="en-US" altLang="zh-CN" dirty="0" smtClean="0"/>
              <a:t>original</a:t>
            </a:r>
            <a:r>
              <a:rPr lang="zh-CN" altLang="en-US" dirty="0" smtClean="0"/>
              <a:t> </a:t>
            </a:r>
            <a:r>
              <a:rPr lang="en-US" altLang="zh-CN" dirty="0" smtClean="0"/>
              <a:t>network</a:t>
            </a:r>
            <a:r>
              <a:rPr lang="zh-CN" altLang="en-US" dirty="0" smtClean="0"/>
              <a:t> </a:t>
            </a:r>
            <a:r>
              <a:rPr lang="en-US" altLang="zh-CN" dirty="0" smtClean="0"/>
              <a:t>G.</a:t>
            </a:r>
            <a:r>
              <a:rPr lang="zh-CN" altLang="en-US" dirty="0" smtClean="0"/>
              <a:t> </a:t>
            </a:r>
            <a:endParaRPr lang="en-US" altLang="zh-CN" dirty="0" smtClean="0"/>
          </a:p>
          <a:p>
            <a:pPr lvl="2"/>
            <a:r>
              <a:rPr lang="en-US" altLang="zh-CN" dirty="0" smtClean="0"/>
              <a:t>Contract</a:t>
            </a:r>
            <a:r>
              <a:rPr lang="zh-CN" altLang="en-US" dirty="0" smtClean="0"/>
              <a:t> </a:t>
            </a:r>
            <a:r>
              <a:rPr lang="en-US" altLang="zh-CN" dirty="0" smtClean="0"/>
              <a:t>Vertices</a:t>
            </a:r>
            <a:r>
              <a:rPr lang="zh-CN" altLang="en-US" dirty="0" smtClean="0"/>
              <a:t> </a:t>
            </a:r>
            <a:r>
              <a:rPr lang="en-US" altLang="zh-CN" dirty="0" smtClean="0"/>
              <a:t>One</a:t>
            </a:r>
            <a:r>
              <a:rPr lang="zh-CN" altLang="en-US" dirty="0" smtClean="0"/>
              <a:t> </a:t>
            </a:r>
            <a:r>
              <a:rPr lang="en-US" altLang="zh-CN" dirty="0" smtClean="0"/>
              <a:t>by</a:t>
            </a:r>
            <a:r>
              <a:rPr lang="zh-CN" altLang="en-US" dirty="0" smtClean="0"/>
              <a:t> </a:t>
            </a:r>
            <a:r>
              <a:rPr lang="en-US" altLang="zh-CN" dirty="0" smtClean="0"/>
              <a:t>One</a:t>
            </a:r>
            <a:r>
              <a:rPr lang="zh-CN" altLang="en-US" dirty="0" smtClean="0"/>
              <a:t> </a:t>
            </a:r>
            <a:r>
              <a:rPr lang="en-US" altLang="zh-CN" dirty="0" smtClean="0"/>
              <a:t>in</a:t>
            </a:r>
            <a:r>
              <a:rPr lang="zh-CN" altLang="en-US" dirty="0" smtClean="0"/>
              <a:t> </a:t>
            </a:r>
            <a:r>
              <a:rPr lang="en-US" altLang="zh-CN" dirty="0" smtClean="0"/>
              <a:t>Order:	</a:t>
            </a:r>
            <a:endParaRPr lang="en-US" altLang="zh-CN" dirty="0" smtClean="0"/>
          </a:p>
          <a:p>
            <a:pPr lvl="3"/>
            <a:r>
              <a:rPr lang="en-US" altLang="zh-CN" dirty="0" smtClean="0"/>
              <a:t>In</a:t>
            </a:r>
            <a:r>
              <a:rPr lang="zh-CN" altLang="en-US" dirty="0" smtClean="0"/>
              <a:t> </a:t>
            </a:r>
            <a:r>
              <a:rPr lang="en-US" altLang="zh-CN" dirty="0" smtClean="0"/>
              <a:t>the</a:t>
            </a:r>
            <a:r>
              <a:rPr lang="zh-CN" altLang="en-US" dirty="0" smtClean="0"/>
              <a:t> </a:t>
            </a:r>
            <a:r>
              <a:rPr lang="en-US" altLang="zh-CN" dirty="0"/>
              <a:t>c</a:t>
            </a:r>
            <a:r>
              <a:rPr lang="en-US" altLang="zh-CN" dirty="0" smtClean="0"/>
              <a:t>ontraction</a:t>
            </a:r>
            <a:r>
              <a:rPr lang="zh-CN" altLang="en-US" dirty="0" smtClean="0"/>
              <a:t> </a:t>
            </a:r>
            <a:r>
              <a:rPr lang="en-US" altLang="zh-CN" dirty="0" smtClean="0"/>
              <a:t>of</a:t>
            </a:r>
            <a:r>
              <a:rPr lang="zh-CN" altLang="en-US" dirty="0" smtClean="0"/>
              <a:t> </a:t>
            </a:r>
            <a:r>
              <a:rPr lang="en-US" altLang="zh-CN" dirty="0" smtClean="0"/>
              <a:t>a</a:t>
            </a:r>
            <a:r>
              <a:rPr lang="zh-CN" altLang="en-US" dirty="0" smtClean="0"/>
              <a:t> </a:t>
            </a:r>
            <a:r>
              <a:rPr lang="en-US" altLang="zh-CN" dirty="0" smtClean="0"/>
              <a:t>vertex</a:t>
            </a:r>
            <a:r>
              <a:rPr lang="zh-CN" altLang="en-US" dirty="0" smtClean="0"/>
              <a:t> </a:t>
            </a:r>
            <a:r>
              <a:rPr lang="en-US" altLang="zh-CN" dirty="0" smtClean="0"/>
              <a:t>o</a:t>
            </a:r>
            <a:r>
              <a:rPr lang="en-US" altLang="zh-CN" dirty="0" smtClean="0"/>
              <a:t>:</a:t>
            </a:r>
          </a:p>
          <a:p>
            <a:pPr lvl="4"/>
            <a:r>
              <a:rPr lang="en-US" altLang="zh-CN" dirty="0" smtClean="0"/>
              <a:t>For</a:t>
            </a:r>
            <a:r>
              <a:rPr lang="zh-CN" altLang="en-US" dirty="0" smtClean="0"/>
              <a:t> </a:t>
            </a:r>
            <a:r>
              <a:rPr lang="en-US" altLang="zh-CN" dirty="0" smtClean="0"/>
              <a:t>each</a:t>
            </a:r>
            <a:r>
              <a:rPr lang="zh-CN" altLang="en-US" dirty="0" smtClean="0"/>
              <a:t> </a:t>
            </a:r>
            <a:r>
              <a:rPr lang="en-US" altLang="zh-CN" dirty="0" smtClean="0"/>
              <a:t>pair</a:t>
            </a:r>
            <a:r>
              <a:rPr lang="zh-CN" altLang="en-US" dirty="0" smtClean="0"/>
              <a:t> </a:t>
            </a:r>
            <a:r>
              <a:rPr lang="en-US" altLang="zh-CN" dirty="0" smtClean="0"/>
              <a:t>of</a:t>
            </a:r>
            <a:r>
              <a:rPr lang="zh-CN" altLang="en-US" dirty="0" smtClean="0"/>
              <a:t> </a:t>
            </a:r>
            <a:r>
              <a:rPr lang="en-US" altLang="zh-CN" dirty="0" smtClean="0"/>
              <a:t>(u,</a:t>
            </a:r>
            <a:r>
              <a:rPr lang="zh-CN" altLang="en-US" dirty="0" smtClean="0"/>
              <a:t> </a:t>
            </a:r>
            <a:r>
              <a:rPr lang="en-US" altLang="zh-CN" dirty="0" smtClean="0"/>
              <a:t>v),</a:t>
            </a:r>
            <a:r>
              <a:rPr lang="zh-CN" altLang="en-US" dirty="0" smtClean="0"/>
              <a:t> </a:t>
            </a:r>
            <a:r>
              <a:rPr lang="en-US" altLang="zh-CN" dirty="0" smtClean="0"/>
              <a:t>where</a:t>
            </a:r>
            <a:r>
              <a:rPr lang="zh-CN" altLang="en-US" dirty="0" smtClean="0"/>
              <a:t> </a:t>
            </a:r>
            <a:r>
              <a:rPr lang="en-US" altLang="zh-CN" dirty="0"/>
              <a:t>u</a:t>
            </a:r>
            <a:r>
              <a:rPr lang="zh-CN" altLang="en-US" dirty="0" smtClean="0"/>
              <a:t> </a:t>
            </a:r>
            <a:r>
              <a:rPr lang="en-US" altLang="zh-CN" dirty="0" smtClean="0"/>
              <a:t>and</a:t>
            </a:r>
            <a:r>
              <a:rPr lang="zh-CN" altLang="en-US" dirty="0" smtClean="0"/>
              <a:t> </a:t>
            </a:r>
            <a:r>
              <a:rPr lang="en-US" altLang="zh-CN" dirty="0" smtClean="0"/>
              <a:t>v</a:t>
            </a:r>
            <a:r>
              <a:rPr lang="zh-CN" altLang="en-US" dirty="0" smtClean="0"/>
              <a:t> </a:t>
            </a:r>
            <a:r>
              <a:rPr lang="en-US" altLang="zh-CN" dirty="0" smtClean="0"/>
              <a:t>are</a:t>
            </a:r>
            <a:r>
              <a:rPr lang="zh-CN" altLang="en-US" dirty="0" smtClean="0"/>
              <a:t> </a:t>
            </a:r>
            <a:r>
              <a:rPr lang="en-US" altLang="zh-CN" dirty="0" smtClean="0"/>
              <a:t>neighbors</a:t>
            </a:r>
            <a:r>
              <a:rPr lang="zh-CN" altLang="en-US" dirty="0" smtClean="0"/>
              <a:t> </a:t>
            </a:r>
            <a:r>
              <a:rPr lang="en-US" altLang="zh-CN" dirty="0" smtClean="0"/>
              <a:t>of</a:t>
            </a:r>
            <a:r>
              <a:rPr lang="zh-CN" altLang="en-US" dirty="0" smtClean="0"/>
              <a:t> </a:t>
            </a:r>
            <a:r>
              <a:rPr lang="en-US" altLang="zh-CN" dirty="0" smtClean="0"/>
              <a:t>o,</a:t>
            </a:r>
            <a:r>
              <a:rPr lang="zh-CN" altLang="en-US" dirty="0" smtClean="0"/>
              <a:t> </a:t>
            </a:r>
            <a:r>
              <a:rPr lang="en-US" altLang="zh-CN" dirty="0" smtClean="0"/>
              <a:t>we </a:t>
            </a:r>
            <a:r>
              <a:rPr lang="en-US" altLang="zh-CN" dirty="0"/>
              <a:t>add a shortcut </a:t>
            </a:r>
            <a:r>
              <a:rPr lang="en-US" altLang="zh-CN" dirty="0" smtClean="0"/>
              <a:t>(u, </a:t>
            </a:r>
            <a:r>
              <a:rPr lang="en-US" altLang="zh-CN" dirty="0"/>
              <a:t>v</a:t>
            </a:r>
            <a:r>
              <a:rPr lang="en-US" altLang="zh-CN" dirty="0" smtClean="0"/>
              <a:t>)</a:t>
            </a:r>
            <a:r>
              <a:rPr lang="zh-CN" altLang="en-US" dirty="0" smtClean="0"/>
              <a:t> </a:t>
            </a:r>
            <a:r>
              <a:rPr lang="en-US" altLang="zh-CN" dirty="0" smtClean="0"/>
              <a:t>to</a:t>
            </a:r>
            <a:r>
              <a:rPr lang="zh-CN" altLang="en-US" dirty="0" smtClean="0"/>
              <a:t> </a:t>
            </a:r>
            <a:r>
              <a:rPr lang="en-US" altLang="zh-CN" dirty="0" smtClean="0"/>
              <a:t>G’ if</a:t>
            </a:r>
            <a:r>
              <a:rPr lang="zh-CN" altLang="en-US" dirty="0" smtClean="0"/>
              <a:t> </a:t>
            </a:r>
            <a:r>
              <a:rPr lang="en-US" altLang="zh-CN" dirty="0" smtClean="0"/>
              <a:t>(u,</a:t>
            </a:r>
            <a:r>
              <a:rPr lang="zh-CN" altLang="en-US" dirty="0" smtClean="0"/>
              <a:t> </a:t>
            </a:r>
            <a:r>
              <a:rPr lang="en-US" altLang="zh-CN" dirty="0" smtClean="0"/>
              <a:t>v)</a:t>
            </a:r>
            <a:r>
              <a:rPr lang="zh-CN" altLang="en-US" dirty="0" smtClean="0"/>
              <a:t> </a:t>
            </a:r>
            <a:r>
              <a:rPr lang="en-US" altLang="zh-CN" dirty="0" smtClean="0"/>
              <a:t>does</a:t>
            </a:r>
            <a:r>
              <a:rPr lang="zh-CN" altLang="en-US" dirty="0" smtClean="0"/>
              <a:t> </a:t>
            </a:r>
            <a:r>
              <a:rPr lang="en-US" altLang="zh-CN" dirty="0" smtClean="0"/>
              <a:t>not</a:t>
            </a:r>
            <a:r>
              <a:rPr lang="zh-CN" altLang="en-US" dirty="0" smtClean="0"/>
              <a:t> </a:t>
            </a:r>
            <a:r>
              <a:rPr lang="en-US" altLang="zh-CN" dirty="0" smtClean="0"/>
              <a:t>exist</a:t>
            </a:r>
            <a:r>
              <a:rPr lang="zh-CN" altLang="en-US" dirty="0" smtClean="0"/>
              <a:t> </a:t>
            </a:r>
            <a:r>
              <a:rPr lang="en-US" altLang="zh-CN" dirty="0" smtClean="0"/>
              <a:t>in </a:t>
            </a:r>
            <a:r>
              <a:rPr lang="en-US" altLang="zh-CN" dirty="0"/>
              <a:t>G. </a:t>
            </a:r>
            <a:endParaRPr lang="en-US" altLang="zh-CN" dirty="0" smtClean="0"/>
          </a:p>
          <a:p>
            <a:pPr lvl="4"/>
            <a:r>
              <a:rPr lang="en-US" altLang="zh-CN" dirty="0" smtClean="0"/>
              <a:t>Update</a:t>
            </a:r>
            <a:r>
              <a:rPr lang="zh-CN" altLang="en-US" dirty="0" smtClean="0"/>
              <a:t> </a:t>
            </a:r>
            <a:r>
              <a:rPr lang="en-US" altLang="zh-CN" dirty="0" smtClean="0"/>
              <a:t>the</a:t>
            </a:r>
            <a:r>
              <a:rPr lang="zh-CN" altLang="en-US" dirty="0" smtClean="0"/>
              <a:t> </a:t>
            </a:r>
            <a:r>
              <a:rPr lang="en-US" altLang="zh-CN" dirty="0" smtClean="0"/>
              <a:t>weight</a:t>
            </a:r>
            <a:r>
              <a:rPr lang="zh-CN" altLang="en-US" dirty="0" smtClean="0"/>
              <a:t> </a:t>
            </a:r>
            <a:r>
              <a:rPr lang="en-US" altLang="zh-CN" dirty="0" smtClean="0"/>
              <a:t>of</a:t>
            </a:r>
            <a:r>
              <a:rPr lang="zh-CN" altLang="en-US" dirty="0" smtClean="0"/>
              <a:t> </a:t>
            </a:r>
            <a:r>
              <a:rPr lang="en-US" altLang="zh-CN" dirty="0" smtClean="0"/>
              <a:t>(u,</a:t>
            </a:r>
            <a:r>
              <a:rPr lang="zh-CN" altLang="en-US" dirty="0" smtClean="0"/>
              <a:t> </a:t>
            </a:r>
            <a:r>
              <a:rPr lang="en-US" altLang="zh-CN" dirty="0" smtClean="0"/>
              <a:t>v)</a:t>
            </a:r>
            <a:r>
              <a:rPr lang="zh-CN" altLang="en-US" dirty="0" smtClean="0"/>
              <a:t> </a:t>
            </a:r>
            <a:r>
              <a:rPr lang="en-US" altLang="zh-CN" dirty="0" smtClean="0"/>
              <a:t>to</a:t>
            </a:r>
            <a:r>
              <a:rPr lang="zh-CN" altLang="en-US" dirty="0" smtClean="0"/>
              <a:t> </a:t>
            </a:r>
            <a:r>
              <a:rPr lang="en-US" altLang="zh-CN" dirty="0" smtClean="0"/>
              <a:t>be</a:t>
            </a:r>
            <a:r>
              <a:rPr lang="zh-CN" altLang="en-US" dirty="0" smtClean="0"/>
              <a:t> </a:t>
            </a:r>
            <a:r>
              <a:rPr lang="en-US" altLang="zh-CN" dirty="0" smtClean="0"/>
              <a:t>min{w,</a:t>
            </a:r>
            <a:r>
              <a:rPr lang="zh-CN" altLang="en-US" dirty="0" smtClean="0"/>
              <a:t> </a:t>
            </a:r>
            <a:r>
              <a:rPr lang="en-US" altLang="zh-CN" dirty="0" smtClean="0"/>
              <a:t>w’}.</a:t>
            </a:r>
          </a:p>
          <a:p>
            <a:pPr lvl="2"/>
            <a:r>
              <a:rPr lang="en-US" altLang="zh-CN" dirty="0" smtClean="0"/>
              <a:t>Output</a:t>
            </a:r>
            <a:r>
              <a:rPr lang="zh-CN" altLang="en-US" dirty="0" smtClean="0"/>
              <a:t> </a:t>
            </a:r>
            <a:r>
              <a:rPr lang="en-US" altLang="zh-CN" dirty="0" smtClean="0"/>
              <a:t>G’</a:t>
            </a:r>
            <a:endParaRPr lang="en-US" altLang="zh-CN" dirty="0"/>
          </a:p>
          <a:p>
            <a:pPr lvl="4"/>
            <a:endParaRPr lang="en-US" altLang="zh-CN" dirty="0" smtClean="0"/>
          </a:p>
          <a:p>
            <a:pPr lvl="1"/>
            <a:endParaRPr lang="en-US" altLang="zh-CN" dirty="0" smtClean="0"/>
          </a:p>
          <a:p>
            <a:pPr lvl="3"/>
            <a:endParaRPr lang="en-US" altLang="zh-CN" dirty="0" smtClean="0"/>
          </a:p>
          <a:p>
            <a:pPr lvl="3"/>
            <a:endParaRPr lang="en-US" altLang="zh-HK" dirty="0" smtClean="0"/>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15</a:t>
            </a:fld>
            <a:endParaRPr kumimoji="0" lang="en-US" altLang="zh-TW" sz="1400" dirty="0" smtClean="0"/>
          </a:p>
        </p:txBody>
      </p:sp>
      <p:sp>
        <p:nvSpPr>
          <p:cNvPr id="2" name="Rectangle 1"/>
          <p:cNvSpPr/>
          <p:nvPr/>
        </p:nvSpPr>
        <p:spPr>
          <a:xfrm>
            <a:off x="203937" y="78215"/>
            <a:ext cx="8620447"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Property</a:t>
            </a:r>
            <a:r>
              <a:rPr lang="zh-CN" altLang="en-US" b="1" dirty="0" smtClean="0">
                <a:solidFill>
                  <a:schemeClr val="tx1"/>
                </a:solidFill>
              </a:rPr>
              <a:t> </a:t>
            </a:r>
            <a:r>
              <a:rPr lang="en-US" altLang="zh-CN" b="1" dirty="0" smtClean="0">
                <a:solidFill>
                  <a:schemeClr val="tx1"/>
                </a:solidFill>
              </a:rPr>
              <a:t>1</a:t>
            </a:r>
            <a:r>
              <a:rPr lang="zh-CN" altLang="en-US" b="1" dirty="0" smtClean="0">
                <a:solidFill>
                  <a:schemeClr val="tx1"/>
                </a:solidFill>
              </a:rPr>
              <a:t> </a:t>
            </a:r>
            <a:r>
              <a:rPr lang="en-US" altLang="zh-CN" b="1" dirty="0" smtClean="0">
                <a:solidFill>
                  <a:schemeClr val="tx1"/>
                </a:solidFill>
              </a:rPr>
              <a:t>(</a:t>
            </a:r>
            <a:r>
              <a:rPr lang="en-US" b="1" dirty="0" smtClean="0">
                <a:solidFill>
                  <a:schemeClr val="tx1"/>
                </a:solidFill>
              </a:rPr>
              <a:t>Shortcut Property</a:t>
            </a:r>
            <a:r>
              <a:rPr lang="en-US" altLang="zh-CN" b="1" dirty="0" smtClean="0">
                <a:solidFill>
                  <a:schemeClr val="tx1"/>
                </a:solidFill>
              </a:rPr>
              <a:t>):</a:t>
            </a:r>
            <a:r>
              <a:rPr lang="en-US" b="1" dirty="0" smtClean="0">
                <a:solidFill>
                  <a:schemeClr val="tx1"/>
                </a:solidFill>
              </a:rPr>
              <a:t> </a:t>
            </a:r>
            <a:r>
              <a:rPr lang="en-US" dirty="0">
                <a:solidFill>
                  <a:schemeClr val="tx1"/>
                </a:solidFill>
              </a:rPr>
              <a:t>For each pair of vertices, namely u and v, such that there exists a valley path from u to v, G ′ must have a shortcut from u to v (i.e., edge (u</a:t>
            </a:r>
            <a:r>
              <a:rPr lang="en-US" dirty="0" smtClean="0">
                <a:solidFill>
                  <a:schemeClr val="tx1"/>
                </a:solidFill>
              </a:rPr>
              <a:t>,</a:t>
            </a:r>
            <a:r>
              <a:rPr lang="zh-CN" altLang="en-US" dirty="0" smtClean="0">
                <a:solidFill>
                  <a:schemeClr val="tx1"/>
                </a:solidFill>
              </a:rPr>
              <a:t> </a:t>
            </a:r>
            <a:r>
              <a:rPr lang="en-US" dirty="0" smtClean="0">
                <a:solidFill>
                  <a:schemeClr val="tx1"/>
                </a:solidFill>
              </a:rPr>
              <a:t>v</a:t>
            </a:r>
            <a:r>
              <a:rPr lang="en-US" dirty="0">
                <a:solidFill>
                  <a:schemeClr val="tx1"/>
                </a:solidFill>
              </a:rPr>
              <a:t>)) with weight equal to the length of the shortest valley path from u to v on the original network G.</a:t>
            </a:r>
          </a:p>
        </p:txBody>
      </p:sp>
      <p:sp>
        <p:nvSpPr>
          <p:cNvPr id="3" name="Rectangle 2"/>
          <p:cNvSpPr/>
          <p:nvPr/>
        </p:nvSpPr>
        <p:spPr>
          <a:xfrm>
            <a:off x="0" y="3456394"/>
            <a:ext cx="2555776" cy="2787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Architecture-Intact: </a:t>
            </a:r>
            <a:r>
              <a:rPr lang="en-US" dirty="0">
                <a:solidFill>
                  <a:schemeClr val="tx1"/>
                </a:solidFill>
              </a:rPr>
              <a:t>The definition of our shortcuts </a:t>
            </a:r>
            <a:r>
              <a:rPr lang="en-US" altLang="zh-CN" dirty="0" smtClean="0">
                <a:solidFill>
                  <a:schemeClr val="tx1"/>
                </a:solidFill>
              </a:rPr>
              <a:t>is</a:t>
            </a:r>
            <a:r>
              <a:rPr lang="zh-CN" altLang="en-US" dirty="0" smtClean="0">
                <a:solidFill>
                  <a:schemeClr val="tx1"/>
                </a:solidFill>
              </a:rPr>
              <a:t> </a:t>
            </a:r>
            <a:r>
              <a:rPr lang="en-US" dirty="0" smtClean="0">
                <a:solidFill>
                  <a:schemeClr val="tx1"/>
                </a:solidFill>
              </a:rPr>
              <a:t>independent </a:t>
            </a:r>
            <a:r>
              <a:rPr lang="en-US" dirty="0">
                <a:solidFill>
                  <a:schemeClr val="tx1"/>
                </a:solidFill>
              </a:rPr>
              <a:t>of the weight information and only related to the topology of </a:t>
            </a:r>
            <a:r>
              <a:rPr lang="en-US" dirty="0" smtClean="0">
                <a:solidFill>
                  <a:schemeClr val="tx1"/>
                </a:solidFill>
              </a:rPr>
              <a:t>G</a:t>
            </a:r>
            <a:r>
              <a:rPr lang="zh-CN" altLang="en-US" dirty="0" smtClean="0">
                <a:solidFill>
                  <a:schemeClr val="tx1"/>
                </a:solidFill>
              </a:rPr>
              <a:t> </a:t>
            </a:r>
            <a:r>
              <a:rPr lang="en-US" altLang="zh-CN" dirty="0" smtClean="0">
                <a:solidFill>
                  <a:schemeClr val="tx1"/>
                </a:solidFill>
              </a:rPr>
              <a:t>and</a:t>
            </a:r>
            <a:r>
              <a:rPr lang="zh-CN" altLang="en-US" dirty="0" smtClean="0">
                <a:solidFill>
                  <a:schemeClr val="tx1"/>
                </a:solidFill>
              </a:rPr>
              <a:t> </a:t>
            </a:r>
            <a:r>
              <a:rPr lang="en-US" altLang="zh-CN" dirty="0" smtClean="0">
                <a:solidFill>
                  <a:schemeClr val="tx1"/>
                </a:solidFill>
              </a:rPr>
              <a:t>ordering</a:t>
            </a:r>
            <a:r>
              <a:rPr lang="zh-CN" altLang="en-US" dirty="0" smtClean="0">
                <a:solidFill>
                  <a:schemeClr val="tx1"/>
                </a:solidFill>
              </a:rPr>
              <a:t> </a:t>
            </a:r>
            <a:r>
              <a:rPr lang="en-US" altLang="zh-CN" dirty="0" smtClean="0">
                <a:solidFill>
                  <a:schemeClr val="tx1"/>
                </a:solidFill>
              </a:rPr>
              <a:t>of</a:t>
            </a:r>
            <a:r>
              <a:rPr lang="zh-CN" altLang="en-US" dirty="0" smtClean="0">
                <a:solidFill>
                  <a:schemeClr val="tx1"/>
                </a:solidFill>
              </a:rPr>
              <a:t> </a:t>
            </a:r>
            <a:r>
              <a:rPr lang="en-US" altLang="zh-CN" dirty="0" smtClean="0">
                <a:solidFill>
                  <a:schemeClr val="tx1"/>
                </a:solidFill>
              </a:rPr>
              <a:t>vertices</a:t>
            </a:r>
            <a:r>
              <a:rPr lang="en-US" dirty="0" smtClean="0">
                <a:solidFill>
                  <a:schemeClr val="tx1"/>
                </a:solidFill>
              </a:rPr>
              <a:t>. </a:t>
            </a:r>
            <a:r>
              <a:rPr lang="en-US" altLang="zh-CN" dirty="0" smtClean="0">
                <a:solidFill>
                  <a:schemeClr val="tx1"/>
                </a:solidFill>
              </a:rPr>
              <a:t>Thus,</a:t>
            </a:r>
            <a:r>
              <a:rPr lang="zh-CN" altLang="en-US" dirty="0" smtClean="0">
                <a:solidFill>
                  <a:schemeClr val="tx1"/>
                </a:solidFill>
              </a:rPr>
              <a:t> </a:t>
            </a:r>
            <a:r>
              <a:rPr lang="en-US" altLang="zh-CN" dirty="0" smtClean="0">
                <a:solidFill>
                  <a:schemeClr val="tx1"/>
                </a:solidFill>
              </a:rPr>
              <a:t>the</a:t>
            </a:r>
            <a:r>
              <a:rPr lang="zh-CN" altLang="en-US" dirty="0" smtClean="0">
                <a:solidFill>
                  <a:schemeClr val="tx1"/>
                </a:solidFill>
              </a:rPr>
              <a:t> </a:t>
            </a:r>
            <a:r>
              <a:rPr lang="en-US" altLang="zh-CN" dirty="0" smtClean="0">
                <a:solidFill>
                  <a:schemeClr val="tx1"/>
                </a:solidFill>
              </a:rPr>
              <a:t>topology</a:t>
            </a:r>
            <a:r>
              <a:rPr lang="zh-CN" altLang="en-US" dirty="0" smtClean="0">
                <a:solidFill>
                  <a:schemeClr val="tx1"/>
                </a:solidFill>
              </a:rPr>
              <a:t> </a:t>
            </a:r>
            <a:r>
              <a:rPr lang="en-US" altLang="zh-CN" dirty="0" smtClean="0">
                <a:solidFill>
                  <a:schemeClr val="tx1"/>
                </a:solidFill>
              </a:rPr>
              <a:t>of</a:t>
            </a:r>
            <a:r>
              <a:rPr lang="zh-CN" altLang="en-US" dirty="0" smtClean="0">
                <a:solidFill>
                  <a:schemeClr val="tx1"/>
                </a:solidFill>
              </a:rPr>
              <a:t> </a:t>
            </a:r>
            <a:r>
              <a:rPr lang="en-US" altLang="zh-CN" dirty="0" smtClean="0">
                <a:solidFill>
                  <a:schemeClr val="tx1"/>
                </a:solidFill>
              </a:rPr>
              <a:t>G’</a:t>
            </a:r>
            <a:r>
              <a:rPr lang="zh-CN" altLang="en-US" dirty="0" smtClean="0">
                <a:solidFill>
                  <a:schemeClr val="tx1"/>
                </a:solidFill>
              </a:rPr>
              <a:t> </a:t>
            </a:r>
            <a:r>
              <a:rPr lang="en-US" altLang="zh-CN" dirty="0" smtClean="0">
                <a:solidFill>
                  <a:schemeClr val="tx1"/>
                </a:solidFill>
              </a:rPr>
              <a:t>keeps</a:t>
            </a:r>
            <a:r>
              <a:rPr lang="zh-CN" altLang="en-US" dirty="0" smtClean="0">
                <a:solidFill>
                  <a:schemeClr val="tx1"/>
                </a:solidFill>
              </a:rPr>
              <a:t> </a:t>
            </a:r>
            <a:r>
              <a:rPr lang="en-US" altLang="zh-CN" dirty="0" smtClean="0">
                <a:solidFill>
                  <a:schemeClr val="tx1"/>
                </a:solidFill>
              </a:rPr>
              <a:t>intact.</a:t>
            </a:r>
            <a:r>
              <a:rPr lang="zh-CN" altLang="en-US" dirty="0" smtClean="0">
                <a:solidFill>
                  <a:schemeClr val="tx1"/>
                </a:solidFill>
              </a:rPr>
              <a:t> </a:t>
            </a:r>
            <a:endParaRPr lang="en-US" dirty="0">
              <a:solidFill>
                <a:schemeClr val="tx1"/>
              </a:solidFill>
            </a:endParaRPr>
          </a:p>
        </p:txBody>
      </p:sp>
      <p:sp>
        <p:nvSpPr>
          <p:cNvPr id="8" name="AutoShape 31"/>
          <p:cNvSpPr>
            <a:spLocks noChangeArrowheads="1"/>
          </p:cNvSpPr>
          <p:nvPr/>
        </p:nvSpPr>
        <p:spPr bwMode="auto">
          <a:xfrm>
            <a:off x="3131840" y="3933056"/>
            <a:ext cx="6012160" cy="660641"/>
          </a:xfrm>
          <a:prstGeom prst="wedgeRoundRectCallout">
            <a:avLst>
              <a:gd name="adj1" fmla="val -5784"/>
              <a:gd name="adj2" fmla="val 74321"/>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I.e.,</a:t>
            </a:r>
            <a:r>
              <a:rPr lang="zh-CN" altLang="en-US" sz="1800" b="1" dirty="0" smtClean="0">
                <a:solidFill>
                  <a:schemeClr val="tx2"/>
                </a:solidFill>
              </a:rPr>
              <a:t> </a:t>
            </a:r>
            <a:r>
              <a:rPr lang="en-US" altLang="zh-CN" sz="1800" b="1" dirty="0" smtClean="0">
                <a:solidFill>
                  <a:schemeClr val="tx2"/>
                </a:solidFill>
              </a:rPr>
              <a:t>we add a shortcut (u, v) </a:t>
            </a:r>
            <a:r>
              <a:rPr lang="en-US" altLang="zh-CN" sz="1800" b="1" dirty="0" err="1" smtClean="0">
                <a:solidFill>
                  <a:schemeClr val="tx2"/>
                </a:solidFill>
              </a:rPr>
              <a:t>iff</a:t>
            </a:r>
            <a:r>
              <a:rPr lang="en-US" altLang="zh-CN" sz="1800" b="1" dirty="0" smtClean="0">
                <a:solidFill>
                  <a:schemeClr val="tx2"/>
                </a:solidFill>
              </a:rPr>
              <a:t> there is a valley path from u to v in G. </a:t>
            </a:r>
            <a:endParaRPr lang="en-US" altLang="zh-CN" sz="1800" b="1" dirty="0">
              <a:solidFill>
                <a:schemeClr val="tx2"/>
              </a:solidFill>
            </a:endParaRPr>
          </a:p>
        </p:txBody>
      </p:sp>
      <p:sp>
        <p:nvSpPr>
          <p:cNvPr id="4" name="Rectangle 3"/>
          <p:cNvSpPr/>
          <p:nvPr/>
        </p:nvSpPr>
        <p:spPr>
          <a:xfrm>
            <a:off x="2348916" y="2148730"/>
            <a:ext cx="6480720" cy="1255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Let w be the length of </a:t>
            </a:r>
            <a:r>
              <a:rPr lang="en-US" dirty="0">
                <a:solidFill>
                  <a:schemeClr val="tx1"/>
                </a:solidFill>
              </a:rPr>
              <a:t>the shortest ternary valley path from vertex u to vertex v on the UE spatial network </a:t>
            </a:r>
            <a:r>
              <a:rPr lang="en-US" dirty="0" smtClean="0">
                <a:solidFill>
                  <a:schemeClr val="tx1"/>
                </a:solidFill>
              </a:rPr>
              <a:t>G′ . Let w′ </a:t>
            </a:r>
            <a:r>
              <a:rPr lang="en-US" dirty="0">
                <a:solidFill>
                  <a:schemeClr val="tx1"/>
                </a:solidFill>
              </a:rPr>
              <a:t>be the weight of the edge (u</a:t>
            </a:r>
            <a:r>
              <a:rPr lang="en-US" dirty="0">
                <a:solidFill>
                  <a:schemeClr val="tx1"/>
                </a:solidFill>
              </a:rPr>
              <a:t>,</a:t>
            </a:r>
            <a:r>
              <a:rPr lang="zh-CN" altLang="en-US" dirty="0">
                <a:solidFill>
                  <a:schemeClr val="tx1"/>
                </a:solidFill>
              </a:rPr>
              <a:t> </a:t>
            </a:r>
            <a:r>
              <a:rPr lang="en-US" dirty="0">
                <a:solidFill>
                  <a:schemeClr val="tx1"/>
                </a:solidFill>
              </a:rPr>
              <a:t>v</a:t>
            </a:r>
            <a:r>
              <a:rPr lang="en-US" dirty="0">
                <a:solidFill>
                  <a:schemeClr val="tx1"/>
                </a:solidFill>
              </a:rPr>
              <a:t>) (if any) on the original graph G (if there is no edge (u</a:t>
            </a:r>
            <a:r>
              <a:rPr lang="en-US" dirty="0">
                <a:solidFill>
                  <a:schemeClr val="tx1"/>
                </a:solidFill>
              </a:rPr>
              <a:t>,</a:t>
            </a:r>
            <a:r>
              <a:rPr lang="zh-CN" altLang="en-US" dirty="0">
                <a:solidFill>
                  <a:schemeClr val="tx1"/>
                </a:solidFill>
              </a:rPr>
              <a:t> </a:t>
            </a:r>
            <a:r>
              <a:rPr lang="en-US" dirty="0">
                <a:solidFill>
                  <a:schemeClr val="tx1"/>
                </a:solidFill>
              </a:rPr>
              <a:t>v</a:t>
            </a:r>
            <a:r>
              <a:rPr lang="en-US" dirty="0">
                <a:solidFill>
                  <a:schemeClr val="tx1"/>
                </a:solidFill>
              </a:rPr>
              <a:t>) on G, </a:t>
            </a:r>
            <a:r>
              <a:rPr lang="en-US" dirty="0" smtClean="0">
                <a:solidFill>
                  <a:schemeClr val="tx1"/>
                </a:solidFill>
              </a:rPr>
              <a:t>w′ </a:t>
            </a:r>
            <a:r>
              <a:rPr lang="en-US" dirty="0">
                <a:solidFill>
                  <a:schemeClr val="tx1"/>
                </a:solidFill>
              </a:rPr>
              <a:t>is set to ∞).</a:t>
            </a:r>
            <a:endParaRPr lang="en-US" dirty="0"/>
          </a:p>
        </p:txBody>
      </p:sp>
      <p:sp>
        <p:nvSpPr>
          <p:cNvPr id="10" name="Rectangle 9"/>
          <p:cNvSpPr/>
          <p:nvPr/>
        </p:nvSpPr>
        <p:spPr>
          <a:xfrm>
            <a:off x="200025" y="1315060"/>
            <a:ext cx="8620447" cy="748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Property 2 (Ternary Valley Path Property</a:t>
            </a:r>
            <a:r>
              <a:rPr lang="en-US" b="1">
                <a:solidFill>
                  <a:schemeClr val="tx1"/>
                </a:solidFill>
              </a:rPr>
              <a:t>). </a:t>
            </a:r>
            <a:r>
              <a:rPr lang="en-US" dirty="0" smtClean="0">
                <a:solidFill>
                  <a:schemeClr val="tx1"/>
                </a:solidFill>
              </a:rPr>
              <a:t>The </a:t>
            </a:r>
            <a:r>
              <a:rPr lang="en-US" dirty="0">
                <a:solidFill>
                  <a:schemeClr val="tx1"/>
                </a:solidFill>
              </a:rPr>
              <a:t>shortest valley path from u to v on G has the length equal to min{w</a:t>
            </a:r>
            <a:r>
              <a:rPr lang="en-US" dirty="0">
                <a:solidFill>
                  <a:schemeClr val="tx1"/>
                </a:solidFill>
              </a:rPr>
              <a:t>,</a:t>
            </a:r>
            <a:r>
              <a:rPr lang="zh-CN" altLang="en-US" dirty="0">
                <a:solidFill>
                  <a:schemeClr val="tx1"/>
                </a:solidFill>
              </a:rPr>
              <a:t> </a:t>
            </a:r>
            <a:r>
              <a:rPr lang="en-US" dirty="0">
                <a:solidFill>
                  <a:schemeClr val="tx1"/>
                </a:solidFill>
              </a:rPr>
              <a:t>w′ </a:t>
            </a:r>
            <a:r>
              <a:rPr lang="en-US" dirty="0">
                <a:solidFill>
                  <a:schemeClr val="tx1"/>
                </a:solidFill>
              </a:rPr>
              <a:t>}.</a:t>
            </a:r>
          </a:p>
        </p:txBody>
      </p:sp>
      <p:sp>
        <p:nvSpPr>
          <p:cNvPr id="11" name="AutoShape 31"/>
          <p:cNvSpPr>
            <a:spLocks noChangeArrowheads="1"/>
          </p:cNvSpPr>
          <p:nvPr/>
        </p:nvSpPr>
        <p:spPr bwMode="auto">
          <a:xfrm>
            <a:off x="1150938" y="2107288"/>
            <a:ext cx="4371975" cy="781695"/>
          </a:xfrm>
          <a:prstGeom prst="wedgeRoundRectCallout">
            <a:avLst>
              <a:gd name="adj1" fmla="val -3890"/>
              <a:gd name="adj2" fmla="val 60066"/>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Promises</a:t>
            </a:r>
            <a:r>
              <a:rPr lang="zh-CN" altLang="en-US" sz="1800" b="1" dirty="0" smtClean="0">
                <a:solidFill>
                  <a:schemeClr val="tx2"/>
                </a:solidFill>
              </a:rPr>
              <a:t> </a:t>
            </a:r>
            <a:r>
              <a:rPr lang="en-US" altLang="zh-CN" sz="1800" b="1" dirty="0" smtClean="0">
                <a:solidFill>
                  <a:schemeClr val="tx2"/>
                </a:solidFill>
              </a:rPr>
              <a:t>attractive</a:t>
            </a:r>
            <a:r>
              <a:rPr lang="zh-CN" altLang="en-US" sz="1800" b="1" dirty="0" smtClean="0">
                <a:solidFill>
                  <a:schemeClr val="tx2"/>
                </a:solidFill>
              </a:rPr>
              <a:t> </a:t>
            </a:r>
            <a:r>
              <a:rPr lang="en-US" altLang="zh-CN" sz="1800" b="1" dirty="0" smtClean="0">
                <a:solidFill>
                  <a:schemeClr val="tx2"/>
                </a:solidFill>
              </a:rPr>
              <a:t>theoretical</a:t>
            </a:r>
            <a:r>
              <a:rPr lang="zh-CN" altLang="en-US" sz="1800" b="1" dirty="0" smtClean="0">
                <a:solidFill>
                  <a:schemeClr val="tx2"/>
                </a:solidFill>
              </a:rPr>
              <a:t> </a:t>
            </a:r>
            <a:r>
              <a:rPr lang="en-US" altLang="zh-CN" sz="1800" b="1" dirty="0" smtClean="0">
                <a:solidFill>
                  <a:schemeClr val="tx2"/>
                </a:solidFill>
              </a:rPr>
              <a:t>performance</a:t>
            </a:r>
            <a:r>
              <a:rPr lang="zh-CN" altLang="en-US" sz="1800" b="1" dirty="0" smtClean="0">
                <a:solidFill>
                  <a:schemeClr val="tx2"/>
                </a:solidFill>
              </a:rPr>
              <a:t> </a:t>
            </a:r>
            <a:r>
              <a:rPr lang="en-US" altLang="zh-CN" sz="1800" b="1" dirty="0" smtClean="0">
                <a:solidFill>
                  <a:schemeClr val="tx2"/>
                </a:solidFill>
              </a:rPr>
              <a:t>with</a:t>
            </a:r>
            <a:r>
              <a:rPr lang="zh-CN" altLang="en-US" sz="1800" b="1" dirty="0" smtClean="0">
                <a:solidFill>
                  <a:schemeClr val="tx2"/>
                </a:solidFill>
              </a:rPr>
              <a:t> </a:t>
            </a:r>
            <a:r>
              <a:rPr lang="en-US" altLang="zh-CN" sz="1800" b="1" dirty="0" smtClean="0">
                <a:solidFill>
                  <a:schemeClr val="tx2"/>
                </a:solidFill>
              </a:rPr>
              <a:t>high</a:t>
            </a:r>
            <a:r>
              <a:rPr lang="zh-CN" altLang="en-US" sz="1800" b="1" dirty="0" smtClean="0">
                <a:solidFill>
                  <a:schemeClr val="tx2"/>
                </a:solidFill>
              </a:rPr>
              <a:t> </a:t>
            </a:r>
            <a:r>
              <a:rPr lang="en-US" altLang="zh-CN" sz="1800" b="1" dirty="0" smtClean="0">
                <a:solidFill>
                  <a:schemeClr val="tx2"/>
                </a:solidFill>
              </a:rPr>
              <a:t>probability.</a:t>
            </a:r>
            <a:r>
              <a:rPr lang="zh-CN" altLang="en-US" sz="1800" b="1" dirty="0" smtClean="0">
                <a:solidFill>
                  <a:schemeClr val="tx2"/>
                </a:solidFill>
              </a:rPr>
              <a:t> </a:t>
            </a:r>
            <a:endParaRPr lang="en-US" altLang="zh-HK" sz="1800" b="1" dirty="0" smtClean="0">
              <a:solidFill>
                <a:schemeClr val="tx2"/>
              </a:solidFill>
            </a:endParaRPr>
          </a:p>
        </p:txBody>
      </p:sp>
    </p:spTree>
    <p:extLst>
      <p:ext uri="{BB962C8B-B14F-4D97-AF65-F5344CB8AC3E}">
        <p14:creationId xmlns:p14="http://schemas.microsoft.com/office/powerpoint/2010/main" val="5301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animBg="1"/>
      <p:bldP spid="10" grpId="0"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Our</a:t>
            </a:r>
            <a:r>
              <a:rPr lang="zh-CN" altLang="en-US" sz="2800" dirty="0" smtClean="0"/>
              <a:t> </a:t>
            </a:r>
            <a:r>
              <a:rPr lang="en-US" altLang="zh-CN" sz="2800" dirty="0" smtClean="0"/>
              <a:t>Oracle</a:t>
            </a:r>
            <a:r>
              <a:rPr lang="en-US" altLang="zh-CN" sz="2800" dirty="0" smtClean="0"/>
              <a:t>:</a:t>
            </a:r>
            <a:r>
              <a:rPr lang="zh-CN" altLang="en-US" sz="2800" dirty="0" smtClean="0"/>
              <a:t> </a:t>
            </a:r>
            <a:r>
              <a:rPr lang="en-US" altLang="zh-CN" sz="2800" dirty="0" smtClean="0"/>
              <a:t>Update</a:t>
            </a:r>
            <a:r>
              <a:rPr lang="zh-CN" altLang="en-US" sz="2800" dirty="0" smtClean="0"/>
              <a:t> </a:t>
            </a:r>
            <a:r>
              <a:rPr lang="en-US" altLang="zh-CN" sz="2800" dirty="0" smtClean="0"/>
              <a:t>Efficient</a:t>
            </a:r>
            <a:r>
              <a:rPr lang="zh-CN" altLang="en-US" sz="2800" dirty="0" smtClean="0"/>
              <a:t> </a:t>
            </a:r>
            <a:r>
              <a:rPr lang="en-US" altLang="zh-CN" sz="2800" dirty="0" smtClean="0"/>
              <a:t>(UE)</a:t>
            </a:r>
            <a:endParaRPr lang="en-US" altLang="zh-HK" sz="2800" dirty="0" smtClean="0"/>
          </a:p>
          <a:p>
            <a:pPr lvl="1"/>
            <a:r>
              <a:rPr lang="en-US" altLang="zh-CN" dirty="0" smtClean="0"/>
              <a:t>Updating</a:t>
            </a:r>
            <a:r>
              <a:rPr lang="zh-CN" altLang="en-US" dirty="0" smtClean="0"/>
              <a:t> </a:t>
            </a:r>
            <a:r>
              <a:rPr lang="en-US" altLang="zh-CN" dirty="0" smtClean="0"/>
              <a:t>Phase</a:t>
            </a:r>
          </a:p>
          <a:p>
            <a:pPr lvl="2"/>
            <a:r>
              <a:rPr lang="en-US" dirty="0"/>
              <a:t>From the edge with a weight update, search and update the affected weights of the shortcuts in a BFS fashion. </a:t>
            </a:r>
            <a:endParaRPr lang="en-US" altLang="zh-CN" dirty="0" smtClean="0"/>
          </a:p>
          <a:p>
            <a:pPr lvl="3"/>
            <a:endParaRPr lang="en-US" altLang="zh-CN" dirty="0" smtClean="0"/>
          </a:p>
          <a:p>
            <a:pPr lvl="3"/>
            <a:endParaRPr lang="en-US" altLang="zh-HK" dirty="0" smtClean="0"/>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16</a:t>
            </a:fld>
            <a:endParaRPr kumimoji="0" lang="en-US" altLang="zh-TW" sz="1400" dirty="0" smtClean="0"/>
          </a:p>
        </p:txBody>
      </p:sp>
      <p:sp>
        <p:nvSpPr>
          <p:cNvPr id="11" name="AutoShape 31"/>
          <p:cNvSpPr>
            <a:spLocks noChangeArrowheads="1"/>
          </p:cNvSpPr>
          <p:nvPr/>
        </p:nvSpPr>
        <p:spPr bwMode="auto">
          <a:xfrm>
            <a:off x="262772" y="442910"/>
            <a:ext cx="8352928" cy="735527"/>
          </a:xfrm>
          <a:prstGeom prst="wedgeRoundRectCallout">
            <a:avLst>
              <a:gd name="adj1" fmla="val -5784"/>
              <a:gd name="adj2" fmla="val 74321"/>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Due</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Property</a:t>
            </a:r>
            <a:r>
              <a:rPr lang="zh-CN" altLang="en-US" sz="1800" b="1" dirty="0" smtClean="0">
                <a:solidFill>
                  <a:schemeClr val="tx2"/>
                </a:solidFill>
              </a:rPr>
              <a:t> </a:t>
            </a:r>
            <a:r>
              <a:rPr lang="en-US" altLang="zh-CN" sz="1800" b="1" dirty="0" smtClean="0">
                <a:solidFill>
                  <a:schemeClr val="tx2"/>
                </a:solidFill>
              </a:rPr>
              <a:t>2</a:t>
            </a:r>
            <a:r>
              <a:rPr lang="zh-CN" altLang="en-US" sz="1800" b="1" dirty="0" smtClean="0">
                <a:solidFill>
                  <a:schemeClr val="tx2"/>
                </a:solidFill>
              </a:rPr>
              <a:t> </a:t>
            </a:r>
            <a:r>
              <a:rPr lang="en-US" altLang="zh-CN" sz="1800" b="1" dirty="0" smtClean="0">
                <a:solidFill>
                  <a:schemeClr val="tx2"/>
                </a:solidFill>
              </a:rPr>
              <a:t>(Ternary</a:t>
            </a:r>
            <a:r>
              <a:rPr lang="zh-CN" altLang="en-US" sz="1800" b="1" dirty="0" smtClean="0">
                <a:solidFill>
                  <a:schemeClr val="tx2"/>
                </a:solidFill>
              </a:rPr>
              <a:t> </a:t>
            </a:r>
            <a:r>
              <a:rPr lang="en-US" altLang="zh-CN" sz="1800" b="1" dirty="0" smtClean="0">
                <a:solidFill>
                  <a:schemeClr val="tx2"/>
                </a:solidFill>
              </a:rPr>
              <a:t>Valley</a:t>
            </a:r>
            <a:r>
              <a:rPr lang="zh-CN" altLang="en-US" sz="1800" b="1" dirty="0" smtClean="0">
                <a:solidFill>
                  <a:schemeClr val="tx2"/>
                </a:solidFill>
              </a:rPr>
              <a:t> </a:t>
            </a:r>
            <a:r>
              <a:rPr lang="en-US" altLang="zh-CN" sz="1800" b="1" dirty="0" smtClean="0">
                <a:solidFill>
                  <a:schemeClr val="tx2"/>
                </a:solidFill>
              </a:rPr>
              <a:t>Path</a:t>
            </a:r>
            <a:r>
              <a:rPr lang="zh-CN" altLang="en-US" sz="1800" b="1" dirty="0" smtClean="0">
                <a:solidFill>
                  <a:schemeClr val="tx2"/>
                </a:solidFill>
              </a:rPr>
              <a:t> </a:t>
            </a:r>
            <a:r>
              <a:rPr lang="en-US" altLang="zh-CN" sz="1800" b="1" dirty="0" smtClean="0">
                <a:solidFill>
                  <a:schemeClr val="tx2"/>
                </a:solidFill>
              </a:rPr>
              <a:t>Property),</a:t>
            </a:r>
            <a:r>
              <a:rPr lang="zh-CN" altLang="en-US" sz="1800" b="1" dirty="0" smtClean="0">
                <a:solidFill>
                  <a:schemeClr val="tx2"/>
                </a:solidFill>
              </a:rPr>
              <a:t>  </a:t>
            </a:r>
            <a:r>
              <a:rPr lang="en-US" altLang="zh-CN" sz="1800" b="1" dirty="0" smtClean="0">
                <a:solidFill>
                  <a:schemeClr val="tx2"/>
                </a:solidFill>
              </a:rPr>
              <a:t>it</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sufficient</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check</a:t>
            </a:r>
            <a:r>
              <a:rPr lang="zh-CN" altLang="en-US" sz="1800" b="1" dirty="0" smtClean="0">
                <a:solidFill>
                  <a:schemeClr val="tx2"/>
                </a:solidFill>
              </a:rPr>
              <a:t> </a:t>
            </a:r>
            <a:r>
              <a:rPr lang="en-US" altLang="zh-CN" sz="1800" b="1" dirty="0" smtClean="0">
                <a:solidFill>
                  <a:schemeClr val="tx2"/>
                </a:solidFill>
              </a:rPr>
              <a:t>w</a:t>
            </a:r>
            <a:r>
              <a:rPr lang="zh-CN" altLang="en-US" sz="1800" b="1" dirty="0" smtClean="0">
                <a:solidFill>
                  <a:schemeClr val="tx2"/>
                </a:solidFill>
              </a:rPr>
              <a:t> </a:t>
            </a:r>
            <a:r>
              <a:rPr lang="en-US" altLang="zh-CN" sz="1800" b="1" dirty="0" smtClean="0">
                <a:solidFill>
                  <a:schemeClr val="tx2"/>
                </a:solidFill>
              </a:rPr>
              <a:t>and</a:t>
            </a:r>
            <a:r>
              <a:rPr lang="zh-CN" altLang="en-US" sz="1800" b="1" dirty="0" smtClean="0">
                <a:solidFill>
                  <a:schemeClr val="tx2"/>
                </a:solidFill>
              </a:rPr>
              <a:t> </a:t>
            </a:r>
            <a:r>
              <a:rPr lang="en-US" altLang="zh-CN" sz="1800" b="1" dirty="0" smtClean="0">
                <a:solidFill>
                  <a:schemeClr val="tx2"/>
                </a:solidFill>
              </a:rPr>
              <a:t>w’</a:t>
            </a:r>
            <a:r>
              <a:rPr lang="zh-CN" altLang="en-US" sz="1800" b="1" dirty="0" smtClean="0">
                <a:solidFill>
                  <a:schemeClr val="tx2"/>
                </a:solidFill>
              </a:rPr>
              <a:t> </a:t>
            </a:r>
            <a:r>
              <a:rPr lang="en-US" altLang="zh-CN" sz="1800" b="1" dirty="0" smtClean="0">
                <a:solidFill>
                  <a:schemeClr val="tx2"/>
                </a:solidFill>
              </a:rPr>
              <a:t>when</a:t>
            </a:r>
            <a:r>
              <a:rPr lang="zh-CN" altLang="en-US" sz="1800" b="1" dirty="0" smtClean="0">
                <a:solidFill>
                  <a:schemeClr val="tx2"/>
                </a:solidFill>
              </a:rPr>
              <a:t> </a:t>
            </a:r>
            <a:r>
              <a:rPr lang="en-US" altLang="zh-CN" sz="1800" b="1" dirty="0" smtClean="0">
                <a:solidFill>
                  <a:schemeClr val="tx2"/>
                </a:solidFill>
              </a:rPr>
              <a:t>(</a:t>
            </a:r>
            <a:r>
              <a:rPr lang="en-US" altLang="zh-CN" sz="1800" b="1" dirty="0">
                <a:solidFill>
                  <a:schemeClr val="tx2"/>
                </a:solidFill>
              </a:rPr>
              <a:t>x, v) is updated.</a:t>
            </a:r>
            <a:endParaRPr lang="en-US" altLang="zh-HK" sz="1800" b="1" dirty="0" smtClean="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33" y="4097338"/>
            <a:ext cx="7835900" cy="2146300"/>
          </a:xfrm>
          <a:prstGeom prst="rect">
            <a:avLst/>
          </a:prstGeom>
        </p:spPr>
      </p:pic>
      <p:sp>
        <p:nvSpPr>
          <p:cNvPr id="8" name="Rectangle 7"/>
          <p:cNvSpPr/>
          <p:nvPr/>
        </p:nvSpPr>
        <p:spPr>
          <a:xfrm>
            <a:off x="1513930" y="1416198"/>
            <a:ext cx="6480720" cy="1255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Let w be the length of </a:t>
            </a:r>
            <a:r>
              <a:rPr lang="en-US" dirty="0">
                <a:solidFill>
                  <a:schemeClr val="tx1"/>
                </a:solidFill>
              </a:rPr>
              <a:t>the shortest ternary valley path from vertex </a:t>
            </a:r>
            <a:r>
              <a:rPr lang="en-US" altLang="zh-CN" dirty="0" smtClean="0">
                <a:solidFill>
                  <a:schemeClr val="tx1"/>
                </a:solidFill>
              </a:rPr>
              <a:t>x</a:t>
            </a:r>
            <a:r>
              <a:rPr lang="en-US" dirty="0" smtClean="0">
                <a:solidFill>
                  <a:schemeClr val="tx1"/>
                </a:solidFill>
              </a:rPr>
              <a:t> </a:t>
            </a:r>
            <a:r>
              <a:rPr lang="en-US" dirty="0">
                <a:solidFill>
                  <a:schemeClr val="tx1"/>
                </a:solidFill>
              </a:rPr>
              <a:t>to vertex v on the UE spatial network G </a:t>
            </a:r>
            <a:r>
              <a:rPr lang="en-US" dirty="0" smtClean="0">
                <a:solidFill>
                  <a:schemeClr val="tx1"/>
                </a:solidFill>
              </a:rPr>
              <a:t>′. Let w′ </a:t>
            </a:r>
            <a:r>
              <a:rPr lang="en-US" dirty="0">
                <a:solidFill>
                  <a:schemeClr val="tx1"/>
                </a:solidFill>
              </a:rPr>
              <a:t>be the weight of the edge </a:t>
            </a:r>
            <a:r>
              <a:rPr lang="en-US" dirty="0" smtClean="0">
                <a:solidFill>
                  <a:schemeClr val="tx1"/>
                </a:solidFill>
              </a:rPr>
              <a:t>(</a:t>
            </a:r>
            <a:r>
              <a:rPr lang="en-US" altLang="zh-CN" dirty="0" smtClean="0">
                <a:solidFill>
                  <a:schemeClr val="tx1"/>
                </a:solidFill>
              </a:rPr>
              <a:t>x</a:t>
            </a:r>
            <a:r>
              <a:rPr lang="en-US" dirty="0" smtClean="0">
                <a:solidFill>
                  <a:schemeClr val="tx1"/>
                </a:solidFill>
              </a:rPr>
              <a:t>,</a:t>
            </a:r>
            <a:r>
              <a:rPr lang="zh-CN" altLang="en-US" dirty="0" smtClean="0">
                <a:solidFill>
                  <a:schemeClr val="tx1"/>
                </a:solidFill>
              </a:rPr>
              <a:t> </a:t>
            </a:r>
            <a:r>
              <a:rPr lang="en-US" dirty="0">
                <a:solidFill>
                  <a:schemeClr val="tx1"/>
                </a:solidFill>
              </a:rPr>
              <a:t>v</a:t>
            </a:r>
            <a:r>
              <a:rPr lang="en-US" dirty="0">
                <a:solidFill>
                  <a:schemeClr val="tx1"/>
                </a:solidFill>
              </a:rPr>
              <a:t>) (if any) on the original graph G (if there is no edge </a:t>
            </a:r>
            <a:r>
              <a:rPr lang="en-US" dirty="0" smtClean="0">
                <a:solidFill>
                  <a:schemeClr val="tx1"/>
                </a:solidFill>
              </a:rPr>
              <a:t>(</a:t>
            </a:r>
            <a:r>
              <a:rPr lang="en-US" altLang="zh-CN" dirty="0" smtClean="0">
                <a:solidFill>
                  <a:schemeClr val="tx1"/>
                </a:solidFill>
              </a:rPr>
              <a:t>x</a:t>
            </a:r>
            <a:r>
              <a:rPr lang="en-US" dirty="0" smtClean="0">
                <a:solidFill>
                  <a:schemeClr val="tx1"/>
                </a:solidFill>
              </a:rPr>
              <a:t>,</a:t>
            </a:r>
            <a:r>
              <a:rPr lang="zh-CN" altLang="en-US" dirty="0" smtClean="0">
                <a:solidFill>
                  <a:schemeClr val="tx1"/>
                </a:solidFill>
              </a:rPr>
              <a:t> </a:t>
            </a:r>
            <a:r>
              <a:rPr lang="en-US" dirty="0">
                <a:solidFill>
                  <a:schemeClr val="tx1"/>
                </a:solidFill>
              </a:rPr>
              <a:t>v</a:t>
            </a:r>
            <a:r>
              <a:rPr lang="en-US" dirty="0">
                <a:solidFill>
                  <a:schemeClr val="tx1"/>
                </a:solidFill>
              </a:rPr>
              <a:t>) on G, </a:t>
            </a:r>
            <a:r>
              <a:rPr lang="en-US" dirty="0" smtClean="0">
                <a:solidFill>
                  <a:schemeClr val="tx1"/>
                </a:solidFill>
              </a:rPr>
              <a:t>w′ </a:t>
            </a:r>
            <a:r>
              <a:rPr lang="en-US" dirty="0">
                <a:solidFill>
                  <a:schemeClr val="tx1"/>
                </a:solidFill>
              </a:rPr>
              <a:t>is set to ∞).</a:t>
            </a:r>
            <a:endParaRPr lang="en-US" dirty="0"/>
          </a:p>
        </p:txBody>
      </p:sp>
      <p:sp>
        <p:nvSpPr>
          <p:cNvPr id="9" name="AutoShape 31"/>
          <p:cNvSpPr>
            <a:spLocks noChangeArrowheads="1"/>
          </p:cNvSpPr>
          <p:nvPr/>
        </p:nvSpPr>
        <p:spPr bwMode="auto">
          <a:xfrm>
            <a:off x="251520" y="6069914"/>
            <a:ext cx="8352928" cy="752377"/>
          </a:xfrm>
          <a:prstGeom prst="wedgeRoundRectCallout">
            <a:avLst>
              <a:gd name="adj1" fmla="val -864"/>
              <a:gd name="adj2" fmla="val -73159"/>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smtClean="0">
                <a:solidFill>
                  <a:schemeClr val="tx2"/>
                </a:solidFill>
              </a:rPr>
              <a:t>Very</a:t>
            </a:r>
            <a:r>
              <a:rPr lang="zh-CN" altLang="en-US" sz="1800" b="1" dirty="0" smtClean="0">
                <a:solidFill>
                  <a:schemeClr val="tx2"/>
                </a:solidFill>
              </a:rPr>
              <a:t> </a:t>
            </a:r>
            <a:r>
              <a:rPr lang="en-US" altLang="zh-CN" sz="1800" b="1" dirty="0" smtClean="0">
                <a:solidFill>
                  <a:schemeClr val="tx2"/>
                </a:solidFill>
              </a:rPr>
              <a:t>efficient</a:t>
            </a:r>
            <a:r>
              <a:rPr lang="zh-CN" altLang="en-US" sz="1800" b="1" dirty="0" smtClean="0">
                <a:solidFill>
                  <a:schemeClr val="tx2"/>
                </a:solidFill>
              </a:rPr>
              <a:t> </a:t>
            </a:r>
            <a:r>
              <a:rPr lang="en-US" altLang="zh-CN" sz="1800" b="1" dirty="0" smtClean="0">
                <a:solidFill>
                  <a:schemeClr val="tx2"/>
                </a:solidFill>
              </a:rPr>
              <a:t>due</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Architecture-intact</a:t>
            </a:r>
            <a:r>
              <a:rPr lang="zh-CN" altLang="en-US" sz="1800" b="1" dirty="0" smtClean="0">
                <a:solidFill>
                  <a:schemeClr val="tx2"/>
                </a:solidFill>
              </a:rPr>
              <a:t> </a:t>
            </a:r>
            <a:r>
              <a:rPr lang="en-US" altLang="zh-CN" sz="1800" b="1" dirty="0" smtClean="0">
                <a:solidFill>
                  <a:schemeClr val="tx2"/>
                </a:solidFill>
              </a:rPr>
              <a:t>property</a:t>
            </a:r>
            <a:r>
              <a:rPr lang="zh-CN" altLang="en-US" sz="1800" b="1" dirty="0" smtClean="0">
                <a:solidFill>
                  <a:schemeClr val="tx2"/>
                </a:solidFill>
              </a:rPr>
              <a:t> </a:t>
            </a:r>
            <a:r>
              <a:rPr lang="en-US" altLang="zh-CN" sz="1800" b="1" dirty="0" smtClean="0">
                <a:solidFill>
                  <a:schemeClr val="tx2"/>
                </a:solidFill>
              </a:rPr>
              <a:t>(i.e.,</a:t>
            </a:r>
            <a:r>
              <a:rPr lang="zh-CN" altLang="en-US" sz="1800" b="1" dirty="0" smtClean="0">
                <a:solidFill>
                  <a:schemeClr val="tx2"/>
                </a:solidFill>
              </a:rPr>
              <a:t> </a:t>
            </a:r>
            <a:r>
              <a:rPr lang="en-US" altLang="zh-CN" sz="1800" b="1" dirty="0" smtClean="0">
                <a:solidFill>
                  <a:schemeClr val="tx2"/>
                </a:solidFill>
              </a:rPr>
              <a:t>there</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no</a:t>
            </a:r>
            <a:r>
              <a:rPr lang="zh-CN" altLang="en-US" sz="1800" b="1" dirty="0" smtClean="0">
                <a:solidFill>
                  <a:schemeClr val="tx2"/>
                </a:solidFill>
              </a:rPr>
              <a:t> </a:t>
            </a:r>
            <a:r>
              <a:rPr lang="en-US" altLang="zh-CN" sz="1800" b="1" dirty="0" smtClean="0">
                <a:solidFill>
                  <a:schemeClr val="tx2"/>
                </a:solidFill>
              </a:rPr>
              <a:t>need</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insert/delete</a:t>
            </a:r>
            <a:r>
              <a:rPr lang="zh-CN" altLang="en-US" sz="1800" b="1" dirty="0" smtClean="0">
                <a:solidFill>
                  <a:schemeClr val="tx2"/>
                </a:solidFill>
              </a:rPr>
              <a:t> </a:t>
            </a:r>
            <a:r>
              <a:rPr lang="en-US" altLang="zh-CN" sz="1800" b="1" dirty="0" smtClean="0">
                <a:solidFill>
                  <a:schemeClr val="tx2"/>
                </a:solidFill>
              </a:rPr>
              <a:t>shortcuts</a:t>
            </a:r>
            <a:r>
              <a:rPr lang="zh-CN" altLang="en-US" sz="1800" b="1" dirty="0" smtClean="0">
                <a:solidFill>
                  <a:schemeClr val="tx2"/>
                </a:solidFill>
              </a:rPr>
              <a:t> </a:t>
            </a:r>
            <a:r>
              <a:rPr lang="en-US" altLang="zh-CN" sz="1800" b="1" dirty="0" smtClean="0">
                <a:solidFill>
                  <a:schemeClr val="tx2"/>
                </a:solidFill>
              </a:rPr>
              <a:t>due</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definition</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r>
              <a:rPr lang="en-US" altLang="zh-CN" sz="1800" b="1" dirty="0" smtClean="0">
                <a:solidFill>
                  <a:schemeClr val="tx2"/>
                </a:solidFill>
              </a:rPr>
              <a:t>shortcut</a:t>
            </a:r>
            <a:r>
              <a:rPr lang="en-US" altLang="zh-CN" sz="1800" b="1" dirty="0" smtClean="0">
                <a:solidFill>
                  <a:schemeClr val="tx2"/>
                </a:solidFill>
              </a:rPr>
              <a:t>)</a:t>
            </a:r>
            <a:r>
              <a:rPr lang="zh-CN" altLang="en-US" sz="1800" b="1" dirty="0" smtClean="0">
                <a:solidFill>
                  <a:schemeClr val="tx2"/>
                </a:solidFill>
              </a:rPr>
              <a:t> </a:t>
            </a:r>
            <a:r>
              <a:rPr lang="en-US" altLang="zh-CN" sz="1800" b="1" dirty="0" smtClean="0">
                <a:solidFill>
                  <a:schemeClr val="tx2"/>
                </a:solidFill>
              </a:rPr>
              <a:t>.</a:t>
            </a:r>
            <a:r>
              <a:rPr lang="zh-CN" altLang="en-US" sz="1800" b="1" dirty="0" smtClean="0">
                <a:solidFill>
                  <a:schemeClr val="tx2"/>
                </a:solidFill>
              </a:rPr>
              <a:t> </a:t>
            </a:r>
            <a:endParaRPr lang="en-US" altLang="zh-HK" sz="1800" b="1" dirty="0" smtClean="0">
              <a:solidFill>
                <a:schemeClr val="tx2"/>
              </a:solidFill>
            </a:endParaRPr>
          </a:p>
        </p:txBody>
      </p:sp>
      <p:sp>
        <p:nvSpPr>
          <p:cNvPr id="10" name="AutoShape 31"/>
          <p:cNvSpPr>
            <a:spLocks noChangeArrowheads="1"/>
          </p:cNvSpPr>
          <p:nvPr/>
        </p:nvSpPr>
        <p:spPr bwMode="auto">
          <a:xfrm>
            <a:off x="1319717" y="2928519"/>
            <a:ext cx="7154316" cy="1032425"/>
          </a:xfrm>
          <a:prstGeom prst="wedgeRoundRectCallout">
            <a:avLst>
              <a:gd name="adj1" fmla="val -17582"/>
              <a:gd name="adj2" fmla="val 64043"/>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a:solidFill>
                  <a:schemeClr val="tx2"/>
                </a:solidFill>
              </a:rPr>
              <a:t>Update the weight of </a:t>
            </a:r>
            <a:r>
              <a:rPr lang="en-US" altLang="zh-CN" sz="1800" b="1" dirty="0" smtClean="0">
                <a:solidFill>
                  <a:schemeClr val="tx2"/>
                </a:solidFill>
              </a:rPr>
              <a:t>(x, </a:t>
            </a:r>
            <a:r>
              <a:rPr lang="en-US" altLang="zh-CN" sz="1800" b="1" dirty="0">
                <a:solidFill>
                  <a:schemeClr val="tx2"/>
                </a:solidFill>
              </a:rPr>
              <a:t>v) to be min{w, w</a:t>
            </a:r>
            <a:r>
              <a:rPr lang="en-US" altLang="zh-CN" sz="1800" b="1" dirty="0" smtClean="0">
                <a:solidFill>
                  <a:schemeClr val="tx2"/>
                </a:solidFill>
              </a:rPr>
              <a:t>’}.</a:t>
            </a:r>
            <a:r>
              <a:rPr lang="zh-CN" altLang="en-US" sz="1800" b="1" dirty="0" smtClean="0">
                <a:solidFill>
                  <a:schemeClr val="tx2"/>
                </a:solidFill>
              </a:rPr>
              <a:t> </a:t>
            </a:r>
            <a:r>
              <a:rPr lang="en-US" altLang="zh-CN" sz="1800" b="1" dirty="0" smtClean="0">
                <a:solidFill>
                  <a:schemeClr val="tx2"/>
                </a:solidFill>
              </a:rPr>
              <a:t>If</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weight</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r>
              <a:rPr lang="en-US" altLang="zh-CN" sz="1800" b="1" dirty="0" smtClean="0">
                <a:solidFill>
                  <a:schemeClr val="tx2"/>
                </a:solidFill>
              </a:rPr>
              <a:t>(x,</a:t>
            </a:r>
            <a:r>
              <a:rPr lang="zh-CN" altLang="en-US" sz="1800" b="1" dirty="0" smtClean="0">
                <a:solidFill>
                  <a:schemeClr val="tx2"/>
                </a:solidFill>
              </a:rPr>
              <a:t> </a:t>
            </a:r>
            <a:r>
              <a:rPr lang="en-US" altLang="zh-CN" sz="1800" b="1" dirty="0" smtClean="0">
                <a:solidFill>
                  <a:schemeClr val="tx2"/>
                </a:solidFill>
              </a:rPr>
              <a:t>v)</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changed,</a:t>
            </a:r>
            <a:r>
              <a:rPr lang="zh-CN" altLang="en-US" sz="1800" b="1" dirty="0" smtClean="0">
                <a:solidFill>
                  <a:schemeClr val="tx2"/>
                </a:solidFill>
              </a:rPr>
              <a:t> </a:t>
            </a:r>
            <a:r>
              <a:rPr lang="en-US" altLang="zh-CN" sz="1800" b="1" dirty="0" smtClean="0">
                <a:solidFill>
                  <a:schemeClr val="tx2"/>
                </a:solidFill>
              </a:rPr>
              <a:t>recursively</a:t>
            </a:r>
            <a:r>
              <a:rPr lang="zh-CN" altLang="en-US" sz="1800" b="1" dirty="0" smtClean="0">
                <a:solidFill>
                  <a:schemeClr val="tx2"/>
                </a:solidFill>
              </a:rPr>
              <a:t> </a:t>
            </a:r>
            <a:r>
              <a:rPr lang="en-US" altLang="zh-CN" sz="1800" b="1" dirty="0" smtClean="0">
                <a:solidFill>
                  <a:schemeClr val="tx2"/>
                </a:solidFill>
              </a:rPr>
              <a:t>updated</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shortcuts</a:t>
            </a:r>
            <a:r>
              <a:rPr lang="zh-CN" altLang="en-US" sz="1800" b="1" dirty="0" smtClean="0">
                <a:solidFill>
                  <a:schemeClr val="tx2"/>
                </a:solidFill>
              </a:rPr>
              <a:t> </a:t>
            </a:r>
            <a:r>
              <a:rPr lang="en-US" altLang="zh-CN" sz="1800" b="1" dirty="0" smtClean="0">
                <a:solidFill>
                  <a:schemeClr val="tx2"/>
                </a:solidFill>
              </a:rPr>
              <a:t>affected</a:t>
            </a:r>
            <a:r>
              <a:rPr lang="zh-CN" altLang="en-US" sz="1800" b="1" dirty="0" smtClean="0">
                <a:solidFill>
                  <a:schemeClr val="tx2"/>
                </a:solidFill>
              </a:rPr>
              <a:t> </a:t>
            </a:r>
            <a:r>
              <a:rPr lang="en-US" altLang="zh-CN" sz="1800" b="1" dirty="0" smtClean="0">
                <a:solidFill>
                  <a:schemeClr val="tx2"/>
                </a:solidFill>
              </a:rPr>
              <a:t>by</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change</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weight</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r>
              <a:rPr lang="en-US" altLang="zh-CN" sz="1800" b="1" dirty="0" smtClean="0">
                <a:solidFill>
                  <a:schemeClr val="tx2"/>
                </a:solidFill>
              </a:rPr>
              <a:t>(x,</a:t>
            </a:r>
            <a:r>
              <a:rPr lang="zh-CN" altLang="en-US" sz="1800" b="1" dirty="0" smtClean="0">
                <a:solidFill>
                  <a:schemeClr val="tx2"/>
                </a:solidFill>
              </a:rPr>
              <a:t> </a:t>
            </a:r>
            <a:r>
              <a:rPr lang="en-US" altLang="zh-CN" sz="1800" b="1" dirty="0" smtClean="0">
                <a:solidFill>
                  <a:schemeClr val="tx2"/>
                </a:solidFill>
              </a:rPr>
              <a:t>v).</a:t>
            </a:r>
            <a:r>
              <a:rPr lang="zh-CN" altLang="en-US" sz="1800" b="1" dirty="0" smtClean="0">
                <a:solidFill>
                  <a:schemeClr val="tx2"/>
                </a:solidFill>
              </a:rPr>
              <a:t> </a:t>
            </a:r>
            <a:endParaRPr lang="en-US" altLang="zh-CN" sz="1800" b="1" dirty="0">
              <a:solidFill>
                <a:schemeClr val="tx2"/>
              </a:solidFill>
            </a:endParaRPr>
          </a:p>
        </p:txBody>
      </p:sp>
    </p:spTree>
    <p:extLst>
      <p:ext uri="{BB962C8B-B14F-4D97-AF65-F5344CB8AC3E}">
        <p14:creationId xmlns:p14="http://schemas.microsoft.com/office/powerpoint/2010/main" val="17374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Our</a:t>
            </a:r>
            <a:r>
              <a:rPr lang="zh-CN" altLang="en-US" sz="2800" dirty="0" smtClean="0"/>
              <a:t> </a:t>
            </a:r>
            <a:r>
              <a:rPr lang="en-US" altLang="zh-CN" sz="2800" dirty="0" smtClean="0"/>
              <a:t>Oracle</a:t>
            </a:r>
            <a:r>
              <a:rPr lang="en-US" altLang="zh-CN" sz="2800" dirty="0" smtClean="0"/>
              <a:t>:</a:t>
            </a:r>
            <a:r>
              <a:rPr lang="zh-CN" altLang="en-US" sz="2800" dirty="0" smtClean="0"/>
              <a:t> </a:t>
            </a:r>
            <a:r>
              <a:rPr lang="en-US" altLang="zh-CN" sz="2800" dirty="0" smtClean="0"/>
              <a:t>Update</a:t>
            </a:r>
            <a:r>
              <a:rPr lang="zh-CN" altLang="en-US" sz="2800" dirty="0" smtClean="0"/>
              <a:t> </a:t>
            </a:r>
            <a:r>
              <a:rPr lang="en-US" altLang="zh-CN" sz="2800" dirty="0" smtClean="0"/>
              <a:t>Efficient</a:t>
            </a:r>
            <a:r>
              <a:rPr lang="zh-CN" altLang="en-US" sz="2800" dirty="0" smtClean="0"/>
              <a:t> </a:t>
            </a:r>
            <a:r>
              <a:rPr lang="en-US" altLang="zh-CN" sz="2800" dirty="0" smtClean="0"/>
              <a:t>(UE)</a:t>
            </a:r>
            <a:endParaRPr lang="en-US" altLang="zh-HK" sz="2800" dirty="0" smtClean="0"/>
          </a:p>
          <a:p>
            <a:pPr lvl="1"/>
            <a:r>
              <a:rPr lang="en-US" altLang="zh-CN" dirty="0" smtClean="0"/>
              <a:t>Query</a:t>
            </a:r>
            <a:r>
              <a:rPr lang="zh-CN" altLang="en-US" dirty="0" smtClean="0"/>
              <a:t> </a:t>
            </a:r>
            <a:r>
              <a:rPr lang="en-US" altLang="zh-CN" dirty="0" smtClean="0"/>
              <a:t>Phase</a:t>
            </a:r>
          </a:p>
          <a:p>
            <a:pPr lvl="2"/>
            <a:r>
              <a:rPr lang="en-US" altLang="zh-HK" sz="2000" dirty="0"/>
              <a:t>To find the shortest path on G’, perform a Bi-Dijkstra’s Search with an </a:t>
            </a:r>
            <a:r>
              <a:rPr lang="en-US" altLang="zh-HK" sz="2000" b="1" i="1" dirty="0"/>
              <a:t>Order Constraint</a:t>
            </a:r>
          </a:p>
          <a:p>
            <a:pPr lvl="2"/>
            <a:r>
              <a:rPr lang="en-US" altLang="zh-HK" sz="2000" dirty="0"/>
              <a:t>Find the shortest path on the original network G based on the shortest path on G</a:t>
            </a:r>
            <a:r>
              <a:rPr lang="en-US" altLang="zh-HK" sz="2000" dirty="0" smtClean="0"/>
              <a:t>’.</a:t>
            </a:r>
            <a:endParaRPr lang="en-US" altLang="zh-CN" sz="2000" dirty="0" smtClean="0"/>
          </a:p>
          <a:p>
            <a:pPr lvl="1"/>
            <a:endParaRPr lang="en-US" altLang="zh-CN" dirty="0" smtClean="0"/>
          </a:p>
          <a:p>
            <a:pPr lvl="3"/>
            <a:endParaRPr lang="en-US" altLang="zh-CN" dirty="0" smtClean="0"/>
          </a:p>
          <a:p>
            <a:pPr lvl="3"/>
            <a:endParaRPr lang="en-US" altLang="zh-HK" dirty="0" smtClean="0"/>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17</a:t>
            </a:fld>
            <a:endParaRPr kumimoji="0" lang="en-US" altLang="zh-TW" sz="1400" dirty="0" smtClean="0"/>
          </a:p>
        </p:txBody>
      </p:sp>
      <p:sp>
        <p:nvSpPr>
          <p:cNvPr id="6" name="AutoShape 31"/>
          <p:cNvSpPr>
            <a:spLocks noChangeArrowheads="1"/>
          </p:cNvSpPr>
          <p:nvPr/>
        </p:nvSpPr>
        <p:spPr bwMode="auto">
          <a:xfrm>
            <a:off x="2474897" y="1656437"/>
            <a:ext cx="6460207" cy="722552"/>
          </a:xfrm>
          <a:prstGeom prst="wedgeRoundRectCallout">
            <a:avLst>
              <a:gd name="adj1" fmla="val -3908"/>
              <a:gd name="adj2" fmla="val 115648"/>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Order</a:t>
            </a:r>
            <a:r>
              <a:rPr lang="zh-CN" altLang="en-US" sz="1800" b="1" dirty="0" smtClean="0">
                <a:solidFill>
                  <a:schemeClr val="tx2"/>
                </a:solidFill>
              </a:rPr>
              <a:t> </a:t>
            </a:r>
            <a:r>
              <a:rPr lang="en-US" altLang="zh-CN" sz="1800" b="1" dirty="0" smtClean="0">
                <a:solidFill>
                  <a:schemeClr val="tx2"/>
                </a:solidFill>
              </a:rPr>
              <a:t>Constraint:</a:t>
            </a:r>
            <a:r>
              <a:rPr lang="zh-CN" altLang="en-US" sz="1800" b="1" dirty="0" smtClean="0">
                <a:solidFill>
                  <a:schemeClr val="tx2"/>
                </a:solidFill>
              </a:rPr>
              <a:t> </a:t>
            </a:r>
            <a:r>
              <a:rPr lang="en-US" altLang="zh-CN" sz="1800" b="1" dirty="0" smtClean="0">
                <a:solidFill>
                  <a:schemeClr val="tx2"/>
                </a:solidFill>
              </a:rPr>
              <a:t>explore</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vertices</a:t>
            </a:r>
            <a:r>
              <a:rPr lang="zh-CN" altLang="en-US" sz="1800" b="1" dirty="0" smtClean="0">
                <a:solidFill>
                  <a:schemeClr val="tx2"/>
                </a:solidFill>
              </a:rPr>
              <a:t> </a:t>
            </a:r>
            <a:r>
              <a:rPr lang="en-US" altLang="zh-CN" sz="1800" b="1" dirty="0" smtClean="0">
                <a:solidFill>
                  <a:schemeClr val="tx2"/>
                </a:solidFill>
              </a:rPr>
              <a:t>with</a:t>
            </a:r>
            <a:r>
              <a:rPr lang="zh-CN" altLang="en-US" sz="1800" b="1" dirty="0" smtClean="0">
                <a:solidFill>
                  <a:schemeClr val="tx2"/>
                </a:solidFill>
              </a:rPr>
              <a:t> </a:t>
            </a:r>
            <a:r>
              <a:rPr lang="en-US" altLang="zh-CN" sz="1800" b="1" dirty="0" smtClean="0">
                <a:solidFill>
                  <a:schemeClr val="tx2"/>
                </a:solidFill>
              </a:rPr>
              <a:t>high</a:t>
            </a:r>
            <a:r>
              <a:rPr lang="zh-CN" altLang="en-US" sz="1800" b="1" dirty="0" smtClean="0">
                <a:solidFill>
                  <a:schemeClr val="tx2"/>
                </a:solidFill>
              </a:rPr>
              <a:t> </a:t>
            </a:r>
            <a:r>
              <a:rPr lang="en-US" altLang="zh-CN" sz="1800" b="1" dirty="0" smtClean="0">
                <a:solidFill>
                  <a:schemeClr val="tx2"/>
                </a:solidFill>
              </a:rPr>
              <a:t>ranks</a:t>
            </a:r>
            <a:r>
              <a:rPr lang="zh-CN" altLang="en-US" sz="1800" b="1" dirty="0" smtClean="0">
                <a:solidFill>
                  <a:schemeClr val="tx2"/>
                </a:solidFill>
              </a:rPr>
              <a:t> </a:t>
            </a:r>
            <a:r>
              <a:rPr lang="en-US" altLang="zh-CN" sz="1800" b="1" dirty="0" smtClean="0">
                <a:solidFill>
                  <a:schemeClr val="tx2"/>
                </a:solidFill>
              </a:rPr>
              <a:t>only</a:t>
            </a:r>
            <a:r>
              <a:rPr lang="zh-CN" altLang="en-US" sz="1800" b="1" dirty="0" smtClean="0">
                <a:solidFill>
                  <a:schemeClr val="tx2"/>
                </a:solidFill>
              </a:rPr>
              <a:t> </a:t>
            </a:r>
            <a:r>
              <a:rPr lang="en-US" altLang="zh-CN" sz="1800" b="1" dirty="0" smtClean="0">
                <a:solidFill>
                  <a:schemeClr val="tx2"/>
                </a:solidFill>
              </a:rPr>
              <a:t>in</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forward/backward</a:t>
            </a:r>
            <a:r>
              <a:rPr lang="zh-CN" altLang="en-US" sz="1800" b="1" dirty="0" smtClean="0">
                <a:solidFill>
                  <a:schemeClr val="tx2"/>
                </a:solidFill>
              </a:rPr>
              <a:t> </a:t>
            </a:r>
            <a:r>
              <a:rPr lang="en-US" altLang="zh-CN" sz="1800" b="1" dirty="0" smtClean="0">
                <a:solidFill>
                  <a:schemeClr val="tx2"/>
                </a:solidFill>
              </a:rPr>
              <a:t>search.</a:t>
            </a:r>
            <a:r>
              <a:rPr lang="zh-CN" altLang="en-US" sz="1800" b="1" dirty="0" smtClean="0">
                <a:solidFill>
                  <a:schemeClr val="tx2"/>
                </a:solidFill>
              </a:rPr>
              <a:t> </a:t>
            </a:r>
            <a:endParaRPr lang="en-US" altLang="zh-HK" sz="1800" b="1" dirty="0" smtClean="0">
              <a:solidFill>
                <a:schemeClr val="tx2"/>
              </a:solidFill>
            </a:endParaRPr>
          </a:p>
        </p:txBody>
      </p:sp>
      <p:grpSp>
        <p:nvGrpSpPr>
          <p:cNvPr id="7" name="Group 6"/>
          <p:cNvGrpSpPr/>
          <p:nvPr/>
        </p:nvGrpSpPr>
        <p:grpSpPr>
          <a:xfrm>
            <a:off x="1585718" y="4437112"/>
            <a:ext cx="6923476" cy="2742688"/>
            <a:chOff x="2007078" y="1143438"/>
            <a:chExt cx="6543679" cy="235645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078" y="1143438"/>
              <a:ext cx="5961484" cy="2356457"/>
            </a:xfrm>
            <a:prstGeom prst="rect">
              <a:avLst/>
            </a:prstGeom>
            <a:solidFill>
              <a:schemeClr val="bg1"/>
            </a:solidFill>
          </p:spPr>
        </p:pic>
        <p:sp>
          <p:nvSpPr>
            <p:cNvPr id="9" name="TextBox 8"/>
            <p:cNvSpPr txBox="1"/>
            <p:nvPr/>
          </p:nvSpPr>
          <p:spPr>
            <a:xfrm>
              <a:off x="8376160" y="2359952"/>
              <a:ext cx="174597" cy="317322"/>
            </a:xfrm>
            <a:prstGeom prst="rect">
              <a:avLst/>
            </a:prstGeom>
            <a:solidFill>
              <a:schemeClr val="bg1"/>
            </a:solidFill>
          </p:spPr>
          <p:txBody>
            <a:bodyPr wrap="none" rtlCol="0">
              <a:spAutoFit/>
            </a:bodyPr>
            <a:lstStyle/>
            <a:p>
              <a:endParaRPr lang="en-US" i="1" dirty="0"/>
            </a:p>
          </p:txBody>
        </p:sp>
      </p:grpSp>
      <p:sp>
        <p:nvSpPr>
          <p:cNvPr id="10" name="AutoShape 31"/>
          <p:cNvSpPr>
            <a:spLocks noChangeArrowheads="1"/>
          </p:cNvSpPr>
          <p:nvPr/>
        </p:nvSpPr>
        <p:spPr bwMode="auto">
          <a:xfrm>
            <a:off x="2123728" y="3279656"/>
            <a:ext cx="6460207" cy="722552"/>
          </a:xfrm>
          <a:prstGeom prst="wedgeRoundRectCallout">
            <a:avLst>
              <a:gd name="adj1" fmla="val -8533"/>
              <a:gd name="adj2" fmla="val 80564"/>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Correctness</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ensured</a:t>
            </a:r>
            <a:r>
              <a:rPr lang="zh-CN" altLang="en-US" sz="1800" b="1" dirty="0" smtClean="0">
                <a:solidFill>
                  <a:schemeClr val="tx2"/>
                </a:solidFill>
              </a:rPr>
              <a:t> </a:t>
            </a:r>
            <a:r>
              <a:rPr lang="en-US" altLang="zh-CN" sz="1800" b="1" dirty="0" smtClean="0">
                <a:solidFill>
                  <a:schemeClr val="tx2"/>
                </a:solidFill>
              </a:rPr>
              <a:t>due</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Property</a:t>
            </a:r>
            <a:r>
              <a:rPr lang="zh-CN" altLang="en-US" sz="1800" b="1" dirty="0" smtClean="0">
                <a:solidFill>
                  <a:schemeClr val="tx2"/>
                </a:solidFill>
              </a:rPr>
              <a:t> </a:t>
            </a:r>
            <a:r>
              <a:rPr lang="en-US" altLang="zh-CN" sz="1800" b="1" dirty="0" smtClean="0">
                <a:solidFill>
                  <a:schemeClr val="tx2"/>
                </a:solidFill>
              </a:rPr>
              <a:t>1</a:t>
            </a:r>
            <a:r>
              <a:rPr lang="zh-CN" altLang="en-US" sz="1800" b="1" dirty="0" smtClean="0">
                <a:solidFill>
                  <a:schemeClr val="tx2"/>
                </a:solidFill>
              </a:rPr>
              <a:t> </a:t>
            </a:r>
            <a:r>
              <a:rPr lang="en-US" altLang="zh-CN" sz="1800" b="1" dirty="0" smtClean="0">
                <a:solidFill>
                  <a:schemeClr val="tx2"/>
                </a:solidFill>
              </a:rPr>
              <a:t>(Shortcut</a:t>
            </a:r>
            <a:r>
              <a:rPr lang="zh-CN" altLang="en-US" sz="1800" b="1" dirty="0" smtClean="0">
                <a:solidFill>
                  <a:schemeClr val="tx2"/>
                </a:solidFill>
              </a:rPr>
              <a:t> </a:t>
            </a:r>
            <a:r>
              <a:rPr lang="en-US" altLang="zh-CN" sz="1800" b="1" dirty="0" smtClean="0">
                <a:solidFill>
                  <a:schemeClr val="tx2"/>
                </a:solidFill>
              </a:rPr>
              <a:t>Property).</a:t>
            </a:r>
            <a:r>
              <a:rPr lang="zh-CN" altLang="en-US" sz="1800" b="1" dirty="0" smtClean="0">
                <a:solidFill>
                  <a:schemeClr val="tx2"/>
                </a:solidFill>
              </a:rPr>
              <a:t> </a:t>
            </a:r>
            <a:endParaRPr lang="en-US" altLang="zh-HK" sz="1800" b="1" dirty="0" smtClean="0">
              <a:solidFill>
                <a:schemeClr val="tx2"/>
              </a:solidFill>
            </a:endParaRPr>
          </a:p>
        </p:txBody>
      </p:sp>
    </p:spTree>
    <p:extLst>
      <p:ext uri="{BB962C8B-B14F-4D97-AF65-F5344CB8AC3E}">
        <p14:creationId xmlns:p14="http://schemas.microsoft.com/office/powerpoint/2010/main" val="184526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18</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TW" smtClean="0"/>
              <a:t>Outline</a:t>
            </a:r>
          </a:p>
        </p:txBody>
      </p:sp>
      <p:sp>
        <p:nvSpPr>
          <p:cNvPr id="6148" name="Rectangle 3"/>
          <p:cNvSpPr>
            <a:spLocks noGrp="1" noChangeArrowheads="1"/>
          </p:cNvSpPr>
          <p:nvPr>
            <p:ph type="body" idx="1"/>
          </p:nvPr>
        </p:nvSpPr>
        <p:spPr/>
        <p:txBody>
          <a:bodyPr/>
          <a:lstStyle/>
          <a:p>
            <a:pPr marL="609600" indent="-609600" eaLnBrk="1" hangingPunct="1">
              <a:buSzTx/>
              <a:buFont typeface="Wingdings" panose="05000000000000000000" pitchFamily="2" charset="2"/>
              <a:buAutoNum type="arabicPeriod"/>
            </a:pPr>
            <a:r>
              <a:rPr lang="en-US" altLang="zh-TW" dirty="0" smtClean="0"/>
              <a:t>Introduction</a:t>
            </a:r>
          </a:p>
          <a:p>
            <a:pPr marL="1009650" lvl="1" indent="-609600" eaLnBrk="1" hangingPunct="1">
              <a:buSzTx/>
            </a:pPr>
            <a:r>
              <a:rPr lang="en-US" altLang="zh-TW" dirty="0" smtClean="0"/>
              <a:t>Related Work</a:t>
            </a:r>
            <a:endParaRPr lang="en-US" altLang="zh-CN" dirty="0" smtClean="0"/>
          </a:p>
          <a:p>
            <a:pPr marL="609600" indent="-609600" eaLnBrk="1" hangingPunct="1">
              <a:buSzTx/>
              <a:buFont typeface="Wingdings" panose="05000000000000000000" pitchFamily="2" charset="2"/>
              <a:buAutoNum type="arabicPeriod"/>
            </a:pPr>
            <a:r>
              <a:rPr lang="en-US" altLang="zh-TW" dirty="0" smtClean="0"/>
              <a:t>Problem Statement</a:t>
            </a:r>
          </a:p>
          <a:p>
            <a:pPr marL="609600" indent="-609600" eaLnBrk="1" hangingPunct="1">
              <a:buSzTx/>
              <a:buFont typeface="Wingdings" panose="05000000000000000000" pitchFamily="2" charset="2"/>
              <a:buAutoNum type="arabicPeriod"/>
            </a:pPr>
            <a:r>
              <a:rPr lang="en-US" altLang="zh-TW" dirty="0" smtClean="0"/>
              <a:t>Proposed Algorithms</a:t>
            </a:r>
          </a:p>
          <a:p>
            <a:pPr marL="609600" indent="-609600" eaLnBrk="1" hangingPunct="1">
              <a:buSzTx/>
              <a:buFont typeface="Wingdings" panose="05000000000000000000" pitchFamily="2" charset="2"/>
              <a:buAutoNum type="arabicPeriod"/>
            </a:pPr>
            <a:r>
              <a:rPr lang="en-US" altLang="zh-TW" dirty="0" smtClean="0"/>
              <a:t>Experiment</a:t>
            </a:r>
          </a:p>
          <a:p>
            <a:pPr marL="609600" indent="-609600" eaLnBrk="1" hangingPunct="1">
              <a:buSzTx/>
              <a:buFont typeface="Wingdings" panose="05000000000000000000" pitchFamily="2" charset="2"/>
              <a:buAutoNum type="arabicPeriod"/>
            </a:pPr>
            <a:r>
              <a:rPr lang="en-US" altLang="zh-TW" dirty="0"/>
              <a:t>Conclusion</a:t>
            </a:r>
            <a:r>
              <a:rPr lang="zh-CN" altLang="en-US" dirty="0"/>
              <a:t> </a:t>
            </a:r>
            <a:r>
              <a:rPr lang="en-US" altLang="zh-CN" dirty="0"/>
              <a:t>&amp;</a:t>
            </a:r>
            <a:r>
              <a:rPr lang="zh-CN" altLang="en-US" dirty="0"/>
              <a:t> </a:t>
            </a:r>
            <a:r>
              <a:rPr lang="en-US" altLang="zh-CN" dirty="0"/>
              <a:t>Future</a:t>
            </a:r>
            <a:r>
              <a:rPr lang="zh-CN" altLang="en-US" dirty="0"/>
              <a:t> </a:t>
            </a:r>
            <a:r>
              <a:rPr lang="en-US" altLang="zh-CN" dirty="0"/>
              <a:t>Works</a:t>
            </a:r>
            <a:endParaRPr lang="en-US" altLang="zh-TW" dirty="0"/>
          </a:p>
          <a:p>
            <a:pPr marL="609600" indent="-609600" eaLnBrk="1" hangingPunct="1">
              <a:buSzTx/>
              <a:buFont typeface="Wingdings" panose="05000000000000000000" pitchFamily="2" charset="2"/>
              <a:buAutoNum type="arabicPeriod"/>
            </a:pPr>
            <a:endParaRPr lang="en-US" altLang="zh-TW" dirty="0" smtClean="0"/>
          </a:p>
          <a:p>
            <a:pPr marL="609600" indent="-609600" eaLnBrk="1" hangingPunct="1"/>
            <a:endParaRPr lang="en-US" altLang="zh-TW" dirty="0" smtClean="0"/>
          </a:p>
        </p:txBody>
      </p:sp>
      <p:sp>
        <p:nvSpPr>
          <p:cNvPr id="5" name="Oval 11"/>
          <p:cNvSpPr>
            <a:spLocks noChangeArrowheads="1"/>
          </p:cNvSpPr>
          <p:nvPr/>
        </p:nvSpPr>
        <p:spPr bwMode="auto">
          <a:xfrm>
            <a:off x="1619672" y="4293096"/>
            <a:ext cx="2520280" cy="650875"/>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HK" altLang="en-US" sz="1800"/>
          </a:p>
        </p:txBody>
      </p:sp>
    </p:spTree>
    <p:extLst>
      <p:ext uri="{BB962C8B-B14F-4D97-AF65-F5344CB8AC3E}">
        <p14:creationId xmlns:p14="http://schemas.microsoft.com/office/powerpoint/2010/main" val="1632830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19</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CN" dirty="0"/>
              <a:t>4</a:t>
            </a:r>
            <a:r>
              <a:rPr lang="en-US" altLang="zh-TW" dirty="0" smtClean="0"/>
              <a:t>. </a:t>
            </a:r>
            <a:r>
              <a:rPr lang="en-US" altLang="zh-TW" dirty="0" smtClean="0"/>
              <a:t>Experiment</a:t>
            </a:r>
          </a:p>
        </p:txBody>
      </p:sp>
      <p:sp>
        <p:nvSpPr>
          <p:cNvPr id="6148" name="Rectangle 3"/>
          <p:cNvSpPr>
            <a:spLocks noGrp="1" noChangeArrowheads="1"/>
          </p:cNvSpPr>
          <p:nvPr>
            <p:ph type="body" idx="1"/>
          </p:nvPr>
        </p:nvSpPr>
        <p:spPr/>
        <p:txBody>
          <a:bodyPr/>
          <a:lstStyle/>
          <a:p>
            <a:pPr marL="609600" indent="-609600" eaLnBrk="1" hangingPunct="1"/>
            <a:r>
              <a:rPr lang="en-US" altLang="zh-TW" dirty="0" smtClean="0"/>
              <a:t>Datasets</a:t>
            </a:r>
          </a:p>
          <a:p>
            <a:pPr marL="609600" indent="-609600" eaLnBrk="1" hangingPunct="1"/>
            <a:endParaRPr lang="en-US" altLang="zh-TW" dirty="0"/>
          </a:p>
          <a:p>
            <a:pPr marL="609600" indent="-609600" eaLnBrk="1" hangingPunct="1"/>
            <a:endParaRPr lang="en-US" altLang="zh-TW" dirty="0" smtClean="0"/>
          </a:p>
          <a:p>
            <a:pPr marL="609600" indent="-609600" eaLnBrk="1" hangingPunct="1"/>
            <a:endParaRPr lang="en-US" altLang="zh-TW" dirty="0"/>
          </a:p>
          <a:p>
            <a:pPr marL="609600" lvl="1" indent="-609600" eaLnBrk="1" hangingPunct="1">
              <a:buClr>
                <a:schemeClr val="folHlink"/>
              </a:buClr>
              <a:buSzPct val="60000"/>
            </a:pPr>
            <a:endParaRPr lang="en-US" altLang="zh-HK" dirty="0" smtClean="0"/>
          </a:p>
          <a:p>
            <a:pPr marL="609600" lvl="1" indent="-609600" eaLnBrk="1" hangingPunct="1">
              <a:buClr>
                <a:schemeClr val="folHlink"/>
              </a:buClr>
              <a:buSzPct val="60000"/>
            </a:pPr>
            <a:r>
              <a:rPr lang="en-US" altLang="zh-HK" dirty="0" smtClean="0"/>
              <a:t>Linux </a:t>
            </a:r>
            <a:r>
              <a:rPr lang="en-US" altLang="zh-HK" dirty="0"/>
              <a:t>Machine </a:t>
            </a:r>
            <a:r>
              <a:rPr lang="en-US" altLang="zh-CN" dirty="0" smtClean="0"/>
              <a:t>(</a:t>
            </a:r>
            <a:r>
              <a:rPr lang="en-US" altLang="zh-HK" dirty="0" smtClean="0"/>
              <a:t>2.67Hz </a:t>
            </a:r>
            <a:r>
              <a:rPr lang="en-US" altLang="zh-HK" dirty="0"/>
              <a:t>CPU and 48GB </a:t>
            </a:r>
            <a:r>
              <a:rPr lang="en-US" altLang="zh-HK" dirty="0" smtClean="0"/>
              <a:t>memory</a:t>
            </a:r>
            <a:r>
              <a:rPr lang="en-US" altLang="zh-CN" dirty="0" smtClean="0"/>
              <a:t>)</a:t>
            </a:r>
            <a:r>
              <a:rPr lang="en-US" altLang="zh-HK" dirty="0" smtClean="0"/>
              <a:t>.</a:t>
            </a:r>
          </a:p>
          <a:p>
            <a:pPr marL="609600" lvl="1" indent="-609600" eaLnBrk="1" hangingPunct="1">
              <a:buClr>
                <a:schemeClr val="folHlink"/>
              </a:buClr>
              <a:buSzPct val="60000"/>
            </a:pPr>
            <a:r>
              <a:rPr lang="en-US" altLang="zh-HK" dirty="0" smtClean="0"/>
              <a:t>Algorithms</a:t>
            </a:r>
            <a:r>
              <a:rPr lang="zh-CN" altLang="en-US" dirty="0" smtClean="0"/>
              <a:t> </a:t>
            </a:r>
            <a:r>
              <a:rPr lang="en-US" altLang="zh-CN" dirty="0" smtClean="0"/>
              <a:t>(implemented</a:t>
            </a:r>
            <a:r>
              <a:rPr lang="zh-CN" altLang="en-US" dirty="0" smtClean="0"/>
              <a:t> </a:t>
            </a:r>
            <a:r>
              <a:rPr lang="en-US" altLang="zh-CN" dirty="0" smtClean="0"/>
              <a:t>in</a:t>
            </a:r>
            <a:r>
              <a:rPr lang="zh-CN" altLang="en-US" dirty="0" smtClean="0"/>
              <a:t> </a:t>
            </a:r>
            <a:r>
              <a:rPr lang="en-US" altLang="zh-CN" dirty="0" smtClean="0"/>
              <a:t>C++)</a:t>
            </a:r>
            <a:endParaRPr lang="en-US" altLang="zh-HK" dirty="0" smtClean="0"/>
          </a:p>
          <a:p>
            <a:pPr marL="609600" indent="-609600" eaLnBrk="1" hangingPunct="1"/>
            <a:endParaRPr lang="en-US" altLang="zh-TW"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506242"/>
            <a:ext cx="5287870" cy="2454556"/>
          </a:xfrm>
          <a:prstGeom prst="rect">
            <a:avLst/>
          </a:prstGeom>
        </p:spPr>
      </p:pic>
      <p:sp>
        <p:nvSpPr>
          <p:cNvPr id="7" name="AutoShape 31"/>
          <p:cNvSpPr>
            <a:spLocks noChangeArrowheads="1"/>
          </p:cNvSpPr>
          <p:nvPr/>
        </p:nvSpPr>
        <p:spPr bwMode="auto">
          <a:xfrm>
            <a:off x="2843807" y="4904997"/>
            <a:ext cx="6100167" cy="794227"/>
          </a:xfrm>
          <a:prstGeom prst="wedgeRoundRectCallout">
            <a:avLst>
              <a:gd name="adj1" fmla="val -9642"/>
              <a:gd name="adj2" fmla="val 64860"/>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Baselines:</a:t>
            </a:r>
            <a:r>
              <a:rPr lang="zh-CN" altLang="en-US" sz="1800" b="1" dirty="0" smtClean="0">
                <a:solidFill>
                  <a:schemeClr val="tx2"/>
                </a:solidFill>
              </a:rPr>
              <a:t> </a:t>
            </a:r>
            <a:r>
              <a:rPr lang="en-US" altLang="zh-CN" sz="1800" b="1" dirty="0" smtClean="0">
                <a:solidFill>
                  <a:schemeClr val="tx2"/>
                </a:solidFill>
              </a:rPr>
              <a:t>SILC-Adapt, PCPD-Adapt, AH-Adapt, H2H-Adapt, Dynamic-CH, Dynamic-PLL,</a:t>
            </a:r>
            <a:r>
              <a:rPr lang="zh-CN" altLang="en-US" sz="1800" b="1" dirty="0" smtClean="0">
                <a:solidFill>
                  <a:schemeClr val="tx2"/>
                </a:solidFill>
              </a:rPr>
              <a:t> </a:t>
            </a:r>
            <a:r>
              <a:rPr lang="en-US" altLang="zh-CN" sz="1800" b="1" dirty="0" smtClean="0">
                <a:solidFill>
                  <a:schemeClr val="tx2"/>
                </a:solidFill>
              </a:rPr>
              <a:t>BPL.</a:t>
            </a:r>
            <a:endParaRPr lang="en-US" altLang="zh-CN" sz="1800" b="1" dirty="0">
              <a:solidFill>
                <a:schemeClr val="tx2"/>
              </a:solidFill>
            </a:endParaRPr>
          </a:p>
        </p:txBody>
      </p:sp>
    </p:spTree>
    <p:extLst>
      <p:ext uri="{BB962C8B-B14F-4D97-AF65-F5344CB8AC3E}">
        <p14:creationId xmlns:p14="http://schemas.microsoft.com/office/powerpoint/2010/main" val="152501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2</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TW" smtClean="0"/>
              <a:t>Outline</a:t>
            </a:r>
          </a:p>
        </p:txBody>
      </p:sp>
      <p:sp>
        <p:nvSpPr>
          <p:cNvPr id="6148" name="Rectangle 3"/>
          <p:cNvSpPr>
            <a:spLocks noGrp="1" noChangeArrowheads="1"/>
          </p:cNvSpPr>
          <p:nvPr>
            <p:ph type="body" idx="1"/>
          </p:nvPr>
        </p:nvSpPr>
        <p:spPr/>
        <p:txBody>
          <a:bodyPr/>
          <a:lstStyle/>
          <a:p>
            <a:pPr marL="609600" indent="-609600" eaLnBrk="1" hangingPunct="1">
              <a:buSzTx/>
              <a:buFont typeface="Wingdings" panose="05000000000000000000" pitchFamily="2" charset="2"/>
              <a:buAutoNum type="arabicPeriod"/>
            </a:pPr>
            <a:r>
              <a:rPr lang="en-US" altLang="zh-TW" dirty="0" smtClean="0"/>
              <a:t>Introduction</a:t>
            </a:r>
          </a:p>
          <a:p>
            <a:pPr marL="1009650" lvl="1" indent="-609600" eaLnBrk="1" hangingPunct="1">
              <a:buSzTx/>
            </a:pPr>
            <a:r>
              <a:rPr lang="en-US" altLang="zh-TW" dirty="0" smtClean="0"/>
              <a:t>Related Work</a:t>
            </a:r>
            <a:endParaRPr lang="en-US" altLang="zh-CN" dirty="0" smtClean="0"/>
          </a:p>
          <a:p>
            <a:pPr marL="609600" indent="-609600" eaLnBrk="1" hangingPunct="1">
              <a:buSzTx/>
              <a:buFont typeface="Wingdings" panose="05000000000000000000" pitchFamily="2" charset="2"/>
              <a:buAutoNum type="arabicPeriod"/>
            </a:pPr>
            <a:r>
              <a:rPr lang="en-US" altLang="zh-TW" dirty="0" smtClean="0"/>
              <a:t>Problem Statement</a:t>
            </a:r>
          </a:p>
          <a:p>
            <a:pPr marL="609600" indent="-609600" eaLnBrk="1" hangingPunct="1">
              <a:buSzTx/>
              <a:buFont typeface="Wingdings" panose="05000000000000000000" pitchFamily="2" charset="2"/>
              <a:buAutoNum type="arabicPeriod"/>
            </a:pPr>
            <a:r>
              <a:rPr lang="en-US" altLang="zh-TW" dirty="0" smtClean="0"/>
              <a:t>Proposed </a:t>
            </a:r>
            <a:r>
              <a:rPr lang="en-US" altLang="zh-TW" dirty="0" smtClean="0"/>
              <a:t>Algorithm</a:t>
            </a:r>
            <a:endParaRPr lang="en-US" altLang="zh-TW" dirty="0" smtClean="0"/>
          </a:p>
          <a:p>
            <a:pPr marL="609600" indent="-609600" eaLnBrk="1" hangingPunct="1">
              <a:buSzTx/>
              <a:buFont typeface="Wingdings" panose="05000000000000000000" pitchFamily="2" charset="2"/>
              <a:buAutoNum type="arabicPeriod"/>
            </a:pPr>
            <a:r>
              <a:rPr lang="en-US" altLang="zh-TW" dirty="0" smtClean="0"/>
              <a:t>Experiment</a:t>
            </a:r>
          </a:p>
          <a:p>
            <a:pPr marL="609600" indent="-609600" eaLnBrk="1" hangingPunct="1">
              <a:buSzTx/>
              <a:buFont typeface="Wingdings" panose="05000000000000000000" pitchFamily="2" charset="2"/>
              <a:buAutoNum type="arabicPeriod"/>
            </a:pPr>
            <a:r>
              <a:rPr lang="en-US" altLang="zh-TW" dirty="0"/>
              <a:t>Conclusion</a:t>
            </a:r>
            <a:r>
              <a:rPr lang="zh-CN" altLang="en-US" dirty="0"/>
              <a:t> </a:t>
            </a:r>
            <a:r>
              <a:rPr lang="en-US" altLang="zh-CN" dirty="0"/>
              <a:t>&amp;</a:t>
            </a:r>
            <a:r>
              <a:rPr lang="zh-CN" altLang="en-US" dirty="0"/>
              <a:t> </a:t>
            </a:r>
            <a:r>
              <a:rPr lang="en-US" altLang="zh-CN" dirty="0"/>
              <a:t>Future</a:t>
            </a:r>
            <a:r>
              <a:rPr lang="zh-CN" altLang="en-US" dirty="0"/>
              <a:t> </a:t>
            </a:r>
            <a:r>
              <a:rPr lang="en-US" altLang="zh-CN" dirty="0"/>
              <a:t>Works</a:t>
            </a:r>
            <a:endParaRPr lang="en-US" altLang="zh-TW" dirty="0"/>
          </a:p>
          <a:p>
            <a:pPr marL="609600" indent="-609600" eaLnBrk="1" hangingPunct="1">
              <a:buSzTx/>
              <a:buFont typeface="Wingdings" panose="05000000000000000000" pitchFamily="2" charset="2"/>
              <a:buAutoNum type="arabicPeriod"/>
            </a:pPr>
            <a:endParaRPr lang="en-US" altLang="zh-TW" dirty="0" smtClean="0"/>
          </a:p>
          <a:p>
            <a:pPr marL="609600" indent="-609600" eaLnBrk="1" hangingPunct="1"/>
            <a:endParaRPr lang="en-US" altLang="zh-TW" dirty="0" smtClean="0"/>
          </a:p>
        </p:txBody>
      </p:sp>
      <p:sp>
        <p:nvSpPr>
          <p:cNvPr id="5" name="Oval 11"/>
          <p:cNvSpPr>
            <a:spLocks noChangeArrowheads="1"/>
          </p:cNvSpPr>
          <p:nvPr/>
        </p:nvSpPr>
        <p:spPr bwMode="auto">
          <a:xfrm>
            <a:off x="1619250" y="2057400"/>
            <a:ext cx="2665413" cy="650875"/>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HK" altLang="en-US" sz="1800"/>
          </a:p>
        </p:txBody>
      </p:sp>
    </p:spTree>
    <p:extLst>
      <p:ext uri="{BB962C8B-B14F-4D97-AF65-F5344CB8AC3E}">
        <p14:creationId xmlns:p14="http://schemas.microsoft.com/office/powerpoint/2010/main" val="1371717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20</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CN" dirty="0"/>
              <a:t>4</a:t>
            </a:r>
            <a:r>
              <a:rPr lang="en-US" altLang="zh-TW" dirty="0" smtClean="0"/>
              <a:t>. </a:t>
            </a:r>
            <a:r>
              <a:rPr lang="en-US" altLang="zh-TW" dirty="0" smtClean="0"/>
              <a:t>Experiment</a:t>
            </a:r>
          </a:p>
        </p:txBody>
      </p:sp>
      <p:sp>
        <p:nvSpPr>
          <p:cNvPr id="6148" name="Rectangle 3"/>
          <p:cNvSpPr>
            <a:spLocks noGrp="1" noChangeArrowheads="1"/>
          </p:cNvSpPr>
          <p:nvPr>
            <p:ph type="body" idx="1"/>
          </p:nvPr>
        </p:nvSpPr>
        <p:spPr/>
        <p:txBody>
          <a:bodyPr/>
          <a:lstStyle/>
          <a:p>
            <a:pPr marL="609600" lvl="1" indent="-609600" eaLnBrk="1" hangingPunct="1">
              <a:buClr>
                <a:schemeClr val="folHlink"/>
              </a:buClr>
              <a:buSzPct val="60000"/>
            </a:pPr>
            <a:r>
              <a:rPr lang="en-US" altLang="zh-TW" dirty="0" smtClean="0"/>
              <a:t>Result</a:t>
            </a:r>
            <a:r>
              <a:rPr lang="zh-CN" altLang="en-US" dirty="0" smtClean="0"/>
              <a:t> </a:t>
            </a:r>
            <a:r>
              <a:rPr lang="en-US" altLang="zh-CN" dirty="0"/>
              <a:t>(Updating</a:t>
            </a:r>
            <a:r>
              <a:rPr lang="zh-CN" altLang="en-US" dirty="0"/>
              <a:t> </a:t>
            </a:r>
            <a:r>
              <a:rPr lang="en-US" altLang="zh-CN" dirty="0"/>
              <a:t>T</a:t>
            </a:r>
            <a:r>
              <a:rPr lang="en-US" altLang="zh-CN" dirty="0" smtClean="0"/>
              <a:t>ime)</a:t>
            </a:r>
            <a:endParaRPr lang="en-US" altLang="zh-TW" dirty="0" smtClean="0"/>
          </a:p>
          <a:p>
            <a:pPr marL="609600" indent="-609600" eaLnBrk="1" hangingPunct="1"/>
            <a:endParaRPr lang="en-US" altLang="zh-TW" dirty="0" smtClean="0"/>
          </a:p>
          <a:p>
            <a:pPr marL="609600" indent="-609600" eaLnBrk="1" hangingPunct="1"/>
            <a:endParaRPr lang="en-US" altLang="zh-TW" dirty="0"/>
          </a:p>
          <a:p>
            <a:pPr marL="609600" indent="-609600" eaLnBrk="1" hangingPunct="1"/>
            <a:endParaRPr lang="en-US" altLang="zh-TW"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253" r="27951"/>
          <a:stretch/>
        </p:blipFill>
        <p:spPr>
          <a:xfrm>
            <a:off x="539552" y="3567362"/>
            <a:ext cx="8296040" cy="256515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9038" t="2279" r="27951" b="81688"/>
          <a:stretch/>
        </p:blipFill>
        <p:spPr>
          <a:xfrm>
            <a:off x="2139349" y="2920211"/>
            <a:ext cx="4952429" cy="479648"/>
          </a:xfrm>
          <a:prstGeom prst="rect">
            <a:avLst/>
          </a:prstGeom>
          <a:solidFill>
            <a:schemeClr val="bg1"/>
          </a:solidFill>
        </p:spPr>
      </p:pic>
      <p:sp>
        <p:nvSpPr>
          <p:cNvPr id="8" name="AutoShape 31"/>
          <p:cNvSpPr>
            <a:spLocks noChangeArrowheads="1"/>
          </p:cNvSpPr>
          <p:nvPr/>
        </p:nvSpPr>
        <p:spPr bwMode="auto">
          <a:xfrm>
            <a:off x="2555776" y="6016173"/>
            <a:ext cx="5655443" cy="722552"/>
          </a:xfrm>
          <a:prstGeom prst="wedgeRoundRectCallout">
            <a:avLst>
              <a:gd name="adj1" fmla="val -8112"/>
              <a:gd name="adj2" fmla="val -73663"/>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Several</a:t>
            </a:r>
            <a:r>
              <a:rPr lang="zh-CN" altLang="en-US" sz="1800" b="1" dirty="0" smtClean="0">
                <a:solidFill>
                  <a:schemeClr val="tx2"/>
                </a:solidFill>
              </a:rPr>
              <a:t> </a:t>
            </a:r>
            <a:r>
              <a:rPr lang="en-US" altLang="zh-CN" sz="1800" b="1" dirty="0" smtClean="0">
                <a:solidFill>
                  <a:schemeClr val="tx2"/>
                </a:solidFill>
              </a:rPr>
              <a:t>Orders</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r>
              <a:rPr lang="en-US" altLang="zh-CN" sz="1800" b="1" dirty="0" smtClean="0">
                <a:solidFill>
                  <a:schemeClr val="tx2"/>
                </a:solidFill>
              </a:rPr>
              <a:t>magnitudes</a:t>
            </a:r>
            <a:r>
              <a:rPr lang="zh-CN" altLang="en-US" sz="1800" b="1" dirty="0" smtClean="0">
                <a:solidFill>
                  <a:schemeClr val="tx2"/>
                </a:solidFill>
              </a:rPr>
              <a:t> </a:t>
            </a:r>
            <a:r>
              <a:rPr lang="en-US" altLang="zh-CN" sz="1800" b="1" dirty="0" smtClean="0">
                <a:solidFill>
                  <a:schemeClr val="tx2"/>
                </a:solidFill>
              </a:rPr>
              <a:t>faster</a:t>
            </a:r>
            <a:r>
              <a:rPr lang="zh-CN" altLang="en-US" sz="1800" b="1" dirty="0" smtClean="0">
                <a:solidFill>
                  <a:schemeClr val="tx2"/>
                </a:solidFill>
              </a:rPr>
              <a:t> </a:t>
            </a:r>
            <a:r>
              <a:rPr lang="en-US" altLang="zh-CN" sz="1800" b="1" dirty="0" smtClean="0">
                <a:solidFill>
                  <a:schemeClr val="tx2"/>
                </a:solidFill>
              </a:rPr>
              <a:t>than</a:t>
            </a:r>
            <a:r>
              <a:rPr lang="zh-CN" altLang="en-US" sz="1800" b="1" dirty="0" smtClean="0">
                <a:solidFill>
                  <a:schemeClr val="tx2"/>
                </a:solidFill>
              </a:rPr>
              <a:t> </a:t>
            </a:r>
            <a:r>
              <a:rPr lang="en-US" altLang="zh-CN" sz="1800" b="1" dirty="0" smtClean="0">
                <a:solidFill>
                  <a:schemeClr val="tx2"/>
                </a:solidFill>
              </a:rPr>
              <a:t>baselines.</a:t>
            </a:r>
            <a:r>
              <a:rPr lang="zh-CN" altLang="en-US" sz="1800" b="1" dirty="0" smtClean="0">
                <a:solidFill>
                  <a:schemeClr val="tx2"/>
                </a:solidFill>
              </a:rPr>
              <a:t> </a:t>
            </a:r>
            <a:endParaRPr lang="en-US" altLang="zh-HK" sz="1800" b="1" dirty="0" smtClean="0">
              <a:solidFill>
                <a:schemeClr val="tx2"/>
              </a:solidFill>
            </a:endParaRPr>
          </a:p>
        </p:txBody>
      </p:sp>
      <p:sp>
        <p:nvSpPr>
          <p:cNvPr id="9" name="AutoShape 31"/>
          <p:cNvSpPr>
            <a:spLocks noChangeArrowheads="1"/>
          </p:cNvSpPr>
          <p:nvPr/>
        </p:nvSpPr>
        <p:spPr bwMode="auto">
          <a:xfrm>
            <a:off x="511390" y="646942"/>
            <a:ext cx="8532439" cy="992556"/>
          </a:xfrm>
          <a:prstGeom prst="wedgeRoundRectCallout">
            <a:avLst>
              <a:gd name="adj1" fmla="val 2986"/>
              <a:gd name="adj2" fmla="val 75028"/>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Other</a:t>
            </a:r>
            <a:r>
              <a:rPr lang="zh-CN" altLang="en-US" sz="1800" b="1" dirty="0" smtClean="0">
                <a:solidFill>
                  <a:schemeClr val="tx2"/>
                </a:solidFill>
              </a:rPr>
              <a:t> </a:t>
            </a:r>
            <a:r>
              <a:rPr lang="en-US" altLang="zh-CN" sz="1800" b="1" dirty="0" smtClean="0">
                <a:solidFill>
                  <a:schemeClr val="tx2"/>
                </a:solidFill>
              </a:rPr>
              <a:t>algorithms</a:t>
            </a:r>
            <a:r>
              <a:rPr lang="zh-CN" altLang="en-US" sz="1800" b="1" dirty="0" smtClean="0">
                <a:solidFill>
                  <a:schemeClr val="tx2"/>
                </a:solidFill>
              </a:rPr>
              <a:t> </a:t>
            </a:r>
            <a:r>
              <a:rPr lang="en-US" altLang="zh-CN" sz="1800" b="1" dirty="0" smtClean="0">
                <a:solidFill>
                  <a:schemeClr val="tx2"/>
                </a:solidFill>
              </a:rPr>
              <a:t>are</a:t>
            </a:r>
            <a:r>
              <a:rPr lang="zh-CN" altLang="en-US" sz="1800" b="1" dirty="0" smtClean="0">
                <a:solidFill>
                  <a:schemeClr val="tx2"/>
                </a:solidFill>
              </a:rPr>
              <a:t> </a:t>
            </a:r>
            <a:r>
              <a:rPr lang="en-US" altLang="zh-CN" sz="1800" b="1" dirty="0" smtClean="0">
                <a:solidFill>
                  <a:schemeClr val="tx2"/>
                </a:solidFill>
              </a:rPr>
              <a:t>2-3</a:t>
            </a:r>
            <a:r>
              <a:rPr lang="zh-CN" altLang="en-US" sz="1800" b="1" dirty="0" smtClean="0">
                <a:solidFill>
                  <a:schemeClr val="tx2"/>
                </a:solidFill>
              </a:rPr>
              <a:t> </a:t>
            </a:r>
            <a:r>
              <a:rPr lang="en-US" altLang="zh-CN" sz="1800" b="1" dirty="0" smtClean="0">
                <a:solidFill>
                  <a:schemeClr val="tx2"/>
                </a:solidFill>
              </a:rPr>
              <a:t>orders</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r>
              <a:rPr lang="en-US" altLang="zh-CN" sz="1800" b="1" dirty="0" smtClean="0">
                <a:solidFill>
                  <a:schemeClr val="tx2"/>
                </a:solidFill>
              </a:rPr>
              <a:t>magnitudes</a:t>
            </a:r>
            <a:r>
              <a:rPr lang="zh-CN" altLang="en-US" sz="1800" b="1" dirty="0" smtClean="0">
                <a:solidFill>
                  <a:schemeClr val="tx2"/>
                </a:solidFill>
              </a:rPr>
              <a:t> </a:t>
            </a:r>
            <a:r>
              <a:rPr lang="en-US" altLang="zh-CN" sz="1800" b="1" dirty="0" smtClean="0">
                <a:solidFill>
                  <a:schemeClr val="tx2"/>
                </a:solidFill>
              </a:rPr>
              <a:t>slower</a:t>
            </a:r>
            <a:r>
              <a:rPr lang="zh-CN" altLang="en-US" sz="1800" b="1" dirty="0" smtClean="0">
                <a:solidFill>
                  <a:schemeClr val="tx2"/>
                </a:solidFill>
              </a:rPr>
              <a:t> </a:t>
            </a:r>
            <a:r>
              <a:rPr lang="en-US" altLang="zh-CN" sz="1800" b="1" dirty="0" smtClean="0">
                <a:solidFill>
                  <a:schemeClr val="tx2"/>
                </a:solidFill>
              </a:rPr>
              <a:t>in</a:t>
            </a:r>
            <a:r>
              <a:rPr lang="zh-CN" altLang="en-US" sz="1800" b="1" dirty="0" smtClean="0">
                <a:solidFill>
                  <a:schemeClr val="tx2"/>
                </a:solidFill>
              </a:rPr>
              <a:t> </a:t>
            </a:r>
            <a:r>
              <a:rPr lang="en-US" altLang="zh-CN" sz="1800" b="1" dirty="0" smtClean="0">
                <a:solidFill>
                  <a:schemeClr val="tx2"/>
                </a:solidFill>
              </a:rPr>
              <a:t>terms</a:t>
            </a:r>
            <a:r>
              <a:rPr lang="zh-CN" altLang="en-US" sz="1800" b="1" dirty="0" smtClean="0">
                <a:solidFill>
                  <a:schemeClr val="tx2"/>
                </a:solidFill>
              </a:rPr>
              <a:t> </a:t>
            </a:r>
            <a:r>
              <a:rPr lang="en-US" altLang="zh-CN" sz="1800" b="1" dirty="0" smtClean="0">
                <a:solidFill>
                  <a:schemeClr val="tx2"/>
                </a:solidFill>
              </a:rPr>
              <a:t>of</a:t>
            </a:r>
            <a:r>
              <a:rPr lang="zh-CN" altLang="en-US" sz="1800" b="1" dirty="0" smtClean="0">
                <a:solidFill>
                  <a:schemeClr val="tx2"/>
                </a:solidFill>
              </a:rPr>
              <a:t> </a:t>
            </a:r>
            <a:r>
              <a:rPr lang="en-US" altLang="zh-CN" sz="1800" b="1" dirty="0" smtClean="0">
                <a:solidFill>
                  <a:schemeClr val="tx2"/>
                </a:solidFill>
              </a:rPr>
              <a:t>updating</a:t>
            </a:r>
            <a:r>
              <a:rPr lang="zh-CN" altLang="en-US" sz="1800" b="1" dirty="0" smtClean="0">
                <a:solidFill>
                  <a:schemeClr val="tx2"/>
                </a:solidFill>
              </a:rPr>
              <a:t> </a:t>
            </a:r>
            <a:r>
              <a:rPr lang="en-US" altLang="zh-CN" sz="1800" b="1" dirty="0" smtClean="0">
                <a:solidFill>
                  <a:schemeClr val="tx2"/>
                </a:solidFill>
              </a:rPr>
              <a:t>time</a:t>
            </a:r>
            <a:r>
              <a:rPr lang="zh-CN" altLang="en-US" sz="1800" b="1" dirty="0" smtClean="0">
                <a:solidFill>
                  <a:schemeClr val="tx2"/>
                </a:solidFill>
              </a:rPr>
              <a:t> </a:t>
            </a:r>
            <a:r>
              <a:rPr lang="en-US" altLang="zh-CN" sz="1800" b="1" dirty="0" smtClean="0">
                <a:solidFill>
                  <a:schemeClr val="tx2"/>
                </a:solidFill>
              </a:rPr>
              <a:t>which</a:t>
            </a:r>
            <a:r>
              <a:rPr lang="zh-CN" altLang="en-US" sz="1800" b="1" dirty="0" smtClean="0">
                <a:solidFill>
                  <a:schemeClr val="tx2"/>
                </a:solidFill>
              </a:rPr>
              <a:t> </a:t>
            </a:r>
            <a:r>
              <a:rPr lang="en-US" altLang="zh-CN" sz="1800" b="1" dirty="0" smtClean="0">
                <a:solidFill>
                  <a:schemeClr val="tx2"/>
                </a:solidFill>
              </a:rPr>
              <a:t>could</a:t>
            </a:r>
            <a:r>
              <a:rPr lang="zh-CN" altLang="en-US" sz="1800" b="1" dirty="0" smtClean="0">
                <a:solidFill>
                  <a:schemeClr val="tx2"/>
                </a:solidFill>
              </a:rPr>
              <a:t> </a:t>
            </a:r>
            <a:r>
              <a:rPr lang="en-US" altLang="zh-CN" sz="1800" b="1" dirty="0" smtClean="0">
                <a:solidFill>
                  <a:schemeClr val="tx2"/>
                </a:solidFill>
              </a:rPr>
              <a:t>not</a:t>
            </a:r>
            <a:r>
              <a:rPr lang="zh-CN" altLang="en-US" sz="1800" b="1" dirty="0" smtClean="0">
                <a:solidFill>
                  <a:schemeClr val="tx2"/>
                </a:solidFill>
              </a:rPr>
              <a:t> </a:t>
            </a:r>
            <a:r>
              <a:rPr lang="en-US" altLang="zh-CN" sz="1800" b="1" dirty="0" smtClean="0">
                <a:solidFill>
                  <a:schemeClr val="tx2"/>
                </a:solidFill>
              </a:rPr>
              <a:t>be</a:t>
            </a:r>
            <a:r>
              <a:rPr lang="zh-CN" altLang="en-US" sz="1800" b="1" dirty="0" smtClean="0">
                <a:solidFill>
                  <a:schemeClr val="tx2"/>
                </a:solidFill>
              </a:rPr>
              <a:t> </a:t>
            </a:r>
            <a:r>
              <a:rPr lang="en-US" altLang="zh-CN" sz="1800" b="1" dirty="0" smtClean="0">
                <a:solidFill>
                  <a:schemeClr val="tx2"/>
                </a:solidFill>
              </a:rPr>
              <a:t>finished</a:t>
            </a:r>
            <a:r>
              <a:rPr lang="zh-CN" altLang="en-US" sz="1800" b="1" dirty="0" smtClean="0">
                <a:solidFill>
                  <a:schemeClr val="tx2"/>
                </a:solidFill>
              </a:rPr>
              <a:t> </a:t>
            </a:r>
            <a:r>
              <a:rPr lang="en-US" altLang="zh-CN" sz="1800" b="1" dirty="0" smtClean="0">
                <a:solidFill>
                  <a:schemeClr val="tx2"/>
                </a:solidFill>
              </a:rPr>
              <a:t>in</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reasonable</a:t>
            </a:r>
            <a:r>
              <a:rPr lang="zh-CN" altLang="en-US" sz="1800" b="1" dirty="0" smtClean="0">
                <a:solidFill>
                  <a:schemeClr val="tx2"/>
                </a:solidFill>
              </a:rPr>
              <a:t> </a:t>
            </a:r>
            <a:r>
              <a:rPr lang="en-US" altLang="zh-CN" sz="1800" b="1" dirty="0" smtClean="0">
                <a:solidFill>
                  <a:schemeClr val="tx2"/>
                </a:solidFill>
              </a:rPr>
              <a:t>time.</a:t>
            </a:r>
            <a:r>
              <a:rPr lang="zh-CN" altLang="en-US" sz="1800" b="1" dirty="0" smtClean="0">
                <a:solidFill>
                  <a:schemeClr val="tx2"/>
                </a:solidFill>
              </a:rPr>
              <a:t> </a:t>
            </a:r>
            <a:r>
              <a:rPr lang="en-US" altLang="zh-CN" sz="1800" b="1" dirty="0" smtClean="0">
                <a:solidFill>
                  <a:schemeClr val="tx2"/>
                </a:solidFill>
              </a:rPr>
              <a:t>Thus,</a:t>
            </a:r>
            <a:r>
              <a:rPr lang="zh-CN" altLang="en-US" sz="1800" b="1" dirty="0" smtClean="0">
                <a:solidFill>
                  <a:schemeClr val="tx2"/>
                </a:solidFill>
              </a:rPr>
              <a:t> </a:t>
            </a:r>
            <a:r>
              <a:rPr lang="en-US" altLang="zh-CN" sz="1800" b="1" dirty="0" smtClean="0">
                <a:solidFill>
                  <a:schemeClr val="tx2"/>
                </a:solidFill>
              </a:rPr>
              <a:t>we</a:t>
            </a:r>
            <a:r>
              <a:rPr lang="zh-CN" altLang="en-US" sz="1800" b="1" dirty="0" smtClean="0">
                <a:solidFill>
                  <a:schemeClr val="tx2"/>
                </a:solidFill>
              </a:rPr>
              <a:t> </a:t>
            </a:r>
            <a:r>
              <a:rPr lang="en-US" altLang="zh-CN" sz="1800" b="1" dirty="0" smtClean="0">
                <a:solidFill>
                  <a:schemeClr val="tx2"/>
                </a:solidFill>
              </a:rPr>
              <a:t>do</a:t>
            </a:r>
            <a:r>
              <a:rPr lang="zh-CN" altLang="en-US" sz="1800" b="1" dirty="0" smtClean="0">
                <a:solidFill>
                  <a:schemeClr val="tx2"/>
                </a:solidFill>
              </a:rPr>
              <a:t> </a:t>
            </a:r>
            <a:r>
              <a:rPr lang="en-US" altLang="zh-CN" sz="1800" b="1" dirty="0" smtClean="0">
                <a:solidFill>
                  <a:schemeClr val="tx2"/>
                </a:solidFill>
              </a:rPr>
              <a:t>not</a:t>
            </a:r>
            <a:r>
              <a:rPr lang="zh-CN" altLang="en-US" sz="1800" b="1" dirty="0" smtClean="0">
                <a:solidFill>
                  <a:schemeClr val="tx2"/>
                </a:solidFill>
              </a:rPr>
              <a:t> </a:t>
            </a:r>
            <a:r>
              <a:rPr lang="en-US" altLang="zh-CN" sz="1800" b="1" dirty="0" smtClean="0">
                <a:solidFill>
                  <a:schemeClr val="tx2"/>
                </a:solidFill>
              </a:rPr>
              <a:t>show</a:t>
            </a:r>
            <a:r>
              <a:rPr lang="zh-CN" altLang="en-US" sz="1800" b="1" dirty="0" smtClean="0">
                <a:solidFill>
                  <a:schemeClr val="tx2"/>
                </a:solidFill>
              </a:rPr>
              <a:t> </a:t>
            </a:r>
            <a:r>
              <a:rPr lang="en-US" altLang="zh-CN" sz="1800" b="1" dirty="0" smtClean="0">
                <a:solidFill>
                  <a:schemeClr val="tx2"/>
                </a:solidFill>
              </a:rPr>
              <a:t>here.</a:t>
            </a:r>
            <a:r>
              <a:rPr lang="zh-CN" altLang="en-US" sz="1800" b="1" dirty="0" smtClean="0">
                <a:solidFill>
                  <a:schemeClr val="tx2"/>
                </a:solidFill>
              </a:rPr>
              <a:t>  </a:t>
            </a:r>
            <a:r>
              <a:rPr lang="zh-CN" altLang="en-US" sz="1800" b="1" dirty="0" smtClean="0">
                <a:solidFill>
                  <a:schemeClr val="tx2"/>
                </a:solidFill>
              </a:rPr>
              <a:t> </a:t>
            </a:r>
            <a:endParaRPr lang="en-US" altLang="zh-HK" sz="1800" b="1" dirty="0" smtClean="0">
              <a:solidFill>
                <a:schemeClr val="tx2"/>
              </a:solidFill>
            </a:endParaRPr>
          </a:p>
        </p:txBody>
      </p:sp>
    </p:spTree>
    <p:extLst>
      <p:ext uri="{BB962C8B-B14F-4D97-AF65-F5344CB8AC3E}">
        <p14:creationId xmlns:p14="http://schemas.microsoft.com/office/powerpoint/2010/main" val="12303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21</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CN" dirty="0"/>
              <a:t>4</a:t>
            </a:r>
            <a:r>
              <a:rPr lang="en-US" altLang="zh-TW" dirty="0" smtClean="0"/>
              <a:t>. </a:t>
            </a:r>
            <a:r>
              <a:rPr lang="en-US" altLang="zh-TW" dirty="0" smtClean="0"/>
              <a:t>Experiment</a:t>
            </a:r>
          </a:p>
        </p:txBody>
      </p:sp>
      <p:sp>
        <p:nvSpPr>
          <p:cNvPr id="6148" name="Rectangle 3"/>
          <p:cNvSpPr>
            <a:spLocks noGrp="1" noChangeArrowheads="1"/>
          </p:cNvSpPr>
          <p:nvPr>
            <p:ph type="body" idx="1"/>
          </p:nvPr>
        </p:nvSpPr>
        <p:spPr/>
        <p:txBody>
          <a:bodyPr/>
          <a:lstStyle/>
          <a:p>
            <a:pPr marL="609600" indent="-609600" eaLnBrk="1" hangingPunct="1"/>
            <a:r>
              <a:rPr lang="en-US" altLang="zh-TW" dirty="0" smtClean="0"/>
              <a:t>Result</a:t>
            </a:r>
            <a:r>
              <a:rPr lang="zh-CN" altLang="en-US" dirty="0" smtClean="0"/>
              <a:t> </a:t>
            </a:r>
            <a:r>
              <a:rPr lang="en-US" altLang="zh-CN" dirty="0" smtClean="0"/>
              <a:t>(Query</a:t>
            </a:r>
            <a:r>
              <a:rPr lang="zh-CN" altLang="en-US" dirty="0" smtClean="0"/>
              <a:t> </a:t>
            </a:r>
            <a:r>
              <a:rPr lang="en-US" altLang="zh-CN" dirty="0" smtClean="0"/>
              <a:t>Time)</a:t>
            </a:r>
            <a:endParaRPr lang="en-US" altLang="zh-TW" dirty="0" smtClean="0"/>
          </a:p>
          <a:p>
            <a:pPr marL="609600" indent="-609600" eaLnBrk="1" hangingPunct="1"/>
            <a:endParaRPr lang="en-US" altLang="zh-TW" dirty="0"/>
          </a:p>
          <a:p>
            <a:pPr marL="609600" indent="-609600" eaLnBrk="1" hangingPunct="1"/>
            <a:endParaRPr lang="en-US" altLang="zh-TW" dirty="0" smtClean="0"/>
          </a:p>
          <a:p>
            <a:pPr marL="609600" indent="-609600" eaLnBrk="1" hangingPunct="1"/>
            <a:endParaRPr lang="en-US" altLang="zh-TW" dirty="0"/>
          </a:p>
          <a:p>
            <a:pPr marL="609600" indent="-609600" eaLnBrk="1" hangingPunct="1"/>
            <a:endParaRPr lang="en-US" altLang="zh-TW"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552328"/>
            <a:ext cx="6716319" cy="3691310"/>
          </a:xfrm>
          <a:prstGeom prst="rect">
            <a:avLst/>
          </a:prstGeom>
        </p:spPr>
      </p:pic>
      <p:sp>
        <p:nvSpPr>
          <p:cNvPr id="6" name="AutoShape 31"/>
          <p:cNvSpPr>
            <a:spLocks noChangeArrowheads="1"/>
          </p:cNvSpPr>
          <p:nvPr/>
        </p:nvSpPr>
        <p:spPr bwMode="auto">
          <a:xfrm>
            <a:off x="1071996" y="442773"/>
            <a:ext cx="6922654" cy="1404283"/>
          </a:xfrm>
          <a:prstGeom prst="wedgeRoundRectCallout">
            <a:avLst>
              <a:gd name="adj1" fmla="val -9642"/>
              <a:gd name="adj2" fmla="val 64860"/>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a:solidFill>
                  <a:schemeClr val="tx2"/>
                </a:solidFill>
              </a:rPr>
              <a:t>Although the query time of UE is not fastest, its query time is fast enough (i.e., with 1 </a:t>
            </a:r>
            <a:r>
              <a:rPr lang="en-US" altLang="zh-CN" sz="1800" b="1" dirty="0" err="1">
                <a:solidFill>
                  <a:schemeClr val="tx2"/>
                </a:solidFill>
              </a:rPr>
              <a:t>ms</a:t>
            </a:r>
            <a:r>
              <a:rPr lang="en-US" altLang="zh-CN" sz="1800" b="1" dirty="0">
                <a:solidFill>
                  <a:schemeClr val="tx2"/>
                </a:solidFill>
              </a:rPr>
              <a:t>) for real applications.</a:t>
            </a:r>
            <a:br>
              <a:rPr lang="en-US" altLang="zh-CN" sz="1800" b="1" dirty="0">
                <a:solidFill>
                  <a:schemeClr val="tx2"/>
                </a:solidFill>
              </a:rPr>
            </a:br>
            <a:r>
              <a:rPr lang="en-US" altLang="zh-CN" sz="1800" b="1" dirty="0" smtClean="0">
                <a:solidFill>
                  <a:schemeClr val="tx2"/>
                </a:solidFill>
              </a:rPr>
              <a:t>Note </a:t>
            </a:r>
            <a:r>
              <a:rPr lang="en-US" altLang="zh-CN" sz="1800" b="1" dirty="0">
                <a:solidFill>
                  <a:schemeClr val="tx2"/>
                </a:solidFill>
              </a:rPr>
              <a:t>that the update time of UE is the fastest (several orders magnitude faster than baselines).</a:t>
            </a:r>
            <a:endParaRPr lang="en-US" altLang="zh-HK" sz="1800" b="1" dirty="0" smtClean="0">
              <a:solidFill>
                <a:schemeClr val="tx2"/>
              </a:solidFill>
            </a:endParaRPr>
          </a:p>
        </p:txBody>
      </p:sp>
    </p:spTree>
    <p:extLst>
      <p:ext uri="{BB962C8B-B14F-4D97-AF65-F5344CB8AC3E}">
        <p14:creationId xmlns:p14="http://schemas.microsoft.com/office/powerpoint/2010/main" val="30085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22</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TW" smtClean="0"/>
              <a:t>Outline</a:t>
            </a:r>
          </a:p>
        </p:txBody>
      </p:sp>
      <p:sp>
        <p:nvSpPr>
          <p:cNvPr id="6148" name="Rectangle 3"/>
          <p:cNvSpPr>
            <a:spLocks noGrp="1" noChangeArrowheads="1"/>
          </p:cNvSpPr>
          <p:nvPr>
            <p:ph type="body" idx="1"/>
          </p:nvPr>
        </p:nvSpPr>
        <p:spPr/>
        <p:txBody>
          <a:bodyPr/>
          <a:lstStyle/>
          <a:p>
            <a:pPr marL="609600" indent="-609600" eaLnBrk="1" hangingPunct="1">
              <a:buSzTx/>
              <a:buFont typeface="Wingdings" panose="05000000000000000000" pitchFamily="2" charset="2"/>
              <a:buAutoNum type="arabicPeriod"/>
            </a:pPr>
            <a:r>
              <a:rPr lang="en-US" altLang="zh-TW" dirty="0" smtClean="0"/>
              <a:t>Introduction</a:t>
            </a:r>
          </a:p>
          <a:p>
            <a:pPr marL="1009650" lvl="1" indent="-609600" eaLnBrk="1" hangingPunct="1">
              <a:buSzTx/>
            </a:pPr>
            <a:r>
              <a:rPr lang="en-US" altLang="zh-TW" dirty="0" smtClean="0"/>
              <a:t>Related Work</a:t>
            </a:r>
            <a:endParaRPr lang="en-US" altLang="zh-CN" dirty="0" smtClean="0"/>
          </a:p>
          <a:p>
            <a:pPr marL="609600" indent="-609600" eaLnBrk="1" hangingPunct="1">
              <a:buSzTx/>
              <a:buFont typeface="Wingdings" panose="05000000000000000000" pitchFamily="2" charset="2"/>
              <a:buAutoNum type="arabicPeriod"/>
            </a:pPr>
            <a:r>
              <a:rPr lang="en-US" altLang="zh-TW" dirty="0" smtClean="0"/>
              <a:t>Problem Statement</a:t>
            </a:r>
          </a:p>
          <a:p>
            <a:pPr marL="609600" indent="-609600" eaLnBrk="1" hangingPunct="1">
              <a:buSzTx/>
              <a:buFont typeface="Wingdings" panose="05000000000000000000" pitchFamily="2" charset="2"/>
              <a:buAutoNum type="arabicPeriod"/>
            </a:pPr>
            <a:r>
              <a:rPr lang="en-US" altLang="zh-TW" dirty="0" smtClean="0"/>
              <a:t>Proposed Algorithms</a:t>
            </a:r>
          </a:p>
          <a:p>
            <a:pPr marL="609600" indent="-609600" eaLnBrk="1" hangingPunct="1">
              <a:buSzTx/>
              <a:buFont typeface="Wingdings" panose="05000000000000000000" pitchFamily="2" charset="2"/>
              <a:buAutoNum type="arabicPeriod"/>
            </a:pPr>
            <a:r>
              <a:rPr lang="en-US" altLang="zh-TW" dirty="0" smtClean="0"/>
              <a:t>Experiment</a:t>
            </a:r>
          </a:p>
          <a:p>
            <a:pPr marL="609600" indent="-609600" eaLnBrk="1" hangingPunct="1">
              <a:buSzTx/>
              <a:buFont typeface="Wingdings" panose="05000000000000000000" pitchFamily="2" charset="2"/>
              <a:buAutoNum type="arabicPeriod"/>
            </a:pPr>
            <a:r>
              <a:rPr lang="en-US" altLang="zh-TW" dirty="0"/>
              <a:t>Conclusion</a:t>
            </a:r>
            <a:r>
              <a:rPr lang="zh-CN" altLang="en-US" dirty="0"/>
              <a:t> </a:t>
            </a:r>
            <a:r>
              <a:rPr lang="en-US" altLang="zh-CN" dirty="0"/>
              <a:t>&amp;</a:t>
            </a:r>
            <a:r>
              <a:rPr lang="zh-CN" altLang="en-US" dirty="0"/>
              <a:t> </a:t>
            </a:r>
            <a:r>
              <a:rPr lang="en-US" altLang="zh-CN" dirty="0"/>
              <a:t>Future</a:t>
            </a:r>
            <a:r>
              <a:rPr lang="zh-CN" altLang="en-US" dirty="0"/>
              <a:t> </a:t>
            </a:r>
            <a:r>
              <a:rPr lang="en-US" altLang="zh-CN" dirty="0"/>
              <a:t>Works</a:t>
            </a:r>
            <a:endParaRPr lang="en-US" altLang="zh-TW" dirty="0"/>
          </a:p>
          <a:p>
            <a:pPr marL="609600" indent="-609600" eaLnBrk="1" hangingPunct="1">
              <a:buSzTx/>
              <a:buFont typeface="Wingdings" panose="05000000000000000000" pitchFamily="2" charset="2"/>
              <a:buAutoNum type="arabicPeriod"/>
            </a:pPr>
            <a:endParaRPr lang="en-US" altLang="zh-TW" dirty="0" smtClean="0"/>
          </a:p>
          <a:p>
            <a:pPr marL="609600" indent="-609600" eaLnBrk="1" hangingPunct="1"/>
            <a:endParaRPr lang="en-US" altLang="zh-TW" dirty="0" smtClean="0"/>
          </a:p>
        </p:txBody>
      </p:sp>
      <p:sp>
        <p:nvSpPr>
          <p:cNvPr id="5" name="Oval 11"/>
          <p:cNvSpPr>
            <a:spLocks noChangeArrowheads="1"/>
          </p:cNvSpPr>
          <p:nvPr/>
        </p:nvSpPr>
        <p:spPr bwMode="auto">
          <a:xfrm>
            <a:off x="1619672" y="4869160"/>
            <a:ext cx="5422478" cy="650875"/>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HK" altLang="en-US" sz="1800"/>
          </a:p>
        </p:txBody>
      </p:sp>
    </p:spTree>
    <p:extLst>
      <p:ext uri="{BB962C8B-B14F-4D97-AF65-F5344CB8AC3E}">
        <p14:creationId xmlns:p14="http://schemas.microsoft.com/office/powerpoint/2010/main" val="1057169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23</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CN" dirty="0"/>
              <a:t>5</a:t>
            </a:r>
            <a:r>
              <a:rPr lang="en-US" altLang="zh-TW" dirty="0" smtClean="0"/>
              <a:t>. </a:t>
            </a:r>
            <a:r>
              <a:rPr lang="en-US" altLang="zh-CN" dirty="0" smtClean="0"/>
              <a:t>Conclusion</a:t>
            </a:r>
            <a:r>
              <a:rPr lang="zh-CN" altLang="en-US" dirty="0" smtClean="0"/>
              <a:t> </a:t>
            </a:r>
            <a:r>
              <a:rPr lang="en-US" altLang="zh-CN" dirty="0" smtClean="0"/>
              <a:t>&amp;</a:t>
            </a:r>
            <a:r>
              <a:rPr lang="zh-CN" altLang="en-US" dirty="0" smtClean="0"/>
              <a:t> </a:t>
            </a:r>
            <a:r>
              <a:rPr lang="en-US" altLang="zh-CN" dirty="0" smtClean="0"/>
              <a:t>Future</a:t>
            </a:r>
            <a:r>
              <a:rPr lang="zh-CN" altLang="en-US" dirty="0" smtClean="0"/>
              <a:t> </a:t>
            </a:r>
            <a:r>
              <a:rPr lang="en-US" altLang="zh-CN" dirty="0" smtClean="0"/>
              <a:t>Works</a:t>
            </a:r>
            <a:endParaRPr lang="en-US" altLang="zh-TW" dirty="0" smtClean="0"/>
          </a:p>
        </p:txBody>
      </p:sp>
      <p:sp>
        <p:nvSpPr>
          <p:cNvPr id="6148" name="Rectangle 3"/>
          <p:cNvSpPr>
            <a:spLocks noGrp="1" noChangeArrowheads="1"/>
          </p:cNvSpPr>
          <p:nvPr>
            <p:ph type="body" idx="1"/>
          </p:nvPr>
        </p:nvSpPr>
        <p:spPr/>
        <p:txBody>
          <a:bodyPr/>
          <a:lstStyle/>
          <a:p>
            <a:pPr marL="609600" indent="-609600" eaLnBrk="1" hangingPunct="1"/>
            <a:r>
              <a:rPr lang="en-US" altLang="zh-TW" sz="2800" dirty="0" smtClean="0"/>
              <a:t>In this </a:t>
            </a:r>
            <a:r>
              <a:rPr lang="en-US" altLang="zh-CN" sz="2800" dirty="0" smtClean="0"/>
              <a:t>paper</a:t>
            </a:r>
            <a:r>
              <a:rPr lang="en-US" altLang="zh-TW" sz="2800" dirty="0" smtClean="0"/>
              <a:t>, we proposed a </a:t>
            </a:r>
            <a:r>
              <a:rPr lang="en-US" altLang="zh-CN" sz="2800" dirty="0" smtClean="0"/>
              <a:t>distance</a:t>
            </a:r>
            <a:r>
              <a:rPr lang="zh-CN" altLang="en-US" sz="2800" dirty="0" smtClean="0"/>
              <a:t> </a:t>
            </a:r>
            <a:r>
              <a:rPr lang="en-US" altLang="zh-CN" sz="2800" dirty="0" smtClean="0"/>
              <a:t>and</a:t>
            </a:r>
            <a:r>
              <a:rPr lang="zh-CN" altLang="en-US" sz="2800" dirty="0" smtClean="0"/>
              <a:t> </a:t>
            </a:r>
            <a:r>
              <a:rPr lang="en-US" altLang="zh-CN" sz="2800" dirty="0" smtClean="0"/>
              <a:t>path</a:t>
            </a:r>
            <a:r>
              <a:rPr lang="zh-CN" altLang="en-US" sz="2800" dirty="0" smtClean="0"/>
              <a:t> </a:t>
            </a:r>
            <a:r>
              <a:rPr lang="en-US" altLang="zh-CN" sz="2800" dirty="0" smtClean="0"/>
              <a:t>oracle</a:t>
            </a:r>
            <a:r>
              <a:rPr lang="zh-CN" altLang="en-US" sz="2800" dirty="0" smtClean="0"/>
              <a:t> </a:t>
            </a:r>
            <a:r>
              <a:rPr lang="en-US" altLang="zh-CN" sz="2800" dirty="0" smtClean="0"/>
              <a:t>on</a:t>
            </a:r>
            <a:r>
              <a:rPr lang="zh-CN" altLang="en-US" sz="2800" dirty="0" smtClean="0"/>
              <a:t> </a:t>
            </a:r>
            <a:r>
              <a:rPr lang="en-US" altLang="zh-CN" sz="2800" dirty="0" smtClean="0"/>
              <a:t>dynamic</a:t>
            </a:r>
            <a:r>
              <a:rPr lang="zh-CN" altLang="en-US" sz="2800" dirty="0" smtClean="0"/>
              <a:t> </a:t>
            </a:r>
            <a:r>
              <a:rPr lang="en-US" altLang="zh-CN" sz="2800" dirty="0" smtClean="0"/>
              <a:t>spatial</a:t>
            </a:r>
            <a:r>
              <a:rPr lang="zh-CN" altLang="en-US" sz="2800" dirty="0" smtClean="0"/>
              <a:t> </a:t>
            </a:r>
            <a:r>
              <a:rPr lang="en-US" altLang="zh-CN" sz="2800" dirty="0" smtClean="0"/>
              <a:t>networks</a:t>
            </a:r>
            <a:endParaRPr lang="en-US" altLang="zh-TW" sz="2800" dirty="0" smtClean="0"/>
          </a:p>
          <a:p>
            <a:pPr marL="609600" indent="-609600" eaLnBrk="1" hangingPunct="1"/>
            <a:r>
              <a:rPr lang="en-US" altLang="zh-TW" sz="2800" dirty="0" smtClean="0"/>
              <a:t>We </a:t>
            </a:r>
            <a:r>
              <a:rPr lang="en-US" altLang="zh-CN" sz="2800" dirty="0" smtClean="0"/>
              <a:t>derived</a:t>
            </a:r>
            <a:r>
              <a:rPr lang="zh-CN" altLang="en-US" sz="2800" dirty="0" smtClean="0"/>
              <a:t> </a:t>
            </a:r>
            <a:r>
              <a:rPr lang="en-US" altLang="zh-CN" sz="2800" dirty="0" smtClean="0"/>
              <a:t>theoretical</a:t>
            </a:r>
            <a:r>
              <a:rPr lang="zh-CN" altLang="en-US" sz="2800" dirty="0" smtClean="0"/>
              <a:t> </a:t>
            </a:r>
            <a:r>
              <a:rPr lang="en-US" altLang="zh-CN" sz="2800" dirty="0" smtClean="0"/>
              <a:t>bounds</a:t>
            </a:r>
            <a:r>
              <a:rPr lang="zh-CN" altLang="en-US" sz="2800" dirty="0" smtClean="0"/>
              <a:t> </a:t>
            </a:r>
            <a:r>
              <a:rPr lang="en-US" altLang="zh-CN" sz="2800" dirty="0" smtClean="0"/>
              <a:t>on</a:t>
            </a:r>
            <a:r>
              <a:rPr lang="zh-CN" altLang="en-US" sz="2800" dirty="0" smtClean="0"/>
              <a:t> </a:t>
            </a:r>
            <a:r>
              <a:rPr lang="en-US" altLang="zh-CN" sz="2800" dirty="0" smtClean="0"/>
              <a:t>the</a:t>
            </a:r>
            <a:r>
              <a:rPr lang="zh-CN" altLang="en-US" sz="2800" dirty="0" smtClean="0"/>
              <a:t> </a:t>
            </a:r>
            <a:r>
              <a:rPr lang="en-US" altLang="zh-CN" sz="2800" dirty="0" smtClean="0"/>
              <a:t>proposed</a:t>
            </a:r>
            <a:r>
              <a:rPr lang="zh-CN" altLang="en-US" sz="2800" dirty="0" smtClean="0"/>
              <a:t> </a:t>
            </a:r>
            <a:r>
              <a:rPr lang="en-US" altLang="zh-CN" sz="2800" dirty="0" smtClean="0"/>
              <a:t>oracle</a:t>
            </a:r>
            <a:r>
              <a:rPr lang="zh-CN" altLang="en-US" sz="2800" dirty="0" smtClean="0"/>
              <a:t> </a:t>
            </a:r>
            <a:r>
              <a:rPr lang="en-US" altLang="zh-CN" sz="2800" dirty="0" smtClean="0"/>
              <a:t>and</a:t>
            </a:r>
            <a:r>
              <a:rPr lang="zh-CN" altLang="en-US" sz="2800" dirty="0" smtClean="0"/>
              <a:t> </a:t>
            </a:r>
            <a:r>
              <a:rPr lang="en-US" altLang="zh-CN" sz="2800" dirty="0" smtClean="0"/>
              <a:t>remarkably,</a:t>
            </a:r>
            <a:r>
              <a:rPr lang="zh-CN" altLang="en-US" sz="2800" dirty="0" smtClean="0"/>
              <a:t> </a:t>
            </a:r>
            <a:r>
              <a:rPr lang="en-US" altLang="zh-CN" sz="2800" dirty="0" smtClean="0"/>
              <a:t>it</a:t>
            </a:r>
            <a:r>
              <a:rPr lang="zh-CN" altLang="en-US" sz="2800" dirty="0" smtClean="0"/>
              <a:t> </a:t>
            </a:r>
            <a:r>
              <a:rPr lang="en-US" altLang="zh-CN" sz="2800" dirty="0" smtClean="0"/>
              <a:t>has</a:t>
            </a:r>
            <a:r>
              <a:rPr lang="zh-CN" altLang="en-US" sz="2800" dirty="0" smtClean="0"/>
              <a:t> </a:t>
            </a:r>
            <a:r>
              <a:rPr lang="en-US" altLang="zh-CN" sz="2800" dirty="0" smtClean="0"/>
              <a:t>a</a:t>
            </a:r>
            <a:r>
              <a:rPr lang="zh-CN" altLang="en-US" sz="2800" dirty="0" smtClean="0"/>
              <a:t> </a:t>
            </a:r>
            <a:r>
              <a:rPr lang="en-US" altLang="zh-CN" sz="2800" dirty="0" smtClean="0"/>
              <a:t>poly-log</a:t>
            </a:r>
            <a:r>
              <a:rPr lang="zh-CN" altLang="en-US" sz="2800" dirty="0" smtClean="0"/>
              <a:t> </a:t>
            </a:r>
            <a:r>
              <a:rPr lang="en-US" altLang="zh-CN" sz="2800" dirty="0" smtClean="0"/>
              <a:t>updating</a:t>
            </a:r>
            <a:r>
              <a:rPr lang="zh-CN" altLang="en-US" sz="2800" dirty="0" smtClean="0"/>
              <a:t> </a:t>
            </a:r>
            <a:r>
              <a:rPr lang="en-US" altLang="zh-CN" sz="2800" dirty="0" smtClean="0"/>
              <a:t>time</a:t>
            </a:r>
            <a:r>
              <a:rPr lang="en-US" altLang="zh-TW" sz="2800" dirty="0" smtClean="0"/>
              <a:t>. </a:t>
            </a:r>
          </a:p>
          <a:p>
            <a:pPr marL="609600" indent="-609600" eaLnBrk="1" hangingPunct="1"/>
            <a:r>
              <a:rPr lang="en-US" altLang="zh-CN" sz="2800" dirty="0" smtClean="0"/>
              <a:t>Our</a:t>
            </a:r>
            <a:r>
              <a:rPr lang="zh-CN" altLang="en-US" sz="2800" dirty="0" smtClean="0"/>
              <a:t> </a:t>
            </a:r>
            <a:r>
              <a:rPr lang="en-US" altLang="zh-CN" sz="2800" dirty="0" smtClean="0"/>
              <a:t>experiments</a:t>
            </a:r>
            <a:r>
              <a:rPr lang="zh-CN" altLang="en-US" sz="2800" dirty="0" smtClean="0"/>
              <a:t> </a:t>
            </a:r>
            <a:r>
              <a:rPr lang="en-US" altLang="zh-CN" sz="2800" dirty="0" smtClean="0"/>
              <a:t>demonstrate</a:t>
            </a:r>
            <a:r>
              <a:rPr lang="zh-CN" altLang="en-US" sz="2800" dirty="0" smtClean="0"/>
              <a:t> </a:t>
            </a:r>
            <a:r>
              <a:rPr lang="en-US" altLang="zh-CN" sz="2800" dirty="0" smtClean="0"/>
              <a:t>that</a:t>
            </a:r>
            <a:r>
              <a:rPr lang="zh-CN" altLang="en-US" sz="2800" dirty="0" smtClean="0"/>
              <a:t> </a:t>
            </a:r>
            <a:r>
              <a:rPr lang="en-US" altLang="zh-CN" sz="2800" dirty="0" smtClean="0"/>
              <a:t>our</a:t>
            </a:r>
            <a:r>
              <a:rPr lang="zh-CN" altLang="en-US" sz="2800" dirty="0" smtClean="0"/>
              <a:t> </a:t>
            </a:r>
            <a:r>
              <a:rPr lang="en-US" altLang="zh-CN" sz="2800" dirty="0" smtClean="0"/>
              <a:t>oracle</a:t>
            </a:r>
            <a:r>
              <a:rPr lang="zh-CN" altLang="en-US" sz="2800" dirty="0" smtClean="0"/>
              <a:t> </a:t>
            </a:r>
            <a:r>
              <a:rPr lang="en-US" altLang="zh-CN" sz="2800" dirty="0" smtClean="0"/>
              <a:t>is</a:t>
            </a:r>
            <a:r>
              <a:rPr lang="zh-CN" altLang="en-US" sz="2800" dirty="0" smtClean="0"/>
              <a:t> </a:t>
            </a:r>
            <a:r>
              <a:rPr lang="en-US" altLang="zh-CN" sz="2800" dirty="0" smtClean="0"/>
              <a:t>very</a:t>
            </a:r>
            <a:r>
              <a:rPr lang="zh-CN" altLang="en-US" sz="2800" dirty="0" smtClean="0"/>
              <a:t> </a:t>
            </a:r>
            <a:r>
              <a:rPr lang="en-US" altLang="zh-CN" sz="2800" dirty="0" smtClean="0"/>
              <a:t>efficient</a:t>
            </a:r>
            <a:r>
              <a:rPr lang="zh-CN" altLang="en-US" sz="2800" dirty="0" smtClean="0"/>
              <a:t> </a:t>
            </a:r>
            <a:r>
              <a:rPr lang="en-US" altLang="zh-CN" sz="2800" dirty="0" smtClean="0"/>
              <a:t>and</a:t>
            </a:r>
            <a:r>
              <a:rPr lang="zh-CN" altLang="en-US" sz="2800" dirty="0" smtClean="0"/>
              <a:t> </a:t>
            </a:r>
            <a:r>
              <a:rPr lang="en-US" altLang="zh-CN" sz="2800" dirty="0" smtClean="0"/>
              <a:t>scalable</a:t>
            </a:r>
            <a:r>
              <a:rPr lang="zh-CN" altLang="en-US" sz="2800" dirty="0" smtClean="0"/>
              <a:t> </a:t>
            </a:r>
            <a:r>
              <a:rPr lang="en-US" altLang="zh-CN" sz="2800" dirty="0" smtClean="0"/>
              <a:t>on</a:t>
            </a:r>
            <a:r>
              <a:rPr lang="zh-CN" altLang="en-US" sz="2800" dirty="0" smtClean="0"/>
              <a:t> </a:t>
            </a:r>
            <a:r>
              <a:rPr lang="en-US" altLang="zh-CN" sz="2800" dirty="0" smtClean="0"/>
              <a:t>sizable</a:t>
            </a:r>
            <a:r>
              <a:rPr lang="zh-CN" altLang="en-US" sz="2800" dirty="0" smtClean="0"/>
              <a:t> </a:t>
            </a:r>
            <a:r>
              <a:rPr lang="en-US" altLang="zh-CN" sz="2800" dirty="0" smtClean="0"/>
              <a:t>networks.</a:t>
            </a:r>
          </a:p>
          <a:p>
            <a:pPr marL="609600" indent="-609600" eaLnBrk="1" hangingPunct="1"/>
            <a:r>
              <a:rPr lang="en-US" altLang="zh-CN" sz="2800" dirty="0" smtClean="0"/>
              <a:t>It</a:t>
            </a:r>
            <a:r>
              <a:rPr lang="zh-CN" altLang="en-US" sz="2800" dirty="0" smtClean="0"/>
              <a:t> </a:t>
            </a:r>
            <a:r>
              <a:rPr lang="en-US" altLang="zh-CN" sz="2800" dirty="0" smtClean="0"/>
              <a:t>is</a:t>
            </a:r>
            <a:r>
              <a:rPr lang="zh-CN" altLang="en-US" sz="2800" dirty="0" smtClean="0"/>
              <a:t> </a:t>
            </a:r>
            <a:r>
              <a:rPr lang="en-US" altLang="zh-CN" sz="2800" dirty="0" smtClean="0"/>
              <a:t>interesting</a:t>
            </a:r>
            <a:r>
              <a:rPr lang="zh-CN" altLang="en-US" sz="2800" dirty="0" smtClean="0"/>
              <a:t> </a:t>
            </a:r>
            <a:r>
              <a:rPr lang="en-US" altLang="zh-CN" sz="2800" dirty="0" smtClean="0"/>
              <a:t>to</a:t>
            </a:r>
            <a:r>
              <a:rPr lang="zh-CN" altLang="en-US" sz="2800" dirty="0" smtClean="0"/>
              <a:t> </a:t>
            </a:r>
            <a:r>
              <a:rPr lang="en-US" altLang="zh-CN" sz="2800" dirty="0" smtClean="0"/>
              <a:t>further</a:t>
            </a:r>
            <a:r>
              <a:rPr lang="zh-CN" altLang="en-US" sz="2800" dirty="0" smtClean="0"/>
              <a:t> </a:t>
            </a:r>
            <a:r>
              <a:rPr lang="en-US" altLang="zh-CN" sz="2800" dirty="0" smtClean="0"/>
              <a:t>design</a:t>
            </a:r>
            <a:r>
              <a:rPr lang="zh-CN" altLang="en-US" sz="2800" dirty="0" smtClean="0"/>
              <a:t> </a:t>
            </a:r>
            <a:r>
              <a:rPr lang="en-US" altLang="zh-CN" sz="2800" dirty="0" smtClean="0"/>
              <a:t>more</a:t>
            </a:r>
            <a:r>
              <a:rPr lang="zh-CN" altLang="en-US" sz="2800" dirty="0" smtClean="0"/>
              <a:t> </a:t>
            </a:r>
            <a:r>
              <a:rPr lang="en-US" altLang="zh-CN" sz="2800" dirty="0" smtClean="0"/>
              <a:t>advanced</a:t>
            </a:r>
            <a:r>
              <a:rPr lang="zh-CN" altLang="en-US" sz="2800" dirty="0" smtClean="0"/>
              <a:t> </a:t>
            </a:r>
            <a:r>
              <a:rPr lang="en-US" altLang="zh-CN" sz="2800" dirty="0" smtClean="0"/>
              <a:t>updating</a:t>
            </a:r>
            <a:r>
              <a:rPr lang="zh-CN" altLang="en-US" sz="2800" dirty="0" smtClean="0"/>
              <a:t> </a:t>
            </a:r>
            <a:r>
              <a:rPr lang="en-US" altLang="zh-CN" sz="2800" dirty="0" smtClean="0"/>
              <a:t>algorithm</a:t>
            </a:r>
            <a:r>
              <a:rPr lang="zh-CN" altLang="en-US" sz="2800" dirty="0" smtClean="0"/>
              <a:t> </a:t>
            </a:r>
            <a:r>
              <a:rPr lang="en-US" altLang="zh-CN" sz="2800" dirty="0" smtClean="0"/>
              <a:t>for</a:t>
            </a:r>
            <a:r>
              <a:rPr lang="zh-CN" altLang="en-US" sz="2800" dirty="0" smtClean="0"/>
              <a:t> </a:t>
            </a:r>
            <a:r>
              <a:rPr lang="en-US" altLang="zh-CN" sz="2800" dirty="0" smtClean="0"/>
              <a:t>UE.</a:t>
            </a:r>
            <a:r>
              <a:rPr lang="zh-CN" altLang="en-US" sz="2800" dirty="0" smtClean="0"/>
              <a:t> </a:t>
            </a:r>
            <a:endParaRPr lang="en-US" altLang="zh-TW" sz="2800" dirty="0" smtClean="0"/>
          </a:p>
          <a:p>
            <a:pPr marL="609600" indent="-609600" eaLnBrk="1" hangingPunct="1"/>
            <a:endParaRPr lang="en-US" altLang="zh-TW" dirty="0" smtClean="0"/>
          </a:p>
          <a:p>
            <a:pPr marL="609600" indent="-609600" eaLnBrk="1" hangingPunct="1"/>
            <a:endParaRPr lang="en-US" altLang="zh-TW" dirty="0"/>
          </a:p>
          <a:p>
            <a:pPr marL="609600" indent="-609600" eaLnBrk="1" hangingPunct="1"/>
            <a:endParaRPr lang="en-US" altLang="zh-TW" dirty="0" smtClean="0"/>
          </a:p>
          <a:p>
            <a:pPr marL="609600" indent="-609600" eaLnBrk="1" hangingPunct="1"/>
            <a:endParaRPr lang="en-US" altLang="zh-TW" dirty="0"/>
          </a:p>
          <a:p>
            <a:pPr marL="609600" indent="-609600" eaLnBrk="1" hangingPunct="1"/>
            <a:endParaRPr lang="en-US" altLang="zh-TW" dirty="0" smtClean="0"/>
          </a:p>
        </p:txBody>
      </p:sp>
    </p:spTree>
    <p:extLst>
      <p:ext uri="{BB962C8B-B14F-4D97-AF65-F5344CB8AC3E}">
        <p14:creationId xmlns:p14="http://schemas.microsoft.com/office/powerpoint/2010/main" val="467995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Q&amp;A</a:t>
            </a:r>
          </a:p>
        </p:txBody>
      </p:sp>
      <p:sp>
        <p:nvSpPr>
          <p:cNvPr id="24579" name="Content Placeholder 2"/>
          <p:cNvSpPr>
            <a:spLocks noGrp="1"/>
          </p:cNvSpPr>
          <p:nvPr>
            <p:ph idx="1"/>
          </p:nvPr>
        </p:nvSpPr>
        <p:spPr/>
        <p:txBody>
          <a:bodyPr/>
          <a:lstStyle/>
          <a:p>
            <a:endParaRPr lang="en-US" smtClean="0"/>
          </a:p>
        </p:txBody>
      </p:sp>
      <p:sp>
        <p:nvSpPr>
          <p:cNvPr id="24580" name="Slide Number Placeholder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B0100DF-3910-4047-9C00-F51E7B24EE00}" type="slidenum">
              <a:rPr kumimoji="0" lang="zh-TW" altLang="en-US" sz="1400" smtClean="0"/>
              <a:pPr>
                <a:spcBef>
                  <a:spcPct val="0"/>
                </a:spcBef>
                <a:buClrTx/>
                <a:buSzTx/>
                <a:buFontTx/>
                <a:buNone/>
              </a:pPr>
              <a:t>24</a:t>
            </a:fld>
            <a:endParaRPr kumimoji="0" lang="en-US" altLang="zh-TW"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HK" smtClean="0"/>
              <a:t>1. Introduction</a:t>
            </a:r>
            <a:endParaRPr lang="zh-HK" altLang="en-US" smtClean="0"/>
          </a:p>
        </p:txBody>
      </p:sp>
      <p:sp>
        <p:nvSpPr>
          <p:cNvPr id="7171" name="內容版面配置區 2"/>
          <p:cNvSpPr>
            <a:spLocks noGrp="1"/>
          </p:cNvSpPr>
          <p:nvPr>
            <p:ph idx="1"/>
          </p:nvPr>
        </p:nvSpPr>
        <p:spPr>
          <a:xfrm>
            <a:off x="1182688" y="2017713"/>
            <a:ext cx="7772400" cy="979487"/>
          </a:xfrm>
        </p:spPr>
        <p:txBody>
          <a:bodyPr/>
          <a:lstStyle/>
          <a:p>
            <a:r>
              <a:rPr lang="en-US" altLang="zh-HK" dirty="0" smtClean="0"/>
              <a:t>Shortest Distance/Path Queries on </a:t>
            </a:r>
            <a:r>
              <a:rPr lang="en-US" altLang="zh-CN" dirty="0" smtClean="0"/>
              <a:t>Dynamic</a:t>
            </a:r>
            <a:r>
              <a:rPr lang="zh-CN" altLang="en-US" dirty="0" smtClean="0"/>
              <a:t> </a:t>
            </a:r>
            <a:r>
              <a:rPr lang="en-US" altLang="zh-HK" dirty="0" smtClean="0"/>
              <a:t>Road Networks</a:t>
            </a:r>
          </a:p>
          <a:p>
            <a:pPr lvl="1"/>
            <a:r>
              <a:rPr lang="en-US" altLang="zh-HK" dirty="0" smtClean="0"/>
              <a:t>Application:</a:t>
            </a:r>
            <a:endParaRPr lang="en-US" altLang="zh-HK" dirty="0" smtClean="0"/>
          </a:p>
          <a:p>
            <a:pPr lvl="2"/>
            <a:r>
              <a:rPr lang="en-US" altLang="zh-HK" dirty="0"/>
              <a:t>T</a:t>
            </a:r>
            <a:r>
              <a:rPr lang="en-US" altLang="zh-HK" dirty="0" smtClean="0"/>
              <a:t>he shortest path/distance queries are frequently used in </a:t>
            </a:r>
            <a:r>
              <a:rPr lang="en-US" altLang="zh-HK" dirty="0"/>
              <a:t>Location-Based </a:t>
            </a:r>
            <a:r>
              <a:rPr lang="en-US" altLang="zh-HK" dirty="0" smtClean="0"/>
              <a:t>Services such as navigations. </a:t>
            </a:r>
          </a:p>
          <a:p>
            <a:endParaRPr lang="zh-HK" altLang="en-US" dirty="0" smtClean="0"/>
          </a:p>
        </p:txBody>
      </p:sp>
      <p:sp>
        <p:nvSpPr>
          <p:cNvPr id="7172"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FA7A04ED-4A15-4229-A0D2-7B21412F9C72}" type="slidenum">
              <a:rPr kumimoji="0" lang="zh-TW" altLang="en-US" sz="1400" smtClean="0"/>
              <a:pPr>
                <a:spcBef>
                  <a:spcPct val="0"/>
                </a:spcBef>
                <a:buClrTx/>
                <a:buSzTx/>
                <a:buFontTx/>
                <a:buNone/>
              </a:pPr>
              <a:t>25</a:t>
            </a:fld>
            <a:endParaRPr kumimoji="0" lang="en-US" altLang="zh-TW" sz="140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051176"/>
            <a:ext cx="8054444" cy="4225925"/>
          </a:xfrm>
          <a:prstGeom prst="rect">
            <a:avLst/>
          </a:prstGeom>
        </p:spPr>
      </p:pic>
    </p:spTree>
    <p:extLst>
      <p:ext uri="{BB962C8B-B14F-4D97-AF65-F5344CB8AC3E}">
        <p14:creationId xmlns:p14="http://schemas.microsoft.com/office/powerpoint/2010/main" val="11224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HK" smtClean="0"/>
              <a:t>1. Introduction</a:t>
            </a:r>
            <a:endParaRPr lang="zh-HK" altLang="en-US" smtClean="0"/>
          </a:p>
        </p:txBody>
      </p:sp>
      <p:sp>
        <p:nvSpPr>
          <p:cNvPr id="7171" name="內容版面配置區 2"/>
          <p:cNvSpPr>
            <a:spLocks noGrp="1"/>
          </p:cNvSpPr>
          <p:nvPr>
            <p:ph idx="1"/>
          </p:nvPr>
        </p:nvSpPr>
        <p:spPr>
          <a:xfrm>
            <a:off x="1182688" y="2017713"/>
            <a:ext cx="7772400" cy="979487"/>
          </a:xfrm>
        </p:spPr>
        <p:txBody>
          <a:bodyPr/>
          <a:lstStyle/>
          <a:p>
            <a:r>
              <a:rPr lang="en-US" altLang="zh-HK" dirty="0" smtClean="0"/>
              <a:t>Shortest Distance/Path Queries on </a:t>
            </a:r>
            <a:r>
              <a:rPr lang="en-US" altLang="zh-CN" dirty="0" smtClean="0"/>
              <a:t>Dynamic</a:t>
            </a:r>
            <a:r>
              <a:rPr lang="zh-CN" altLang="en-US" dirty="0" smtClean="0"/>
              <a:t> </a:t>
            </a:r>
            <a:r>
              <a:rPr lang="en-US" altLang="zh-HK" dirty="0" smtClean="0"/>
              <a:t>Road Networks</a:t>
            </a:r>
          </a:p>
          <a:p>
            <a:pPr lvl="1"/>
            <a:r>
              <a:rPr lang="en-US" altLang="zh-HK" dirty="0" smtClean="0"/>
              <a:t>Application 2:</a:t>
            </a:r>
          </a:p>
          <a:p>
            <a:pPr lvl="2"/>
            <a:r>
              <a:rPr lang="en-US" altLang="zh-HK" dirty="0" smtClean="0"/>
              <a:t>A building block for many database and data mining algorithms such as optimal location finding and clustering. </a:t>
            </a:r>
          </a:p>
          <a:p>
            <a:pPr lvl="1"/>
            <a:r>
              <a:rPr lang="en-US" altLang="zh-HK" dirty="0" smtClean="0"/>
              <a:t>Application 3:</a:t>
            </a:r>
          </a:p>
          <a:p>
            <a:pPr lvl="2"/>
            <a:r>
              <a:rPr lang="en-US" altLang="zh-HK" dirty="0" smtClean="0"/>
              <a:t>A subroutine for the spatial analytical queries where millions of shortest distance queries are required.  </a:t>
            </a:r>
          </a:p>
          <a:p>
            <a:endParaRPr lang="zh-HK" altLang="en-US" dirty="0" smtClean="0"/>
          </a:p>
        </p:txBody>
      </p:sp>
      <p:sp>
        <p:nvSpPr>
          <p:cNvPr id="7172"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FA7A04ED-4A15-4229-A0D2-7B21412F9C72}" type="slidenum">
              <a:rPr kumimoji="0" lang="zh-TW" altLang="en-US" sz="1400" smtClean="0"/>
              <a:pPr>
                <a:spcBef>
                  <a:spcPct val="0"/>
                </a:spcBef>
                <a:buClrTx/>
                <a:buSzTx/>
                <a:buFontTx/>
                <a:buNone/>
              </a:pPr>
              <a:t>26</a:t>
            </a:fld>
            <a:endParaRPr kumimoji="0" lang="en-US" altLang="zh-TW" sz="140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439" y="278837"/>
            <a:ext cx="4155951" cy="4864989"/>
          </a:xfrm>
          <a:prstGeom prst="rect">
            <a:avLst/>
          </a:prstGeom>
        </p:spPr>
      </p:pic>
      <p:sp>
        <p:nvSpPr>
          <p:cNvPr id="4" name="TextBox 3"/>
          <p:cNvSpPr txBox="1"/>
          <p:nvPr/>
        </p:nvSpPr>
        <p:spPr>
          <a:xfrm>
            <a:off x="1182688" y="267138"/>
            <a:ext cx="3672408" cy="1754326"/>
          </a:xfrm>
          <a:prstGeom prst="rect">
            <a:avLst/>
          </a:prstGeom>
          <a:solidFill>
            <a:schemeClr val="accent1"/>
          </a:solidFill>
        </p:spPr>
        <p:txBody>
          <a:bodyPr wrap="square" rtlCol="0">
            <a:spAutoFit/>
          </a:bodyPr>
          <a:lstStyle/>
          <a:p>
            <a:r>
              <a:rPr lang="en-US" dirty="0" smtClean="0"/>
              <a:t>Geographical </a:t>
            </a:r>
            <a:r>
              <a:rPr lang="en-US" dirty="0"/>
              <a:t>heat map for the average drive distance from living place to workplace for people in </a:t>
            </a:r>
            <a:r>
              <a:rPr lang="en-US" dirty="0" smtClean="0"/>
              <a:t>California. </a:t>
            </a:r>
          </a:p>
          <a:p>
            <a:r>
              <a:rPr lang="en-US" dirty="0"/>
              <a:t>13, 645, 807 shortest distance computations</a:t>
            </a:r>
          </a:p>
        </p:txBody>
      </p:sp>
    </p:spTree>
    <p:extLst>
      <p:ext uri="{BB962C8B-B14F-4D97-AF65-F5344CB8AC3E}">
        <p14:creationId xmlns:p14="http://schemas.microsoft.com/office/powerpoint/2010/main" val="4347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195" name="內容版面配置區 2"/>
              <p:cNvSpPr>
                <a:spLocks noGrp="1"/>
              </p:cNvSpPr>
              <p:nvPr>
                <p:ph idx="1"/>
              </p:nvPr>
            </p:nvSpPr>
            <p:spPr>
              <a:xfrm>
                <a:off x="1182688" y="2017713"/>
                <a:ext cx="7772400" cy="979487"/>
              </a:xfrm>
            </p:spPr>
            <p:txBody>
              <a:bodyPr/>
              <a:lstStyle/>
              <a:p>
                <a:r>
                  <a:rPr lang="en-US" altLang="zh-CN" sz="2800" dirty="0" smtClean="0"/>
                  <a:t>Preliminary:</a:t>
                </a:r>
                <a:r>
                  <a:rPr lang="zh-CN" altLang="en-US" sz="2800" dirty="0" smtClean="0"/>
                  <a:t> </a:t>
                </a:r>
                <a:r>
                  <a:rPr lang="en-US" altLang="zh-HK" sz="2800" dirty="0" smtClean="0"/>
                  <a:t>Hierarchy Technique</a:t>
                </a:r>
              </a:p>
              <a:p>
                <a:pPr lvl="2"/>
                <a:r>
                  <a:rPr lang="en-US" altLang="zh-HK" dirty="0" smtClean="0"/>
                  <a:t>Imposes a total order of all vertices. </a:t>
                </a:r>
              </a:p>
              <a:p>
                <a:pPr lvl="2"/>
                <a:r>
                  <a:rPr lang="en-US" altLang="zh-CN" dirty="0" smtClean="0"/>
                  <a:t>Contracts</a:t>
                </a:r>
                <a:r>
                  <a:rPr lang="zh-CN" altLang="en-US" dirty="0" smtClean="0"/>
                  <a:t> </a:t>
                </a:r>
                <a:r>
                  <a:rPr lang="en-US" altLang="zh-CN" dirty="0" smtClean="0"/>
                  <a:t>vertices</a:t>
                </a:r>
                <a:r>
                  <a:rPr lang="zh-CN" altLang="en-US" dirty="0" smtClean="0"/>
                  <a:t> </a:t>
                </a:r>
                <a:r>
                  <a:rPr lang="en-US" altLang="zh-CN" dirty="0" smtClean="0"/>
                  <a:t>in</a:t>
                </a:r>
                <a:r>
                  <a:rPr lang="zh-CN" altLang="en-US" dirty="0" smtClean="0"/>
                  <a:t> </a:t>
                </a:r>
                <a:r>
                  <a:rPr lang="en-US" altLang="zh-CN" dirty="0" smtClean="0"/>
                  <a:t>order.</a:t>
                </a:r>
                <a:r>
                  <a:rPr lang="zh-CN" altLang="en-US" dirty="0" smtClean="0"/>
                  <a:t> </a:t>
                </a:r>
                <a:r>
                  <a:rPr lang="en-US" altLang="zh-CN" dirty="0" smtClean="0"/>
                  <a:t>While</a:t>
                </a:r>
                <a:r>
                  <a:rPr lang="zh-CN" altLang="en-US" dirty="0" smtClean="0"/>
                  <a:t> </a:t>
                </a:r>
                <a:r>
                  <a:rPr lang="en-US" altLang="zh-CN" dirty="0" smtClean="0"/>
                  <a:t>contracting</a:t>
                </a:r>
                <a:r>
                  <a:rPr lang="zh-CN" altLang="en-US" dirty="0" smtClean="0"/>
                  <a:t> </a:t>
                </a:r>
                <a:r>
                  <a:rPr lang="en-US" altLang="zh-CN" dirty="0" smtClean="0"/>
                  <a:t>a</a:t>
                </a:r>
                <a:r>
                  <a:rPr lang="zh-CN" altLang="en-US" dirty="0" smtClean="0"/>
                  <a:t> </a:t>
                </a:r>
                <a:r>
                  <a:rPr lang="en-US" altLang="zh-CN" dirty="0" smtClean="0"/>
                  <a:t>vertex</a:t>
                </a:r>
                <a:r>
                  <a:rPr lang="zh-CN" altLang="en-US" dirty="0" smtClean="0"/>
                  <a:t> </a:t>
                </a:r>
                <a:r>
                  <a:rPr lang="en-US" altLang="zh-CN" dirty="0" smtClean="0"/>
                  <a:t>u,</a:t>
                </a:r>
                <a:r>
                  <a:rPr lang="zh-CN" altLang="en-US" dirty="0" smtClean="0"/>
                  <a:t> </a:t>
                </a:r>
                <a:r>
                  <a:rPr lang="en-US" altLang="zh-CN" dirty="0" smtClean="0"/>
                  <a:t>a</a:t>
                </a:r>
                <a:r>
                  <a:rPr lang="en-US" altLang="zh-HK" dirty="0" smtClean="0"/>
                  <a:t>dds </a:t>
                </a:r>
                <a:r>
                  <a:rPr lang="en-US" altLang="zh-HK" dirty="0" smtClean="0"/>
                  <a:t>some auxiliary edges, namely shortcuts</a:t>
                </a:r>
                <a:r>
                  <a:rPr lang="en-US" altLang="zh-HK" dirty="0" smtClean="0"/>
                  <a:t>,</a:t>
                </a:r>
                <a:r>
                  <a:rPr lang="zh-CN" altLang="en-US" dirty="0" smtClean="0"/>
                  <a:t> </a:t>
                </a:r>
                <a:r>
                  <a:rPr lang="en-US" altLang="zh-CN" dirty="0" smtClean="0"/>
                  <a:t>among</a:t>
                </a:r>
                <a:r>
                  <a:rPr lang="zh-CN" altLang="en-US" dirty="0" smtClean="0"/>
                  <a:t> </a:t>
                </a:r>
                <a:r>
                  <a:rPr lang="en-US" altLang="zh-CN" dirty="0" smtClean="0"/>
                  <a:t>its</a:t>
                </a:r>
                <a:r>
                  <a:rPr lang="zh-CN" altLang="en-US" dirty="0" smtClean="0"/>
                  <a:t> </a:t>
                </a:r>
                <a:r>
                  <a:rPr lang="en-US" altLang="zh-CN" dirty="0" smtClean="0"/>
                  <a:t>neighbors</a:t>
                </a:r>
                <a:r>
                  <a:rPr lang="en-US" altLang="zh-HK" dirty="0" smtClean="0"/>
                  <a:t> </a:t>
                </a:r>
                <a:r>
                  <a:rPr lang="en-US" altLang="zh-HK" dirty="0" smtClean="0"/>
                  <a:t>into the </a:t>
                </a:r>
                <a:r>
                  <a:rPr lang="en-US" altLang="zh-HK" dirty="0" smtClean="0"/>
                  <a:t>network</a:t>
                </a:r>
                <a:r>
                  <a:rPr lang="zh-CN" altLang="en-US" dirty="0" smtClean="0"/>
                  <a:t> </a:t>
                </a:r>
                <a:r>
                  <a:rPr lang="en-US" altLang="zh-CN" dirty="0" smtClean="0"/>
                  <a:t>based</a:t>
                </a:r>
                <a:r>
                  <a:rPr lang="zh-CN" altLang="en-US" dirty="0" smtClean="0"/>
                  <a:t> </a:t>
                </a:r>
                <a:r>
                  <a:rPr lang="en-US" altLang="zh-CN" dirty="0" smtClean="0"/>
                  <a:t>on</a:t>
                </a:r>
                <a:r>
                  <a:rPr lang="zh-CN" altLang="en-US" dirty="0" smtClean="0"/>
                  <a:t> </a:t>
                </a:r>
                <a:r>
                  <a:rPr lang="en-US" altLang="zh-CN" dirty="0" smtClean="0"/>
                  <a:t>the</a:t>
                </a:r>
                <a:r>
                  <a:rPr lang="zh-CN" altLang="en-US" dirty="0" smtClean="0"/>
                  <a:t> </a:t>
                </a:r>
                <a:r>
                  <a:rPr lang="en-US" altLang="zh-CN" dirty="0" smtClean="0"/>
                  <a:t>definition</a:t>
                </a:r>
                <a:r>
                  <a:rPr lang="zh-CN" altLang="en-US" dirty="0" smtClean="0"/>
                  <a:t> </a:t>
                </a:r>
                <a:r>
                  <a:rPr lang="en-US" altLang="zh-CN" dirty="0" smtClean="0"/>
                  <a:t>of</a:t>
                </a:r>
                <a:r>
                  <a:rPr lang="zh-CN" altLang="en-US" dirty="0" smtClean="0"/>
                  <a:t> </a:t>
                </a:r>
                <a:r>
                  <a:rPr lang="en-US" altLang="zh-CN" dirty="0" smtClean="0"/>
                  <a:t>shortcut</a:t>
                </a:r>
                <a:r>
                  <a:rPr lang="en-US" altLang="zh-HK" dirty="0" smtClean="0"/>
                  <a:t>. </a:t>
                </a:r>
                <a:endParaRPr lang="en-US" altLang="zh-HK" dirty="0" smtClean="0"/>
              </a:p>
              <a:p>
                <a:pPr lvl="2"/>
                <a:r>
                  <a:rPr lang="en-US" altLang="zh-HK" dirty="0"/>
                  <a:t>A transformed network G’ is obtained after the shortcuts are added</a:t>
                </a:r>
                <a:r>
                  <a:rPr lang="en-US" altLang="zh-HK" dirty="0" smtClean="0"/>
                  <a:t>.</a:t>
                </a:r>
              </a:p>
              <a:p>
                <a:pPr lvl="3"/>
                <a:r>
                  <a:rPr lang="en-US" altLang="zh-CN" dirty="0"/>
                  <a:t>For</a:t>
                </a:r>
                <a:r>
                  <a:rPr lang="zh-CN" altLang="en-US" dirty="0"/>
                  <a:t> </a:t>
                </a:r>
                <a:r>
                  <a:rPr lang="en-US" altLang="zh-CN" dirty="0"/>
                  <a:t>any</a:t>
                </a:r>
                <a:r>
                  <a:rPr lang="zh-CN" altLang="en-US" dirty="0"/>
                  <a:t> </a:t>
                </a:r>
                <a:r>
                  <a:rPr lang="en-US" altLang="zh-CN" dirty="0"/>
                  <a:t>two</a:t>
                </a:r>
                <a:r>
                  <a:rPr lang="zh-CN" altLang="en-US" dirty="0"/>
                  <a:t> </a:t>
                </a:r>
                <a:r>
                  <a:rPr lang="en-US" altLang="zh-CN" dirty="0"/>
                  <a:t>vertices</a:t>
                </a:r>
                <a:r>
                  <a:rPr lang="zh-CN" altLang="en-US" dirty="0"/>
                  <a:t> </a:t>
                </a:r>
                <a:r>
                  <a:rPr lang="en-US" altLang="zh-CN" dirty="0"/>
                  <a:t>s</a:t>
                </a:r>
                <a:r>
                  <a:rPr lang="zh-CN" altLang="en-US" dirty="0"/>
                  <a:t> </a:t>
                </a:r>
                <a:r>
                  <a:rPr lang="en-US" altLang="zh-CN" dirty="0"/>
                  <a:t>and</a:t>
                </a:r>
                <a:r>
                  <a:rPr lang="zh-CN" altLang="en-US" dirty="0"/>
                  <a:t> </a:t>
                </a:r>
                <a:r>
                  <a:rPr lang="en-US" altLang="zh-CN" dirty="0"/>
                  <a:t>t,</a:t>
                </a:r>
                <a:r>
                  <a:rPr lang="zh-CN" altLang="en-US" dirty="0"/>
                  <a:t> </a:t>
                </a:r>
                <a14:m>
                  <m:oMath xmlns:m="http://schemas.openxmlformats.org/officeDocument/2006/math">
                    <m:sSub>
                      <m:sSubPr>
                        <m:ctrlPr>
                          <a:rPr lang="en-US" altLang="zh-HK" i="1">
                            <a:latin typeface="Cambria Math" charset="0"/>
                          </a:rPr>
                        </m:ctrlPr>
                      </m:sSubPr>
                      <m:e>
                        <m:r>
                          <a:rPr lang="en-US" altLang="zh-HK">
                            <a:latin typeface="Cambria Math" charset="0"/>
                          </a:rPr>
                          <m:t>𝑑</m:t>
                        </m:r>
                      </m:e>
                      <m:sub>
                        <m:r>
                          <a:rPr lang="en-US" altLang="zh-CN">
                            <a:latin typeface="Cambria Math" charset="0"/>
                          </a:rPr>
                          <m:t>𝐆</m:t>
                        </m:r>
                      </m:sub>
                    </m:sSub>
                    <m:r>
                      <m:rPr>
                        <m:nor/>
                      </m:rPr>
                      <a:rPr lang="en-US" altLang="zh-HK" dirty="0"/>
                      <m:t>(</m:t>
                    </m:r>
                    <m:r>
                      <m:rPr>
                        <m:nor/>
                      </m:rPr>
                      <a:rPr lang="en-US" altLang="zh-HK" dirty="0"/>
                      <m:t>s</m:t>
                    </m:r>
                    <m:r>
                      <m:rPr>
                        <m:nor/>
                      </m:rPr>
                      <a:rPr lang="en-US" altLang="zh-HK" dirty="0"/>
                      <m:t>,</m:t>
                    </m:r>
                    <m:r>
                      <m:rPr>
                        <m:nor/>
                      </m:rPr>
                      <a:rPr lang="zh-CN" altLang="en-US" dirty="0"/>
                      <m:t> </m:t>
                    </m:r>
                    <m:r>
                      <m:rPr>
                        <m:nor/>
                      </m:rPr>
                      <a:rPr lang="en-US" altLang="zh-CN" dirty="0"/>
                      <m:t>t</m:t>
                    </m:r>
                    <m:r>
                      <m:rPr>
                        <m:nor/>
                      </m:rPr>
                      <a:rPr lang="en-US" altLang="zh-HK" dirty="0"/>
                      <m:t>)</m:t>
                    </m:r>
                    <m:r>
                      <a:rPr lang="en-US" altLang="zh-CN" dirty="0">
                        <a:latin typeface="Cambria Math" charset="0"/>
                      </a:rPr>
                      <m:t>=</m:t>
                    </m:r>
                    <m:sSub>
                      <m:sSubPr>
                        <m:ctrlPr>
                          <a:rPr lang="en-US" altLang="zh-HK" i="1">
                            <a:latin typeface="Cambria Math" charset="0"/>
                          </a:rPr>
                        </m:ctrlPr>
                      </m:sSubPr>
                      <m:e>
                        <m:r>
                          <a:rPr lang="en-US" altLang="zh-HK">
                            <a:latin typeface="Cambria Math" charset="0"/>
                          </a:rPr>
                          <m:t>𝑑</m:t>
                        </m:r>
                      </m:e>
                      <m:sub>
                        <m:r>
                          <a:rPr lang="en-US" altLang="zh-CN">
                            <a:latin typeface="Cambria Math" charset="0"/>
                          </a:rPr>
                          <m:t>𝐆</m:t>
                        </m:r>
                        <m:r>
                          <a:rPr lang="en-US" altLang="zh-CN">
                            <a:latin typeface="Cambria Math" charset="0"/>
                          </a:rPr>
                          <m:t>′</m:t>
                        </m:r>
                      </m:sub>
                    </m:sSub>
                    <m:r>
                      <m:rPr>
                        <m:nor/>
                      </m:rPr>
                      <a:rPr lang="en-US" altLang="zh-HK" dirty="0"/>
                      <m:t>(</m:t>
                    </m:r>
                    <m:r>
                      <m:rPr>
                        <m:nor/>
                      </m:rPr>
                      <a:rPr lang="en-US" altLang="zh-HK" dirty="0"/>
                      <m:t>s</m:t>
                    </m:r>
                    <m:r>
                      <m:rPr>
                        <m:nor/>
                      </m:rPr>
                      <a:rPr lang="en-US" altLang="zh-HK" dirty="0"/>
                      <m:t>,</m:t>
                    </m:r>
                    <m:r>
                      <m:rPr>
                        <m:nor/>
                      </m:rPr>
                      <a:rPr lang="zh-CN" altLang="en-US" dirty="0"/>
                      <m:t> </m:t>
                    </m:r>
                    <m:r>
                      <m:rPr>
                        <m:nor/>
                      </m:rPr>
                      <a:rPr lang="en-US" altLang="zh-CN" dirty="0"/>
                      <m:t>t</m:t>
                    </m:r>
                    <m:r>
                      <m:rPr>
                        <m:nor/>
                      </m:rPr>
                      <a:rPr lang="en-US" altLang="zh-HK" dirty="0"/>
                      <m:t>)</m:t>
                    </m:r>
                    <m:r>
                      <a:rPr lang="en-US" altLang="zh-CN" dirty="0">
                        <a:latin typeface="Cambria Math" charset="0"/>
                      </a:rPr>
                      <m:t>.</m:t>
                    </m:r>
                  </m:oMath>
                </a14:m>
                <a:endParaRPr lang="en-US" altLang="zh-HK" dirty="0"/>
              </a:p>
              <a:p>
                <a:pPr lvl="3"/>
                <a:r>
                  <a:rPr lang="en-US" altLang="zh-HK" dirty="0"/>
                  <a:t>In G’, for any two vertices s and t, </a:t>
                </a:r>
                <a:r>
                  <a:rPr lang="en-US" dirty="0"/>
                  <a:t>there is a shortest path from s to t satisfying some properties based on the total order of vertices.</a:t>
                </a:r>
                <a:endParaRPr lang="en-US" altLang="zh-HK" dirty="0"/>
              </a:p>
              <a:p>
                <a:pPr lvl="1"/>
                <a:endParaRPr lang="en-US" altLang="zh-HK" dirty="0" smtClean="0"/>
              </a:p>
              <a:p>
                <a:pPr lvl="1"/>
                <a:endParaRPr lang="en-US" altLang="zh-HK" dirty="0" smtClean="0"/>
              </a:p>
              <a:p>
                <a:pPr lvl="1"/>
                <a:endParaRPr lang="en-US" altLang="zh-HK" dirty="0" smtClean="0"/>
              </a:p>
              <a:p>
                <a:endParaRPr lang="zh-HK" altLang="en-US" dirty="0" smtClean="0"/>
              </a:p>
            </p:txBody>
          </p:sp>
        </mc:Choice>
        <mc:Fallback>
          <p:sp>
            <p:nvSpPr>
              <p:cNvPr id="8195" name="內容版面配置區 2"/>
              <p:cNvSpPr>
                <a:spLocks noGrp="1" noRot="1" noChangeAspect="1" noMove="1" noResize="1" noEditPoints="1" noAdjustHandles="1" noChangeArrowheads="1" noChangeShapeType="1" noTextEdit="1"/>
              </p:cNvSpPr>
              <p:nvPr>
                <p:ph idx="1"/>
              </p:nvPr>
            </p:nvSpPr>
            <p:spPr>
              <a:xfrm>
                <a:off x="1182688" y="2017713"/>
                <a:ext cx="7772400" cy="979487"/>
              </a:xfrm>
              <a:blipFill rotWithShape="0">
                <a:blip r:embed="rId3"/>
                <a:stretch>
                  <a:fillRect l="-314" t="-6832" r="-1490" b="-383851"/>
                </a:stretch>
              </a:blipFill>
            </p:spPr>
            <p:txBody>
              <a:bodyPr/>
              <a:lstStyle/>
              <a:p>
                <a:r>
                  <a:rPr lang="en-US">
                    <a:noFill/>
                  </a:rPr>
                  <a:t> </a:t>
                </a:r>
              </a:p>
            </p:txBody>
          </p:sp>
        </mc:Fallback>
      </mc:AlternateContent>
      <p:sp>
        <p:nvSpPr>
          <p:cNvPr id="10" name="TextBox 9"/>
          <p:cNvSpPr txBox="1"/>
          <p:nvPr/>
        </p:nvSpPr>
        <p:spPr>
          <a:xfrm>
            <a:off x="5432405" y="1861125"/>
            <a:ext cx="1630575" cy="646331"/>
          </a:xfrm>
          <a:prstGeom prst="rect">
            <a:avLst/>
          </a:prstGeom>
          <a:solidFill>
            <a:srgbClr val="FFC000"/>
          </a:solidFill>
        </p:spPr>
        <p:txBody>
          <a:bodyPr wrap="none" rtlCol="0">
            <a:spAutoFit/>
          </a:bodyPr>
          <a:lstStyle/>
          <a:p>
            <a:r>
              <a:rPr lang="en-US" altLang="zh-HK" dirty="0" smtClean="0"/>
              <a:t>ESA 2008</a:t>
            </a:r>
          </a:p>
          <a:p>
            <a:r>
              <a:rPr lang="en-US" altLang="zh-HK" dirty="0" smtClean="0"/>
              <a:t>SIGMOD 2013</a:t>
            </a:r>
            <a:endParaRPr lang="en-US" altLang="zh-HK" dirty="0"/>
          </a:p>
        </p:txBody>
      </p:sp>
      <p:sp>
        <p:nvSpPr>
          <p:cNvPr id="8194" name="標題 1"/>
          <p:cNvSpPr>
            <a:spLocks noGrp="1"/>
          </p:cNvSpPr>
          <p:nvPr>
            <p:ph type="title"/>
          </p:nvPr>
        </p:nvSpPr>
        <p:spPr/>
        <p:txBody>
          <a:bodyPr/>
          <a:lstStyle/>
          <a:p>
            <a:r>
              <a:rPr lang="en-US" altLang="zh-HK" dirty="0" smtClean="0"/>
              <a:t>3. </a:t>
            </a:r>
            <a:r>
              <a:rPr lang="en-US" altLang="zh-TW" dirty="0"/>
              <a:t>Proposed </a:t>
            </a:r>
            <a:r>
              <a:rPr lang="en-US" altLang="zh-TW" dirty="0" smtClean="0"/>
              <a:t>Algorithm</a:t>
            </a:r>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27</a:t>
            </a:fld>
            <a:endParaRPr kumimoji="0" lang="en-US" altLang="zh-TW" sz="1400" dirty="0" smtClean="0"/>
          </a:p>
        </p:txBody>
      </p:sp>
      <p:grpSp>
        <p:nvGrpSpPr>
          <p:cNvPr id="28" name="Group 27"/>
          <p:cNvGrpSpPr/>
          <p:nvPr/>
        </p:nvGrpSpPr>
        <p:grpSpPr>
          <a:xfrm>
            <a:off x="1043608" y="-226666"/>
            <a:ext cx="6307490" cy="3104539"/>
            <a:chOff x="5001625" y="2359952"/>
            <a:chExt cx="5961484" cy="2667351"/>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625" y="2670846"/>
              <a:ext cx="5961484" cy="2356457"/>
            </a:xfrm>
            <a:prstGeom prst="rect">
              <a:avLst/>
            </a:prstGeom>
            <a:solidFill>
              <a:schemeClr val="bg1"/>
            </a:solidFill>
          </p:spPr>
        </p:pic>
        <p:sp>
          <p:nvSpPr>
            <p:cNvPr id="30" name="TextBox 29"/>
            <p:cNvSpPr txBox="1"/>
            <p:nvPr/>
          </p:nvSpPr>
          <p:spPr>
            <a:xfrm>
              <a:off x="8376160" y="2359952"/>
              <a:ext cx="174597" cy="317322"/>
            </a:xfrm>
            <a:prstGeom prst="rect">
              <a:avLst/>
            </a:prstGeom>
            <a:solidFill>
              <a:schemeClr val="bg1"/>
            </a:solidFill>
          </p:spPr>
          <p:txBody>
            <a:bodyPr wrap="none" rtlCol="0">
              <a:spAutoFit/>
            </a:bodyPr>
            <a:lstStyle/>
            <a:p>
              <a:endParaRPr lang="en-US" i="1" dirty="0"/>
            </a:p>
          </p:txBody>
        </p:sp>
      </p:grpSp>
    </p:spTree>
    <p:extLst>
      <p:ext uri="{BB962C8B-B14F-4D97-AF65-F5344CB8AC3E}">
        <p14:creationId xmlns:p14="http://schemas.microsoft.com/office/powerpoint/2010/main" val="2133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5951" y="2692959"/>
            <a:ext cx="1630575" cy="646331"/>
          </a:xfrm>
          <a:prstGeom prst="rect">
            <a:avLst/>
          </a:prstGeom>
          <a:solidFill>
            <a:srgbClr val="FFC000"/>
          </a:solidFill>
        </p:spPr>
        <p:txBody>
          <a:bodyPr wrap="none" rtlCol="0">
            <a:spAutoFit/>
          </a:bodyPr>
          <a:lstStyle/>
          <a:p>
            <a:r>
              <a:rPr lang="en-US" altLang="zh-HK" dirty="0"/>
              <a:t>ESA 2008</a:t>
            </a:r>
          </a:p>
          <a:p>
            <a:r>
              <a:rPr lang="en-US" altLang="zh-HK" dirty="0"/>
              <a:t>SIGMOD 2013</a:t>
            </a:r>
          </a:p>
        </p:txBody>
      </p:sp>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Preliminary:</a:t>
            </a:r>
            <a:r>
              <a:rPr lang="zh-CN" altLang="en-US" sz="2800" dirty="0" smtClean="0"/>
              <a:t> </a:t>
            </a:r>
            <a:r>
              <a:rPr lang="en-US" altLang="zh-HK" sz="2800" dirty="0" smtClean="0"/>
              <a:t>Hierarchy Technique</a:t>
            </a:r>
          </a:p>
          <a:p>
            <a:pPr lvl="2"/>
            <a:r>
              <a:rPr lang="en-US" altLang="zh-HK" dirty="0" smtClean="0"/>
              <a:t>Query Processing</a:t>
            </a:r>
          </a:p>
          <a:p>
            <a:pPr lvl="3"/>
            <a:r>
              <a:rPr lang="en-US" altLang="zh-HK" dirty="0" smtClean="0"/>
              <a:t>To find the shortest path on G’, perform a Bi-Dijkstra’s Search with an </a:t>
            </a:r>
            <a:r>
              <a:rPr lang="en-US" altLang="zh-HK" b="1" i="1" dirty="0" smtClean="0"/>
              <a:t>Order Constraint</a:t>
            </a:r>
          </a:p>
          <a:p>
            <a:pPr lvl="3"/>
            <a:r>
              <a:rPr lang="en-US" altLang="zh-HK" dirty="0"/>
              <a:t>F</a:t>
            </a:r>
            <a:r>
              <a:rPr lang="en-US" altLang="zh-HK" dirty="0" smtClean="0"/>
              <a:t>ind the shortest path on the original network G based on the shortest path on G’.</a:t>
            </a:r>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28</a:t>
            </a:fld>
            <a:endParaRPr kumimoji="0" lang="en-US" altLang="zh-TW" sz="1400" dirty="0" smtClean="0"/>
          </a:p>
        </p:txBody>
      </p:sp>
      <p:sp>
        <p:nvSpPr>
          <p:cNvPr id="9" name="AutoShape 31"/>
          <p:cNvSpPr>
            <a:spLocks noChangeArrowheads="1"/>
          </p:cNvSpPr>
          <p:nvPr/>
        </p:nvSpPr>
        <p:spPr bwMode="auto">
          <a:xfrm>
            <a:off x="5310353" y="1124744"/>
            <a:ext cx="3222087" cy="1586648"/>
          </a:xfrm>
          <a:prstGeom prst="wedgeRoundRectCallout">
            <a:avLst>
              <a:gd name="adj1" fmla="val -9642"/>
              <a:gd name="adj2" fmla="val 64860"/>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Specifically, the shortest path satisfies the properties based on the total order of vertices as mentioned before. </a:t>
            </a:r>
            <a:endParaRPr lang="en-US" altLang="zh-HK" sz="1800" b="1" dirty="0" smtClean="0">
              <a:solidFill>
                <a:schemeClr val="tx2"/>
              </a:solidFill>
            </a:endParaRPr>
          </a:p>
        </p:txBody>
      </p:sp>
      <p:grpSp>
        <p:nvGrpSpPr>
          <p:cNvPr id="13" name="Group 12"/>
          <p:cNvGrpSpPr/>
          <p:nvPr/>
        </p:nvGrpSpPr>
        <p:grpSpPr>
          <a:xfrm>
            <a:off x="1605837" y="4467145"/>
            <a:ext cx="6315716" cy="2356457"/>
            <a:chOff x="2528824" y="4202594"/>
            <a:chExt cx="6315716" cy="2356457"/>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824" y="4202594"/>
              <a:ext cx="5961484" cy="2356457"/>
            </a:xfrm>
            <a:prstGeom prst="rect">
              <a:avLst/>
            </a:prstGeom>
            <a:solidFill>
              <a:schemeClr val="bg1"/>
            </a:solidFill>
          </p:spPr>
        </p:pic>
        <p:sp>
          <p:nvSpPr>
            <p:cNvPr id="16" name="TextBox 15"/>
            <p:cNvSpPr txBox="1"/>
            <p:nvPr/>
          </p:nvSpPr>
          <p:spPr>
            <a:xfrm>
              <a:off x="7411391" y="4381504"/>
              <a:ext cx="1433149" cy="369332"/>
            </a:xfrm>
            <a:prstGeom prst="rect">
              <a:avLst/>
            </a:prstGeom>
            <a:solidFill>
              <a:schemeClr val="bg1"/>
            </a:solidFill>
          </p:spPr>
          <p:txBody>
            <a:bodyPr wrap="none" rtlCol="0">
              <a:spAutoFit/>
            </a:bodyPr>
            <a:lstStyle/>
            <a:p>
              <a:r>
                <a:rPr lang="en-US" i="1" dirty="0" smtClean="0"/>
                <a:t>Higher </a:t>
              </a:r>
              <a:r>
                <a:rPr lang="en-US" altLang="zh-CN" i="1" dirty="0" smtClean="0"/>
                <a:t>Rank</a:t>
              </a:r>
              <a:endParaRPr lang="en-US" i="1" dirty="0"/>
            </a:p>
          </p:txBody>
        </p:sp>
      </p:grpSp>
      <p:sp>
        <p:nvSpPr>
          <p:cNvPr id="17" name="AutoShape 31"/>
          <p:cNvSpPr>
            <a:spLocks noChangeArrowheads="1"/>
          </p:cNvSpPr>
          <p:nvPr/>
        </p:nvSpPr>
        <p:spPr bwMode="auto">
          <a:xfrm>
            <a:off x="495951" y="562201"/>
            <a:ext cx="4724121" cy="766310"/>
          </a:xfrm>
          <a:prstGeom prst="wedgeRoundRectCallout">
            <a:avLst>
              <a:gd name="adj1" fmla="val -9642"/>
              <a:gd name="adj2" fmla="val 64860"/>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HK" sz="1800" b="1" dirty="0" smtClean="0">
                <a:solidFill>
                  <a:schemeClr val="tx2"/>
                </a:solidFill>
              </a:rPr>
              <a:t>Contraction Hierarchy (CH), ESA 2008</a:t>
            </a:r>
          </a:p>
          <a:p>
            <a:pPr marL="0" lvl="2" indent="0" eaLnBrk="1" hangingPunct="1">
              <a:spcBef>
                <a:spcPct val="0"/>
              </a:spcBef>
              <a:buClrTx/>
              <a:buSzTx/>
              <a:buNone/>
            </a:pPr>
            <a:r>
              <a:rPr lang="en-US" altLang="zh-HK" sz="1800" b="1" dirty="0" smtClean="0">
                <a:solidFill>
                  <a:schemeClr val="tx2"/>
                </a:solidFill>
              </a:rPr>
              <a:t>Arterial Hierarchy (AH), SIGMOD 2013</a:t>
            </a:r>
          </a:p>
        </p:txBody>
      </p:sp>
    </p:spTree>
    <p:extLst>
      <p:ext uri="{BB962C8B-B14F-4D97-AF65-F5344CB8AC3E}">
        <p14:creationId xmlns:p14="http://schemas.microsoft.com/office/powerpoint/2010/main" val="18949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Key</a:t>
            </a:r>
            <a:r>
              <a:rPr lang="zh-CN" altLang="en-US" sz="2800" dirty="0" smtClean="0"/>
              <a:t> </a:t>
            </a:r>
            <a:r>
              <a:rPr lang="en-US" altLang="zh-CN" sz="2800" dirty="0" smtClean="0"/>
              <a:t>Concepts</a:t>
            </a:r>
            <a:endParaRPr lang="en-US" altLang="zh-HK" sz="2800"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29</a:t>
            </a:fld>
            <a:endParaRPr kumimoji="0" lang="en-US" altLang="zh-TW" sz="1400" dirty="0" smtClean="0"/>
          </a:p>
        </p:txBody>
      </p:sp>
      <mc:AlternateContent xmlns:mc="http://schemas.openxmlformats.org/markup-compatibility/2006">
        <mc:Choice xmlns:a14="http://schemas.microsoft.com/office/drawing/2010/main" Requires="a14">
          <p:sp>
            <p:nvSpPr>
              <p:cNvPr id="2" name="Rectangle 1"/>
              <p:cNvSpPr/>
              <p:nvPr/>
            </p:nvSpPr>
            <p:spPr>
              <a:xfrm>
                <a:off x="648062" y="3246667"/>
                <a:ext cx="8064896" cy="117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Valley</a:t>
                </a:r>
                <a:r>
                  <a:rPr lang="zh-CN" altLang="en-US" b="1" dirty="0" smtClean="0">
                    <a:solidFill>
                      <a:schemeClr val="tx1"/>
                    </a:solidFill>
                  </a:rPr>
                  <a:t> </a:t>
                </a:r>
                <a:r>
                  <a:rPr lang="en-US" altLang="zh-CN" b="1" dirty="0">
                    <a:solidFill>
                      <a:schemeClr val="tx1"/>
                    </a:solidFill>
                  </a:rPr>
                  <a:t>P</a:t>
                </a:r>
                <a:r>
                  <a:rPr lang="en-US" altLang="zh-CN" b="1" dirty="0" smtClean="0">
                    <a:solidFill>
                      <a:schemeClr val="tx1"/>
                    </a:solidFill>
                  </a:rPr>
                  <a:t>ath:</a:t>
                </a:r>
                <a:r>
                  <a:rPr lang="zh-CN" altLang="en-US" b="1" dirty="0" smtClean="0">
                    <a:solidFill>
                      <a:schemeClr val="tx1"/>
                    </a:solidFill>
                  </a:rPr>
                  <a:t> </a:t>
                </a:r>
                <a:r>
                  <a:rPr lang="en-US" dirty="0" smtClean="0">
                    <a:solidFill>
                      <a:schemeClr val="tx1"/>
                    </a:solidFill>
                  </a:rPr>
                  <a:t>A </a:t>
                </a:r>
                <a:r>
                  <a:rPr lang="en-US" dirty="0">
                    <a:solidFill>
                      <a:schemeClr val="tx1"/>
                    </a:solidFill>
                  </a:rPr>
                  <a:t>path (</a:t>
                </a:r>
                <a14:m>
                  <m:oMath xmlns:m="http://schemas.openxmlformats.org/officeDocument/2006/math">
                    <m:sSub>
                      <m:sSubPr>
                        <m:ctrlPr>
                          <a:rPr lang="en-US" i="1" dirty="0" smtClean="0">
                            <a:solidFill>
                              <a:schemeClr val="tx1"/>
                            </a:solidFill>
                            <a:latin typeface="Cambria Math" charset="0"/>
                          </a:rPr>
                        </m:ctrlPr>
                      </m:sSubPr>
                      <m:e>
                        <m:r>
                          <a:rPr lang="en-US" altLang="zh-CN" b="0" i="1" dirty="0" smtClean="0">
                            <a:solidFill>
                              <a:schemeClr val="tx1"/>
                            </a:solidFill>
                            <a:latin typeface="Cambria Math" charset="0"/>
                          </a:rPr>
                          <m:t>𝑣</m:t>
                        </m:r>
                      </m:e>
                      <m:sub>
                        <m:r>
                          <a:rPr lang="en-US" altLang="zh-CN" b="0" i="1" dirty="0" smtClean="0">
                            <a:solidFill>
                              <a:schemeClr val="tx1"/>
                            </a:solidFill>
                            <a:latin typeface="Cambria Math" charset="0"/>
                          </a:rPr>
                          <m:t>1</m:t>
                        </m:r>
                      </m:sub>
                    </m:sSub>
                  </m:oMath>
                </a14:m>
                <a:r>
                  <a:rPr lang="en-US" dirty="0" smtClean="0">
                    <a:solidFill>
                      <a:schemeClr val="tx1"/>
                    </a:solidFill>
                  </a:rPr>
                  <a:t>,</a:t>
                </a:r>
                <a:r>
                  <a:rPr lang="en-US" dirty="0">
                    <a:solidFill>
                      <a:schemeClr val="tx1"/>
                    </a:solidFill>
                  </a:rPr>
                  <a:t>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b="0" i="1" dirty="0" smtClean="0">
                            <a:solidFill>
                              <a:schemeClr val="tx1"/>
                            </a:solidFill>
                            <a:latin typeface="Cambria Math" charset="0"/>
                          </a:rPr>
                          <m:t>2</m:t>
                        </m:r>
                      </m:sub>
                    </m:sSub>
                  </m:oMath>
                </a14:m>
                <a:r>
                  <a:rPr lang="en-US" dirty="0">
                    <a:solidFill>
                      <a:schemeClr val="tx1"/>
                    </a:solidFill>
                  </a:rPr>
                  <a:t>, </a:t>
                </a:r>
                <a:r>
                  <a:rPr lang="en-US" dirty="0" smtClean="0">
                    <a:solidFill>
                      <a:schemeClr val="tx1"/>
                    </a:solidFill>
                  </a:rPr>
                  <a:t>...,</a:t>
                </a:r>
                <a:r>
                  <a:rPr lang="en-US" dirty="0">
                    <a:solidFill>
                      <a:schemeClr val="tx1"/>
                    </a:solidFill>
                  </a:rPr>
                  <a:t>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b="0" i="1" dirty="0" smtClean="0">
                            <a:solidFill>
                              <a:schemeClr val="tx1"/>
                            </a:solidFill>
                            <a:latin typeface="Cambria Math" charset="0"/>
                          </a:rPr>
                          <m:t>𝑙</m:t>
                        </m:r>
                      </m:sub>
                    </m:sSub>
                  </m:oMath>
                </a14:m>
                <a:r>
                  <a:rPr lang="en-US" dirty="0" smtClean="0">
                    <a:solidFill>
                      <a:schemeClr val="tx1"/>
                    </a:solidFill>
                  </a:rPr>
                  <a:t>) </a:t>
                </a:r>
                <a:r>
                  <a:rPr lang="en-US" dirty="0">
                    <a:solidFill>
                      <a:schemeClr val="tx1"/>
                    </a:solidFill>
                  </a:rPr>
                  <a:t>is said to be a valley path if the rank value of each vertex along the path except the first vertex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i="1" dirty="0">
                            <a:solidFill>
                              <a:schemeClr val="tx1"/>
                            </a:solidFill>
                            <a:latin typeface="Cambria Math" charset="0"/>
                          </a:rPr>
                          <m:t>1</m:t>
                        </m:r>
                      </m:sub>
                    </m:sSub>
                  </m:oMath>
                </a14:m>
                <a:r>
                  <a:rPr lang="en-US" dirty="0">
                    <a:solidFill>
                      <a:schemeClr val="tx1"/>
                    </a:solidFill>
                  </a:rPr>
                  <a:t> and the last vertex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b="0" i="1" dirty="0" smtClean="0">
                            <a:solidFill>
                              <a:schemeClr val="tx1"/>
                            </a:solidFill>
                            <a:latin typeface="Cambria Math" charset="0"/>
                          </a:rPr>
                          <m:t>𝑙</m:t>
                        </m:r>
                      </m:sub>
                    </m:sSub>
                  </m:oMath>
                </a14:m>
                <a:r>
                  <a:rPr lang="en-US" dirty="0">
                    <a:solidFill>
                      <a:schemeClr val="tx1"/>
                    </a:solidFill>
                  </a:rPr>
                  <a:t> is smaller than both the rank values of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i="1" dirty="0">
                            <a:solidFill>
                              <a:schemeClr val="tx1"/>
                            </a:solidFill>
                            <a:latin typeface="Cambria Math" charset="0"/>
                          </a:rPr>
                          <m:t>1</m:t>
                        </m:r>
                      </m:sub>
                    </m:sSub>
                  </m:oMath>
                </a14:m>
                <a:r>
                  <a:rPr lang="en-US" dirty="0">
                    <a:solidFill>
                      <a:schemeClr val="tx1"/>
                    </a:solidFill>
                  </a:rPr>
                  <a:t> and </a:t>
                </a:r>
                <a14:m>
                  <m:oMath xmlns:m="http://schemas.openxmlformats.org/officeDocument/2006/math">
                    <m:sSub>
                      <m:sSubPr>
                        <m:ctrlPr>
                          <a:rPr lang="en-US" i="1" dirty="0">
                            <a:solidFill>
                              <a:schemeClr val="tx1"/>
                            </a:solidFill>
                            <a:latin typeface="Cambria Math" charset="0"/>
                          </a:rPr>
                        </m:ctrlPr>
                      </m:sSubPr>
                      <m:e>
                        <m:r>
                          <a:rPr lang="en-US" altLang="zh-CN" i="1" dirty="0">
                            <a:solidFill>
                              <a:schemeClr val="tx1"/>
                            </a:solidFill>
                            <a:latin typeface="Cambria Math" charset="0"/>
                          </a:rPr>
                          <m:t>𝑣</m:t>
                        </m:r>
                      </m:e>
                      <m:sub>
                        <m:r>
                          <a:rPr lang="en-US" altLang="zh-CN" b="0" i="1" dirty="0" smtClean="0">
                            <a:solidFill>
                              <a:schemeClr val="tx1"/>
                            </a:solidFill>
                            <a:latin typeface="Cambria Math" charset="0"/>
                          </a:rPr>
                          <m:t>𝑙</m:t>
                        </m:r>
                      </m:sub>
                    </m:sSub>
                  </m:oMath>
                </a14:m>
                <a:r>
                  <a:rPr lang="en-US" dirty="0" smtClean="0">
                    <a:solidFill>
                      <a:schemeClr val="tx1"/>
                    </a:solidFill>
                  </a:rPr>
                  <a:t>. </a:t>
                </a:r>
                <a:endParaRPr lang="en-US" dirty="0">
                  <a:solidFill>
                    <a:schemeClr val="tx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48062" y="3246667"/>
                <a:ext cx="8064896" cy="1170359"/>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648062" y="4683659"/>
            <a:ext cx="799288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Ternary</a:t>
            </a:r>
            <a:r>
              <a:rPr lang="zh-CN" altLang="en-US" b="1" dirty="0" smtClean="0">
                <a:solidFill>
                  <a:schemeClr val="tx1"/>
                </a:solidFill>
              </a:rPr>
              <a:t> </a:t>
            </a:r>
            <a:r>
              <a:rPr lang="en-US" altLang="zh-CN" b="1" dirty="0" smtClean="0">
                <a:solidFill>
                  <a:schemeClr val="tx1"/>
                </a:solidFill>
              </a:rPr>
              <a:t>Valley</a:t>
            </a:r>
            <a:r>
              <a:rPr lang="zh-CN" altLang="en-US" b="1" dirty="0" smtClean="0">
                <a:solidFill>
                  <a:schemeClr val="tx1"/>
                </a:solidFill>
              </a:rPr>
              <a:t> </a:t>
            </a:r>
            <a:r>
              <a:rPr lang="en-US" altLang="zh-CN" b="1" dirty="0" smtClean="0">
                <a:solidFill>
                  <a:schemeClr val="tx1"/>
                </a:solidFill>
              </a:rPr>
              <a:t>Path:</a:t>
            </a:r>
            <a:r>
              <a:rPr lang="zh-CN" altLang="en-US" dirty="0" smtClean="0">
                <a:solidFill>
                  <a:schemeClr val="tx1"/>
                </a:solidFill>
              </a:rPr>
              <a:t> </a:t>
            </a:r>
            <a:r>
              <a:rPr lang="en-US" dirty="0" smtClean="0">
                <a:solidFill>
                  <a:schemeClr val="tx1"/>
                </a:solidFill>
              </a:rPr>
              <a:t>We </a:t>
            </a:r>
            <a:r>
              <a:rPr lang="en-US" dirty="0">
                <a:solidFill>
                  <a:schemeClr val="tx1"/>
                </a:solidFill>
              </a:rPr>
              <a:t>say that a valley path from a vertex to another vertex is ternary if this path involves 3 vertices only.</a:t>
            </a:r>
          </a:p>
        </p:txBody>
      </p:sp>
      <p:grpSp>
        <p:nvGrpSpPr>
          <p:cNvPr id="14" name="Group 13"/>
          <p:cNvGrpSpPr/>
          <p:nvPr/>
        </p:nvGrpSpPr>
        <p:grpSpPr>
          <a:xfrm>
            <a:off x="1189714" y="214313"/>
            <a:ext cx="6491428" cy="2742688"/>
            <a:chOff x="2415425" y="1170082"/>
            <a:chExt cx="6135332" cy="2356457"/>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425" y="1170082"/>
              <a:ext cx="5961484" cy="2356457"/>
            </a:xfrm>
            <a:prstGeom prst="rect">
              <a:avLst/>
            </a:prstGeom>
            <a:solidFill>
              <a:schemeClr val="bg1"/>
            </a:solidFill>
          </p:spPr>
        </p:pic>
        <p:sp>
          <p:nvSpPr>
            <p:cNvPr id="19" name="TextBox 18"/>
            <p:cNvSpPr txBox="1"/>
            <p:nvPr/>
          </p:nvSpPr>
          <p:spPr>
            <a:xfrm>
              <a:off x="8376160" y="2359952"/>
              <a:ext cx="174597" cy="317322"/>
            </a:xfrm>
            <a:prstGeom prst="rect">
              <a:avLst/>
            </a:prstGeom>
            <a:solidFill>
              <a:schemeClr val="bg1"/>
            </a:solidFill>
          </p:spPr>
          <p:txBody>
            <a:bodyPr wrap="none" rtlCol="0">
              <a:spAutoFit/>
            </a:bodyPr>
            <a:lstStyle/>
            <a:p>
              <a:endParaRPr lang="en-US" i="1" dirty="0"/>
            </a:p>
          </p:txBody>
        </p:sp>
      </p:grpSp>
    </p:spTree>
    <p:extLst>
      <p:ext uri="{BB962C8B-B14F-4D97-AF65-F5344CB8AC3E}">
        <p14:creationId xmlns:p14="http://schemas.microsoft.com/office/powerpoint/2010/main" val="15796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HK" smtClean="0"/>
              <a:t>1. Introduction</a:t>
            </a:r>
            <a:endParaRPr lang="zh-HK" altLang="en-US" smtClean="0"/>
          </a:p>
        </p:txBody>
      </p:sp>
      <p:sp>
        <p:nvSpPr>
          <p:cNvPr id="7171" name="內容版面配置區 2"/>
          <p:cNvSpPr>
            <a:spLocks noGrp="1"/>
          </p:cNvSpPr>
          <p:nvPr>
            <p:ph idx="1"/>
          </p:nvPr>
        </p:nvSpPr>
        <p:spPr>
          <a:xfrm>
            <a:off x="1182688" y="2017713"/>
            <a:ext cx="7772400" cy="979487"/>
          </a:xfrm>
        </p:spPr>
        <p:txBody>
          <a:bodyPr/>
          <a:lstStyle/>
          <a:p>
            <a:r>
              <a:rPr lang="en-US" altLang="zh-CN" dirty="0" smtClean="0"/>
              <a:t>Road</a:t>
            </a:r>
            <a:r>
              <a:rPr lang="zh-CN" altLang="en-US" dirty="0" smtClean="0"/>
              <a:t> </a:t>
            </a:r>
            <a:r>
              <a:rPr lang="en-US" altLang="zh-HK" dirty="0" smtClean="0"/>
              <a:t>Network</a:t>
            </a:r>
            <a:endParaRPr lang="en-US" altLang="zh-HK" dirty="0" smtClean="0"/>
          </a:p>
          <a:p>
            <a:pPr lvl="1"/>
            <a:r>
              <a:rPr lang="en-US" altLang="zh-HK" dirty="0" smtClean="0"/>
              <a:t>Consists of vertices, weighted edges</a:t>
            </a:r>
          </a:p>
          <a:p>
            <a:pPr lvl="1"/>
            <a:r>
              <a:rPr lang="en-US" altLang="zh-HK" dirty="0" smtClean="0"/>
              <a:t>Shortest Distance/Path Between s and t </a:t>
            </a:r>
          </a:p>
          <a:p>
            <a:endParaRPr lang="zh-HK" altLang="en-US" dirty="0" smtClean="0"/>
          </a:p>
        </p:txBody>
      </p:sp>
      <p:sp>
        <p:nvSpPr>
          <p:cNvPr id="7172"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FA7A04ED-4A15-4229-A0D2-7B21412F9C72}" type="slidenum">
              <a:rPr kumimoji="0" lang="zh-TW" altLang="en-US" sz="1400" smtClean="0"/>
              <a:pPr>
                <a:spcBef>
                  <a:spcPct val="0"/>
                </a:spcBef>
                <a:buClrTx/>
                <a:buSzTx/>
                <a:buFontTx/>
                <a:buNone/>
              </a:pPr>
              <a:t>3</a:t>
            </a:fld>
            <a:endParaRPr kumimoji="0" lang="en-US" altLang="zh-TW" sz="140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749606"/>
            <a:ext cx="4495800" cy="2514600"/>
          </a:xfrm>
          <a:prstGeom prst="rect">
            <a:avLst/>
          </a:prstGeom>
        </p:spPr>
      </p:pic>
      <p:grpSp>
        <p:nvGrpSpPr>
          <p:cNvPr id="22" name="Group 21"/>
          <p:cNvGrpSpPr/>
          <p:nvPr/>
        </p:nvGrpSpPr>
        <p:grpSpPr>
          <a:xfrm>
            <a:off x="2843808" y="5445224"/>
            <a:ext cx="3518979" cy="504056"/>
            <a:chOff x="2843808" y="5445224"/>
            <a:chExt cx="3518979" cy="504056"/>
          </a:xfrm>
        </p:grpSpPr>
        <p:cxnSp>
          <p:nvCxnSpPr>
            <p:cNvPr id="10" name="Straight Connector 9"/>
            <p:cNvCxnSpPr/>
            <p:nvPr/>
          </p:nvCxnSpPr>
          <p:spPr>
            <a:xfrm flipV="1">
              <a:off x="2843808" y="5589240"/>
              <a:ext cx="504056" cy="36004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3347864" y="5589240"/>
              <a:ext cx="1214723" cy="0"/>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4562587" y="5589240"/>
              <a:ext cx="1368152" cy="288032"/>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5941003" y="5445224"/>
              <a:ext cx="421784" cy="432048"/>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1" name="AutoShape 31"/>
              <p:cNvSpPr>
                <a:spLocks noChangeArrowheads="1"/>
              </p:cNvSpPr>
              <p:nvPr/>
            </p:nvSpPr>
            <p:spPr bwMode="auto">
              <a:xfrm>
                <a:off x="652487" y="6235979"/>
                <a:ext cx="3888432" cy="416133"/>
              </a:xfrm>
              <a:prstGeom prst="wedgeRoundRectCallout">
                <a:avLst>
                  <a:gd name="adj1" fmla="val 14971"/>
                  <a:gd name="adj2" fmla="val -141573"/>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b="1" dirty="0" smtClean="0">
                    <a:solidFill>
                      <a:schemeClr val="tx2"/>
                    </a:solidFill>
                  </a:rPr>
                  <a:t>The shortest path from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a:solidFill>
                              <a:schemeClr val="tx2"/>
                            </a:solidFill>
                            <a:latin typeface="Cambria Math" charset="0"/>
                          </a:rPr>
                          <m:t>𝟏</m:t>
                        </m:r>
                      </m:sub>
                    </m:sSub>
                  </m:oMath>
                </a14:m>
                <a:r>
                  <a:rPr lang="en-US" altLang="zh-TW" sz="1800" b="1" dirty="0" smtClean="0">
                    <a:solidFill>
                      <a:schemeClr val="tx2"/>
                    </a:solidFill>
                  </a:rPr>
                  <a:t> to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𝟒</m:t>
                        </m:r>
                      </m:sub>
                    </m:sSub>
                  </m:oMath>
                </a14:m>
                <a:endParaRPr lang="en-US" altLang="zh-TW" sz="1800" baseline="-25000" dirty="0" smtClean="0"/>
              </a:p>
              <a:p>
                <a:pPr eaLnBrk="1" hangingPunct="1">
                  <a:spcBef>
                    <a:spcPct val="0"/>
                  </a:spcBef>
                  <a:buClrTx/>
                  <a:buSzTx/>
                  <a:buFontTx/>
                  <a:buNone/>
                </a:pPr>
                <a:endParaRPr lang="en-US" altLang="zh-TW" sz="1800" baseline="-25000" dirty="0"/>
              </a:p>
            </p:txBody>
          </p:sp>
        </mc:Choice>
        <mc:Fallback xmlns="">
          <p:sp>
            <p:nvSpPr>
              <p:cNvPr id="31" name="AutoShape 31"/>
              <p:cNvSpPr>
                <a:spLocks noRot="1" noChangeAspect="1" noMove="1" noResize="1" noEditPoints="1" noAdjustHandles="1" noChangeArrowheads="1" noChangeShapeType="1" noTextEdit="1"/>
              </p:cNvSpPr>
              <p:nvPr/>
            </p:nvSpPr>
            <p:spPr bwMode="auto">
              <a:xfrm>
                <a:off x="652487" y="6235979"/>
                <a:ext cx="3888432" cy="416133"/>
              </a:xfrm>
              <a:prstGeom prst="wedgeRoundRectCallout">
                <a:avLst>
                  <a:gd name="adj1" fmla="val 14971"/>
                  <a:gd name="adj2" fmla="val -141573"/>
                  <a:gd name="adj3" fmla="val 16667"/>
                </a:avLst>
              </a:prstGeom>
              <a:blipFill rotWithShape="0">
                <a:blip r:embed="rId4"/>
                <a:stretch>
                  <a:fillRect l="-625" b="-751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AutoShape 31"/>
              <p:cNvSpPr>
                <a:spLocks noChangeArrowheads="1"/>
              </p:cNvSpPr>
              <p:nvPr/>
            </p:nvSpPr>
            <p:spPr bwMode="auto">
              <a:xfrm>
                <a:off x="6398073" y="5695492"/>
                <a:ext cx="2745927" cy="710789"/>
              </a:xfrm>
              <a:prstGeom prst="wedgeRoundRectCallout">
                <a:avLst>
                  <a:gd name="adj1" fmla="val -59741"/>
                  <a:gd name="adj2" fmla="val -36018"/>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b="1" dirty="0" smtClean="0">
                    <a:solidFill>
                      <a:schemeClr val="tx2"/>
                    </a:solidFill>
                  </a:rPr>
                  <a:t>The shortest </a:t>
                </a:r>
                <a:r>
                  <a:rPr lang="en-US" altLang="zh-CN" sz="1800" b="1" dirty="0" smtClean="0">
                    <a:solidFill>
                      <a:schemeClr val="tx2"/>
                    </a:solidFill>
                  </a:rPr>
                  <a:t>distance</a:t>
                </a:r>
                <a:r>
                  <a:rPr lang="zh-CN" altLang="en-US" sz="1800" b="1" dirty="0" smtClean="0">
                    <a:solidFill>
                      <a:schemeClr val="tx2"/>
                    </a:solidFill>
                  </a:rPr>
                  <a:t> </a:t>
                </a:r>
                <a:r>
                  <a:rPr lang="en-US" altLang="zh-TW" sz="1800" b="1" dirty="0" smtClean="0">
                    <a:solidFill>
                      <a:schemeClr val="tx2"/>
                    </a:solidFill>
                  </a:rPr>
                  <a:t>from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a:solidFill>
                              <a:schemeClr val="tx2"/>
                            </a:solidFill>
                            <a:latin typeface="Cambria Math" charset="0"/>
                          </a:rPr>
                          <m:t>𝟏</m:t>
                        </m:r>
                      </m:sub>
                    </m:sSub>
                  </m:oMath>
                </a14:m>
                <a:r>
                  <a:rPr lang="en-US" altLang="zh-TW" sz="1800" b="1" dirty="0" smtClean="0">
                    <a:solidFill>
                      <a:schemeClr val="tx2"/>
                    </a:solidFill>
                  </a:rPr>
                  <a:t> to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𝟒</m:t>
                        </m:r>
                      </m:sub>
                    </m:sSub>
                  </m:oMath>
                </a14:m>
                <a:r>
                  <a:rPr lang="zh-CN" altLang="en-US" sz="1800" b="1" dirty="0">
                    <a:solidFill>
                      <a:schemeClr val="tx2"/>
                    </a:solidFill>
                  </a:rPr>
                  <a:t> </a:t>
                </a:r>
                <a:r>
                  <a:rPr lang="en-US" altLang="zh-CN" sz="1800" b="1" dirty="0">
                    <a:solidFill>
                      <a:schemeClr val="tx2"/>
                    </a:solidFill>
                  </a:rPr>
                  <a:t>is</a:t>
                </a:r>
                <a:r>
                  <a:rPr lang="zh-CN" altLang="en-US" sz="1800" b="1" dirty="0">
                    <a:solidFill>
                      <a:schemeClr val="tx2"/>
                    </a:solidFill>
                  </a:rPr>
                  <a:t> </a:t>
                </a:r>
                <a:r>
                  <a:rPr lang="en-US" altLang="zh-CN" sz="1800" b="1" dirty="0">
                    <a:solidFill>
                      <a:schemeClr val="tx2"/>
                    </a:solidFill>
                  </a:rPr>
                  <a:t>5.</a:t>
                </a:r>
                <a:endParaRPr lang="en-US" altLang="zh-TW" sz="1800" b="1" dirty="0">
                  <a:solidFill>
                    <a:schemeClr val="tx2"/>
                  </a:solidFill>
                </a:endParaRPr>
              </a:p>
            </p:txBody>
          </p:sp>
        </mc:Choice>
        <mc:Fallback xmlns="">
          <p:sp>
            <p:nvSpPr>
              <p:cNvPr id="13" name="AutoShape 31"/>
              <p:cNvSpPr>
                <a:spLocks noRot="1" noChangeAspect="1" noMove="1" noResize="1" noEditPoints="1" noAdjustHandles="1" noChangeArrowheads="1" noChangeShapeType="1" noTextEdit="1"/>
              </p:cNvSpPr>
              <p:nvPr/>
            </p:nvSpPr>
            <p:spPr bwMode="auto">
              <a:xfrm>
                <a:off x="6398073" y="5695492"/>
                <a:ext cx="2745927" cy="710789"/>
              </a:xfrm>
              <a:prstGeom prst="wedgeRoundRectCallout">
                <a:avLst>
                  <a:gd name="adj1" fmla="val -59741"/>
                  <a:gd name="adj2" fmla="val -36018"/>
                  <a:gd name="adj3" fmla="val 16667"/>
                </a:avLst>
              </a:prstGeom>
              <a:blipFill rotWithShape="0">
                <a:blip r:embed="rId5"/>
                <a:stretch>
                  <a:fillRect r="-200" b="-7563"/>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55149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Our</a:t>
            </a:r>
            <a:r>
              <a:rPr lang="zh-CN" altLang="en-US" sz="2800" dirty="0" smtClean="0"/>
              <a:t> </a:t>
            </a:r>
            <a:r>
              <a:rPr lang="en-US" altLang="zh-CN" sz="2800" dirty="0" smtClean="0"/>
              <a:t>Oracle</a:t>
            </a:r>
            <a:r>
              <a:rPr lang="en-US" altLang="zh-CN" sz="2800" dirty="0" smtClean="0"/>
              <a:t>:</a:t>
            </a:r>
            <a:r>
              <a:rPr lang="zh-CN" altLang="en-US" sz="2800" dirty="0" smtClean="0"/>
              <a:t> </a:t>
            </a:r>
            <a:r>
              <a:rPr lang="en-US" altLang="zh-CN" sz="2800" dirty="0" smtClean="0"/>
              <a:t>Update</a:t>
            </a:r>
            <a:r>
              <a:rPr lang="zh-CN" altLang="en-US" sz="2800" dirty="0" smtClean="0"/>
              <a:t> </a:t>
            </a:r>
            <a:r>
              <a:rPr lang="en-US" altLang="zh-CN" sz="2800" dirty="0" smtClean="0"/>
              <a:t>Efficient</a:t>
            </a:r>
            <a:r>
              <a:rPr lang="zh-CN" altLang="en-US" sz="2800" dirty="0" smtClean="0"/>
              <a:t> </a:t>
            </a:r>
            <a:r>
              <a:rPr lang="en-US" altLang="zh-CN" sz="2800" dirty="0" smtClean="0"/>
              <a:t>(UE)</a:t>
            </a:r>
            <a:endParaRPr lang="en-US" altLang="zh-HK" sz="2800" dirty="0" smtClean="0"/>
          </a:p>
          <a:p>
            <a:pPr lvl="1"/>
            <a:r>
              <a:rPr lang="en-US" altLang="zh-CN" dirty="0" smtClean="0"/>
              <a:t>Preprocessing</a:t>
            </a:r>
            <a:r>
              <a:rPr lang="zh-CN" altLang="en-US" dirty="0" smtClean="0"/>
              <a:t> </a:t>
            </a:r>
            <a:r>
              <a:rPr lang="en-US" altLang="zh-CN" dirty="0" smtClean="0"/>
              <a:t>Phase:</a:t>
            </a:r>
          </a:p>
          <a:p>
            <a:pPr lvl="2"/>
            <a:r>
              <a:rPr lang="en-US" altLang="zh-CN" dirty="0"/>
              <a:t>Impose</a:t>
            </a:r>
            <a:r>
              <a:rPr lang="zh-CN" altLang="en-US" dirty="0"/>
              <a:t> </a:t>
            </a:r>
            <a:r>
              <a:rPr lang="en-US" altLang="zh-CN" dirty="0"/>
              <a:t>a</a:t>
            </a:r>
            <a:r>
              <a:rPr lang="zh-CN" altLang="en-US" dirty="0"/>
              <a:t> </a:t>
            </a:r>
            <a:r>
              <a:rPr lang="en-US" altLang="zh-CN" dirty="0" smtClean="0"/>
              <a:t>Randomized</a:t>
            </a:r>
            <a:r>
              <a:rPr lang="zh-CN" altLang="en-US" dirty="0" smtClean="0"/>
              <a:t> </a:t>
            </a:r>
            <a:r>
              <a:rPr lang="en-US" altLang="zh-CN" dirty="0"/>
              <a:t>Ordering</a:t>
            </a:r>
            <a:r>
              <a:rPr lang="zh-CN" altLang="en-US" dirty="0"/>
              <a:t> </a:t>
            </a:r>
            <a:r>
              <a:rPr lang="en-US" altLang="zh-CN" dirty="0"/>
              <a:t>of</a:t>
            </a:r>
            <a:r>
              <a:rPr lang="zh-CN" altLang="en-US" dirty="0"/>
              <a:t> </a:t>
            </a:r>
            <a:r>
              <a:rPr lang="en-US" altLang="zh-CN" dirty="0"/>
              <a:t>Vertices.</a:t>
            </a:r>
            <a:r>
              <a:rPr lang="zh-CN" altLang="en-US" dirty="0"/>
              <a:t> </a:t>
            </a:r>
            <a:endParaRPr lang="en-US" altLang="zh-CN" dirty="0" smtClean="0"/>
          </a:p>
          <a:p>
            <a:pPr lvl="2"/>
            <a:r>
              <a:rPr lang="en-US" altLang="zh-CN" dirty="0" smtClean="0"/>
              <a:t>A</a:t>
            </a:r>
            <a:r>
              <a:rPr lang="zh-CN" altLang="en-US" dirty="0" smtClean="0"/>
              <a:t> </a:t>
            </a:r>
            <a:r>
              <a:rPr lang="en-US" altLang="zh-CN" dirty="0" smtClean="0"/>
              <a:t>No</a:t>
            </a:r>
            <a:r>
              <a:rPr lang="en-US" altLang="zh-CN" dirty="0" smtClean="0"/>
              <a:t>vel</a:t>
            </a:r>
            <a:r>
              <a:rPr lang="zh-CN" altLang="en-US" dirty="0" smtClean="0"/>
              <a:t> </a:t>
            </a:r>
            <a:r>
              <a:rPr lang="en-US" altLang="zh-CN" dirty="0"/>
              <a:t>D</a:t>
            </a:r>
            <a:r>
              <a:rPr lang="en-US" altLang="zh-CN" dirty="0" smtClean="0"/>
              <a:t>efinition</a:t>
            </a:r>
            <a:r>
              <a:rPr lang="zh-CN" altLang="en-US" dirty="0" smtClean="0"/>
              <a:t> </a:t>
            </a:r>
            <a:r>
              <a:rPr lang="en-US" altLang="zh-CN" dirty="0" smtClean="0"/>
              <a:t>of</a:t>
            </a:r>
            <a:r>
              <a:rPr lang="zh-CN" altLang="en-US" dirty="0" smtClean="0"/>
              <a:t> </a:t>
            </a:r>
            <a:r>
              <a:rPr lang="en-US" altLang="zh-CN" dirty="0"/>
              <a:t>S</a:t>
            </a:r>
            <a:r>
              <a:rPr lang="en-US" altLang="zh-CN" dirty="0" smtClean="0"/>
              <a:t>hortcut</a:t>
            </a:r>
            <a:r>
              <a:rPr lang="en-US" altLang="zh-CN" dirty="0" smtClean="0"/>
              <a:t>.</a:t>
            </a:r>
          </a:p>
          <a:p>
            <a:pPr lvl="3"/>
            <a:r>
              <a:rPr lang="en-US" altLang="zh-CN" dirty="0" smtClean="0"/>
              <a:t>Independent</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weight</a:t>
            </a:r>
            <a:r>
              <a:rPr lang="zh-CN" altLang="en-US" dirty="0" smtClean="0"/>
              <a:t> </a:t>
            </a:r>
            <a:r>
              <a:rPr lang="en-US" altLang="zh-CN" dirty="0" smtClean="0"/>
              <a:t>information</a:t>
            </a:r>
            <a:r>
              <a:rPr lang="zh-CN" altLang="en-US" dirty="0" smtClean="0"/>
              <a:t> </a:t>
            </a:r>
            <a:r>
              <a:rPr lang="en-US" altLang="zh-CN" dirty="0" smtClean="0"/>
              <a:t>of</a:t>
            </a:r>
            <a:r>
              <a:rPr lang="zh-CN" altLang="en-US" dirty="0" smtClean="0"/>
              <a:t> </a:t>
            </a:r>
            <a:r>
              <a:rPr lang="en-US" altLang="zh-CN" dirty="0" smtClean="0"/>
              <a:t>edges.</a:t>
            </a:r>
          </a:p>
          <a:p>
            <a:pPr lvl="3"/>
            <a:r>
              <a:rPr lang="en-US" altLang="zh-CN" dirty="0" smtClean="0"/>
              <a:t>Thus</a:t>
            </a:r>
            <a:r>
              <a:rPr lang="en-US" altLang="zh-CN" dirty="0" smtClean="0"/>
              <a:t>,</a:t>
            </a:r>
            <a:r>
              <a:rPr lang="zh-CN" altLang="en-US" dirty="0" smtClean="0"/>
              <a:t> </a:t>
            </a:r>
            <a:r>
              <a:rPr lang="en-US" altLang="zh-CN" dirty="0" smtClean="0"/>
              <a:t>UE</a:t>
            </a:r>
            <a:r>
              <a:rPr lang="zh-CN" altLang="en-US" dirty="0" smtClean="0"/>
              <a:t> </a:t>
            </a:r>
            <a:r>
              <a:rPr lang="en-US" altLang="zh-CN" dirty="0" smtClean="0"/>
              <a:t>is</a:t>
            </a:r>
            <a:r>
              <a:rPr lang="zh-CN" altLang="en-US" dirty="0" smtClean="0"/>
              <a:t> </a:t>
            </a:r>
            <a:r>
              <a:rPr lang="en-US" altLang="zh-CN" dirty="0" smtClean="0"/>
              <a:t>Architecture-intact</a:t>
            </a:r>
            <a:r>
              <a:rPr lang="zh-CN" altLang="en-US" dirty="0" smtClean="0"/>
              <a:t> </a:t>
            </a:r>
            <a:r>
              <a:rPr lang="en-US" altLang="zh-CN" dirty="0" smtClean="0"/>
              <a:t>(i.e.,</a:t>
            </a:r>
            <a:r>
              <a:rPr lang="zh-CN" altLang="en-US" dirty="0" smtClean="0"/>
              <a:t> </a:t>
            </a:r>
            <a:r>
              <a:rPr lang="en-US" altLang="zh-CN" dirty="0" smtClean="0"/>
              <a:t>the</a:t>
            </a:r>
            <a:r>
              <a:rPr lang="zh-CN" altLang="en-US" dirty="0" smtClean="0"/>
              <a:t> </a:t>
            </a:r>
            <a:r>
              <a:rPr lang="en-US" altLang="zh-CN" dirty="0" smtClean="0"/>
              <a:t>topology</a:t>
            </a:r>
            <a:r>
              <a:rPr lang="zh-CN" altLang="en-US" dirty="0" smtClean="0"/>
              <a:t> </a:t>
            </a:r>
            <a:r>
              <a:rPr lang="en-US" altLang="zh-CN" dirty="0" smtClean="0"/>
              <a:t>of</a:t>
            </a:r>
            <a:r>
              <a:rPr lang="zh-CN" altLang="en-US" dirty="0" smtClean="0"/>
              <a:t> </a:t>
            </a:r>
            <a:r>
              <a:rPr lang="en-US" altLang="zh-CN" dirty="0" smtClean="0"/>
              <a:t>G’</a:t>
            </a:r>
            <a:r>
              <a:rPr lang="zh-CN" altLang="en-US" dirty="0" smtClean="0"/>
              <a:t> </a:t>
            </a:r>
            <a:r>
              <a:rPr lang="en-US" altLang="zh-CN" dirty="0" smtClean="0"/>
              <a:t>always</a:t>
            </a:r>
            <a:r>
              <a:rPr lang="zh-CN" altLang="en-US" dirty="0" smtClean="0"/>
              <a:t> </a:t>
            </a:r>
            <a:r>
              <a:rPr lang="en-US" altLang="zh-CN" dirty="0" smtClean="0"/>
              <a:t>keeps</a:t>
            </a:r>
            <a:r>
              <a:rPr lang="zh-CN" altLang="en-US" dirty="0" smtClean="0"/>
              <a:t> </a:t>
            </a:r>
            <a:r>
              <a:rPr lang="en-US" altLang="zh-CN" dirty="0" smtClean="0"/>
              <a:t>intact).</a:t>
            </a:r>
            <a:r>
              <a:rPr lang="zh-CN" altLang="en-US" dirty="0" smtClean="0"/>
              <a:t> </a:t>
            </a:r>
            <a:endParaRPr lang="en-US" altLang="zh-CN" dirty="0" smtClean="0"/>
          </a:p>
          <a:p>
            <a:pPr lvl="1"/>
            <a:endParaRPr lang="en-US" altLang="zh-CN" dirty="0" smtClean="0"/>
          </a:p>
          <a:p>
            <a:pPr lvl="3"/>
            <a:endParaRPr lang="en-US" altLang="zh-CN" dirty="0" smtClean="0"/>
          </a:p>
          <a:p>
            <a:pPr lvl="3"/>
            <a:endParaRPr lang="en-US" altLang="zh-HK" dirty="0" smtClean="0"/>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30</a:t>
            </a:fld>
            <a:endParaRPr kumimoji="0" lang="en-US" altLang="zh-TW" sz="1400" dirty="0" smtClean="0"/>
          </a:p>
        </p:txBody>
      </p:sp>
      <mc:AlternateContent xmlns:mc="http://schemas.openxmlformats.org/markup-compatibility/2006">
        <mc:Choice xmlns:a14="http://schemas.microsoft.com/office/drawing/2010/main" Requires="a14">
          <p:sp>
            <p:nvSpPr>
              <p:cNvPr id="2" name="Rectangle 1"/>
              <p:cNvSpPr/>
              <p:nvPr/>
            </p:nvSpPr>
            <p:spPr>
              <a:xfrm>
                <a:off x="251520" y="5013176"/>
                <a:ext cx="8620447" cy="1439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Property 2 (Ternary Valley Path Property). </a:t>
                </a:r>
                <a:r>
                  <a:rPr lang="en-US" dirty="0">
                    <a:solidFill>
                      <a:schemeClr val="tx1"/>
                    </a:solidFill>
                  </a:rPr>
                  <a:t>Let </a:t>
                </a:r>
                <a14:m>
                  <m:oMath xmlns:m="http://schemas.openxmlformats.org/officeDocument/2006/math">
                    <m:r>
                      <a:rPr lang="en-US" i="1" smtClean="0">
                        <a:solidFill>
                          <a:schemeClr val="tx1"/>
                        </a:solidFill>
                        <a:latin typeface="Cambria Math" charset="0"/>
                        <a:ea typeface="Cambria Math" charset="0"/>
                        <a:cs typeface="Cambria Math" charset="0"/>
                      </a:rPr>
                      <m:t>𝜋</m:t>
                    </m:r>
                  </m:oMath>
                </a14:m>
                <a:r>
                  <a:rPr lang="en-US" dirty="0" smtClean="0">
                    <a:solidFill>
                      <a:schemeClr val="tx1"/>
                    </a:solidFill>
                  </a:rPr>
                  <a:t> </a:t>
                </a:r>
                <a:r>
                  <a:rPr lang="en-US" dirty="0">
                    <a:solidFill>
                      <a:schemeClr val="tx1"/>
                    </a:solidFill>
                  </a:rPr>
                  <a:t>be the shortest ternary valley path from vertex u to vertex v on the UE spatial network G ′ . Let w be the length of this path </a:t>
                </a:r>
                <a14:m>
                  <m:oMath xmlns:m="http://schemas.openxmlformats.org/officeDocument/2006/math">
                    <m:r>
                      <a:rPr lang="en-US" i="1" smtClean="0">
                        <a:solidFill>
                          <a:schemeClr val="tx1"/>
                        </a:solidFill>
                        <a:latin typeface="Cambria Math" charset="0"/>
                        <a:ea typeface="Cambria Math" charset="0"/>
                        <a:cs typeface="Cambria Math" charset="0"/>
                      </a:rPr>
                      <m:t>𝜋</m:t>
                    </m:r>
                  </m:oMath>
                </a14:m>
                <a:r>
                  <a:rPr lang="en-US" dirty="0" smtClean="0">
                    <a:solidFill>
                      <a:schemeClr val="tx1"/>
                    </a:solidFill>
                  </a:rPr>
                  <a:t>. </a:t>
                </a:r>
                <a:r>
                  <a:rPr lang="en-US" dirty="0">
                    <a:solidFill>
                      <a:schemeClr val="tx1"/>
                    </a:solidFill>
                  </a:rPr>
                  <a:t>Let w ′ be the weight of the edge (u</a:t>
                </a:r>
                <a:r>
                  <a:rPr lang="en-US" dirty="0" smtClean="0">
                    <a:solidFill>
                      <a:schemeClr val="tx1"/>
                    </a:solidFill>
                  </a:rPr>
                  <a:t>,</a:t>
                </a:r>
                <a:r>
                  <a:rPr lang="zh-CN" altLang="en-US" dirty="0" smtClean="0">
                    <a:solidFill>
                      <a:schemeClr val="tx1"/>
                    </a:solidFill>
                  </a:rPr>
                  <a:t> </a:t>
                </a:r>
                <a:r>
                  <a:rPr lang="en-US" dirty="0" smtClean="0">
                    <a:solidFill>
                      <a:schemeClr val="tx1"/>
                    </a:solidFill>
                  </a:rPr>
                  <a:t>v</a:t>
                </a:r>
                <a:r>
                  <a:rPr lang="en-US" dirty="0">
                    <a:solidFill>
                      <a:schemeClr val="tx1"/>
                    </a:solidFill>
                  </a:rPr>
                  <a:t>) (if any) on the original graph G (if there is no edge (u</a:t>
                </a:r>
                <a:r>
                  <a:rPr lang="en-US" dirty="0" smtClean="0">
                    <a:solidFill>
                      <a:schemeClr val="tx1"/>
                    </a:solidFill>
                  </a:rPr>
                  <a:t>,</a:t>
                </a:r>
                <a:r>
                  <a:rPr lang="zh-CN" altLang="en-US" dirty="0" smtClean="0">
                    <a:solidFill>
                      <a:schemeClr val="tx1"/>
                    </a:solidFill>
                  </a:rPr>
                  <a:t> </a:t>
                </a:r>
                <a:r>
                  <a:rPr lang="en-US" dirty="0" smtClean="0">
                    <a:solidFill>
                      <a:schemeClr val="tx1"/>
                    </a:solidFill>
                  </a:rPr>
                  <a:t>v</a:t>
                </a:r>
                <a:r>
                  <a:rPr lang="en-US" dirty="0">
                    <a:solidFill>
                      <a:schemeClr val="tx1"/>
                    </a:solidFill>
                  </a:rPr>
                  <a:t>) on G, w ′ is set to ∞). The shortest valley path from u to v on G has the length equal to min{w</a:t>
                </a:r>
                <a:r>
                  <a:rPr lang="en-US" dirty="0" smtClean="0">
                    <a:solidFill>
                      <a:schemeClr val="tx1"/>
                    </a:solidFill>
                  </a:rPr>
                  <a:t>,</a:t>
                </a:r>
                <a:r>
                  <a:rPr lang="zh-CN" altLang="en-US" dirty="0" smtClean="0">
                    <a:solidFill>
                      <a:schemeClr val="tx1"/>
                    </a:solidFill>
                  </a:rPr>
                  <a:t> </a:t>
                </a:r>
                <a:r>
                  <a:rPr lang="en-US" dirty="0" smtClean="0">
                    <a:solidFill>
                      <a:schemeClr val="tx1"/>
                    </a:solidFill>
                  </a:rPr>
                  <a:t>w′ </a:t>
                </a:r>
                <a:r>
                  <a:rPr lang="en-US" dirty="0">
                    <a:solidFill>
                      <a:schemeClr val="tx1"/>
                    </a:solidFill>
                  </a:rPr>
                  <a:t>}.</a:t>
                </a:r>
              </a:p>
            </p:txBody>
          </p:sp>
        </mc:Choice>
        <mc:Fallback>
          <p:sp>
            <p:nvSpPr>
              <p:cNvPr id="2" name="Rectangle 1"/>
              <p:cNvSpPr>
                <a:spLocks noRot="1" noChangeAspect="1" noMove="1" noResize="1" noEditPoints="1" noAdjustHandles="1" noChangeArrowheads="1" noChangeShapeType="1" noTextEdit="1"/>
              </p:cNvSpPr>
              <p:nvPr/>
            </p:nvSpPr>
            <p:spPr>
              <a:xfrm>
                <a:off x="251520" y="5013176"/>
                <a:ext cx="8620447" cy="1439494"/>
              </a:xfrm>
              <a:prstGeom prst="rect">
                <a:avLst/>
              </a:prstGeom>
              <a:blipFill rotWithShape="0">
                <a:blip r:embed="rId3"/>
                <a:stretch>
                  <a:fillRect t="-2075" b="-6224"/>
                </a:stretch>
              </a:blipFill>
            </p:spPr>
            <p:txBody>
              <a:bodyPr/>
              <a:lstStyle/>
              <a:p>
                <a:r>
                  <a:rPr lang="en-US">
                    <a:noFill/>
                  </a:rPr>
                  <a:t> </a:t>
                </a:r>
              </a:p>
            </p:txBody>
          </p:sp>
        </mc:Fallback>
      </mc:AlternateContent>
      <p:sp>
        <p:nvSpPr>
          <p:cNvPr id="6" name="AutoShape 31"/>
          <p:cNvSpPr>
            <a:spLocks noChangeArrowheads="1"/>
          </p:cNvSpPr>
          <p:nvPr/>
        </p:nvSpPr>
        <p:spPr bwMode="auto">
          <a:xfrm>
            <a:off x="4604563" y="2053468"/>
            <a:ext cx="4371975" cy="781695"/>
          </a:xfrm>
          <a:prstGeom prst="wedgeRoundRectCallout">
            <a:avLst>
              <a:gd name="adj1" fmla="val -30458"/>
              <a:gd name="adj2" fmla="val 80616"/>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We</a:t>
            </a:r>
            <a:r>
              <a:rPr lang="zh-CN" altLang="en-US" sz="1800" b="1" dirty="0" smtClean="0">
                <a:solidFill>
                  <a:schemeClr val="tx2"/>
                </a:solidFill>
              </a:rPr>
              <a:t> </a:t>
            </a:r>
            <a:r>
              <a:rPr lang="en-US" altLang="zh-CN" sz="1800" b="1" dirty="0" smtClean="0">
                <a:solidFill>
                  <a:schemeClr val="tx2"/>
                </a:solidFill>
              </a:rPr>
              <a:t>add</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shortcut</a:t>
            </a:r>
            <a:r>
              <a:rPr lang="zh-CN" altLang="en-US" sz="1800" b="1" dirty="0" smtClean="0">
                <a:solidFill>
                  <a:schemeClr val="tx2"/>
                </a:solidFill>
              </a:rPr>
              <a:t> </a:t>
            </a:r>
            <a:r>
              <a:rPr lang="en-US" altLang="zh-CN" sz="1800" b="1" dirty="0" smtClean="0">
                <a:solidFill>
                  <a:schemeClr val="tx2"/>
                </a:solidFill>
              </a:rPr>
              <a:t>(u,</a:t>
            </a:r>
            <a:r>
              <a:rPr lang="zh-CN" altLang="en-US" sz="1800" b="1" dirty="0" smtClean="0">
                <a:solidFill>
                  <a:schemeClr val="tx2"/>
                </a:solidFill>
              </a:rPr>
              <a:t> </a:t>
            </a:r>
            <a:r>
              <a:rPr lang="en-US" altLang="zh-CN" sz="1800" b="1" dirty="0" smtClean="0">
                <a:solidFill>
                  <a:schemeClr val="tx2"/>
                </a:solidFill>
              </a:rPr>
              <a:t>v)</a:t>
            </a:r>
            <a:r>
              <a:rPr lang="zh-CN" altLang="en-US" sz="1800" b="1" dirty="0" smtClean="0">
                <a:solidFill>
                  <a:schemeClr val="tx2"/>
                </a:solidFill>
              </a:rPr>
              <a:t> </a:t>
            </a:r>
            <a:r>
              <a:rPr lang="en-US" altLang="zh-CN" sz="1800" b="1" dirty="0" err="1" smtClean="0">
                <a:solidFill>
                  <a:schemeClr val="tx2"/>
                </a:solidFill>
              </a:rPr>
              <a:t>iff</a:t>
            </a:r>
            <a:r>
              <a:rPr lang="zh-CN" altLang="en-US" sz="1800" b="1" dirty="0" smtClean="0">
                <a:solidFill>
                  <a:schemeClr val="tx2"/>
                </a:solidFill>
              </a:rPr>
              <a:t> </a:t>
            </a:r>
            <a:r>
              <a:rPr lang="en-US" altLang="zh-CN" sz="1800" b="1" dirty="0" smtClean="0">
                <a:solidFill>
                  <a:schemeClr val="tx2"/>
                </a:solidFill>
              </a:rPr>
              <a:t>there</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valley</a:t>
            </a:r>
            <a:r>
              <a:rPr lang="zh-CN" altLang="en-US" sz="1800" b="1" dirty="0" smtClean="0">
                <a:solidFill>
                  <a:schemeClr val="tx2"/>
                </a:solidFill>
              </a:rPr>
              <a:t> </a:t>
            </a:r>
            <a:r>
              <a:rPr lang="en-US" altLang="zh-CN" sz="1800" b="1" dirty="0" smtClean="0">
                <a:solidFill>
                  <a:schemeClr val="tx2"/>
                </a:solidFill>
              </a:rPr>
              <a:t>path</a:t>
            </a:r>
            <a:r>
              <a:rPr lang="zh-CN" altLang="en-US" sz="1800" b="1" dirty="0" smtClean="0">
                <a:solidFill>
                  <a:schemeClr val="tx2"/>
                </a:solidFill>
              </a:rPr>
              <a:t> </a:t>
            </a:r>
            <a:r>
              <a:rPr lang="en-US" altLang="zh-CN" sz="1800" b="1" dirty="0" smtClean="0">
                <a:solidFill>
                  <a:schemeClr val="tx2"/>
                </a:solidFill>
              </a:rPr>
              <a:t>from</a:t>
            </a:r>
            <a:r>
              <a:rPr lang="zh-CN" altLang="en-US" sz="1800" b="1" dirty="0" smtClean="0">
                <a:solidFill>
                  <a:schemeClr val="tx2"/>
                </a:solidFill>
              </a:rPr>
              <a:t> </a:t>
            </a:r>
            <a:r>
              <a:rPr lang="en-US" altLang="zh-CN" sz="1800" b="1" dirty="0" smtClean="0">
                <a:solidFill>
                  <a:schemeClr val="tx2"/>
                </a:solidFill>
              </a:rPr>
              <a:t>u</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v</a:t>
            </a:r>
            <a:r>
              <a:rPr lang="zh-CN" altLang="en-US" sz="1800" b="1" dirty="0" smtClean="0">
                <a:solidFill>
                  <a:schemeClr val="tx2"/>
                </a:solidFill>
              </a:rPr>
              <a:t> </a:t>
            </a:r>
            <a:r>
              <a:rPr lang="en-US" altLang="zh-CN" sz="1800" b="1" dirty="0" smtClean="0">
                <a:solidFill>
                  <a:schemeClr val="tx2"/>
                </a:solidFill>
              </a:rPr>
              <a:t>in</a:t>
            </a:r>
            <a:r>
              <a:rPr lang="zh-CN" altLang="en-US" sz="1800" b="1" dirty="0" smtClean="0">
                <a:solidFill>
                  <a:schemeClr val="tx2"/>
                </a:solidFill>
              </a:rPr>
              <a:t> </a:t>
            </a:r>
            <a:r>
              <a:rPr lang="en-US" altLang="zh-CN" sz="1800" b="1" dirty="0" smtClean="0">
                <a:solidFill>
                  <a:schemeClr val="tx2"/>
                </a:solidFill>
              </a:rPr>
              <a:t>G.</a:t>
            </a:r>
            <a:r>
              <a:rPr lang="zh-CN" altLang="en-US" sz="1800" b="1" dirty="0" smtClean="0">
                <a:solidFill>
                  <a:schemeClr val="tx2"/>
                </a:solidFill>
              </a:rPr>
              <a:t> </a:t>
            </a:r>
            <a:endParaRPr lang="en-US" altLang="zh-HK" sz="1800" b="1" dirty="0" smtClean="0">
              <a:solidFill>
                <a:schemeClr val="tx2"/>
              </a:solidFill>
            </a:endParaRPr>
          </a:p>
        </p:txBody>
      </p:sp>
    </p:spTree>
    <p:extLst>
      <p:ext uri="{BB962C8B-B14F-4D97-AF65-F5344CB8AC3E}">
        <p14:creationId xmlns:p14="http://schemas.microsoft.com/office/powerpoint/2010/main" val="922849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Our</a:t>
            </a:r>
            <a:r>
              <a:rPr lang="zh-CN" altLang="en-US" sz="2800" dirty="0" smtClean="0"/>
              <a:t> </a:t>
            </a:r>
            <a:r>
              <a:rPr lang="en-US" altLang="zh-CN" sz="2800" dirty="0" smtClean="0"/>
              <a:t>Oracle</a:t>
            </a:r>
            <a:r>
              <a:rPr lang="en-US" altLang="zh-CN" sz="2800" dirty="0" smtClean="0"/>
              <a:t>:</a:t>
            </a:r>
            <a:r>
              <a:rPr lang="zh-CN" altLang="en-US" sz="2800" dirty="0" smtClean="0"/>
              <a:t> </a:t>
            </a:r>
            <a:r>
              <a:rPr lang="en-US" altLang="zh-CN" sz="2800" dirty="0" smtClean="0"/>
              <a:t>Update</a:t>
            </a:r>
            <a:r>
              <a:rPr lang="zh-CN" altLang="en-US" sz="2800" dirty="0" smtClean="0"/>
              <a:t> </a:t>
            </a:r>
            <a:r>
              <a:rPr lang="en-US" altLang="zh-CN" sz="2800" dirty="0" smtClean="0"/>
              <a:t>Efficient</a:t>
            </a:r>
            <a:r>
              <a:rPr lang="zh-CN" altLang="en-US" sz="2800" dirty="0" smtClean="0"/>
              <a:t> </a:t>
            </a:r>
            <a:r>
              <a:rPr lang="en-US" altLang="zh-CN" sz="2800" dirty="0" smtClean="0"/>
              <a:t>(UE)</a:t>
            </a:r>
            <a:endParaRPr lang="en-US" altLang="zh-HK" sz="2800" dirty="0" smtClean="0"/>
          </a:p>
          <a:p>
            <a:pPr lvl="1"/>
            <a:r>
              <a:rPr lang="en-US" altLang="zh-CN" dirty="0" smtClean="0"/>
              <a:t>Preprocessing</a:t>
            </a:r>
            <a:r>
              <a:rPr lang="zh-CN" altLang="en-US" dirty="0" smtClean="0"/>
              <a:t> </a:t>
            </a:r>
            <a:r>
              <a:rPr lang="en-US" altLang="zh-CN" dirty="0" smtClean="0"/>
              <a:t>Phase:</a:t>
            </a:r>
          </a:p>
          <a:p>
            <a:pPr lvl="2"/>
            <a:r>
              <a:rPr lang="en-US" altLang="zh-CN" dirty="0"/>
              <a:t>Impose</a:t>
            </a:r>
            <a:r>
              <a:rPr lang="zh-CN" altLang="en-US" dirty="0"/>
              <a:t> </a:t>
            </a:r>
            <a:r>
              <a:rPr lang="en-US" altLang="zh-CN" dirty="0"/>
              <a:t>a</a:t>
            </a:r>
            <a:r>
              <a:rPr lang="zh-CN" altLang="en-US" dirty="0"/>
              <a:t> </a:t>
            </a:r>
            <a:r>
              <a:rPr lang="en-US" altLang="zh-CN" dirty="0" smtClean="0"/>
              <a:t>Randomized</a:t>
            </a:r>
            <a:r>
              <a:rPr lang="zh-CN" altLang="en-US" dirty="0" smtClean="0"/>
              <a:t> </a:t>
            </a:r>
            <a:r>
              <a:rPr lang="en-US" altLang="zh-CN" dirty="0"/>
              <a:t>Ordering</a:t>
            </a:r>
            <a:r>
              <a:rPr lang="zh-CN" altLang="en-US" dirty="0"/>
              <a:t> </a:t>
            </a:r>
            <a:r>
              <a:rPr lang="en-US" altLang="zh-CN" dirty="0"/>
              <a:t>of</a:t>
            </a:r>
            <a:r>
              <a:rPr lang="zh-CN" altLang="en-US" dirty="0"/>
              <a:t> </a:t>
            </a:r>
            <a:r>
              <a:rPr lang="en-US" altLang="zh-CN" dirty="0"/>
              <a:t>Vertices.</a:t>
            </a:r>
            <a:r>
              <a:rPr lang="zh-CN" altLang="en-US" dirty="0"/>
              <a:t> </a:t>
            </a:r>
            <a:endParaRPr lang="en-US" altLang="zh-CN" dirty="0" smtClean="0"/>
          </a:p>
          <a:p>
            <a:pPr lvl="2"/>
            <a:r>
              <a:rPr lang="en-US" altLang="zh-CN" dirty="0" smtClean="0"/>
              <a:t>A</a:t>
            </a:r>
            <a:r>
              <a:rPr lang="zh-CN" altLang="en-US" dirty="0" smtClean="0"/>
              <a:t> </a:t>
            </a:r>
            <a:r>
              <a:rPr lang="en-US" altLang="zh-CN" dirty="0" smtClean="0"/>
              <a:t>No</a:t>
            </a:r>
            <a:r>
              <a:rPr lang="en-US" altLang="zh-CN" dirty="0" smtClean="0"/>
              <a:t>vel</a:t>
            </a:r>
            <a:r>
              <a:rPr lang="zh-CN" altLang="en-US" dirty="0" smtClean="0"/>
              <a:t> </a:t>
            </a:r>
            <a:r>
              <a:rPr lang="en-US" altLang="zh-CN" dirty="0"/>
              <a:t>D</a:t>
            </a:r>
            <a:r>
              <a:rPr lang="en-US" altLang="zh-CN" dirty="0" smtClean="0"/>
              <a:t>efinition</a:t>
            </a:r>
            <a:r>
              <a:rPr lang="zh-CN" altLang="en-US" dirty="0" smtClean="0"/>
              <a:t> </a:t>
            </a:r>
            <a:r>
              <a:rPr lang="en-US" altLang="zh-CN" dirty="0" smtClean="0"/>
              <a:t>of</a:t>
            </a:r>
            <a:r>
              <a:rPr lang="zh-CN" altLang="en-US" dirty="0" smtClean="0"/>
              <a:t> </a:t>
            </a:r>
            <a:r>
              <a:rPr lang="en-US" altLang="zh-CN" dirty="0"/>
              <a:t>S</a:t>
            </a:r>
            <a:r>
              <a:rPr lang="en-US" altLang="zh-CN" dirty="0" smtClean="0"/>
              <a:t>hortcut</a:t>
            </a:r>
            <a:r>
              <a:rPr lang="en-US" altLang="zh-CN" dirty="0" smtClean="0"/>
              <a:t>.</a:t>
            </a:r>
          </a:p>
          <a:p>
            <a:pPr lvl="3"/>
            <a:r>
              <a:rPr lang="en-US" altLang="zh-CN" dirty="0" smtClean="0"/>
              <a:t>Independent</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weight</a:t>
            </a:r>
            <a:r>
              <a:rPr lang="zh-CN" altLang="en-US" dirty="0" smtClean="0"/>
              <a:t> </a:t>
            </a:r>
            <a:r>
              <a:rPr lang="en-US" altLang="zh-CN" dirty="0" smtClean="0"/>
              <a:t>information</a:t>
            </a:r>
            <a:r>
              <a:rPr lang="zh-CN" altLang="en-US" dirty="0" smtClean="0"/>
              <a:t> </a:t>
            </a:r>
            <a:r>
              <a:rPr lang="en-US" altLang="zh-CN" dirty="0" smtClean="0"/>
              <a:t>of</a:t>
            </a:r>
            <a:r>
              <a:rPr lang="zh-CN" altLang="en-US" dirty="0" smtClean="0"/>
              <a:t> </a:t>
            </a:r>
            <a:r>
              <a:rPr lang="en-US" altLang="zh-CN" dirty="0" smtClean="0"/>
              <a:t>edges.</a:t>
            </a:r>
          </a:p>
          <a:p>
            <a:pPr lvl="3"/>
            <a:r>
              <a:rPr lang="en-US" altLang="zh-CN" dirty="0" smtClean="0"/>
              <a:t>Thus</a:t>
            </a:r>
            <a:r>
              <a:rPr lang="en-US" altLang="zh-CN" dirty="0" smtClean="0"/>
              <a:t>,</a:t>
            </a:r>
            <a:r>
              <a:rPr lang="zh-CN" altLang="en-US" dirty="0" smtClean="0"/>
              <a:t> </a:t>
            </a:r>
            <a:r>
              <a:rPr lang="en-US" altLang="zh-CN" dirty="0" smtClean="0"/>
              <a:t>UE</a:t>
            </a:r>
            <a:r>
              <a:rPr lang="zh-CN" altLang="en-US" dirty="0" smtClean="0"/>
              <a:t> </a:t>
            </a:r>
            <a:r>
              <a:rPr lang="en-US" altLang="zh-CN" dirty="0" smtClean="0"/>
              <a:t>is</a:t>
            </a:r>
            <a:r>
              <a:rPr lang="zh-CN" altLang="en-US" dirty="0" smtClean="0"/>
              <a:t> </a:t>
            </a:r>
            <a:r>
              <a:rPr lang="en-US" altLang="zh-CN" dirty="0" smtClean="0"/>
              <a:t>Architecture-intact</a:t>
            </a:r>
            <a:r>
              <a:rPr lang="zh-CN" altLang="en-US" dirty="0" smtClean="0"/>
              <a:t> </a:t>
            </a:r>
            <a:r>
              <a:rPr lang="en-US" altLang="zh-CN" dirty="0" smtClean="0"/>
              <a:t>(i.e.,</a:t>
            </a:r>
            <a:r>
              <a:rPr lang="zh-CN" altLang="en-US" dirty="0" smtClean="0"/>
              <a:t> </a:t>
            </a:r>
            <a:r>
              <a:rPr lang="en-US" altLang="zh-CN" dirty="0" smtClean="0"/>
              <a:t>the</a:t>
            </a:r>
            <a:r>
              <a:rPr lang="zh-CN" altLang="en-US" dirty="0" smtClean="0"/>
              <a:t> </a:t>
            </a:r>
            <a:r>
              <a:rPr lang="en-US" altLang="zh-CN" dirty="0" smtClean="0"/>
              <a:t>topology</a:t>
            </a:r>
            <a:r>
              <a:rPr lang="zh-CN" altLang="en-US" dirty="0" smtClean="0"/>
              <a:t> </a:t>
            </a:r>
            <a:r>
              <a:rPr lang="en-US" altLang="zh-CN" dirty="0" smtClean="0"/>
              <a:t>of</a:t>
            </a:r>
            <a:r>
              <a:rPr lang="zh-CN" altLang="en-US" dirty="0" smtClean="0"/>
              <a:t> </a:t>
            </a:r>
            <a:r>
              <a:rPr lang="en-US" altLang="zh-CN" dirty="0" smtClean="0"/>
              <a:t>G’</a:t>
            </a:r>
            <a:r>
              <a:rPr lang="zh-CN" altLang="en-US" dirty="0" smtClean="0"/>
              <a:t> </a:t>
            </a:r>
            <a:r>
              <a:rPr lang="en-US" altLang="zh-CN" dirty="0" smtClean="0"/>
              <a:t>always</a:t>
            </a:r>
            <a:r>
              <a:rPr lang="zh-CN" altLang="en-US" dirty="0" smtClean="0"/>
              <a:t> </a:t>
            </a:r>
            <a:r>
              <a:rPr lang="en-US" altLang="zh-CN" dirty="0" smtClean="0"/>
              <a:t>keeps</a:t>
            </a:r>
            <a:r>
              <a:rPr lang="zh-CN" altLang="en-US" dirty="0" smtClean="0"/>
              <a:t> </a:t>
            </a:r>
            <a:r>
              <a:rPr lang="en-US" altLang="zh-CN" dirty="0" smtClean="0"/>
              <a:t>intact).</a:t>
            </a:r>
            <a:r>
              <a:rPr lang="zh-CN" altLang="en-US" dirty="0" smtClean="0"/>
              <a:t> </a:t>
            </a:r>
            <a:endParaRPr lang="en-US" altLang="zh-CN" dirty="0" smtClean="0"/>
          </a:p>
          <a:p>
            <a:pPr lvl="1"/>
            <a:endParaRPr lang="en-US" altLang="zh-CN" dirty="0" smtClean="0"/>
          </a:p>
          <a:p>
            <a:pPr lvl="3"/>
            <a:endParaRPr lang="en-US" altLang="zh-CN" dirty="0" smtClean="0"/>
          </a:p>
          <a:p>
            <a:pPr lvl="3"/>
            <a:endParaRPr lang="en-US" altLang="zh-HK" dirty="0" smtClean="0"/>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31</a:t>
            </a:fld>
            <a:endParaRPr kumimoji="0" lang="en-US" altLang="zh-TW" sz="1400" dirty="0" smtClean="0"/>
          </a:p>
        </p:txBody>
      </p:sp>
      <p:sp>
        <p:nvSpPr>
          <p:cNvPr id="6" name="AutoShape 31"/>
          <p:cNvSpPr>
            <a:spLocks noChangeArrowheads="1"/>
          </p:cNvSpPr>
          <p:nvPr/>
        </p:nvSpPr>
        <p:spPr bwMode="auto">
          <a:xfrm>
            <a:off x="4604563" y="2053468"/>
            <a:ext cx="4371975" cy="781695"/>
          </a:xfrm>
          <a:prstGeom prst="wedgeRoundRectCallout">
            <a:avLst>
              <a:gd name="adj1" fmla="val -30458"/>
              <a:gd name="adj2" fmla="val 80616"/>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We</a:t>
            </a:r>
            <a:r>
              <a:rPr lang="zh-CN" altLang="en-US" sz="1800" b="1" dirty="0" smtClean="0">
                <a:solidFill>
                  <a:schemeClr val="tx2"/>
                </a:solidFill>
              </a:rPr>
              <a:t> </a:t>
            </a:r>
            <a:r>
              <a:rPr lang="en-US" altLang="zh-CN" sz="1800" b="1" dirty="0" smtClean="0">
                <a:solidFill>
                  <a:schemeClr val="tx2"/>
                </a:solidFill>
              </a:rPr>
              <a:t>add</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shortcut</a:t>
            </a:r>
            <a:r>
              <a:rPr lang="zh-CN" altLang="en-US" sz="1800" b="1" dirty="0" smtClean="0">
                <a:solidFill>
                  <a:schemeClr val="tx2"/>
                </a:solidFill>
              </a:rPr>
              <a:t> </a:t>
            </a:r>
            <a:r>
              <a:rPr lang="en-US" altLang="zh-CN" sz="1800" b="1" dirty="0" smtClean="0">
                <a:solidFill>
                  <a:schemeClr val="tx2"/>
                </a:solidFill>
              </a:rPr>
              <a:t>(u,</a:t>
            </a:r>
            <a:r>
              <a:rPr lang="zh-CN" altLang="en-US" sz="1800" b="1" dirty="0" smtClean="0">
                <a:solidFill>
                  <a:schemeClr val="tx2"/>
                </a:solidFill>
              </a:rPr>
              <a:t> </a:t>
            </a:r>
            <a:r>
              <a:rPr lang="en-US" altLang="zh-CN" sz="1800" b="1" dirty="0" smtClean="0">
                <a:solidFill>
                  <a:schemeClr val="tx2"/>
                </a:solidFill>
              </a:rPr>
              <a:t>v)</a:t>
            </a:r>
            <a:r>
              <a:rPr lang="zh-CN" altLang="en-US" sz="1800" b="1" dirty="0" smtClean="0">
                <a:solidFill>
                  <a:schemeClr val="tx2"/>
                </a:solidFill>
              </a:rPr>
              <a:t> </a:t>
            </a:r>
            <a:r>
              <a:rPr lang="en-US" altLang="zh-CN" sz="1800" b="1" dirty="0" err="1" smtClean="0">
                <a:solidFill>
                  <a:schemeClr val="tx2"/>
                </a:solidFill>
              </a:rPr>
              <a:t>iff</a:t>
            </a:r>
            <a:r>
              <a:rPr lang="zh-CN" altLang="en-US" sz="1800" b="1" dirty="0" smtClean="0">
                <a:solidFill>
                  <a:schemeClr val="tx2"/>
                </a:solidFill>
              </a:rPr>
              <a:t> </a:t>
            </a:r>
            <a:r>
              <a:rPr lang="en-US" altLang="zh-CN" sz="1800" b="1" dirty="0" smtClean="0">
                <a:solidFill>
                  <a:schemeClr val="tx2"/>
                </a:solidFill>
              </a:rPr>
              <a:t>there</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valley</a:t>
            </a:r>
            <a:r>
              <a:rPr lang="zh-CN" altLang="en-US" sz="1800" b="1" dirty="0" smtClean="0">
                <a:solidFill>
                  <a:schemeClr val="tx2"/>
                </a:solidFill>
              </a:rPr>
              <a:t> </a:t>
            </a:r>
            <a:r>
              <a:rPr lang="en-US" altLang="zh-CN" sz="1800" b="1" dirty="0" smtClean="0">
                <a:solidFill>
                  <a:schemeClr val="tx2"/>
                </a:solidFill>
              </a:rPr>
              <a:t>path</a:t>
            </a:r>
            <a:r>
              <a:rPr lang="zh-CN" altLang="en-US" sz="1800" b="1" dirty="0" smtClean="0">
                <a:solidFill>
                  <a:schemeClr val="tx2"/>
                </a:solidFill>
              </a:rPr>
              <a:t> </a:t>
            </a:r>
            <a:r>
              <a:rPr lang="en-US" altLang="zh-CN" sz="1800" b="1" dirty="0" smtClean="0">
                <a:solidFill>
                  <a:schemeClr val="tx2"/>
                </a:solidFill>
              </a:rPr>
              <a:t>from</a:t>
            </a:r>
            <a:r>
              <a:rPr lang="zh-CN" altLang="en-US" sz="1800" b="1" dirty="0" smtClean="0">
                <a:solidFill>
                  <a:schemeClr val="tx2"/>
                </a:solidFill>
              </a:rPr>
              <a:t> </a:t>
            </a:r>
            <a:r>
              <a:rPr lang="en-US" altLang="zh-CN" sz="1800" b="1" dirty="0" smtClean="0">
                <a:solidFill>
                  <a:schemeClr val="tx2"/>
                </a:solidFill>
              </a:rPr>
              <a:t>u</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v</a:t>
            </a:r>
            <a:r>
              <a:rPr lang="zh-CN" altLang="en-US" sz="1800" b="1" dirty="0" smtClean="0">
                <a:solidFill>
                  <a:schemeClr val="tx2"/>
                </a:solidFill>
              </a:rPr>
              <a:t> </a:t>
            </a:r>
            <a:r>
              <a:rPr lang="en-US" altLang="zh-CN" sz="1800" b="1" dirty="0" smtClean="0">
                <a:solidFill>
                  <a:schemeClr val="tx2"/>
                </a:solidFill>
              </a:rPr>
              <a:t>in</a:t>
            </a:r>
            <a:r>
              <a:rPr lang="zh-CN" altLang="en-US" sz="1800" b="1" dirty="0" smtClean="0">
                <a:solidFill>
                  <a:schemeClr val="tx2"/>
                </a:solidFill>
              </a:rPr>
              <a:t> </a:t>
            </a:r>
            <a:r>
              <a:rPr lang="en-US" altLang="zh-CN" sz="1800" b="1" dirty="0" smtClean="0">
                <a:solidFill>
                  <a:schemeClr val="tx2"/>
                </a:solidFill>
              </a:rPr>
              <a:t>G.</a:t>
            </a:r>
            <a:r>
              <a:rPr lang="zh-CN" altLang="en-US" sz="1800" b="1" dirty="0" smtClean="0">
                <a:solidFill>
                  <a:schemeClr val="tx2"/>
                </a:solidFill>
              </a:rPr>
              <a:t> </a:t>
            </a:r>
            <a:endParaRPr lang="en-US" altLang="zh-HK" sz="1800" b="1" dirty="0" smtClean="0">
              <a:solidFill>
                <a:schemeClr val="tx2"/>
              </a:solidFill>
            </a:endParaRPr>
          </a:p>
        </p:txBody>
      </p:sp>
      <p:sp>
        <p:nvSpPr>
          <p:cNvPr id="7" name="Rectangle 6"/>
          <p:cNvSpPr/>
          <p:nvPr/>
        </p:nvSpPr>
        <p:spPr>
          <a:xfrm>
            <a:off x="294339" y="5091510"/>
            <a:ext cx="8620447"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Property</a:t>
            </a:r>
            <a:r>
              <a:rPr lang="zh-CN" altLang="en-US" b="1" dirty="0" smtClean="0">
                <a:solidFill>
                  <a:schemeClr val="tx1"/>
                </a:solidFill>
              </a:rPr>
              <a:t> </a:t>
            </a:r>
            <a:r>
              <a:rPr lang="en-US" altLang="zh-CN" b="1" dirty="0" smtClean="0">
                <a:solidFill>
                  <a:schemeClr val="tx1"/>
                </a:solidFill>
              </a:rPr>
              <a:t>1</a:t>
            </a:r>
            <a:r>
              <a:rPr lang="zh-CN" altLang="en-US" b="1" dirty="0" smtClean="0">
                <a:solidFill>
                  <a:schemeClr val="tx1"/>
                </a:solidFill>
              </a:rPr>
              <a:t> </a:t>
            </a:r>
            <a:r>
              <a:rPr lang="en-US" altLang="zh-CN" b="1" dirty="0" smtClean="0">
                <a:solidFill>
                  <a:schemeClr val="tx1"/>
                </a:solidFill>
              </a:rPr>
              <a:t>(</a:t>
            </a:r>
            <a:r>
              <a:rPr lang="en-US" b="1" dirty="0" smtClean="0">
                <a:solidFill>
                  <a:schemeClr val="tx1"/>
                </a:solidFill>
              </a:rPr>
              <a:t>Shortcut Property</a:t>
            </a:r>
            <a:r>
              <a:rPr lang="en-US" altLang="zh-CN" b="1" dirty="0" smtClean="0">
                <a:solidFill>
                  <a:schemeClr val="tx1"/>
                </a:solidFill>
              </a:rPr>
              <a:t>).</a:t>
            </a:r>
            <a:r>
              <a:rPr lang="en-US" b="1" dirty="0" smtClean="0">
                <a:solidFill>
                  <a:schemeClr val="tx1"/>
                </a:solidFill>
              </a:rPr>
              <a:t> </a:t>
            </a:r>
            <a:r>
              <a:rPr lang="en-US" dirty="0">
                <a:solidFill>
                  <a:schemeClr val="tx1"/>
                </a:solidFill>
              </a:rPr>
              <a:t>For each pair of vertices, namely u and v, such that there exists a valley path from u to v, G ′ must have a shortcut from u to v (i.e., edge (u</a:t>
            </a:r>
            <a:r>
              <a:rPr lang="en-US" dirty="0" smtClean="0">
                <a:solidFill>
                  <a:schemeClr val="tx1"/>
                </a:solidFill>
              </a:rPr>
              <a:t>,</a:t>
            </a:r>
            <a:r>
              <a:rPr lang="zh-CN" altLang="en-US" dirty="0" smtClean="0">
                <a:solidFill>
                  <a:schemeClr val="tx1"/>
                </a:solidFill>
              </a:rPr>
              <a:t> </a:t>
            </a:r>
            <a:r>
              <a:rPr lang="en-US" dirty="0" smtClean="0">
                <a:solidFill>
                  <a:schemeClr val="tx1"/>
                </a:solidFill>
              </a:rPr>
              <a:t>v</a:t>
            </a:r>
            <a:r>
              <a:rPr lang="en-US" dirty="0">
                <a:solidFill>
                  <a:schemeClr val="tx1"/>
                </a:solidFill>
              </a:rPr>
              <a:t>)) with weight equal to the length of the shortest valley path from u to v on the original network G.</a:t>
            </a:r>
          </a:p>
        </p:txBody>
      </p:sp>
    </p:spTree>
    <p:extLst>
      <p:ext uri="{BB962C8B-B14F-4D97-AF65-F5344CB8AC3E}">
        <p14:creationId xmlns:p14="http://schemas.microsoft.com/office/powerpoint/2010/main" val="7195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Our</a:t>
            </a:r>
            <a:r>
              <a:rPr lang="zh-CN" altLang="en-US" sz="2800" dirty="0" smtClean="0"/>
              <a:t> </a:t>
            </a:r>
            <a:r>
              <a:rPr lang="en-US" altLang="zh-CN" sz="2800" dirty="0" smtClean="0"/>
              <a:t>Oracle</a:t>
            </a:r>
            <a:r>
              <a:rPr lang="en-US" altLang="zh-CN" sz="2800" dirty="0" smtClean="0"/>
              <a:t>:</a:t>
            </a:r>
            <a:r>
              <a:rPr lang="zh-CN" altLang="en-US" sz="2800" dirty="0" smtClean="0"/>
              <a:t> </a:t>
            </a:r>
            <a:r>
              <a:rPr lang="en-US" altLang="zh-CN" sz="2800" dirty="0" smtClean="0"/>
              <a:t>Update</a:t>
            </a:r>
            <a:r>
              <a:rPr lang="zh-CN" altLang="en-US" sz="2800" dirty="0" smtClean="0"/>
              <a:t> </a:t>
            </a:r>
            <a:r>
              <a:rPr lang="en-US" altLang="zh-CN" sz="2800" dirty="0" smtClean="0"/>
              <a:t>Efficient</a:t>
            </a:r>
            <a:r>
              <a:rPr lang="zh-CN" altLang="en-US" sz="2800" dirty="0" smtClean="0"/>
              <a:t> </a:t>
            </a:r>
            <a:r>
              <a:rPr lang="en-US" altLang="zh-CN" sz="2800" dirty="0" smtClean="0"/>
              <a:t>(UE)</a:t>
            </a:r>
            <a:endParaRPr lang="en-US" altLang="zh-HK" sz="2800" dirty="0" smtClean="0"/>
          </a:p>
          <a:p>
            <a:pPr lvl="1"/>
            <a:r>
              <a:rPr lang="en-US" altLang="zh-CN" dirty="0" smtClean="0"/>
              <a:t>Preprocessing</a:t>
            </a:r>
            <a:r>
              <a:rPr lang="zh-CN" altLang="en-US" dirty="0" smtClean="0"/>
              <a:t> </a:t>
            </a:r>
            <a:r>
              <a:rPr lang="en-US" altLang="zh-CN" dirty="0" smtClean="0"/>
              <a:t>Phase:</a:t>
            </a:r>
          </a:p>
          <a:p>
            <a:pPr lvl="2"/>
            <a:r>
              <a:rPr lang="en-US" altLang="zh-CN" dirty="0"/>
              <a:t>Impose</a:t>
            </a:r>
            <a:r>
              <a:rPr lang="zh-CN" altLang="en-US" dirty="0"/>
              <a:t> </a:t>
            </a:r>
            <a:r>
              <a:rPr lang="en-US" altLang="zh-CN" dirty="0"/>
              <a:t>a</a:t>
            </a:r>
            <a:r>
              <a:rPr lang="zh-CN" altLang="en-US" dirty="0"/>
              <a:t> </a:t>
            </a:r>
            <a:r>
              <a:rPr lang="en-US" altLang="zh-CN" dirty="0" smtClean="0"/>
              <a:t>Randomized</a:t>
            </a:r>
            <a:r>
              <a:rPr lang="zh-CN" altLang="en-US" dirty="0" smtClean="0"/>
              <a:t> </a:t>
            </a:r>
            <a:r>
              <a:rPr lang="en-US" altLang="zh-CN" dirty="0"/>
              <a:t>Ordering</a:t>
            </a:r>
            <a:r>
              <a:rPr lang="zh-CN" altLang="en-US" dirty="0"/>
              <a:t> </a:t>
            </a:r>
            <a:r>
              <a:rPr lang="en-US" altLang="zh-CN" dirty="0"/>
              <a:t>of</a:t>
            </a:r>
            <a:r>
              <a:rPr lang="zh-CN" altLang="en-US" dirty="0"/>
              <a:t> </a:t>
            </a:r>
            <a:r>
              <a:rPr lang="en-US" altLang="zh-CN" dirty="0"/>
              <a:t>Vertices.</a:t>
            </a:r>
            <a:r>
              <a:rPr lang="zh-CN" altLang="en-US" dirty="0"/>
              <a:t> </a:t>
            </a:r>
            <a:endParaRPr lang="en-US" altLang="zh-CN" dirty="0" smtClean="0"/>
          </a:p>
          <a:p>
            <a:pPr lvl="2"/>
            <a:r>
              <a:rPr lang="en-US" altLang="zh-CN" dirty="0" smtClean="0"/>
              <a:t>A</a:t>
            </a:r>
            <a:r>
              <a:rPr lang="zh-CN" altLang="en-US" dirty="0" smtClean="0"/>
              <a:t> </a:t>
            </a:r>
            <a:r>
              <a:rPr lang="en-US" altLang="zh-CN" dirty="0" smtClean="0"/>
              <a:t>No</a:t>
            </a:r>
            <a:r>
              <a:rPr lang="en-US" altLang="zh-CN" dirty="0" smtClean="0"/>
              <a:t>vel</a:t>
            </a:r>
            <a:r>
              <a:rPr lang="zh-CN" altLang="en-US" dirty="0" smtClean="0"/>
              <a:t> </a:t>
            </a:r>
            <a:r>
              <a:rPr lang="en-US" altLang="zh-CN" dirty="0"/>
              <a:t>D</a:t>
            </a:r>
            <a:r>
              <a:rPr lang="en-US" altLang="zh-CN" dirty="0" smtClean="0"/>
              <a:t>efinition</a:t>
            </a:r>
            <a:r>
              <a:rPr lang="zh-CN" altLang="en-US" dirty="0" smtClean="0"/>
              <a:t> </a:t>
            </a:r>
            <a:r>
              <a:rPr lang="en-US" altLang="zh-CN" dirty="0" smtClean="0"/>
              <a:t>of</a:t>
            </a:r>
            <a:r>
              <a:rPr lang="zh-CN" altLang="en-US" dirty="0" smtClean="0"/>
              <a:t> </a:t>
            </a:r>
            <a:r>
              <a:rPr lang="en-US" altLang="zh-CN" dirty="0"/>
              <a:t>S</a:t>
            </a:r>
            <a:r>
              <a:rPr lang="en-US" altLang="zh-CN" dirty="0" smtClean="0"/>
              <a:t>hortcut</a:t>
            </a:r>
            <a:r>
              <a:rPr lang="en-US" altLang="zh-CN" dirty="0" smtClean="0"/>
              <a:t>.</a:t>
            </a:r>
          </a:p>
          <a:p>
            <a:pPr lvl="3"/>
            <a:r>
              <a:rPr lang="en-US" altLang="zh-CN" dirty="0" smtClean="0"/>
              <a:t>Independent</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weight</a:t>
            </a:r>
            <a:r>
              <a:rPr lang="zh-CN" altLang="en-US" dirty="0" smtClean="0"/>
              <a:t> </a:t>
            </a:r>
            <a:r>
              <a:rPr lang="en-US" altLang="zh-CN" dirty="0" smtClean="0"/>
              <a:t>information</a:t>
            </a:r>
            <a:r>
              <a:rPr lang="zh-CN" altLang="en-US" dirty="0" smtClean="0"/>
              <a:t> </a:t>
            </a:r>
            <a:r>
              <a:rPr lang="en-US" altLang="zh-CN" dirty="0" smtClean="0"/>
              <a:t>of</a:t>
            </a:r>
            <a:r>
              <a:rPr lang="zh-CN" altLang="en-US" dirty="0" smtClean="0"/>
              <a:t> </a:t>
            </a:r>
            <a:r>
              <a:rPr lang="en-US" altLang="zh-CN" dirty="0" smtClean="0"/>
              <a:t>edges.</a:t>
            </a:r>
          </a:p>
          <a:p>
            <a:pPr lvl="3"/>
            <a:r>
              <a:rPr lang="en-US" altLang="zh-CN" dirty="0" smtClean="0"/>
              <a:t>Thus</a:t>
            </a:r>
            <a:r>
              <a:rPr lang="en-US" altLang="zh-CN" dirty="0" smtClean="0"/>
              <a:t>,</a:t>
            </a:r>
            <a:r>
              <a:rPr lang="zh-CN" altLang="en-US" dirty="0" smtClean="0"/>
              <a:t> </a:t>
            </a:r>
            <a:r>
              <a:rPr lang="en-US" altLang="zh-CN" dirty="0" smtClean="0"/>
              <a:t>UE</a:t>
            </a:r>
            <a:r>
              <a:rPr lang="zh-CN" altLang="en-US" dirty="0" smtClean="0"/>
              <a:t> </a:t>
            </a:r>
            <a:r>
              <a:rPr lang="en-US" altLang="zh-CN" dirty="0" smtClean="0"/>
              <a:t>is</a:t>
            </a:r>
            <a:r>
              <a:rPr lang="zh-CN" altLang="en-US" dirty="0" smtClean="0"/>
              <a:t> </a:t>
            </a:r>
            <a:r>
              <a:rPr lang="en-US" altLang="zh-CN" dirty="0" smtClean="0"/>
              <a:t>Architecture-intact</a:t>
            </a:r>
            <a:r>
              <a:rPr lang="zh-CN" altLang="en-US" dirty="0" smtClean="0"/>
              <a:t> </a:t>
            </a:r>
            <a:r>
              <a:rPr lang="en-US" altLang="zh-CN" dirty="0" smtClean="0"/>
              <a:t>(i.e.,</a:t>
            </a:r>
            <a:r>
              <a:rPr lang="zh-CN" altLang="en-US" dirty="0" smtClean="0"/>
              <a:t> </a:t>
            </a:r>
            <a:r>
              <a:rPr lang="en-US" altLang="zh-CN" dirty="0" smtClean="0"/>
              <a:t>the</a:t>
            </a:r>
            <a:r>
              <a:rPr lang="zh-CN" altLang="en-US" dirty="0" smtClean="0"/>
              <a:t> </a:t>
            </a:r>
            <a:r>
              <a:rPr lang="en-US" altLang="zh-CN" dirty="0" smtClean="0"/>
              <a:t>topology</a:t>
            </a:r>
            <a:r>
              <a:rPr lang="zh-CN" altLang="en-US" dirty="0" smtClean="0"/>
              <a:t> </a:t>
            </a:r>
            <a:r>
              <a:rPr lang="en-US" altLang="zh-CN" dirty="0" smtClean="0"/>
              <a:t>of</a:t>
            </a:r>
            <a:r>
              <a:rPr lang="zh-CN" altLang="en-US" dirty="0" smtClean="0"/>
              <a:t> </a:t>
            </a:r>
            <a:r>
              <a:rPr lang="en-US" altLang="zh-CN" dirty="0" smtClean="0"/>
              <a:t>G’</a:t>
            </a:r>
            <a:r>
              <a:rPr lang="zh-CN" altLang="en-US" dirty="0" smtClean="0"/>
              <a:t> </a:t>
            </a:r>
            <a:r>
              <a:rPr lang="en-US" altLang="zh-CN" dirty="0" smtClean="0"/>
              <a:t>always</a:t>
            </a:r>
            <a:r>
              <a:rPr lang="zh-CN" altLang="en-US" dirty="0" smtClean="0"/>
              <a:t> </a:t>
            </a:r>
            <a:r>
              <a:rPr lang="en-US" altLang="zh-CN" dirty="0" smtClean="0"/>
              <a:t>keeps</a:t>
            </a:r>
            <a:r>
              <a:rPr lang="zh-CN" altLang="en-US" dirty="0" smtClean="0"/>
              <a:t> </a:t>
            </a:r>
            <a:r>
              <a:rPr lang="en-US" altLang="zh-CN" dirty="0" smtClean="0"/>
              <a:t>intact).</a:t>
            </a:r>
            <a:r>
              <a:rPr lang="zh-CN" altLang="en-US" dirty="0" smtClean="0"/>
              <a:t> </a:t>
            </a:r>
            <a:endParaRPr lang="en-US" altLang="zh-CN" dirty="0" smtClean="0"/>
          </a:p>
          <a:p>
            <a:pPr lvl="1"/>
            <a:endParaRPr lang="en-US" altLang="zh-CN" dirty="0" smtClean="0"/>
          </a:p>
          <a:p>
            <a:pPr lvl="3"/>
            <a:endParaRPr lang="en-US" altLang="zh-CN" dirty="0" smtClean="0"/>
          </a:p>
          <a:p>
            <a:pPr lvl="3"/>
            <a:endParaRPr lang="en-US" altLang="zh-HK" dirty="0" smtClean="0"/>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32</a:t>
            </a:fld>
            <a:endParaRPr kumimoji="0" lang="en-US" altLang="zh-TW" sz="1400" dirty="0" smtClean="0"/>
          </a:p>
        </p:txBody>
      </p:sp>
      <mc:AlternateContent xmlns:mc="http://schemas.openxmlformats.org/markup-compatibility/2006">
        <mc:Choice xmlns:a14="http://schemas.microsoft.com/office/drawing/2010/main" Requires="a14">
          <p:sp>
            <p:nvSpPr>
              <p:cNvPr id="2" name="Rectangle 1"/>
              <p:cNvSpPr/>
              <p:nvPr/>
            </p:nvSpPr>
            <p:spPr>
              <a:xfrm>
                <a:off x="251520" y="5013176"/>
                <a:ext cx="8620447" cy="1439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Property 2 (Ternary Valley Path Property). </a:t>
                </a:r>
                <a:r>
                  <a:rPr lang="en-US" dirty="0">
                    <a:solidFill>
                      <a:schemeClr val="tx1"/>
                    </a:solidFill>
                  </a:rPr>
                  <a:t>Let </a:t>
                </a:r>
                <a14:m>
                  <m:oMath xmlns:m="http://schemas.openxmlformats.org/officeDocument/2006/math">
                    <m:r>
                      <a:rPr lang="en-US" i="1" smtClean="0">
                        <a:solidFill>
                          <a:schemeClr val="tx1"/>
                        </a:solidFill>
                        <a:latin typeface="Cambria Math" charset="0"/>
                        <a:ea typeface="Cambria Math" charset="0"/>
                        <a:cs typeface="Cambria Math" charset="0"/>
                      </a:rPr>
                      <m:t>𝜋</m:t>
                    </m:r>
                  </m:oMath>
                </a14:m>
                <a:r>
                  <a:rPr lang="en-US" dirty="0" smtClean="0">
                    <a:solidFill>
                      <a:schemeClr val="tx1"/>
                    </a:solidFill>
                  </a:rPr>
                  <a:t> </a:t>
                </a:r>
                <a:r>
                  <a:rPr lang="en-US" dirty="0">
                    <a:solidFill>
                      <a:schemeClr val="tx1"/>
                    </a:solidFill>
                  </a:rPr>
                  <a:t>be the shortest ternary valley path from vertex u to vertex v on the UE spatial network G ′ . Let w be the length of this path </a:t>
                </a:r>
                <a14:m>
                  <m:oMath xmlns:m="http://schemas.openxmlformats.org/officeDocument/2006/math">
                    <m:r>
                      <a:rPr lang="en-US" i="1" smtClean="0">
                        <a:solidFill>
                          <a:schemeClr val="tx1"/>
                        </a:solidFill>
                        <a:latin typeface="Cambria Math" charset="0"/>
                        <a:ea typeface="Cambria Math" charset="0"/>
                        <a:cs typeface="Cambria Math" charset="0"/>
                      </a:rPr>
                      <m:t>𝜋</m:t>
                    </m:r>
                  </m:oMath>
                </a14:m>
                <a:r>
                  <a:rPr lang="en-US" dirty="0" smtClean="0">
                    <a:solidFill>
                      <a:schemeClr val="tx1"/>
                    </a:solidFill>
                  </a:rPr>
                  <a:t>. </a:t>
                </a:r>
                <a:r>
                  <a:rPr lang="en-US" dirty="0">
                    <a:solidFill>
                      <a:schemeClr val="tx1"/>
                    </a:solidFill>
                  </a:rPr>
                  <a:t>Let w ′ be the weight of the edge (u</a:t>
                </a:r>
                <a:r>
                  <a:rPr lang="en-US" dirty="0" smtClean="0">
                    <a:solidFill>
                      <a:schemeClr val="tx1"/>
                    </a:solidFill>
                  </a:rPr>
                  <a:t>,</a:t>
                </a:r>
                <a:r>
                  <a:rPr lang="zh-CN" altLang="en-US" dirty="0" smtClean="0">
                    <a:solidFill>
                      <a:schemeClr val="tx1"/>
                    </a:solidFill>
                  </a:rPr>
                  <a:t> </a:t>
                </a:r>
                <a:r>
                  <a:rPr lang="en-US" dirty="0" smtClean="0">
                    <a:solidFill>
                      <a:schemeClr val="tx1"/>
                    </a:solidFill>
                  </a:rPr>
                  <a:t>v</a:t>
                </a:r>
                <a:r>
                  <a:rPr lang="en-US" dirty="0">
                    <a:solidFill>
                      <a:schemeClr val="tx1"/>
                    </a:solidFill>
                  </a:rPr>
                  <a:t>) (if any) on the original graph G (if there is no edge (u</a:t>
                </a:r>
                <a:r>
                  <a:rPr lang="en-US" dirty="0" smtClean="0">
                    <a:solidFill>
                      <a:schemeClr val="tx1"/>
                    </a:solidFill>
                  </a:rPr>
                  <a:t>,</a:t>
                </a:r>
                <a:r>
                  <a:rPr lang="zh-CN" altLang="en-US" dirty="0" smtClean="0">
                    <a:solidFill>
                      <a:schemeClr val="tx1"/>
                    </a:solidFill>
                  </a:rPr>
                  <a:t> </a:t>
                </a:r>
                <a:r>
                  <a:rPr lang="en-US" dirty="0" smtClean="0">
                    <a:solidFill>
                      <a:schemeClr val="tx1"/>
                    </a:solidFill>
                  </a:rPr>
                  <a:t>v</a:t>
                </a:r>
                <a:r>
                  <a:rPr lang="en-US" dirty="0">
                    <a:solidFill>
                      <a:schemeClr val="tx1"/>
                    </a:solidFill>
                  </a:rPr>
                  <a:t>) on G, w ′ is set to ∞). The shortest valley path from u to v on G has the length equal to min{w</a:t>
                </a:r>
                <a:r>
                  <a:rPr lang="en-US" dirty="0" smtClean="0">
                    <a:solidFill>
                      <a:schemeClr val="tx1"/>
                    </a:solidFill>
                  </a:rPr>
                  <a:t>,</a:t>
                </a:r>
                <a:r>
                  <a:rPr lang="zh-CN" altLang="en-US" dirty="0" smtClean="0">
                    <a:solidFill>
                      <a:schemeClr val="tx1"/>
                    </a:solidFill>
                  </a:rPr>
                  <a:t> </a:t>
                </a:r>
                <a:r>
                  <a:rPr lang="en-US" dirty="0" smtClean="0">
                    <a:solidFill>
                      <a:schemeClr val="tx1"/>
                    </a:solidFill>
                  </a:rPr>
                  <a:t>w′ </a:t>
                </a:r>
                <a:r>
                  <a:rPr lang="en-US" dirty="0">
                    <a:solidFill>
                      <a:schemeClr val="tx1"/>
                    </a:solidFill>
                  </a:rPr>
                  <a:t>}.</a:t>
                </a:r>
              </a:p>
            </p:txBody>
          </p:sp>
        </mc:Choice>
        <mc:Fallback>
          <p:sp>
            <p:nvSpPr>
              <p:cNvPr id="2" name="Rectangle 1"/>
              <p:cNvSpPr>
                <a:spLocks noRot="1" noChangeAspect="1" noMove="1" noResize="1" noEditPoints="1" noAdjustHandles="1" noChangeArrowheads="1" noChangeShapeType="1" noTextEdit="1"/>
              </p:cNvSpPr>
              <p:nvPr/>
            </p:nvSpPr>
            <p:spPr>
              <a:xfrm>
                <a:off x="251520" y="5013176"/>
                <a:ext cx="8620447" cy="1439494"/>
              </a:xfrm>
              <a:prstGeom prst="rect">
                <a:avLst/>
              </a:prstGeom>
              <a:blipFill rotWithShape="0">
                <a:blip r:embed="rId3"/>
                <a:stretch>
                  <a:fillRect t="-2075" b="-6224"/>
                </a:stretch>
              </a:blipFill>
            </p:spPr>
            <p:txBody>
              <a:bodyPr/>
              <a:lstStyle/>
              <a:p>
                <a:r>
                  <a:rPr lang="en-US">
                    <a:noFill/>
                  </a:rPr>
                  <a:t> </a:t>
                </a:r>
              </a:p>
            </p:txBody>
          </p:sp>
        </mc:Fallback>
      </mc:AlternateContent>
      <p:sp>
        <p:nvSpPr>
          <p:cNvPr id="6" name="AutoShape 31"/>
          <p:cNvSpPr>
            <a:spLocks noChangeArrowheads="1"/>
          </p:cNvSpPr>
          <p:nvPr/>
        </p:nvSpPr>
        <p:spPr bwMode="auto">
          <a:xfrm>
            <a:off x="4604563" y="2053468"/>
            <a:ext cx="4371975" cy="781695"/>
          </a:xfrm>
          <a:prstGeom prst="wedgeRoundRectCallout">
            <a:avLst>
              <a:gd name="adj1" fmla="val -30458"/>
              <a:gd name="adj2" fmla="val 80616"/>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We</a:t>
            </a:r>
            <a:r>
              <a:rPr lang="zh-CN" altLang="en-US" sz="1800" b="1" dirty="0" smtClean="0">
                <a:solidFill>
                  <a:schemeClr val="tx2"/>
                </a:solidFill>
              </a:rPr>
              <a:t> </a:t>
            </a:r>
            <a:r>
              <a:rPr lang="en-US" altLang="zh-CN" sz="1800" b="1" dirty="0" smtClean="0">
                <a:solidFill>
                  <a:schemeClr val="tx2"/>
                </a:solidFill>
              </a:rPr>
              <a:t>add</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shortcut</a:t>
            </a:r>
            <a:r>
              <a:rPr lang="zh-CN" altLang="en-US" sz="1800" b="1" dirty="0" smtClean="0">
                <a:solidFill>
                  <a:schemeClr val="tx2"/>
                </a:solidFill>
              </a:rPr>
              <a:t> </a:t>
            </a:r>
            <a:r>
              <a:rPr lang="en-US" altLang="zh-CN" sz="1800" b="1" dirty="0" smtClean="0">
                <a:solidFill>
                  <a:schemeClr val="tx2"/>
                </a:solidFill>
              </a:rPr>
              <a:t>(u,</a:t>
            </a:r>
            <a:r>
              <a:rPr lang="zh-CN" altLang="en-US" sz="1800" b="1" dirty="0" smtClean="0">
                <a:solidFill>
                  <a:schemeClr val="tx2"/>
                </a:solidFill>
              </a:rPr>
              <a:t> </a:t>
            </a:r>
            <a:r>
              <a:rPr lang="en-US" altLang="zh-CN" sz="1800" b="1" dirty="0" smtClean="0">
                <a:solidFill>
                  <a:schemeClr val="tx2"/>
                </a:solidFill>
              </a:rPr>
              <a:t>v)</a:t>
            </a:r>
            <a:r>
              <a:rPr lang="zh-CN" altLang="en-US" sz="1800" b="1" dirty="0" smtClean="0">
                <a:solidFill>
                  <a:schemeClr val="tx2"/>
                </a:solidFill>
              </a:rPr>
              <a:t> </a:t>
            </a:r>
            <a:r>
              <a:rPr lang="en-US" altLang="zh-CN" sz="1800" b="1" dirty="0" err="1" smtClean="0">
                <a:solidFill>
                  <a:schemeClr val="tx2"/>
                </a:solidFill>
              </a:rPr>
              <a:t>iff</a:t>
            </a:r>
            <a:r>
              <a:rPr lang="zh-CN" altLang="en-US" sz="1800" b="1" dirty="0" smtClean="0">
                <a:solidFill>
                  <a:schemeClr val="tx2"/>
                </a:solidFill>
              </a:rPr>
              <a:t> </a:t>
            </a:r>
            <a:r>
              <a:rPr lang="en-US" altLang="zh-CN" sz="1800" b="1" dirty="0" smtClean="0">
                <a:solidFill>
                  <a:schemeClr val="tx2"/>
                </a:solidFill>
              </a:rPr>
              <a:t>there</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valley</a:t>
            </a:r>
            <a:r>
              <a:rPr lang="zh-CN" altLang="en-US" sz="1800" b="1" dirty="0" smtClean="0">
                <a:solidFill>
                  <a:schemeClr val="tx2"/>
                </a:solidFill>
              </a:rPr>
              <a:t> </a:t>
            </a:r>
            <a:r>
              <a:rPr lang="en-US" altLang="zh-CN" sz="1800" b="1" dirty="0" smtClean="0">
                <a:solidFill>
                  <a:schemeClr val="tx2"/>
                </a:solidFill>
              </a:rPr>
              <a:t>path</a:t>
            </a:r>
            <a:r>
              <a:rPr lang="zh-CN" altLang="en-US" sz="1800" b="1" dirty="0" smtClean="0">
                <a:solidFill>
                  <a:schemeClr val="tx2"/>
                </a:solidFill>
              </a:rPr>
              <a:t> </a:t>
            </a:r>
            <a:r>
              <a:rPr lang="en-US" altLang="zh-CN" sz="1800" b="1" dirty="0" smtClean="0">
                <a:solidFill>
                  <a:schemeClr val="tx2"/>
                </a:solidFill>
              </a:rPr>
              <a:t>from</a:t>
            </a:r>
            <a:r>
              <a:rPr lang="zh-CN" altLang="en-US" sz="1800" b="1" dirty="0" smtClean="0">
                <a:solidFill>
                  <a:schemeClr val="tx2"/>
                </a:solidFill>
              </a:rPr>
              <a:t> </a:t>
            </a:r>
            <a:r>
              <a:rPr lang="en-US" altLang="zh-CN" sz="1800" b="1" dirty="0" smtClean="0">
                <a:solidFill>
                  <a:schemeClr val="tx2"/>
                </a:solidFill>
              </a:rPr>
              <a:t>u</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v</a:t>
            </a:r>
            <a:r>
              <a:rPr lang="zh-CN" altLang="en-US" sz="1800" b="1" dirty="0" smtClean="0">
                <a:solidFill>
                  <a:schemeClr val="tx2"/>
                </a:solidFill>
              </a:rPr>
              <a:t> </a:t>
            </a:r>
            <a:r>
              <a:rPr lang="en-US" altLang="zh-CN" sz="1800" b="1" dirty="0" smtClean="0">
                <a:solidFill>
                  <a:schemeClr val="tx2"/>
                </a:solidFill>
              </a:rPr>
              <a:t>in</a:t>
            </a:r>
            <a:r>
              <a:rPr lang="zh-CN" altLang="en-US" sz="1800" b="1" dirty="0" smtClean="0">
                <a:solidFill>
                  <a:schemeClr val="tx2"/>
                </a:solidFill>
              </a:rPr>
              <a:t> </a:t>
            </a:r>
            <a:r>
              <a:rPr lang="en-US" altLang="zh-CN" sz="1800" b="1" dirty="0" smtClean="0">
                <a:solidFill>
                  <a:schemeClr val="tx2"/>
                </a:solidFill>
              </a:rPr>
              <a:t>G.</a:t>
            </a:r>
            <a:r>
              <a:rPr lang="zh-CN" altLang="en-US" sz="1800" b="1" dirty="0" smtClean="0">
                <a:solidFill>
                  <a:schemeClr val="tx2"/>
                </a:solidFill>
              </a:rPr>
              <a:t> </a:t>
            </a:r>
            <a:endParaRPr lang="en-US" altLang="zh-HK" sz="1800" b="1" dirty="0" smtClean="0">
              <a:solidFill>
                <a:schemeClr val="tx2"/>
              </a:solidFill>
            </a:endParaRPr>
          </a:p>
        </p:txBody>
      </p:sp>
    </p:spTree>
    <p:extLst>
      <p:ext uri="{BB962C8B-B14F-4D97-AF65-F5344CB8AC3E}">
        <p14:creationId xmlns:p14="http://schemas.microsoft.com/office/powerpoint/2010/main" val="223916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smtClean="0"/>
              <a:t>2. Problem Definition</a:t>
            </a:r>
            <a:endParaRPr lang="zh-HK" altLang="en-US" dirty="0" smtClean="0"/>
          </a:p>
        </p:txBody>
      </p:sp>
      <mc:AlternateContent xmlns:mc="http://schemas.openxmlformats.org/markup-compatibility/2006" xmlns:a14="http://schemas.microsoft.com/office/drawing/2010/main">
        <mc:Choice Requires="a14">
          <p:sp>
            <p:nvSpPr>
              <p:cNvPr id="8195" name="內容版面配置區 2"/>
              <p:cNvSpPr>
                <a:spLocks noGrp="1"/>
              </p:cNvSpPr>
              <p:nvPr>
                <p:ph idx="1"/>
              </p:nvPr>
            </p:nvSpPr>
            <p:spPr>
              <a:xfrm>
                <a:off x="1182688" y="2017713"/>
                <a:ext cx="7772400" cy="979487"/>
              </a:xfrm>
            </p:spPr>
            <p:txBody>
              <a:bodyPr/>
              <a:lstStyle/>
              <a:p>
                <a:r>
                  <a:rPr lang="en-US" altLang="zh-HK" dirty="0" smtClean="0"/>
                  <a:t>Notations and Concepts</a:t>
                </a:r>
              </a:p>
              <a:p>
                <a:pPr lvl="1"/>
                <a:r>
                  <a:rPr lang="en-US" altLang="zh-HK" dirty="0" smtClean="0"/>
                  <a:t>G(V, E) – a spatial network</a:t>
                </a:r>
              </a:p>
              <a:p>
                <a:pPr lvl="1"/>
                <a:r>
                  <a:rPr lang="en-US" altLang="zh-HK" dirty="0" smtClean="0"/>
                  <a:t>V – the set of vertices</a:t>
                </a:r>
              </a:p>
              <a:p>
                <a:pPr lvl="1"/>
                <a:r>
                  <a:rPr lang="en-US" altLang="zh-HK" dirty="0" smtClean="0"/>
                  <a:t>E </a:t>
                </a:r>
                <a:r>
                  <a:rPr lang="en-US" altLang="zh-HK" dirty="0"/>
                  <a:t>–</a:t>
                </a:r>
                <a:r>
                  <a:rPr lang="en-US" altLang="zh-HK" dirty="0" smtClean="0"/>
                  <a:t> the set of edges</a:t>
                </a:r>
              </a:p>
              <a:p>
                <a:pPr lvl="1"/>
                <a:r>
                  <a:rPr lang="en-US" altLang="zh-HK" dirty="0" smtClean="0"/>
                  <a:t>n – |V|</a:t>
                </a:r>
              </a:p>
              <a:p>
                <a:pPr lvl="1"/>
                <a:r>
                  <a:rPr lang="en-US" altLang="zh-HK" dirty="0" smtClean="0"/>
                  <a:t>m – |E|</a:t>
                </a:r>
              </a:p>
              <a:p>
                <a:pPr lvl="1"/>
                <a14:m>
                  <m:oMath xmlns:m="http://schemas.openxmlformats.org/officeDocument/2006/math">
                    <m:sSub>
                      <m:sSubPr>
                        <m:ctrlPr>
                          <a:rPr lang="en-US" altLang="zh-HK" i="1">
                            <a:latin typeface="Cambria Math" charset="0"/>
                            <a:ea typeface="Times" charset="0"/>
                            <a:cs typeface="Times" charset="0"/>
                          </a:rPr>
                        </m:ctrlPr>
                      </m:sSubPr>
                      <m:e>
                        <m:r>
                          <m:rPr>
                            <m:sty m:val="p"/>
                          </m:rPr>
                          <a:rPr lang="en-US" altLang="zh-HK" b="0" i="0" smtClean="0">
                            <a:latin typeface="Cambria Math" charset="0"/>
                            <a:ea typeface="Times" charset="0"/>
                            <a:cs typeface="Times" charset="0"/>
                          </a:rPr>
                          <m:t>w</m:t>
                        </m:r>
                      </m:e>
                      <m:sub>
                        <m:r>
                          <m:rPr>
                            <m:sty m:val="p"/>
                          </m:rPr>
                          <a:rPr lang="en-US" altLang="zh-HK">
                            <a:latin typeface="Cambria Math" charset="0"/>
                            <a:ea typeface="Times" charset="0"/>
                            <a:cs typeface="Times" charset="0"/>
                          </a:rPr>
                          <m:t>G</m:t>
                        </m:r>
                      </m:sub>
                    </m:sSub>
                    <m:r>
                      <m:rPr>
                        <m:nor/>
                      </m:rPr>
                      <a:rPr lang="en-US" altLang="zh-HK" dirty="0"/>
                      <m:t>(</m:t>
                    </m:r>
                    <m:r>
                      <m:rPr>
                        <m:nor/>
                      </m:rPr>
                      <a:rPr lang="en-US" altLang="zh-HK" b="0" i="0" dirty="0" smtClean="0"/>
                      <m:t>u</m:t>
                    </m:r>
                    <m:r>
                      <m:rPr>
                        <m:nor/>
                      </m:rPr>
                      <a:rPr lang="en-US" altLang="zh-HK" dirty="0"/>
                      <m:t>, </m:t>
                    </m:r>
                    <m:r>
                      <m:rPr>
                        <m:nor/>
                      </m:rPr>
                      <a:rPr lang="en-US" altLang="zh-HK" b="0" i="0" dirty="0" smtClean="0"/>
                      <m:t>v</m:t>
                    </m:r>
                    <m:r>
                      <m:rPr>
                        <m:nor/>
                      </m:rPr>
                      <a:rPr lang="en-US" altLang="zh-HK" dirty="0"/>
                      <m:t>)</m:t>
                    </m:r>
                  </m:oMath>
                </a14:m>
                <a:r>
                  <a:rPr lang="en-US" altLang="zh-HK" dirty="0"/>
                  <a:t> </a:t>
                </a:r>
                <a:r>
                  <a:rPr lang="en-US" altLang="zh-HK" dirty="0" smtClean="0"/>
                  <a:t>– the weight of an edge (u, v)</a:t>
                </a:r>
              </a:p>
              <a:p>
                <a:pPr lvl="1"/>
                <a14:m>
                  <m:oMath xmlns:m="http://schemas.openxmlformats.org/officeDocument/2006/math">
                    <m:sSub>
                      <m:sSubPr>
                        <m:ctrlPr>
                          <a:rPr lang="en-US" altLang="zh-HK" i="1">
                            <a:latin typeface="Cambria Math" charset="0"/>
                            <a:ea typeface="Times" charset="0"/>
                            <a:cs typeface="Times" charset="0"/>
                          </a:rPr>
                        </m:ctrlPr>
                      </m:sSubPr>
                      <m:e>
                        <m:r>
                          <m:rPr>
                            <m:sty m:val="p"/>
                          </m:rPr>
                          <a:rPr lang="en-US" altLang="zh-HK" i="0">
                            <a:latin typeface="Cambria Math" charset="0"/>
                            <a:ea typeface="Times" charset="0"/>
                            <a:cs typeface="Times" charset="0"/>
                          </a:rPr>
                          <m:t>d</m:t>
                        </m:r>
                      </m:e>
                      <m:sub>
                        <m:r>
                          <m:rPr>
                            <m:sty m:val="p"/>
                          </m:rPr>
                          <a:rPr lang="en-US" altLang="zh-HK" b="0" i="0" smtClean="0">
                            <a:latin typeface="Cambria Math" charset="0"/>
                            <a:ea typeface="Times" charset="0"/>
                            <a:cs typeface="Times" charset="0"/>
                          </a:rPr>
                          <m:t>G</m:t>
                        </m:r>
                      </m:sub>
                    </m:sSub>
                  </m:oMath>
                </a14:m>
                <a:r>
                  <a:rPr lang="en-US" altLang="zh-HK" dirty="0"/>
                  <a:t>(s, t) – </a:t>
                </a:r>
                <a:r>
                  <a:rPr lang="en-US" altLang="zh-HK" dirty="0" smtClean="0"/>
                  <a:t>shortest distance </a:t>
                </a:r>
                <a:r>
                  <a:rPr lang="en-US" altLang="zh-CN" dirty="0" smtClean="0"/>
                  <a:t>from</a:t>
                </a:r>
                <a:r>
                  <a:rPr lang="zh-CN" altLang="en-US" dirty="0" smtClean="0"/>
                  <a:t> </a:t>
                </a:r>
                <a:r>
                  <a:rPr lang="en-US" altLang="zh-HK" dirty="0" smtClean="0"/>
                  <a:t>s </a:t>
                </a:r>
                <a:r>
                  <a:rPr lang="en-US" altLang="zh-CN" dirty="0" smtClean="0"/>
                  <a:t>to</a:t>
                </a:r>
                <a:r>
                  <a:rPr lang="en-US" altLang="zh-HK" dirty="0" smtClean="0"/>
                  <a:t> </a:t>
                </a:r>
                <a:r>
                  <a:rPr lang="en-US" altLang="zh-HK" dirty="0"/>
                  <a:t>t</a:t>
                </a:r>
              </a:p>
              <a:p>
                <a:pPr lvl="1"/>
                <a:endParaRPr lang="en-US" altLang="zh-HK" dirty="0" smtClean="0"/>
              </a:p>
              <a:p>
                <a:pPr lvl="1"/>
                <a:endParaRPr lang="en-US" altLang="zh-HK" dirty="0" smtClean="0"/>
              </a:p>
              <a:p>
                <a:pPr lvl="1"/>
                <a:endParaRPr lang="en-US" altLang="zh-HK" dirty="0" smtClean="0"/>
              </a:p>
              <a:p>
                <a:endParaRPr lang="zh-HK" altLang="en-US" dirty="0" smtClean="0"/>
              </a:p>
            </p:txBody>
          </p:sp>
        </mc:Choice>
        <mc:Fallback xmlns="">
          <p:sp>
            <p:nvSpPr>
              <p:cNvPr id="8195" name="內容版面配置區 2"/>
              <p:cNvSpPr>
                <a:spLocks noGrp="1" noRot="1" noChangeAspect="1" noMove="1" noResize="1" noEditPoints="1" noAdjustHandles="1" noChangeArrowheads="1" noChangeShapeType="1" noTextEdit="1"/>
              </p:cNvSpPr>
              <p:nvPr>
                <p:ph idx="1"/>
              </p:nvPr>
            </p:nvSpPr>
            <p:spPr>
              <a:xfrm>
                <a:off x="1182688" y="2017713"/>
                <a:ext cx="7772400" cy="979487"/>
              </a:xfrm>
              <a:blipFill rotWithShape="0">
                <a:blip r:embed="rId3"/>
                <a:stretch>
                  <a:fillRect l="-549" t="-8075" b="-340994"/>
                </a:stretch>
              </a:blipFill>
            </p:spPr>
            <p:txBody>
              <a:bodyPr/>
              <a:lstStyle/>
              <a:p>
                <a:r>
                  <a:rPr lang="en-US">
                    <a:noFill/>
                  </a:rPr>
                  <a:t> </a:t>
                </a:r>
              </a:p>
            </p:txBody>
          </p:sp>
        </mc:Fallback>
      </mc:AlternateContent>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33</a:t>
            </a:fld>
            <a:endParaRPr kumimoji="0" lang="en-US" altLang="zh-TW" sz="140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891" y="2708920"/>
            <a:ext cx="4495800" cy="2514600"/>
          </a:xfrm>
          <a:prstGeom prst="rect">
            <a:avLst/>
          </a:prstGeom>
          <a:solidFill>
            <a:schemeClr val="bg1"/>
          </a:solidFill>
        </p:spPr>
      </p:pic>
      <mc:AlternateContent xmlns:mc="http://schemas.openxmlformats.org/markup-compatibility/2006">
        <mc:Choice xmlns:a14="http://schemas.microsoft.com/office/drawing/2010/main" Requires="a14">
          <p:sp>
            <p:nvSpPr>
              <p:cNvPr id="6" name="AutoShape 31"/>
              <p:cNvSpPr>
                <a:spLocks noChangeArrowheads="1"/>
              </p:cNvSpPr>
              <p:nvPr/>
            </p:nvSpPr>
            <p:spPr bwMode="auto">
              <a:xfrm>
                <a:off x="2267744" y="951906"/>
                <a:ext cx="6336704" cy="1152128"/>
              </a:xfrm>
              <a:prstGeom prst="wedgeRoundRectCallout">
                <a:avLst>
                  <a:gd name="adj1" fmla="val -38407"/>
                  <a:gd name="adj2" fmla="val 103788"/>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b="1" dirty="0" smtClean="0">
                    <a:solidFill>
                      <a:schemeClr val="tx2"/>
                    </a:solidFill>
                  </a:rPr>
                  <a:t>There are 8 vertices (</a:t>
                </a:r>
                <a:r>
                  <a:rPr lang="en-US" altLang="zh-TW" sz="1800" b="1" dirty="0">
                    <a:solidFill>
                      <a:schemeClr val="tx2"/>
                    </a:solidFill>
                  </a:rPr>
                  <a:t>n</a:t>
                </a:r>
                <a:r>
                  <a:rPr lang="en-US" altLang="zh-TW" sz="1800" b="1" dirty="0" smtClean="0">
                    <a:solidFill>
                      <a:schemeClr val="tx2"/>
                    </a:solidFill>
                  </a:rPr>
                  <a:t> = 8).</a:t>
                </a:r>
              </a:p>
              <a:p>
                <a:pPr eaLnBrk="1" hangingPunct="1">
                  <a:spcBef>
                    <a:spcPct val="0"/>
                  </a:spcBef>
                  <a:buClrTx/>
                  <a:buSzTx/>
                  <a:buFontTx/>
                  <a:buNone/>
                </a:pPr>
                <a:r>
                  <a:rPr lang="en-US" altLang="zh-TW" sz="1800" b="1" dirty="0" smtClean="0">
                    <a:solidFill>
                      <a:schemeClr val="tx2"/>
                    </a:solidFill>
                  </a:rPr>
                  <a:t>The shortest path from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a:solidFill>
                              <a:schemeClr val="tx2"/>
                            </a:solidFill>
                            <a:latin typeface="Cambria Math" charset="0"/>
                          </a:rPr>
                          <m:t>𝟏</m:t>
                        </m:r>
                      </m:sub>
                    </m:sSub>
                  </m:oMath>
                </a14:m>
                <a:r>
                  <a:rPr lang="en-US" altLang="zh-TW" sz="1800" b="1" dirty="0" smtClean="0">
                    <a:solidFill>
                      <a:schemeClr val="tx2"/>
                    </a:solidFill>
                  </a:rPr>
                  <a:t> to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𝟒</m:t>
                        </m:r>
                      </m:sub>
                    </m:sSub>
                    <m:r>
                      <a:rPr lang="en-US" altLang="zh-HK" sz="1800" b="1" i="0" dirty="0" smtClean="0">
                        <a:solidFill>
                          <a:schemeClr val="tx2"/>
                        </a:solidFill>
                        <a:latin typeface="Cambria Math" charset="0"/>
                      </a:rPr>
                      <m:t> </m:t>
                    </m:r>
                  </m:oMath>
                </a14:m>
                <a:r>
                  <a:rPr lang="en-US" altLang="zh-TW" sz="1800" b="1" dirty="0" smtClean="0">
                    <a:solidFill>
                      <a:schemeClr val="tx2"/>
                    </a:solidFill>
                  </a:rPr>
                  <a:t>is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a:solidFill>
                              <a:schemeClr val="tx2"/>
                            </a:solidFill>
                            <a:latin typeface="Cambria Math" charset="0"/>
                          </a:rPr>
                          <m:t>𝟏</m:t>
                        </m:r>
                      </m:sub>
                    </m:sSub>
                  </m:oMath>
                </a14:m>
                <a:r>
                  <a:rPr lang="en-US" altLang="zh-TW" sz="1800" b="1" dirty="0" smtClean="0">
                    <a:solidFill>
                      <a:schemeClr val="tx2"/>
                    </a:solidFill>
                  </a:rPr>
                  <a:t>,</a:t>
                </a:r>
                <a:r>
                  <a:rPr lang="en-US" altLang="zh-HK" sz="1800" b="1" dirty="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𝟔</m:t>
                        </m:r>
                      </m:sub>
                    </m:sSub>
                  </m:oMath>
                </a14:m>
                <a:r>
                  <a:rPr lang="en-US" altLang="zh-TW" sz="1800" b="1" dirty="0" smtClean="0">
                    <a:solidFill>
                      <a:schemeClr val="tx2"/>
                    </a:solidFill>
                  </a:rPr>
                  <a:t>,</a:t>
                </a:r>
                <a:r>
                  <a:rPr lang="en-US" altLang="zh-HK" sz="1800" b="1" dirty="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𝟖</m:t>
                        </m:r>
                      </m:sub>
                    </m:sSub>
                  </m:oMath>
                </a14:m>
                <a:r>
                  <a:rPr lang="en-US" altLang="zh-TW" sz="1800" b="1" dirty="0" smtClean="0">
                    <a:solidFill>
                      <a:schemeClr val="tx2"/>
                    </a:solidFill>
                  </a:rPr>
                  <a:t>,</a:t>
                </a:r>
                <a:r>
                  <a:rPr lang="en-US" altLang="zh-HK" sz="1800" b="1" dirty="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𝟓</m:t>
                        </m:r>
                      </m:sub>
                    </m:sSub>
                  </m:oMath>
                </a14:m>
                <a:r>
                  <a:rPr lang="en-US" altLang="zh-TW" sz="1800" b="1" dirty="0" smtClean="0">
                    <a:solidFill>
                      <a:schemeClr val="tx2"/>
                    </a:solidFill>
                  </a:rPr>
                  <a:t>,</a:t>
                </a:r>
                <a:r>
                  <a:rPr lang="en-US" altLang="zh-HK" sz="1800" b="1" dirty="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𝟒</m:t>
                        </m:r>
                      </m:sub>
                    </m:sSub>
                  </m:oMath>
                </a14:m>
                <a:r>
                  <a:rPr lang="en-US" altLang="zh-TW" sz="1800" b="1" dirty="0" smtClean="0">
                    <a:solidFill>
                      <a:schemeClr val="tx2"/>
                    </a:solidFill>
                  </a:rPr>
                  <a:t>). </a:t>
                </a:r>
              </a:p>
              <a:p>
                <a:pPr eaLnBrk="1" hangingPunct="1">
                  <a:spcBef>
                    <a:spcPct val="0"/>
                  </a:spcBef>
                  <a:buClrTx/>
                  <a:buSzTx/>
                  <a:buFontTx/>
                  <a:buNone/>
                </a:pPr>
                <a14:m>
                  <m:oMath xmlns:m="http://schemas.openxmlformats.org/officeDocument/2006/math">
                    <m:sSub>
                      <m:sSubPr>
                        <m:ctrlPr>
                          <a:rPr lang="en-US" altLang="zh-HK" sz="1800" b="1" i="1">
                            <a:solidFill>
                              <a:schemeClr val="tx2"/>
                            </a:solidFill>
                            <a:latin typeface="Cambria Math" charset="0"/>
                          </a:rPr>
                        </m:ctrlPr>
                      </m:sSubPr>
                      <m:e>
                        <m:r>
                          <a:rPr lang="en-US" altLang="zh-HK" sz="1800" b="1">
                            <a:solidFill>
                              <a:schemeClr val="tx2"/>
                            </a:solidFill>
                            <a:latin typeface="Cambria Math" charset="0"/>
                          </a:rPr>
                          <m:t>𝑑</m:t>
                        </m:r>
                      </m:e>
                      <m:sub>
                        <m:r>
                          <a:rPr lang="en-US" altLang="zh-CN" sz="1800" b="1" i="1" smtClean="0">
                            <a:solidFill>
                              <a:schemeClr val="tx2"/>
                            </a:solidFill>
                            <a:latin typeface="Cambria Math" charset="0"/>
                          </a:rPr>
                          <m:t>𝑮</m:t>
                        </m:r>
                      </m:sub>
                    </m:sSub>
                  </m:oMath>
                </a14:m>
                <a:r>
                  <a:rPr lang="en-US" altLang="zh-HK" sz="1800" b="1" dirty="0" smtClean="0">
                    <a:solidFill>
                      <a:schemeClr val="tx2"/>
                    </a:solidFill>
                  </a:rPr>
                  <a:t>(</a:t>
                </a:r>
                <a14:m>
                  <m:oMath xmlns:m="http://schemas.openxmlformats.org/officeDocument/2006/math">
                    <m:sSub>
                      <m:sSubPr>
                        <m:ctrlPr>
                          <a:rPr lang="en-US" altLang="zh-HK" sz="1800" b="1" i="1" dirty="0" smtClean="0">
                            <a:solidFill>
                              <a:schemeClr val="tx2"/>
                            </a:solidFill>
                            <a:latin typeface="Cambria Math" charset="0"/>
                          </a:rPr>
                        </m:ctrlPr>
                      </m:sSubPr>
                      <m:e>
                        <m:r>
                          <a:rPr lang="en-US" altLang="zh-HK" sz="1800" b="1" i="1" dirty="0" smtClean="0">
                            <a:solidFill>
                              <a:schemeClr val="tx2"/>
                            </a:solidFill>
                            <a:latin typeface="Cambria Math" charset="0"/>
                          </a:rPr>
                          <m:t>𝒗</m:t>
                        </m:r>
                      </m:e>
                      <m:sub>
                        <m:r>
                          <a:rPr lang="en-US" altLang="zh-HK" sz="1800" b="1" i="1" dirty="0" smtClean="0">
                            <a:solidFill>
                              <a:schemeClr val="tx2"/>
                            </a:solidFill>
                            <a:latin typeface="Cambria Math" charset="0"/>
                          </a:rPr>
                          <m:t>𝟏</m:t>
                        </m:r>
                      </m:sub>
                    </m:sSub>
                  </m:oMath>
                </a14:m>
                <a:r>
                  <a:rPr lang="en-US" altLang="zh-HK" sz="1800" b="1" dirty="0" smtClean="0">
                    <a:solidFill>
                      <a:schemeClr val="tx2"/>
                    </a:solidFill>
                  </a:rPr>
                  <a:t>, </a:t>
                </a:r>
                <a14:m>
                  <m:oMath xmlns:m="http://schemas.openxmlformats.org/officeDocument/2006/math">
                    <m:sSub>
                      <m:sSubPr>
                        <m:ctrlPr>
                          <a:rPr lang="en-US" altLang="zh-HK" sz="1800" b="1" i="1" dirty="0">
                            <a:solidFill>
                              <a:schemeClr val="tx2"/>
                            </a:solidFill>
                            <a:latin typeface="Cambria Math" charset="0"/>
                          </a:rPr>
                        </m:ctrlPr>
                      </m:sSubPr>
                      <m:e>
                        <m:r>
                          <a:rPr lang="en-US" altLang="zh-HK" sz="1800" b="1" i="1" dirty="0">
                            <a:solidFill>
                              <a:schemeClr val="tx2"/>
                            </a:solidFill>
                            <a:latin typeface="Cambria Math" charset="0"/>
                          </a:rPr>
                          <m:t>𝒗</m:t>
                        </m:r>
                      </m:e>
                      <m:sub>
                        <m:r>
                          <a:rPr lang="en-US" altLang="zh-HK" sz="1800" b="1" i="1" dirty="0" smtClean="0">
                            <a:solidFill>
                              <a:schemeClr val="tx2"/>
                            </a:solidFill>
                            <a:latin typeface="Cambria Math" charset="0"/>
                          </a:rPr>
                          <m:t>𝟒</m:t>
                        </m:r>
                      </m:sub>
                    </m:sSub>
                  </m:oMath>
                </a14:m>
                <a:r>
                  <a:rPr lang="en-US" altLang="zh-HK" sz="1800" b="1" dirty="0" smtClean="0">
                    <a:solidFill>
                      <a:schemeClr val="tx2"/>
                    </a:solidFill>
                  </a:rPr>
                  <a:t>) is equal to 5.</a:t>
                </a:r>
                <a:endParaRPr lang="en-US" altLang="zh-TW" sz="1800" b="1" dirty="0">
                  <a:solidFill>
                    <a:schemeClr val="tx2"/>
                  </a:solidFill>
                </a:endParaRPr>
              </a:p>
              <a:p>
                <a:pPr eaLnBrk="1" hangingPunct="1">
                  <a:spcBef>
                    <a:spcPct val="0"/>
                  </a:spcBef>
                  <a:buClrTx/>
                  <a:buSzTx/>
                  <a:buFontTx/>
                  <a:buNone/>
                </a:pPr>
                <a:endParaRPr lang="en-US" altLang="zh-TW" sz="1800" baseline="-25000" dirty="0"/>
              </a:p>
            </p:txBody>
          </p:sp>
        </mc:Choice>
        <mc:Fallback>
          <p:sp>
            <p:nvSpPr>
              <p:cNvPr id="6" name="AutoShape 31"/>
              <p:cNvSpPr>
                <a:spLocks noRot="1" noChangeAspect="1" noMove="1" noResize="1" noEditPoints="1" noAdjustHandles="1" noChangeArrowheads="1" noChangeShapeType="1" noTextEdit="1"/>
              </p:cNvSpPr>
              <p:nvPr/>
            </p:nvSpPr>
            <p:spPr bwMode="auto">
              <a:xfrm>
                <a:off x="2267744" y="951906"/>
                <a:ext cx="6336704" cy="1152128"/>
              </a:xfrm>
              <a:prstGeom prst="wedgeRoundRectCallout">
                <a:avLst>
                  <a:gd name="adj1" fmla="val -38407"/>
                  <a:gd name="adj2" fmla="val 103788"/>
                  <a:gd name="adj3" fmla="val 16667"/>
                </a:avLst>
              </a:prstGeom>
              <a:blipFill rotWithShape="0">
                <a:blip r:embed="rId5"/>
                <a:stretch>
                  <a:fillRect t="-340"/>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2" name="Group 1"/>
          <p:cNvGrpSpPr/>
          <p:nvPr/>
        </p:nvGrpSpPr>
        <p:grpSpPr>
          <a:xfrm>
            <a:off x="988861" y="5689004"/>
            <a:ext cx="7615587" cy="967582"/>
            <a:chOff x="-94334" y="7536877"/>
            <a:chExt cx="7615587" cy="967582"/>
          </a:xfrm>
        </p:grpSpPr>
        <p:sp>
          <p:nvSpPr>
            <p:cNvPr id="8" name="Text Box 27"/>
            <p:cNvSpPr txBox="1">
              <a:spLocks noChangeArrowheads="1"/>
            </p:cNvSpPr>
            <p:nvPr/>
          </p:nvSpPr>
          <p:spPr bwMode="auto">
            <a:xfrm>
              <a:off x="104429" y="7581129"/>
              <a:ext cx="7416824" cy="923330"/>
            </a:xfrm>
            <a:prstGeom prst="rect">
              <a:avLst/>
            </a:prstGeom>
            <a:solidFill>
              <a:schemeClr val="accent1">
                <a:lumMod val="60000"/>
                <a:lumOff val="40000"/>
              </a:schemeClr>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800" dirty="0" smtClean="0"/>
                <a:t>             We </a:t>
              </a:r>
              <a:r>
                <a:rPr lang="en-US" altLang="zh-TW" sz="1800" dirty="0"/>
                <a:t>would like to design an oracle </a:t>
              </a:r>
              <a:r>
                <a:rPr lang="en-US" altLang="zh-TW" sz="1800" dirty="0" smtClean="0"/>
                <a:t>that </a:t>
              </a:r>
              <a:r>
                <a:rPr lang="en-US" altLang="zh-TW" sz="1800" dirty="0"/>
                <a:t>supports a short update time</a:t>
              </a:r>
              <a:r>
                <a:rPr lang="en-US" altLang="zh-TW" sz="1800" dirty="0" smtClean="0"/>
                <a:t>,</a:t>
              </a:r>
              <a:r>
                <a:rPr lang="zh-CN" altLang="en-US" sz="1800" dirty="0" smtClean="0"/>
                <a:t> </a:t>
              </a:r>
              <a:r>
                <a:rPr lang="en-US" altLang="zh-TW" sz="1800" dirty="0" smtClean="0"/>
                <a:t>and </a:t>
              </a:r>
              <a:r>
                <a:rPr lang="en-US" altLang="zh-TW" sz="1800" dirty="0"/>
                <a:t>at the same time, answers any shortest path/distance query efficiently.</a:t>
              </a:r>
            </a:p>
          </p:txBody>
        </p:sp>
        <mc:AlternateContent xmlns:mc="http://schemas.openxmlformats.org/markup-compatibility/2006">
          <mc:Choice xmlns:a14="http://schemas.microsoft.com/office/drawing/2010/main" Requires="a14">
            <p:sp>
              <p:nvSpPr>
                <p:cNvPr id="7" name="Text Box 27"/>
                <p:cNvSpPr txBox="1">
                  <a:spLocks noChangeArrowheads="1"/>
                </p:cNvSpPr>
                <p:nvPr/>
              </p:nvSpPr>
              <p:spPr bwMode="auto">
                <a:xfrm>
                  <a:off x="-94334" y="7536877"/>
                  <a:ext cx="1116806" cy="369332"/>
                </a:xfrm>
                <a:prstGeom prst="rect">
                  <a:avLst/>
                </a:prstGeom>
                <a:solidFill>
                  <a:srgbClr val="FFFF99"/>
                </a:solidFill>
                <a:ln w="9525">
                  <a:solidFill>
                    <a:schemeClr val="tx1"/>
                  </a:solidFill>
                  <a:miter lim="800000"/>
                  <a:headEnd/>
                  <a:tailEnd/>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14:m>
                    <m:oMathPara xmlns:m="http://schemas.openxmlformats.org/officeDocument/2006/math">
                      <m:oMathParaPr>
                        <m:jc m:val="centerGroup"/>
                      </m:oMathParaPr>
                      <m:oMath xmlns:m="http://schemas.openxmlformats.org/officeDocument/2006/math">
                        <m:r>
                          <a:rPr lang="en-US" altLang="zh-HK" sz="1800" b="1" i="1" smtClean="0">
                            <a:solidFill>
                              <a:schemeClr val="tx2"/>
                            </a:solidFill>
                            <a:latin typeface="Cambria Math" charset="0"/>
                          </a:rPr>
                          <m:t>𝑷𝒓</m:t>
                        </m:r>
                        <m:r>
                          <a:rPr lang="en-US" altLang="zh-CN" sz="1800" b="1" i="1" smtClean="0">
                            <a:solidFill>
                              <a:schemeClr val="tx2"/>
                            </a:solidFill>
                            <a:latin typeface="Cambria Math" charset="0"/>
                          </a:rPr>
                          <m:t>𝒐</m:t>
                        </m:r>
                        <m:r>
                          <a:rPr lang="en-US" altLang="zh-HK" sz="1800" b="1" i="1" smtClean="0">
                            <a:solidFill>
                              <a:schemeClr val="tx2"/>
                            </a:solidFill>
                            <a:latin typeface="Cambria Math" charset="0"/>
                          </a:rPr>
                          <m:t>𝒃𝒍𝒆𝒎</m:t>
                        </m:r>
                      </m:oMath>
                    </m:oMathPara>
                  </a14:m>
                  <a:endParaRPr lang="en-US" altLang="zh-TW" sz="1800" dirty="0"/>
                </a:p>
              </p:txBody>
            </p:sp>
          </mc:Choice>
          <mc:Fallback>
            <p:sp>
              <p:nvSpPr>
                <p:cNvPr id="7" name="Text Box 27"/>
                <p:cNvSpPr txBox="1">
                  <a:spLocks noRot="1" noChangeAspect="1" noMove="1" noResize="1" noEditPoints="1" noAdjustHandles="1" noChangeArrowheads="1" noChangeShapeType="1" noTextEdit="1"/>
                </p:cNvSpPr>
                <p:nvPr/>
              </p:nvSpPr>
              <p:spPr bwMode="auto">
                <a:xfrm>
                  <a:off x="-94334" y="7536877"/>
                  <a:ext cx="1116806" cy="369332"/>
                </a:xfrm>
                <a:prstGeom prst="rect">
                  <a:avLst/>
                </a:prstGeom>
                <a:blipFill rotWithShape="0">
                  <a:blip r:embed="rId6"/>
                  <a:stretch>
                    <a:fillRect r="-2703"/>
                  </a:stretch>
                </a:blipFill>
                <a:ln w="9525">
                  <a:solidFill>
                    <a:schemeClr val="tx1"/>
                  </a:solidFill>
                  <a:miter lim="800000"/>
                  <a:headEnd/>
                  <a:tailEnd/>
                </a:ln>
              </p:spPr>
              <p:txBody>
                <a:bodyPr/>
                <a:lstStyle/>
                <a:p>
                  <a:r>
                    <a:rPr lang="en-US">
                      <a:noFill/>
                    </a:rPr>
                    <a:t> </a:t>
                  </a:r>
                </a:p>
              </p:txBody>
            </p:sp>
          </mc:Fallback>
        </mc:AlternateContent>
      </p:grpSp>
    </p:spTree>
    <p:extLst>
      <p:ext uri="{BB962C8B-B14F-4D97-AF65-F5344CB8AC3E}">
        <p14:creationId xmlns:p14="http://schemas.microsoft.com/office/powerpoint/2010/main" val="7493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a:t>3</a:t>
            </a:r>
            <a:r>
              <a:rPr lang="en-US" altLang="zh-HK" dirty="0" smtClean="0"/>
              <a:t>. </a:t>
            </a:r>
            <a:r>
              <a:rPr lang="en-US" altLang="zh-TW" dirty="0"/>
              <a:t>Proposed Algorithm</a:t>
            </a:r>
            <a:endParaRPr lang="zh-HK" altLang="en-US" dirty="0" smtClean="0"/>
          </a:p>
        </p:txBody>
      </p:sp>
      <p:sp>
        <p:nvSpPr>
          <p:cNvPr id="8195" name="內容版面配置區 2"/>
          <p:cNvSpPr>
            <a:spLocks noGrp="1"/>
          </p:cNvSpPr>
          <p:nvPr>
            <p:ph idx="1"/>
          </p:nvPr>
        </p:nvSpPr>
        <p:spPr>
          <a:xfrm>
            <a:off x="1182688" y="2017713"/>
            <a:ext cx="7772400" cy="979487"/>
          </a:xfrm>
        </p:spPr>
        <p:txBody>
          <a:bodyPr/>
          <a:lstStyle/>
          <a:p>
            <a:r>
              <a:rPr lang="en-US" altLang="zh-CN" sz="2800" dirty="0" smtClean="0"/>
              <a:t>Our</a:t>
            </a:r>
            <a:r>
              <a:rPr lang="zh-CN" altLang="en-US" sz="2800" dirty="0" smtClean="0"/>
              <a:t> </a:t>
            </a:r>
            <a:r>
              <a:rPr lang="en-US" altLang="zh-CN" sz="2800" dirty="0" smtClean="0"/>
              <a:t>Oracle</a:t>
            </a:r>
            <a:r>
              <a:rPr lang="en-US" altLang="zh-CN" sz="2800" dirty="0" smtClean="0"/>
              <a:t>:</a:t>
            </a:r>
            <a:r>
              <a:rPr lang="zh-CN" altLang="en-US" sz="2800" dirty="0" smtClean="0"/>
              <a:t> </a:t>
            </a:r>
            <a:r>
              <a:rPr lang="en-US" altLang="zh-CN" sz="2800" dirty="0" smtClean="0"/>
              <a:t>Update</a:t>
            </a:r>
            <a:r>
              <a:rPr lang="zh-CN" altLang="en-US" sz="2800" dirty="0" smtClean="0"/>
              <a:t> </a:t>
            </a:r>
            <a:r>
              <a:rPr lang="en-US" altLang="zh-CN" sz="2800" dirty="0" smtClean="0"/>
              <a:t>Efficient</a:t>
            </a:r>
            <a:r>
              <a:rPr lang="zh-CN" altLang="en-US" sz="2800" dirty="0" smtClean="0"/>
              <a:t> </a:t>
            </a:r>
            <a:r>
              <a:rPr lang="en-US" altLang="zh-CN" sz="2800" dirty="0" smtClean="0"/>
              <a:t>(UE)</a:t>
            </a:r>
            <a:endParaRPr lang="en-US" altLang="zh-HK" sz="2800" dirty="0" smtClean="0"/>
          </a:p>
          <a:p>
            <a:pPr lvl="1"/>
            <a:r>
              <a:rPr lang="en-US" altLang="zh-CN" dirty="0" smtClean="0"/>
              <a:t>Overview:</a:t>
            </a:r>
          </a:p>
          <a:p>
            <a:pPr lvl="2"/>
            <a:r>
              <a:rPr lang="en-US" altLang="zh-CN" dirty="0" smtClean="0"/>
              <a:t>Randomized</a:t>
            </a:r>
            <a:r>
              <a:rPr lang="zh-CN" altLang="en-US" dirty="0" smtClean="0"/>
              <a:t> </a:t>
            </a:r>
            <a:r>
              <a:rPr lang="en-US" altLang="zh-CN" dirty="0"/>
              <a:t>Ordering</a:t>
            </a:r>
            <a:r>
              <a:rPr lang="zh-CN" altLang="en-US" dirty="0"/>
              <a:t> </a:t>
            </a:r>
            <a:r>
              <a:rPr lang="en-US" altLang="zh-CN" dirty="0"/>
              <a:t>of</a:t>
            </a:r>
            <a:r>
              <a:rPr lang="zh-CN" altLang="en-US" dirty="0"/>
              <a:t> </a:t>
            </a:r>
            <a:r>
              <a:rPr lang="en-US" altLang="zh-CN" dirty="0"/>
              <a:t>Vertices.</a:t>
            </a:r>
            <a:r>
              <a:rPr lang="zh-CN" altLang="en-US" dirty="0"/>
              <a:t> </a:t>
            </a:r>
            <a:endParaRPr lang="en-US" altLang="zh-CN" dirty="0" smtClean="0"/>
          </a:p>
          <a:p>
            <a:pPr lvl="2"/>
            <a:r>
              <a:rPr lang="en-US" altLang="zh-CN" dirty="0" smtClean="0"/>
              <a:t>A</a:t>
            </a:r>
            <a:r>
              <a:rPr lang="zh-CN" altLang="en-US" dirty="0" smtClean="0"/>
              <a:t> </a:t>
            </a:r>
            <a:r>
              <a:rPr lang="en-US" altLang="zh-CN" dirty="0"/>
              <a:t>N</a:t>
            </a:r>
            <a:r>
              <a:rPr lang="en-US" altLang="zh-CN" dirty="0" smtClean="0"/>
              <a:t>ovel</a:t>
            </a:r>
            <a:r>
              <a:rPr lang="zh-CN" altLang="en-US" dirty="0" smtClean="0"/>
              <a:t> </a:t>
            </a:r>
            <a:r>
              <a:rPr lang="en-US" altLang="zh-CN" dirty="0" smtClean="0"/>
              <a:t>Definition</a:t>
            </a:r>
            <a:r>
              <a:rPr lang="zh-CN" altLang="en-US" dirty="0" smtClean="0"/>
              <a:t> </a:t>
            </a:r>
            <a:r>
              <a:rPr lang="en-US" altLang="zh-CN" dirty="0" smtClean="0"/>
              <a:t>of</a:t>
            </a:r>
            <a:r>
              <a:rPr lang="zh-CN" altLang="en-US" dirty="0" smtClean="0"/>
              <a:t> </a:t>
            </a:r>
            <a:r>
              <a:rPr lang="en-US" altLang="zh-CN" dirty="0" smtClean="0"/>
              <a:t>Shortcut</a:t>
            </a:r>
            <a:r>
              <a:rPr lang="en-US" altLang="zh-CN" dirty="0" smtClean="0"/>
              <a:t>.</a:t>
            </a:r>
          </a:p>
          <a:p>
            <a:pPr lvl="3"/>
            <a:r>
              <a:rPr lang="en-US" altLang="zh-CN" dirty="0" smtClean="0"/>
              <a:t>Independent</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weight</a:t>
            </a:r>
            <a:r>
              <a:rPr lang="zh-CN" altLang="en-US" dirty="0" smtClean="0"/>
              <a:t> </a:t>
            </a:r>
            <a:r>
              <a:rPr lang="en-US" altLang="zh-CN" dirty="0" smtClean="0"/>
              <a:t>information</a:t>
            </a:r>
            <a:r>
              <a:rPr lang="zh-CN" altLang="en-US" dirty="0" smtClean="0"/>
              <a:t> </a:t>
            </a:r>
            <a:r>
              <a:rPr lang="en-US" altLang="zh-CN" dirty="0" smtClean="0"/>
              <a:t>of</a:t>
            </a:r>
            <a:r>
              <a:rPr lang="zh-CN" altLang="en-US" dirty="0" smtClean="0"/>
              <a:t> </a:t>
            </a:r>
            <a:r>
              <a:rPr lang="en-US" altLang="zh-CN" dirty="0" smtClean="0"/>
              <a:t>edges.</a:t>
            </a:r>
          </a:p>
          <a:p>
            <a:pPr lvl="3"/>
            <a:r>
              <a:rPr lang="en-US" altLang="zh-CN" dirty="0" smtClean="0"/>
              <a:t>Thus,</a:t>
            </a:r>
            <a:r>
              <a:rPr lang="zh-CN" altLang="en-US" dirty="0" smtClean="0"/>
              <a:t> </a:t>
            </a:r>
            <a:r>
              <a:rPr lang="en-US" altLang="zh-CN" dirty="0" smtClean="0"/>
              <a:t>UE</a:t>
            </a:r>
            <a:r>
              <a:rPr lang="zh-CN" altLang="en-US" dirty="0" smtClean="0"/>
              <a:t> </a:t>
            </a:r>
            <a:r>
              <a:rPr lang="en-US" altLang="zh-CN" dirty="0" smtClean="0"/>
              <a:t>is</a:t>
            </a:r>
            <a:r>
              <a:rPr lang="zh-CN" altLang="en-US" dirty="0" smtClean="0"/>
              <a:t> </a:t>
            </a:r>
            <a:r>
              <a:rPr lang="en-US" altLang="zh-CN" dirty="0" smtClean="0"/>
              <a:t>Architecture-intact</a:t>
            </a:r>
            <a:r>
              <a:rPr lang="zh-CN" altLang="en-US" dirty="0" smtClean="0"/>
              <a:t> </a:t>
            </a:r>
            <a:r>
              <a:rPr lang="en-US" altLang="zh-CN" dirty="0" smtClean="0"/>
              <a:t>(i.e.,</a:t>
            </a:r>
            <a:r>
              <a:rPr lang="zh-CN" altLang="en-US" dirty="0" smtClean="0"/>
              <a:t> </a:t>
            </a:r>
            <a:r>
              <a:rPr lang="en-US" dirty="0"/>
              <a:t>the topology of the transformed network G’ always keeps intact when the edge weight changes</a:t>
            </a:r>
            <a:r>
              <a:rPr lang="en-US" altLang="zh-CN" dirty="0" smtClean="0"/>
              <a:t>).</a:t>
            </a:r>
            <a:r>
              <a:rPr lang="zh-CN" altLang="en-US" dirty="0" smtClean="0"/>
              <a:t> </a:t>
            </a:r>
            <a:endParaRPr lang="en-US" altLang="zh-CN" dirty="0" smtClean="0"/>
          </a:p>
          <a:p>
            <a:pPr lvl="2"/>
            <a:r>
              <a:rPr lang="en-US" altLang="zh-CN" dirty="0" smtClean="0"/>
              <a:t>Efficient</a:t>
            </a:r>
            <a:r>
              <a:rPr lang="zh-CN" altLang="en-US" dirty="0" smtClean="0"/>
              <a:t> </a:t>
            </a:r>
            <a:r>
              <a:rPr lang="en-US" altLang="zh-CN" dirty="0"/>
              <a:t>U</a:t>
            </a:r>
            <a:r>
              <a:rPr lang="en-US" altLang="zh-CN" dirty="0" smtClean="0"/>
              <a:t>pdating</a:t>
            </a:r>
            <a:r>
              <a:rPr lang="zh-CN" altLang="en-US" dirty="0" smtClean="0"/>
              <a:t> </a:t>
            </a:r>
            <a:r>
              <a:rPr lang="en-US" altLang="zh-CN" dirty="0"/>
              <a:t>A</a:t>
            </a:r>
            <a:r>
              <a:rPr lang="en-US" altLang="zh-CN" dirty="0" smtClean="0"/>
              <a:t>lgorithm</a:t>
            </a:r>
            <a:r>
              <a:rPr lang="en-US" altLang="zh-CN" dirty="0" smtClean="0"/>
              <a:t>.</a:t>
            </a:r>
          </a:p>
          <a:p>
            <a:pPr lvl="3"/>
            <a:r>
              <a:rPr lang="en-US" dirty="0"/>
              <a:t>From the edge with a weight update, search and update the affected weights of the shortcuts in a BFS fashion. </a:t>
            </a:r>
            <a:endParaRPr lang="en-US" altLang="zh-CN" dirty="0" smtClean="0"/>
          </a:p>
          <a:p>
            <a:pPr lvl="3"/>
            <a:endParaRPr lang="en-US" altLang="zh-CN" dirty="0" smtClean="0"/>
          </a:p>
          <a:p>
            <a:pPr lvl="3"/>
            <a:endParaRPr lang="en-US" altLang="zh-HK" dirty="0" smtClean="0"/>
          </a:p>
          <a:p>
            <a:pPr lvl="1"/>
            <a:endParaRPr lang="en-US" altLang="zh-HK" dirty="0" smtClean="0"/>
          </a:p>
          <a:p>
            <a:pPr lvl="1"/>
            <a:endParaRPr lang="en-US" altLang="zh-HK" dirty="0" smtClean="0"/>
          </a:p>
          <a:p>
            <a:endParaRPr lang="zh-HK" altLang="en-US" dirty="0" smtClean="0"/>
          </a:p>
        </p:txBody>
      </p:sp>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34</a:t>
            </a:fld>
            <a:endParaRPr kumimoji="0" lang="en-US" altLang="zh-TW" sz="1400" dirty="0" smtClean="0"/>
          </a:p>
        </p:txBody>
      </p:sp>
      <p:sp>
        <p:nvSpPr>
          <p:cNvPr id="11" name="AutoShape 31"/>
          <p:cNvSpPr>
            <a:spLocks noChangeArrowheads="1"/>
          </p:cNvSpPr>
          <p:nvPr/>
        </p:nvSpPr>
        <p:spPr bwMode="auto">
          <a:xfrm>
            <a:off x="179512" y="6224892"/>
            <a:ext cx="6480720" cy="414382"/>
          </a:xfrm>
          <a:prstGeom prst="wedgeRoundRectCallout">
            <a:avLst>
              <a:gd name="adj1" fmla="val -137"/>
              <a:gd name="adj2" fmla="val -83799"/>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Very</a:t>
            </a:r>
            <a:r>
              <a:rPr lang="zh-CN" altLang="en-US" sz="1800" b="1" dirty="0" smtClean="0">
                <a:solidFill>
                  <a:schemeClr val="tx2"/>
                </a:solidFill>
              </a:rPr>
              <a:t> </a:t>
            </a:r>
            <a:r>
              <a:rPr lang="en-US" altLang="zh-CN" sz="1800" b="1" dirty="0" smtClean="0">
                <a:solidFill>
                  <a:schemeClr val="tx2"/>
                </a:solidFill>
              </a:rPr>
              <a:t>efficient</a:t>
            </a:r>
            <a:r>
              <a:rPr lang="zh-CN" altLang="en-US" sz="1800" b="1" dirty="0" smtClean="0">
                <a:solidFill>
                  <a:schemeClr val="tx2"/>
                </a:solidFill>
              </a:rPr>
              <a:t> </a:t>
            </a:r>
            <a:r>
              <a:rPr lang="en-US" altLang="zh-CN" sz="1800" b="1" dirty="0" smtClean="0">
                <a:solidFill>
                  <a:schemeClr val="tx2"/>
                </a:solidFill>
              </a:rPr>
              <a:t>due</a:t>
            </a:r>
            <a:r>
              <a:rPr lang="zh-CN" altLang="en-US" sz="1800" b="1" dirty="0" smtClean="0">
                <a:solidFill>
                  <a:schemeClr val="tx2"/>
                </a:solidFill>
              </a:rPr>
              <a:t> </a:t>
            </a:r>
            <a:r>
              <a:rPr lang="en-US" altLang="zh-CN" sz="1800" b="1" dirty="0" smtClean="0">
                <a:solidFill>
                  <a:schemeClr val="tx2"/>
                </a:solidFill>
              </a:rPr>
              <a:t>to</a:t>
            </a:r>
            <a:r>
              <a:rPr lang="zh-CN" altLang="en-US" sz="1800" b="1" dirty="0" smtClean="0">
                <a:solidFill>
                  <a:schemeClr val="tx2"/>
                </a:solidFill>
              </a:rPr>
              <a:t> </a:t>
            </a:r>
            <a:r>
              <a:rPr lang="en-US" altLang="zh-CN" sz="1800" b="1" dirty="0" smtClean="0">
                <a:solidFill>
                  <a:schemeClr val="tx2"/>
                </a:solidFill>
              </a:rPr>
              <a:t>the</a:t>
            </a:r>
            <a:r>
              <a:rPr lang="zh-CN" altLang="en-US" sz="1800" b="1" dirty="0" smtClean="0">
                <a:solidFill>
                  <a:schemeClr val="tx2"/>
                </a:solidFill>
              </a:rPr>
              <a:t> </a:t>
            </a:r>
            <a:r>
              <a:rPr lang="en-US" altLang="zh-CN" sz="1800" b="1" dirty="0" smtClean="0">
                <a:solidFill>
                  <a:schemeClr val="tx2"/>
                </a:solidFill>
              </a:rPr>
              <a:t>Architecture-intact</a:t>
            </a:r>
            <a:r>
              <a:rPr lang="zh-CN" altLang="en-US" sz="1800" b="1" dirty="0" smtClean="0">
                <a:solidFill>
                  <a:schemeClr val="tx2"/>
                </a:solidFill>
              </a:rPr>
              <a:t> </a:t>
            </a:r>
            <a:r>
              <a:rPr lang="en-US" altLang="zh-CN" sz="1800" b="1" dirty="0" smtClean="0">
                <a:solidFill>
                  <a:schemeClr val="tx2"/>
                </a:solidFill>
              </a:rPr>
              <a:t>property.</a:t>
            </a:r>
            <a:r>
              <a:rPr lang="zh-CN" altLang="en-US" sz="1800" b="1" dirty="0" smtClean="0">
                <a:solidFill>
                  <a:schemeClr val="tx2"/>
                </a:solidFill>
              </a:rPr>
              <a:t> </a:t>
            </a:r>
            <a:endParaRPr lang="en-US" altLang="zh-HK" sz="1800" b="1" dirty="0" smtClean="0">
              <a:solidFill>
                <a:schemeClr val="tx2"/>
              </a:solidFill>
            </a:endParaRPr>
          </a:p>
        </p:txBody>
      </p:sp>
      <p:sp>
        <p:nvSpPr>
          <p:cNvPr id="12" name="AutoShape 31"/>
          <p:cNvSpPr>
            <a:spLocks noChangeArrowheads="1"/>
          </p:cNvSpPr>
          <p:nvPr/>
        </p:nvSpPr>
        <p:spPr bwMode="auto">
          <a:xfrm>
            <a:off x="4572000" y="2017712"/>
            <a:ext cx="4371975" cy="781695"/>
          </a:xfrm>
          <a:prstGeom prst="wedgeRoundRectCallout">
            <a:avLst>
              <a:gd name="adj1" fmla="val -30458"/>
              <a:gd name="adj2" fmla="val 80616"/>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2" indent="0" eaLnBrk="1" hangingPunct="1">
              <a:spcBef>
                <a:spcPct val="0"/>
              </a:spcBef>
              <a:buClrTx/>
              <a:buSzTx/>
              <a:buNone/>
            </a:pPr>
            <a:r>
              <a:rPr lang="en-US" altLang="zh-CN" sz="1800" b="1" dirty="0" smtClean="0">
                <a:solidFill>
                  <a:schemeClr val="tx2"/>
                </a:solidFill>
              </a:rPr>
              <a:t>Promises</a:t>
            </a:r>
            <a:r>
              <a:rPr lang="zh-CN" altLang="en-US" sz="1800" b="1" dirty="0" smtClean="0">
                <a:solidFill>
                  <a:schemeClr val="tx2"/>
                </a:solidFill>
              </a:rPr>
              <a:t> </a:t>
            </a:r>
            <a:r>
              <a:rPr lang="en-US" altLang="zh-CN" sz="1800" b="1" dirty="0" smtClean="0">
                <a:solidFill>
                  <a:schemeClr val="tx2"/>
                </a:solidFill>
              </a:rPr>
              <a:t>attractive</a:t>
            </a:r>
            <a:r>
              <a:rPr lang="zh-CN" altLang="en-US" sz="1800" b="1" dirty="0" smtClean="0">
                <a:solidFill>
                  <a:schemeClr val="tx2"/>
                </a:solidFill>
              </a:rPr>
              <a:t> </a:t>
            </a:r>
            <a:r>
              <a:rPr lang="en-US" altLang="zh-CN" sz="1800" b="1" dirty="0" smtClean="0">
                <a:solidFill>
                  <a:schemeClr val="tx2"/>
                </a:solidFill>
              </a:rPr>
              <a:t>theoretical</a:t>
            </a:r>
            <a:r>
              <a:rPr lang="zh-CN" altLang="en-US" sz="1800" b="1" dirty="0" smtClean="0">
                <a:solidFill>
                  <a:schemeClr val="tx2"/>
                </a:solidFill>
              </a:rPr>
              <a:t> </a:t>
            </a:r>
            <a:r>
              <a:rPr lang="en-US" altLang="zh-CN" sz="1800" b="1" dirty="0" smtClean="0">
                <a:solidFill>
                  <a:schemeClr val="tx2"/>
                </a:solidFill>
              </a:rPr>
              <a:t>performance</a:t>
            </a:r>
            <a:r>
              <a:rPr lang="zh-CN" altLang="en-US" sz="1800" b="1" dirty="0" smtClean="0">
                <a:solidFill>
                  <a:schemeClr val="tx2"/>
                </a:solidFill>
              </a:rPr>
              <a:t> </a:t>
            </a:r>
            <a:r>
              <a:rPr lang="en-US" altLang="zh-CN" sz="1800" b="1" dirty="0" smtClean="0">
                <a:solidFill>
                  <a:schemeClr val="tx2"/>
                </a:solidFill>
              </a:rPr>
              <a:t>with</a:t>
            </a:r>
            <a:r>
              <a:rPr lang="zh-CN" altLang="en-US" sz="1800" b="1" dirty="0" smtClean="0">
                <a:solidFill>
                  <a:schemeClr val="tx2"/>
                </a:solidFill>
              </a:rPr>
              <a:t> </a:t>
            </a:r>
            <a:r>
              <a:rPr lang="en-US" altLang="zh-CN" sz="1800" b="1" dirty="0" smtClean="0">
                <a:solidFill>
                  <a:schemeClr val="tx2"/>
                </a:solidFill>
              </a:rPr>
              <a:t>high</a:t>
            </a:r>
            <a:r>
              <a:rPr lang="zh-CN" altLang="en-US" sz="1800" b="1" dirty="0" smtClean="0">
                <a:solidFill>
                  <a:schemeClr val="tx2"/>
                </a:solidFill>
              </a:rPr>
              <a:t> </a:t>
            </a:r>
            <a:r>
              <a:rPr lang="en-US" altLang="zh-CN" sz="1800" b="1" dirty="0" smtClean="0">
                <a:solidFill>
                  <a:schemeClr val="tx2"/>
                </a:solidFill>
              </a:rPr>
              <a:t>probability.</a:t>
            </a:r>
            <a:r>
              <a:rPr lang="zh-CN" altLang="en-US" sz="1800" b="1" dirty="0" smtClean="0">
                <a:solidFill>
                  <a:schemeClr val="tx2"/>
                </a:solidFill>
              </a:rPr>
              <a:t> </a:t>
            </a:r>
            <a:endParaRPr lang="en-US" altLang="zh-HK" sz="1800" b="1" dirty="0" smtClean="0">
              <a:solidFill>
                <a:schemeClr val="tx2"/>
              </a:solidFill>
            </a:endParaRPr>
          </a:p>
        </p:txBody>
      </p:sp>
      <p:sp>
        <p:nvSpPr>
          <p:cNvPr id="2" name="Rectangle 1"/>
          <p:cNvSpPr/>
          <p:nvPr/>
        </p:nvSpPr>
        <p:spPr>
          <a:xfrm>
            <a:off x="179512" y="214313"/>
            <a:ext cx="4572000" cy="2585323"/>
          </a:xfrm>
          <a:prstGeom prst="rect">
            <a:avLst/>
          </a:prstGeom>
        </p:spPr>
        <p:txBody>
          <a:bodyPr>
            <a:spAutoFit/>
          </a:bodyPr>
          <a:lstStyle/>
          <a:p>
            <a:pPr lvl="2"/>
            <a:r>
              <a:rPr lang="en-US" altLang="zh-CN" dirty="0"/>
              <a:t>Contracts</a:t>
            </a:r>
            <a:r>
              <a:rPr lang="zh-CN" altLang="en-US" dirty="0"/>
              <a:t> </a:t>
            </a:r>
            <a:r>
              <a:rPr lang="en-US" altLang="zh-CN" dirty="0"/>
              <a:t>vertices</a:t>
            </a:r>
            <a:r>
              <a:rPr lang="zh-CN" altLang="en-US" dirty="0"/>
              <a:t> </a:t>
            </a:r>
            <a:r>
              <a:rPr lang="en-US" altLang="zh-CN" dirty="0"/>
              <a:t>in</a:t>
            </a:r>
            <a:r>
              <a:rPr lang="zh-CN" altLang="en-US" dirty="0"/>
              <a:t> </a:t>
            </a:r>
            <a:r>
              <a:rPr lang="en-US" altLang="zh-CN" dirty="0"/>
              <a:t>order.</a:t>
            </a:r>
            <a:r>
              <a:rPr lang="zh-CN" altLang="en-US" dirty="0"/>
              <a:t> </a:t>
            </a:r>
            <a:r>
              <a:rPr lang="en-US" altLang="zh-CN" dirty="0"/>
              <a:t>While</a:t>
            </a:r>
            <a:r>
              <a:rPr lang="zh-CN" altLang="en-US" dirty="0"/>
              <a:t> </a:t>
            </a:r>
            <a:r>
              <a:rPr lang="en-US" altLang="zh-CN" dirty="0"/>
              <a:t>contracting</a:t>
            </a:r>
            <a:r>
              <a:rPr lang="zh-CN" altLang="en-US" dirty="0"/>
              <a:t> </a:t>
            </a:r>
            <a:r>
              <a:rPr lang="en-US" altLang="zh-CN" dirty="0"/>
              <a:t>a</a:t>
            </a:r>
            <a:r>
              <a:rPr lang="zh-CN" altLang="en-US" dirty="0"/>
              <a:t> </a:t>
            </a:r>
            <a:r>
              <a:rPr lang="en-US" altLang="zh-CN" dirty="0"/>
              <a:t>vertex</a:t>
            </a:r>
            <a:r>
              <a:rPr lang="zh-CN" altLang="en-US" dirty="0"/>
              <a:t> </a:t>
            </a:r>
            <a:r>
              <a:rPr lang="en-US" altLang="zh-CN" dirty="0"/>
              <a:t>u,</a:t>
            </a:r>
            <a:r>
              <a:rPr lang="zh-CN" altLang="en-US" dirty="0"/>
              <a:t> </a:t>
            </a:r>
            <a:r>
              <a:rPr lang="en-US" altLang="zh-CN" dirty="0"/>
              <a:t>a</a:t>
            </a:r>
            <a:r>
              <a:rPr lang="en-US" altLang="zh-HK" dirty="0"/>
              <a:t>dds some auxiliary edges, namely shortcuts,</a:t>
            </a:r>
            <a:r>
              <a:rPr lang="zh-CN" altLang="en-US" dirty="0"/>
              <a:t> </a:t>
            </a:r>
            <a:r>
              <a:rPr lang="en-US" altLang="zh-CN" dirty="0"/>
              <a:t>among</a:t>
            </a:r>
            <a:r>
              <a:rPr lang="zh-CN" altLang="en-US" dirty="0"/>
              <a:t> </a:t>
            </a:r>
            <a:r>
              <a:rPr lang="en-US" altLang="zh-CN" dirty="0"/>
              <a:t>its</a:t>
            </a:r>
            <a:r>
              <a:rPr lang="zh-CN" altLang="en-US" dirty="0"/>
              <a:t> </a:t>
            </a:r>
            <a:r>
              <a:rPr lang="en-US" altLang="zh-CN" dirty="0"/>
              <a:t>neighbors</a:t>
            </a:r>
            <a:r>
              <a:rPr lang="en-US" altLang="zh-HK" dirty="0"/>
              <a:t> into the network</a:t>
            </a:r>
            <a:r>
              <a:rPr lang="zh-CN" altLang="en-US" dirty="0"/>
              <a:t> </a:t>
            </a:r>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a:t>definition</a:t>
            </a:r>
            <a:r>
              <a:rPr lang="zh-CN" altLang="en-US" dirty="0"/>
              <a:t> </a:t>
            </a:r>
            <a:r>
              <a:rPr lang="en-US" altLang="zh-CN" dirty="0"/>
              <a:t>of</a:t>
            </a:r>
            <a:r>
              <a:rPr lang="zh-CN" altLang="en-US" dirty="0"/>
              <a:t> </a:t>
            </a:r>
            <a:r>
              <a:rPr lang="en-US" altLang="zh-CN" dirty="0"/>
              <a:t>shortcut</a:t>
            </a:r>
            <a:r>
              <a:rPr lang="en-US" altLang="zh-HK" dirty="0"/>
              <a:t>. </a:t>
            </a:r>
          </a:p>
          <a:p>
            <a:pPr lvl="2"/>
            <a:r>
              <a:rPr lang="en-US" altLang="zh-HK" dirty="0"/>
              <a:t>A transformed network G’ is obtained after the shortcuts are added.</a:t>
            </a:r>
          </a:p>
        </p:txBody>
      </p:sp>
    </p:spTree>
    <p:extLst>
      <p:ext uri="{BB962C8B-B14F-4D97-AF65-F5344CB8AC3E}">
        <p14:creationId xmlns:p14="http://schemas.microsoft.com/office/powerpoint/2010/main" val="7809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HK" smtClean="0"/>
              <a:t>1. Introduction</a:t>
            </a:r>
            <a:endParaRPr lang="zh-HK" altLang="en-US" smtClean="0"/>
          </a:p>
        </p:txBody>
      </p:sp>
      <p:sp>
        <p:nvSpPr>
          <p:cNvPr id="7171" name="內容版面配置區 2"/>
          <p:cNvSpPr>
            <a:spLocks noGrp="1"/>
          </p:cNvSpPr>
          <p:nvPr>
            <p:ph idx="1"/>
          </p:nvPr>
        </p:nvSpPr>
        <p:spPr>
          <a:xfrm>
            <a:off x="1182688" y="2017713"/>
            <a:ext cx="7772400" cy="979487"/>
          </a:xfrm>
        </p:spPr>
        <p:txBody>
          <a:bodyPr/>
          <a:lstStyle/>
          <a:p>
            <a:r>
              <a:rPr lang="en-US" altLang="zh-HK" dirty="0" smtClean="0"/>
              <a:t>Shortest Distance/Path Queries on </a:t>
            </a:r>
            <a:r>
              <a:rPr lang="en-US" altLang="zh-CN" dirty="0" smtClean="0"/>
              <a:t>Dynamic</a:t>
            </a:r>
            <a:r>
              <a:rPr lang="zh-CN" altLang="en-US" dirty="0" smtClean="0"/>
              <a:t> </a:t>
            </a:r>
            <a:r>
              <a:rPr lang="en-US" altLang="zh-HK" dirty="0" smtClean="0"/>
              <a:t>Road Networks</a:t>
            </a:r>
          </a:p>
          <a:p>
            <a:pPr lvl="1"/>
            <a:r>
              <a:rPr lang="en-US" altLang="zh-CN" dirty="0" smtClean="0"/>
              <a:t>It</a:t>
            </a:r>
            <a:r>
              <a:rPr lang="zh-CN" altLang="en-US" dirty="0" smtClean="0"/>
              <a:t> </a:t>
            </a:r>
            <a:r>
              <a:rPr lang="en-US" altLang="zh-CN" dirty="0" smtClean="0"/>
              <a:t>is</a:t>
            </a:r>
            <a:r>
              <a:rPr lang="zh-CN" altLang="en-US" dirty="0" smtClean="0"/>
              <a:t> </a:t>
            </a:r>
            <a:r>
              <a:rPr lang="en-US" altLang="zh-CN" dirty="0" smtClean="0"/>
              <a:t>important</a:t>
            </a:r>
            <a:r>
              <a:rPr lang="zh-CN" altLang="en-US" dirty="0" smtClean="0"/>
              <a:t> </a:t>
            </a:r>
            <a:r>
              <a:rPr lang="en-US" altLang="zh-CN" dirty="0" smtClean="0"/>
              <a:t>to</a:t>
            </a:r>
            <a:r>
              <a:rPr lang="zh-CN" altLang="en-US" dirty="0" smtClean="0"/>
              <a:t> </a:t>
            </a:r>
            <a:r>
              <a:rPr lang="en-US" altLang="zh-CN" dirty="0" smtClean="0"/>
              <a:t>compute</a:t>
            </a:r>
            <a:r>
              <a:rPr lang="zh-CN" altLang="en-US" dirty="0" smtClean="0"/>
              <a:t> </a:t>
            </a:r>
            <a:r>
              <a:rPr lang="en-US" altLang="zh-CN" dirty="0" smtClean="0"/>
              <a:t>the</a:t>
            </a:r>
            <a:r>
              <a:rPr lang="zh-CN" altLang="en-US" dirty="0" smtClean="0"/>
              <a:t> </a:t>
            </a:r>
            <a:r>
              <a:rPr lang="en-US" altLang="zh-CN" dirty="0" smtClean="0"/>
              <a:t>shortest</a:t>
            </a:r>
            <a:r>
              <a:rPr lang="zh-CN" altLang="en-US" dirty="0" smtClean="0"/>
              <a:t> </a:t>
            </a:r>
            <a:r>
              <a:rPr lang="en-US" altLang="zh-CN" dirty="0" smtClean="0"/>
              <a:t>distance/path</a:t>
            </a:r>
            <a:r>
              <a:rPr lang="zh-CN" altLang="en-US" dirty="0" smtClean="0"/>
              <a:t> </a:t>
            </a:r>
            <a:r>
              <a:rPr lang="en-US" altLang="zh-CN" dirty="0" smtClean="0"/>
              <a:t>in</a:t>
            </a:r>
            <a:r>
              <a:rPr lang="zh-CN" altLang="en-US" dirty="0" smtClean="0"/>
              <a:t> </a:t>
            </a:r>
            <a:r>
              <a:rPr lang="en-US" altLang="zh-CN" dirty="0" smtClean="0"/>
              <a:t>real</a:t>
            </a:r>
            <a:r>
              <a:rPr lang="zh-CN" altLang="en-US" dirty="0" smtClean="0"/>
              <a:t> </a:t>
            </a:r>
            <a:r>
              <a:rPr lang="en-US" altLang="zh-CN" dirty="0" smtClean="0"/>
              <a:t>time.</a:t>
            </a:r>
            <a:r>
              <a:rPr lang="zh-CN" altLang="en-US" dirty="0" smtClean="0"/>
              <a:t> </a:t>
            </a:r>
            <a:r>
              <a:rPr lang="en-US" altLang="zh-CN" dirty="0"/>
              <a:t>	</a:t>
            </a:r>
            <a:endParaRPr lang="en-US" altLang="zh-CN" dirty="0" smtClean="0"/>
          </a:p>
          <a:p>
            <a:pPr lvl="2"/>
            <a:r>
              <a:rPr lang="en-US" altLang="zh-CN" dirty="0"/>
              <a:t>E</a:t>
            </a:r>
            <a:r>
              <a:rPr lang="en-US" altLang="zh-HK" dirty="0" smtClean="0"/>
              <a:t>mergency applications</a:t>
            </a:r>
            <a:r>
              <a:rPr lang="en-US" altLang="zh-CN" dirty="0" smtClean="0"/>
              <a:t>:</a:t>
            </a:r>
            <a:r>
              <a:rPr lang="zh-CN" altLang="en-US" dirty="0" smtClean="0"/>
              <a:t> </a:t>
            </a:r>
            <a:r>
              <a:rPr lang="en-US" altLang="zh-HK" dirty="0" smtClean="0"/>
              <a:t>delivering ambulances</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target</a:t>
            </a:r>
            <a:r>
              <a:rPr lang="zh-CN" altLang="en-US" dirty="0" smtClean="0"/>
              <a:t> </a:t>
            </a:r>
            <a:r>
              <a:rPr lang="en-US" altLang="zh-CN" dirty="0" smtClean="0"/>
              <a:t>areas.</a:t>
            </a:r>
            <a:r>
              <a:rPr lang="zh-CN" altLang="en-US" dirty="0" smtClean="0"/>
              <a:t> </a:t>
            </a:r>
            <a:endParaRPr lang="en-US" altLang="zh-CN" dirty="0" smtClean="0"/>
          </a:p>
          <a:p>
            <a:pPr lvl="1"/>
            <a:r>
              <a:rPr lang="en-US" altLang="zh-CN" dirty="0"/>
              <a:t>Road</a:t>
            </a:r>
            <a:r>
              <a:rPr lang="zh-CN" altLang="en-US" dirty="0"/>
              <a:t> </a:t>
            </a:r>
            <a:r>
              <a:rPr lang="en-US" altLang="zh-CN" dirty="0"/>
              <a:t>networks</a:t>
            </a:r>
            <a:r>
              <a:rPr lang="zh-CN" altLang="en-US" dirty="0"/>
              <a:t> </a:t>
            </a:r>
            <a:r>
              <a:rPr lang="en-US" altLang="zh-CN" dirty="0"/>
              <a:t>are</a:t>
            </a:r>
            <a:r>
              <a:rPr lang="zh-CN" altLang="en-US" dirty="0"/>
              <a:t> </a:t>
            </a:r>
            <a:r>
              <a:rPr lang="en-US" altLang="zh-CN" dirty="0"/>
              <a:t>highly</a:t>
            </a:r>
            <a:r>
              <a:rPr lang="zh-CN" altLang="en-US" dirty="0"/>
              <a:t> </a:t>
            </a:r>
            <a:r>
              <a:rPr lang="en-US" altLang="zh-CN" dirty="0"/>
              <a:t>dynamic</a:t>
            </a:r>
            <a:r>
              <a:rPr lang="zh-CN" altLang="en-US" dirty="0"/>
              <a:t> </a:t>
            </a:r>
            <a:r>
              <a:rPr lang="en-US" altLang="zh-CN" dirty="0"/>
              <a:t>and</a:t>
            </a:r>
            <a:r>
              <a:rPr lang="zh-CN" altLang="en-US" dirty="0"/>
              <a:t> </a:t>
            </a:r>
            <a:r>
              <a:rPr lang="en-US" altLang="zh-CN" dirty="0"/>
              <a:t>unpredictable.</a:t>
            </a:r>
            <a:r>
              <a:rPr lang="zh-CN" altLang="en-US" dirty="0"/>
              <a:t> </a:t>
            </a:r>
            <a:endParaRPr lang="en-US" altLang="zh-CN" dirty="0"/>
          </a:p>
          <a:p>
            <a:pPr lvl="2"/>
            <a:r>
              <a:rPr lang="en-US" altLang="zh-CN" dirty="0"/>
              <a:t>Car</a:t>
            </a:r>
            <a:r>
              <a:rPr lang="zh-CN" altLang="en-US" dirty="0"/>
              <a:t> </a:t>
            </a:r>
            <a:r>
              <a:rPr lang="en-US" altLang="zh-CN" dirty="0"/>
              <a:t>accidents,</a:t>
            </a:r>
            <a:r>
              <a:rPr lang="zh-CN" altLang="en-US" dirty="0"/>
              <a:t> </a:t>
            </a:r>
            <a:r>
              <a:rPr lang="en-US" altLang="zh-CN" dirty="0"/>
              <a:t>traffic</a:t>
            </a:r>
            <a:r>
              <a:rPr lang="zh-CN" altLang="en-US" dirty="0"/>
              <a:t> </a:t>
            </a:r>
            <a:r>
              <a:rPr lang="en-US" altLang="zh-CN" dirty="0"/>
              <a:t>congestions,</a:t>
            </a:r>
            <a:r>
              <a:rPr lang="zh-CN" altLang="en-US" dirty="0"/>
              <a:t> </a:t>
            </a:r>
            <a:r>
              <a:rPr lang="en-US" altLang="zh-CN" dirty="0"/>
              <a:t>public</a:t>
            </a:r>
            <a:r>
              <a:rPr lang="zh-CN" altLang="en-US" dirty="0"/>
              <a:t> </a:t>
            </a:r>
            <a:r>
              <a:rPr lang="en-US" altLang="zh-CN" dirty="0"/>
              <a:t>events,</a:t>
            </a:r>
            <a:r>
              <a:rPr lang="zh-CN" altLang="en-US" dirty="0"/>
              <a:t> </a:t>
            </a:r>
            <a:r>
              <a:rPr lang="en-US" altLang="zh-CN" dirty="0"/>
              <a:t>etc.</a:t>
            </a:r>
            <a:r>
              <a:rPr lang="zh-CN" altLang="en-US" dirty="0"/>
              <a:t> </a:t>
            </a:r>
            <a:endParaRPr lang="en-US" altLang="zh-CN" dirty="0"/>
          </a:p>
          <a:p>
            <a:pPr lvl="1"/>
            <a:endParaRPr lang="en-US" altLang="zh-HK" dirty="0" smtClean="0"/>
          </a:p>
        </p:txBody>
      </p:sp>
      <p:sp>
        <p:nvSpPr>
          <p:cNvPr id="7172"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FA7A04ED-4A15-4229-A0D2-7B21412F9C72}" type="slidenum">
              <a:rPr kumimoji="0" lang="zh-TW" altLang="en-US" sz="1400" smtClean="0"/>
              <a:pPr>
                <a:spcBef>
                  <a:spcPct val="0"/>
                </a:spcBef>
                <a:buClrTx/>
                <a:buSzTx/>
                <a:buFontTx/>
                <a:buNone/>
              </a:pPr>
              <a:t>4</a:t>
            </a:fld>
            <a:endParaRPr kumimoji="0" lang="en-US" altLang="zh-TW" sz="1400" smtClean="0"/>
          </a:p>
        </p:txBody>
      </p:sp>
    </p:spTree>
    <p:extLst>
      <p:ext uri="{BB962C8B-B14F-4D97-AF65-F5344CB8AC3E}">
        <p14:creationId xmlns:p14="http://schemas.microsoft.com/office/powerpoint/2010/main" val="192522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HK" smtClean="0"/>
              <a:t>1. Introduction</a:t>
            </a:r>
            <a:endParaRPr lang="zh-HK" altLang="en-US" smtClean="0"/>
          </a:p>
        </p:txBody>
      </p:sp>
      <mc:AlternateContent xmlns:mc="http://schemas.openxmlformats.org/markup-compatibility/2006">
        <mc:Choice xmlns:a14="http://schemas.microsoft.com/office/drawing/2010/main" Requires="a14">
          <p:sp>
            <p:nvSpPr>
              <p:cNvPr id="7171" name="內容版面配置區 2"/>
              <p:cNvSpPr>
                <a:spLocks noGrp="1"/>
              </p:cNvSpPr>
              <p:nvPr>
                <p:ph idx="1"/>
              </p:nvPr>
            </p:nvSpPr>
            <p:spPr>
              <a:xfrm>
                <a:off x="1182688" y="2017713"/>
                <a:ext cx="7772400" cy="979487"/>
              </a:xfrm>
            </p:spPr>
            <p:txBody>
              <a:bodyPr/>
              <a:lstStyle/>
              <a:p>
                <a:r>
                  <a:rPr lang="en-US" altLang="zh-CN" dirty="0" smtClean="0"/>
                  <a:t>Deficiency</a:t>
                </a:r>
                <a:r>
                  <a:rPr lang="zh-CN" altLang="en-US" dirty="0" smtClean="0"/>
                  <a:t> </a:t>
                </a:r>
                <a:r>
                  <a:rPr lang="en-US" altLang="zh-CN" dirty="0" smtClean="0"/>
                  <a:t>of</a:t>
                </a:r>
                <a:r>
                  <a:rPr lang="zh-CN" altLang="en-US" dirty="0" smtClean="0"/>
                  <a:t> </a:t>
                </a:r>
                <a:r>
                  <a:rPr lang="en-US" altLang="zh-CN" dirty="0" smtClean="0"/>
                  <a:t>Existing</a:t>
                </a:r>
                <a:r>
                  <a:rPr lang="zh-CN" altLang="en-US" dirty="0" smtClean="0"/>
                  <a:t> </a:t>
                </a:r>
                <a:r>
                  <a:rPr lang="en-US" altLang="zh-CN" dirty="0" smtClean="0"/>
                  <a:t>Studie</a:t>
                </a:r>
                <a:r>
                  <a:rPr lang="en-US" altLang="zh-CN" dirty="0" smtClean="0"/>
                  <a:t>s</a:t>
                </a:r>
                <a:r>
                  <a:rPr lang="en-US" altLang="zh-CN" dirty="0" smtClean="0"/>
                  <a:t>:</a:t>
                </a:r>
              </a:p>
              <a:p>
                <a:pPr lvl="1"/>
                <a:r>
                  <a:rPr lang="en-US" altLang="zh-CN" dirty="0" smtClean="0"/>
                  <a:t>Oracles</a:t>
                </a:r>
                <a:r>
                  <a:rPr lang="zh-CN" altLang="en-US" dirty="0" smtClean="0"/>
                  <a:t> </a:t>
                </a:r>
                <a:r>
                  <a:rPr lang="en-US" altLang="zh-CN" dirty="0" smtClean="0"/>
                  <a:t>on</a:t>
                </a:r>
                <a:r>
                  <a:rPr lang="zh-CN" altLang="en-US" dirty="0" smtClean="0"/>
                  <a:t> </a:t>
                </a:r>
                <a:r>
                  <a:rPr lang="en-US" altLang="zh-CN" dirty="0" smtClean="0"/>
                  <a:t>Static</a:t>
                </a:r>
                <a:r>
                  <a:rPr lang="zh-CN" altLang="en-US" dirty="0" smtClean="0"/>
                  <a:t> </a:t>
                </a:r>
                <a:r>
                  <a:rPr lang="en-US" altLang="zh-CN" dirty="0" smtClean="0"/>
                  <a:t>Networks</a:t>
                </a:r>
              </a:p>
              <a:p>
                <a:pPr lvl="2"/>
                <a:r>
                  <a:rPr lang="en-US" altLang="zh-CN" dirty="0" smtClean="0"/>
                  <a:t>Does</a:t>
                </a:r>
                <a:r>
                  <a:rPr lang="zh-CN" altLang="en-US" dirty="0" smtClean="0"/>
                  <a:t> </a:t>
                </a:r>
                <a:r>
                  <a:rPr lang="en-US" altLang="zh-CN" dirty="0" smtClean="0"/>
                  <a:t>not</a:t>
                </a:r>
                <a:r>
                  <a:rPr lang="zh-CN" altLang="en-US" dirty="0" smtClean="0"/>
                  <a:t> </a:t>
                </a:r>
                <a:r>
                  <a:rPr lang="en-US" altLang="zh-CN" dirty="0" smtClean="0"/>
                  <a:t>apply</a:t>
                </a:r>
                <a:r>
                  <a:rPr lang="zh-CN" altLang="en-US" dirty="0" smtClean="0"/>
                  <a:t> </a:t>
                </a:r>
                <a:r>
                  <a:rPr lang="en-US" altLang="zh-CN" dirty="0" smtClean="0"/>
                  <a:t>to</a:t>
                </a:r>
                <a:r>
                  <a:rPr lang="zh-CN" altLang="en-US" dirty="0"/>
                  <a:t> </a:t>
                </a:r>
                <a:r>
                  <a:rPr lang="en-US" altLang="zh-CN" dirty="0" smtClean="0"/>
                  <a:t>dynamic</a:t>
                </a:r>
                <a:r>
                  <a:rPr lang="zh-CN" altLang="en-US" dirty="0" smtClean="0"/>
                  <a:t> </a:t>
                </a:r>
                <a:r>
                  <a:rPr lang="en-US" altLang="zh-CN" dirty="0" smtClean="0"/>
                  <a:t>networks</a:t>
                </a:r>
              </a:p>
              <a:p>
                <a:pPr lvl="2"/>
                <a:r>
                  <a:rPr lang="en-US" altLang="zh-CN" dirty="0" smtClean="0"/>
                  <a:t>Preprocessing</a:t>
                </a:r>
                <a:r>
                  <a:rPr lang="zh-CN" altLang="en-US" dirty="0" smtClean="0"/>
                  <a:t> </a:t>
                </a:r>
                <a:r>
                  <a:rPr lang="en-US" altLang="zh-CN" dirty="0" smtClean="0"/>
                  <a:t>Time:</a:t>
                </a:r>
                <a:r>
                  <a:rPr lang="zh-CN" altLang="en-US" dirty="0" smtClean="0"/>
                  <a:t> </a:t>
                </a:r>
                <a:r>
                  <a:rPr lang="en-US" altLang="zh-CN" dirty="0" smtClean="0"/>
                  <a:t>larger</a:t>
                </a:r>
                <a:r>
                  <a:rPr lang="zh-CN" altLang="en-US" dirty="0" smtClean="0"/>
                  <a:t> </a:t>
                </a:r>
                <a:r>
                  <a:rPr lang="en-US" altLang="zh-CN" dirty="0" smtClean="0"/>
                  <a:t>than</a:t>
                </a:r>
                <a:r>
                  <a:rPr lang="zh-CN" altLang="en-US" dirty="0" smtClean="0"/>
                  <a:t> </a:t>
                </a:r>
                <a:r>
                  <a:rPr lang="en-US" altLang="zh-CN" dirty="0" smtClean="0"/>
                  <a:t>O(</a:t>
                </a:r>
                <a14:m>
                  <m:oMath xmlns:m="http://schemas.openxmlformats.org/officeDocument/2006/math">
                    <m:sSup>
                      <m:sSupPr>
                        <m:ctrlPr>
                          <a:rPr lang="en-US" altLang="zh-CN" i="1" smtClean="0">
                            <a:latin typeface="Cambria Math" charset="0"/>
                          </a:rPr>
                        </m:ctrlPr>
                      </m:sSupPr>
                      <m:e>
                        <m:r>
                          <a:rPr lang="en-US" altLang="zh-CN" b="0" i="1" smtClean="0">
                            <a:latin typeface="Cambria Math" charset="0"/>
                          </a:rPr>
                          <m:t>𝑛</m:t>
                        </m:r>
                      </m:e>
                      <m:sup>
                        <m:r>
                          <a:rPr lang="en-US" altLang="zh-CN" b="0" i="1" smtClean="0">
                            <a:latin typeface="Cambria Math" charset="0"/>
                          </a:rPr>
                          <m:t>2</m:t>
                        </m:r>
                      </m:sup>
                    </m:sSup>
                  </m:oMath>
                </a14:m>
                <a:r>
                  <a:rPr lang="en-US" altLang="zh-CN" dirty="0" smtClean="0"/>
                  <a:t>)</a:t>
                </a:r>
              </a:p>
              <a:p>
                <a:pPr lvl="1"/>
                <a:r>
                  <a:rPr lang="en-US" altLang="zh-CN" dirty="0" smtClean="0"/>
                  <a:t>Oracles</a:t>
                </a:r>
                <a:r>
                  <a:rPr lang="zh-CN" altLang="en-US" dirty="0" smtClean="0"/>
                  <a:t> </a:t>
                </a:r>
                <a:r>
                  <a:rPr lang="en-US" altLang="zh-CN" dirty="0" smtClean="0"/>
                  <a:t>on</a:t>
                </a:r>
                <a:r>
                  <a:rPr lang="zh-CN" altLang="en-US" dirty="0" smtClean="0"/>
                  <a:t> </a:t>
                </a:r>
                <a:r>
                  <a:rPr lang="en-US" altLang="zh-CN" dirty="0" smtClean="0"/>
                  <a:t>Dynamic</a:t>
                </a:r>
                <a:r>
                  <a:rPr lang="zh-CN" altLang="en-US" dirty="0" smtClean="0"/>
                  <a:t> </a:t>
                </a:r>
                <a:r>
                  <a:rPr lang="en-US" altLang="zh-CN" dirty="0" smtClean="0"/>
                  <a:t>Networks</a:t>
                </a:r>
              </a:p>
              <a:p>
                <a:pPr lvl="2"/>
                <a:r>
                  <a:rPr lang="en-US" altLang="zh-CN" dirty="0" smtClean="0"/>
                  <a:t>Preprocessing</a:t>
                </a:r>
                <a:r>
                  <a:rPr lang="zh-CN" altLang="en-US" dirty="0" smtClean="0"/>
                  <a:t> </a:t>
                </a:r>
                <a:r>
                  <a:rPr lang="en-US" altLang="zh-CN" dirty="0"/>
                  <a:t>Time:</a:t>
                </a:r>
                <a:r>
                  <a:rPr lang="zh-CN" altLang="en-US" dirty="0"/>
                  <a:t> </a:t>
                </a:r>
                <a:r>
                  <a:rPr lang="en-US" altLang="zh-CN" dirty="0" smtClean="0"/>
                  <a:t>larger</a:t>
                </a:r>
                <a:r>
                  <a:rPr lang="zh-CN" altLang="en-US" dirty="0" smtClean="0"/>
                  <a:t> </a:t>
                </a:r>
                <a:r>
                  <a:rPr lang="en-US" altLang="zh-CN" dirty="0"/>
                  <a:t>than</a:t>
                </a:r>
                <a:r>
                  <a:rPr lang="zh-CN" altLang="en-US" dirty="0"/>
                  <a:t> </a:t>
                </a:r>
                <a:r>
                  <a:rPr lang="en-US" altLang="zh-CN" dirty="0"/>
                  <a:t>O(</a:t>
                </a:r>
                <a14:m>
                  <m:oMath xmlns:m="http://schemas.openxmlformats.org/officeDocument/2006/math">
                    <m:sSup>
                      <m:sSupPr>
                        <m:ctrlPr>
                          <a:rPr lang="en-US" altLang="zh-CN" i="1">
                            <a:latin typeface="Cambria Math" charset="0"/>
                          </a:rPr>
                        </m:ctrlPr>
                      </m:sSupPr>
                      <m:e>
                        <m:r>
                          <a:rPr lang="en-US" altLang="zh-CN" i="1">
                            <a:latin typeface="Cambria Math" charset="0"/>
                          </a:rPr>
                          <m:t>𝑛</m:t>
                        </m:r>
                      </m:e>
                      <m:sup>
                        <m:r>
                          <a:rPr lang="en-US" altLang="zh-CN" b="0" i="1" smtClean="0">
                            <a:latin typeface="Cambria Math" charset="0"/>
                          </a:rPr>
                          <m:t>1.5</m:t>
                        </m:r>
                      </m:sup>
                    </m:sSup>
                  </m:oMath>
                </a14:m>
                <a:r>
                  <a:rPr lang="en-US" altLang="zh-CN" dirty="0"/>
                  <a:t>)</a:t>
                </a:r>
              </a:p>
              <a:p>
                <a:pPr lvl="2"/>
                <a:r>
                  <a:rPr lang="en-US" altLang="zh-CN" dirty="0" smtClean="0"/>
                  <a:t>Updating</a:t>
                </a:r>
                <a:r>
                  <a:rPr lang="zh-CN" altLang="en-US" dirty="0" smtClean="0"/>
                  <a:t> </a:t>
                </a:r>
                <a:r>
                  <a:rPr lang="en-US" altLang="zh-CN" dirty="0" smtClean="0"/>
                  <a:t>Time:</a:t>
                </a:r>
                <a:r>
                  <a:rPr lang="zh-CN" altLang="en-US" dirty="0" smtClean="0"/>
                  <a:t> </a:t>
                </a:r>
                <a:r>
                  <a:rPr lang="en-US" altLang="zh-CN" dirty="0" smtClean="0"/>
                  <a:t>larger</a:t>
                </a:r>
                <a:r>
                  <a:rPr lang="zh-CN" altLang="en-US" dirty="0" smtClean="0"/>
                  <a:t> </a:t>
                </a:r>
                <a:r>
                  <a:rPr lang="en-US" altLang="zh-CN" dirty="0" smtClean="0"/>
                  <a:t>than</a:t>
                </a:r>
                <a:r>
                  <a:rPr lang="zh-CN" altLang="en-US" dirty="0" smtClean="0"/>
                  <a:t> </a:t>
                </a:r>
                <a:r>
                  <a:rPr lang="en-US" altLang="zh-CN" dirty="0"/>
                  <a:t>O(</a:t>
                </a:r>
                <a14:m>
                  <m:oMath xmlns:m="http://schemas.openxmlformats.org/officeDocument/2006/math">
                    <m:sSup>
                      <m:sSupPr>
                        <m:ctrlPr>
                          <a:rPr lang="en-US" altLang="zh-CN" i="1">
                            <a:latin typeface="Cambria Math" charset="0"/>
                          </a:rPr>
                        </m:ctrlPr>
                      </m:sSupPr>
                      <m:e>
                        <m:r>
                          <a:rPr lang="en-US" altLang="zh-CN" i="1">
                            <a:latin typeface="Cambria Math" charset="0"/>
                          </a:rPr>
                          <m:t>𝑛</m:t>
                        </m:r>
                      </m:e>
                      <m:sup>
                        <m:r>
                          <a:rPr lang="en-US" altLang="zh-CN" i="1">
                            <a:latin typeface="Cambria Math" charset="0"/>
                          </a:rPr>
                          <m:t>1.5</m:t>
                        </m:r>
                      </m:sup>
                    </m:sSup>
                  </m:oMath>
                </a14:m>
                <a:r>
                  <a:rPr lang="en-US" altLang="zh-CN" dirty="0"/>
                  <a:t>)</a:t>
                </a:r>
                <a:endParaRPr lang="en-US" altLang="zh-CN" dirty="0" smtClean="0"/>
              </a:p>
              <a:p>
                <a:pPr lvl="1"/>
                <a:r>
                  <a:rPr lang="en-US" altLang="zh-CN" dirty="0" smtClean="0"/>
                  <a:t>Oracles</a:t>
                </a:r>
                <a:r>
                  <a:rPr lang="zh-CN" altLang="en-US" dirty="0" smtClean="0"/>
                  <a:t> </a:t>
                </a:r>
                <a:r>
                  <a:rPr lang="en-US" altLang="zh-CN" dirty="0" smtClean="0"/>
                  <a:t>on</a:t>
                </a:r>
                <a:r>
                  <a:rPr lang="zh-CN" altLang="en-US" dirty="0" smtClean="0"/>
                  <a:t> </a:t>
                </a:r>
                <a:r>
                  <a:rPr lang="en-US" altLang="zh-CN" dirty="0" smtClean="0"/>
                  <a:t>Time-Dependent</a:t>
                </a:r>
                <a:r>
                  <a:rPr lang="zh-CN" altLang="en-US" dirty="0" smtClean="0"/>
                  <a:t> </a:t>
                </a:r>
                <a:r>
                  <a:rPr lang="en-US" altLang="zh-CN" dirty="0" smtClean="0"/>
                  <a:t>Networks</a:t>
                </a:r>
              </a:p>
              <a:p>
                <a:pPr lvl="2"/>
                <a:r>
                  <a:rPr lang="en-US" altLang="zh-CN" dirty="0" smtClean="0"/>
                  <a:t>Assume</a:t>
                </a:r>
                <a:r>
                  <a:rPr lang="zh-CN" altLang="en-US" dirty="0" smtClean="0"/>
                  <a:t> </a:t>
                </a:r>
                <a:r>
                  <a:rPr lang="en-US" altLang="zh-CN" dirty="0" smtClean="0"/>
                  <a:t>that</a:t>
                </a:r>
                <a:r>
                  <a:rPr lang="zh-CN" altLang="en-US" dirty="0" smtClean="0"/>
                  <a:t> </a:t>
                </a:r>
                <a:r>
                  <a:rPr lang="en-US" altLang="zh-CN" dirty="0" smtClean="0"/>
                  <a:t>traffic</a:t>
                </a:r>
                <a:r>
                  <a:rPr lang="zh-CN" altLang="en-US" dirty="0" smtClean="0"/>
                  <a:t> </a:t>
                </a:r>
                <a:r>
                  <a:rPr lang="en-US" altLang="zh-CN" dirty="0" smtClean="0"/>
                  <a:t>is</a:t>
                </a:r>
                <a:r>
                  <a:rPr lang="zh-CN" altLang="en-US" dirty="0" smtClean="0"/>
                  <a:t> </a:t>
                </a:r>
                <a:r>
                  <a:rPr lang="en-US" altLang="zh-CN" dirty="0" smtClean="0"/>
                  <a:t>predictable</a:t>
                </a:r>
                <a:r>
                  <a:rPr lang="zh-CN" altLang="en-US" dirty="0" smtClean="0"/>
                  <a:t> </a:t>
                </a:r>
                <a:endParaRPr lang="en-US" altLang="zh-CN" dirty="0" smtClean="0"/>
              </a:p>
            </p:txBody>
          </p:sp>
        </mc:Choice>
        <mc:Fallback>
          <p:sp>
            <p:nvSpPr>
              <p:cNvPr id="7171" name="內容版面配置區 2"/>
              <p:cNvSpPr>
                <a:spLocks noGrp="1" noRot="1" noChangeAspect="1" noMove="1" noResize="1" noEditPoints="1" noAdjustHandles="1" noChangeArrowheads="1" noChangeShapeType="1" noTextEdit="1"/>
              </p:cNvSpPr>
              <p:nvPr>
                <p:ph idx="1"/>
              </p:nvPr>
            </p:nvSpPr>
            <p:spPr>
              <a:xfrm>
                <a:off x="1182688" y="2017713"/>
                <a:ext cx="7772400" cy="979487"/>
              </a:xfrm>
              <a:blipFill rotWithShape="0">
                <a:blip r:embed="rId3"/>
                <a:stretch>
                  <a:fillRect l="-549" t="-8075" b="-354037"/>
                </a:stretch>
              </a:blipFill>
            </p:spPr>
            <p:txBody>
              <a:bodyPr/>
              <a:lstStyle/>
              <a:p>
                <a:r>
                  <a:rPr lang="en-US">
                    <a:noFill/>
                  </a:rPr>
                  <a:t> </a:t>
                </a:r>
              </a:p>
            </p:txBody>
          </p:sp>
        </mc:Fallback>
      </mc:AlternateContent>
      <p:sp>
        <p:nvSpPr>
          <p:cNvPr id="7172"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FA7A04ED-4A15-4229-A0D2-7B21412F9C72}" type="slidenum">
              <a:rPr kumimoji="0" lang="zh-TW" altLang="en-US" sz="1400" smtClean="0"/>
              <a:pPr>
                <a:spcBef>
                  <a:spcPct val="0"/>
                </a:spcBef>
                <a:buClrTx/>
                <a:buSzTx/>
                <a:buFontTx/>
                <a:buNone/>
              </a:pPr>
              <a:t>5</a:t>
            </a:fld>
            <a:endParaRPr kumimoji="0" lang="en-US" altLang="zh-TW" sz="1400" smtClean="0"/>
          </a:p>
        </p:txBody>
      </p:sp>
      <p:sp>
        <p:nvSpPr>
          <p:cNvPr id="5" name="AutoShape 31"/>
          <p:cNvSpPr>
            <a:spLocks noChangeArrowheads="1"/>
          </p:cNvSpPr>
          <p:nvPr/>
        </p:nvSpPr>
        <p:spPr bwMode="auto">
          <a:xfrm>
            <a:off x="2699792" y="3338513"/>
            <a:ext cx="6013176" cy="504304"/>
          </a:xfrm>
          <a:prstGeom prst="wedgeRoundRectCallout">
            <a:avLst>
              <a:gd name="adj1" fmla="val -38407"/>
              <a:gd name="adj2" fmla="val 103788"/>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CN" sz="1800" b="1" dirty="0" smtClean="0">
                <a:solidFill>
                  <a:schemeClr val="tx2"/>
                </a:solidFill>
              </a:rPr>
              <a:t>Their</a:t>
            </a:r>
            <a:r>
              <a:rPr lang="zh-CN" altLang="en-US" sz="1800" b="1" dirty="0" smtClean="0">
                <a:solidFill>
                  <a:schemeClr val="tx2"/>
                </a:solidFill>
              </a:rPr>
              <a:t> </a:t>
            </a:r>
            <a:r>
              <a:rPr lang="en-US" altLang="zh-CN" sz="1800" b="1" dirty="0" smtClean="0">
                <a:solidFill>
                  <a:schemeClr val="tx2"/>
                </a:solidFill>
              </a:rPr>
              <a:t>empirical</a:t>
            </a:r>
            <a:r>
              <a:rPr lang="zh-CN" altLang="en-US" sz="1800" b="1" dirty="0" smtClean="0">
                <a:solidFill>
                  <a:schemeClr val="tx2"/>
                </a:solidFill>
              </a:rPr>
              <a:t> </a:t>
            </a:r>
            <a:r>
              <a:rPr lang="en-US" altLang="zh-CN" sz="1800" b="1" dirty="0" smtClean="0">
                <a:solidFill>
                  <a:schemeClr val="tx2"/>
                </a:solidFill>
              </a:rPr>
              <a:t>updating</a:t>
            </a:r>
            <a:r>
              <a:rPr lang="zh-CN" altLang="en-US" sz="1800" b="1" dirty="0" smtClean="0">
                <a:solidFill>
                  <a:schemeClr val="tx2"/>
                </a:solidFill>
              </a:rPr>
              <a:t> </a:t>
            </a:r>
            <a:r>
              <a:rPr lang="en-US" altLang="zh-CN" sz="1800" b="1" dirty="0" smtClean="0">
                <a:solidFill>
                  <a:schemeClr val="tx2"/>
                </a:solidFill>
              </a:rPr>
              <a:t>time</a:t>
            </a:r>
            <a:r>
              <a:rPr lang="zh-CN" altLang="en-US" sz="1800" b="1" dirty="0" smtClean="0">
                <a:solidFill>
                  <a:schemeClr val="tx2"/>
                </a:solidFill>
              </a:rPr>
              <a:t> </a:t>
            </a:r>
            <a:r>
              <a:rPr lang="en-US" altLang="zh-CN" sz="1800" b="1" dirty="0" smtClean="0">
                <a:solidFill>
                  <a:schemeClr val="tx2"/>
                </a:solidFill>
              </a:rPr>
              <a:t>is</a:t>
            </a:r>
            <a:r>
              <a:rPr lang="zh-CN" altLang="en-US" sz="1800" b="1" dirty="0" smtClean="0">
                <a:solidFill>
                  <a:schemeClr val="tx2"/>
                </a:solidFill>
              </a:rPr>
              <a:t> </a:t>
            </a:r>
            <a:r>
              <a:rPr lang="en-US" altLang="zh-CN" sz="1800" b="1" dirty="0" smtClean="0">
                <a:solidFill>
                  <a:schemeClr val="tx2"/>
                </a:solidFill>
              </a:rPr>
              <a:t>not</a:t>
            </a:r>
            <a:r>
              <a:rPr lang="zh-CN" altLang="en-US" sz="1800" b="1" dirty="0" smtClean="0">
                <a:solidFill>
                  <a:schemeClr val="tx2"/>
                </a:solidFill>
              </a:rPr>
              <a:t> </a:t>
            </a:r>
            <a:r>
              <a:rPr lang="en-US" altLang="zh-CN" sz="1800" b="1" dirty="0" smtClean="0">
                <a:solidFill>
                  <a:schemeClr val="tx2"/>
                </a:solidFill>
              </a:rPr>
              <a:t>small</a:t>
            </a:r>
            <a:r>
              <a:rPr lang="zh-CN" altLang="en-US" sz="1800" b="1" dirty="0" smtClean="0">
                <a:solidFill>
                  <a:schemeClr val="tx2"/>
                </a:solidFill>
              </a:rPr>
              <a:t> </a:t>
            </a:r>
            <a:r>
              <a:rPr lang="en-US" altLang="zh-CN" sz="1800" b="1" dirty="0" smtClean="0">
                <a:solidFill>
                  <a:schemeClr val="tx2"/>
                </a:solidFill>
              </a:rPr>
              <a:t>enough.</a:t>
            </a:r>
            <a:r>
              <a:rPr lang="zh-CN" altLang="en-US" sz="1800" b="1" dirty="0" smtClean="0">
                <a:solidFill>
                  <a:schemeClr val="tx2"/>
                </a:solidFill>
              </a:rPr>
              <a:t> </a:t>
            </a:r>
            <a:endParaRPr lang="en-US" altLang="zh-TW" sz="1800" baseline="-25000" dirty="0"/>
          </a:p>
        </p:txBody>
      </p:sp>
      <p:sp>
        <p:nvSpPr>
          <p:cNvPr id="6" name="AutoShape 31"/>
          <p:cNvSpPr>
            <a:spLocks noChangeArrowheads="1"/>
          </p:cNvSpPr>
          <p:nvPr/>
        </p:nvSpPr>
        <p:spPr bwMode="auto">
          <a:xfrm>
            <a:off x="2411760" y="6362502"/>
            <a:ext cx="6013176" cy="457200"/>
          </a:xfrm>
          <a:prstGeom prst="wedgeRoundRectCallout">
            <a:avLst>
              <a:gd name="adj1" fmla="val -29160"/>
              <a:gd name="adj2" fmla="val -75081"/>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CN" sz="1800" b="1" dirty="0" smtClean="0">
                <a:solidFill>
                  <a:schemeClr val="tx2"/>
                </a:solidFill>
              </a:rPr>
              <a:t>Different</a:t>
            </a:r>
            <a:r>
              <a:rPr lang="zh-CN" altLang="en-US" sz="1800" b="1" dirty="0" smtClean="0">
                <a:solidFill>
                  <a:schemeClr val="tx2"/>
                </a:solidFill>
              </a:rPr>
              <a:t> </a:t>
            </a:r>
            <a:r>
              <a:rPr lang="en-US" altLang="zh-CN" sz="1800" b="1" dirty="0" smtClean="0">
                <a:solidFill>
                  <a:schemeClr val="tx2"/>
                </a:solidFill>
              </a:rPr>
              <a:t>from</a:t>
            </a:r>
            <a:r>
              <a:rPr lang="zh-CN" altLang="en-US" sz="1800" b="1" dirty="0" smtClean="0">
                <a:solidFill>
                  <a:schemeClr val="tx2"/>
                </a:solidFill>
              </a:rPr>
              <a:t> </a:t>
            </a:r>
            <a:r>
              <a:rPr lang="en-US" altLang="zh-CN" sz="1800" b="1" dirty="0" smtClean="0">
                <a:solidFill>
                  <a:schemeClr val="tx2"/>
                </a:solidFill>
              </a:rPr>
              <a:t>our</a:t>
            </a:r>
            <a:r>
              <a:rPr lang="zh-CN" altLang="en-US" sz="1800" b="1" dirty="0" smtClean="0">
                <a:solidFill>
                  <a:schemeClr val="tx2"/>
                </a:solidFill>
              </a:rPr>
              <a:t> </a:t>
            </a:r>
            <a:r>
              <a:rPr lang="en-US" altLang="zh-CN" sz="1800" b="1" dirty="0" smtClean="0">
                <a:solidFill>
                  <a:schemeClr val="tx2"/>
                </a:solidFill>
              </a:rPr>
              <a:t>problem</a:t>
            </a:r>
            <a:r>
              <a:rPr lang="zh-CN" altLang="en-US" sz="1800" b="1" dirty="0" smtClean="0">
                <a:solidFill>
                  <a:schemeClr val="tx2"/>
                </a:solidFill>
              </a:rPr>
              <a:t> </a:t>
            </a:r>
            <a:r>
              <a:rPr lang="en-US" altLang="zh-CN" sz="1800" b="1" dirty="0" smtClean="0">
                <a:solidFill>
                  <a:schemeClr val="tx2"/>
                </a:solidFill>
              </a:rPr>
              <a:t>setting.</a:t>
            </a:r>
            <a:r>
              <a:rPr lang="zh-CN" altLang="en-US" sz="1800" b="1" dirty="0" smtClean="0">
                <a:solidFill>
                  <a:schemeClr val="tx2"/>
                </a:solidFill>
              </a:rPr>
              <a:t> </a:t>
            </a:r>
            <a:endParaRPr lang="en-US" altLang="zh-TW" sz="1800" baseline="-25000" dirty="0"/>
          </a:p>
        </p:txBody>
      </p:sp>
    </p:spTree>
    <p:extLst>
      <p:ext uri="{BB962C8B-B14F-4D97-AF65-F5344CB8AC3E}">
        <p14:creationId xmlns:p14="http://schemas.microsoft.com/office/powerpoint/2010/main" val="12485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HK" smtClean="0"/>
              <a:t>1. Introduction</a:t>
            </a:r>
            <a:endParaRPr lang="zh-HK" altLang="en-US" smtClean="0"/>
          </a:p>
        </p:txBody>
      </p:sp>
      <p:sp>
        <p:nvSpPr>
          <p:cNvPr id="7171" name="內容版面配置區 2"/>
          <p:cNvSpPr>
            <a:spLocks noGrp="1"/>
          </p:cNvSpPr>
          <p:nvPr>
            <p:ph idx="1"/>
          </p:nvPr>
        </p:nvSpPr>
        <p:spPr>
          <a:xfrm>
            <a:off x="1182688" y="2017713"/>
            <a:ext cx="7772400" cy="979487"/>
          </a:xfrm>
        </p:spPr>
        <p:txBody>
          <a:bodyPr/>
          <a:lstStyle/>
          <a:p>
            <a:r>
              <a:rPr lang="en-US" altLang="zh-CN" dirty="0" smtClean="0"/>
              <a:t>Our</a:t>
            </a:r>
            <a:r>
              <a:rPr lang="zh-CN" altLang="en-US" dirty="0" smtClean="0"/>
              <a:t> </a:t>
            </a:r>
            <a:r>
              <a:rPr lang="en-US" altLang="zh-CN" dirty="0" smtClean="0"/>
              <a:t>Contributions:</a:t>
            </a:r>
          </a:p>
          <a:p>
            <a:pPr lvl="1"/>
            <a:r>
              <a:rPr lang="en-US" altLang="zh-CN" dirty="0" smtClean="0"/>
              <a:t>We</a:t>
            </a:r>
            <a:r>
              <a:rPr lang="zh-CN" altLang="en-US" dirty="0" smtClean="0"/>
              <a:t> </a:t>
            </a:r>
            <a:r>
              <a:rPr lang="en-US" altLang="zh-CN" dirty="0" smtClean="0"/>
              <a:t>proposed</a:t>
            </a:r>
            <a:r>
              <a:rPr lang="zh-CN" altLang="en-US" dirty="0" smtClean="0"/>
              <a:t> </a:t>
            </a:r>
            <a:r>
              <a:rPr lang="en-US" altLang="zh-CN" dirty="0" smtClean="0"/>
              <a:t>a</a:t>
            </a:r>
            <a:r>
              <a:rPr lang="zh-CN" altLang="en-US" dirty="0" smtClean="0"/>
              <a:t> </a:t>
            </a:r>
            <a:r>
              <a:rPr lang="en-US" altLang="zh-CN" dirty="0" smtClean="0"/>
              <a:t>novel</a:t>
            </a:r>
            <a:r>
              <a:rPr lang="zh-CN" altLang="en-US" dirty="0" smtClean="0"/>
              <a:t> </a:t>
            </a:r>
            <a:r>
              <a:rPr lang="en-US" altLang="zh-CN" dirty="0" smtClean="0"/>
              <a:t>distance</a:t>
            </a:r>
            <a:r>
              <a:rPr lang="zh-CN" altLang="en-US" dirty="0" smtClean="0"/>
              <a:t> </a:t>
            </a:r>
            <a:r>
              <a:rPr lang="en-US" altLang="zh-CN" dirty="0" smtClean="0"/>
              <a:t>and</a:t>
            </a:r>
            <a:r>
              <a:rPr lang="zh-CN" altLang="en-US" dirty="0" smtClean="0"/>
              <a:t> </a:t>
            </a:r>
            <a:r>
              <a:rPr lang="en-US" altLang="zh-CN" dirty="0" smtClean="0"/>
              <a:t>path</a:t>
            </a:r>
            <a:r>
              <a:rPr lang="zh-CN" altLang="en-US" dirty="0" smtClean="0"/>
              <a:t> </a:t>
            </a:r>
            <a:r>
              <a:rPr lang="en-US" altLang="zh-CN" dirty="0" smtClean="0"/>
              <a:t>oracle</a:t>
            </a:r>
            <a:r>
              <a:rPr lang="zh-CN" altLang="en-US" dirty="0" smtClean="0"/>
              <a:t> </a:t>
            </a:r>
            <a:r>
              <a:rPr lang="en-US" altLang="zh-CN" dirty="0" smtClean="0"/>
              <a:t>for</a:t>
            </a:r>
            <a:r>
              <a:rPr lang="zh-CN" altLang="en-US" dirty="0" smtClean="0"/>
              <a:t> </a:t>
            </a:r>
            <a:r>
              <a:rPr lang="en-US" altLang="zh-CN" dirty="0" smtClean="0"/>
              <a:t>dynamic</a:t>
            </a:r>
            <a:r>
              <a:rPr lang="zh-CN" altLang="en-US" dirty="0" smtClean="0"/>
              <a:t> </a:t>
            </a:r>
            <a:r>
              <a:rPr lang="en-US" altLang="zh-CN" dirty="0" smtClean="0"/>
              <a:t>road</a:t>
            </a:r>
            <a:r>
              <a:rPr lang="zh-CN" altLang="en-US" dirty="0" smtClean="0"/>
              <a:t> </a:t>
            </a:r>
            <a:r>
              <a:rPr lang="en-US" altLang="zh-CN" dirty="0" smtClean="0"/>
              <a:t>networks.</a:t>
            </a:r>
          </a:p>
          <a:p>
            <a:pPr lvl="1"/>
            <a:r>
              <a:rPr lang="en-US" altLang="zh-CN" dirty="0" smtClean="0"/>
              <a:t>We</a:t>
            </a:r>
            <a:r>
              <a:rPr lang="zh-CN" altLang="en-US" dirty="0" smtClean="0"/>
              <a:t> </a:t>
            </a:r>
            <a:r>
              <a:rPr lang="en-US" altLang="zh-CN" dirty="0" smtClean="0"/>
              <a:t>derived</a:t>
            </a:r>
            <a:r>
              <a:rPr lang="zh-CN" altLang="en-US" dirty="0" smtClean="0"/>
              <a:t> </a:t>
            </a:r>
            <a:r>
              <a:rPr lang="en-US" altLang="zh-CN" dirty="0" smtClean="0"/>
              <a:t>theoretical</a:t>
            </a:r>
            <a:r>
              <a:rPr lang="zh-CN" altLang="en-US" dirty="0" smtClean="0"/>
              <a:t> </a:t>
            </a:r>
            <a:r>
              <a:rPr lang="en-US" altLang="zh-CN" dirty="0" smtClean="0"/>
              <a:t>bounds</a:t>
            </a:r>
            <a:r>
              <a:rPr lang="zh-CN" altLang="en-US" dirty="0" smtClean="0"/>
              <a:t> </a:t>
            </a:r>
            <a:r>
              <a:rPr lang="en-US" altLang="zh-CN" dirty="0" smtClean="0"/>
              <a:t>and</a:t>
            </a:r>
            <a:r>
              <a:rPr lang="zh-CN" altLang="en-US" dirty="0" smtClean="0"/>
              <a:t> </a:t>
            </a:r>
            <a:r>
              <a:rPr lang="en-US" altLang="zh-CN" dirty="0" smtClean="0"/>
              <a:t>remarkably,</a:t>
            </a:r>
            <a:r>
              <a:rPr lang="zh-CN" altLang="en-US" dirty="0" smtClean="0"/>
              <a:t> </a:t>
            </a:r>
            <a:r>
              <a:rPr lang="en-US" altLang="zh-CN" dirty="0" smtClean="0"/>
              <a:t>our</a:t>
            </a:r>
            <a:r>
              <a:rPr lang="zh-CN" altLang="en-US" dirty="0" smtClean="0"/>
              <a:t> </a:t>
            </a:r>
            <a:r>
              <a:rPr lang="en-US" altLang="zh-CN" dirty="0" smtClean="0"/>
              <a:t>oracle</a:t>
            </a:r>
            <a:r>
              <a:rPr lang="zh-CN" altLang="en-US" dirty="0" smtClean="0"/>
              <a:t> </a:t>
            </a:r>
            <a:r>
              <a:rPr lang="en-US" altLang="zh-CN" dirty="0" smtClean="0"/>
              <a:t>is</a:t>
            </a:r>
            <a:r>
              <a:rPr lang="zh-CN" altLang="en-US" dirty="0" smtClean="0"/>
              <a:t> </a:t>
            </a:r>
            <a:r>
              <a:rPr lang="en-US" altLang="zh-CN" dirty="0" smtClean="0"/>
              <a:t>the</a:t>
            </a:r>
            <a:r>
              <a:rPr lang="zh-CN" altLang="en-US" dirty="0" smtClean="0"/>
              <a:t> </a:t>
            </a:r>
            <a:r>
              <a:rPr lang="en-US" altLang="zh-CN" dirty="0" smtClean="0"/>
              <a:t>first</a:t>
            </a:r>
            <a:r>
              <a:rPr lang="zh-CN" altLang="en-US" dirty="0" smtClean="0"/>
              <a:t> </a:t>
            </a:r>
            <a:r>
              <a:rPr lang="en-US" altLang="zh-CN" dirty="0" smtClean="0"/>
              <a:t>one</a:t>
            </a:r>
            <a:r>
              <a:rPr lang="zh-CN" altLang="en-US" dirty="0" smtClean="0"/>
              <a:t> </a:t>
            </a:r>
            <a:r>
              <a:rPr lang="en-US" altLang="zh-CN" dirty="0" smtClean="0"/>
              <a:t>which</a:t>
            </a:r>
            <a:r>
              <a:rPr lang="zh-CN" altLang="en-US" dirty="0" smtClean="0"/>
              <a:t> </a:t>
            </a:r>
            <a:r>
              <a:rPr lang="en-US" altLang="zh-CN" dirty="0" smtClean="0"/>
              <a:t>has</a:t>
            </a:r>
            <a:r>
              <a:rPr lang="zh-CN" altLang="en-US" dirty="0" smtClean="0"/>
              <a:t> </a:t>
            </a:r>
            <a:r>
              <a:rPr lang="en-US" altLang="zh-CN" dirty="0" smtClean="0"/>
              <a:t>a</a:t>
            </a:r>
            <a:r>
              <a:rPr lang="zh-CN" altLang="en-US" dirty="0" smtClean="0"/>
              <a:t> </a:t>
            </a:r>
            <a:r>
              <a:rPr lang="en-US" altLang="zh-CN" dirty="0" smtClean="0"/>
              <a:t>poly-log</a:t>
            </a:r>
            <a:r>
              <a:rPr lang="zh-CN" altLang="en-US" dirty="0" smtClean="0"/>
              <a:t> </a:t>
            </a:r>
            <a:r>
              <a:rPr lang="en-US" altLang="zh-CN" dirty="0" smtClean="0"/>
              <a:t>updating</a:t>
            </a:r>
            <a:r>
              <a:rPr lang="zh-CN" altLang="en-US" dirty="0" smtClean="0"/>
              <a:t> </a:t>
            </a:r>
            <a:r>
              <a:rPr lang="en-US" altLang="zh-CN" dirty="0" smtClean="0"/>
              <a:t>time.</a:t>
            </a:r>
            <a:r>
              <a:rPr lang="zh-CN" altLang="en-US" dirty="0" smtClean="0"/>
              <a:t> </a:t>
            </a:r>
            <a:endParaRPr lang="en-US" altLang="zh-CN" dirty="0" smtClean="0"/>
          </a:p>
          <a:p>
            <a:pPr lvl="1"/>
            <a:r>
              <a:rPr lang="en-US" altLang="zh-CN" dirty="0" smtClean="0"/>
              <a:t>We</a:t>
            </a:r>
            <a:r>
              <a:rPr lang="zh-CN" altLang="en-US" dirty="0" smtClean="0"/>
              <a:t> </a:t>
            </a:r>
            <a:r>
              <a:rPr lang="en-US" altLang="zh-CN" dirty="0" smtClean="0"/>
              <a:t>conducted</a:t>
            </a:r>
            <a:r>
              <a:rPr lang="zh-CN" altLang="en-US" dirty="0" smtClean="0"/>
              <a:t> </a:t>
            </a:r>
            <a:r>
              <a:rPr lang="en-US" altLang="zh-CN" dirty="0" smtClean="0"/>
              <a:t>experiments</a:t>
            </a:r>
            <a:r>
              <a:rPr lang="zh-CN" altLang="en-US" dirty="0" smtClean="0"/>
              <a:t> </a:t>
            </a:r>
            <a:r>
              <a:rPr lang="en-US" altLang="zh-CN" dirty="0" smtClean="0"/>
              <a:t>on</a:t>
            </a:r>
            <a:r>
              <a:rPr lang="zh-CN" altLang="en-US" dirty="0" smtClean="0"/>
              <a:t> </a:t>
            </a:r>
            <a:r>
              <a:rPr lang="en-US" altLang="zh-CN" dirty="0" smtClean="0"/>
              <a:t>real</a:t>
            </a:r>
            <a:r>
              <a:rPr lang="zh-CN" altLang="en-US" dirty="0" smtClean="0"/>
              <a:t> </a:t>
            </a:r>
            <a:r>
              <a:rPr lang="en-US" altLang="zh-CN" dirty="0" smtClean="0"/>
              <a:t>and</a:t>
            </a:r>
            <a:r>
              <a:rPr lang="zh-CN" altLang="en-US" dirty="0" smtClean="0"/>
              <a:t> </a:t>
            </a:r>
            <a:r>
              <a:rPr lang="en-US" altLang="zh-CN" dirty="0" smtClean="0"/>
              <a:t>synthetic</a:t>
            </a:r>
            <a:r>
              <a:rPr lang="zh-CN" altLang="en-US" dirty="0" smtClean="0"/>
              <a:t> </a:t>
            </a:r>
            <a:r>
              <a:rPr lang="en-US" altLang="zh-CN" dirty="0" smtClean="0"/>
              <a:t>datasets</a:t>
            </a:r>
            <a:r>
              <a:rPr lang="zh-CN" altLang="en-US" dirty="0" smtClean="0"/>
              <a:t> </a:t>
            </a:r>
            <a:r>
              <a:rPr lang="en-US" altLang="zh-CN" dirty="0" smtClean="0"/>
              <a:t>and</a:t>
            </a:r>
            <a:r>
              <a:rPr lang="zh-CN" altLang="en-US" dirty="0" smtClean="0"/>
              <a:t> </a:t>
            </a:r>
            <a:r>
              <a:rPr lang="en-US" altLang="zh-CN" dirty="0" smtClean="0"/>
              <a:t>verified</a:t>
            </a:r>
            <a:r>
              <a:rPr lang="zh-CN" altLang="en-US" dirty="0" smtClean="0"/>
              <a:t> </a:t>
            </a:r>
            <a:r>
              <a:rPr lang="en-US" altLang="zh-CN" dirty="0" smtClean="0"/>
              <a:t>the</a:t>
            </a:r>
            <a:r>
              <a:rPr lang="zh-CN" altLang="en-US" dirty="0" smtClean="0"/>
              <a:t> </a:t>
            </a:r>
            <a:r>
              <a:rPr lang="en-US" altLang="zh-CN" dirty="0" smtClean="0"/>
              <a:t>efficiency</a:t>
            </a:r>
            <a:r>
              <a:rPr lang="zh-CN" altLang="en-US" dirty="0" smtClean="0"/>
              <a:t> </a:t>
            </a:r>
            <a:r>
              <a:rPr lang="en-US" altLang="zh-CN" dirty="0" smtClean="0"/>
              <a:t>of</a:t>
            </a:r>
            <a:r>
              <a:rPr lang="zh-CN" altLang="en-US" dirty="0" smtClean="0"/>
              <a:t> </a:t>
            </a:r>
            <a:r>
              <a:rPr lang="en-US" altLang="zh-CN" dirty="0" smtClean="0"/>
              <a:t>our</a:t>
            </a:r>
            <a:r>
              <a:rPr lang="zh-CN" altLang="en-US" dirty="0" smtClean="0"/>
              <a:t> </a:t>
            </a:r>
            <a:r>
              <a:rPr lang="en-US" altLang="zh-CN" dirty="0" smtClean="0"/>
              <a:t>algorithms.</a:t>
            </a:r>
            <a:endParaRPr lang="en-US" altLang="zh-HK" dirty="0" smtClean="0"/>
          </a:p>
          <a:p>
            <a:endParaRPr lang="zh-HK" altLang="en-US" dirty="0" smtClean="0"/>
          </a:p>
        </p:txBody>
      </p:sp>
      <p:sp>
        <p:nvSpPr>
          <p:cNvPr id="7172"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FA7A04ED-4A15-4229-A0D2-7B21412F9C72}" type="slidenum">
              <a:rPr kumimoji="0" lang="zh-TW" altLang="en-US" sz="1400" smtClean="0"/>
              <a:pPr>
                <a:spcBef>
                  <a:spcPct val="0"/>
                </a:spcBef>
                <a:buClrTx/>
                <a:buSzTx/>
                <a:buFontTx/>
                <a:buNone/>
              </a:pPr>
              <a:t>6</a:t>
            </a:fld>
            <a:endParaRPr kumimoji="0" lang="en-US" altLang="zh-TW" sz="1400" smtClean="0"/>
          </a:p>
        </p:txBody>
      </p:sp>
    </p:spTree>
    <p:extLst>
      <p:ext uri="{BB962C8B-B14F-4D97-AF65-F5344CB8AC3E}">
        <p14:creationId xmlns:p14="http://schemas.microsoft.com/office/powerpoint/2010/main" val="1102920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HK" smtClean="0"/>
              <a:t>1. Introduction</a:t>
            </a:r>
            <a:endParaRPr lang="zh-HK" altLang="en-US" smtClean="0"/>
          </a:p>
        </p:txBody>
      </p:sp>
      <p:sp>
        <p:nvSpPr>
          <p:cNvPr id="7171" name="內容版面配置區 2"/>
          <p:cNvSpPr>
            <a:spLocks noGrp="1"/>
          </p:cNvSpPr>
          <p:nvPr>
            <p:ph idx="1"/>
          </p:nvPr>
        </p:nvSpPr>
        <p:spPr>
          <a:xfrm>
            <a:off x="1182688" y="2017713"/>
            <a:ext cx="7772400" cy="979487"/>
          </a:xfrm>
        </p:spPr>
        <p:txBody>
          <a:bodyPr/>
          <a:lstStyle/>
          <a:p>
            <a:r>
              <a:rPr lang="en-US" altLang="zh-CN" dirty="0" smtClean="0"/>
              <a:t>Comparison</a:t>
            </a:r>
            <a:r>
              <a:rPr lang="zh-CN" altLang="en-US" dirty="0" smtClean="0"/>
              <a:t> </a:t>
            </a:r>
            <a:r>
              <a:rPr lang="en-US" altLang="zh-CN" dirty="0" smtClean="0"/>
              <a:t>in</a:t>
            </a:r>
            <a:r>
              <a:rPr lang="zh-CN" altLang="en-US" dirty="0" smtClean="0"/>
              <a:t> </a:t>
            </a:r>
            <a:r>
              <a:rPr lang="en-US" altLang="zh-CN" dirty="0" smtClean="0"/>
              <a:t>Theory.</a:t>
            </a:r>
          </a:p>
          <a:p>
            <a:endParaRPr lang="zh-HK" altLang="en-US" dirty="0" smtClean="0"/>
          </a:p>
        </p:txBody>
      </p:sp>
      <p:sp>
        <p:nvSpPr>
          <p:cNvPr id="7172"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FA7A04ED-4A15-4229-A0D2-7B21412F9C72}" type="slidenum">
              <a:rPr kumimoji="0" lang="zh-TW" altLang="en-US" sz="1400" smtClean="0"/>
              <a:pPr>
                <a:spcBef>
                  <a:spcPct val="0"/>
                </a:spcBef>
                <a:buClrTx/>
                <a:buSzTx/>
                <a:buFontTx/>
                <a:buNone/>
              </a:pPr>
              <a:t>7</a:t>
            </a:fld>
            <a:endParaRPr kumimoji="0" lang="en-US" altLang="zh-TW" sz="1400" smtClean="0"/>
          </a:p>
        </p:txBody>
      </p:sp>
      <p:pic>
        <p:nvPicPr>
          <p:cNvPr id="3" name="Picture 2"/>
          <p:cNvPicPr>
            <a:picLocks noChangeAspect="1"/>
          </p:cNvPicPr>
          <p:nvPr/>
        </p:nvPicPr>
        <p:blipFill>
          <a:blip r:embed="rId3"/>
          <a:stretch>
            <a:fillRect/>
          </a:stretch>
        </p:blipFill>
        <p:spPr>
          <a:xfrm>
            <a:off x="264519" y="2636912"/>
            <a:ext cx="8690569" cy="3729556"/>
          </a:xfrm>
          <a:prstGeom prst="rect">
            <a:avLst/>
          </a:prstGeom>
        </p:spPr>
      </p:pic>
      <p:sp>
        <p:nvSpPr>
          <p:cNvPr id="6" name="AutoShape 31"/>
          <p:cNvSpPr>
            <a:spLocks noChangeArrowheads="1"/>
          </p:cNvSpPr>
          <p:nvPr/>
        </p:nvSpPr>
        <p:spPr bwMode="auto">
          <a:xfrm>
            <a:off x="156828" y="2401862"/>
            <a:ext cx="2758988" cy="762523"/>
          </a:xfrm>
          <a:prstGeom prst="wedgeRoundRectCallout">
            <a:avLst>
              <a:gd name="adj1" fmla="val 20961"/>
              <a:gd name="adj2" fmla="val 72703"/>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1" indent="0" eaLnBrk="1" hangingPunct="1">
              <a:spcBef>
                <a:spcPct val="0"/>
              </a:spcBef>
              <a:buClrTx/>
              <a:buSzTx/>
              <a:buNone/>
            </a:pPr>
            <a:r>
              <a:rPr lang="en-US" altLang="zh-CN" sz="1800" b="1" dirty="0" smtClean="0">
                <a:solidFill>
                  <a:schemeClr val="tx2"/>
                </a:solidFill>
              </a:rPr>
              <a:t>Adapted</a:t>
            </a:r>
            <a:r>
              <a:rPr lang="zh-CN" altLang="en-US" sz="1800" b="1" dirty="0" smtClean="0">
                <a:solidFill>
                  <a:schemeClr val="tx2"/>
                </a:solidFill>
              </a:rPr>
              <a:t> </a:t>
            </a:r>
            <a:r>
              <a:rPr lang="en-US" altLang="zh-CN" sz="1800" b="1" dirty="0" smtClean="0">
                <a:solidFill>
                  <a:schemeClr val="tx2"/>
                </a:solidFill>
              </a:rPr>
              <a:t>from</a:t>
            </a:r>
            <a:r>
              <a:rPr lang="zh-CN" altLang="en-US" sz="1800" b="1" dirty="0" smtClean="0">
                <a:solidFill>
                  <a:schemeClr val="tx2"/>
                </a:solidFill>
              </a:rPr>
              <a:t> </a:t>
            </a:r>
            <a:r>
              <a:rPr lang="en-US" altLang="zh-CN" sz="1800" b="1" dirty="0" smtClean="0">
                <a:solidFill>
                  <a:schemeClr val="tx2"/>
                </a:solidFill>
              </a:rPr>
              <a:t>Oracles</a:t>
            </a:r>
            <a:r>
              <a:rPr lang="zh-CN" altLang="en-US" sz="1800" b="1" dirty="0" smtClean="0">
                <a:solidFill>
                  <a:schemeClr val="tx2"/>
                </a:solidFill>
              </a:rPr>
              <a:t> </a:t>
            </a:r>
            <a:r>
              <a:rPr lang="en-US" altLang="zh-CN" sz="1800" b="1" dirty="0" smtClean="0">
                <a:solidFill>
                  <a:schemeClr val="tx2"/>
                </a:solidFill>
              </a:rPr>
              <a:t>on</a:t>
            </a:r>
            <a:r>
              <a:rPr lang="zh-CN" altLang="en-US" sz="1800" b="1" dirty="0" smtClean="0">
                <a:solidFill>
                  <a:schemeClr val="tx2"/>
                </a:solidFill>
              </a:rPr>
              <a:t> </a:t>
            </a:r>
            <a:r>
              <a:rPr lang="en-US" altLang="zh-CN" sz="1800" b="1" dirty="0" smtClean="0">
                <a:solidFill>
                  <a:schemeClr val="tx2"/>
                </a:solidFill>
              </a:rPr>
              <a:t>Static</a:t>
            </a:r>
            <a:r>
              <a:rPr lang="zh-CN" altLang="en-US" sz="1800" b="1" dirty="0" smtClean="0">
                <a:solidFill>
                  <a:schemeClr val="tx2"/>
                </a:solidFill>
              </a:rPr>
              <a:t> </a:t>
            </a:r>
            <a:r>
              <a:rPr lang="en-US" altLang="zh-CN" sz="1800" b="1" dirty="0" smtClean="0">
                <a:solidFill>
                  <a:schemeClr val="tx2"/>
                </a:solidFill>
              </a:rPr>
              <a:t>Networks</a:t>
            </a:r>
            <a:endParaRPr lang="en-US" altLang="zh-HK" sz="1800" b="1" dirty="0">
              <a:solidFill>
                <a:schemeClr val="tx2"/>
              </a:solidFill>
            </a:endParaRPr>
          </a:p>
          <a:p>
            <a:pPr eaLnBrk="1" hangingPunct="1">
              <a:spcBef>
                <a:spcPct val="0"/>
              </a:spcBef>
              <a:buClrTx/>
              <a:buSzTx/>
              <a:buFontTx/>
              <a:buNone/>
            </a:pPr>
            <a:endParaRPr lang="en-US" altLang="zh-HK" sz="1800" b="1" dirty="0">
              <a:solidFill>
                <a:schemeClr val="tx2"/>
              </a:solidFill>
            </a:endParaRPr>
          </a:p>
        </p:txBody>
      </p:sp>
      <p:sp>
        <p:nvSpPr>
          <p:cNvPr id="7" name="Rounded Rectangle 6"/>
          <p:cNvSpPr/>
          <p:nvPr/>
        </p:nvSpPr>
        <p:spPr>
          <a:xfrm>
            <a:off x="264519" y="3488498"/>
            <a:ext cx="8690569" cy="17407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Rectangle 1"/>
              <p:cNvSpPr/>
              <p:nvPr/>
            </p:nvSpPr>
            <p:spPr>
              <a:xfrm>
                <a:off x="2411760" y="1124744"/>
                <a:ext cx="6372200" cy="786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Each</a:t>
                </a:r>
                <a:r>
                  <a:rPr lang="zh-CN" altLang="en-US" dirty="0" smtClean="0">
                    <a:solidFill>
                      <a:schemeClr val="tx1"/>
                    </a:solidFill>
                  </a:rPr>
                  <a:t> </a:t>
                </a:r>
                <a:r>
                  <a:rPr lang="en-US" altLang="zh-CN" dirty="0" smtClean="0">
                    <a:solidFill>
                      <a:schemeClr val="tx1"/>
                    </a:solidFill>
                  </a:rPr>
                  <a:t>existing</a:t>
                </a:r>
                <a:r>
                  <a:rPr lang="zh-CN" altLang="en-US" dirty="0" smtClean="0">
                    <a:solidFill>
                      <a:schemeClr val="tx1"/>
                    </a:solidFill>
                  </a:rPr>
                  <a:t> </a:t>
                </a:r>
                <a:r>
                  <a:rPr lang="en-US" altLang="zh-CN" dirty="0" smtClean="0">
                    <a:solidFill>
                      <a:schemeClr val="tx1"/>
                    </a:solidFill>
                  </a:rPr>
                  <a:t>or</a:t>
                </a:r>
                <a:r>
                  <a:rPr lang="zh-CN" altLang="en-US" dirty="0" smtClean="0">
                    <a:solidFill>
                      <a:schemeClr val="tx1"/>
                    </a:solidFill>
                  </a:rPr>
                  <a:t> </a:t>
                </a:r>
                <a:r>
                  <a:rPr lang="en-US" altLang="zh-CN" dirty="0" smtClean="0">
                    <a:solidFill>
                      <a:schemeClr val="tx1"/>
                    </a:solidFill>
                  </a:rPr>
                  <a:t>adapted</a:t>
                </a:r>
                <a:r>
                  <a:rPr lang="zh-CN" altLang="en-US" dirty="0" smtClean="0">
                    <a:solidFill>
                      <a:schemeClr val="tx1"/>
                    </a:solidFill>
                  </a:rPr>
                  <a:t> </a:t>
                </a:r>
                <a:r>
                  <a:rPr lang="en-US" altLang="zh-CN" dirty="0" smtClean="0">
                    <a:solidFill>
                      <a:schemeClr val="tx1"/>
                    </a:solidFill>
                  </a:rPr>
                  <a:t>algorithm</a:t>
                </a:r>
                <a:r>
                  <a:rPr lang="zh-CN" altLang="en-US" dirty="0" smtClean="0">
                    <a:solidFill>
                      <a:schemeClr val="tx1"/>
                    </a:solidFill>
                  </a:rPr>
                  <a:t> </a:t>
                </a:r>
                <a:r>
                  <a:rPr lang="en-US" altLang="zh-CN" dirty="0" smtClean="0">
                    <a:solidFill>
                      <a:schemeClr val="tx1"/>
                    </a:solidFill>
                  </a:rPr>
                  <a:t>has</a:t>
                </a:r>
                <a:r>
                  <a:rPr lang="zh-CN" altLang="en-US" dirty="0" smtClean="0">
                    <a:solidFill>
                      <a:schemeClr val="tx1"/>
                    </a:solidFill>
                  </a:rPr>
                  <a:t> </a:t>
                </a:r>
                <a:r>
                  <a:rPr lang="en-US" altLang="zh-CN" dirty="0" smtClean="0">
                    <a:solidFill>
                      <a:schemeClr val="tx1"/>
                    </a:solidFill>
                  </a:rPr>
                  <a:t>a</a:t>
                </a:r>
                <a:r>
                  <a:rPr lang="zh-CN" altLang="en-US" dirty="0" smtClean="0">
                    <a:solidFill>
                      <a:schemeClr val="tx1"/>
                    </a:solidFill>
                  </a:rPr>
                  <a:t> </a:t>
                </a:r>
                <a:r>
                  <a:rPr lang="en-US" altLang="zh-CN" dirty="0" smtClean="0">
                    <a:solidFill>
                      <a:schemeClr val="tx1"/>
                    </a:solidFill>
                  </a:rPr>
                  <a:t>preprocessing</a:t>
                </a:r>
                <a:r>
                  <a:rPr lang="zh-CN" altLang="en-US" dirty="0" smtClean="0">
                    <a:solidFill>
                      <a:schemeClr val="tx1"/>
                    </a:solidFill>
                  </a:rPr>
                  <a:t> </a:t>
                </a:r>
                <a:r>
                  <a:rPr lang="en-US" altLang="zh-CN" dirty="0" smtClean="0">
                    <a:solidFill>
                      <a:schemeClr val="tx1"/>
                    </a:solidFill>
                  </a:rPr>
                  <a:t>time</a:t>
                </a:r>
                <a:r>
                  <a:rPr lang="zh-CN" altLang="en-US" dirty="0" smtClean="0">
                    <a:solidFill>
                      <a:schemeClr val="tx1"/>
                    </a:solidFill>
                  </a:rPr>
                  <a:t> </a:t>
                </a:r>
                <a:r>
                  <a:rPr lang="en-US" altLang="zh-CN" dirty="0">
                    <a:solidFill>
                      <a:schemeClr val="tx1"/>
                    </a:solidFill>
                  </a:rPr>
                  <a:t>larger</a:t>
                </a:r>
                <a:r>
                  <a:rPr lang="zh-CN" altLang="en-US" dirty="0">
                    <a:solidFill>
                      <a:schemeClr val="tx1"/>
                    </a:solidFill>
                  </a:rPr>
                  <a:t> </a:t>
                </a:r>
                <a:r>
                  <a:rPr lang="en-US" altLang="zh-CN" dirty="0">
                    <a:solidFill>
                      <a:schemeClr val="tx1"/>
                    </a:solidFill>
                  </a:rPr>
                  <a:t>than</a:t>
                </a:r>
                <a:r>
                  <a:rPr lang="zh-CN" altLang="en-US" dirty="0">
                    <a:solidFill>
                      <a:schemeClr val="tx1"/>
                    </a:solidFill>
                  </a:rPr>
                  <a:t> </a:t>
                </a:r>
                <a:r>
                  <a:rPr lang="en-US" altLang="zh-CN" dirty="0">
                    <a:solidFill>
                      <a:schemeClr val="tx1"/>
                    </a:solidFill>
                  </a:rPr>
                  <a:t>O(</a:t>
                </a:r>
                <a14:m>
                  <m:oMath xmlns:m="http://schemas.openxmlformats.org/officeDocument/2006/math">
                    <m:sSup>
                      <m:sSupPr>
                        <m:ctrlPr>
                          <a:rPr lang="en-US" altLang="zh-CN" i="1">
                            <a:solidFill>
                              <a:schemeClr val="tx1"/>
                            </a:solidFill>
                            <a:latin typeface="Cambria Math" charset="0"/>
                          </a:rPr>
                        </m:ctrlPr>
                      </m:sSupPr>
                      <m:e>
                        <m:r>
                          <a:rPr lang="en-US" altLang="zh-CN" i="1">
                            <a:solidFill>
                              <a:schemeClr val="tx1"/>
                            </a:solidFill>
                            <a:latin typeface="Cambria Math" charset="0"/>
                          </a:rPr>
                          <m:t>𝑛</m:t>
                        </m:r>
                      </m:e>
                      <m:sup>
                        <m:r>
                          <a:rPr lang="en-US" altLang="zh-CN" i="1">
                            <a:solidFill>
                              <a:schemeClr val="tx1"/>
                            </a:solidFill>
                            <a:latin typeface="Cambria Math" charset="0"/>
                          </a:rPr>
                          <m:t>1.5</m:t>
                        </m:r>
                      </m:sup>
                    </m:sSup>
                  </m:oMath>
                </a14:m>
                <a:r>
                  <a:rPr lang="en-US" altLang="zh-CN" dirty="0" smtClean="0">
                    <a:solidFill>
                      <a:schemeClr val="tx1"/>
                    </a:solidFill>
                  </a:rPr>
                  <a:t>)</a:t>
                </a:r>
                <a:r>
                  <a:rPr lang="zh-CN" altLang="en-US" dirty="0" smtClean="0">
                    <a:solidFill>
                      <a:schemeClr val="tx1"/>
                    </a:solidFill>
                  </a:rPr>
                  <a:t> </a:t>
                </a:r>
                <a:r>
                  <a:rPr lang="en-US" altLang="zh-CN" dirty="0" smtClean="0">
                    <a:solidFill>
                      <a:schemeClr val="tx1"/>
                    </a:solidFill>
                  </a:rPr>
                  <a:t>and</a:t>
                </a:r>
                <a:r>
                  <a:rPr lang="zh-CN" altLang="en-US" dirty="0" smtClean="0">
                    <a:solidFill>
                      <a:schemeClr val="tx1"/>
                    </a:solidFill>
                  </a:rPr>
                  <a:t> </a:t>
                </a:r>
                <a:r>
                  <a:rPr lang="en-US" altLang="zh-CN" dirty="0" smtClean="0">
                    <a:solidFill>
                      <a:schemeClr val="tx1"/>
                    </a:solidFill>
                  </a:rPr>
                  <a:t>an</a:t>
                </a:r>
                <a:r>
                  <a:rPr lang="zh-CN" altLang="en-US" dirty="0" smtClean="0">
                    <a:solidFill>
                      <a:schemeClr val="tx1"/>
                    </a:solidFill>
                  </a:rPr>
                  <a:t> </a:t>
                </a:r>
                <a:r>
                  <a:rPr lang="en-US" altLang="zh-CN" dirty="0" smtClean="0">
                    <a:solidFill>
                      <a:schemeClr val="tx1"/>
                    </a:solidFill>
                  </a:rPr>
                  <a:t>updating</a:t>
                </a:r>
                <a:r>
                  <a:rPr lang="zh-CN" altLang="en-US" dirty="0" smtClean="0">
                    <a:solidFill>
                      <a:schemeClr val="tx1"/>
                    </a:solidFill>
                  </a:rPr>
                  <a:t> </a:t>
                </a:r>
                <a:r>
                  <a:rPr lang="en-US" altLang="zh-CN" dirty="0" smtClean="0">
                    <a:solidFill>
                      <a:schemeClr val="tx1"/>
                    </a:solidFill>
                  </a:rPr>
                  <a:t>time</a:t>
                </a:r>
                <a:r>
                  <a:rPr lang="zh-CN" altLang="en-US" dirty="0" smtClean="0">
                    <a:solidFill>
                      <a:schemeClr val="tx1"/>
                    </a:solidFill>
                  </a:rPr>
                  <a:t> </a:t>
                </a:r>
                <a:r>
                  <a:rPr lang="en-US" altLang="zh-CN" dirty="0">
                    <a:solidFill>
                      <a:schemeClr val="tx1"/>
                    </a:solidFill>
                  </a:rPr>
                  <a:t>larger</a:t>
                </a:r>
                <a:r>
                  <a:rPr lang="zh-CN" altLang="en-US" dirty="0">
                    <a:solidFill>
                      <a:schemeClr val="tx1"/>
                    </a:solidFill>
                  </a:rPr>
                  <a:t> </a:t>
                </a:r>
                <a:r>
                  <a:rPr lang="en-US" altLang="zh-CN" dirty="0">
                    <a:solidFill>
                      <a:schemeClr val="tx1"/>
                    </a:solidFill>
                  </a:rPr>
                  <a:t>than</a:t>
                </a:r>
                <a:r>
                  <a:rPr lang="zh-CN" altLang="en-US" dirty="0">
                    <a:solidFill>
                      <a:schemeClr val="tx1"/>
                    </a:solidFill>
                  </a:rPr>
                  <a:t> </a:t>
                </a:r>
                <a:r>
                  <a:rPr lang="en-US" altLang="zh-CN" dirty="0">
                    <a:solidFill>
                      <a:schemeClr val="tx1"/>
                    </a:solidFill>
                  </a:rPr>
                  <a:t>O(</a:t>
                </a:r>
                <a14:m>
                  <m:oMath xmlns:m="http://schemas.openxmlformats.org/officeDocument/2006/math">
                    <m:sSup>
                      <m:sSupPr>
                        <m:ctrlPr>
                          <a:rPr lang="en-US" altLang="zh-CN" i="1">
                            <a:solidFill>
                              <a:schemeClr val="tx1"/>
                            </a:solidFill>
                            <a:latin typeface="Cambria Math" charset="0"/>
                          </a:rPr>
                        </m:ctrlPr>
                      </m:sSupPr>
                      <m:e>
                        <m:r>
                          <a:rPr lang="en-US" altLang="zh-CN" i="1">
                            <a:solidFill>
                              <a:schemeClr val="tx1"/>
                            </a:solidFill>
                            <a:latin typeface="Cambria Math" charset="0"/>
                          </a:rPr>
                          <m:t>𝑛</m:t>
                        </m:r>
                      </m:e>
                      <m:sup>
                        <m:r>
                          <a:rPr lang="en-US" altLang="zh-CN" i="1">
                            <a:solidFill>
                              <a:schemeClr val="tx1"/>
                            </a:solidFill>
                            <a:latin typeface="Cambria Math" charset="0"/>
                          </a:rPr>
                          <m:t>1.5</m:t>
                        </m:r>
                      </m:sup>
                    </m:sSup>
                  </m:oMath>
                </a14:m>
                <a:r>
                  <a:rPr lang="en-US" altLang="zh-CN" dirty="0" smtClean="0">
                    <a:solidFill>
                      <a:schemeClr val="tx1"/>
                    </a:solidFill>
                  </a:rPr>
                  <a:t>).</a:t>
                </a:r>
                <a:endParaRPr lang="en-US" altLang="zh-CN" dirty="0">
                  <a:solidFill>
                    <a:schemeClr val="tx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2411760" y="1124744"/>
                <a:ext cx="6372200" cy="786706"/>
              </a:xfrm>
              <a:prstGeom prst="rect">
                <a:avLst/>
              </a:prstGeom>
              <a:blipFill rotWithShape="0">
                <a:blip r:embed="rId4"/>
                <a:stretch>
                  <a:fillRect l="-667" r="-191" b="-752"/>
                </a:stretch>
              </a:blipFill>
            </p:spPr>
            <p:txBody>
              <a:bodyPr/>
              <a:lstStyle/>
              <a:p>
                <a:r>
                  <a:rPr lang="en-US">
                    <a:noFill/>
                  </a:rPr>
                  <a:t> </a:t>
                </a:r>
              </a:p>
            </p:txBody>
          </p:sp>
        </mc:Fallback>
      </mc:AlternateContent>
      <p:sp>
        <p:nvSpPr>
          <p:cNvPr id="9" name="Rounded Rectangle 8"/>
          <p:cNvSpPr/>
          <p:nvPr/>
        </p:nvSpPr>
        <p:spPr>
          <a:xfrm>
            <a:off x="264519" y="5229200"/>
            <a:ext cx="8690570" cy="697508"/>
          </a:xfrm>
          <a:prstGeom prst="roundRect">
            <a:avLst/>
          </a:prstGeom>
          <a:noFill/>
          <a:ln>
            <a:solidFill>
              <a:srgbClr val="333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31"/>
          <p:cNvSpPr>
            <a:spLocks noChangeArrowheads="1"/>
          </p:cNvSpPr>
          <p:nvPr/>
        </p:nvSpPr>
        <p:spPr bwMode="auto">
          <a:xfrm>
            <a:off x="3491880" y="4737902"/>
            <a:ext cx="3738010" cy="414856"/>
          </a:xfrm>
          <a:prstGeom prst="wedgeRoundRectCallout">
            <a:avLst>
              <a:gd name="adj1" fmla="val 20961"/>
              <a:gd name="adj2" fmla="val 72703"/>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1" indent="0" eaLnBrk="1" hangingPunct="1">
              <a:spcBef>
                <a:spcPct val="0"/>
              </a:spcBef>
              <a:buClrTx/>
              <a:buSzTx/>
              <a:buNone/>
            </a:pPr>
            <a:r>
              <a:rPr lang="en-US" altLang="zh-CN" sz="1800" b="1" dirty="0" smtClean="0">
                <a:solidFill>
                  <a:schemeClr val="tx2"/>
                </a:solidFill>
              </a:rPr>
              <a:t>Oracles</a:t>
            </a:r>
            <a:r>
              <a:rPr lang="zh-CN" altLang="en-US" sz="1800" b="1" dirty="0" smtClean="0">
                <a:solidFill>
                  <a:schemeClr val="tx2"/>
                </a:solidFill>
              </a:rPr>
              <a:t> </a:t>
            </a:r>
            <a:r>
              <a:rPr lang="en-US" altLang="zh-CN" sz="1800" b="1" dirty="0" smtClean="0">
                <a:solidFill>
                  <a:schemeClr val="tx2"/>
                </a:solidFill>
              </a:rPr>
              <a:t>on</a:t>
            </a:r>
            <a:r>
              <a:rPr lang="zh-CN" altLang="en-US" sz="1800" b="1" dirty="0" smtClean="0">
                <a:solidFill>
                  <a:schemeClr val="tx2"/>
                </a:solidFill>
              </a:rPr>
              <a:t> </a:t>
            </a:r>
            <a:r>
              <a:rPr lang="en-US" altLang="zh-CN" sz="1800" b="1" dirty="0" smtClean="0">
                <a:solidFill>
                  <a:schemeClr val="tx2"/>
                </a:solidFill>
              </a:rPr>
              <a:t>Dynamic</a:t>
            </a:r>
            <a:r>
              <a:rPr lang="zh-CN" altLang="en-US" sz="1800" b="1" dirty="0" smtClean="0">
                <a:solidFill>
                  <a:schemeClr val="tx2"/>
                </a:solidFill>
              </a:rPr>
              <a:t> </a:t>
            </a:r>
            <a:r>
              <a:rPr lang="en-US" altLang="zh-CN" sz="1800" b="1" dirty="0" smtClean="0">
                <a:solidFill>
                  <a:schemeClr val="tx2"/>
                </a:solidFill>
              </a:rPr>
              <a:t>Networks</a:t>
            </a:r>
            <a:endParaRPr lang="en-US" altLang="zh-HK" sz="1800" b="1" dirty="0">
              <a:solidFill>
                <a:schemeClr val="tx2"/>
              </a:solidFill>
            </a:endParaRPr>
          </a:p>
          <a:p>
            <a:pPr eaLnBrk="1" hangingPunct="1">
              <a:spcBef>
                <a:spcPct val="0"/>
              </a:spcBef>
              <a:buClrTx/>
              <a:buSzTx/>
              <a:buFontTx/>
              <a:buNone/>
            </a:pPr>
            <a:endParaRPr lang="en-US" altLang="zh-HK" sz="1800" b="1" dirty="0">
              <a:solidFill>
                <a:schemeClr val="tx2"/>
              </a:solidFill>
            </a:endParaRPr>
          </a:p>
        </p:txBody>
      </p:sp>
      <p:sp>
        <p:nvSpPr>
          <p:cNvPr id="11" name="Rounded Rectangle 10"/>
          <p:cNvSpPr/>
          <p:nvPr/>
        </p:nvSpPr>
        <p:spPr>
          <a:xfrm>
            <a:off x="264519" y="5932780"/>
            <a:ext cx="8679456" cy="433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AutoShape 31"/>
              <p:cNvSpPr>
                <a:spLocks noChangeArrowheads="1"/>
              </p:cNvSpPr>
              <p:nvPr/>
            </p:nvSpPr>
            <p:spPr bwMode="auto">
              <a:xfrm>
                <a:off x="-8051" y="6378103"/>
                <a:ext cx="9147235" cy="414856"/>
              </a:xfrm>
              <a:prstGeom prst="wedgeRoundRectCallout">
                <a:avLst>
                  <a:gd name="adj1" fmla="val 31829"/>
                  <a:gd name="adj2" fmla="val -56078"/>
                  <a:gd name="adj3" fmla="val 16667"/>
                </a:avLst>
              </a:prstGeom>
              <a:solidFill>
                <a:srgbClr val="CCFFFF"/>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marL="0" lvl="1" indent="0" eaLnBrk="1" hangingPunct="1">
                  <a:spcBef>
                    <a:spcPct val="0"/>
                  </a:spcBef>
                  <a:buClrTx/>
                  <a:buSzTx/>
                  <a:buNone/>
                </a:pPr>
                <a:r>
                  <a:rPr lang="en-US" altLang="zh-CN" sz="1800" b="1" dirty="0" smtClean="0">
                    <a:solidFill>
                      <a:schemeClr val="tx2"/>
                    </a:solidFill>
                  </a:rPr>
                  <a:t>Ours</a:t>
                </a:r>
                <a:r>
                  <a:rPr lang="zh-CN" altLang="en-US" sz="1800" b="1" dirty="0" smtClean="0">
                    <a:solidFill>
                      <a:schemeClr val="tx2"/>
                    </a:solidFill>
                  </a:rPr>
                  <a:t> </a:t>
                </a:r>
                <a:r>
                  <a:rPr lang="en-US" altLang="zh-CN" sz="1800" b="1" dirty="0" smtClean="0">
                    <a:solidFill>
                      <a:schemeClr val="tx2"/>
                    </a:solidFill>
                  </a:rPr>
                  <a:t>has</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O(</a:t>
                </a:r>
                <a14:m>
                  <m:oMath xmlns:m="http://schemas.openxmlformats.org/officeDocument/2006/math">
                    <m:r>
                      <a:rPr lang="en-US" altLang="zh-CN" sz="1800" b="1" i="1" smtClean="0">
                        <a:solidFill>
                          <a:schemeClr val="tx2"/>
                        </a:solidFill>
                        <a:latin typeface="Cambria Math" charset="0"/>
                      </a:rPr>
                      <m:t>𝒏</m:t>
                    </m:r>
                    <m:sSup>
                      <m:sSupPr>
                        <m:ctrlPr>
                          <a:rPr lang="en-US" altLang="zh-CN" sz="1800" b="1" i="1" smtClean="0">
                            <a:solidFill>
                              <a:schemeClr val="tx2"/>
                            </a:solidFill>
                            <a:latin typeface="Cambria Math" charset="0"/>
                          </a:rPr>
                        </m:ctrlPr>
                      </m:sSupPr>
                      <m:e>
                        <m:r>
                          <a:rPr lang="en-US" altLang="zh-CN" sz="1800" b="1" i="1" smtClean="0">
                            <a:solidFill>
                              <a:schemeClr val="tx2"/>
                            </a:solidFill>
                            <a:latin typeface="Cambria Math" charset="0"/>
                          </a:rPr>
                          <m:t>𝒍𝒐𝒈</m:t>
                        </m:r>
                      </m:e>
                      <m:sup>
                        <m:r>
                          <a:rPr lang="en-US" altLang="zh-CN" sz="1800" b="1" i="1" smtClean="0">
                            <a:solidFill>
                              <a:schemeClr val="tx2"/>
                            </a:solidFill>
                            <a:latin typeface="Cambria Math" charset="0"/>
                          </a:rPr>
                          <m:t>𝟐</m:t>
                        </m:r>
                      </m:sup>
                    </m:sSup>
                    <m:r>
                      <a:rPr lang="en-US" altLang="zh-CN" sz="1800" b="1" i="1" smtClean="0">
                        <a:solidFill>
                          <a:schemeClr val="tx2"/>
                        </a:solidFill>
                        <a:latin typeface="Cambria Math" charset="0"/>
                      </a:rPr>
                      <m:t>𝒏</m:t>
                    </m:r>
                  </m:oMath>
                </a14:m>
                <a:r>
                  <a:rPr lang="en-US" altLang="zh-CN" sz="1800" b="1" dirty="0" smtClean="0">
                    <a:solidFill>
                      <a:schemeClr val="tx2"/>
                    </a:solidFill>
                  </a:rPr>
                  <a:t>)</a:t>
                </a:r>
                <a:r>
                  <a:rPr lang="zh-CN" altLang="en-US" sz="1800" b="1" dirty="0" smtClean="0">
                    <a:solidFill>
                      <a:schemeClr val="tx2"/>
                    </a:solidFill>
                  </a:rPr>
                  <a:t> </a:t>
                </a:r>
                <a:r>
                  <a:rPr lang="en-US" altLang="zh-CN" sz="1800" b="1" dirty="0" smtClean="0">
                    <a:solidFill>
                      <a:schemeClr val="tx2"/>
                    </a:solidFill>
                  </a:rPr>
                  <a:t>preprocessing</a:t>
                </a:r>
                <a:r>
                  <a:rPr lang="zh-CN" altLang="en-US" sz="1800" b="1" dirty="0" smtClean="0">
                    <a:solidFill>
                      <a:schemeClr val="tx2"/>
                    </a:solidFill>
                  </a:rPr>
                  <a:t> </a:t>
                </a:r>
                <a:r>
                  <a:rPr lang="en-US" altLang="zh-CN" sz="1800" b="1" dirty="0" smtClean="0">
                    <a:solidFill>
                      <a:schemeClr val="tx2"/>
                    </a:solidFill>
                  </a:rPr>
                  <a:t>time</a:t>
                </a:r>
                <a:r>
                  <a:rPr lang="zh-CN" altLang="en-US" sz="1800" b="1" dirty="0" smtClean="0">
                    <a:solidFill>
                      <a:schemeClr val="tx2"/>
                    </a:solidFill>
                  </a:rPr>
                  <a:t> </a:t>
                </a:r>
                <a:r>
                  <a:rPr lang="en-US" altLang="zh-CN" sz="1800" b="1" dirty="0" smtClean="0">
                    <a:solidFill>
                      <a:schemeClr val="tx2"/>
                    </a:solidFill>
                  </a:rPr>
                  <a:t>and</a:t>
                </a:r>
                <a:r>
                  <a:rPr lang="zh-CN" altLang="en-US" sz="1800" b="1" dirty="0" smtClean="0">
                    <a:solidFill>
                      <a:schemeClr val="tx2"/>
                    </a:solidFill>
                  </a:rPr>
                  <a:t> </a:t>
                </a:r>
                <a:r>
                  <a:rPr lang="en-US" altLang="zh-CN" sz="1800" b="1" dirty="0" smtClean="0">
                    <a:solidFill>
                      <a:schemeClr val="tx2"/>
                    </a:solidFill>
                  </a:rPr>
                  <a:t>a</a:t>
                </a:r>
                <a:r>
                  <a:rPr lang="zh-CN" altLang="en-US" sz="1800" b="1" dirty="0" smtClean="0">
                    <a:solidFill>
                      <a:schemeClr val="tx2"/>
                    </a:solidFill>
                  </a:rPr>
                  <a:t> </a:t>
                </a:r>
                <a:r>
                  <a:rPr lang="en-US" altLang="zh-CN" sz="1800" b="1" dirty="0" smtClean="0">
                    <a:solidFill>
                      <a:schemeClr val="tx2"/>
                    </a:solidFill>
                  </a:rPr>
                  <a:t>O(</a:t>
                </a:r>
                <a14:m>
                  <m:oMath xmlns:m="http://schemas.openxmlformats.org/officeDocument/2006/math">
                    <m:sSup>
                      <m:sSupPr>
                        <m:ctrlPr>
                          <a:rPr lang="en-US" altLang="zh-CN" sz="1800" b="1" i="1" smtClean="0">
                            <a:solidFill>
                              <a:schemeClr val="tx2"/>
                            </a:solidFill>
                            <a:latin typeface="Cambria Math" charset="0"/>
                          </a:rPr>
                        </m:ctrlPr>
                      </m:sSupPr>
                      <m:e>
                        <m:r>
                          <a:rPr lang="en-US" altLang="zh-CN" sz="1800" b="1" i="1" smtClean="0">
                            <a:solidFill>
                              <a:schemeClr val="tx2"/>
                            </a:solidFill>
                            <a:latin typeface="Cambria Math" charset="0"/>
                          </a:rPr>
                          <m:t>𝒍𝒐𝒈</m:t>
                        </m:r>
                      </m:e>
                      <m:sup>
                        <m:r>
                          <a:rPr lang="en-US" altLang="zh-CN" sz="1800" b="1" i="1" smtClean="0">
                            <a:solidFill>
                              <a:schemeClr val="tx2"/>
                            </a:solidFill>
                            <a:latin typeface="Cambria Math" charset="0"/>
                          </a:rPr>
                          <m:t>𝟑</m:t>
                        </m:r>
                      </m:sup>
                    </m:sSup>
                    <m:r>
                      <a:rPr lang="en-US" altLang="zh-CN" sz="1800" b="1" i="1" smtClean="0">
                        <a:solidFill>
                          <a:schemeClr val="tx2"/>
                        </a:solidFill>
                        <a:latin typeface="Cambria Math" charset="0"/>
                      </a:rPr>
                      <m:t>𝒏</m:t>
                    </m:r>
                  </m:oMath>
                </a14:m>
                <a:r>
                  <a:rPr lang="en-US" altLang="zh-CN" sz="1800" b="1" dirty="0" smtClean="0">
                    <a:solidFill>
                      <a:schemeClr val="tx2"/>
                    </a:solidFill>
                  </a:rPr>
                  <a:t>)</a:t>
                </a:r>
                <a:r>
                  <a:rPr lang="zh-CN" altLang="en-US" sz="1800" b="1" dirty="0" smtClean="0">
                    <a:solidFill>
                      <a:schemeClr val="tx2"/>
                    </a:solidFill>
                  </a:rPr>
                  <a:t> </a:t>
                </a:r>
                <a:r>
                  <a:rPr lang="en-US" altLang="zh-CN" sz="1800" b="1" dirty="0" smtClean="0">
                    <a:solidFill>
                      <a:schemeClr val="tx2"/>
                    </a:solidFill>
                  </a:rPr>
                  <a:t>updating</a:t>
                </a:r>
                <a:r>
                  <a:rPr lang="zh-CN" altLang="en-US" sz="1800" b="1" dirty="0" smtClean="0">
                    <a:solidFill>
                      <a:schemeClr val="tx2"/>
                    </a:solidFill>
                  </a:rPr>
                  <a:t> </a:t>
                </a:r>
                <a:r>
                  <a:rPr lang="en-US" altLang="zh-CN" sz="1800" b="1" dirty="0" smtClean="0">
                    <a:solidFill>
                      <a:schemeClr val="tx2"/>
                    </a:solidFill>
                  </a:rPr>
                  <a:t>time</a:t>
                </a:r>
                <a:r>
                  <a:rPr lang="zh-CN" altLang="en-US" sz="1800" b="1" dirty="0" smtClean="0">
                    <a:solidFill>
                      <a:schemeClr val="tx2"/>
                    </a:solidFill>
                  </a:rPr>
                  <a:t> </a:t>
                </a:r>
                <a:r>
                  <a:rPr lang="en-US" altLang="zh-CN" sz="1800" b="1" dirty="0" err="1" smtClean="0">
                    <a:solidFill>
                      <a:schemeClr val="tx2"/>
                    </a:solidFill>
                  </a:rPr>
                  <a:t>w.h.p</a:t>
                </a:r>
                <a:r>
                  <a:rPr lang="en-US" altLang="zh-CN" sz="1800" b="1" dirty="0" smtClean="0">
                    <a:solidFill>
                      <a:schemeClr val="tx2"/>
                    </a:solidFill>
                  </a:rPr>
                  <a:t>.</a:t>
                </a:r>
                <a:r>
                  <a:rPr lang="zh-CN" altLang="en-US" sz="1800" b="1" dirty="0" smtClean="0">
                    <a:solidFill>
                      <a:schemeClr val="tx2"/>
                    </a:solidFill>
                  </a:rPr>
                  <a:t> </a:t>
                </a:r>
                <a:endParaRPr lang="en-US" altLang="zh-HK" sz="1800" b="1" dirty="0">
                  <a:solidFill>
                    <a:schemeClr val="tx2"/>
                  </a:solidFill>
                </a:endParaRPr>
              </a:p>
              <a:p>
                <a:pPr eaLnBrk="1" hangingPunct="1">
                  <a:spcBef>
                    <a:spcPct val="0"/>
                  </a:spcBef>
                  <a:buClrTx/>
                  <a:buSzTx/>
                  <a:buFontTx/>
                  <a:buNone/>
                </a:pPr>
                <a:endParaRPr lang="en-US" altLang="zh-HK" sz="1800" b="1" dirty="0">
                  <a:solidFill>
                    <a:schemeClr val="tx2"/>
                  </a:solidFill>
                </a:endParaRPr>
              </a:p>
            </p:txBody>
          </p:sp>
        </mc:Choice>
        <mc:Fallback>
          <p:sp>
            <p:nvSpPr>
              <p:cNvPr id="12" name="AutoShape 31"/>
              <p:cNvSpPr>
                <a:spLocks noRot="1" noChangeAspect="1" noMove="1" noResize="1" noEditPoints="1" noAdjustHandles="1" noChangeArrowheads="1" noChangeShapeType="1" noTextEdit="1"/>
              </p:cNvSpPr>
              <p:nvPr/>
            </p:nvSpPr>
            <p:spPr bwMode="auto">
              <a:xfrm>
                <a:off x="-8051" y="6378103"/>
                <a:ext cx="9147235" cy="414856"/>
              </a:xfrm>
              <a:prstGeom prst="wedgeRoundRectCallout">
                <a:avLst>
                  <a:gd name="adj1" fmla="val 31829"/>
                  <a:gd name="adj2" fmla="val -56078"/>
                  <a:gd name="adj3" fmla="val 16667"/>
                </a:avLst>
              </a:prstGeom>
              <a:blipFill rotWithShape="0">
                <a:blip r:embed="rId5"/>
                <a:stretch>
                  <a:fillRect l="-266" r="-333" b="-16000"/>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77725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9" grpId="1"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2F9B2505-FBFD-4F10-821A-812F778004E0}" type="slidenum">
              <a:rPr kumimoji="0" lang="zh-TW" altLang="en-US" sz="1400" smtClean="0"/>
              <a:pPr>
                <a:spcBef>
                  <a:spcPct val="0"/>
                </a:spcBef>
                <a:buClrTx/>
                <a:buSzTx/>
                <a:buFontTx/>
                <a:buNone/>
              </a:pPr>
              <a:t>8</a:t>
            </a:fld>
            <a:endParaRPr kumimoji="0" lang="en-US" altLang="zh-TW" sz="1400" smtClean="0"/>
          </a:p>
        </p:txBody>
      </p:sp>
      <p:sp>
        <p:nvSpPr>
          <p:cNvPr id="6147" name="Rectangle 2"/>
          <p:cNvSpPr>
            <a:spLocks noGrp="1" noChangeArrowheads="1"/>
          </p:cNvSpPr>
          <p:nvPr>
            <p:ph type="title"/>
          </p:nvPr>
        </p:nvSpPr>
        <p:spPr/>
        <p:txBody>
          <a:bodyPr/>
          <a:lstStyle/>
          <a:p>
            <a:pPr eaLnBrk="1" hangingPunct="1"/>
            <a:r>
              <a:rPr lang="en-US" altLang="zh-TW" smtClean="0"/>
              <a:t>Outline</a:t>
            </a:r>
          </a:p>
        </p:txBody>
      </p:sp>
      <p:sp>
        <p:nvSpPr>
          <p:cNvPr id="6148" name="Rectangle 3"/>
          <p:cNvSpPr>
            <a:spLocks noGrp="1" noChangeArrowheads="1"/>
          </p:cNvSpPr>
          <p:nvPr>
            <p:ph type="body" idx="1"/>
          </p:nvPr>
        </p:nvSpPr>
        <p:spPr/>
        <p:txBody>
          <a:bodyPr/>
          <a:lstStyle/>
          <a:p>
            <a:pPr marL="609600" indent="-609600" eaLnBrk="1" hangingPunct="1">
              <a:buSzTx/>
              <a:buFont typeface="Wingdings" panose="05000000000000000000" pitchFamily="2" charset="2"/>
              <a:buAutoNum type="arabicPeriod"/>
            </a:pPr>
            <a:r>
              <a:rPr lang="en-US" altLang="zh-TW" dirty="0" smtClean="0"/>
              <a:t>Introduction</a:t>
            </a:r>
          </a:p>
          <a:p>
            <a:pPr marL="1009650" lvl="1" indent="-609600" eaLnBrk="1" hangingPunct="1">
              <a:buSzTx/>
            </a:pPr>
            <a:r>
              <a:rPr lang="en-US" altLang="zh-TW" dirty="0" smtClean="0"/>
              <a:t>Related Work</a:t>
            </a:r>
            <a:endParaRPr lang="en-US" altLang="zh-CN" dirty="0" smtClean="0"/>
          </a:p>
          <a:p>
            <a:pPr marL="609600" indent="-609600" eaLnBrk="1" hangingPunct="1">
              <a:buSzTx/>
              <a:buFont typeface="Wingdings" panose="05000000000000000000" pitchFamily="2" charset="2"/>
              <a:buAutoNum type="arabicPeriod"/>
            </a:pPr>
            <a:r>
              <a:rPr lang="en-US" altLang="zh-TW" dirty="0" smtClean="0"/>
              <a:t>Problem Statement</a:t>
            </a:r>
          </a:p>
          <a:p>
            <a:pPr marL="609600" indent="-609600" eaLnBrk="1" hangingPunct="1">
              <a:buSzTx/>
              <a:buFont typeface="Wingdings" panose="05000000000000000000" pitchFamily="2" charset="2"/>
              <a:buAutoNum type="arabicPeriod"/>
            </a:pPr>
            <a:r>
              <a:rPr lang="en-US" altLang="zh-TW" dirty="0" smtClean="0"/>
              <a:t>Proposed </a:t>
            </a:r>
            <a:r>
              <a:rPr lang="en-US" altLang="zh-TW" dirty="0" smtClean="0"/>
              <a:t>Algorithm</a:t>
            </a:r>
            <a:endParaRPr lang="en-US" altLang="zh-TW" dirty="0" smtClean="0"/>
          </a:p>
          <a:p>
            <a:pPr marL="609600" indent="-609600" eaLnBrk="1" hangingPunct="1">
              <a:buSzTx/>
              <a:buFont typeface="Wingdings" panose="05000000000000000000" pitchFamily="2" charset="2"/>
              <a:buAutoNum type="arabicPeriod"/>
            </a:pPr>
            <a:r>
              <a:rPr lang="en-US" altLang="zh-TW" dirty="0" smtClean="0"/>
              <a:t>Experiment</a:t>
            </a:r>
          </a:p>
          <a:p>
            <a:pPr marL="609600" indent="-609600" eaLnBrk="1" hangingPunct="1">
              <a:buSzTx/>
              <a:buFont typeface="Wingdings" panose="05000000000000000000" pitchFamily="2" charset="2"/>
              <a:buAutoNum type="arabicPeriod"/>
            </a:pPr>
            <a:r>
              <a:rPr lang="en-US" altLang="zh-TW" dirty="0"/>
              <a:t>Conclusion</a:t>
            </a:r>
            <a:r>
              <a:rPr lang="zh-CN" altLang="en-US" dirty="0"/>
              <a:t> </a:t>
            </a:r>
            <a:r>
              <a:rPr lang="en-US" altLang="zh-CN" dirty="0"/>
              <a:t>&amp;</a:t>
            </a:r>
            <a:r>
              <a:rPr lang="zh-CN" altLang="en-US" dirty="0"/>
              <a:t> </a:t>
            </a:r>
            <a:r>
              <a:rPr lang="en-US" altLang="zh-CN" dirty="0"/>
              <a:t>Future</a:t>
            </a:r>
            <a:r>
              <a:rPr lang="zh-CN" altLang="en-US" dirty="0"/>
              <a:t> </a:t>
            </a:r>
            <a:r>
              <a:rPr lang="en-US" altLang="zh-CN" dirty="0"/>
              <a:t>Works</a:t>
            </a:r>
            <a:endParaRPr lang="en-US" altLang="zh-TW" dirty="0"/>
          </a:p>
          <a:p>
            <a:pPr marL="609600" indent="-609600" eaLnBrk="1" hangingPunct="1">
              <a:buSzTx/>
              <a:buFont typeface="Wingdings" panose="05000000000000000000" pitchFamily="2" charset="2"/>
              <a:buAutoNum type="arabicPeriod"/>
            </a:pPr>
            <a:endParaRPr lang="en-US" altLang="zh-TW" dirty="0" smtClean="0"/>
          </a:p>
          <a:p>
            <a:pPr marL="609600" indent="-609600" eaLnBrk="1" hangingPunct="1"/>
            <a:endParaRPr lang="en-US" altLang="zh-TW" dirty="0" smtClean="0"/>
          </a:p>
        </p:txBody>
      </p:sp>
      <p:sp>
        <p:nvSpPr>
          <p:cNvPr id="5" name="Oval 11"/>
          <p:cNvSpPr>
            <a:spLocks noChangeArrowheads="1"/>
          </p:cNvSpPr>
          <p:nvPr/>
        </p:nvSpPr>
        <p:spPr bwMode="auto">
          <a:xfrm>
            <a:off x="1691680" y="3068960"/>
            <a:ext cx="3888432" cy="650875"/>
          </a:xfrm>
          <a:prstGeom prst="ellipse">
            <a:avLst/>
          </a:prstGeom>
          <a:noFill/>
          <a:ln w="38100">
            <a:solidFill>
              <a:schemeClr val="accent2"/>
            </a:solidFill>
            <a:prstDash val="dash"/>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HK" altLang="en-US" sz="1800"/>
          </a:p>
        </p:txBody>
      </p:sp>
    </p:spTree>
    <p:extLst>
      <p:ext uri="{BB962C8B-B14F-4D97-AF65-F5344CB8AC3E}">
        <p14:creationId xmlns:p14="http://schemas.microsoft.com/office/powerpoint/2010/main" val="272091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en-US" altLang="zh-HK" dirty="0" smtClean="0"/>
              <a:t>2. Problem Definition</a:t>
            </a:r>
            <a:endParaRPr lang="zh-HK" altLang="en-US" dirty="0" smtClean="0"/>
          </a:p>
        </p:txBody>
      </p:sp>
      <mc:AlternateContent xmlns:mc="http://schemas.openxmlformats.org/markup-compatibility/2006" xmlns:a14="http://schemas.microsoft.com/office/drawing/2010/main">
        <mc:Choice Requires="a14">
          <p:sp>
            <p:nvSpPr>
              <p:cNvPr id="8195" name="內容版面配置區 2"/>
              <p:cNvSpPr>
                <a:spLocks noGrp="1"/>
              </p:cNvSpPr>
              <p:nvPr>
                <p:ph idx="1"/>
              </p:nvPr>
            </p:nvSpPr>
            <p:spPr>
              <a:xfrm>
                <a:off x="1182688" y="2017713"/>
                <a:ext cx="7772400" cy="979487"/>
              </a:xfrm>
            </p:spPr>
            <p:txBody>
              <a:bodyPr/>
              <a:lstStyle/>
              <a:p>
                <a:r>
                  <a:rPr lang="en-US" altLang="zh-HK" dirty="0" smtClean="0"/>
                  <a:t>Notations and Concepts</a:t>
                </a:r>
              </a:p>
              <a:p>
                <a:pPr lvl="1"/>
                <a:r>
                  <a:rPr lang="en-US" altLang="zh-HK" dirty="0" smtClean="0"/>
                  <a:t>G(V, E) – a spatial network</a:t>
                </a:r>
              </a:p>
              <a:p>
                <a:pPr lvl="1"/>
                <a:r>
                  <a:rPr lang="en-US" altLang="zh-HK" dirty="0" smtClean="0"/>
                  <a:t>V – the set of vertices</a:t>
                </a:r>
              </a:p>
              <a:p>
                <a:pPr lvl="1"/>
                <a:r>
                  <a:rPr lang="en-US" altLang="zh-HK" dirty="0" smtClean="0"/>
                  <a:t>E </a:t>
                </a:r>
                <a:r>
                  <a:rPr lang="en-US" altLang="zh-HK" dirty="0"/>
                  <a:t>–</a:t>
                </a:r>
                <a:r>
                  <a:rPr lang="en-US" altLang="zh-HK" dirty="0" smtClean="0"/>
                  <a:t> the set of edges</a:t>
                </a:r>
              </a:p>
              <a:p>
                <a:pPr lvl="1"/>
                <a:r>
                  <a:rPr lang="en-US" altLang="zh-HK" dirty="0" smtClean="0"/>
                  <a:t>n – |V|</a:t>
                </a:r>
              </a:p>
              <a:p>
                <a:pPr lvl="1"/>
                <a:r>
                  <a:rPr lang="en-US" altLang="zh-HK" dirty="0" smtClean="0"/>
                  <a:t>m – |E|</a:t>
                </a:r>
              </a:p>
              <a:p>
                <a:pPr lvl="1"/>
                <a14:m>
                  <m:oMath xmlns:m="http://schemas.openxmlformats.org/officeDocument/2006/math">
                    <m:sSub>
                      <m:sSubPr>
                        <m:ctrlPr>
                          <a:rPr lang="en-US" altLang="zh-HK" i="1">
                            <a:latin typeface="Cambria Math" charset="0"/>
                            <a:ea typeface="Times" charset="0"/>
                            <a:cs typeface="Times" charset="0"/>
                          </a:rPr>
                        </m:ctrlPr>
                      </m:sSubPr>
                      <m:e>
                        <m:r>
                          <m:rPr>
                            <m:sty m:val="p"/>
                          </m:rPr>
                          <a:rPr lang="en-US" altLang="zh-HK" b="0" i="0" smtClean="0">
                            <a:latin typeface="Cambria Math" charset="0"/>
                            <a:ea typeface="Times" charset="0"/>
                            <a:cs typeface="Times" charset="0"/>
                          </a:rPr>
                          <m:t>w</m:t>
                        </m:r>
                      </m:e>
                      <m:sub>
                        <m:r>
                          <m:rPr>
                            <m:sty m:val="p"/>
                          </m:rPr>
                          <a:rPr lang="en-US" altLang="zh-HK">
                            <a:latin typeface="Cambria Math" charset="0"/>
                            <a:ea typeface="Times" charset="0"/>
                            <a:cs typeface="Times" charset="0"/>
                          </a:rPr>
                          <m:t>G</m:t>
                        </m:r>
                      </m:sub>
                    </m:sSub>
                    <m:r>
                      <m:rPr>
                        <m:nor/>
                      </m:rPr>
                      <a:rPr lang="en-US" altLang="zh-HK" dirty="0"/>
                      <m:t>(</m:t>
                    </m:r>
                    <m:r>
                      <m:rPr>
                        <m:nor/>
                      </m:rPr>
                      <a:rPr lang="en-US" altLang="zh-HK" b="0" i="0" dirty="0" smtClean="0"/>
                      <m:t>u</m:t>
                    </m:r>
                    <m:r>
                      <m:rPr>
                        <m:nor/>
                      </m:rPr>
                      <a:rPr lang="en-US" altLang="zh-HK" dirty="0"/>
                      <m:t>, </m:t>
                    </m:r>
                    <m:r>
                      <m:rPr>
                        <m:nor/>
                      </m:rPr>
                      <a:rPr lang="en-US" altLang="zh-HK" b="0" i="0" dirty="0" smtClean="0"/>
                      <m:t>v</m:t>
                    </m:r>
                    <m:r>
                      <m:rPr>
                        <m:nor/>
                      </m:rPr>
                      <a:rPr lang="en-US" altLang="zh-HK" dirty="0"/>
                      <m:t>)</m:t>
                    </m:r>
                  </m:oMath>
                </a14:m>
                <a:r>
                  <a:rPr lang="en-US" altLang="zh-HK" dirty="0"/>
                  <a:t> </a:t>
                </a:r>
                <a:r>
                  <a:rPr lang="en-US" altLang="zh-HK" dirty="0" smtClean="0"/>
                  <a:t>– the weight of an edge (u, v)</a:t>
                </a:r>
              </a:p>
              <a:p>
                <a:pPr lvl="1"/>
                <a14:m>
                  <m:oMath xmlns:m="http://schemas.openxmlformats.org/officeDocument/2006/math">
                    <m:sSub>
                      <m:sSubPr>
                        <m:ctrlPr>
                          <a:rPr lang="en-US" altLang="zh-HK" i="1">
                            <a:latin typeface="Cambria Math" charset="0"/>
                            <a:ea typeface="Times" charset="0"/>
                            <a:cs typeface="Times" charset="0"/>
                          </a:rPr>
                        </m:ctrlPr>
                      </m:sSubPr>
                      <m:e>
                        <m:r>
                          <m:rPr>
                            <m:sty m:val="p"/>
                          </m:rPr>
                          <a:rPr lang="en-US" altLang="zh-HK" i="0">
                            <a:latin typeface="Cambria Math" charset="0"/>
                            <a:ea typeface="Times" charset="0"/>
                            <a:cs typeface="Times" charset="0"/>
                          </a:rPr>
                          <m:t>d</m:t>
                        </m:r>
                      </m:e>
                      <m:sub>
                        <m:r>
                          <m:rPr>
                            <m:sty m:val="p"/>
                          </m:rPr>
                          <a:rPr lang="en-US" altLang="zh-HK" b="0" i="0" smtClean="0">
                            <a:latin typeface="Cambria Math" charset="0"/>
                            <a:ea typeface="Times" charset="0"/>
                            <a:cs typeface="Times" charset="0"/>
                          </a:rPr>
                          <m:t>G</m:t>
                        </m:r>
                      </m:sub>
                    </m:sSub>
                  </m:oMath>
                </a14:m>
                <a:r>
                  <a:rPr lang="en-US" altLang="zh-HK" dirty="0"/>
                  <a:t>(s, t) – </a:t>
                </a:r>
                <a:r>
                  <a:rPr lang="en-US" altLang="zh-HK" dirty="0" smtClean="0"/>
                  <a:t>shortest distance </a:t>
                </a:r>
                <a:r>
                  <a:rPr lang="en-US" altLang="zh-CN" dirty="0" smtClean="0"/>
                  <a:t>from</a:t>
                </a:r>
                <a:r>
                  <a:rPr lang="zh-CN" altLang="en-US" dirty="0" smtClean="0"/>
                  <a:t> </a:t>
                </a:r>
                <a:r>
                  <a:rPr lang="en-US" altLang="zh-HK" dirty="0" smtClean="0"/>
                  <a:t>s </a:t>
                </a:r>
                <a:r>
                  <a:rPr lang="en-US" altLang="zh-CN" dirty="0" smtClean="0"/>
                  <a:t>to</a:t>
                </a:r>
                <a:r>
                  <a:rPr lang="en-US" altLang="zh-HK" dirty="0" smtClean="0"/>
                  <a:t> </a:t>
                </a:r>
                <a:r>
                  <a:rPr lang="en-US" altLang="zh-HK" dirty="0"/>
                  <a:t>t</a:t>
                </a:r>
              </a:p>
              <a:p>
                <a:pPr lvl="1"/>
                <a:endParaRPr lang="en-US" altLang="zh-HK" dirty="0" smtClean="0"/>
              </a:p>
              <a:p>
                <a:pPr lvl="1"/>
                <a:endParaRPr lang="en-US" altLang="zh-HK" dirty="0" smtClean="0"/>
              </a:p>
              <a:p>
                <a:pPr lvl="1"/>
                <a:endParaRPr lang="en-US" altLang="zh-HK" dirty="0" smtClean="0"/>
              </a:p>
              <a:p>
                <a:endParaRPr lang="zh-HK" altLang="en-US" dirty="0" smtClean="0"/>
              </a:p>
            </p:txBody>
          </p:sp>
        </mc:Choice>
        <mc:Fallback xmlns="">
          <p:sp>
            <p:nvSpPr>
              <p:cNvPr id="8195" name="內容版面配置區 2"/>
              <p:cNvSpPr>
                <a:spLocks noGrp="1" noRot="1" noChangeAspect="1" noMove="1" noResize="1" noEditPoints="1" noAdjustHandles="1" noChangeArrowheads="1" noChangeShapeType="1" noTextEdit="1"/>
              </p:cNvSpPr>
              <p:nvPr>
                <p:ph idx="1"/>
              </p:nvPr>
            </p:nvSpPr>
            <p:spPr>
              <a:xfrm>
                <a:off x="1182688" y="2017713"/>
                <a:ext cx="7772400" cy="979487"/>
              </a:xfrm>
              <a:blipFill rotWithShape="0">
                <a:blip r:embed="rId3"/>
                <a:stretch>
                  <a:fillRect l="-549" t="-8075" b="-340994"/>
                </a:stretch>
              </a:blipFill>
            </p:spPr>
            <p:txBody>
              <a:bodyPr/>
              <a:lstStyle/>
              <a:p>
                <a:r>
                  <a:rPr lang="en-US">
                    <a:noFill/>
                  </a:rPr>
                  <a:t> </a:t>
                </a:r>
              </a:p>
            </p:txBody>
          </p:sp>
        </mc:Fallback>
      </mc:AlternateContent>
      <p:sp>
        <p:nvSpPr>
          <p:cNvPr id="8196" name="投影片編號版面配置區 3"/>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3A051D6D-1E2B-4007-B65C-59A83EFB7D59}" type="slidenum">
              <a:rPr kumimoji="0" lang="zh-TW" altLang="en-US" sz="1400" smtClean="0"/>
              <a:pPr>
                <a:spcBef>
                  <a:spcPct val="0"/>
                </a:spcBef>
                <a:buClrTx/>
                <a:buSzTx/>
                <a:buFontTx/>
                <a:buNone/>
              </a:pPr>
              <a:t>9</a:t>
            </a:fld>
            <a:endParaRPr kumimoji="0" lang="en-US" altLang="zh-TW" sz="1400" smtClean="0"/>
          </a:p>
        </p:txBody>
      </p:sp>
    </p:spTree>
    <p:extLst>
      <p:ext uri="{BB962C8B-B14F-4D97-AF65-F5344CB8AC3E}">
        <p14:creationId xmlns:p14="http://schemas.microsoft.com/office/powerpoint/2010/main" val="1752514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72315</TotalTime>
  <Words>4287</Words>
  <Application>Microsoft Macintosh PowerPoint</Application>
  <PresentationFormat>On-screen Show (4:3)</PresentationFormat>
  <Paragraphs>395</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Cambria Math</vt:lpstr>
      <vt:lpstr>Tahoma</vt:lpstr>
      <vt:lpstr>Times</vt:lpstr>
      <vt:lpstr>Wingdings</vt:lpstr>
      <vt:lpstr>新細明體</vt:lpstr>
      <vt:lpstr>Arial</vt:lpstr>
      <vt:lpstr>Blends</vt:lpstr>
      <vt:lpstr>Architecture-Intact Oracle for Fastest Path and Time Queries on Dynamic Spatial Networks</vt:lpstr>
      <vt:lpstr>Outline</vt:lpstr>
      <vt:lpstr>1. Introduction</vt:lpstr>
      <vt:lpstr>1. Introduction</vt:lpstr>
      <vt:lpstr>1. Introduction</vt:lpstr>
      <vt:lpstr>1. Introduction</vt:lpstr>
      <vt:lpstr>1. Introduction</vt:lpstr>
      <vt:lpstr>Outline</vt:lpstr>
      <vt:lpstr>2. Problem Definition</vt:lpstr>
      <vt:lpstr>2. Problem Definition</vt:lpstr>
      <vt:lpstr>Outline</vt:lpstr>
      <vt:lpstr>3. Proposed Algorithm</vt:lpstr>
      <vt:lpstr>3. Proposed Algorithm</vt:lpstr>
      <vt:lpstr>3. Proposed Algorithm</vt:lpstr>
      <vt:lpstr>3. Proposed Algorithm</vt:lpstr>
      <vt:lpstr>3. Proposed Algorithm</vt:lpstr>
      <vt:lpstr>3. Proposed Algorithm</vt:lpstr>
      <vt:lpstr>Outline</vt:lpstr>
      <vt:lpstr>4. Experiment</vt:lpstr>
      <vt:lpstr>4. Experiment</vt:lpstr>
      <vt:lpstr>4. Experiment</vt:lpstr>
      <vt:lpstr>Outline</vt:lpstr>
      <vt:lpstr>5. Conclusion &amp; Future Works</vt:lpstr>
      <vt:lpstr>Q&amp;A</vt:lpstr>
      <vt:lpstr>1. Introduction</vt:lpstr>
      <vt:lpstr>1. Introduction</vt:lpstr>
      <vt:lpstr>3. Proposed Algorithm</vt:lpstr>
      <vt:lpstr>3. Proposed Algorithm</vt:lpstr>
      <vt:lpstr>3. Proposed Algorithm</vt:lpstr>
      <vt:lpstr>3. Proposed Algorithm</vt:lpstr>
      <vt:lpstr>3. Proposed Algorithm</vt:lpstr>
      <vt:lpstr>3. Proposed Algorithm</vt:lpstr>
      <vt:lpstr>2. Problem Definition</vt:lpstr>
      <vt:lpstr>3. Proposed Algorithm</vt:lpstr>
    </vt:vector>
  </TitlesOfParts>
  <Company>Wong</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Raymond</dc:creator>
  <cp:lastModifiedBy>Junqiu WEI</cp:lastModifiedBy>
  <cp:revision>1399</cp:revision>
  <cp:lastPrinted>2018-08-10T05:54:54Z</cp:lastPrinted>
  <dcterms:created xsi:type="dcterms:W3CDTF">2009-08-02T03:34:31Z</dcterms:created>
  <dcterms:modified xsi:type="dcterms:W3CDTF">2020-06-01T14:59:35Z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