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07F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6980E-FFFF-4450-8A26-8F0A32F2F814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C49B8-490D-435C-AD62-0EDC39135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C49B8-490D-435C-AD62-0EDC391356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D22CCA-2A8B-4950-A581-1647CCFAAFC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A1F294-5FCE-4A17-8898-78848C568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352" y="1432560"/>
            <a:ext cx="6480048" cy="2301240"/>
          </a:xfrm>
        </p:spPr>
        <p:txBody>
          <a:bodyPr>
            <a:normAutofit/>
          </a:bodyPr>
          <a:lstStyle/>
          <a:p>
            <a:r>
              <a:rPr lang="en-US" dirty="0"/>
              <a:t>Dynamic Structures for Top-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Queries on </a:t>
            </a:r>
            <a:r>
              <a:rPr lang="en-US" dirty="0"/>
              <a:t>Uncertain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352" y="4191000"/>
            <a:ext cx="6480048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Jiang Chen</a:t>
            </a:r>
          </a:p>
          <a:p>
            <a:r>
              <a:rPr lang="en-US" sz="2400" dirty="0" smtClean="0"/>
              <a:t>Columbia University</a:t>
            </a:r>
            <a:endParaRPr lang="en-US" sz="2400" dirty="0" smtClean="0">
              <a:sym typeface="Wingdings" pitchFamily="2" charset="2"/>
            </a:endParaRPr>
          </a:p>
          <a:p>
            <a:endParaRPr lang="en-US" sz="2400" dirty="0" smtClean="0"/>
          </a:p>
          <a:p>
            <a:r>
              <a:rPr lang="en-US" sz="2400" dirty="0" smtClean="0"/>
              <a:t>Ke Yi</a:t>
            </a:r>
          </a:p>
          <a:p>
            <a:r>
              <a:rPr lang="en-US" sz="2400" dirty="0" smtClean="0"/>
              <a:t>HKUST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Monotonicity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matrix is totally monotone if all its sub-matrices are monotone</a:t>
            </a:r>
          </a:p>
          <a:p>
            <a:pPr lvl="1"/>
            <a:r>
              <a:rPr lang="en-US" dirty="0" smtClean="0"/>
              <a:t>Enough to check all 2x2 sub-matrices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276600"/>
          <a:ext cx="3352800" cy="2971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70560"/>
                <a:gridCol w="670560"/>
                <a:gridCol w="670560"/>
                <a:gridCol w="670560"/>
                <a:gridCol w="670560"/>
              </a:tblGrid>
              <a:tr h="59436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800600" y="3505200"/>
            <a:ext cx="26670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A &gt; B </a:t>
            </a:r>
            <a:r>
              <a:rPr lang="en-US" sz="2800" dirty="0" smtClean="0">
                <a:sym typeface="Wingdings" pitchFamily="2" charset="2"/>
              </a:rPr>
              <a:t> C &gt; D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19600" y="4419600"/>
            <a:ext cx="41910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For a k*k totally monotone matrix, the SMAWK algorithm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Aggarwal</a:t>
            </a:r>
            <a:r>
              <a:rPr lang="en-US" dirty="0" smtClean="0">
                <a:solidFill>
                  <a:schemeClr val="tx1"/>
                </a:solidFill>
              </a:rPr>
              <a:t> et al. 87]</a:t>
            </a:r>
            <a:r>
              <a:rPr lang="en-US" sz="2400" dirty="0" smtClean="0">
                <a:solidFill>
                  <a:schemeClr val="tx1"/>
                </a:solidFill>
              </a:rPr>
              <a:t> can find all row-maximum in time O(k).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524000"/>
          <a:ext cx="6781801" cy="32004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123449"/>
                <a:gridCol w="1314952"/>
                <a:gridCol w="1295400"/>
                <a:gridCol w="914399"/>
                <a:gridCol w="838200"/>
                <a:gridCol w="1295401"/>
              </a:tblGrid>
              <a:tr h="53340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0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err="1" smtClean="0"/>
                        <a:t>k</a:t>
                      </a:r>
                      <a:r>
                        <a:rPr lang="en-US" sz="2400" baseline="30000" dirty="0" err="1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k-1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k-2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k-1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Monotonicity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5029200"/>
            <a:ext cx="7924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Lemma: The</a:t>
            </a:r>
            <a:r>
              <a:rPr lang="el-GR" sz="2800" dirty="0" smtClean="0"/>
              <a:t> </a:t>
            </a:r>
            <a:r>
              <a:rPr lang="en-US" sz="2800" dirty="0" smtClean="0"/>
              <a:t>matrix (</a:t>
            </a:r>
            <a:r>
              <a:rPr lang="el-GR" sz="2800" dirty="0" smtClean="0"/>
              <a:t>φ</a:t>
            </a:r>
            <a:r>
              <a:rPr lang="en-US" sz="2800" baseline="-25000" dirty="0" err="1" smtClean="0"/>
              <a:t>j’</a:t>
            </a:r>
            <a:r>
              <a:rPr lang="en-US" sz="2800" baseline="30000" dirty="0" err="1" smtClean="0"/>
              <a:t>v</a:t>
            </a:r>
            <a:r>
              <a:rPr lang="en-US" sz="2800" baseline="-25000" dirty="0" smtClean="0"/>
              <a:t> </a:t>
            </a:r>
            <a:r>
              <a:rPr lang="el-GR" sz="2800" dirty="0" smtClean="0"/>
              <a:t>ρ</a:t>
            </a:r>
            <a:r>
              <a:rPr lang="en-US" sz="2800" baseline="-25000" dirty="0" smtClean="0"/>
              <a:t>j-</a:t>
            </a:r>
            <a:r>
              <a:rPr lang="en-US" sz="2800" baseline="-25000" dirty="0" err="1" smtClean="0"/>
              <a:t>j’</a:t>
            </a:r>
            <a:r>
              <a:rPr lang="en-US" sz="2800" baseline="30000" dirty="0" err="1" smtClean="0"/>
              <a:t>w</a:t>
            </a:r>
            <a:r>
              <a:rPr lang="en-US" sz="2800" dirty="0" smtClean="0"/>
              <a:t>) is totally monotone.</a:t>
            </a:r>
          </a:p>
          <a:p>
            <a:pPr algn="ctr"/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algn="ctr"/>
            <a:r>
              <a:rPr lang="en-US" sz="2800" dirty="0" smtClean="0"/>
              <a:t>An internal node can be updated in time O(k).</a:t>
            </a:r>
            <a:endParaRPr lang="en-US" sz="2800" dirty="0"/>
          </a:p>
        </p:txBody>
      </p:sp>
      <p:sp>
        <p:nvSpPr>
          <p:cNvPr id="15" name="Down Arrow 14"/>
          <p:cNvSpPr/>
          <p:nvPr/>
        </p:nvSpPr>
        <p:spPr>
          <a:xfrm>
            <a:off x="4114800" y="55626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(</a:t>
            </a:r>
            <a:r>
              <a:rPr lang="en-US" dirty="0" err="1" smtClean="0"/>
              <a:t>Recompute</a:t>
            </a:r>
            <a:r>
              <a:rPr lang="en-US" dirty="0" smtClean="0"/>
              <a:t>) a Leaf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Goal: Compute </a:t>
            </a:r>
            <a:r>
              <a:rPr lang="el-GR" sz="3200" dirty="0" smtClean="0"/>
              <a:t>ρ</a:t>
            </a:r>
            <a:r>
              <a:rPr lang="en-US" sz="3200" baseline="-25000" dirty="0" smtClean="0"/>
              <a:t>j</a:t>
            </a:r>
            <a:r>
              <a:rPr lang="en-US" sz="3200" dirty="0" smtClean="0"/>
              <a:t>, j = 1,…,n, </a:t>
            </a:r>
            <a:br>
              <a:rPr lang="en-US" sz="3200" dirty="0" smtClean="0"/>
            </a:br>
            <a:r>
              <a:rPr lang="en-US" sz="3200" dirty="0" smtClean="0"/>
              <a:t>where n = </a:t>
            </a:r>
            <a:r>
              <a:rPr lang="el-GR" sz="3200" dirty="0" smtClean="0"/>
              <a:t>Θ</a:t>
            </a:r>
            <a:r>
              <a:rPr lang="en-US" sz="3200" dirty="0" smtClean="0"/>
              <a:t>(k)</a:t>
            </a:r>
          </a:p>
          <a:p>
            <a:r>
              <a:rPr lang="en-US" sz="3200" dirty="0" smtClean="0"/>
              <a:t>Define </a:t>
            </a:r>
            <a:br>
              <a:rPr lang="en-US" sz="3200" dirty="0" smtClean="0"/>
            </a:br>
            <a:r>
              <a:rPr lang="el-GR" sz="3200" dirty="0" smtClean="0"/>
              <a:t>φ</a:t>
            </a:r>
            <a:r>
              <a:rPr lang="en-US" sz="3200" baseline="-25000" dirty="0" err="1" smtClean="0"/>
              <a:t>j,i</a:t>
            </a:r>
            <a:r>
              <a:rPr lang="en-US" sz="3200" dirty="0" smtClean="0"/>
              <a:t> = p(e</a:t>
            </a:r>
            <a:r>
              <a:rPr lang="en-US" sz="3200" baseline="-25000" dirty="0" smtClean="0"/>
              <a:t>1,i</a:t>
            </a:r>
            <a:r>
              <a:rPr lang="en-US" sz="3200" dirty="0" smtClean="0"/>
              <a:t>)∙p(e</a:t>
            </a:r>
            <a:r>
              <a:rPr lang="en-US" sz="3200" baseline="-25000" dirty="0" smtClean="0"/>
              <a:t>2,i</a:t>
            </a:r>
            <a:r>
              <a:rPr lang="en-US" sz="3200" dirty="0" smtClean="0"/>
              <a:t>)∙ ∙∙∙ ∙p(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j,i</a:t>
            </a:r>
            <a:r>
              <a:rPr lang="en-US" sz="3200" dirty="0" smtClean="0"/>
              <a:t>)∙(1-p(e</a:t>
            </a:r>
            <a:r>
              <a:rPr lang="en-US" sz="3200" baseline="-25000" dirty="0" smtClean="0"/>
              <a:t>j+1,i</a:t>
            </a:r>
            <a:r>
              <a:rPr lang="en-US" sz="3200" dirty="0" smtClean="0"/>
              <a:t>))</a:t>
            </a:r>
            <a:br>
              <a:rPr lang="en-US" sz="3200" dirty="0" smtClean="0"/>
            </a:br>
            <a:r>
              <a:rPr lang="en-US" sz="3200" dirty="0" smtClean="0"/>
              <a:t>∙(1-p(e</a:t>
            </a:r>
            <a:r>
              <a:rPr lang="en-US" sz="3200" baseline="-25000" dirty="0" smtClean="0"/>
              <a:t>j+2,i</a:t>
            </a:r>
            <a:r>
              <a:rPr lang="en-US" sz="3200" dirty="0" smtClean="0"/>
              <a:t>))∙ ∙∙∙ ∙(1-p(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i,i</a:t>
            </a:r>
            <a:r>
              <a:rPr lang="en-US" sz="3200" dirty="0" smtClean="0"/>
              <a:t>))</a:t>
            </a:r>
            <a:br>
              <a:rPr lang="en-US" sz="3200" dirty="0" smtClean="0"/>
            </a:br>
            <a:r>
              <a:rPr lang="en-US" sz="3200" dirty="0" smtClean="0"/>
              <a:t>where e</a:t>
            </a:r>
            <a:r>
              <a:rPr lang="en-US" sz="3200" baseline="-25000" dirty="0" smtClean="0"/>
              <a:t>i,1</a:t>
            </a:r>
            <a:r>
              <a:rPr lang="en-US" sz="3200" dirty="0" smtClean="0"/>
              <a:t>,…,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i,i</a:t>
            </a:r>
            <a:r>
              <a:rPr lang="en-US" sz="3200" dirty="0" smtClean="0"/>
              <a:t> are the first </a:t>
            </a:r>
            <a:r>
              <a:rPr lang="en-US" sz="3200" dirty="0" err="1" smtClean="0"/>
              <a:t>i</a:t>
            </a:r>
            <a:r>
              <a:rPr lang="en-US" sz="3200" dirty="0" smtClean="0"/>
              <a:t> items sorted by decreasing probability</a:t>
            </a:r>
          </a:p>
          <a:p>
            <a:r>
              <a:rPr lang="el-GR" sz="3200" dirty="0" smtClean="0"/>
              <a:t>ρ</a:t>
            </a:r>
            <a:r>
              <a:rPr lang="en-US" sz="3200" baseline="-25000" dirty="0" smtClean="0"/>
              <a:t>j </a:t>
            </a:r>
            <a:r>
              <a:rPr lang="en-US" sz="3200" dirty="0" smtClean="0"/>
              <a:t>= max</a:t>
            </a:r>
            <a:r>
              <a:rPr lang="en-US" sz="3200" baseline="-25000" dirty="0" smtClean="0"/>
              <a:t>1≤i≤n</a:t>
            </a:r>
            <a:r>
              <a:rPr lang="el-GR" sz="3200" dirty="0" smtClean="0"/>
              <a:t> φ</a:t>
            </a:r>
            <a:r>
              <a:rPr lang="en-US" sz="3200" baseline="-25000" dirty="0" err="1" smtClean="0"/>
              <a:t>j,i</a:t>
            </a:r>
            <a:endParaRPr lang="en-US" sz="3200" baseline="-25000" dirty="0" smtClean="0"/>
          </a:p>
          <a:p>
            <a:pPr lvl="1"/>
            <a:r>
              <a:rPr lang="en-US" sz="2800" dirty="0" smtClean="0">
                <a:solidFill>
                  <a:schemeClr val="accent1"/>
                </a:solidFill>
              </a:rPr>
              <a:t>Compute the row-max for the matrix</a:t>
            </a:r>
            <a:r>
              <a:rPr lang="el-GR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(</a:t>
            </a:r>
            <a:r>
              <a:rPr lang="el-GR" sz="2800" dirty="0" smtClean="0">
                <a:solidFill>
                  <a:schemeClr val="accent1"/>
                </a:solidFill>
              </a:rPr>
              <a:t>φ</a:t>
            </a:r>
            <a:r>
              <a:rPr lang="en-US" sz="2800" baseline="-25000" dirty="0" err="1" smtClean="0">
                <a:solidFill>
                  <a:schemeClr val="accent1"/>
                </a:solidFill>
              </a:rPr>
              <a:t>j,i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k*n</a:t>
            </a:r>
            <a:r>
              <a:rPr lang="en-US" sz="2800" dirty="0" smtClean="0">
                <a:solidFill>
                  <a:schemeClr val="accent1"/>
                </a:solidFill>
              </a:rPr>
              <a:t> !</a:t>
            </a:r>
            <a:endParaRPr lang="en-US" sz="2800" baseline="-250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Monotonicity,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76962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Lemma: The matrix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φ</a:t>
            </a:r>
            <a:r>
              <a:rPr lang="en-US" baseline="-25000" dirty="0" err="1" smtClean="0"/>
              <a:t>j,i</a:t>
            </a:r>
            <a:r>
              <a:rPr lang="en-US" dirty="0" smtClean="0"/>
              <a:t>)</a:t>
            </a:r>
            <a:r>
              <a:rPr lang="en-US" baseline="-25000" dirty="0" smtClean="0"/>
              <a:t>k*n</a:t>
            </a:r>
            <a:r>
              <a:rPr lang="en-US" dirty="0" smtClean="0"/>
              <a:t> is totally monotone.</a:t>
            </a:r>
          </a:p>
          <a:p>
            <a:pPr lvl="1"/>
            <a:r>
              <a:rPr lang="en-US" dirty="0" smtClean="0"/>
              <a:t>Are we done yet?</a:t>
            </a:r>
          </a:p>
          <a:p>
            <a:r>
              <a:rPr lang="en-US" dirty="0" smtClean="0"/>
              <a:t>The SMAWK algorithm probes O(k) entries in the matrix (</a:t>
            </a:r>
            <a:r>
              <a:rPr lang="el-GR" dirty="0" smtClean="0"/>
              <a:t>φ</a:t>
            </a:r>
            <a:r>
              <a:rPr lang="en-US" baseline="-25000" dirty="0" err="1" smtClean="0"/>
              <a:t>j,i</a:t>
            </a:r>
            <a:r>
              <a:rPr lang="en-US" dirty="0" smtClean="0"/>
              <a:t>)</a:t>
            </a:r>
            <a:r>
              <a:rPr lang="en-US" baseline="-25000" dirty="0" smtClean="0"/>
              <a:t>k*n</a:t>
            </a:r>
            <a:r>
              <a:rPr lang="en-US" dirty="0" smtClean="0"/>
              <a:t>, but still need to retrieve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l-GR" sz="2800" dirty="0" smtClean="0"/>
              <a:t>φ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 = p(e</a:t>
            </a:r>
            <a:r>
              <a:rPr lang="en-US" sz="2800" baseline="-25000" dirty="0" smtClean="0"/>
              <a:t>1,i</a:t>
            </a:r>
            <a:r>
              <a:rPr lang="en-US" sz="2800" dirty="0" smtClean="0"/>
              <a:t>)∙ ∙∙∙ ∙p(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)∙(1-p(e</a:t>
            </a:r>
            <a:r>
              <a:rPr lang="en-US" sz="2800" baseline="-25000" dirty="0" smtClean="0"/>
              <a:t>j+1,i</a:t>
            </a:r>
            <a:r>
              <a:rPr lang="en-US" sz="2800" dirty="0" smtClean="0"/>
              <a:t>))∙ ∙∙∙ ∙(1-p(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i,i</a:t>
            </a:r>
            <a:r>
              <a:rPr lang="en-US" sz="2800" dirty="0" smtClean="0"/>
              <a:t>))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demand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572000" y="3810000"/>
            <a:ext cx="3124200" cy="6858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Retrieve </a:t>
            </a:r>
            <a:r>
              <a:rPr lang="el-GR" sz="4800" dirty="0" smtClean="0"/>
              <a:t>φ</a:t>
            </a:r>
            <a:r>
              <a:rPr lang="en-US" sz="4800" baseline="-25000" dirty="0" err="1" smtClean="0"/>
              <a:t>j,i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Rewrite</a:t>
            </a:r>
          </a:p>
          <a:p>
            <a:pPr>
              <a:buNone/>
            </a:pPr>
            <a:r>
              <a:rPr lang="el-GR" sz="2800" dirty="0" smtClean="0"/>
              <a:t>φ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 = p(e</a:t>
            </a:r>
            <a:r>
              <a:rPr lang="en-US" sz="2800" baseline="-25000" dirty="0" smtClean="0"/>
              <a:t>1,i</a:t>
            </a:r>
            <a:r>
              <a:rPr lang="en-US" sz="2800" dirty="0" smtClean="0"/>
              <a:t>)∙ ∙∙∙ ∙p(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)∙(1-p(e</a:t>
            </a:r>
            <a:r>
              <a:rPr lang="en-US" sz="2800" baseline="-25000" dirty="0" smtClean="0"/>
              <a:t>j+1,i</a:t>
            </a:r>
            <a:r>
              <a:rPr lang="en-US" sz="2800" dirty="0" smtClean="0"/>
              <a:t>))∙ ∙∙∙ ∙(1-p(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i,i</a:t>
            </a:r>
            <a:r>
              <a:rPr lang="en-US" sz="2800" dirty="0" smtClean="0"/>
              <a:t>))</a:t>
            </a:r>
          </a:p>
          <a:p>
            <a:pPr>
              <a:buNone/>
            </a:pPr>
            <a:r>
              <a:rPr lang="en-US" sz="2800" dirty="0" smtClean="0"/>
              <a:t>          p(e</a:t>
            </a:r>
            <a:r>
              <a:rPr lang="en-US" sz="2800" baseline="-25000" dirty="0" smtClean="0"/>
              <a:t>1,i</a:t>
            </a:r>
            <a:r>
              <a:rPr lang="en-US" sz="2800" dirty="0" smtClean="0"/>
              <a:t>)           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       1-p(e</a:t>
            </a:r>
            <a:r>
              <a:rPr lang="en-US" sz="2800" baseline="-25000" dirty="0" smtClean="0"/>
              <a:t>1,i</a:t>
            </a:r>
            <a:r>
              <a:rPr lang="en-US" sz="2800" dirty="0" smtClean="0"/>
              <a:t>)        1-p(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            ∙ ∙∙∙ ∙             ∙(1-p(e</a:t>
            </a:r>
            <a:r>
              <a:rPr lang="en-US" sz="2800" baseline="-25000" dirty="0" smtClean="0"/>
              <a:t>1,i</a:t>
            </a:r>
            <a:r>
              <a:rPr lang="en-US" sz="2800" dirty="0" smtClean="0"/>
              <a:t>))∙ ∙∙∙ ∙(1-p(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i,i</a:t>
            </a:r>
            <a:r>
              <a:rPr lang="en-US" sz="2800" dirty="0" smtClean="0"/>
              <a:t>))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371600" y="3198812"/>
            <a:ext cx="1143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52800" y="3200400"/>
            <a:ext cx="1143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6868" y="4495800"/>
            <a:ext cx="201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pre-compute in time O(k)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657600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p(e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    p(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j,i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1-p(e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 1-p(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j,i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38963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            ∙ ∙∙∙ ∙             ∙(1-p(t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))∙ ∙∙∙ ∙(1-p(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))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371600" y="4199592"/>
            <a:ext cx="1143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352800" y="4201180"/>
            <a:ext cx="1143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Retrieve </a:t>
            </a:r>
            <a:r>
              <a:rPr lang="el-GR" sz="4800" dirty="0" smtClean="0"/>
              <a:t>φ</a:t>
            </a:r>
            <a:r>
              <a:rPr lang="en-US" sz="4800" baseline="-25000" dirty="0" err="1" smtClean="0"/>
              <a:t>j,i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1676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Focus on   p(e</a:t>
            </a:r>
            <a:r>
              <a:rPr lang="en-US" sz="2800" baseline="-25000" dirty="0" smtClean="0"/>
              <a:t>1,i</a:t>
            </a:r>
            <a:r>
              <a:rPr lang="en-US" sz="2800" dirty="0" smtClean="0"/>
              <a:t>)           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               1-p(e</a:t>
            </a:r>
            <a:r>
              <a:rPr lang="en-US" sz="2800" baseline="-25000" dirty="0" smtClean="0"/>
              <a:t>1,i</a:t>
            </a:r>
            <a:r>
              <a:rPr lang="en-US" sz="2800" dirty="0" smtClean="0"/>
              <a:t>)        1-p(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905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  ∙ ∙∙∙ ∙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33600" y="2206624"/>
            <a:ext cx="1143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14800" y="2208212"/>
            <a:ext cx="1143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066800" y="46482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828800" y="46482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438400" y="46482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52800" y="46482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10000" y="46482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95800" y="46482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7800" y="41148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1148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14800" y="41148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29000" y="35814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743200" y="3048000"/>
            <a:ext cx="3048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38" idx="5"/>
            <a:endCxn id="37" idx="1"/>
          </p:cNvCxnSpPr>
          <p:nvPr/>
        </p:nvCxnSpPr>
        <p:spPr>
          <a:xfrm rot="16200000" flipH="1">
            <a:off x="3079563" y="3231963"/>
            <a:ext cx="317874" cy="4702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8" idx="3"/>
            <a:endCxn id="34" idx="7"/>
          </p:cNvCxnSpPr>
          <p:nvPr/>
        </p:nvCxnSpPr>
        <p:spPr>
          <a:xfrm rot="5400000">
            <a:off x="1822263" y="3193863"/>
            <a:ext cx="851274" cy="10798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5" idx="7"/>
            <a:endCxn id="37" idx="3"/>
          </p:cNvCxnSpPr>
          <p:nvPr/>
        </p:nvCxnSpPr>
        <p:spPr>
          <a:xfrm rot="5400000" flipH="1" flipV="1">
            <a:off x="3155763" y="3841563"/>
            <a:ext cx="317874" cy="3178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6" idx="1"/>
            <a:endCxn id="37" idx="5"/>
          </p:cNvCxnSpPr>
          <p:nvPr/>
        </p:nvCxnSpPr>
        <p:spPr>
          <a:xfrm rot="16200000" flipV="1">
            <a:off x="3765363" y="3765363"/>
            <a:ext cx="317874" cy="4702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6" idx="3"/>
            <a:endCxn id="32" idx="0"/>
          </p:cNvCxnSpPr>
          <p:nvPr/>
        </p:nvCxnSpPr>
        <p:spPr>
          <a:xfrm rot="5400000">
            <a:off x="3924301" y="4413063"/>
            <a:ext cx="273237" cy="19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6" idx="5"/>
            <a:endCxn id="33" idx="0"/>
          </p:cNvCxnSpPr>
          <p:nvPr/>
        </p:nvCxnSpPr>
        <p:spPr>
          <a:xfrm rot="16200000" flipH="1">
            <a:off x="4374963" y="4374962"/>
            <a:ext cx="273237" cy="273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5" idx="5"/>
            <a:endCxn id="31" idx="0"/>
          </p:cNvCxnSpPr>
          <p:nvPr/>
        </p:nvCxnSpPr>
        <p:spPr>
          <a:xfrm rot="16200000" flipH="1">
            <a:off x="3193863" y="4336862"/>
            <a:ext cx="273237" cy="349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5" idx="3"/>
            <a:endCxn id="29" idx="0"/>
          </p:cNvCxnSpPr>
          <p:nvPr/>
        </p:nvCxnSpPr>
        <p:spPr>
          <a:xfrm rot="5400000">
            <a:off x="2628901" y="4336863"/>
            <a:ext cx="273237" cy="349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5"/>
            <a:endCxn id="28" idx="0"/>
          </p:cNvCxnSpPr>
          <p:nvPr/>
        </p:nvCxnSpPr>
        <p:spPr>
          <a:xfrm rot="16200000" flipH="1">
            <a:off x="1707963" y="4374962"/>
            <a:ext cx="273237" cy="273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4" idx="3"/>
            <a:endCxn id="15" idx="0"/>
          </p:cNvCxnSpPr>
          <p:nvPr/>
        </p:nvCxnSpPr>
        <p:spPr>
          <a:xfrm rot="5400000">
            <a:off x="1219201" y="4374963"/>
            <a:ext cx="273237" cy="273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14400" y="494853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baseline="-25000" dirty="0" smtClean="0"/>
              <a:t>1,i</a:t>
            </a:r>
            <a:endParaRPr lang="en-US" sz="2400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1600200" y="4953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baseline="-25000" dirty="0" smtClean="0"/>
              <a:t>2,i</a:t>
            </a:r>
            <a:endParaRPr lang="en-US" sz="2400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2209800" y="4953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baseline="-25000" dirty="0" smtClean="0"/>
              <a:t>3,i</a:t>
            </a:r>
            <a:endParaRPr lang="en-US" sz="2400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3313607" y="4953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baseline="-25000" dirty="0" smtClean="0"/>
              <a:t>4,i</a:t>
            </a:r>
            <a:endParaRPr lang="en-US" sz="24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847007" y="4953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baseline="-25000" dirty="0" smtClean="0"/>
              <a:t>5,i</a:t>
            </a:r>
            <a:endParaRPr lang="en-US" sz="2400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4419600" y="4953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baseline="-25000" dirty="0" smtClean="0"/>
              <a:t>6,i</a:t>
            </a:r>
            <a:endParaRPr lang="en-US" sz="2400" baseline="-25000" dirty="0"/>
          </a:p>
        </p:txBody>
      </p:sp>
      <p:sp>
        <p:nvSpPr>
          <p:cNvPr id="78" name="Oval 77"/>
          <p:cNvSpPr/>
          <p:nvPr/>
        </p:nvSpPr>
        <p:spPr>
          <a:xfrm>
            <a:off x="2895600" y="4648200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stCxn id="35" idx="4"/>
            <a:endCxn id="78" idx="0"/>
          </p:cNvCxnSpPr>
          <p:nvPr/>
        </p:nvCxnSpPr>
        <p:spPr>
          <a:xfrm rot="5400000">
            <a:off x="2933700" y="45339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14400" y="4953000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1,i+1</a:t>
            </a:r>
            <a:endParaRPr lang="en-US" sz="2000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1600200" y="4957465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2,i+1</a:t>
            </a:r>
            <a:endParaRPr lang="en-US" sz="2000" baseline="-25000" dirty="0"/>
          </a:p>
        </p:txBody>
      </p:sp>
      <p:sp>
        <p:nvSpPr>
          <p:cNvPr id="84" name="TextBox 83"/>
          <p:cNvSpPr txBox="1"/>
          <p:nvPr/>
        </p:nvSpPr>
        <p:spPr>
          <a:xfrm>
            <a:off x="2209800" y="4957465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3,i+1</a:t>
            </a:r>
            <a:endParaRPr lang="en-US" sz="2000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3313607" y="4957465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5,i+1</a:t>
            </a:r>
            <a:endParaRPr lang="en-US" sz="2000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3847007" y="4957465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6,i+1</a:t>
            </a:r>
            <a:endParaRPr lang="en-US" sz="2000" baseline="-25000" dirty="0"/>
          </a:p>
        </p:txBody>
      </p:sp>
      <p:sp>
        <p:nvSpPr>
          <p:cNvPr id="87" name="TextBox 86"/>
          <p:cNvSpPr txBox="1"/>
          <p:nvPr/>
        </p:nvSpPr>
        <p:spPr>
          <a:xfrm>
            <a:off x="4419600" y="4957465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7,i+1</a:t>
            </a:r>
            <a:endParaRPr lang="en-US" sz="2000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2819400" y="4957465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4,i+1</a:t>
            </a:r>
            <a:endParaRPr lang="en-US" sz="20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5105400" y="3124200"/>
            <a:ext cx="335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support all </a:t>
            </a:r>
            <a:r>
              <a:rPr lang="en-US" sz="2400" dirty="0" err="1" smtClean="0"/>
              <a:t>i</a:t>
            </a:r>
            <a:r>
              <a:rPr lang="en-US" sz="2400" dirty="0" smtClean="0"/>
              <a:t>, make the structure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1"/>
                </a:solidFill>
              </a:rPr>
              <a:t>partially persistent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105400" y="4495800"/>
            <a:ext cx="3124200" cy="1066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Insertion: O(log k)</a:t>
            </a:r>
          </a:p>
          <a:p>
            <a:r>
              <a:rPr lang="en-US" sz="2800" dirty="0" smtClean="0"/>
              <a:t>Query: O(log k)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8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(</a:t>
            </a:r>
            <a:r>
              <a:rPr lang="en-US" dirty="0" err="1" smtClean="0"/>
              <a:t>Recompute</a:t>
            </a:r>
            <a:r>
              <a:rPr lang="en-US" dirty="0" smtClean="0"/>
              <a:t>) a Leaf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1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Goal: Compute </a:t>
            </a:r>
            <a:r>
              <a:rPr lang="el-GR" sz="3200" dirty="0" smtClean="0"/>
              <a:t>ρ</a:t>
            </a:r>
            <a:r>
              <a:rPr lang="en-US" sz="3200" baseline="-25000" dirty="0" smtClean="0"/>
              <a:t>j</a:t>
            </a:r>
            <a:r>
              <a:rPr lang="en-US" sz="3200" dirty="0" smtClean="0"/>
              <a:t>, j = 1,…,n, </a:t>
            </a:r>
            <a:br>
              <a:rPr lang="en-US" sz="3200" dirty="0" smtClean="0"/>
            </a:br>
            <a:r>
              <a:rPr lang="en-US" sz="3200" dirty="0" smtClean="0"/>
              <a:t>where n = </a:t>
            </a:r>
            <a:r>
              <a:rPr lang="el-GR" sz="3200" dirty="0" smtClean="0"/>
              <a:t>Θ</a:t>
            </a:r>
            <a:r>
              <a:rPr lang="en-US" sz="3200" dirty="0" smtClean="0"/>
              <a:t>(k)</a:t>
            </a:r>
          </a:p>
          <a:p>
            <a:r>
              <a:rPr lang="el-GR" sz="3200" dirty="0" smtClean="0"/>
              <a:t>ρ</a:t>
            </a:r>
            <a:r>
              <a:rPr lang="en-US" sz="3200" baseline="-25000" dirty="0" smtClean="0"/>
              <a:t>j </a:t>
            </a:r>
            <a:r>
              <a:rPr lang="en-US" sz="3200" dirty="0" smtClean="0"/>
              <a:t>= max</a:t>
            </a:r>
            <a:r>
              <a:rPr lang="en-US" sz="3200" baseline="-25000" dirty="0" smtClean="0"/>
              <a:t>1≤i≤n</a:t>
            </a:r>
            <a:r>
              <a:rPr lang="el-GR" sz="3200" dirty="0" smtClean="0"/>
              <a:t> φ</a:t>
            </a:r>
            <a:r>
              <a:rPr lang="en-US" sz="3200" baseline="-25000" dirty="0" err="1" smtClean="0"/>
              <a:t>j,i</a:t>
            </a:r>
            <a:endParaRPr lang="en-US" sz="3200" baseline="-25000" dirty="0" smtClean="0"/>
          </a:p>
          <a:p>
            <a:pPr lvl="1"/>
            <a:r>
              <a:rPr lang="en-US" sz="2800" dirty="0" smtClean="0"/>
              <a:t>Compute the row-max for the matrix</a:t>
            </a:r>
            <a:r>
              <a:rPr lang="el-GR" sz="2800" dirty="0" smtClean="0"/>
              <a:t> </a:t>
            </a:r>
            <a:r>
              <a:rPr lang="en-US" sz="2800" dirty="0" smtClean="0"/>
              <a:t>(</a:t>
            </a:r>
            <a:r>
              <a:rPr lang="el-GR" sz="2800" dirty="0" smtClean="0"/>
              <a:t>φ</a:t>
            </a:r>
            <a:r>
              <a:rPr lang="en-US" sz="2800" baseline="-25000" dirty="0" err="1" smtClean="0"/>
              <a:t>j,i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k*n</a:t>
            </a:r>
            <a:r>
              <a:rPr lang="en-US" sz="2800" dirty="0" smtClean="0"/>
              <a:t> !</a:t>
            </a:r>
          </a:p>
          <a:p>
            <a:r>
              <a:rPr lang="en-US" sz="3200" dirty="0" smtClean="0"/>
              <a:t>The SMAWK algorithm probes O(k) </a:t>
            </a:r>
            <a:r>
              <a:rPr lang="el-GR" sz="3200" dirty="0" smtClean="0"/>
              <a:t>φ</a:t>
            </a:r>
            <a:r>
              <a:rPr lang="en-US" sz="3200" baseline="-25000" dirty="0" err="1" smtClean="0"/>
              <a:t>j,i</a:t>
            </a:r>
            <a:r>
              <a:rPr lang="en-US" sz="3200" dirty="0" err="1" smtClean="0"/>
              <a:t>’s</a:t>
            </a:r>
            <a:endParaRPr lang="en-US" sz="3200" dirty="0" smtClean="0"/>
          </a:p>
          <a:p>
            <a:r>
              <a:rPr lang="en-US" sz="3200" dirty="0" smtClean="0"/>
              <a:t>Using persistent (2,3)-tree</a:t>
            </a:r>
          </a:p>
          <a:p>
            <a:pPr lvl="1"/>
            <a:r>
              <a:rPr lang="en-US" sz="2800" dirty="0" smtClean="0"/>
              <a:t>Construction: O(k log k)</a:t>
            </a:r>
          </a:p>
          <a:p>
            <a:pPr lvl="1"/>
            <a:r>
              <a:rPr lang="en-US" sz="2800" dirty="0" smtClean="0"/>
              <a:t>Query: O(log k)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05400" y="5029200"/>
            <a:ext cx="3124200" cy="1066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Total time for a leaf: O(k log k)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Update (</a:t>
            </a:r>
            <a:r>
              <a:rPr lang="en-US" sz="2800" dirty="0" err="1" smtClean="0"/>
              <a:t>recompute</a:t>
            </a:r>
            <a:r>
              <a:rPr lang="en-US" sz="2800" dirty="0" smtClean="0"/>
              <a:t>) an internal node: O(k)</a:t>
            </a:r>
          </a:p>
          <a:p>
            <a:pPr lvl="1"/>
            <a:r>
              <a:rPr lang="en-US" sz="2400" dirty="0" smtClean="0"/>
              <a:t>O(log n) such nodes</a:t>
            </a:r>
          </a:p>
          <a:p>
            <a:r>
              <a:rPr lang="en-US" sz="2800" dirty="0" smtClean="0"/>
              <a:t>Update (</a:t>
            </a:r>
            <a:r>
              <a:rPr lang="en-US" sz="2800" dirty="0" err="1" smtClean="0"/>
              <a:t>recompute</a:t>
            </a:r>
            <a:r>
              <a:rPr lang="en-US" sz="2800" dirty="0" smtClean="0"/>
              <a:t>) a leaf node: O(k log k)</a:t>
            </a:r>
          </a:p>
          <a:p>
            <a:r>
              <a:rPr lang="en-US" sz="2800" dirty="0" smtClean="0"/>
              <a:t>Total update time: O(k log n)</a:t>
            </a:r>
          </a:p>
          <a:p>
            <a:pPr lvl="1"/>
            <a:r>
              <a:rPr lang="en-US" sz="2400" dirty="0" smtClean="0"/>
              <a:t>Insertions/deletions can be handled using standard techniques (rebalancing)</a:t>
            </a:r>
          </a:p>
          <a:p>
            <a:r>
              <a:rPr lang="en-US" sz="2800" dirty="0" smtClean="0"/>
              <a:t>Construction time: O(n log k)</a:t>
            </a:r>
          </a:p>
          <a:p>
            <a:pPr lvl="1"/>
            <a:r>
              <a:rPr lang="en-US" sz="2400" dirty="0" smtClean="0"/>
              <a:t>Construction as efficient as one-time computation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Conjecture </a:t>
            </a:r>
            <a:r>
              <a:rPr lang="el-GR" dirty="0" smtClean="0"/>
              <a:t>Ω</a:t>
            </a:r>
            <a:r>
              <a:rPr lang="en-US" dirty="0" smtClean="0"/>
              <a:t>(k) is lower bound for update time</a:t>
            </a:r>
          </a:p>
          <a:p>
            <a:r>
              <a:rPr lang="en-US" dirty="0" smtClean="0"/>
              <a:t>Other top-k </a:t>
            </a:r>
            <a:r>
              <a:rPr lang="en-US" dirty="0" smtClean="0"/>
              <a:t>definitions?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each item, compute its prob. being one of the top-k</a:t>
            </a:r>
          </a:p>
          <a:p>
            <a:pPr lvl="1"/>
            <a:r>
              <a:rPr lang="en-US" dirty="0" smtClean="0"/>
              <a:t>return the k items with the largest such prob</a:t>
            </a:r>
            <a:r>
              <a:rPr lang="en-US" dirty="0" smtClean="0"/>
              <a:t>.</a:t>
            </a:r>
          </a:p>
          <a:p>
            <a:r>
              <a:rPr lang="en-US" dirty="0" smtClean="0"/>
              <a:t>k-nearest neighbors in uncertain geometric data</a:t>
            </a:r>
          </a:p>
          <a:p>
            <a:pPr lvl="1"/>
            <a:r>
              <a:rPr lang="en-US" smtClean="0"/>
              <a:t>each </a:t>
            </a:r>
            <a:r>
              <a:rPr lang="en-US" dirty="0" smtClean="0"/>
              <a:t>point has a </a:t>
            </a:r>
            <a:r>
              <a:rPr lang="en-US" dirty="0" err="1" smtClean="0"/>
              <a:t>pdf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Uncertain data naturally arises in many applications: sensor data, fuzzy data integration, data cleaning, etc.</a:t>
            </a:r>
          </a:p>
          <a:p>
            <a:r>
              <a:rPr lang="en-US" dirty="0" smtClean="0"/>
              <a:t>Items associated with “confidence”</a:t>
            </a:r>
          </a:p>
          <a:p>
            <a:pPr lvl="1"/>
            <a:r>
              <a:rPr lang="en-US" dirty="0" smtClean="0"/>
              <a:t>may or may not be true</a:t>
            </a:r>
          </a:p>
          <a:p>
            <a:pPr lvl="1"/>
            <a:r>
              <a:rPr lang="en-US" dirty="0" smtClean="0"/>
              <a:t>may or may not exist</a:t>
            </a:r>
          </a:p>
          <a:p>
            <a:r>
              <a:rPr lang="en-US" dirty="0" smtClean="0"/>
              <a:t>Very hot topic in the database community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graphicFrame>
        <p:nvGraphicFramePr>
          <p:cNvPr id="11" name="Group 73"/>
          <p:cNvGraphicFramePr>
            <a:graphicFrameLocks noGrp="1"/>
          </p:cNvGraphicFramePr>
          <p:nvPr/>
        </p:nvGraphicFramePr>
        <p:xfrm>
          <a:off x="533400" y="1828800"/>
          <a:ext cx="1952625" cy="2377440"/>
        </p:xfrm>
        <a:graphic>
          <a:graphicData uri="http://schemas.openxmlformats.org/drawingml/2006/table">
            <a:tbl>
              <a:tblPr/>
              <a:tblGrid>
                <a:gridCol w="954088"/>
                <a:gridCol w="9985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item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score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t3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t4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t1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100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87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80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65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100"/>
          <p:cNvGraphicFramePr>
            <a:graphicFrameLocks noGrp="1"/>
          </p:cNvGraphicFramePr>
          <p:nvPr/>
        </p:nvGraphicFramePr>
        <p:xfrm>
          <a:off x="2438400" y="1828800"/>
          <a:ext cx="1819275" cy="2377440"/>
        </p:xfrm>
        <a:graphic>
          <a:graphicData uri="http://schemas.openxmlformats.org/drawingml/2006/table">
            <a:tbl>
              <a:tblPr/>
              <a:tblGrid>
                <a:gridCol w="18192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probability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0.2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0.8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0.9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 Box 101"/>
          <p:cNvSpPr txBox="1">
            <a:spLocks noChangeArrowheads="1"/>
          </p:cNvSpPr>
          <p:nvPr/>
        </p:nvSpPr>
        <p:spPr bwMode="auto">
          <a:xfrm>
            <a:off x="533400" y="4756150"/>
            <a:ext cx="5599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dirty="0"/>
              <a:t>(sensor reading, reliability)</a:t>
            </a:r>
            <a:br>
              <a:rPr lang="en-US" altLang="zh-CN" sz="2400" dirty="0"/>
            </a:br>
            <a:endParaRPr lang="en-US" altLang="zh-CN" sz="2400" dirty="0"/>
          </a:p>
          <a:p>
            <a:r>
              <a:rPr lang="en-US" altLang="zh-CN" sz="2400" dirty="0"/>
              <a:t>(page rank, how well match query)</a:t>
            </a:r>
          </a:p>
        </p:txBody>
      </p:sp>
      <p:graphicFrame>
        <p:nvGraphicFramePr>
          <p:cNvPr id="14" name="Group 102"/>
          <p:cNvGraphicFramePr>
            <a:graphicFrameLocks noGrp="1"/>
          </p:cNvGraphicFramePr>
          <p:nvPr/>
        </p:nvGraphicFramePr>
        <p:xfrm>
          <a:off x="533400" y="1828800"/>
          <a:ext cx="1952625" cy="2377440"/>
        </p:xfrm>
        <a:graphic>
          <a:graphicData uri="http://schemas.openxmlformats.org/drawingml/2006/table">
            <a:tbl>
              <a:tblPr firstRow="1"/>
              <a:tblGrid>
                <a:gridCol w="954088"/>
                <a:gridCol w="9985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item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score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t3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t4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t1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t2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100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87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80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65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114"/>
          <p:cNvGraphicFramePr>
            <a:graphicFrameLocks noGrp="1"/>
          </p:cNvGraphicFramePr>
          <p:nvPr/>
        </p:nvGraphicFramePr>
        <p:xfrm>
          <a:off x="2438400" y="1828800"/>
          <a:ext cx="1819275" cy="2377440"/>
        </p:xfrm>
        <a:graphic>
          <a:graphicData uri="http://schemas.openxmlformats.org/drawingml/2006/table">
            <a:tbl>
              <a:tblPr/>
              <a:tblGrid>
                <a:gridCol w="18192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probability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0.2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0.8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0.9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0.6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125"/>
          <p:cNvSpPr txBox="1">
            <a:spLocks noChangeArrowheads="1"/>
          </p:cNvSpPr>
          <p:nvPr/>
        </p:nvSpPr>
        <p:spPr bwMode="auto">
          <a:xfrm>
            <a:off x="4516438" y="2590800"/>
            <a:ext cx="4094162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dirty="0"/>
              <a:t>top-k answer depends on</a:t>
            </a:r>
            <a:br>
              <a:rPr lang="en-US" altLang="zh-CN" sz="2400" dirty="0"/>
            </a:br>
            <a:r>
              <a:rPr lang="en-US" altLang="zh-CN" sz="2400" dirty="0"/>
              <a:t>the interplay between</a:t>
            </a:r>
          </a:p>
          <a:p>
            <a:r>
              <a:rPr lang="en-US" altLang="zh-CN" sz="2400" dirty="0"/>
              <a:t>score and confidence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 </a:t>
            </a:r>
            <a:r>
              <a:rPr lang="en-US" sz="2400" dirty="0" smtClean="0"/>
              <a:t>[</a:t>
            </a:r>
            <a:r>
              <a:rPr lang="en-US" sz="2400" dirty="0" err="1" smtClean="0"/>
              <a:t>Soliman</a:t>
            </a:r>
            <a:r>
              <a:rPr lang="en-US" sz="2400" dirty="0" smtClean="0"/>
              <a:t> et al. 07]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8150" y="1752600"/>
            <a:ext cx="6781023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CN" sz="2800" dirty="0"/>
              <a:t>The k </a:t>
            </a:r>
            <a:r>
              <a:rPr lang="en-US" altLang="zh-CN" sz="2800" dirty="0" smtClean="0"/>
              <a:t>items </a:t>
            </a:r>
            <a:r>
              <a:rPr lang="en-US" altLang="zh-CN" sz="2800" dirty="0"/>
              <a:t>with the maximum probability</a:t>
            </a:r>
            <a:br>
              <a:rPr lang="en-US" altLang="zh-CN" sz="2800" dirty="0"/>
            </a:br>
            <a:r>
              <a:rPr lang="en-US" altLang="zh-CN" sz="2800" dirty="0"/>
              <a:t>of being the top-k</a:t>
            </a:r>
          </a:p>
        </p:txBody>
      </p:sp>
      <p:graphicFrame>
        <p:nvGraphicFramePr>
          <p:cNvPr id="7" name="Group 6"/>
          <p:cNvGraphicFramePr>
            <a:graphicFrameLocks noGrp="1"/>
          </p:cNvGraphicFramePr>
          <p:nvPr/>
        </p:nvGraphicFramePr>
        <p:xfrm>
          <a:off x="498475" y="3267075"/>
          <a:ext cx="1952625" cy="2377440"/>
        </p:xfrm>
        <a:graphic>
          <a:graphicData uri="http://schemas.openxmlformats.org/drawingml/2006/table">
            <a:tbl>
              <a:tblPr/>
              <a:tblGrid>
                <a:gridCol w="954088"/>
                <a:gridCol w="9985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tuple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score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t3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t4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t1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100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87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80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65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8"/>
          <p:cNvGraphicFramePr>
            <a:graphicFrameLocks noGrp="1"/>
          </p:cNvGraphicFramePr>
          <p:nvPr/>
        </p:nvGraphicFramePr>
        <p:xfrm>
          <a:off x="2403475" y="3267075"/>
          <a:ext cx="1819275" cy="2377440"/>
        </p:xfrm>
        <a:graphic>
          <a:graphicData uri="http://schemas.openxmlformats.org/drawingml/2006/table">
            <a:tbl>
              <a:tblPr/>
              <a:tblGrid>
                <a:gridCol w="18192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confidence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0.2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0.8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0.9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/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0.5</a:t>
                      </a:r>
                      <a:b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</a:b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0.6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4622800" y="3251200"/>
            <a:ext cx="37337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dirty="0"/>
              <a:t>{t3, t5}:</a:t>
            </a:r>
            <a:br>
              <a:rPr lang="en-US" altLang="zh-CN" sz="2400" dirty="0"/>
            </a:br>
            <a:r>
              <a:rPr lang="en-US" altLang="zh-CN" sz="2400" dirty="0"/>
              <a:t>     0.2*0.8 = 0.16</a:t>
            </a:r>
          </a:p>
          <a:p>
            <a:r>
              <a:rPr lang="en-US" altLang="zh-CN" sz="2400" dirty="0"/>
              <a:t>{t3, t4}: </a:t>
            </a:r>
          </a:p>
          <a:p>
            <a:r>
              <a:rPr lang="en-US" altLang="zh-CN" sz="2400" dirty="0"/>
              <a:t>     0.2*(1-0.8)*0.9 = 0.036</a:t>
            </a:r>
          </a:p>
          <a:p>
            <a:r>
              <a:rPr lang="en-US" altLang="zh-CN" sz="2400" dirty="0"/>
              <a:t>{t5, t4}:</a:t>
            </a:r>
          </a:p>
          <a:p>
            <a:r>
              <a:rPr lang="en-US" altLang="zh-CN" sz="2400" dirty="0"/>
              <a:t>     (1-0.2)*0.8*0.9 = </a:t>
            </a:r>
            <a:r>
              <a:rPr lang="en-US" altLang="zh-CN" sz="2400" dirty="0">
                <a:solidFill>
                  <a:schemeClr val="accent1"/>
                </a:solidFill>
              </a:rPr>
              <a:t>0.576</a:t>
            </a:r>
          </a:p>
          <a:p>
            <a:r>
              <a:rPr lang="en-US" altLang="zh-CN" sz="2400" dirty="0"/>
              <a:t>...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items are already sorted by score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752600" y="2140803"/>
            <a:ext cx="502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 t1    t2    t3   t4    t5   t6   t7   t8  ...</a:t>
            </a:r>
            <a:br>
              <a:rPr lang="en-US" altLang="zh-CN" sz="2400" dirty="0"/>
            </a:br>
            <a:r>
              <a:rPr lang="en-US" altLang="zh-CN" sz="2400" dirty="0"/>
              <a:t>0.2  0.8  0.7  0.2  0.1  </a:t>
            </a:r>
            <a:r>
              <a:rPr lang="en-US" altLang="zh-CN" sz="2400" dirty="0" smtClean="0"/>
              <a:t>1  </a:t>
            </a:r>
            <a:r>
              <a:rPr lang="en-US" altLang="zh-CN" sz="2400" dirty="0"/>
              <a:t>0.1  0.8 ...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85800" y="3810000"/>
            <a:ext cx="8001000" cy="193899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accent1"/>
                </a:solidFill>
              </a:rPr>
              <a:t>Consider the </a:t>
            </a:r>
            <a:r>
              <a:rPr lang="en-US" altLang="zh-CN" sz="2400" dirty="0" err="1">
                <a:solidFill>
                  <a:schemeClr val="accent1"/>
                </a:solidFill>
              </a:rPr>
              <a:t>i-th</a:t>
            </a:r>
            <a:r>
              <a:rPr lang="en-US" altLang="zh-CN" sz="2400" dirty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item </a:t>
            </a:r>
            <a:r>
              <a:rPr lang="en-US" altLang="zh-CN" sz="2400" dirty="0" err="1">
                <a:solidFill>
                  <a:schemeClr val="accent1"/>
                </a:solidFill>
              </a:rPr>
              <a:t>ti</a:t>
            </a:r>
            <a:r>
              <a:rPr lang="en-US" altLang="zh-CN" sz="2400" dirty="0">
                <a:solidFill>
                  <a:schemeClr val="accent1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accent1"/>
                </a:solidFill>
              </a:rPr>
              <a:t>Question: Among t1, ..., </a:t>
            </a:r>
            <a:r>
              <a:rPr lang="en-US" altLang="zh-CN" sz="2400" dirty="0" err="1">
                <a:solidFill>
                  <a:schemeClr val="accent1"/>
                </a:solidFill>
              </a:rPr>
              <a:t>ti</a:t>
            </a:r>
            <a:r>
              <a:rPr lang="en-US" altLang="zh-CN" sz="2400" dirty="0">
                <a:solidFill>
                  <a:schemeClr val="accent1"/>
                </a:solidFill>
              </a:rPr>
              <a:t>, which k </a:t>
            </a:r>
            <a:r>
              <a:rPr lang="en-US" altLang="zh-CN" sz="2400" dirty="0" smtClean="0">
                <a:solidFill>
                  <a:schemeClr val="accent1"/>
                </a:solidFill>
              </a:rPr>
              <a:t>items </a:t>
            </a:r>
            <a:r>
              <a:rPr lang="en-US" altLang="zh-CN" sz="2400" dirty="0">
                <a:solidFill>
                  <a:schemeClr val="accent1"/>
                </a:solidFill>
              </a:rPr>
              <a:t>have the maximum prob. of appearing while the rest not appearing?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accent1"/>
                </a:solidFill>
              </a:rPr>
              <a:t>Answer: The k </a:t>
            </a:r>
            <a:r>
              <a:rPr lang="en-US" altLang="zh-CN" sz="2400" dirty="0" smtClean="0">
                <a:solidFill>
                  <a:schemeClr val="accent1"/>
                </a:solidFill>
              </a:rPr>
              <a:t>items </a:t>
            </a:r>
            <a:r>
              <a:rPr lang="en-US" altLang="zh-CN" sz="2400" dirty="0">
                <a:solidFill>
                  <a:schemeClr val="accent1"/>
                </a:solidFill>
              </a:rPr>
              <a:t>with the largest prob.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371600" y="3055203"/>
            <a:ext cx="632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{t2,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t5} being top-2 </a:t>
            </a:r>
            <a:r>
              <a:rPr lang="en-US" altLang="zh-CN" sz="2400" dirty="0">
                <a:sym typeface="Wingdings" pitchFamily="2" charset="2"/>
              </a:rPr>
              <a:t> </a:t>
            </a:r>
            <a:br>
              <a:rPr lang="en-US" altLang="zh-CN" sz="2400" dirty="0">
                <a:sym typeface="Wingdings" pitchFamily="2" charset="2"/>
              </a:rPr>
            </a:br>
            <a:r>
              <a:rPr lang="en-US" altLang="zh-CN" sz="2400" dirty="0">
                <a:sym typeface="Wingdings" pitchFamily="2" charset="2"/>
              </a:rPr>
              <a:t>t2, t5 appearing and t1, t3, t4 not appearing</a:t>
            </a:r>
            <a:endParaRPr lang="en-US" altLang="zh-CN" sz="2400" dirty="0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584325" y="6015335"/>
            <a:ext cx="5695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Just need to answer the question for all </a:t>
            </a:r>
            <a:r>
              <a:rPr lang="en-US" altLang="zh-CN" sz="2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i</a:t>
            </a:r>
            <a:endParaRPr lang="en-US" altLang="zh-CN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19800" y="5257800"/>
            <a:ext cx="29718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Time: O(n log k)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Structure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data structure, such that:</a:t>
            </a:r>
          </a:p>
          <a:p>
            <a:r>
              <a:rPr lang="en-US" dirty="0" smtClean="0"/>
              <a:t>Query</a:t>
            </a:r>
          </a:p>
          <a:p>
            <a:pPr lvl="1"/>
            <a:r>
              <a:rPr lang="en-US" dirty="0" smtClean="0"/>
              <a:t>Given j, return the top-j answer</a:t>
            </a:r>
          </a:p>
          <a:p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Insert an item</a:t>
            </a:r>
          </a:p>
          <a:p>
            <a:pPr lvl="1"/>
            <a:r>
              <a:rPr lang="en-US" dirty="0" smtClean="0"/>
              <a:t>Delete an item</a:t>
            </a:r>
          </a:p>
          <a:p>
            <a:pPr lvl="1"/>
            <a:r>
              <a:rPr lang="en-US" dirty="0" smtClean="0"/>
              <a:t>Update the probability of an item</a:t>
            </a:r>
          </a:p>
          <a:p>
            <a:r>
              <a:rPr lang="en-US" dirty="0" smtClean="0"/>
              <a:t>Construction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data structure of size </a:t>
            </a:r>
            <a:r>
              <a:rPr lang="en-US" dirty="0" smtClean="0">
                <a:solidFill>
                  <a:schemeClr val="accent1"/>
                </a:solidFill>
              </a:rPr>
              <a:t>O(n)</a:t>
            </a:r>
          </a:p>
          <a:p>
            <a:r>
              <a:rPr lang="en-US" dirty="0" smtClean="0"/>
              <a:t>Query: </a:t>
            </a:r>
            <a:r>
              <a:rPr lang="en-US" dirty="0" smtClean="0">
                <a:solidFill>
                  <a:schemeClr val="accent1"/>
                </a:solidFill>
              </a:rPr>
              <a:t>O(log(n) + j)</a:t>
            </a:r>
          </a:p>
          <a:p>
            <a:pPr lvl="1"/>
            <a:r>
              <a:rPr lang="en-US" dirty="0" smtClean="0"/>
              <a:t>Given j, return the top-j answer, j=1,...,k</a:t>
            </a:r>
          </a:p>
          <a:p>
            <a:r>
              <a:rPr lang="en-US" dirty="0" smtClean="0"/>
              <a:t>Update: </a:t>
            </a:r>
            <a:r>
              <a:rPr lang="en-US" dirty="0" smtClean="0">
                <a:solidFill>
                  <a:schemeClr val="accent1"/>
                </a:solidFill>
              </a:rPr>
              <a:t>O(k log n) </a:t>
            </a:r>
            <a:r>
              <a:rPr lang="en-US" sz="2400" dirty="0" smtClean="0"/>
              <a:t>(better than paper)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Insert an item</a:t>
            </a:r>
          </a:p>
          <a:p>
            <a:pPr lvl="1"/>
            <a:r>
              <a:rPr lang="en-US" dirty="0" smtClean="0"/>
              <a:t>Delete an item</a:t>
            </a:r>
          </a:p>
          <a:p>
            <a:pPr lvl="1"/>
            <a:r>
              <a:rPr lang="en-US" dirty="0" smtClean="0"/>
              <a:t>Update the probability of an item</a:t>
            </a:r>
          </a:p>
          <a:p>
            <a:r>
              <a:rPr lang="en-US" dirty="0" smtClean="0"/>
              <a:t>Construction: </a:t>
            </a:r>
            <a:r>
              <a:rPr lang="en-US" dirty="0" smtClean="0">
                <a:solidFill>
                  <a:schemeClr val="accent1"/>
                </a:solidFill>
              </a:rPr>
              <a:t>O(n log k) </a:t>
            </a:r>
            <a:r>
              <a:rPr lang="en-US" sz="2400" dirty="0" smtClean="0"/>
              <a:t>(better than paper)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514600"/>
            <a:ext cx="65532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4419600"/>
            <a:ext cx="32766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4419600"/>
            <a:ext cx="32766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2895600"/>
            <a:ext cx="198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top-j prob. </a:t>
            </a:r>
            <a:r>
              <a:rPr lang="el-GR" sz="2400" dirty="0" smtClean="0"/>
              <a:t>ρ</a:t>
            </a:r>
            <a:r>
              <a:rPr lang="en-US" sz="2400" baseline="-25000" dirty="0" err="1" smtClean="0"/>
              <a:t>j</a:t>
            </a:r>
            <a:r>
              <a:rPr lang="en-US" sz="2400" baseline="30000" dirty="0" err="1" smtClean="0"/>
              <a:t>u</a:t>
            </a:r>
            <a:endParaRPr lang="en-US" sz="24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3886200"/>
            <a:ext cx="2500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j’ largest </a:t>
            </a:r>
            <a:r>
              <a:rPr lang="en-US" sz="2400" dirty="0" err="1" smtClean="0"/>
              <a:t>prob</a:t>
            </a:r>
            <a:r>
              <a:rPr lang="en-US" sz="2400" dirty="0" smtClean="0"/>
              <a:t> </a:t>
            </a:r>
            <a:r>
              <a:rPr lang="el-GR" sz="2400" dirty="0" smtClean="0"/>
              <a:t>φ</a:t>
            </a:r>
            <a:r>
              <a:rPr lang="en-US" sz="2400" baseline="-25000" dirty="0" err="1" smtClean="0"/>
              <a:t>j’</a:t>
            </a:r>
            <a:r>
              <a:rPr lang="en-US" sz="2400" baseline="30000" dirty="0" err="1" smtClean="0"/>
              <a:t>v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3886200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top-(j-j’) 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j-</a:t>
            </a:r>
            <a:r>
              <a:rPr lang="en-US" sz="2400" baseline="-25000" dirty="0" err="1" smtClean="0"/>
              <a:t>j’</a:t>
            </a:r>
            <a:r>
              <a:rPr lang="en-US" sz="2400" baseline="30000" dirty="0" err="1" smtClean="0"/>
              <a:t>u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10800000" flipV="1">
            <a:off x="2469608" y="3352800"/>
            <a:ext cx="1035597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76910" y="3352800"/>
            <a:ext cx="114289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990600" y="1524000"/>
            <a:ext cx="6781800" cy="6096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/>
              <a:t>ρ</a:t>
            </a:r>
            <a:r>
              <a:rPr lang="en-US" sz="2800" baseline="-25000" dirty="0" err="1" smtClean="0"/>
              <a:t>j</a:t>
            </a:r>
            <a:r>
              <a:rPr lang="en-US" sz="2800" baseline="30000" dirty="0" err="1" smtClean="0"/>
              <a:t>u</a:t>
            </a:r>
            <a:r>
              <a:rPr lang="en-US" sz="2800" baseline="30000" dirty="0" smtClean="0"/>
              <a:t> </a:t>
            </a:r>
            <a:r>
              <a:rPr lang="en-US" sz="2000" dirty="0" smtClean="0"/>
              <a:t>=</a:t>
            </a:r>
            <a:r>
              <a:rPr lang="en-US" sz="2800" dirty="0" smtClean="0"/>
              <a:t> max{</a:t>
            </a:r>
            <a:r>
              <a:rPr lang="el-GR" sz="2800" dirty="0" smtClean="0"/>
              <a:t>ρ</a:t>
            </a:r>
            <a:r>
              <a:rPr lang="en-US" sz="2800" baseline="-25000" dirty="0" err="1" smtClean="0"/>
              <a:t>j</a:t>
            </a:r>
            <a:r>
              <a:rPr lang="en-US" sz="2800" baseline="30000" dirty="0" err="1"/>
              <a:t>v</a:t>
            </a:r>
            <a:r>
              <a:rPr lang="en-US" sz="2800" dirty="0" smtClean="0"/>
              <a:t>, max</a:t>
            </a:r>
            <a:r>
              <a:rPr lang="en-US" sz="2800" baseline="-25000" dirty="0" smtClean="0"/>
              <a:t>0≤j’≤j-1</a:t>
            </a:r>
            <a:r>
              <a:rPr lang="en-US" sz="2800" dirty="0" smtClean="0"/>
              <a:t>{</a:t>
            </a:r>
            <a:r>
              <a:rPr lang="el-GR" sz="2800" dirty="0" smtClean="0"/>
              <a:t>φ</a:t>
            </a:r>
            <a:r>
              <a:rPr lang="en-US" sz="2800" baseline="-25000" dirty="0" err="1" smtClean="0"/>
              <a:t>j’</a:t>
            </a:r>
            <a:r>
              <a:rPr lang="en-US" sz="2800" baseline="30000" dirty="0" err="1" smtClean="0"/>
              <a:t>v</a:t>
            </a:r>
            <a:r>
              <a:rPr lang="en-US" sz="2800" baseline="-25000" dirty="0" smtClean="0"/>
              <a:t> </a:t>
            </a:r>
            <a:r>
              <a:rPr lang="el-GR" sz="2800" dirty="0" smtClean="0"/>
              <a:t>ρ</a:t>
            </a:r>
            <a:r>
              <a:rPr lang="en-US" sz="2800" baseline="-25000" dirty="0" smtClean="0"/>
              <a:t>j-</a:t>
            </a:r>
            <a:r>
              <a:rPr lang="en-US" sz="2800" baseline="-25000" dirty="0" err="1" smtClean="0"/>
              <a:t>j’</a:t>
            </a:r>
            <a:r>
              <a:rPr lang="en-US" sz="2800" baseline="30000" dirty="0" err="1" smtClean="0"/>
              <a:t>w</a:t>
            </a:r>
            <a:r>
              <a:rPr lang="en-US" sz="2800" dirty="0" smtClean="0"/>
              <a:t>}},  j=1,…,k</a:t>
            </a:r>
            <a:endParaRPr lang="en-US" sz="2800" baseline="300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533400" y="5562600"/>
            <a:ext cx="16002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362200" y="5562600"/>
            <a:ext cx="16002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648200" y="5562600"/>
            <a:ext cx="16002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477000" y="5562600"/>
            <a:ext cx="16002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333500" y="4991100"/>
            <a:ext cx="6096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2400300" y="4991100"/>
            <a:ext cx="6096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5524500" y="4991100"/>
            <a:ext cx="6096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6591300" y="4991100"/>
            <a:ext cx="6096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" y="6019800"/>
            <a:ext cx="2525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leaf has k ~ 2k items</a:t>
            </a:r>
            <a:endParaRPr lang="en-US" sz="2000" dirty="0"/>
          </a:p>
        </p:txBody>
      </p:sp>
      <p:sp>
        <p:nvSpPr>
          <p:cNvPr id="23" name="Rounded Rectangle 22"/>
          <p:cNvSpPr/>
          <p:nvPr/>
        </p:nvSpPr>
        <p:spPr>
          <a:xfrm>
            <a:off x="4191000" y="5410200"/>
            <a:ext cx="4267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Top-j query: O(log n + j)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32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514600"/>
          <a:ext cx="6781801" cy="32004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123449"/>
                <a:gridCol w="1314952"/>
                <a:gridCol w="1295400"/>
                <a:gridCol w="914399"/>
                <a:gridCol w="838200"/>
                <a:gridCol w="1295401"/>
              </a:tblGrid>
              <a:tr h="53340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0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err="1" smtClean="0"/>
                        <a:t>k</a:t>
                      </a:r>
                      <a:r>
                        <a:rPr lang="en-US" sz="2400" baseline="30000" dirty="0" err="1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k-1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k-2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φ</a:t>
                      </a:r>
                      <a:r>
                        <a:rPr lang="en-US" sz="2400" baseline="-25000" dirty="0" smtClean="0"/>
                        <a:t>k-1</a:t>
                      </a:r>
                      <a:r>
                        <a:rPr lang="en-US" sz="2400" baseline="30000" dirty="0" smtClean="0"/>
                        <a:t>v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l-GR" sz="2400" dirty="0" smtClean="0"/>
                        <a:t>ρ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w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62000" y="2514600"/>
            <a:ext cx="1295400" cy="533400"/>
          </a:xfrm>
          <a:prstGeom prst="ellipse">
            <a:avLst/>
          </a:prstGeom>
          <a:solidFill>
            <a:srgbClr val="F07F09">
              <a:alpha val="23922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an Internal Node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6781800" cy="6096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/>
              <a:t>ρ</a:t>
            </a:r>
            <a:r>
              <a:rPr lang="en-US" sz="2800" baseline="-25000" dirty="0" err="1" smtClean="0"/>
              <a:t>j</a:t>
            </a:r>
            <a:r>
              <a:rPr lang="en-US" sz="2800" baseline="30000" dirty="0" err="1" smtClean="0"/>
              <a:t>u</a:t>
            </a:r>
            <a:r>
              <a:rPr lang="en-US" sz="2800" baseline="30000" dirty="0" smtClean="0"/>
              <a:t> </a:t>
            </a:r>
            <a:r>
              <a:rPr lang="en-US" sz="2000" dirty="0" smtClean="0"/>
              <a:t>=</a:t>
            </a:r>
            <a:r>
              <a:rPr lang="en-US" sz="2800" dirty="0" smtClean="0"/>
              <a:t> max{</a:t>
            </a:r>
            <a:r>
              <a:rPr lang="el-GR" sz="2800" dirty="0" smtClean="0"/>
              <a:t>ρ</a:t>
            </a:r>
            <a:r>
              <a:rPr lang="en-US" sz="2800" baseline="-25000" dirty="0" err="1" smtClean="0"/>
              <a:t>j</a:t>
            </a:r>
            <a:r>
              <a:rPr lang="en-US" sz="2800" baseline="30000" dirty="0" err="1"/>
              <a:t>v</a:t>
            </a:r>
            <a:r>
              <a:rPr lang="en-US" sz="2800" dirty="0" smtClean="0"/>
              <a:t>, max</a:t>
            </a:r>
            <a:r>
              <a:rPr lang="en-US" sz="2800" baseline="-25000" dirty="0" smtClean="0"/>
              <a:t>0≤j’≤j-1</a:t>
            </a:r>
            <a:r>
              <a:rPr lang="en-US" sz="2800" dirty="0" smtClean="0"/>
              <a:t>{</a:t>
            </a:r>
            <a:r>
              <a:rPr lang="el-GR" sz="2800" dirty="0" smtClean="0"/>
              <a:t>φ</a:t>
            </a:r>
            <a:r>
              <a:rPr lang="en-US" sz="2800" baseline="-25000" dirty="0" err="1" smtClean="0"/>
              <a:t>j’</a:t>
            </a:r>
            <a:r>
              <a:rPr lang="en-US" sz="2800" baseline="30000" dirty="0" err="1" smtClean="0"/>
              <a:t>v</a:t>
            </a:r>
            <a:r>
              <a:rPr lang="en-US" sz="2800" baseline="-25000" dirty="0" smtClean="0"/>
              <a:t> </a:t>
            </a:r>
            <a:r>
              <a:rPr lang="el-GR" sz="2800" dirty="0" smtClean="0"/>
              <a:t>ρ</a:t>
            </a:r>
            <a:r>
              <a:rPr lang="en-US" sz="2800" baseline="-25000" dirty="0" smtClean="0"/>
              <a:t>j-</a:t>
            </a:r>
            <a:r>
              <a:rPr lang="en-US" sz="2800" baseline="-25000" dirty="0" err="1" smtClean="0"/>
              <a:t>j’</a:t>
            </a:r>
            <a:r>
              <a:rPr lang="en-US" sz="2800" baseline="30000" dirty="0" err="1" smtClean="0"/>
              <a:t>w</a:t>
            </a:r>
            <a:r>
              <a:rPr lang="en-US" sz="2800" dirty="0" smtClean="0"/>
              <a:t>}},  j=1,…,k</a:t>
            </a:r>
            <a:endParaRPr lang="en-US" sz="2800" baseline="30000" dirty="0" smtClean="0"/>
          </a:p>
        </p:txBody>
      </p:sp>
      <p:sp>
        <p:nvSpPr>
          <p:cNvPr id="7" name="Oval 6"/>
          <p:cNvSpPr/>
          <p:nvPr/>
        </p:nvSpPr>
        <p:spPr>
          <a:xfrm>
            <a:off x="1905000" y="3048000"/>
            <a:ext cx="1295400" cy="533400"/>
          </a:xfrm>
          <a:prstGeom prst="ellipse">
            <a:avLst/>
          </a:prstGeom>
          <a:solidFill>
            <a:srgbClr val="F07F09">
              <a:alpha val="23922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4191000"/>
            <a:ext cx="1295400" cy="533400"/>
          </a:xfrm>
          <a:prstGeom prst="ellipse">
            <a:avLst/>
          </a:prstGeom>
          <a:solidFill>
            <a:srgbClr val="F07F09">
              <a:alpha val="23922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3400" y="4724400"/>
            <a:ext cx="1295400" cy="533400"/>
          </a:xfrm>
          <a:prstGeom prst="ellipse">
            <a:avLst/>
          </a:prstGeom>
          <a:solidFill>
            <a:srgbClr val="F07F09">
              <a:alpha val="23922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43400" y="5257800"/>
            <a:ext cx="1295400" cy="533400"/>
          </a:xfrm>
          <a:prstGeom prst="ellipse">
            <a:avLst/>
          </a:prstGeom>
          <a:solidFill>
            <a:srgbClr val="F07F09">
              <a:alpha val="23922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05000" y="3581400"/>
            <a:ext cx="1295400" cy="533400"/>
          </a:xfrm>
          <a:prstGeom prst="ellipse">
            <a:avLst/>
          </a:prstGeom>
          <a:solidFill>
            <a:srgbClr val="F07F09">
              <a:alpha val="23922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181600" y="2971800"/>
            <a:ext cx="24384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Monotone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867400"/>
            <a:ext cx="6858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last item of the top-(j+1) answer can’t be</a:t>
            </a:r>
            <a:br>
              <a:rPr lang="en-US" sz="2400" dirty="0" smtClean="0"/>
            </a:br>
            <a:r>
              <a:rPr lang="en-US" sz="2400" dirty="0" smtClean="0"/>
              <a:t> in front of the last item of top-j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0.5|19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5|40.9|1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7.7|7.2|3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|18.7|19.2|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|1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1|4.2|17.3|1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7|2.5|7.1"/>
</p:tagLst>
</file>

<file path=ppt/theme/theme1.xml><?xml version="1.0" encoding="utf-8"?>
<a:theme xmlns:a="http://schemas.openxmlformats.org/drawingml/2006/main" name="Techn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493</TotalTime>
  <Words>889</Words>
  <Application>Microsoft Office PowerPoint</Application>
  <PresentationFormat>On-screen Show (4:3)</PresentationFormat>
  <Paragraphs>204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Dynamic Structures for Top-k Queries on Uncertain Data</vt:lpstr>
      <vt:lpstr>Motivation</vt:lpstr>
      <vt:lpstr>Motivation</vt:lpstr>
      <vt:lpstr>Problem Definition [Soliman et al. 07]</vt:lpstr>
      <vt:lpstr>One-Time Computation</vt:lpstr>
      <vt:lpstr>The Data Structure Problem</vt:lpstr>
      <vt:lpstr>Our Results</vt:lpstr>
      <vt:lpstr>Overall Structure</vt:lpstr>
      <vt:lpstr>Update an Internal Node</vt:lpstr>
      <vt:lpstr>Total Monotonicity</vt:lpstr>
      <vt:lpstr>Total Monotonicity</vt:lpstr>
      <vt:lpstr>Update (Recompute) a Leaf</vt:lpstr>
      <vt:lpstr>Total Monotonicity, Again</vt:lpstr>
      <vt:lpstr>Retrieve φj,i </vt:lpstr>
      <vt:lpstr>Retrieve φj,i </vt:lpstr>
      <vt:lpstr>Update (Recompute) a Leaf</vt:lpstr>
      <vt:lpstr>Summary</vt:lpstr>
      <vt:lpstr>Final Remarks</vt:lpstr>
      <vt:lpstr>The END</vt:lpstr>
    </vt:vector>
  </TitlesOfParts>
  <Company>HKUST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Structures for Top-k Queries on Uncertain Data</dc:title>
  <dc:creator>Ke Yi</dc:creator>
  <cp:lastModifiedBy>Ke Yi</cp:lastModifiedBy>
  <cp:revision>46</cp:revision>
  <dcterms:created xsi:type="dcterms:W3CDTF">2007-12-11T13:52:52Z</dcterms:created>
  <dcterms:modified xsi:type="dcterms:W3CDTF">2007-12-18T04:29:52Z</dcterms:modified>
</cp:coreProperties>
</file>