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549" r:id="rId3"/>
    <p:sldId id="550" r:id="rId4"/>
    <p:sldId id="551" r:id="rId5"/>
    <p:sldId id="553" r:id="rId6"/>
    <p:sldId id="561" r:id="rId7"/>
    <p:sldId id="577" r:id="rId8"/>
    <p:sldId id="554" r:id="rId9"/>
    <p:sldId id="562" r:id="rId10"/>
    <p:sldId id="555" r:id="rId11"/>
    <p:sldId id="558" r:id="rId12"/>
    <p:sldId id="560" r:id="rId13"/>
    <p:sldId id="572" r:id="rId14"/>
    <p:sldId id="579" r:id="rId15"/>
    <p:sldId id="576" r:id="rId16"/>
    <p:sldId id="323" r:id="rId17"/>
    <p:sldId id="324" r:id="rId18"/>
    <p:sldId id="585" r:id="rId19"/>
    <p:sldId id="588" r:id="rId20"/>
    <p:sldId id="325" r:id="rId21"/>
    <p:sldId id="580" r:id="rId22"/>
    <p:sldId id="581" r:id="rId23"/>
    <p:sldId id="582" r:id="rId24"/>
    <p:sldId id="583" r:id="rId25"/>
    <p:sldId id="587" r:id="rId26"/>
    <p:sldId id="589" r:id="rId27"/>
    <p:sldId id="591" r:id="rId28"/>
    <p:sldId id="593" r:id="rId29"/>
    <p:sldId id="594" r:id="rId30"/>
    <p:sldId id="592" r:id="rId31"/>
    <p:sldId id="595" r:id="rId32"/>
    <p:sldId id="584" r:id="rId33"/>
    <p:sldId id="53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6" autoAdjust="0"/>
    <p:restoredTop sz="93987" autoAdjust="0"/>
  </p:normalViewPr>
  <p:slideViewPr>
    <p:cSldViewPr snapToGrid="0">
      <p:cViewPr varScale="1">
        <p:scale>
          <a:sx n="77" d="100"/>
          <a:sy n="77" d="100"/>
        </p:scale>
        <p:origin x="3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7672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qsong\Google%20Drive\documents\talks\20210402-&#31185;&#25216;&#37096;&#22269;&#21512;&#24320;&#39064;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#Eventualities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Sheet2!$A$2:$A$12</c:f>
              <c:strCache>
                <c:ptCount val="11"/>
                <c:pt idx="0">
                  <c:v>FrameNet (Baker et al., 1998)</c:v>
                </c:pt>
                <c:pt idx="1">
                  <c:v>ACE (Aguilar et al., 2014)</c:v>
                </c:pt>
                <c:pt idx="2">
                  <c:v>PropBank (Palmer et al., 2005)</c:v>
                </c:pt>
                <c:pt idx="3">
                  <c:v>TimeBank (Pustejovsky et al., 2003)</c:v>
                </c:pt>
                <c:pt idx="4">
                  <c:v>OMCS in ConceptNet (Liu &amp; Singh, 2004)</c:v>
                </c:pt>
                <c:pt idx="5">
                  <c:v>Event2Mind (Smith et al., 2018)</c:v>
                </c:pt>
                <c:pt idx="6">
                  <c:v>ProPora (Dalvi et al., 2018)</c:v>
                </c:pt>
                <c:pt idx="7">
                  <c:v>ATOMIC (Sap et al., 2018)</c:v>
                </c:pt>
                <c:pt idx="8">
                  <c:v>Knowlywood (Tandon et al., 2015)</c:v>
                </c:pt>
                <c:pt idx="9">
                  <c:v>ASER (core)</c:v>
                </c:pt>
                <c:pt idx="10">
                  <c:v>ASER (full)</c:v>
                </c:pt>
              </c:strCache>
            </c:strRef>
          </c:cat>
          <c:val>
            <c:numRef>
              <c:f>Sheet2!$B$2:$B$12</c:f>
              <c:numCache>
                <c:formatCode>#,##0</c:formatCode>
                <c:ptCount val="11"/>
                <c:pt idx="0">
                  <c:v>27691</c:v>
                </c:pt>
                <c:pt idx="1">
                  <c:v>3290</c:v>
                </c:pt>
                <c:pt idx="2">
                  <c:v>112917</c:v>
                </c:pt>
                <c:pt idx="3">
                  <c:v>7571</c:v>
                </c:pt>
                <c:pt idx="4">
                  <c:v>74989</c:v>
                </c:pt>
                <c:pt idx="5">
                  <c:v>24716</c:v>
                </c:pt>
                <c:pt idx="6">
                  <c:v>2406</c:v>
                </c:pt>
                <c:pt idx="7">
                  <c:v>309515</c:v>
                </c:pt>
                <c:pt idx="8">
                  <c:v>964758</c:v>
                </c:pt>
                <c:pt idx="9">
                  <c:v>52940258</c:v>
                </c:pt>
                <c:pt idx="10">
                  <c:v>438648952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8-4069-84F0-1B31606CDA70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#Relations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Sheet2!$A$2:$A$12</c:f>
              <c:strCache>
                <c:ptCount val="11"/>
                <c:pt idx="0">
                  <c:v>FrameNet (Baker et al., 1998)</c:v>
                </c:pt>
                <c:pt idx="1">
                  <c:v>ACE (Aguilar et al., 2014)</c:v>
                </c:pt>
                <c:pt idx="2">
                  <c:v>PropBank (Palmer et al., 2005)</c:v>
                </c:pt>
                <c:pt idx="3">
                  <c:v>TimeBank (Pustejovsky et al., 2003)</c:v>
                </c:pt>
                <c:pt idx="4">
                  <c:v>OMCS in ConceptNet (Liu &amp; Singh, 2004)</c:v>
                </c:pt>
                <c:pt idx="5">
                  <c:v>Event2Mind (Smith et al., 2018)</c:v>
                </c:pt>
                <c:pt idx="6">
                  <c:v>ProPora (Dalvi et al., 2018)</c:v>
                </c:pt>
                <c:pt idx="7">
                  <c:v>ATOMIC (Sap et al., 2018)</c:v>
                </c:pt>
                <c:pt idx="8">
                  <c:v>Knowlywood (Tandon et al., 2015)</c:v>
                </c:pt>
                <c:pt idx="9">
                  <c:v>ASER (core)</c:v>
                </c:pt>
                <c:pt idx="10">
                  <c:v>ASER (full)</c:v>
                </c:pt>
              </c:strCache>
            </c:strRef>
          </c:cat>
          <c:val>
            <c:numRef>
              <c:f>Sheet2!$C$2:$C$12</c:f>
              <c:numCache>
                <c:formatCode>General</c:formatCode>
                <c:ptCount val="11"/>
                <c:pt idx="0" formatCode="#,##0">
                  <c:v>1709</c:v>
                </c:pt>
                <c:pt idx="1">
                  <c:v>0</c:v>
                </c:pt>
                <c:pt idx="2">
                  <c:v>0</c:v>
                </c:pt>
                <c:pt idx="3" formatCode="#,##0">
                  <c:v>8242</c:v>
                </c:pt>
                <c:pt idx="4" formatCode="#,##0">
                  <c:v>116097</c:v>
                </c:pt>
                <c:pt idx="5" formatCode="#,##0">
                  <c:v>57097</c:v>
                </c:pt>
                <c:pt idx="6" formatCode="#,##0">
                  <c:v>16269</c:v>
                </c:pt>
                <c:pt idx="7" formatCode="#,##0">
                  <c:v>877108</c:v>
                </c:pt>
                <c:pt idx="8" formatCode="#,##0">
                  <c:v>2644415</c:v>
                </c:pt>
                <c:pt idx="9" formatCode="#,##0">
                  <c:v>52296498</c:v>
                </c:pt>
                <c:pt idx="10" formatCode="#,##0">
                  <c:v>648514465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68-4069-84F0-1B31606CD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0818544"/>
        <c:axId val="630826088"/>
      </c:barChart>
      <c:catAx>
        <c:axId val="63081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826088"/>
        <c:crosses val="autoZero"/>
        <c:auto val="1"/>
        <c:lblAlgn val="ctr"/>
        <c:lblOffset val="100"/>
        <c:noMultiLvlLbl val="0"/>
      </c:catAx>
      <c:valAx>
        <c:axId val="63082608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818544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legend>
      <c:legendPos val="b"/>
      <c:layout>
        <c:manualLayout>
          <c:xMode val="edge"/>
          <c:yMode val="edge"/>
          <c:x val="0.37287707667301845"/>
          <c:y val="0.90182829157545252"/>
          <c:w val="0.221703992900599"/>
          <c:h val="5.24178829241323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7D3853-F10C-ED21-CFD4-E32AAF96E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297CF5-210D-493B-E951-2BD882A273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B0209-8FE1-4CC2-A965-8D602C1621DB}" type="datetimeFigureOut">
              <a:rPr lang="en-HK" smtClean="0"/>
              <a:t>20/7/2023</a:t>
            </a:fld>
            <a:endParaRPr lang="en-H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ECD82-94A3-D978-6F6A-86C799DB63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CDBF0-DAF4-4BA5-93A2-690C41CEA8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C2A34-8405-4A8F-BC32-2A6CAF1809E7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07321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EDBC9-F844-45AC-B96E-3EACB3796740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955E0-CF6A-4022-BFDA-DBE282CD7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75395-BC68-1345-AAAA-1283CF81E9D0}" type="slidenum"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823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Readers need to model Bob’s mental state (called first-order </a:t>
            </a:r>
            <a:r>
              <a:rPr lang="en-US" dirty="0" err="1"/>
              <a:t>ToM</a:t>
            </a:r>
            <a:r>
              <a:rPr lang="en-US" dirty="0"/>
              <a:t>), as well as Bob’s estimation of Alice’s mental state (second-order </a:t>
            </a:r>
            <a:r>
              <a:rPr lang="en-US" dirty="0" err="1"/>
              <a:t>ToM</a:t>
            </a:r>
            <a:r>
              <a:rPr lang="en-US" dirty="0"/>
              <a:t>) to answer questions.  (</a:t>
            </a:r>
            <a:r>
              <a:rPr lang="en-HK" dirty="0" err="1"/>
              <a:t>Sclar</a:t>
            </a:r>
            <a:r>
              <a:rPr lang="en-HK" dirty="0"/>
              <a:t> et al., 2023</a:t>
            </a:r>
            <a:r>
              <a:rPr lang="en-US" dirty="0"/>
              <a:t>)</a:t>
            </a: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955E0-CF6A-4022-BFDA-DBE282CD7B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32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75395-BC68-1345-AAAA-1283CF81E9D0}" type="slidenum"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648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11B1F-6B79-42B5-BCF1-9751864B60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8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72E1-55ED-4671-A6A5-6FB611EE4973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A14EC9-E9E0-68AD-D044-F4914808C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63" y="6027576"/>
            <a:ext cx="2964873" cy="711570"/>
          </a:xfrm>
          <a:prstGeom prst="rect">
            <a:avLst/>
          </a:prstGeom>
        </p:spPr>
      </p:pic>
      <p:pic>
        <p:nvPicPr>
          <p:cNvPr id="11" name="Picture 10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EB0B913-512D-A559-1CFB-833A43CE3B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68" y="5674798"/>
            <a:ext cx="4417849" cy="1064348"/>
          </a:xfrm>
          <a:prstGeom prst="rect">
            <a:avLst/>
          </a:prstGeom>
        </p:spPr>
      </p:pic>
      <p:pic>
        <p:nvPicPr>
          <p:cNvPr id="8" name="Content Placeholder 4" descr="A black and white logo&#10;&#10;Description automatically generated">
            <a:extLst>
              <a:ext uri="{FF2B5EF4-FFF2-40B4-BE49-F238E27FC236}">
                <a16:creationId xmlns:a16="http://schemas.microsoft.com/office/drawing/2014/main" id="{75FC1C32-0617-8B3A-A16B-147523DE03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71" y="5825332"/>
            <a:ext cx="4210329" cy="9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2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69C7-203F-4860-89F4-097A9917C782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1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BCDCA-2D16-4E84-8AA1-105797DD5C17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7717-9AD9-4338-803E-7AA7C915B43D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circles and lines&#10;&#10;Description automatically generated">
            <a:extLst>
              <a:ext uri="{FF2B5EF4-FFF2-40B4-BE49-F238E27FC236}">
                <a16:creationId xmlns:a16="http://schemas.microsoft.com/office/drawing/2014/main" id="{5FDEF68F-8590-D071-B148-70AF0FA1D3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24" y="-6205"/>
            <a:ext cx="1244776" cy="1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0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570DF-1A9A-4D69-B7FE-89A862E70BE1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circles and lines&#10;&#10;Description automatically generated">
            <a:extLst>
              <a:ext uri="{FF2B5EF4-FFF2-40B4-BE49-F238E27FC236}">
                <a16:creationId xmlns:a16="http://schemas.microsoft.com/office/drawing/2014/main" id="{F0822447-F799-9ED2-36C8-4A0A104AE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24" y="-6205"/>
            <a:ext cx="1244776" cy="1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0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7D7D0-486C-48DE-BBA7-140F858C1AB7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circles and lines&#10;&#10;Description automatically generated">
            <a:extLst>
              <a:ext uri="{FF2B5EF4-FFF2-40B4-BE49-F238E27FC236}">
                <a16:creationId xmlns:a16="http://schemas.microsoft.com/office/drawing/2014/main" id="{7D26C025-F99F-857C-E40D-E1B47B6799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24" y="-6205"/>
            <a:ext cx="1244776" cy="1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4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A144-4F77-4AE7-8712-0D07BDFC61F2}" type="datetime1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logo with circles and lines&#10;&#10;Description automatically generated">
            <a:extLst>
              <a:ext uri="{FF2B5EF4-FFF2-40B4-BE49-F238E27FC236}">
                <a16:creationId xmlns:a16="http://schemas.microsoft.com/office/drawing/2014/main" id="{5E1C407F-86EF-88F3-1660-91F5DA7C7B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24" y="-6205"/>
            <a:ext cx="1244776" cy="1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8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CE89-BB21-4E17-B9AB-068F4B96600D}" type="datetime1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logo with circles and lines&#10;&#10;Description automatically generated">
            <a:extLst>
              <a:ext uri="{FF2B5EF4-FFF2-40B4-BE49-F238E27FC236}">
                <a16:creationId xmlns:a16="http://schemas.microsoft.com/office/drawing/2014/main" id="{D9942955-2D5F-CAC9-67B8-2D53F7172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24" y="-6205"/>
            <a:ext cx="1244776" cy="1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2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7BB4-0A89-41BD-8BA9-BD40DA9A1A77}" type="datetime1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logo with circles and lines&#10;&#10;Description automatically generated">
            <a:extLst>
              <a:ext uri="{FF2B5EF4-FFF2-40B4-BE49-F238E27FC236}">
                <a16:creationId xmlns:a16="http://schemas.microsoft.com/office/drawing/2014/main" id="{6A3E5AE1-0640-2D51-1F66-34831EECD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224" y="-6205"/>
            <a:ext cx="1244776" cy="1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9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2B499-4437-4E3C-B5C2-86E93A0D60CC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0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687ED-603D-4123-A756-8CDC9395D446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1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6AC2-356D-4DF8-99D2-C4733D52D07E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D54F1-1E69-41BF-8A89-6B497D4E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7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media-arts-and-sciences/mas-961-ambient-intelligence-spring-2005/lecture-notes/week4_push_singh.pdf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media-arts-and-sciences/mas-961-ambient-intelligence-spring-2005/lecture-notes/week4_push_singh.pdf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HKUST-KnowComp/AS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KUST-KnowComp/ASER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wp.nyu.edu/consciousness/do-large-language-models-need-sensory-grounding-for-meaning-and-understandin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HKUST-KnowComp/ASE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wardsdatascience.com/neural-graph-databases-cc35c9e1d04f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.research.microsoft.com/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en.wikipedia.org/wiki/Knowledg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602"/>
            <a:ext cx="12191999" cy="1617434"/>
          </a:xfrm>
        </p:spPr>
        <p:txBody>
          <a:bodyPr>
            <a:normAutofit fontScale="90000"/>
          </a:bodyPr>
          <a:lstStyle/>
          <a:p>
            <a:r>
              <a:rPr lang="en-US" altLang="zh-CN" sz="5400" dirty="0"/>
              <a:t>Activity (or Process), State, and Event-based </a:t>
            </a:r>
            <a:br>
              <a:rPr lang="en-US" altLang="zh-CN" sz="5400" dirty="0"/>
            </a:br>
            <a:r>
              <a:rPr lang="en-US" altLang="zh-CN" sz="5400" dirty="0"/>
              <a:t>Knowledge Graphs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438" y="3779161"/>
            <a:ext cx="9144000" cy="994025"/>
          </a:xfrm>
        </p:spPr>
        <p:txBody>
          <a:bodyPr>
            <a:normAutofit/>
          </a:bodyPr>
          <a:lstStyle/>
          <a:p>
            <a:r>
              <a:rPr lang="en-US" sz="2800" dirty="0"/>
              <a:t>Yangqiu Song</a:t>
            </a:r>
          </a:p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CSE, HKUST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87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76"/>
            <a:ext cx="1097776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That’s Why </a:t>
            </a:r>
            <a:r>
              <a:rPr lang="en-US" sz="4000" dirty="0" err="1"/>
              <a:t>ConceptNet</a:t>
            </a:r>
            <a:r>
              <a:rPr lang="en-US" sz="4000" dirty="0"/>
              <a:t> was Designed in Such a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460" y="1643944"/>
            <a:ext cx="7858539" cy="45899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6232" y="6382273"/>
            <a:ext cx="11966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70"/>
            <a:r>
              <a:rPr lang="en-US" sz="1200" dirty="0">
                <a:solidFill>
                  <a:srgbClr val="000000"/>
                </a:solidFill>
              </a:rPr>
              <a:t>Singh, Barbara Barry, and Hugo Liu (2004). </a:t>
            </a:r>
            <a:r>
              <a:rPr lang="en-US" sz="1200" b="1" dirty="0">
                <a:solidFill>
                  <a:srgbClr val="000000"/>
                </a:solidFill>
              </a:rPr>
              <a:t>Teaching machines about everyday life.</a:t>
            </a:r>
            <a:r>
              <a:rPr lang="en-US" sz="1200" i="1" dirty="0">
                <a:solidFill>
                  <a:srgbClr val="000000"/>
                </a:solidFill>
              </a:rPr>
              <a:t>BT Technology Journal</a:t>
            </a:r>
            <a:r>
              <a:rPr lang="en-US" sz="1200" dirty="0">
                <a:solidFill>
                  <a:srgbClr val="000000"/>
                </a:solidFill>
              </a:rPr>
              <a:t>, 22(4):227-240. </a:t>
            </a:r>
          </a:p>
          <a:p>
            <a:pPr marR="10770"/>
            <a:r>
              <a:rPr lang="en-US" sz="1200" dirty="0">
                <a:solidFill>
                  <a:srgbClr val="000000"/>
                </a:solidFill>
              </a:rPr>
              <a:t>Figure taken from: </a:t>
            </a:r>
            <a:r>
              <a:rPr lang="en-US" sz="1200" dirty="0">
                <a:hlinkClick r:id="rId3"/>
              </a:rPr>
              <a:t>https://ocw.mit.edu/courses/media-arts-and-sciences/mas-961-ambient-intelligence-spring-2005/lecture-notes/week4_push_singh.pdf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4333460" y="3668571"/>
            <a:ext cx="1582310" cy="540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ontology">
            <a:extLst>
              <a:ext uri="{FF2B5EF4-FFF2-40B4-BE49-F238E27FC236}">
                <a16:creationId xmlns:a16="http://schemas.microsoft.com/office/drawing/2014/main" id="{33C80581-4D23-4DE6-1E84-3FCDAF1A1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988" y="2244513"/>
            <a:ext cx="3632751" cy="412177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E17222-BA32-CEBC-4648-3C32AE3C9F37}"/>
              </a:ext>
            </a:extLst>
          </p:cNvPr>
          <p:cNvSpPr txBox="1">
            <a:spLocks/>
          </p:cNvSpPr>
          <p:nvPr/>
        </p:nvSpPr>
        <p:spPr>
          <a:xfrm>
            <a:off x="-16232" y="1229297"/>
            <a:ext cx="5932002" cy="934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Knowledge in </a:t>
            </a:r>
            <a:r>
              <a:rPr lang="en-US" sz="2000" dirty="0" err="1"/>
              <a:t>ConceptNet</a:t>
            </a:r>
            <a:endParaRPr lang="en-US" sz="2000" dirty="0"/>
          </a:p>
          <a:p>
            <a:pPr lvl="1"/>
            <a:r>
              <a:rPr lang="en-US" sz="1800" dirty="0"/>
              <a:t>Things</a:t>
            </a:r>
            <a:r>
              <a:rPr lang="en-HK" sz="1800" dirty="0"/>
              <a:t>,</a:t>
            </a:r>
            <a:r>
              <a:rPr lang="zh-CN" altLang="en-US" sz="1800" dirty="0"/>
              <a:t> </a:t>
            </a:r>
            <a:r>
              <a:rPr lang="en-US" sz="1800" dirty="0"/>
              <a:t>Spatial, Location, Events, Causal, Affective, Functional, Agents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342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22" y="4138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 More Fundamental Layer is Called K-Line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811" y="1563743"/>
            <a:ext cx="4537497" cy="4750343"/>
          </a:xfrm>
        </p:spPr>
        <p:txBody>
          <a:bodyPr>
            <a:normAutofit/>
          </a:bodyPr>
          <a:lstStyle/>
          <a:p>
            <a:r>
              <a:rPr lang="en-US" dirty="0"/>
              <a:t>Encode memories in “</a:t>
            </a:r>
            <a:r>
              <a:rPr lang="en-US" dirty="0">
                <a:solidFill>
                  <a:srgbClr val="FF0000"/>
                </a:solidFill>
              </a:rPr>
              <a:t>abstract</a:t>
            </a:r>
            <a:r>
              <a:rPr lang="en-US" dirty="0"/>
              <a:t>” form. </a:t>
            </a:r>
          </a:p>
          <a:p>
            <a:r>
              <a:rPr lang="en-US" dirty="0"/>
              <a:t>Search all memory for the “</a:t>
            </a:r>
            <a:r>
              <a:rPr lang="en-US" dirty="0">
                <a:solidFill>
                  <a:srgbClr val="FF0000"/>
                </a:solidFill>
              </a:rPr>
              <a:t>nearest match</a:t>
            </a:r>
            <a:r>
              <a:rPr lang="en-US" dirty="0"/>
              <a:t>.” </a:t>
            </a:r>
          </a:p>
          <a:p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prototypes</a:t>
            </a:r>
            <a:r>
              <a:rPr lang="en-US" dirty="0"/>
              <a:t> with detachable defaults.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460" y="1643944"/>
            <a:ext cx="7858539" cy="45899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30811" y="6382273"/>
            <a:ext cx="10764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M. Minsky, “</a:t>
            </a:r>
            <a:r>
              <a:rPr lang="en-US" altLang="zh-CN" sz="1200" dirty="0"/>
              <a:t>K-Lines: A theory of Memory</a:t>
            </a:r>
            <a:r>
              <a:rPr lang="en-US" sz="1200" dirty="0"/>
              <a:t>,"</a:t>
            </a:r>
            <a:r>
              <a:rPr lang="en-US" sz="1200" i="1" dirty="0"/>
              <a:t> </a:t>
            </a:r>
            <a:r>
              <a:rPr lang="en-US" sz="1200" dirty="0"/>
              <a:t>Cognitive Science 4 (1980). 117-133.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Figure taken from: </a:t>
            </a:r>
            <a:r>
              <a:rPr lang="en-US" sz="1200" dirty="0">
                <a:hlinkClick r:id="rId3"/>
              </a:rPr>
              <a:t>https://ocw.mit.edu/courses/media-arts-and-sciences/mas-961-ambient-intelligence-spring-2005/lecture-notes/week4_push_singh.pdf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766560" y="4090642"/>
            <a:ext cx="882595" cy="4893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mage result for marvin minsky">
            <a:extLst>
              <a:ext uri="{FF2B5EF4-FFF2-40B4-BE49-F238E27FC236}">
                <a16:creationId xmlns:a16="http://schemas.microsoft.com/office/drawing/2014/main" id="{173FBA40-CE59-CF41-9CD9-A90662D81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19" y="4500089"/>
            <a:ext cx="1588334" cy="158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12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52" y="18789"/>
            <a:ext cx="10813111" cy="904461"/>
          </a:xfrm>
        </p:spPr>
        <p:txBody>
          <a:bodyPr>
            <a:normAutofit/>
          </a:bodyPr>
          <a:lstStyle/>
          <a:p>
            <a:r>
              <a:rPr lang="en-US" sz="4000" dirty="0"/>
              <a:t>The Implementation of K-Line Theory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887" y="943243"/>
            <a:ext cx="8232913" cy="5273703"/>
          </a:xfrm>
        </p:spPr>
        <p:txBody>
          <a:bodyPr>
            <a:normAutofit/>
          </a:bodyPr>
          <a:lstStyle/>
          <a:p>
            <a:r>
              <a:rPr lang="en-US" dirty="0"/>
              <a:t>We need the </a:t>
            </a:r>
            <a:r>
              <a:rPr lang="en-US" dirty="0">
                <a:solidFill>
                  <a:srgbClr val="FF0000"/>
                </a:solidFill>
              </a:rPr>
              <a:t>right level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right perspective </a:t>
            </a:r>
            <a:r>
              <a:rPr lang="en-US" dirty="0"/>
              <a:t>of conceptualization of events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Different levels of abstractness</a:t>
            </a:r>
          </a:p>
          <a:p>
            <a:pPr lvl="2"/>
            <a:r>
              <a:rPr lang="en-US" dirty="0"/>
              <a:t>“</a:t>
            </a:r>
            <a:r>
              <a:rPr lang="en-US" dirty="0" err="1"/>
              <a:t>PersonX</a:t>
            </a:r>
            <a:r>
              <a:rPr lang="en-US" dirty="0"/>
              <a:t> drinks coca cola”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“[drinking coca cola],” “[drinking beverage],” “[event]”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Different perspectives </a:t>
            </a:r>
          </a:p>
          <a:p>
            <a:pPr lvl="2"/>
            <a:r>
              <a:rPr lang="en-US" dirty="0"/>
              <a:t>“Coca cola”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“[sugary beverage],” “[phosphate containing beverage],” “[iced drink],” not in a strict hierarchical taxonomy</a:t>
            </a:r>
          </a:p>
          <a:p>
            <a:pPr lvl="3"/>
            <a:r>
              <a:rPr lang="en-US" dirty="0" err="1">
                <a:solidFill>
                  <a:srgbClr val="FF0000"/>
                </a:solidFill>
              </a:rPr>
              <a:t>PersonX</a:t>
            </a:r>
            <a:r>
              <a:rPr lang="en-US" dirty="0">
                <a:solidFill>
                  <a:srgbClr val="FF0000"/>
                </a:solidFill>
              </a:rPr>
              <a:t> drinks [iced drink]</a:t>
            </a:r>
            <a:r>
              <a:rPr lang="en-US" dirty="0"/>
              <a:t>, </a:t>
            </a:r>
            <a:r>
              <a:rPr lang="en-US" dirty="0" err="1">
                <a:solidFill>
                  <a:srgbClr val="00B050"/>
                </a:solidFill>
              </a:rPr>
              <a:t>xReact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refreshed</a:t>
            </a:r>
          </a:p>
          <a:p>
            <a:pPr lvl="3"/>
            <a:r>
              <a:rPr lang="en-US" dirty="0" err="1">
                <a:solidFill>
                  <a:srgbClr val="FF0000"/>
                </a:solidFill>
              </a:rPr>
              <a:t>PersonX</a:t>
            </a:r>
            <a:r>
              <a:rPr lang="en-US" dirty="0">
                <a:solidFill>
                  <a:srgbClr val="FF0000"/>
                </a:solidFill>
              </a:rPr>
              <a:t> drinks [sugary beverage]</a:t>
            </a:r>
            <a:r>
              <a:rPr lang="en-US" dirty="0"/>
              <a:t>, </a:t>
            </a:r>
            <a:r>
              <a:rPr lang="en-US" dirty="0" err="1">
                <a:solidFill>
                  <a:srgbClr val="00B050"/>
                </a:solidFill>
              </a:rPr>
              <a:t>xEffect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gain weight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578" y="9637"/>
            <a:ext cx="3983852" cy="27680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96335"/>
            <a:ext cx="11002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M. Minsky, “</a:t>
            </a:r>
            <a:r>
              <a:rPr lang="en-US" altLang="zh-CN" sz="1200" dirty="0"/>
              <a:t>K-Lines: A theory of Memory</a:t>
            </a:r>
            <a:r>
              <a:rPr lang="en-US" sz="1200" dirty="0"/>
              <a:t>," Cognitive Science 4 (1980). 117-133.</a:t>
            </a:r>
          </a:p>
          <a:p>
            <a:r>
              <a:rPr lang="en-HK" sz="1200" dirty="0"/>
              <a:t>Mutian He, Tianqing Fang, Weiqi Wang, and Yangqiu Song. Acquiring and Modelling Abstract Commonsense Knowledge via Conceptualization. 2022.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B8E43-203E-4F02-AEC1-41DC07B5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670D32-8AF0-F1BA-669F-3DEF0C05F577}"/>
              </a:ext>
            </a:extLst>
          </p:cNvPr>
          <p:cNvSpPr txBox="1"/>
          <p:nvPr/>
        </p:nvSpPr>
        <p:spPr>
          <a:xfrm>
            <a:off x="9753559" y="4157786"/>
            <a:ext cx="1825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Figure taken from: M. Minsky (1980)</a:t>
            </a:r>
            <a:endParaRPr lang="en-US" sz="4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522F4E-DA3F-9F83-7993-232F0A0AB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88" y="4411577"/>
            <a:ext cx="9182611" cy="20119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F2296F-DA0E-B7AA-16C4-3D19FFFFA026}"/>
              </a:ext>
            </a:extLst>
          </p:cNvPr>
          <p:cNvSpPr txBox="1"/>
          <p:nvPr/>
        </p:nvSpPr>
        <p:spPr>
          <a:xfrm>
            <a:off x="8921022" y="2759200"/>
            <a:ext cx="32534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Attach a K-node (a mental state, </a:t>
            </a:r>
            <a:r>
              <a:rPr lang="en-US" sz="1200" dirty="0">
                <a:solidFill>
                  <a:srgbClr val="FFC000"/>
                </a:solidFill>
              </a:rPr>
              <a:t>KE</a:t>
            </a:r>
            <a:r>
              <a:rPr lang="en-US" sz="1200" dirty="0"/>
              <a:t>) to a “Pyramid” agent (</a:t>
            </a:r>
            <a:r>
              <a:rPr lang="en-US" sz="1200" dirty="0">
                <a:solidFill>
                  <a:srgbClr val="FFC000"/>
                </a:solidFill>
              </a:rPr>
              <a:t>PE</a:t>
            </a:r>
            <a:r>
              <a:rPr lang="en-US" sz="1200" dirty="0"/>
              <a:t>) at a certain level</a:t>
            </a:r>
          </a:p>
          <a:p>
            <a:pPr lvl="1"/>
            <a:r>
              <a:rPr lang="en-US" sz="1200" dirty="0"/>
              <a:t>The pyramid is a </a:t>
            </a:r>
            <a:r>
              <a:rPr lang="en-US" sz="1200" dirty="0">
                <a:solidFill>
                  <a:srgbClr val="00B0F0"/>
                </a:solidFill>
              </a:rPr>
              <a:t>tree structure </a:t>
            </a:r>
            <a:r>
              <a:rPr lang="en-US" sz="1200" dirty="0"/>
              <a:t>that we use to conceptualize the world</a:t>
            </a:r>
          </a:p>
          <a:p>
            <a:pPr lvl="1"/>
            <a:r>
              <a:rPr lang="en-US" sz="1200" dirty="0"/>
              <a:t>The mapping has a </a:t>
            </a:r>
            <a:r>
              <a:rPr lang="en-US" sz="1200" dirty="0">
                <a:solidFill>
                  <a:srgbClr val="FFC000"/>
                </a:solidFill>
              </a:rPr>
              <a:t>lower-band limit </a:t>
            </a:r>
            <a:r>
              <a:rPr lang="en-US" sz="1200" dirty="0"/>
              <a:t>and a </a:t>
            </a:r>
            <a:r>
              <a:rPr lang="en-US" sz="1200" dirty="0">
                <a:solidFill>
                  <a:srgbClr val="FFC000"/>
                </a:solidFill>
              </a:rPr>
              <a:t>higher-band limit</a:t>
            </a:r>
            <a:r>
              <a:rPr lang="en-US" sz="1200" dirty="0"/>
              <a:t>, to compare the right common, non-conflicting properties</a:t>
            </a:r>
          </a:p>
        </p:txBody>
      </p:sp>
    </p:spTree>
    <p:extLst>
      <p:ext uri="{BB962C8B-B14F-4D97-AF65-F5344CB8AC3E}">
        <p14:creationId xmlns:p14="http://schemas.microsoft.com/office/powerpoint/2010/main" val="27096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1907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Alexander P. D. </a:t>
            </a:r>
            <a:r>
              <a:rPr lang="en-US" sz="1400" dirty="0" err="1"/>
              <a:t>Mourelatos</a:t>
            </a:r>
            <a:r>
              <a:rPr lang="en-US" sz="1400" dirty="0"/>
              <a:t>. Events, processes, and states. Linguistics and Philosophy, 2, 415-434. 1978.</a:t>
            </a:r>
          </a:p>
          <a:p>
            <a:r>
              <a:rPr lang="en-US" sz="1400" dirty="0" err="1"/>
              <a:t>Emmon</a:t>
            </a:r>
            <a:r>
              <a:rPr lang="en-US" sz="1400" dirty="0"/>
              <a:t> Bach. The algebra of events. Linguistics and philosophy, 9 (1), 5-16. 1986.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2" y="1696007"/>
            <a:ext cx="6102319" cy="1941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502" y="1588162"/>
            <a:ext cx="5269759" cy="22616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4869" y="1114762"/>
            <a:ext cx="2963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Mourelatos</a:t>
            </a:r>
            <a:r>
              <a:rPr lang="en-US" dirty="0">
                <a:solidFill>
                  <a:srgbClr val="00B0F0"/>
                </a:solidFill>
              </a:rPr>
              <a:t>’ taxonomy (1978)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77270" y="1135279"/>
            <a:ext cx="2413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Bach</a:t>
            </a:r>
            <a:r>
              <a:rPr lang="en-US" dirty="0">
                <a:solidFill>
                  <a:srgbClr val="00B0F0"/>
                </a:solidFill>
              </a:rPr>
              <a:t>’s taxonomy (1986)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A4BB53-7FFB-93D0-0014-DE95387B6478}"/>
              </a:ext>
            </a:extLst>
          </p:cNvPr>
          <p:cNvSpPr/>
          <p:nvPr/>
        </p:nvSpPr>
        <p:spPr>
          <a:xfrm>
            <a:off x="6997148" y="1666243"/>
            <a:ext cx="1331844" cy="2725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63CA94-A533-2594-57A5-7DEAEAF22E27}"/>
              </a:ext>
            </a:extLst>
          </p:cNvPr>
          <p:cNvSpPr/>
          <p:nvPr/>
        </p:nvSpPr>
        <p:spPr>
          <a:xfrm>
            <a:off x="6927575" y="2107026"/>
            <a:ext cx="934278" cy="289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1C6A4D-A6C2-BFFC-B4B1-B3752C7F03ED}"/>
              </a:ext>
            </a:extLst>
          </p:cNvPr>
          <p:cNvSpPr/>
          <p:nvPr/>
        </p:nvSpPr>
        <p:spPr>
          <a:xfrm>
            <a:off x="86412" y="2044278"/>
            <a:ext cx="809981" cy="309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98A85A-D569-E599-E093-B3195C6F2F60}"/>
              </a:ext>
            </a:extLst>
          </p:cNvPr>
          <p:cNvSpPr/>
          <p:nvPr/>
        </p:nvSpPr>
        <p:spPr>
          <a:xfrm>
            <a:off x="446195" y="2649384"/>
            <a:ext cx="1116120" cy="410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19CB3E-03D4-9A87-CFB9-DABF3749CFAC}"/>
              </a:ext>
            </a:extLst>
          </p:cNvPr>
          <p:cNvSpPr/>
          <p:nvPr/>
        </p:nvSpPr>
        <p:spPr>
          <a:xfrm>
            <a:off x="2221610" y="2657862"/>
            <a:ext cx="1298714" cy="4103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36B8C8-FA8C-A061-4D79-044388D82143}"/>
              </a:ext>
            </a:extLst>
          </p:cNvPr>
          <p:cNvSpPr/>
          <p:nvPr/>
        </p:nvSpPr>
        <p:spPr>
          <a:xfrm>
            <a:off x="8173278" y="2521645"/>
            <a:ext cx="775253" cy="3340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4B66B2-CFE9-E446-7CFE-BA64EB6CB24E}"/>
              </a:ext>
            </a:extLst>
          </p:cNvPr>
          <p:cNvSpPr/>
          <p:nvPr/>
        </p:nvSpPr>
        <p:spPr>
          <a:xfrm>
            <a:off x="9044212" y="2521645"/>
            <a:ext cx="775253" cy="3340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F05CA7-117B-CFE3-5AF3-8729640FCAFE}"/>
              </a:ext>
            </a:extLst>
          </p:cNvPr>
          <p:cNvSpPr/>
          <p:nvPr/>
        </p:nvSpPr>
        <p:spPr>
          <a:xfrm>
            <a:off x="889766" y="1666243"/>
            <a:ext cx="960784" cy="3099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CB34E7-1519-273D-B205-92B72C818910}"/>
              </a:ext>
            </a:extLst>
          </p:cNvPr>
          <p:cNvGrpSpPr/>
          <p:nvPr/>
        </p:nvGrpSpPr>
        <p:grpSpPr>
          <a:xfrm>
            <a:off x="119743" y="336003"/>
            <a:ext cx="10384971" cy="646331"/>
            <a:chOff x="0" y="379546"/>
            <a:chExt cx="10384971" cy="64633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EFE245C-20FF-1694-C956-109F4D3752B6}"/>
                </a:ext>
              </a:extLst>
            </p:cNvPr>
            <p:cNvSpPr txBox="1"/>
            <p:nvPr/>
          </p:nvSpPr>
          <p:spPr>
            <a:xfrm>
              <a:off x="89807" y="379546"/>
              <a:ext cx="102951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600" dirty="0"/>
                <a:t>ASER      (</a:t>
              </a:r>
              <a:r>
                <a:rPr lang="en-US" sz="3600" b="1" dirty="0"/>
                <a:t>A</a:t>
              </a:r>
              <a:r>
                <a:rPr lang="en-US" sz="3600" dirty="0"/>
                <a:t>ctivities, </a:t>
              </a:r>
              <a:r>
                <a:rPr lang="en-US" sz="3600" b="1" dirty="0"/>
                <a:t>S</a:t>
              </a:r>
              <a:r>
                <a:rPr lang="en-US" sz="3600" dirty="0"/>
                <a:t>tates, </a:t>
              </a:r>
              <a:r>
                <a:rPr lang="en-US" sz="3600" b="1" dirty="0"/>
                <a:t>E</a:t>
              </a:r>
              <a:r>
                <a:rPr lang="en-US" sz="3600" dirty="0"/>
                <a:t>vents, and their </a:t>
              </a:r>
              <a:r>
                <a:rPr lang="en-US" sz="3600" b="1" dirty="0"/>
                <a:t>R</a:t>
              </a:r>
              <a:r>
                <a:rPr lang="en-US" sz="3600" dirty="0"/>
                <a:t>elations)</a:t>
              </a:r>
              <a:endParaRPr lang="en-HK" sz="3600" dirty="0"/>
            </a:p>
          </p:txBody>
        </p:sp>
        <p:pic>
          <p:nvPicPr>
            <p:cNvPr id="26" name="Picture 2" descr="logo">
              <a:extLst>
                <a:ext uri="{FF2B5EF4-FFF2-40B4-BE49-F238E27FC236}">
                  <a16:creationId xmlns:a16="http://schemas.microsoft.com/office/drawing/2014/main" id="{BD365015-3BB1-2602-11C8-EC7CBCA06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2082"/>
              <a:ext cx="1578429" cy="62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B458875-322F-7F38-38B8-37EDD74EEE9C}"/>
              </a:ext>
            </a:extLst>
          </p:cNvPr>
          <p:cNvSpPr txBox="1"/>
          <p:nvPr/>
        </p:nvSpPr>
        <p:spPr>
          <a:xfrm>
            <a:off x="209550" y="3988758"/>
            <a:ext cx="11726086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2000" b="1" dirty="0"/>
              <a:t>State</a:t>
            </a:r>
            <a:r>
              <a:rPr lang="en-HK" sz="2000" dirty="0"/>
              <a:t>: A state is usually described by a stative verb and cannot be qualified as actions.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HK" sz="2000" dirty="0"/>
              <a:t>“</a:t>
            </a:r>
            <a:r>
              <a:rPr lang="en-HK" sz="2000" dirty="0">
                <a:solidFill>
                  <a:srgbClr val="00B0F0"/>
                </a:solidFill>
              </a:rPr>
              <a:t>The coffee machine is ready for brewing coffee</a:t>
            </a:r>
            <a:r>
              <a:rPr lang="en-HK" sz="2000" dirty="0"/>
              <a:t>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2000" b="1" dirty="0"/>
              <a:t>Activity</a:t>
            </a:r>
            <a:r>
              <a:rPr lang="zh-CN" altLang="en-US" sz="2000" b="1" dirty="0"/>
              <a:t> </a:t>
            </a:r>
            <a:r>
              <a:rPr lang="en-HK" altLang="zh-CN" sz="2000" b="1" dirty="0"/>
              <a:t>(or</a:t>
            </a:r>
            <a:r>
              <a:rPr lang="zh-CN" altLang="en-US" sz="2000" b="1" dirty="0"/>
              <a:t> </a:t>
            </a:r>
            <a:r>
              <a:rPr lang="en-HK" sz="2000" b="1" dirty="0"/>
              <a:t>process):</a:t>
            </a:r>
            <a:r>
              <a:rPr lang="en-HK" sz="2000" dirty="0"/>
              <a:t> Both activity and event are occurrences (actions) described by active verbs.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HK" sz="2000" dirty="0"/>
              <a:t>“</a:t>
            </a:r>
            <a:r>
              <a:rPr lang="en-HK" sz="2000" dirty="0">
                <a:solidFill>
                  <a:srgbClr val="00B0F0"/>
                </a:solidFill>
              </a:rPr>
              <a:t>The coffee machine is brew</a:t>
            </a:r>
            <a:r>
              <a:rPr lang="en-US" sz="2000" dirty="0" err="1">
                <a:solidFill>
                  <a:srgbClr val="00B0F0"/>
                </a:solidFill>
              </a:rPr>
              <a:t>ing</a:t>
            </a:r>
            <a:r>
              <a:rPr lang="en-HK" sz="2000" dirty="0">
                <a:solidFill>
                  <a:srgbClr val="00B0F0"/>
                </a:solidFill>
              </a:rPr>
              <a:t> coffee with following steps: …</a:t>
            </a:r>
            <a:r>
              <a:rPr lang="en-HK" sz="2000" dirty="0"/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sz="2000" b="1" dirty="0"/>
              <a:t>Event</a:t>
            </a:r>
            <a:r>
              <a:rPr lang="en-HK" sz="2000" dirty="0"/>
              <a:t>: An event is defined as an occurrence that is inherently countable.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HK" sz="2000" dirty="0"/>
              <a:t>“</a:t>
            </a:r>
            <a:r>
              <a:rPr lang="en-HK" sz="2000" dirty="0">
                <a:solidFill>
                  <a:srgbClr val="00B0F0"/>
                </a:solidFill>
              </a:rPr>
              <a:t>The coffee machine brews a cup of coffee once more</a:t>
            </a:r>
            <a:r>
              <a:rPr lang="en-HK" sz="2000" dirty="0"/>
              <a:t>” is an event because it admits a countable noun “a cup” and cardinal count adverbials “once”</a:t>
            </a:r>
          </a:p>
        </p:txBody>
      </p:sp>
    </p:spTree>
    <p:extLst>
      <p:ext uri="{BB962C8B-B14F-4D97-AF65-F5344CB8AC3E}">
        <p14:creationId xmlns:p14="http://schemas.microsoft.com/office/powerpoint/2010/main" val="790324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A7D4C-CAB7-45B2-4AF0-BE407F12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4375"/>
            <a:ext cx="2743200" cy="365125"/>
          </a:xfrm>
        </p:spPr>
        <p:txBody>
          <a:bodyPr/>
          <a:lstStyle/>
          <a:p>
            <a:fld id="{360D54F1-1E69-41BF-8A89-6B497D4E24EC}" type="slidenum">
              <a:rPr lang="en-US" smtClean="0"/>
              <a:t>14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0E183F-400B-B4F3-12D9-6CF1C7E53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917" y="1300966"/>
            <a:ext cx="10634555" cy="364671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608D9C3-C93E-74AA-3DCD-43A8814F5333}"/>
              </a:ext>
            </a:extLst>
          </p:cNvPr>
          <p:cNvGrpSpPr/>
          <p:nvPr/>
        </p:nvGrpSpPr>
        <p:grpSpPr>
          <a:xfrm>
            <a:off x="119743" y="336003"/>
            <a:ext cx="10384971" cy="646331"/>
            <a:chOff x="0" y="379546"/>
            <a:chExt cx="10384971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4E053E-D004-D901-98A5-2D0466E8EB7E}"/>
                </a:ext>
              </a:extLst>
            </p:cNvPr>
            <p:cNvSpPr txBox="1"/>
            <p:nvPr/>
          </p:nvSpPr>
          <p:spPr>
            <a:xfrm>
              <a:off x="89807" y="379546"/>
              <a:ext cx="102951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3600" dirty="0"/>
                <a:t>ASER      (</a:t>
              </a:r>
              <a:r>
                <a:rPr lang="en-US" sz="3600" b="1" dirty="0"/>
                <a:t>A</a:t>
              </a:r>
              <a:r>
                <a:rPr lang="en-US" sz="3600" dirty="0"/>
                <a:t>ctivities, </a:t>
              </a:r>
              <a:r>
                <a:rPr lang="en-US" sz="3600" b="1" dirty="0"/>
                <a:t>S</a:t>
              </a:r>
              <a:r>
                <a:rPr lang="en-US" sz="3600" dirty="0"/>
                <a:t>tates, </a:t>
              </a:r>
              <a:r>
                <a:rPr lang="en-US" sz="3600" b="1" dirty="0"/>
                <a:t>E</a:t>
              </a:r>
              <a:r>
                <a:rPr lang="en-US" sz="3600" dirty="0"/>
                <a:t>vents, and their </a:t>
              </a:r>
              <a:r>
                <a:rPr lang="en-US" sz="3600" b="1" dirty="0"/>
                <a:t>R</a:t>
              </a:r>
              <a:r>
                <a:rPr lang="en-US" sz="3600" dirty="0"/>
                <a:t>elations)</a:t>
              </a:r>
              <a:endParaRPr lang="en-HK" sz="3600" dirty="0"/>
            </a:p>
          </p:txBody>
        </p:sp>
        <p:pic>
          <p:nvPicPr>
            <p:cNvPr id="4098" name="Picture 2" descr="logo">
              <a:extLst>
                <a:ext uri="{FF2B5EF4-FFF2-40B4-BE49-F238E27FC236}">
                  <a16:creationId xmlns:a16="http://schemas.microsoft.com/office/drawing/2014/main" id="{4DD19E4A-CDA4-0B1B-6DB1-B62E4A685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2082"/>
              <a:ext cx="1578429" cy="62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B4AE9DA-9C46-5119-0FA1-C8FCA32F26C9}"/>
              </a:ext>
            </a:extLst>
          </p:cNvPr>
          <p:cNvSpPr/>
          <p:nvPr/>
        </p:nvSpPr>
        <p:spPr>
          <a:xfrm>
            <a:off x="9982200" y="5588907"/>
            <a:ext cx="1709058" cy="5492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WWW’20</a:t>
            </a:r>
            <a:endParaRPr lang="en-HK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3A37FF-B4EC-6167-1798-146FEB35CC13}"/>
              </a:ext>
            </a:extLst>
          </p:cNvPr>
          <p:cNvSpPr/>
          <p:nvPr/>
        </p:nvSpPr>
        <p:spPr>
          <a:xfrm>
            <a:off x="0" y="6027003"/>
            <a:ext cx="9405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https://github.com/HKUST-KnowComp/ASER</a:t>
            </a:r>
            <a:endParaRPr lang="en-US" sz="1200" dirty="0"/>
          </a:p>
          <a:p>
            <a:r>
              <a:rPr lang="en-US" sz="1200" dirty="0"/>
              <a:t>Hongming Zhang, Xin Liu, </a:t>
            </a:r>
            <a:r>
              <a:rPr lang="en-US" sz="1200" dirty="0" err="1"/>
              <a:t>Haojie</a:t>
            </a:r>
            <a:r>
              <a:rPr lang="en-US" sz="1200" dirty="0"/>
              <a:t> Pan, Yangqiu </a:t>
            </a:r>
            <a:r>
              <a:rPr lang="en-US" sz="1200" dirty="0" err="1"/>
              <a:t>Song,</a:t>
            </a:r>
            <a:r>
              <a:rPr lang="en-US" sz="1200" dirty="0"/>
              <a:t> Cane Wing-Ki Leung: ASER: A Large-scale Eventuality Knowledge Graph. WWW 2020: 201-211</a:t>
            </a:r>
          </a:p>
          <a:p>
            <a:r>
              <a:rPr lang="en-US" sz="1200" dirty="0"/>
              <a:t>Katz, J. J., &amp; Fodor, J. A. (1963). The structure of a semantic theory. Language, 39(2), 170–210.</a:t>
            </a:r>
          </a:p>
          <a:p>
            <a:r>
              <a:rPr lang="en-US" sz="1200" dirty="0"/>
              <a:t>Yorick Wilks. 1975. An intelligent analyzer and understander of English. Communications of the ACM, 18(5):264–274.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CF3612-3898-19AB-DC9E-7303D324E2A0}"/>
              </a:ext>
            </a:extLst>
          </p:cNvPr>
          <p:cNvSpPr txBox="1"/>
          <p:nvPr/>
        </p:nvSpPr>
        <p:spPr>
          <a:xfrm>
            <a:off x="368337" y="5180617"/>
            <a:ext cx="93253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2000" dirty="0">
                <a:solidFill>
                  <a:srgbClr val="FF0000"/>
                </a:solidFill>
              </a:rPr>
              <a:t>Principle 1</a:t>
            </a:r>
            <a:r>
              <a:rPr lang="en-HK" sz="2000" dirty="0"/>
              <a:t>: Comparing semantic meanings by fixing grammar (Katz and </a:t>
            </a:r>
            <a:r>
              <a:rPr lang="en-HK" sz="2000" dirty="0" err="1"/>
              <a:t>Fodor</a:t>
            </a:r>
            <a:r>
              <a:rPr lang="en-HK" sz="2000" dirty="0"/>
              <a:t>, 1963)</a:t>
            </a:r>
          </a:p>
          <a:p>
            <a:r>
              <a:rPr lang="en-HK" sz="2000" dirty="0">
                <a:solidFill>
                  <a:srgbClr val="FF0000"/>
                </a:solidFill>
              </a:rPr>
              <a:t>Principle 2</a:t>
            </a:r>
            <a:r>
              <a:rPr lang="en-HK" sz="2000" dirty="0"/>
              <a:t>: The need of language inference based on ‘</a:t>
            </a:r>
            <a:r>
              <a:rPr lang="en-HK" sz="2000" dirty="0">
                <a:solidFill>
                  <a:srgbClr val="00B0F0"/>
                </a:solidFill>
              </a:rPr>
              <a:t>partial information</a:t>
            </a:r>
            <a:r>
              <a:rPr lang="en-HK" sz="2000" dirty="0"/>
              <a:t>’ (Wilks, 1975)</a:t>
            </a:r>
          </a:p>
        </p:txBody>
      </p:sp>
    </p:spTree>
    <p:extLst>
      <p:ext uri="{BB962C8B-B14F-4D97-AF65-F5344CB8AC3E}">
        <p14:creationId xmlns:p14="http://schemas.microsoft.com/office/powerpoint/2010/main" val="2007469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169727" y="1062247"/>
          <a:ext cx="11708030" cy="592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dirty="0"/>
              <a:t>Scales of Verb Related Knowledge Graphs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AD7293-A08D-B54F-9F76-7482AA85B1DC}"/>
              </a:ext>
            </a:extLst>
          </p:cNvPr>
          <p:cNvSpPr txBox="1"/>
          <p:nvPr/>
        </p:nvSpPr>
        <p:spPr>
          <a:xfrm>
            <a:off x="7842844" y="1369402"/>
            <a:ext cx="172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300x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larger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C8D98B8-8CCB-4D44-951B-4B86C2185712}"/>
              </a:ext>
            </a:extLst>
          </p:cNvPr>
          <p:cNvCxnSpPr/>
          <p:nvPr/>
        </p:nvCxnSpPr>
        <p:spPr>
          <a:xfrm>
            <a:off x="9567949" y="1250830"/>
            <a:ext cx="0" cy="80241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043015-3772-FC4A-92B5-905702C2C372}"/>
              </a:ext>
            </a:extLst>
          </p:cNvPr>
          <p:cNvCxnSpPr>
            <a:cxnSpLocks/>
          </p:cNvCxnSpPr>
          <p:nvPr/>
        </p:nvCxnSpPr>
        <p:spPr>
          <a:xfrm>
            <a:off x="5736566" y="1250830"/>
            <a:ext cx="11057" cy="127185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78016DF-F090-1A40-9866-DD220E705DC5}"/>
              </a:ext>
            </a:extLst>
          </p:cNvPr>
          <p:cNvSpPr txBox="1"/>
          <p:nvPr/>
        </p:nvSpPr>
        <p:spPr>
          <a:xfrm>
            <a:off x="3896057" y="1635607"/>
            <a:ext cx="194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6000x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larger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09366D5B-E6C1-236E-650C-FB789EE12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7528">
            <a:off x="9231087" y="4843417"/>
            <a:ext cx="94705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go">
            <a:extLst>
              <a:ext uri="{FF2B5EF4-FFF2-40B4-BE49-F238E27FC236}">
                <a16:creationId xmlns:a16="http://schemas.microsoft.com/office/drawing/2014/main" id="{DB82E0D5-045C-3FFD-8E27-C99369A68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7528">
            <a:off x="10203699" y="4802748"/>
            <a:ext cx="947056" cy="3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3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>
            <a:extLst>
              <a:ext uri="{FF2B5EF4-FFF2-40B4-BE49-F238E27FC236}">
                <a16:creationId xmlns:a16="http://schemas.microsoft.com/office/drawing/2014/main" id="{8F1702CA-ACE4-1C45-A74A-5BCF347FD24B}"/>
              </a:ext>
            </a:extLst>
          </p:cNvPr>
          <p:cNvSpPr/>
          <p:nvPr/>
        </p:nvSpPr>
        <p:spPr>
          <a:xfrm>
            <a:off x="533567" y="5388357"/>
            <a:ext cx="11031376" cy="95593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5798E33-239D-4C43-9138-0EDB92B5B964}"/>
              </a:ext>
            </a:extLst>
          </p:cNvPr>
          <p:cNvSpPr txBox="1"/>
          <p:nvPr/>
        </p:nvSpPr>
        <p:spPr>
          <a:xfrm>
            <a:off x="760330" y="405203"/>
            <a:ext cx="342472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6"/>
                </a:solidFill>
                <a:cs typeface="Consolas" panose="020B0609020204030204" pitchFamily="49" charset="0"/>
              </a:rPr>
              <a:t>(person, have, animal)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A8806B8-4E71-F240-ACA8-C9D4DD08BF41}"/>
              </a:ext>
            </a:extLst>
          </p:cNvPr>
          <p:cNvSpPr txBox="1"/>
          <p:nvPr/>
        </p:nvSpPr>
        <p:spPr>
          <a:xfrm>
            <a:off x="7523922" y="397065"/>
            <a:ext cx="386189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6"/>
                </a:solidFill>
                <a:cs typeface="Consolas" panose="020B0609020204030204" pitchFamily="49" charset="0"/>
              </a:rPr>
              <a:t>(positive-emotion, come)</a:t>
            </a:r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A16139CF-4147-0B44-97FD-ACF1F4FEB0A1}"/>
              </a:ext>
            </a:extLst>
          </p:cNvPr>
          <p:cNvCxnSpPr/>
          <p:nvPr/>
        </p:nvCxnSpPr>
        <p:spPr>
          <a:xfrm>
            <a:off x="336229" y="920285"/>
            <a:ext cx="0" cy="42215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49563597-EA35-5D41-9DAC-CE0A713973D7}"/>
              </a:ext>
            </a:extLst>
          </p:cNvPr>
          <p:cNvCxnSpPr/>
          <p:nvPr/>
        </p:nvCxnSpPr>
        <p:spPr>
          <a:xfrm>
            <a:off x="11816015" y="920285"/>
            <a:ext cx="0" cy="42215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37276DAA-ED22-DB48-8085-44E952CDA504}"/>
              </a:ext>
            </a:extLst>
          </p:cNvPr>
          <p:cNvSpPr txBox="1"/>
          <p:nvPr/>
        </p:nvSpPr>
        <p:spPr>
          <a:xfrm>
            <a:off x="1444120" y="4372968"/>
            <a:ext cx="25129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cs typeface="Consolas" panose="020B0609020204030204" pitchFamily="49" charset="0"/>
              </a:rPr>
              <a:t>You, will have, a duckling</a:t>
            </a:r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988F957C-4C65-8B41-82B0-6A0D0B23D827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47802" y="4557634"/>
            <a:ext cx="10963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AAE426B0-4DCC-1E41-9325-32987695A8FD}"/>
              </a:ext>
            </a:extLst>
          </p:cNvPr>
          <p:cNvSpPr txBox="1"/>
          <p:nvPr/>
        </p:nvSpPr>
        <p:spPr>
          <a:xfrm>
            <a:off x="1444120" y="3616233"/>
            <a:ext cx="223247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cs typeface="Consolas" panose="020B0609020204030204" pitchFamily="49" charset="0"/>
              </a:rPr>
              <a:t>I, have, my own horse</a:t>
            </a:r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0E67580B-BDB4-D74F-82BB-EA7D50DF4A40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347802" y="3800899"/>
            <a:ext cx="1096318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788A4C0F-E354-8647-961C-9D85DA5F3F8C}"/>
              </a:ext>
            </a:extLst>
          </p:cNvPr>
          <p:cNvSpPr txBox="1"/>
          <p:nvPr/>
        </p:nvSpPr>
        <p:spPr>
          <a:xfrm>
            <a:off x="7855967" y="3616233"/>
            <a:ext cx="228678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cs typeface="Consolas" panose="020B0609020204030204" pitchFamily="49" charset="0"/>
              </a:rPr>
              <a:t>the exhilaration, come</a:t>
            </a:r>
          </a:p>
        </p:txBody>
      </p: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4C42EBED-97E3-CB40-9E19-92EF774EAB91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10142747" y="3800899"/>
            <a:ext cx="167326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F8AB883B-7C60-FA4B-AEE9-109F836D1BEC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>
          <a:xfrm>
            <a:off x="3676591" y="3800899"/>
            <a:ext cx="4179376" cy="0"/>
          </a:xfrm>
          <a:prstGeom prst="straightConnector1">
            <a:avLst/>
          </a:prstGeom>
          <a:ln w="28575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176C00B1-CC12-6E47-9CD2-C090EB6A8939}"/>
              </a:ext>
            </a:extLst>
          </p:cNvPr>
          <p:cNvSpPr txBox="1"/>
          <p:nvPr/>
        </p:nvSpPr>
        <p:spPr>
          <a:xfrm>
            <a:off x="4307849" y="3185346"/>
            <a:ext cx="2624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solidFill>
                  <a:schemeClr val="accent2"/>
                </a:solidFill>
                <a:cs typeface="Consolas" panose="020B0609020204030204" pitchFamily="49" charset="0"/>
              </a:rPr>
              <a:t>ResultIn [freq=2]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68111A9-E3F4-5A4D-932A-E8CE543FD144}"/>
              </a:ext>
            </a:extLst>
          </p:cNvPr>
          <p:cNvSpPr/>
          <p:nvPr/>
        </p:nvSpPr>
        <p:spPr>
          <a:xfrm>
            <a:off x="10903721" y="3323557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>
                <a:cs typeface="Times New Roman" panose="02020603050405020304" pitchFamily="18" charset="0"/>
              </a:rPr>
              <a:t>0.125</a:t>
            </a:r>
            <a:endParaRPr lang="zh-CN" altLang="en-US" sz="2000"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8990676-8C03-1246-AE9A-6F8C4477D684}"/>
              </a:ext>
            </a:extLst>
          </p:cNvPr>
          <p:cNvSpPr/>
          <p:nvPr/>
        </p:nvSpPr>
        <p:spPr>
          <a:xfrm>
            <a:off x="462147" y="3353725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>
                <a:cs typeface="Times New Roman" panose="02020603050405020304" pitchFamily="18" charset="0"/>
              </a:rPr>
              <a:t>0.333</a:t>
            </a:r>
            <a:endParaRPr lang="zh-CN" altLang="en-US" sz="2000"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971E9BC-5176-4846-BA8F-F38431009AC1}"/>
              </a:ext>
            </a:extLst>
          </p:cNvPr>
          <p:cNvSpPr txBox="1"/>
          <p:nvPr/>
        </p:nvSpPr>
        <p:spPr>
          <a:xfrm>
            <a:off x="1441625" y="1952339"/>
            <a:ext cx="21053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cs typeface="Consolas" panose="020B0609020204030204" pitchFamily="49" charset="0"/>
              </a:rPr>
              <a:t>He, have, a little dog</a:t>
            </a:r>
          </a:p>
        </p:txBody>
      </p:sp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038D4C5F-B207-0041-A163-CF32354D3690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345307" y="2137005"/>
            <a:ext cx="1096318" cy="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9F38DC19-9237-5C47-9328-071B4B744EA4}"/>
              </a:ext>
            </a:extLst>
          </p:cNvPr>
          <p:cNvSpPr/>
          <p:nvPr/>
        </p:nvSpPr>
        <p:spPr>
          <a:xfrm>
            <a:off x="459652" y="1689831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>
                <a:cs typeface="Times New Roman" panose="02020603050405020304" pitchFamily="18" charset="0"/>
              </a:rPr>
              <a:t>0.281</a:t>
            </a:r>
            <a:endParaRPr lang="zh-CN" altLang="en-US" sz="2000">
              <a:cs typeface="Times New Roman" panose="02020603050405020304" pitchFamily="18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1A8F5843-08B6-BF4C-B4A5-5B3BE38F5D9C}"/>
              </a:ext>
            </a:extLst>
          </p:cNvPr>
          <p:cNvSpPr/>
          <p:nvPr/>
        </p:nvSpPr>
        <p:spPr>
          <a:xfrm>
            <a:off x="458485" y="4099813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cs typeface="Times New Roman" panose="02020603050405020304" pitchFamily="18" charset="0"/>
              </a:rPr>
              <a:t>0.222</a:t>
            </a:r>
            <a:endParaRPr lang="zh-CN" altLang="en-US" sz="2000" dirty="0">
              <a:cs typeface="Times New Roman" panose="02020603050405020304" pitchFamily="18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69C87DB-F69B-D744-B736-5A5CED49E888}"/>
              </a:ext>
            </a:extLst>
          </p:cNvPr>
          <p:cNvSpPr txBox="1"/>
          <p:nvPr/>
        </p:nvSpPr>
        <p:spPr>
          <a:xfrm>
            <a:off x="7800722" y="1952339"/>
            <a:ext cx="212558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cs typeface="Consolas" panose="020B0609020204030204" pitchFamily="49" charset="0"/>
              </a:rPr>
              <a:t>the happiness, come</a:t>
            </a:r>
          </a:p>
        </p:txBody>
      </p: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7C59FFFF-B403-814C-9DE3-421E91A88B46}"/>
              </a:ext>
            </a:extLst>
          </p:cNvPr>
          <p:cNvCxnSpPr>
            <a:cxnSpLocks/>
            <a:stCxn id="46" idx="3"/>
          </p:cNvCxnSpPr>
          <p:nvPr/>
        </p:nvCxnSpPr>
        <p:spPr>
          <a:xfrm>
            <a:off x="9926304" y="2137005"/>
            <a:ext cx="183446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2483F906-8B8D-2449-B53B-65ABA509AEA3}"/>
              </a:ext>
            </a:extLst>
          </p:cNvPr>
          <p:cNvCxnSpPr>
            <a:cxnSpLocks/>
            <a:stCxn id="38" idx="3"/>
            <a:endCxn id="46" idx="1"/>
          </p:cNvCxnSpPr>
          <p:nvPr/>
        </p:nvCxnSpPr>
        <p:spPr>
          <a:xfrm>
            <a:off x="3546945" y="2137005"/>
            <a:ext cx="4253777" cy="0"/>
          </a:xfrm>
          <a:prstGeom prst="straightConnector1">
            <a:avLst/>
          </a:prstGeom>
          <a:ln w="28575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>
            <a:extLst>
              <a:ext uri="{FF2B5EF4-FFF2-40B4-BE49-F238E27FC236}">
                <a16:creationId xmlns:a16="http://schemas.microsoft.com/office/drawing/2014/main" id="{22DA7D76-94A0-6E45-B6E4-E90B1ED37957}"/>
              </a:ext>
            </a:extLst>
          </p:cNvPr>
          <p:cNvSpPr/>
          <p:nvPr/>
        </p:nvSpPr>
        <p:spPr>
          <a:xfrm>
            <a:off x="10885551" y="1676204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>
                <a:cs typeface="Times New Roman" panose="02020603050405020304" pitchFamily="18" charset="0"/>
              </a:rPr>
              <a:t>0.087</a:t>
            </a:r>
            <a:endParaRPr lang="zh-CN" altLang="en-US" sz="2000">
              <a:cs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DDC9BE99-3A8F-994E-994E-BB2069421A24}"/>
              </a:ext>
            </a:extLst>
          </p:cNvPr>
          <p:cNvSpPr txBox="1"/>
          <p:nvPr/>
        </p:nvSpPr>
        <p:spPr>
          <a:xfrm>
            <a:off x="4211606" y="1370625"/>
            <a:ext cx="2624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solidFill>
                  <a:schemeClr val="accent2"/>
                </a:solidFill>
                <a:cs typeface="Consolas" panose="020B0609020204030204" pitchFamily="49" charset="0"/>
              </a:rPr>
              <a:t>ResultIn</a:t>
            </a:r>
            <a:r>
              <a:rPr lang="en-US" altLang="zh-CN" sz="2800" dirty="0">
                <a:solidFill>
                  <a:schemeClr val="accent2"/>
                </a:solidFill>
                <a:cs typeface="Consolas" panose="020B0609020204030204" pitchFamily="49" charset="0"/>
              </a:rPr>
              <a:t> [</a:t>
            </a:r>
            <a:r>
              <a:rPr lang="en-US" altLang="zh-CN" sz="2800" dirty="0" err="1">
                <a:solidFill>
                  <a:schemeClr val="accent2"/>
                </a:solidFill>
                <a:cs typeface="Consolas" panose="020B0609020204030204" pitchFamily="49" charset="0"/>
              </a:rPr>
              <a:t>freq</a:t>
            </a:r>
            <a:r>
              <a:rPr lang="en-US" altLang="zh-CN" sz="2800" dirty="0">
                <a:solidFill>
                  <a:schemeClr val="accent2"/>
                </a:solidFill>
                <a:cs typeface="Consolas" panose="020B0609020204030204" pitchFamily="49" charset="0"/>
              </a:rPr>
              <a:t>=3]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52C7106-D59D-C14E-9329-3B358CFC7AD7}"/>
              </a:ext>
            </a:extLst>
          </p:cNvPr>
          <p:cNvSpPr txBox="1"/>
          <p:nvPr/>
        </p:nvSpPr>
        <p:spPr>
          <a:xfrm>
            <a:off x="2042155" y="120464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ea typeface="Microsoft YaHei" panose="020B0503020204020204" pitchFamily="34" charset="-122"/>
              </a:rPr>
              <a:t>……</a:t>
            </a:r>
            <a:endParaRPr kumimoji="1" lang="zh-CN" altLang="en-US">
              <a:ea typeface="Microsoft YaHei" panose="020B0503020204020204" pitchFamily="34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1651444-E917-5446-A24D-8ABF60C0CF56}"/>
              </a:ext>
            </a:extLst>
          </p:cNvPr>
          <p:cNvSpPr txBox="1"/>
          <p:nvPr/>
        </p:nvSpPr>
        <p:spPr>
          <a:xfrm>
            <a:off x="9381330" y="1120392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ea typeface="Microsoft YaHei" panose="020B0503020204020204" pitchFamily="34" charset="-122"/>
              </a:rPr>
              <a:t>……</a:t>
            </a:r>
            <a:endParaRPr kumimoji="1" lang="zh-CN" altLang="en-US">
              <a:ea typeface="Microsoft YaHei" panose="020B0503020204020204" pitchFamily="34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544C4420-5D75-3E4F-923E-4749C74B7613}"/>
              </a:ext>
            </a:extLst>
          </p:cNvPr>
          <p:cNvSpPr txBox="1"/>
          <p:nvPr/>
        </p:nvSpPr>
        <p:spPr>
          <a:xfrm>
            <a:off x="2042155" y="2859498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ea typeface="Microsoft YaHei" panose="020B0503020204020204" pitchFamily="34" charset="-122"/>
              </a:rPr>
              <a:t>……</a:t>
            </a:r>
            <a:endParaRPr kumimoji="1" lang="zh-CN" altLang="en-US">
              <a:ea typeface="Microsoft YaHei" panose="020B0503020204020204" pitchFamily="34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C3E2710B-F83A-024A-8280-163116463B25}"/>
              </a:ext>
            </a:extLst>
          </p:cNvPr>
          <p:cNvSpPr txBox="1"/>
          <p:nvPr/>
        </p:nvSpPr>
        <p:spPr>
          <a:xfrm>
            <a:off x="9376026" y="286140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ea typeface="Microsoft YaHei" panose="020B0503020204020204" pitchFamily="34" charset="-122"/>
              </a:rPr>
              <a:t>……</a:t>
            </a:r>
            <a:endParaRPr kumimoji="1" lang="zh-CN" altLang="en-US">
              <a:ea typeface="Microsoft YaHei" panose="020B0503020204020204" pitchFamily="34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01A90ECA-0A14-504B-A1C3-BD4C33988481}"/>
              </a:ext>
            </a:extLst>
          </p:cNvPr>
          <p:cNvSpPr txBox="1"/>
          <p:nvPr/>
        </p:nvSpPr>
        <p:spPr>
          <a:xfrm>
            <a:off x="9386472" y="4202479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ea typeface="Microsoft YaHei" panose="020B0503020204020204" pitchFamily="34" charset="-122"/>
              </a:rPr>
              <a:t>……</a:t>
            </a:r>
            <a:endParaRPr kumimoji="1" lang="zh-CN" altLang="en-US">
              <a:ea typeface="Microsoft YaHei" panose="020B0503020204020204" pitchFamily="34" charset="-122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488E588B-663C-554D-B8E6-C240495738EC}"/>
              </a:ext>
            </a:extLst>
          </p:cNvPr>
          <p:cNvSpPr txBox="1"/>
          <p:nvPr/>
        </p:nvSpPr>
        <p:spPr>
          <a:xfrm>
            <a:off x="2042154" y="4773436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>
                <a:ea typeface="Microsoft YaHei" panose="020B0503020204020204" pitchFamily="34" charset="-122"/>
              </a:rPr>
              <a:t>……</a:t>
            </a:r>
            <a:endParaRPr kumimoji="1" lang="zh-CN" altLang="en-US">
              <a:ea typeface="Microsoft YaHe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7B707A6F-8071-2B4A-B049-37ACC5724B14}"/>
                  </a:ext>
                </a:extLst>
              </p:cNvPr>
              <p:cNvSpPr/>
              <p:nvPr/>
            </p:nvSpPr>
            <p:spPr>
              <a:xfrm>
                <a:off x="533567" y="5553505"/>
                <a:ext cx="112824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>
                    <a:cs typeface="Times New Roman" panose="02020603050405020304" pitchFamily="18" charset="0"/>
                  </a:rPr>
                  <a:t>P(                 |                                     ,                                          ) =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0.281 × </m:t>
                    </m:r>
                    <m:r>
                      <a:rPr lang="en-US" altLang="zh-CN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×0.087</m:t>
                    </m:r>
                    <m:r>
                      <a:rPr lang="en-US" altLang="zh-CN" sz="2000" b="0" i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+0.333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×0.125</m:t>
                    </m:r>
                  </m:oMath>
                </a14:m>
                <a:endParaRPr lang="en-US" altLang="zh-CN" sz="2000" b="0" dirty="0"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cs typeface="Times New Roman" panose="02020603050405020304" pitchFamily="18" charset="0"/>
                  </a:rPr>
                  <a:t>					                         =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0.157</m:t>
                    </m:r>
                  </m:oMath>
                </a14:m>
                <a:endParaRPr lang="zh-CN" altLang="en-US" sz="2000" i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7B707A6F-8071-2B4A-B049-37ACC5724B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67" y="5553505"/>
                <a:ext cx="11282448" cy="707886"/>
              </a:xfrm>
              <a:prstGeom prst="rect">
                <a:avLst/>
              </a:prstGeom>
              <a:blipFill>
                <a:blip r:embed="rId3"/>
                <a:stretch>
                  <a:fillRect l="-595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文本框 60">
            <a:extLst>
              <a:ext uri="{FF2B5EF4-FFF2-40B4-BE49-F238E27FC236}">
                <a16:creationId xmlns:a16="http://schemas.microsoft.com/office/drawing/2014/main" id="{877C0167-22C0-7E4E-9D93-4DFAB442C1DA}"/>
              </a:ext>
            </a:extLst>
          </p:cNvPr>
          <p:cNvSpPr txBox="1"/>
          <p:nvPr/>
        </p:nvSpPr>
        <p:spPr>
          <a:xfrm>
            <a:off x="1950180" y="5607223"/>
            <a:ext cx="203523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  <a:cs typeface="Consolas" panose="020B0609020204030204" pitchFamily="49" charset="0"/>
              </a:rPr>
              <a:t>(person, have, animal)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58707CA8-7B60-EA41-8907-6384E75E5FBE}"/>
              </a:ext>
            </a:extLst>
          </p:cNvPr>
          <p:cNvSpPr/>
          <p:nvPr/>
        </p:nvSpPr>
        <p:spPr>
          <a:xfrm>
            <a:off x="804264" y="5591834"/>
            <a:ext cx="942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cs typeface="Consolas" panose="020B0609020204030204" pitchFamily="49" charset="0"/>
              </a:rPr>
              <a:t>ResultIn</a:t>
            </a:r>
            <a:endParaRPr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78072FBB-37D7-154F-8800-1080D63D7386}"/>
              </a:ext>
            </a:extLst>
          </p:cNvPr>
          <p:cNvSpPr txBox="1"/>
          <p:nvPr/>
        </p:nvSpPr>
        <p:spPr>
          <a:xfrm>
            <a:off x="4159036" y="5602377"/>
            <a:ext cx="228889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  <a:cs typeface="Consolas" panose="020B0609020204030204" pitchFamily="49" charset="0"/>
              </a:rPr>
              <a:t>(positive-emotion, come)</a:t>
            </a: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4131811" y="0"/>
            <a:ext cx="4280555" cy="1190445"/>
          </a:xfrm>
        </p:spPr>
        <p:txBody>
          <a:bodyPr>
            <a:normAutofit/>
          </a:bodyPr>
          <a:lstStyle/>
          <a:p>
            <a:r>
              <a:rPr lang="en-US" sz="3600" dirty="0"/>
              <a:t>Conceptualization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1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" grpId="0" animBg="1"/>
      <p:bldP spid="9" grpId="0" animBg="1"/>
      <p:bldP spid="18" grpId="0" animBg="1"/>
      <p:bldP spid="24" grpId="0"/>
      <p:bldP spid="25" grpId="0"/>
      <p:bldP spid="26" grpId="0"/>
      <p:bldP spid="40" grpId="0"/>
      <p:bldP spid="41" grpId="0"/>
      <p:bldP spid="46" grpId="0" animBg="1"/>
      <p:bldP spid="49" grpId="0"/>
      <p:bldP spid="53" grpId="0"/>
      <p:bldP spid="55" grpId="0"/>
      <p:bldP spid="57" grpId="0"/>
      <p:bldP spid="58" grpId="0"/>
      <p:bldP spid="60" grpId="0"/>
      <p:bldP spid="61" grpId="0" animBg="1"/>
      <p:bldP spid="62" grpId="0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90445"/>
          </a:xfrm>
        </p:spPr>
        <p:txBody>
          <a:bodyPr/>
          <a:lstStyle/>
          <a:p>
            <a:r>
              <a:rPr lang="en-US" dirty="0"/>
              <a:t>Conceptualization Examples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21" y="1190445"/>
            <a:ext cx="11299014" cy="49240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215746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https://github.com/HKUST-KnowComp/ASER</a:t>
            </a:r>
            <a:endParaRPr lang="en-US" sz="1200" dirty="0"/>
          </a:p>
          <a:p>
            <a:r>
              <a:rPr lang="en-US" sz="1200" dirty="0"/>
              <a:t>Hongming Zhang, Xin Liu, </a:t>
            </a:r>
            <a:r>
              <a:rPr lang="en-US" sz="1200" dirty="0" err="1"/>
              <a:t>Haojie</a:t>
            </a:r>
            <a:r>
              <a:rPr lang="en-US" sz="1200" dirty="0"/>
              <a:t> Pan, Haowen Ke, </a:t>
            </a:r>
            <a:r>
              <a:rPr lang="en-US" sz="1200" dirty="0" err="1"/>
              <a:t>Jiefu</a:t>
            </a:r>
            <a:r>
              <a:rPr lang="en-US" sz="1200" dirty="0"/>
              <a:t> Ou, Tianqing Fang, Yangqiu Song: ASER: Towards large-scale commonsense knowledge acquisition via higher-order </a:t>
            </a:r>
            <a:r>
              <a:rPr lang="en-US" sz="1200" dirty="0" err="1"/>
              <a:t>selectional</a:t>
            </a:r>
            <a:r>
              <a:rPr lang="en-US" sz="1200" dirty="0"/>
              <a:t> preference over eventualities. </a:t>
            </a:r>
            <a:r>
              <a:rPr lang="en-US" sz="1200" dirty="0" err="1"/>
              <a:t>Artif</a:t>
            </a:r>
            <a:r>
              <a:rPr lang="en-US" sz="1200" dirty="0"/>
              <a:t>. </a:t>
            </a:r>
            <a:r>
              <a:rPr lang="en-US" sz="1200" dirty="0" err="1"/>
              <a:t>Intell</a:t>
            </a:r>
            <a:r>
              <a:rPr lang="en-US" sz="1200" dirty="0"/>
              <a:t>. 309: 103740 (2022)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17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CBA465-644F-968E-22B2-2A21ECDA4DE9}"/>
              </a:ext>
            </a:extLst>
          </p:cNvPr>
          <p:cNvSpPr/>
          <p:nvPr/>
        </p:nvSpPr>
        <p:spPr>
          <a:xfrm>
            <a:off x="9982200" y="5588907"/>
            <a:ext cx="1709058" cy="5492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AIJ’22</a:t>
            </a:r>
            <a:endParaRPr lang="en-HK" sz="2800" dirty="0"/>
          </a:p>
        </p:txBody>
      </p:sp>
    </p:spTree>
    <p:extLst>
      <p:ext uri="{BB962C8B-B14F-4D97-AF65-F5344CB8AC3E}">
        <p14:creationId xmlns:p14="http://schemas.microsoft.com/office/powerpoint/2010/main" val="2110361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113F3E7-B368-06EE-918A-B00D4AFC0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496" y="612995"/>
            <a:ext cx="9621078" cy="52638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49239-33B3-5A55-13F3-3E49767E6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9" y="0"/>
            <a:ext cx="8080513" cy="1325563"/>
          </a:xfrm>
        </p:spPr>
        <p:txBody>
          <a:bodyPr/>
          <a:lstStyle/>
          <a:p>
            <a:r>
              <a:rPr lang="en-US" dirty="0"/>
              <a:t>Apply the Same Tech to ATOMIC: </a:t>
            </a:r>
            <a:r>
              <a:rPr lang="en-US" dirty="0" err="1"/>
              <a:t>AbstractATOMIC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72489-E773-1BB1-7BD4-566DC8A5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406EEF-8B85-5D9F-AFCD-022C23123284}"/>
              </a:ext>
            </a:extLst>
          </p:cNvPr>
          <p:cNvSpPr/>
          <p:nvPr/>
        </p:nvSpPr>
        <p:spPr>
          <a:xfrm>
            <a:off x="10482942" y="3861496"/>
            <a:ext cx="1709058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Under Review by AIJ</a:t>
            </a:r>
            <a:endParaRPr lang="en-HK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863B92-1391-0CAB-C206-3C9B30F9005B}"/>
              </a:ext>
            </a:extLst>
          </p:cNvPr>
          <p:cNvSpPr txBox="1"/>
          <p:nvPr/>
        </p:nvSpPr>
        <p:spPr>
          <a:xfrm>
            <a:off x="0" y="6538912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dirty="0"/>
              <a:t>Mutian He, Tianqing Fang, Weiqi Wang, and Yangqiu Song. Acquiring and Modelling Abstract Commonsense Knowledge via Conceptualization. 2022.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611C5-E3E1-E9B6-9DF0-70CF9BD0C961}"/>
              </a:ext>
            </a:extLst>
          </p:cNvPr>
          <p:cNvSpPr txBox="1"/>
          <p:nvPr/>
        </p:nvSpPr>
        <p:spPr>
          <a:xfrm>
            <a:off x="1244284" y="5971243"/>
            <a:ext cx="818605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eaLnBrk="1" hangingPunct="1"/>
            <a:r>
              <a:rPr lang="en-US" altLang="zh-CN" sz="3200" dirty="0"/>
              <a:t>3x</a:t>
            </a:r>
            <a:r>
              <a:rPr lang="zh-CN" altLang="en-US" sz="3200" dirty="0"/>
              <a:t> </a:t>
            </a:r>
            <a:r>
              <a:rPr lang="en-US" altLang="zh-CN" sz="3200" dirty="0"/>
              <a:t>Larger</a:t>
            </a:r>
            <a:r>
              <a:rPr lang="zh-CN" altLang="en-US" sz="3200" dirty="0"/>
              <a:t> </a:t>
            </a:r>
            <a:r>
              <a:rPr lang="en-US" altLang="zh-CN" sz="3200" dirty="0"/>
              <a:t>(about</a:t>
            </a:r>
            <a:r>
              <a:rPr lang="zh-CN" altLang="en-US" sz="3200" dirty="0"/>
              <a:t> </a:t>
            </a:r>
            <a:r>
              <a:rPr lang="en-US" altLang="zh-CN" sz="3200" dirty="0"/>
              <a:t>2.95M</a:t>
            </a:r>
            <a:r>
              <a:rPr lang="zh-CN" altLang="en-US" sz="3200" dirty="0"/>
              <a:t> </a:t>
            </a:r>
            <a:r>
              <a:rPr lang="en-US" altLang="zh-CN" sz="3200" dirty="0"/>
              <a:t>triplets) than ATOMIC</a:t>
            </a:r>
          </a:p>
        </p:txBody>
      </p:sp>
    </p:spTree>
    <p:extLst>
      <p:ext uri="{BB962C8B-B14F-4D97-AF65-F5344CB8AC3E}">
        <p14:creationId xmlns:p14="http://schemas.microsoft.com/office/powerpoint/2010/main" val="748311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85766F-D00E-8954-2486-C4E5756AA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18"/>
            <a:ext cx="9335630" cy="635503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C8E3E-2DA4-D724-0786-6B9C91AE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29D2CC-6190-DDDC-57F6-C264D6351620}"/>
              </a:ext>
            </a:extLst>
          </p:cNvPr>
          <p:cNvSpPr txBox="1"/>
          <p:nvPr/>
        </p:nvSpPr>
        <p:spPr>
          <a:xfrm>
            <a:off x="0" y="6406940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100" dirty="0"/>
              <a:t>Weiqi Wang*, Tianqing Fang*, Baixuan Xu, Chun Yi Louis Bo, Yangqiu </a:t>
            </a:r>
            <a:r>
              <a:rPr lang="en-HK" sz="1100" dirty="0" err="1"/>
              <a:t>Song,</a:t>
            </a:r>
            <a:r>
              <a:rPr lang="en-HK" sz="1100" dirty="0"/>
              <a:t> Lei Chen. 🐈CAT: A Contextualized Conceptualization and Instantiation Framework for Commonsense Reasoning. ACL, 2023</a:t>
            </a:r>
          </a:p>
          <a:p>
            <a:r>
              <a:rPr lang="en-HK" sz="1100" i="0" dirty="0">
                <a:effectLst/>
                <a:latin typeface="-apple-system"/>
              </a:rPr>
              <a:t>Weiqi Wang*, Tianqing Fang*, Wenxuan Ding, Baixuan Xu, Xin Liu, Yangqiu </a:t>
            </a:r>
            <a:r>
              <a:rPr lang="en-HK" sz="1100" i="0" dirty="0" err="1">
                <a:effectLst/>
                <a:latin typeface="-apple-system"/>
              </a:rPr>
              <a:t>Song,</a:t>
            </a:r>
            <a:r>
              <a:rPr lang="en-HK" sz="1100" i="0" dirty="0">
                <a:effectLst/>
                <a:latin typeface="-apple-system"/>
              </a:rPr>
              <a:t> Antoine </a:t>
            </a:r>
            <a:r>
              <a:rPr lang="en-HK" sz="1100" i="0" dirty="0" err="1">
                <a:effectLst/>
                <a:latin typeface="-apple-system"/>
              </a:rPr>
              <a:t>Bosselut</a:t>
            </a:r>
            <a:r>
              <a:rPr lang="en-HK" sz="1100" i="0" dirty="0">
                <a:effectLst/>
                <a:latin typeface="-apple-system"/>
              </a:rPr>
              <a:t>. 🚗CAR: Conceptualization-Augmented Reasoner for Zero-Shot Commonsense Question Answering. </a:t>
            </a:r>
            <a:r>
              <a:rPr lang="en-HK" sz="1100" i="1" dirty="0" err="1">
                <a:effectLst/>
                <a:latin typeface="-apple-system"/>
              </a:rPr>
              <a:t>Arxiv</a:t>
            </a:r>
            <a:r>
              <a:rPr lang="en-HK" sz="1100" i="0" dirty="0">
                <a:effectLst/>
                <a:latin typeface="-apple-system"/>
              </a:rPr>
              <a:t>, 2023.</a:t>
            </a:r>
            <a:endParaRPr lang="en-HK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8C385-3DD9-B5C3-CDB2-C5655E2BE409}"/>
              </a:ext>
            </a:extLst>
          </p:cNvPr>
          <p:cNvSpPr txBox="1"/>
          <p:nvPr/>
        </p:nvSpPr>
        <p:spPr>
          <a:xfrm>
            <a:off x="9448800" y="1443841"/>
            <a:ext cx="274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Language models </a:t>
            </a:r>
            <a:r>
              <a:rPr lang="en-US" sz="2800" dirty="0">
                <a:solidFill>
                  <a:srgbClr val="FF0000"/>
                </a:solidFill>
              </a:rPr>
              <a:t>finetuned by </a:t>
            </a:r>
            <a:r>
              <a:rPr lang="en-US" sz="2800" dirty="0" err="1">
                <a:solidFill>
                  <a:srgbClr val="FF0000"/>
                </a:solidFill>
              </a:rPr>
              <a:t>AbstractATOMIC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can significantly improve their </a:t>
            </a:r>
            <a:r>
              <a:rPr lang="en-US" sz="2800" dirty="0">
                <a:solidFill>
                  <a:srgbClr val="00B0F0"/>
                </a:solidFill>
              </a:rPr>
              <a:t>zero-shot ability </a:t>
            </a:r>
            <a:r>
              <a:rPr lang="en-US" sz="2800" dirty="0"/>
              <a:t>on downstream commonsense QA tasks.</a:t>
            </a:r>
            <a:endParaRPr lang="en-HK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EEC1D8-0D15-10D2-88DA-6976DA954EE5}"/>
              </a:ext>
            </a:extLst>
          </p:cNvPr>
          <p:cNvSpPr/>
          <p:nvPr/>
        </p:nvSpPr>
        <p:spPr>
          <a:xfrm>
            <a:off x="9982200" y="5388565"/>
            <a:ext cx="1709058" cy="993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ACL’23</a:t>
            </a:r>
          </a:p>
          <a:p>
            <a:pPr algn="ctr"/>
            <a:r>
              <a:rPr lang="en-US" sz="2800" dirty="0"/>
              <a:t>Arxiv’23</a:t>
            </a:r>
            <a:endParaRPr lang="en-HK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4290B7-E4D7-BA53-C9F4-682F2909D415}"/>
              </a:ext>
            </a:extLst>
          </p:cNvPr>
          <p:cNvSpPr/>
          <p:nvPr/>
        </p:nvSpPr>
        <p:spPr>
          <a:xfrm>
            <a:off x="-1" y="4148495"/>
            <a:ext cx="9335629" cy="430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1F4AB9-7810-01E1-CD05-25863F878DD9}"/>
              </a:ext>
            </a:extLst>
          </p:cNvPr>
          <p:cNvSpPr/>
          <p:nvPr/>
        </p:nvSpPr>
        <p:spPr>
          <a:xfrm>
            <a:off x="0" y="4863845"/>
            <a:ext cx="9335629" cy="430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3345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AA2EE-1C0E-B15C-4E83-D45E279D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9" y="235916"/>
            <a:ext cx="10515600" cy="1325563"/>
          </a:xfrm>
        </p:spPr>
        <p:txBody>
          <a:bodyPr/>
          <a:lstStyle/>
          <a:p>
            <a:r>
              <a:rPr lang="en-US" altLang="zh-CN" dirty="0"/>
              <a:t>Why Do We (Still) Need Knowledge Graphs in the Era of Deep Learning?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E587-B160-2A11-24E4-7FDF183C6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9" y="1825625"/>
            <a:ext cx="8486597" cy="4351338"/>
          </a:xfrm>
        </p:spPr>
        <p:txBody>
          <a:bodyPr>
            <a:normAutofit fontScale="92500"/>
          </a:bodyPr>
          <a:lstStyle/>
          <a:p>
            <a:r>
              <a:rPr lang="en-HK" sz="2400" dirty="0"/>
              <a:t>Deep Learning for </a:t>
            </a:r>
            <a:r>
              <a:rPr lang="en-HK" sz="2400" b="1" dirty="0"/>
              <a:t>System II </a:t>
            </a:r>
            <a:r>
              <a:rPr lang="en-HK" sz="2400" dirty="0"/>
              <a:t>Processing, as proposed by </a:t>
            </a:r>
            <a:r>
              <a:rPr lang="en-HK" sz="2400" b="0" i="0" dirty="0">
                <a:solidFill>
                  <a:srgbClr val="202124"/>
                </a:solidFill>
                <a:effectLst/>
                <a:latin typeface="Google Sans"/>
              </a:rPr>
              <a:t>Yoshua </a:t>
            </a:r>
            <a:r>
              <a:rPr lang="en-HK" sz="2400" b="0" i="0" dirty="0" err="1">
                <a:solidFill>
                  <a:srgbClr val="202124"/>
                </a:solidFill>
                <a:effectLst/>
                <a:latin typeface="Google Sans"/>
              </a:rPr>
              <a:t>Bengio</a:t>
            </a:r>
            <a:endParaRPr lang="en-HK" sz="2400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lvl="1"/>
            <a:r>
              <a:rPr lang="en-US" sz="2000" dirty="0"/>
              <a:t>We need to equip machine learning systems with “</a:t>
            </a:r>
            <a:r>
              <a:rPr lang="en-US" sz="2000" dirty="0">
                <a:solidFill>
                  <a:srgbClr val="FF0000"/>
                </a:solidFill>
              </a:rPr>
              <a:t>slow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logical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sequential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conscious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linguistic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algorithmic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planning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reasoning</a:t>
            </a:r>
            <a:r>
              <a:rPr lang="en-US" sz="2000" dirty="0"/>
              <a:t>”</a:t>
            </a:r>
          </a:p>
          <a:p>
            <a:pPr lvl="2"/>
            <a:r>
              <a:rPr lang="en-US" sz="1800" dirty="0"/>
              <a:t>Particularly, such a system requires the “</a:t>
            </a:r>
            <a:r>
              <a:rPr lang="en-US" sz="1800" dirty="0">
                <a:solidFill>
                  <a:schemeClr val="accent6"/>
                </a:solidFill>
              </a:rPr>
              <a:t>understanding of how </a:t>
            </a:r>
            <a:r>
              <a:rPr lang="en-US" sz="1800" dirty="0">
                <a:solidFill>
                  <a:srgbClr val="00B0F0"/>
                </a:solidFill>
              </a:rPr>
              <a:t>actions”</a:t>
            </a:r>
            <a:r>
              <a:rPr lang="en-US" sz="1800" dirty="0"/>
              <a:t> (including events and activities/processes) “</a:t>
            </a:r>
            <a:r>
              <a:rPr lang="en-US" sz="1800" dirty="0">
                <a:solidFill>
                  <a:schemeClr val="accent6"/>
                </a:solidFill>
              </a:rPr>
              <a:t>interact with </a:t>
            </a:r>
            <a:r>
              <a:rPr lang="en-US" sz="1800" dirty="0">
                <a:solidFill>
                  <a:srgbClr val="00B0F0"/>
                </a:solidFill>
              </a:rPr>
              <a:t>changes in distribution</a:t>
            </a:r>
            <a:r>
              <a:rPr lang="en-US" sz="1800" dirty="0"/>
              <a:t>”</a:t>
            </a:r>
            <a:r>
              <a:rPr lang="en-US" sz="1800" dirty="0">
                <a:solidFill>
                  <a:srgbClr val="00B0F0"/>
                </a:solidFill>
              </a:rPr>
              <a:t> </a:t>
            </a:r>
            <a:r>
              <a:rPr lang="en-US" sz="1800" dirty="0"/>
              <a:t>which can be reflected by states.</a:t>
            </a:r>
          </a:p>
          <a:p>
            <a:pPr lvl="2"/>
            <a:r>
              <a:rPr lang="en-US" sz="1800" dirty="0"/>
              <a:t>Need “new priors to help systematic &amp; OOD generalization”</a:t>
            </a:r>
          </a:p>
          <a:p>
            <a:r>
              <a:rPr lang="en-US" sz="2400" dirty="0">
                <a:latin typeface="-apple-system"/>
              </a:rPr>
              <a:t>L</a:t>
            </a:r>
            <a:r>
              <a:rPr lang="en-US" sz="2400" b="0" i="0" dirty="0">
                <a:effectLst/>
                <a:latin typeface="-apple-system"/>
              </a:rPr>
              <a:t>anguage models need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-apple-system"/>
              </a:rPr>
              <a:t>sensory grounding</a:t>
            </a:r>
            <a:r>
              <a:rPr lang="en-US" sz="2400" b="0" i="0" dirty="0">
                <a:effectLst/>
                <a:latin typeface="-apple-system"/>
              </a:rPr>
              <a:t> for </a:t>
            </a:r>
            <a:r>
              <a:rPr lang="en-US" sz="2400" b="0" i="0" dirty="0">
                <a:solidFill>
                  <a:srgbClr val="00B0F0"/>
                </a:solidFill>
                <a:effectLst/>
                <a:latin typeface="-apple-system"/>
              </a:rPr>
              <a:t>meaning</a:t>
            </a:r>
            <a:r>
              <a:rPr lang="en-US" sz="2400" b="0" i="0" dirty="0">
                <a:effectLst/>
                <a:latin typeface="-apple-system"/>
              </a:rPr>
              <a:t> and </a:t>
            </a:r>
            <a:r>
              <a:rPr lang="en-US" sz="2400" b="0" i="0" dirty="0">
                <a:solidFill>
                  <a:srgbClr val="00B0F0"/>
                </a:solidFill>
                <a:effectLst/>
                <a:latin typeface="-apple-system"/>
              </a:rPr>
              <a:t>understanding</a:t>
            </a:r>
            <a:r>
              <a:rPr lang="en-US" sz="2400" b="0" i="0" dirty="0">
                <a:effectLst/>
                <a:latin typeface="-apple-system"/>
              </a:rPr>
              <a:t>, as argued by Yann </a:t>
            </a:r>
            <a:r>
              <a:rPr lang="en-US" sz="2400" b="0" i="0" dirty="0" err="1">
                <a:effectLst/>
                <a:latin typeface="-apple-system"/>
              </a:rPr>
              <a:t>LeCun</a:t>
            </a:r>
            <a:endParaRPr lang="en-US" sz="2400" b="0" i="0" dirty="0">
              <a:effectLst/>
              <a:latin typeface="-apple-system"/>
            </a:endParaRPr>
          </a:p>
          <a:p>
            <a:r>
              <a:rPr lang="en-US" sz="2400" dirty="0">
                <a:latin typeface="-apple-system"/>
              </a:rPr>
              <a:t>Multi-objective federated learning, proposed by Qiang Yang</a:t>
            </a:r>
          </a:p>
          <a:p>
            <a:pPr lvl="1"/>
            <a:r>
              <a:rPr lang="en-US" sz="2000" dirty="0">
                <a:latin typeface="-apple-system"/>
              </a:rPr>
              <a:t>One of the utility sources to make sure federation follows common sense</a:t>
            </a:r>
          </a:p>
          <a:p>
            <a:r>
              <a:rPr lang="en-US" sz="2400" dirty="0">
                <a:latin typeface="-apple-system"/>
              </a:rPr>
              <a:t>Abductive learning, proposed by </a:t>
            </a:r>
            <a:r>
              <a:rPr lang="en-US" sz="2400" dirty="0" err="1">
                <a:latin typeface="-apple-system"/>
              </a:rPr>
              <a:t>Zhihua</a:t>
            </a:r>
            <a:r>
              <a:rPr lang="en-US" sz="2400" dirty="0">
                <a:latin typeface="-apple-system"/>
              </a:rPr>
              <a:t> Zhou</a:t>
            </a:r>
          </a:p>
          <a:p>
            <a:pPr lvl="1"/>
            <a:r>
              <a:rPr lang="en-US" sz="2000" dirty="0">
                <a:latin typeface="-apple-system"/>
              </a:rPr>
              <a:t>KB plays an important role to provide weak labels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959A5-6CBC-2181-B522-48EE5AA6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6722AA-C70B-3CDB-EC9A-FAABA6CE5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826" y="1063485"/>
            <a:ext cx="1368606" cy="20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oomberg/Bloomberg via Getty Images">
            <a:extLst>
              <a:ext uri="{FF2B5EF4-FFF2-40B4-BE49-F238E27FC236}">
                <a16:creationId xmlns:a16="http://schemas.microsoft.com/office/drawing/2014/main" id="{AB8FEE84-FF44-D913-A5BA-19141F553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432" y="1417910"/>
            <a:ext cx="199018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52BCA-31B9-8888-A64B-E78C43B50210}"/>
              </a:ext>
            </a:extLst>
          </p:cNvPr>
          <p:cNvSpPr txBox="1"/>
          <p:nvPr/>
        </p:nvSpPr>
        <p:spPr>
          <a:xfrm>
            <a:off x="0" y="6334780"/>
            <a:ext cx="9312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400" dirty="0">
                <a:hlinkClick r:id="rId4"/>
              </a:rPr>
              <a:t>http://www.iro.umontreal.ca/~bengioy/AAAI-9feb2020.pdf</a:t>
            </a:r>
          </a:p>
          <a:p>
            <a:r>
              <a:rPr lang="en-HK" sz="1400" dirty="0">
                <a:hlinkClick r:id="rId4"/>
              </a:rPr>
              <a:t>https://wp.nyu.edu/consciousness/do-large-language-models-need-sensory-grounding-for-meaning-and-understanding/</a:t>
            </a:r>
            <a:endParaRPr lang="en-HK" sz="1400" dirty="0"/>
          </a:p>
        </p:txBody>
      </p:sp>
      <p:pic>
        <p:nvPicPr>
          <p:cNvPr id="1030" name="Picture 6" descr="EVENT - Virtual Fireside Chat with Turing Award Winner Prof. Yann LeCun |  Center for Artificial Intelligence Research">
            <a:extLst>
              <a:ext uri="{FF2B5EF4-FFF2-40B4-BE49-F238E27FC236}">
                <a16:creationId xmlns:a16="http://schemas.microsoft.com/office/drawing/2014/main" id="{78038B01-1B9D-7BFB-F6B7-2A28780FB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993" y="3097898"/>
            <a:ext cx="1180271" cy="14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Qiang Yang">
            <a:extLst>
              <a:ext uri="{FF2B5EF4-FFF2-40B4-BE49-F238E27FC236}">
                <a16:creationId xmlns:a16="http://schemas.microsoft.com/office/drawing/2014/main" id="{685616EA-F938-5DD8-ABE1-A2545E731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835" y="4001294"/>
            <a:ext cx="1679377" cy="150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hi-Hua Zhou's Homepage">
            <a:extLst>
              <a:ext uri="{FF2B5EF4-FFF2-40B4-BE49-F238E27FC236}">
                <a16:creationId xmlns:a16="http://schemas.microsoft.com/office/drawing/2014/main" id="{789364B2-F372-DAF4-6153-F6BE863F8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020" y="5060398"/>
            <a:ext cx="1274030" cy="166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58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053" y="136525"/>
            <a:ext cx="10515600" cy="1325563"/>
          </a:xfrm>
        </p:spPr>
        <p:txBody>
          <a:bodyPr/>
          <a:lstStyle/>
          <a:p>
            <a:r>
              <a:rPr lang="en-US" dirty="0"/>
              <a:t>ASER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26" y="1863057"/>
            <a:ext cx="11913748" cy="4858418"/>
          </a:xfrm>
        </p:spPr>
        <p:txBody>
          <a:bodyPr>
            <a:normAutofit/>
          </a:bodyPr>
          <a:lstStyle/>
          <a:p>
            <a:r>
              <a:rPr lang="en-US" dirty="0"/>
              <a:t>1.0 (in 2019): Rule based extraction (14 Eventuality Patterns)</a:t>
            </a:r>
          </a:p>
          <a:p>
            <a:pPr lvl="1"/>
            <a:r>
              <a:rPr lang="en-US" dirty="0"/>
              <a:t>272 millions eventualities and 206 millions relations</a:t>
            </a:r>
          </a:p>
          <a:p>
            <a:pPr lvl="1"/>
            <a:endParaRPr lang="en-US" dirty="0"/>
          </a:p>
          <a:p>
            <a:r>
              <a:rPr lang="en-US" dirty="0"/>
              <a:t>2.0 (in 2021): Discourse Parser (18 Eventuality Patterns + Wang and Lan 2015)</a:t>
            </a:r>
          </a:p>
          <a:p>
            <a:pPr lvl="1"/>
            <a:r>
              <a:rPr lang="en-US" dirty="0"/>
              <a:t>439 millions eventualities and 649 millions relations</a:t>
            </a:r>
          </a:p>
          <a:p>
            <a:pPr lvl="1"/>
            <a:endParaRPr lang="en-US" dirty="0"/>
          </a:p>
          <a:p>
            <a:r>
              <a:rPr lang="en-US" dirty="0"/>
              <a:t>Conceptualization Core </a:t>
            </a:r>
            <a:r>
              <a:rPr lang="en-US" altLang="zh-CN" dirty="0"/>
              <a:t>(Using top </a:t>
            </a:r>
            <a:r>
              <a:rPr lang="en-US" altLang="zh-CN" dirty="0">
                <a:solidFill>
                  <a:srgbClr val="FF0000"/>
                </a:solidFill>
              </a:rPr>
              <a:t>5 concepts </a:t>
            </a:r>
            <a:r>
              <a:rPr lang="en-US" altLang="zh-CN" dirty="0"/>
              <a:t>for each detected instance)</a:t>
            </a:r>
            <a:r>
              <a:rPr lang="en-US" dirty="0"/>
              <a:t>: </a:t>
            </a:r>
          </a:p>
          <a:p>
            <a:pPr lvl="1"/>
            <a:r>
              <a:rPr lang="fr-FR" sz="2600" dirty="0"/>
              <a:t>Concepts: </a:t>
            </a:r>
            <a:r>
              <a:rPr lang="en-US" sz="2600" dirty="0">
                <a:solidFill>
                  <a:srgbClr val="FF0000"/>
                </a:solidFill>
              </a:rPr>
              <a:t>15 millions</a:t>
            </a:r>
            <a:r>
              <a:rPr lang="fr-FR" sz="2600" dirty="0">
                <a:solidFill>
                  <a:srgbClr val="FF0000"/>
                </a:solidFill>
              </a:rPr>
              <a:t> </a:t>
            </a:r>
            <a:r>
              <a:rPr lang="fr-FR" sz="2600" dirty="0"/>
              <a:t>(</a:t>
            </a:r>
            <a:r>
              <a:rPr lang="fr-FR" sz="2600" dirty="0" err="1"/>
              <a:t>based</a:t>
            </a:r>
            <a:r>
              <a:rPr lang="fr-FR" sz="2600" dirty="0"/>
              <a:t> on </a:t>
            </a:r>
            <a:r>
              <a:rPr lang="fr-FR" sz="2600" dirty="0">
                <a:solidFill>
                  <a:srgbClr val="00B0F0"/>
                </a:solidFill>
              </a:rPr>
              <a:t>14 </a:t>
            </a:r>
            <a:r>
              <a:rPr lang="en-US" sz="2600" dirty="0">
                <a:solidFill>
                  <a:srgbClr val="00B0F0"/>
                </a:solidFill>
              </a:rPr>
              <a:t>millions</a:t>
            </a:r>
            <a:r>
              <a:rPr lang="fr-FR" sz="2600" dirty="0">
                <a:solidFill>
                  <a:srgbClr val="00B0F0"/>
                </a:solidFill>
              </a:rPr>
              <a:t> </a:t>
            </a:r>
            <a:r>
              <a:rPr lang="fr-FR" sz="2600" dirty="0" err="1">
                <a:solidFill>
                  <a:srgbClr val="00B0F0"/>
                </a:solidFill>
              </a:rPr>
              <a:t>eventualities</a:t>
            </a:r>
            <a:r>
              <a:rPr lang="en-US" sz="2600" dirty="0"/>
              <a:t>, </a:t>
            </a:r>
            <a:r>
              <a:rPr lang="en-US" sz="2600" dirty="0">
                <a:solidFill>
                  <a:srgbClr val="FF0000"/>
                </a:solidFill>
              </a:rPr>
              <a:t>1.X times</a:t>
            </a:r>
            <a:r>
              <a:rPr lang="fr-FR" sz="2600" dirty="0"/>
              <a:t>)</a:t>
            </a:r>
          </a:p>
          <a:p>
            <a:pPr lvl="1"/>
            <a:r>
              <a:rPr lang="fr-FR" sz="2600" dirty="0"/>
              <a:t>Concept Relations: </a:t>
            </a:r>
            <a:r>
              <a:rPr lang="en-US" sz="2600" dirty="0">
                <a:solidFill>
                  <a:srgbClr val="FF0000"/>
                </a:solidFill>
              </a:rPr>
              <a:t>224 millions </a:t>
            </a:r>
            <a:r>
              <a:rPr lang="en-US" sz="2600" dirty="0"/>
              <a:t>(based on </a:t>
            </a:r>
            <a:r>
              <a:rPr lang="en-US" sz="2600" dirty="0">
                <a:solidFill>
                  <a:srgbClr val="00B0F0"/>
                </a:solidFill>
              </a:rPr>
              <a:t>53 millions eventuality </a:t>
            </a:r>
            <a:r>
              <a:rPr lang="en-US" sz="2600" dirty="0"/>
              <a:t>relations, </a:t>
            </a:r>
            <a:r>
              <a:rPr lang="en-US" sz="2600" dirty="0">
                <a:solidFill>
                  <a:srgbClr val="FF0000"/>
                </a:solidFill>
              </a:rPr>
              <a:t>4.X times</a:t>
            </a:r>
            <a:r>
              <a:rPr lang="en-US" sz="26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45106542-138A-F934-757F-0C72793B7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32" y="487409"/>
            <a:ext cx="1493619" cy="59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E28F88-C5FF-8CB2-60E3-44D50618E873}"/>
              </a:ext>
            </a:extLst>
          </p:cNvPr>
          <p:cNvSpPr/>
          <p:nvPr/>
        </p:nvSpPr>
        <p:spPr>
          <a:xfrm>
            <a:off x="0" y="6215746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https://github.com/HKUST-KnowComp/ASER</a:t>
            </a:r>
            <a:endParaRPr lang="en-US" sz="1200" dirty="0"/>
          </a:p>
          <a:p>
            <a:r>
              <a:rPr lang="en-US" sz="1200" dirty="0"/>
              <a:t>Hongming Zhang, Xin Liu, </a:t>
            </a:r>
            <a:r>
              <a:rPr lang="en-US" sz="1200" dirty="0" err="1"/>
              <a:t>Haojie</a:t>
            </a:r>
            <a:r>
              <a:rPr lang="en-US" sz="1200" dirty="0"/>
              <a:t> Pan, Haowen Ke, </a:t>
            </a:r>
            <a:r>
              <a:rPr lang="en-US" sz="1200" dirty="0" err="1"/>
              <a:t>Jiefu</a:t>
            </a:r>
            <a:r>
              <a:rPr lang="en-US" sz="1200" dirty="0"/>
              <a:t> Ou, Tianqing Fang, Yangqiu Song: ASER: Towards large-scale commonsense knowledge acquisition via higher-order </a:t>
            </a:r>
            <a:r>
              <a:rPr lang="en-US" sz="1200" dirty="0" err="1"/>
              <a:t>selectional</a:t>
            </a:r>
            <a:r>
              <a:rPr lang="en-US" sz="1200" dirty="0"/>
              <a:t> preference over eventualities. </a:t>
            </a:r>
            <a:r>
              <a:rPr lang="en-US" sz="1200" dirty="0" err="1"/>
              <a:t>Artif</a:t>
            </a:r>
            <a:r>
              <a:rPr lang="en-US" sz="1200" dirty="0"/>
              <a:t>. </a:t>
            </a:r>
            <a:r>
              <a:rPr lang="en-US" sz="1200" dirty="0" err="1"/>
              <a:t>Intell</a:t>
            </a:r>
            <a:r>
              <a:rPr lang="en-US" sz="1200" dirty="0"/>
              <a:t>. 309: 103740 (2022)</a:t>
            </a:r>
          </a:p>
        </p:txBody>
      </p:sp>
    </p:spTree>
    <p:extLst>
      <p:ext uri="{BB962C8B-B14F-4D97-AF65-F5344CB8AC3E}">
        <p14:creationId xmlns:p14="http://schemas.microsoft.com/office/powerpoint/2010/main" val="231423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36" y="0"/>
            <a:ext cx="10515600" cy="1325563"/>
          </a:xfrm>
        </p:spPr>
        <p:txBody>
          <a:bodyPr/>
          <a:lstStyle/>
          <a:p>
            <a:r>
              <a:rPr lang="en-US" altLang="zh-CN" dirty="0" err="1"/>
              <a:t>TransOMCS</a:t>
            </a:r>
            <a:r>
              <a:rPr lang="en-US" altLang="zh-CN" dirty="0"/>
              <a:t>: Transform ASER    to </a:t>
            </a:r>
            <a:r>
              <a:rPr lang="en-US" altLang="zh-CN" dirty="0" err="1"/>
              <a:t>ConceptNet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" y="1218293"/>
            <a:ext cx="9285514" cy="43028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C6928250-3FBE-024D-9B6F-79F94E79D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640" y="349612"/>
            <a:ext cx="1493619" cy="59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A4DDAC-6CA4-1F1F-EEC1-750B19C6FC5C}"/>
              </a:ext>
            </a:extLst>
          </p:cNvPr>
          <p:cNvSpPr/>
          <p:nvPr/>
        </p:nvSpPr>
        <p:spPr>
          <a:xfrm>
            <a:off x="10281556" y="4971851"/>
            <a:ext cx="1709058" cy="5492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IJCAI’20</a:t>
            </a:r>
            <a:endParaRPr lang="en-HK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AFA17A-C7EE-5FF1-6834-1081F33F2D6A}"/>
              </a:ext>
            </a:extLst>
          </p:cNvPr>
          <p:cNvSpPr txBox="1"/>
          <p:nvPr/>
        </p:nvSpPr>
        <p:spPr>
          <a:xfrm>
            <a:off x="0" y="6608614"/>
            <a:ext cx="122246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100" dirty="0"/>
              <a:t>Hongming Zhang, Daniel </a:t>
            </a:r>
            <a:r>
              <a:rPr lang="en-HK" sz="1100" dirty="0" err="1"/>
              <a:t>Khashabi</a:t>
            </a:r>
            <a:r>
              <a:rPr lang="en-HK" sz="1100" dirty="0"/>
              <a:t>, Yangqiu </a:t>
            </a:r>
            <a:r>
              <a:rPr lang="en-HK" sz="1100" dirty="0" err="1"/>
              <a:t>Song,</a:t>
            </a:r>
            <a:r>
              <a:rPr lang="en-HK" sz="1100" dirty="0"/>
              <a:t> and Dan Roth. </a:t>
            </a:r>
            <a:r>
              <a:rPr lang="en-HK" sz="1100" dirty="0" err="1"/>
              <a:t>TransOMCS</a:t>
            </a:r>
            <a:r>
              <a:rPr lang="en-HK" sz="1100" dirty="0"/>
              <a:t>: From Linguistic Graphs to Commonsense Knowledge. International Joint Conference on Artificial Intelligence (IJCAI). 2020.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9E55D0-12C5-1EB4-C1BE-C6A6B1F3B4D2}"/>
              </a:ext>
            </a:extLst>
          </p:cNvPr>
          <p:cNvSpPr txBox="1"/>
          <p:nvPr/>
        </p:nvSpPr>
        <p:spPr>
          <a:xfrm>
            <a:off x="431594" y="5781498"/>
            <a:ext cx="109222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eaLnBrk="1" hangingPunct="1"/>
            <a:r>
              <a:rPr lang="en-US" altLang="zh-CN" sz="3200" dirty="0"/>
              <a:t>100x</a:t>
            </a:r>
            <a:r>
              <a:rPr lang="zh-CN" altLang="en-US" sz="3200" dirty="0"/>
              <a:t> </a:t>
            </a:r>
            <a:r>
              <a:rPr lang="en-US" altLang="zh-CN" sz="3200" dirty="0"/>
              <a:t>Larger</a:t>
            </a:r>
            <a:r>
              <a:rPr lang="zh-CN" altLang="en-US" sz="3200" dirty="0"/>
              <a:t> </a:t>
            </a:r>
            <a:r>
              <a:rPr lang="en-US" altLang="zh-CN" sz="3200" dirty="0"/>
              <a:t>(about</a:t>
            </a:r>
            <a:r>
              <a:rPr lang="zh-CN" altLang="en-US" sz="3200" dirty="0"/>
              <a:t> </a:t>
            </a:r>
            <a:r>
              <a:rPr lang="en-US" altLang="zh-CN" sz="3200" dirty="0"/>
              <a:t>18M</a:t>
            </a:r>
            <a:r>
              <a:rPr lang="zh-CN" altLang="en-US" sz="3200" dirty="0"/>
              <a:t> </a:t>
            </a:r>
            <a:r>
              <a:rPr lang="en-US" altLang="zh-CN" sz="3200" dirty="0"/>
              <a:t>triplets) than OMCS in </a:t>
            </a:r>
            <a:r>
              <a:rPr lang="en-US" altLang="zh-CN" sz="3200" dirty="0" err="1"/>
              <a:t>ConceptNet</a:t>
            </a:r>
            <a:endParaRPr lang="en-US" altLang="zh-CN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AA7DC1-7034-0776-37FB-FFA238B7D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458" y="367643"/>
            <a:ext cx="3213162" cy="59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E2BE03-2B12-D24A-AB59-5163E589FF06}"/>
              </a:ext>
            </a:extLst>
          </p:cNvPr>
          <p:cNvSpPr txBox="1"/>
          <p:nvPr/>
        </p:nvSpPr>
        <p:spPr>
          <a:xfrm>
            <a:off x="10125164" y="2117842"/>
            <a:ext cx="18291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800" dirty="0"/>
              <a:t>Knowledge Base Population (KBP)</a:t>
            </a:r>
          </a:p>
        </p:txBody>
      </p:sp>
    </p:spTree>
    <p:extLst>
      <p:ext uri="{BB962C8B-B14F-4D97-AF65-F5344CB8AC3E}">
        <p14:creationId xmlns:p14="http://schemas.microsoft.com/office/powerpoint/2010/main" val="2804388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5" y="97977"/>
            <a:ext cx="10515600" cy="1011177"/>
          </a:xfrm>
        </p:spPr>
        <p:txBody>
          <a:bodyPr/>
          <a:lstStyle/>
          <a:p>
            <a:r>
              <a:rPr lang="en-US" dirty="0"/>
              <a:t>Transform </a:t>
            </a:r>
            <a:r>
              <a:rPr lang="en-US" altLang="zh-CN" dirty="0"/>
              <a:t>ASER    </a:t>
            </a:r>
            <a:r>
              <a:rPr lang="en-US" dirty="0"/>
              <a:t>to ATOMIC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610" y="1196609"/>
            <a:ext cx="8650356" cy="43795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FE0A6988-A909-77EF-DCF0-5C83FAB93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113" y="284001"/>
            <a:ext cx="1493619" cy="59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1ACA56-DEF2-E219-83C4-A34828ECA1DD}"/>
              </a:ext>
            </a:extLst>
          </p:cNvPr>
          <p:cNvSpPr/>
          <p:nvPr/>
        </p:nvSpPr>
        <p:spPr>
          <a:xfrm>
            <a:off x="10281556" y="4195565"/>
            <a:ext cx="1709058" cy="13255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WWW’21</a:t>
            </a:r>
          </a:p>
          <a:p>
            <a:pPr algn="ctr"/>
            <a:r>
              <a:rPr lang="en-US" sz="2800" dirty="0"/>
              <a:t>EMNLP’21</a:t>
            </a:r>
          </a:p>
          <a:p>
            <a:pPr algn="ctr"/>
            <a:r>
              <a:rPr lang="en-US" sz="2800" dirty="0"/>
              <a:t>EMNLP’22</a:t>
            </a:r>
            <a:endParaRPr lang="en-HK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47F5C-278B-6BC5-BA66-D4979DE484BD}"/>
              </a:ext>
            </a:extLst>
          </p:cNvPr>
          <p:cNvSpPr txBox="1"/>
          <p:nvPr/>
        </p:nvSpPr>
        <p:spPr>
          <a:xfrm>
            <a:off x="1522372" y="5576193"/>
            <a:ext cx="818605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eaLnBrk="1" hangingPunct="1"/>
            <a:r>
              <a:rPr lang="en-US" altLang="zh-CN" sz="3200" dirty="0"/>
              <a:t>3x</a:t>
            </a:r>
            <a:r>
              <a:rPr lang="zh-CN" altLang="en-US" sz="3200" dirty="0"/>
              <a:t> </a:t>
            </a:r>
            <a:r>
              <a:rPr lang="en-US" altLang="zh-CN" sz="3200" dirty="0"/>
              <a:t>Larger</a:t>
            </a:r>
            <a:r>
              <a:rPr lang="zh-CN" altLang="en-US" sz="3200" dirty="0"/>
              <a:t> </a:t>
            </a:r>
            <a:r>
              <a:rPr lang="en-US" altLang="zh-CN" sz="3200" dirty="0"/>
              <a:t>(about</a:t>
            </a:r>
            <a:r>
              <a:rPr lang="zh-CN" altLang="en-US" sz="3200" dirty="0"/>
              <a:t> </a:t>
            </a:r>
            <a:r>
              <a:rPr lang="en-US" altLang="zh-CN" sz="3200" dirty="0"/>
              <a:t>3.4M</a:t>
            </a:r>
            <a:r>
              <a:rPr lang="zh-CN" altLang="en-US" sz="3200" dirty="0"/>
              <a:t> </a:t>
            </a:r>
            <a:r>
              <a:rPr lang="en-US" altLang="zh-CN" sz="3200" dirty="0"/>
              <a:t>triplets) than ATOMIC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6E913-047D-FD32-8716-803D0B666DA6}"/>
              </a:ext>
            </a:extLst>
          </p:cNvPr>
          <p:cNvSpPr txBox="1"/>
          <p:nvPr/>
        </p:nvSpPr>
        <p:spPr>
          <a:xfrm>
            <a:off x="1" y="6263234"/>
            <a:ext cx="1227908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100" dirty="0"/>
              <a:t>Tianqing Fang, Quyet V. Do, Hongming Zhang, Yangqiu </a:t>
            </a:r>
            <a:r>
              <a:rPr lang="en-HK" sz="1100" dirty="0" err="1"/>
              <a:t>Song,</a:t>
            </a:r>
            <a:r>
              <a:rPr lang="en-HK" sz="1100" dirty="0"/>
              <a:t> Ginny Y. Wong and Simon See. </a:t>
            </a:r>
            <a:r>
              <a:rPr lang="en-HK" sz="1100" dirty="0" err="1"/>
              <a:t>PseudoReasoner</a:t>
            </a:r>
            <a:r>
              <a:rPr lang="en-HK" sz="1100" dirty="0"/>
              <a:t>: Leveraging Pseudo Labels for Commonsense Knowledge Base Population. Findings of EMNLP, 2022.</a:t>
            </a:r>
          </a:p>
          <a:p>
            <a:r>
              <a:rPr lang="en-HK" sz="1100" dirty="0"/>
              <a:t>Tianqing Fang*, Weiqi Wang*, Sehyun Choi, </a:t>
            </a:r>
            <a:r>
              <a:rPr lang="en-HK" sz="1100" dirty="0" err="1"/>
              <a:t>Shibo</a:t>
            </a:r>
            <a:r>
              <a:rPr lang="en-HK" sz="1100" dirty="0"/>
              <a:t> Hao, Hongming Zhang, Yangqiu </a:t>
            </a:r>
            <a:r>
              <a:rPr lang="en-HK" sz="1100" dirty="0" err="1"/>
              <a:t>Song,</a:t>
            </a:r>
            <a:r>
              <a:rPr lang="en-HK" sz="1100" dirty="0"/>
              <a:t> Bin He. Benchmarking Commonsense Knowledge Base Population with an Effective Evaluation Dataset. EMNLP, 2021</a:t>
            </a:r>
          </a:p>
          <a:p>
            <a:r>
              <a:rPr lang="en-US" sz="1100" dirty="0"/>
              <a:t>Tianqing Fang, Hongming Zhang, Weiqi Wang, Yangqiu </a:t>
            </a:r>
            <a:r>
              <a:rPr lang="en-US" sz="1100" dirty="0" err="1"/>
              <a:t>Song,</a:t>
            </a:r>
            <a:r>
              <a:rPr lang="en-US" sz="1100" dirty="0"/>
              <a:t> and Bin He. DISCOS: Bridging the Gap between Discourse Knowledge and Commonsense Knowledge. WWW, 2021.</a:t>
            </a:r>
            <a:endParaRPr lang="en-HK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8845B5-FD91-D8BE-A1E1-1E54BEB77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377" y="306262"/>
            <a:ext cx="2085588" cy="5418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44F175-3CF8-DBCC-9A92-818B195734EB}"/>
              </a:ext>
            </a:extLst>
          </p:cNvPr>
          <p:cNvSpPr txBox="1"/>
          <p:nvPr/>
        </p:nvSpPr>
        <p:spPr>
          <a:xfrm>
            <a:off x="10125164" y="2117842"/>
            <a:ext cx="18291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800" dirty="0"/>
              <a:t>Knowledge Base Population (KBP)</a:t>
            </a:r>
          </a:p>
        </p:txBody>
      </p:sp>
    </p:spTree>
    <p:extLst>
      <p:ext uri="{BB962C8B-B14F-4D97-AF65-F5344CB8AC3E}">
        <p14:creationId xmlns:p14="http://schemas.microsoft.com/office/powerpoint/2010/main" val="421839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627A-04AC-0B01-C011-FF9A2606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0"/>
            <a:ext cx="10765971" cy="1325563"/>
          </a:xfrm>
        </p:spPr>
        <p:txBody>
          <a:bodyPr/>
          <a:lstStyle/>
          <a:p>
            <a:r>
              <a:rPr lang="en-US" dirty="0"/>
              <a:t>Incorporating More Types: </a:t>
            </a:r>
            <a:r>
              <a:rPr lang="en-HK" sz="4400" b="1" dirty="0"/>
              <a:t>Process Induction</a:t>
            </a:r>
            <a:endParaRPr lang="en-HK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B124BF7-A0AE-EBC1-3CC8-416A19A09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685" y="1355278"/>
            <a:ext cx="10885714" cy="49713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BB9C1-09ED-9695-F4AD-2F6D44BF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23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F9636E-DD73-8985-71D4-686DADB462E4}"/>
              </a:ext>
            </a:extLst>
          </p:cNvPr>
          <p:cNvSpPr/>
          <p:nvPr/>
        </p:nvSpPr>
        <p:spPr>
          <a:xfrm>
            <a:off x="10346870" y="4656166"/>
            <a:ext cx="1709058" cy="5492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EMNLP’20</a:t>
            </a:r>
            <a:endParaRPr lang="en-HK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CA9F7-0087-401D-8770-214803B3D8B9}"/>
              </a:ext>
            </a:extLst>
          </p:cNvPr>
          <p:cNvSpPr txBox="1"/>
          <p:nvPr/>
        </p:nvSpPr>
        <p:spPr>
          <a:xfrm>
            <a:off x="0" y="6560684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dirty="0"/>
              <a:t>Hongming Zhang, </a:t>
            </a:r>
            <a:r>
              <a:rPr lang="en-HK" sz="1200" dirty="0" err="1"/>
              <a:t>Muhao</a:t>
            </a:r>
            <a:r>
              <a:rPr lang="en-HK" sz="1200" dirty="0"/>
              <a:t> Chen, </a:t>
            </a:r>
            <a:r>
              <a:rPr lang="en-HK" sz="1200" dirty="0" err="1"/>
              <a:t>Haoyu</a:t>
            </a:r>
            <a:r>
              <a:rPr lang="en-HK" sz="1200" dirty="0"/>
              <a:t> Wang, Yangqiu </a:t>
            </a:r>
            <a:r>
              <a:rPr lang="en-HK" sz="1200" dirty="0" err="1"/>
              <a:t>Song,</a:t>
            </a:r>
            <a:r>
              <a:rPr lang="en-HK" sz="1200" dirty="0"/>
              <a:t> and Dan Roth. Analogous Process Structure Induction for Sub-event Sequence Prediction. EMNLP. 2020.</a:t>
            </a:r>
          </a:p>
        </p:txBody>
      </p:sp>
    </p:spTree>
    <p:extLst>
      <p:ext uri="{BB962C8B-B14F-4D97-AF65-F5344CB8AC3E}">
        <p14:creationId xmlns:p14="http://schemas.microsoft.com/office/powerpoint/2010/main" val="3691113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D7706E-4818-03A4-A751-8B5B1FDF6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45" y="2849387"/>
            <a:ext cx="10899418" cy="33919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67627A-04AC-0B01-C011-FF9A2606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0"/>
            <a:ext cx="10765971" cy="1325563"/>
          </a:xfrm>
        </p:spPr>
        <p:txBody>
          <a:bodyPr/>
          <a:lstStyle/>
          <a:p>
            <a:r>
              <a:rPr lang="en-US" dirty="0"/>
              <a:t>Incorporating More Types: </a:t>
            </a:r>
            <a:r>
              <a:rPr lang="en-HK" sz="4400" b="1" dirty="0"/>
              <a:t>Process Generation</a:t>
            </a:r>
            <a:endParaRPr lang="en-HK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BB9C1-09ED-9695-F4AD-2F6D44BF8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24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F9636E-DD73-8985-71D4-686DADB462E4}"/>
              </a:ext>
            </a:extLst>
          </p:cNvPr>
          <p:cNvSpPr/>
          <p:nvPr/>
        </p:nvSpPr>
        <p:spPr>
          <a:xfrm>
            <a:off x="10360359" y="4666085"/>
            <a:ext cx="1709058" cy="5492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EMNLP’22</a:t>
            </a:r>
            <a:endParaRPr lang="en-HK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FF0796-1101-733D-7244-B26307BCD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8" y="1253331"/>
            <a:ext cx="119667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Coherence controller: a candidate is coherent with the process and prior generated sub-events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Local coherence</a:t>
            </a:r>
            <a:r>
              <a:rPr lang="en-US" sz="2000" dirty="0"/>
              <a:t>: randomly copy a sub-event in the current process and place it at a random location.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Global coherence</a:t>
            </a:r>
            <a:r>
              <a:rPr lang="en-US" sz="2000" dirty="0"/>
              <a:t>: randomly choose a sub-event from other processes with a different theme and insert it at a random location</a:t>
            </a:r>
            <a:endParaRPr lang="en-HK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4A8A48-A51D-2BFC-B3AA-8986473F4B43}"/>
              </a:ext>
            </a:extLst>
          </p:cNvPr>
          <p:cNvSpPr txBox="1"/>
          <p:nvPr/>
        </p:nvSpPr>
        <p:spPr>
          <a:xfrm>
            <a:off x="-76201" y="6559504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dirty="0"/>
              <a:t>Zhaowei Wang, Hongming Zhang, Tianqing Fang, Yangqiu </a:t>
            </a:r>
            <a:r>
              <a:rPr lang="en-HK" sz="1200" dirty="0" err="1"/>
              <a:t>Song,</a:t>
            </a:r>
            <a:r>
              <a:rPr lang="en-HK" sz="1200" dirty="0"/>
              <a:t> Ginny Y. Wong, and Simon See. </a:t>
            </a:r>
            <a:r>
              <a:rPr lang="en-HK" sz="1200" dirty="0" err="1"/>
              <a:t>SubeventWriter</a:t>
            </a:r>
            <a:r>
              <a:rPr lang="en-HK" sz="1200" dirty="0"/>
              <a:t>: Iterative Sub-event Sequence Generation with Coherence Controller. EMNLP, 2022</a:t>
            </a:r>
          </a:p>
        </p:txBody>
      </p:sp>
    </p:spTree>
    <p:extLst>
      <p:ext uri="{BB962C8B-B14F-4D97-AF65-F5344CB8AC3E}">
        <p14:creationId xmlns:p14="http://schemas.microsoft.com/office/powerpoint/2010/main" val="2543993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77B5-BD49-13A2-A3B8-2EB29327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18255"/>
            <a:ext cx="10515600" cy="1325563"/>
          </a:xfrm>
        </p:spPr>
        <p:txBody>
          <a:bodyPr/>
          <a:lstStyle/>
          <a:p>
            <a:r>
              <a:rPr lang="en-US" dirty="0"/>
              <a:t>Beyond Belief/Knowledge Graph: </a:t>
            </a:r>
            <a:r>
              <a:rPr lang="en-HK" b="1" dirty="0" err="1"/>
              <a:t>FolkScope</a:t>
            </a:r>
            <a:endParaRPr lang="en-H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15064-D65B-52A2-E77F-E7A95D0B0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49" y="1257422"/>
            <a:ext cx="11440886" cy="506503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Intention Knowledge Graph </a:t>
            </a:r>
            <a:r>
              <a:rPr lang="en-US" dirty="0"/>
              <a:t>for E-commerce Commonsense Discovery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51BD1-1E7C-6E66-2595-357F2C77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25</a:t>
            </a:fld>
            <a:endParaRPr lang="en-US"/>
          </a:p>
        </p:txBody>
      </p:sp>
      <p:sp>
        <p:nvSpPr>
          <p:cNvPr id="50" name="圆角矩形 5">
            <a:extLst>
              <a:ext uri="{FF2B5EF4-FFF2-40B4-BE49-F238E27FC236}">
                <a16:creationId xmlns:a16="http://schemas.microsoft.com/office/drawing/2014/main" id="{FEE35A60-9C26-D5D2-2D2F-E17577EBCF6B}"/>
              </a:ext>
            </a:extLst>
          </p:cNvPr>
          <p:cNvSpPr/>
          <p:nvPr/>
        </p:nvSpPr>
        <p:spPr>
          <a:xfrm>
            <a:off x="1011684" y="2751437"/>
            <a:ext cx="2826414" cy="580809"/>
          </a:xfrm>
          <a:prstGeom prst="roundRect">
            <a:avLst>
              <a:gd name="adj" fmla="val 2293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1" name="文本框 10">
            <a:extLst>
              <a:ext uri="{FF2B5EF4-FFF2-40B4-BE49-F238E27FC236}">
                <a16:creationId xmlns:a16="http://schemas.microsoft.com/office/drawing/2014/main" id="{E7A935B1-CD9B-149D-D905-25BF5DEB001B}"/>
              </a:ext>
            </a:extLst>
          </p:cNvPr>
          <p:cNvSpPr txBox="1"/>
          <p:nvPr/>
        </p:nvSpPr>
        <p:spPr>
          <a:xfrm>
            <a:off x="1011683" y="2857966"/>
            <a:ext cx="263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UserU</a:t>
            </a:r>
            <a:r>
              <a:rPr kumimoji="1" lang="zh-CN" altLang="en-US" dirty="0"/>
              <a:t> </a:t>
            </a:r>
            <a:r>
              <a:rPr kumimoji="1" lang="en-US" altLang="zh-CN" dirty="0"/>
              <a:t>bought [A] because</a:t>
            </a:r>
            <a:endParaRPr kumimoji="1" lang="zh-CN" altLang="en-US" dirty="0"/>
          </a:p>
        </p:txBody>
      </p:sp>
      <p:sp>
        <p:nvSpPr>
          <p:cNvPr id="52" name="圆角矩形 13">
            <a:extLst>
              <a:ext uri="{FF2B5EF4-FFF2-40B4-BE49-F238E27FC236}">
                <a16:creationId xmlns:a16="http://schemas.microsoft.com/office/drawing/2014/main" id="{AD989B67-1311-A21A-A130-9967C2471318}"/>
              </a:ext>
            </a:extLst>
          </p:cNvPr>
          <p:cNvSpPr/>
          <p:nvPr/>
        </p:nvSpPr>
        <p:spPr>
          <a:xfrm>
            <a:off x="206344" y="4799646"/>
            <a:ext cx="4447051" cy="923421"/>
          </a:xfrm>
          <a:prstGeom prst="roundRect">
            <a:avLst>
              <a:gd name="adj" fmla="val 2293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3" name="文本框 15">
            <a:extLst>
              <a:ext uri="{FF2B5EF4-FFF2-40B4-BE49-F238E27FC236}">
                <a16:creationId xmlns:a16="http://schemas.microsoft.com/office/drawing/2014/main" id="{EF5B8E84-F264-958F-A967-F7E87B6022A9}"/>
              </a:ext>
            </a:extLst>
          </p:cNvPr>
          <p:cNvSpPr txBox="1"/>
          <p:nvPr/>
        </p:nvSpPr>
        <p:spPr>
          <a:xfrm>
            <a:off x="218659" y="4905384"/>
            <a:ext cx="376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PersonX</a:t>
            </a:r>
            <a:r>
              <a:rPr kumimoji="1" lang="zh-CN" altLang="en-US" dirty="0"/>
              <a:t> </a:t>
            </a:r>
            <a:r>
              <a:rPr kumimoji="1" lang="en-US" altLang="zh-CN" dirty="0"/>
              <a:t>bought</a:t>
            </a:r>
            <a:r>
              <a:rPr kumimoji="1" lang="zh-CN" altLang="en-US" dirty="0"/>
              <a:t> </a:t>
            </a:r>
            <a:r>
              <a:rPr kumimoji="1" lang="en-US" altLang="zh-CN" dirty="0"/>
              <a:t>[A] and [B] because</a:t>
            </a:r>
            <a:endParaRPr kumimoji="1" lang="zh-CN" altLang="en-US" dirty="0"/>
          </a:p>
        </p:txBody>
      </p:sp>
      <p:sp>
        <p:nvSpPr>
          <p:cNvPr id="54" name="圆角矩形 16">
            <a:extLst>
              <a:ext uri="{FF2B5EF4-FFF2-40B4-BE49-F238E27FC236}">
                <a16:creationId xmlns:a16="http://schemas.microsoft.com/office/drawing/2014/main" id="{342D4736-6A9D-E588-89B8-9EDACDC83A5A}"/>
              </a:ext>
            </a:extLst>
          </p:cNvPr>
          <p:cNvSpPr/>
          <p:nvPr/>
        </p:nvSpPr>
        <p:spPr>
          <a:xfrm>
            <a:off x="1011683" y="3778350"/>
            <a:ext cx="2826414" cy="580809"/>
          </a:xfrm>
          <a:prstGeom prst="roundRect">
            <a:avLst>
              <a:gd name="adj" fmla="val 2293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5" name="文本框 17">
            <a:extLst>
              <a:ext uri="{FF2B5EF4-FFF2-40B4-BE49-F238E27FC236}">
                <a16:creationId xmlns:a16="http://schemas.microsoft.com/office/drawing/2014/main" id="{7C878B8D-E391-77D8-7777-64D271C601FB}"/>
              </a:ext>
            </a:extLst>
          </p:cNvPr>
          <p:cNvSpPr txBox="1"/>
          <p:nvPr/>
        </p:nvSpPr>
        <p:spPr>
          <a:xfrm>
            <a:off x="1031854" y="3868894"/>
            <a:ext cx="26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PersonX</a:t>
            </a:r>
            <a:r>
              <a:rPr kumimoji="1" lang="zh-CN" altLang="en-US" dirty="0"/>
              <a:t> </a:t>
            </a:r>
            <a:r>
              <a:rPr kumimoji="1" lang="en-US" altLang="zh-CN" dirty="0"/>
              <a:t>searches [Q]</a:t>
            </a:r>
            <a:r>
              <a:rPr kumimoji="1" lang="zh-CN" altLang="en-US" dirty="0"/>
              <a:t> </a:t>
            </a:r>
            <a:r>
              <a:rPr kumimoji="1" lang="en-US" altLang="zh-CN" dirty="0"/>
              <a:t>to </a:t>
            </a:r>
            <a:endParaRPr kumimoji="1" lang="zh-CN" altLang="en-US" dirty="0"/>
          </a:p>
        </p:txBody>
      </p:sp>
      <p:cxnSp>
        <p:nvCxnSpPr>
          <p:cNvPr id="56" name="曲线连接符 19">
            <a:extLst>
              <a:ext uri="{FF2B5EF4-FFF2-40B4-BE49-F238E27FC236}">
                <a16:creationId xmlns:a16="http://schemas.microsoft.com/office/drawing/2014/main" id="{7055F45B-6AFA-8F92-9D32-622348E87745}"/>
              </a:ext>
            </a:extLst>
          </p:cNvPr>
          <p:cNvCxnSpPr>
            <a:cxnSpLocks/>
            <a:stCxn id="51" idx="3"/>
          </p:cNvCxnSpPr>
          <p:nvPr/>
        </p:nvCxnSpPr>
        <p:spPr>
          <a:xfrm>
            <a:off x="3651316" y="3042632"/>
            <a:ext cx="1080277" cy="64235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曲线连接符 23">
            <a:extLst>
              <a:ext uri="{FF2B5EF4-FFF2-40B4-BE49-F238E27FC236}">
                <a16:creationId xmlns:a16="http://schemas.microsoft.com/office/drawing/2014/main" id="{52D6E126-2D29-9A50-6245-D3F4C8702482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3838097" y="3893666"/>
            <a:ext cx="893495" cy="175089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曲线连接符 26">
            <a:extLst>
              <a:ext uri="{FF2B5EF4-FFF2-40B4-BE49-F238E27FC236}">
                <a16:creationId xmlns:a16="http://schemas.microsoft.com/office/drawing/2014/main" id="{EC331B05-66EF-B5CB-BEF8-A22B8BB80122}"/>
              </a:ext>
            </a:extLst>
          </p:cNvPr>
          <p:cNvCxnSpPr>
            <a:cxnSpLocks/>
            <a:stCxn id="53" idx="3"/>
          </p:cNvCxnSpPr>
          <p:nvPr/>
        </p:nvCxnSpPr>
        <p:spPr>
          <a:xfrm flipV="1">
            <a:off x="3984433" y="4087146"/>
            <a:ext cx="536924" cy="10029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28">
            <a:extLst>
              <a:ext uri="{FF2B5EF4-FFF2-40B4-BE49-F238E27FC236}">
                <a16:creationId xmlns:a16="http://schemas.microsoft.com/office/drawing/2014/main" id="{353A73D3-7134-35A7-D955-9F86FD125EAD}"/>
              </a:ext>
            </a:extLst>
          </p:cNvPr>
          <p:cNvSpPr txBox="1"/>
          <p:nvPr/>
        </p:nvSpPr>
        <p:spPr>
          <a:xfrm>
            <a:off x="928338" y="2367701"/>
            <a:ext cx="330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Explainable recommendation </a:t>
            </a:r>
            <a:endParaRPr kumimoji="1" lang="zh-CN" altLang="en-US" b="1" dirty="0"/>
          </a:p>
        </p:txBody>
      </p:sp>
      <p:sp>
        <p:nvSpPr>
          <p:cNvPr id="60" name="文本框 30">
            <a:extLst>
              <a:ext uri="{FF2B5EF4-FFF2-40B4-BE49-F238E27FC236}">
                <a16:creationId xmlns:a16="http://schemas.microsoft.com/office/drawing/2014/main" id="{0C90CF6B-AFB5-0E74-68AF-87D3437A0A5B}"/>
              </a:ext>
            </a:extLst>
          </p:cNvPr>
          <p:cNvSpPr txBox="1"/>
          <p:nvPr/>
        </p:nvSpPr>
        <p:spPr>
          <a:xfrm>
            <a:off x="1139025" y="3420606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Query-item relevance</a:t>
            </a:r>
            <a:endParaRPr kumimoji="1" lang="zh-CN" altLang="en-US" b="1" dirty="0"/>
          </a:p>
        </p:txBody>
      </p:sp>
      <p:sp>
        <p:nvSpPr>
          <p:cNvPr id="61" name="文本框 31">
            <a:extLst>
              <a:ext uri="{FF2B5EF4-FFF2-40B4-BE49-F238E27FC236}">
                <a16:creationId xmlns:a16="http://schemas.microsoft.com/office/drawing/2014/main" id="{9532952C-1057-F823-2FFF-C1F484E488F7}"/>
              </a:ext>
            </a:extLst>
          </p:cNvPr>
          <p:cNvSpPr txBox="1"/>
          <p:nvPr/>
        </p:nvSpPr>
        <p:spPr>
          <a:xfrm>
            <a:off x="768731" y="4443567"/>
            <a:ext cx="320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/>
              <a:t>User behavior rationalization</a:t>
            </a:r>
            <a:endParaRPr kumimoji="1" lang="zh-CN" altLang="en-US" b="1" dirty="0"/>
          </a:p>
        </p:txBody>
      </p:sp>
      <p:pic>
        <p:nvPicPr>
          <p:cNvPr id="62" name="图片 35">
            <a:extLst>
              <a:ext uri="{FF2B5EF4-FFF2-40B4-BE49-F238E27FC236}">
                <a16:creationId xmlns:a16="http://schemas.microsoft.com/office/drawing/2014/main" id="{44E66C15-D6C2-CB43-FD6F-BD08A3E85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856" y="2768181"/>
            <a:ext cx="2011329" cy="793804"/>
          </a:xfrm>
          <a:prstGeom prst="rect">
            <a:avLst/>
          </a:prstGeom>
        </p:spPr>
      </p:pic>
      <p:pic>
        <p:nvPicPr>
          <p:cNvPr id="63" name="图片 37">
            <a:extLst>
              <a:ext uri="{FF2B5EF4-FFF2-40B4-BE49-F238E27FC236}">
                <a16:creationId xmlns:a16="http://schemas.microsoft.com/office/drawing/2014/main" id="{96DE3F8D-BDCF-624E-638B-D094047EAC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07" r="11461" b="10531"/>
          <a:stretch/>
        </p:blipFill>
        <p:spPr>
          <a:xfrm>
            <a:off x="7494793" y="4098956"/>
            <a:ext cx="1695784" cy="1096121"/>
          </a:xfrm>
          <a:prstGeom prst="rect">
            <a:avLst/>
          </a:prstGeom>
        </p:spPr>
      </p:pic>
      <p:cxnSp>
        <p:nvCxnSpPr>
          <p:cNvPr id="64" name="直线箭头连接符 39">
            <a:extLst>
              <a:ext uri="{FF2B5EF4-FFF2-40B4-BE49-F238E27FC236}">
                <a16:creationId xmlns:a16="http://schemas.microsoft.com/office/drawing/2014/main" id="{B8734D0F-DE9C-3DB2-17C5-748B29D6A04D}"/>
              </a:ext>
            </a:extLst>
          </p:cNvPr>
          <p:cNvCxnSpPr>
            <a:cxnSpLocks/>
          </p:cNvCxnSpPr>
          <p:nvPr/>
        </p:nvCxnSpPr>
        <p:spPr>
          <a:xfrm>
            <a:off x="6693314" y="3789938"/>
            <a:ext cx="64477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圆角矩形 43">
            <a:extLst>
              <a:ext uri="{FF2B5EF4-FFF2-40B4-BE49-F238E27FC236}">
                <a16:creationId xmlns:a16="http://schemas.microsoft.com/office/drawing/2014/main" id="{32C5CEAB-CF43-2966-1618-CBBCC04DCD8C}"/>
              </a:ext>
            </a:extLst>
          </p:cNvPr>
          <p:cNvSpPr/>
          <p:nvPr/>
        </p:nvSpPr>
        <p:spPr>
          <a:xfrm>
            <a:off x="7323220" y="2633040"/>
            <a:ext cx="2011329" cy="2677640"/>
          </a:xfrm>
          <a:prstGeom prst="roundRect">
            <a:avLst>
              <a:gd name="adj" fmla="val 9085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66" name="直线箭头连接符 45">
            <a:extLst>
              <a:ext uri="{FF2B5EF4-FFF2-40B4-BE49-F238E27FC236}">
                <a16:creationId xmlns:a16="http://schemas.microsoft.com/office/drawing/2014/main" id="{6BB28A23-8F47-EEAE-858F-3D4ECEFB9A78}"/>
              </a:ext>
            </a:extLst>
          </p:cNvPr>
          <p:cNvCxnSpPr>
            <a:cxnSpLocks/>
            <a:stCxn id="62" idx="2"/>
            <a:endCxn id="63" idx="0"/>
          </p:cNvCxnSpPr>
          <p:nvPr/>
        </p:nvCxnSpPr>
        <p:spPr>
          <a:xfrm>
            <a:off x="8331521" y="3561985"/>
            <a:ext cx="11164" cy="5369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47">
            <a:extLst>
              <a:ext uri="{FF2B5EF4-FFF2-40B4-BE49-F238E27FC236}">
                <a16:creationId xmlns:a16="http://schemas.microsoft.com/office/drawing/2014/main" id="{BF61C15F-2CE1-73EA-37C6-1E5C09D860CA}"/>
              </a:ext>
            </a:extLst>
          </p:cNvPr>
          <p:cNvSpPr txBox="1"/>
          <p:nvPr/>
        </p:nvSpPr>
        <p:spPr>
          <a:xfrm>
            <a:off x="6807931" y="5364064"/>
            <a:ext cx="351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Pattern mining, Filtering, Normalization, Conceptualization</a:t>
            </a:r>
            <a:endParaRPr kumimoji="1" lang="zh-CN" altLang="en-US" dirty="0"/>
          </a:p>
        </p:txBody>
      </p:sp>
      <p:sp>
        <p:nvSpPr>
          <p:cNvPr id="69" name="文本框 49">
            <a:extLst>
              <a:ext uri="{FF2B5EF4-FFF2-40B4-BE49-F238E27FC236}">
                <a16:creationId xmlns:a16="http://schemas.microsoft.com/office/drawing/2014/main" id="{B2CB0EFF-97BA-4A80-3917-89220E80F949}"/>
              </a:ext>
            </a:extLst>
          </p:cNvPr>
          <p:cNvSpPr txBox="1"/>
          <p:nvPr/>
        </p:nvSpPr>
        <p:spPr>
          <a:xfrm>
            <a:off x="1776539" y="5764314"/>
            <a:ext cx="97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Prompts</a:t>
            </a:r>
            <a:endParaRPr kumimoji="1" lang="zh-CN" altLang="en-US" dirty="0"/>
          </a:p>
        </p:txBody>
      </p:sp>
      <p:cxnSp>
        <p:nvCxnSpPr>
          <p:cNvPr id="70" name="直线箭头连接符 51">
            <a:extLst>
              <a:ext uri="{FF2B5EF4-FFF2-40B4-BE49-F238E27FC236}">
                <a16:creationId xmlns:a16="http://schemas.microsoft.com/office/drawing/2014/main" id="{758B5C6E-405A-8B81-D9FB-2D40D712AD55}"/>
              </a:ext>
            </a:extLst>
          </p:cNvPr>
          <p:cNvCxnSpPr>
            <a:cxnSpLocks/>
          </p:cNvCxnSpPr>
          <p:nvPr/>
        </p:nvCxnSpPr>
        <p:spPr>
          <a:xfrm>
            <a:off x="9396186" y="3789938"/>
            <a:ext cx="644771" cy="0"/>
          </a:xfrm>
          <a:prstGeom prst="straightConnector1">
            <a:avLst/>
          </a:prstGeom>
          <a:ln w="25400">
            <a:solidFill>
              <a:schemeClr val="tx1">
                <a:alpha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图片 53">
            <a:extLst>
              <a:ext uri="{FF2B5EF4-FFF2-40B4-BE49-F238E27FC236}">
                <a16:creationId xmlns:a16="http://schemas.microsoft.com/office/drawing/2014/main" id="{437A8B49-C586-E72C-9C8A-FD48F00F6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80074" y="3044088"/>
            <a:ext cx="1820223" cy="1704184"/>
          </a:xfrm>
          <a:prstGeom prst="rect">
            <a:avLst/>
          </a:prstGeom>
        </p:spPr>
      </p:pic>
      <p:cxnSp>
        <p:nvCxnSpPr>
          <p:cNvPr id="72" name="曲线连接符 72">
            <a:extLst>
              <a:ext uri="{FF2B5EF4-FFF2-40B4-BE49-F238E27FC236}">
                <a16:creationId xmlns:a16="http://schemas.microsoft.com/office/drawing/2014/main" id="{CCC38AFD-0396-8858-97D2-4889BBD2F5CC}"/>
              </a:ext>
            </a:extLst>
          </p:cNvPr>
          <p:cNvCxnSpPr>
            <a:cxnSpLocks/>
            <a:stCxn id="71" idx="0"/>
          </p:cNvCxnSpPr>
          <p:nvPr/>
        </p:nvCxnSpPr>
        <p:spPr>
          <a:xfrm rot="16200000" flipH="1" flipV="1">
            <a:off x="8186890" y="592661"/>
            <a:ext cx="251868" cy="5154722"/>
          </a:xfrm>
          <a:prstGeom prst="curvedConnector3">
            <a:avLst>
              <a:gd name="adj1" fmla="val -25413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8">
            <a:extLst>
              <a:ext uri="{FF2B5EF4-FFF2-40B4-BE49-F238E27FC236}">
                <a16:creationId xmlns:a16="http://schemas.microsoft.com/office/drawing/2014/main" id="{BD97BF75-0437-F902-D857-7F2E8F6225B6}"/>
              </a:ext>
            </a:extLst>
          </p:cNvPr>
          <p:cNvSpPr txBox="1"/>
          <p:nvPr/>
        </p:nvSpPr>
        <p:spPr>
          <a:xfrm>
            <a:off x="10070302" y="4623798"/>
            <a:ext cx="1740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Intention KG</a:t>
            </a:r>
            <a:endParaRPr kumimoji="1" lang="zh-CN" altLang="en-US" sz="2400" dirty="0"/>
          </a:p>
        </p:txBody>
      </p:sp>
      <p:sp>
        <p:nvSpPr>
          <p:cNvPr id="74" name="文本框 99">
            <a:extLst>
              <a:ext uri="{FF2B5EF4-FFF2-40B4-BE49-F238E27FC236}">
                <a16:creationId xmlns:a16="http://schemas.microsoft.com/office/drawing/2014/main" id="{F6238A95-C0BD-F1C1-7E43-504F9FE1645F}"/>
              </a:ext>
            </a:extLst>
          </p:cNvPr>
          <p:cNvSpPr txBox="1"/>
          <p:nvPr/>
        </p:nvSpPr>
        <p:spPr>
          <a:xfrm>
            <a:off x="4621565" y="4787056"/>
            <a:ext cx="254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latin typeface="Britannic Bold" panose="020B0903060703020204" pitchFamily="34" charset="0"/>
              </a:rPr>
              <a:t>AI Generator</a:t>
            </a:r>
            <a:endParaRPr kumimoji="1" lang="zh-CN" altLang="en-US" sz="3200" dirty="0">
              <a:latin typeface="Britannic Bold" panose="020B0903060703020204" pitchFamily="34" charset="0"/>
            </a:endParaRPr>
          </a:p>
        </p:txBody>
      </p:sp>
      <p:pic>
        <p:nvPicPr>
          <p:cNvPr id="75" name="图片 56">
            <a:extLst>
              <a:ext uri="{FF2B5EF4-FFF2-40B4-BE49-F238E27FC236}">
                <a16:creationId xmlns:a16="http://schemas.microsoft.com/office/drawing/2014/main" id="{ACB17A5D-7EA6-4C3A-5E00-6A5BEE93DE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40" t="17374" r="41318" b="12203"/>
          <a:stretch/>
        </p:blipFill>
        <p:spPr>
          <a:xfrm>
            <a:off x="4775880" y="3334602"/>
            <a:ext cx="1877471" cy="1462783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AD75CC01-A6EF-35ED-09AA-1447467F4B8D}"/>
              </a:ext>
            </a:extLst>
          </p:cNvPr>
          <p:cNvSpPr/>
          <p:nvPr/>
        </p:nvSpPr>
        <p:spPr>
          <a:xfrm>
            <a:off x="10044685" y="5309014"/>
            <a:ext cx="1709058" cy="5492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ACL’23</a:t>
            </a:r>
            <a:endParaRPr lang="en-HK" sz="28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252B222-3358-AD8F-51F2-EFC07A863897}"/>
              </a:ext>
            </a:extLst>
          </p:cNvPr>
          <p:cNvSpPr txBox="1"/>
          <p:nvPr/>
        </p:nvSpPr>
        <p:spPr>
          <a:xfrm>
            <a:off x="-16328" y="6401290"/>
            <a:ext cx="12208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dirty="0"/>
              <a:t>Changlong Yu, Weiqi Wang, Xin Liu, Jiaxin Bai, Yangqiu </a:t>
            </a:r>
            <a:r>
              <a:rPr lang="en-HK" sz="1200" dirty="0" err="1"/>
              <a:t>Song,</a:t>
            </a:r>
            <a:r>
              <a:rPr lang="en-HK" sz="1200" dirty="0"/>
              <a:t> Zheng Li, Yifan Gao, Tianyu Cao, and Bing Yin. </a:t>
            </a:r>
            <a:r>
              <a:rPr lang="en-HK" sz="1200" dirty="0" err="1"/>
              <a:t>FolkScope</a:t>
            </a:r>
            <a:r>
              <a:rPr lang="en-HK" sz="1200" dirty="0"/>
              <a:t>: Intention Knowledge Graph Construction for E-commerce Commonsense Discovery. Findings of ACL. 2023.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778CCE-68E9-0288-05F2-2C1BBC4A16C3}"/>
              </a:ext>
            </a:extLst>
          </p:cNvPr>
          <p:cNvSpPr/>
          <p:nvPr/>
        </p:nvSpPr>
        <p:spPr>
          <a:xfrm>
            <a:off x="109330" y="1947798"/>
            <a:ext cx="11864956" cy="41858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89F14-ECA6-7A9C-8F38-2AA674FFAE6D}"/>
              </a:ext>
            </a:extLst>
          </p:cNvPr>
          <p:cNvSpPr txBox="1"/>
          <p:nvPr/>
        </p:nvSpPr>
        <p:spPr>
          <a:xfrm>
            <a:off x="10444336" y="1963239"/>
            <a:ext cx="1516377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HK" sz="3600" dirty="0"/>
              <a:t>AIG-KG</a:t>
            </a:r>
          </a:p>
        </p:txBody>
      </p:sp>
      <p:sp>
        <p:nvSpPr>
          <p:cNvPr id="7" name="文本框 15">
            <a:extLst>
              <a:ext uri="{FF2B5EF4-FFF2-40B4-BE49-F238E27FC236}">
                <a16:creationId xmlns:a16="http://schemas.microsoft.com/office/drawing/2014/main" id="{076B9D9E-196A-A499-BEE2-9BBCEA7B59E1}"/>
              </a:ext>
            </a:extLst>
          </p:cNvPr>
          <p:cNvSpPr txBox="1"/>
          <p:nvPr/>
        </p:nvSpPr>
        <p:spPr>
          <a:xfrm>
            <a:off x="217714" y="5297247"/>
            <a:ext cx="444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/>
              <a:t>PersonX</a:t>
            </a:r>
            <a:r>
              <a:rPr kumimoji="1" lang="zh-CN" altLang="en-US" dirty="0"/>
              <a:t> </a:t>
            </a:r>
            <a:r>
              <a:rPr kumimoji="1" lang="en-US" altLang="zh-CN" dirty="0"/>
              <a:t>searched</a:t>
            </a:r>
            <a:r>
              <a:rPr kumimoji="1" lang="zh-CN" altLang="en-US" dirty="0"/>
              <a:t> </a:t>
            </a:r>
            <a:r>
              <a:rPr kumimoji="1" lang="en-US" altLang="zh-CN" dirty="0"/>
              <a:t>[A] and bought [B] because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7458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9517F-2E25-D867-5A7A-7BB7485E0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58BFAE-229F-7453-24C4-4C4486AF5112}"/>
              </a:ext>
            </a:extLst>
          </p:cNvPr>
          <p:cNvSpPr txBox="1">
            <a:spLocks/>
          </p:cNvSpPr>
          <p:nvPr/>
        </p:nvSpPr>
        <p:spPr>
          <a:xfrm>
            <a:off x="217714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Beyond Belief/Knowledge Graph: </a:t>
            </a:r>
            <a:r>
              <a:rPr lang="en-HK" b="1"/>
              <a:t>FolkScope</a:t>
            </a:r>
            <a:endParaRPr lang="en-HK" b="1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4CB13D1-F439-2363-B5DD-E4FAD0DDEE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8" y="1151017"/>
            <a:ext cx="11833748" cy="539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1074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B2B7-9711-A2E6-618B-B8594DC2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46" y="0"/>
            <a:ext cx="10515600" cy="1325563"/>
          </a:xfrm>
        </p:spPr>
        <p:txBody>
          <a:bodyPr/>
          <a:lstStyle/>
          <a:p>
            <a:r>
              <a:rPr lang="en-US" dirty="0"/>
              <a:t>How to help LLMs?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79830-6BE2-D224-09F9-ADBCD711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CCDB8-A351-B46E-DCB6-E880C0CBC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15" y="2219762"/>
            <a:ext cx="7038775" cy="352403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806BF51-1897-9537-2809-AEAB92468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11" y="2380907"/>
            <a:ext cx="3847876" cy="38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8671A7-A849-463B-DF20-1CD49EFC2C5A}"/>
              </a:ext>
            </a:extLst>
          </p:cNvPr>
          <p:cNvSpPr txBox="1"/>
          <p:nvPr/>
        </p:nvSpPr>
        <p:spPr>
          <a:xfrm>
            <a:off x="1796258" y="1707532"/>
            <a:ext cx="4142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Entities/Facts as Memories</a:t>
            </a:r>
            <a:endParaRPr lang="en-HK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4F256A-F4F9-9BB2-A212-69653EDEFF94}"/>
              </a:ext>
            </a:extLst>
          </p:cNvPr>
          <p:cNvSpPr txBox="1"/>
          <p:nvPr/>
        </p:nvSpPr>
        <p:spPr>
          <a:xfrm>
            <a:off x="7862014" y="1591625"/>
            <a:ext cx="3709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Neural Graph Databases</a:t>
            </a:r>
            <a:endParaRPr lang="en-HK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6FDD50-0D7E-3B40-CE40-825228D6C41A}"/>
              </a:ext>
            </a:extLst>
          </p:cNvPr>
          <p:cNvSpPr txBox="1"/>
          <p:nvPr/>
        </p:nvSpPr>
        <p:spPr>
          <a:xfrm>
            <a:off x="0" y="6387377"/>
            <a:ext cx="12181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dirty="0"/>
              <a:t>Figure taken from: Pat Verga, Haitian Sun, </a:t>
            </a:r>
            <a:r>
              <a:rPr lang="en-HK" sz="1200" dirty="0" err="1"/>
              <a:t>Livio</a:t>
            </a:r>
            <a:r>
              <a:rPr lang="en-HK" sz="1200" dirty="0"/>
              <a:t> </a:t>
            </a:r>
            <a:r>
              <a:rPr lang="en-HK" sz="1200" dirty="0" err="1"/>
              <a:t>Baldini</a:t>
            </a:r>
            <a:r>
              <a:rPr lang="en-HK" sz="1200" dirty="0"/>
              <a:t> Soares, William W. Cohen: Adaptable and Interpretable Neural Memory Over Symbolic Knowledge. NAACL-HLT 2021: 3678-3691</a:t>
            </a:r>
          </a:p>
          <a:p>
            <a:r>
              <a:rPr lang="en-HK" sz="1200" dirty="0"/>
              <a:t>Figure taken from: </a:t>
            </a:r>
            <a:r>
              <a:rPr lang="en-HK" sz="1200" dirty="0">
                <a:hlinkClick r:id="rId4"/>
              </a:rPr>
              <a:t>https://towardsdatascience.com/neural-graph-databases-cc35c9e1d04f</a:t>
            </a:r>
            <a:endParaRPr lang="en-HK" sz="1200" dirty="0"/>
          </a:p>
        </p:txBody>
      </p:sp>
    </p:spTree>
    <p:extLst>
      <p:ext uri="{BB962C8B-B14F-4D97-AF65-F5344CB8AC3E}">
        <p14:creationId xmlns:p14="http://schemas.microsoft.com/office/powerpoint/2010/main" val="1206979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63788-28F2-A083-215A-CF270600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79" y="-121"/>
            <a:ext cx="10515600" cy="865706"/>
          </a:xfrm>
        </p:spPr>
        <p:txBody>
          <a:bodyPr/>
          <a:lstStyle/>
          <a:p>
            <a:r>
              <a:rPr lang="en-US" dirty="0"/>
              <a:t>Logical Queries over Knowledge Graphs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5715F-7646-77FD-886E-67F5F1922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7" y="1408957"/>
            <a:ext cx="11517086" cy="400124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298CD-18BB-3A62-0E8F-E0A4941E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4C1C3-7DCE-5772-ED01-C0C9B8E416A9}"/>
              </a:ext>
            </a:extLst>
          </p:cNvPr>
          <p:cNvSpPr txBox="1"/>
          <p:nvPr/>
        </p:nvSpPr>
        <p:spPr>
          <a:xfrm>
            <a:off x="0" y="5848518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Hang Yin, Zihao Wang, and Yangqiu Song. </a:t>
            </a:r>
            <a:r>
              <a:rPr lang="en-US" sz="1000" dirty="0" err="1"/>
              <a:t>EFO_k</a:t>
            </a:r>
            <a:r>
              <a:rPr lang="en-US" sz="1000" dirty="0"/>
              <a:t>-CQA: Towards Knowledge Graph Complex Query Answering beyond Set Operation</a:t>
            </a:r>
            <a:r>
              <a:rPr lang="en-HK" sz="1000" dirty="0"/>
              <a:t>.</a:t>
            </a:r>
            <a:r>
              <a:rPr lang="en-US" sz="1000" dirty="0"/>
              <a:t> </a:t>
            </a:r>
            <a:r>
              <a:rPr lang="en-US" sz="1000" dirty="0" err="1"/>
              <a:t>Arxiv</a:t>
            </a:r>
            <a:r>
              <a:rPr lang="en-US" sz="1000" dirty="0"/>
              <a:t> 2023 </a:t>
            </a:r>
          </a:p>
          <a:p>
            <a:r>
              <a:rPr lang="en-US" sz="1000" dirty="0"/>
              <a:t>Jiaxin Bai, Chen Luo, Zheng Li, Qingyu Yin, Bing Yin, Yangqiu Song</a:t>
            </a:r>
            <a:r>
              <a:rPr lang="en-HK" sz="1000" dirty="0"/>
              <a:t>.</a:t>
            </a:r>
            <a:r>
              <a:rPr lang="zh-CN" altLang="en-US" sz="1000" dirty="0"/>
              <a:t> </a:t>
            </a:r>
            <a:r>
              <a:rPr lang="en-US" sz="1000" dirty="0"/>
              <a:t>Knowledge Graph Reasoning over Entities and Numerical Values</a:t>
            </a:r>
            <a:r>
              <a:rPr lang="en-HK" sz="1000" dirty="0"/>
              <a:t>.</a:t>
            </a:r>
            <a:r>
              <a:rPr lang="en-US" sz="1000" dirty="0"/>
              <a:t> KDD 2023</a:t>
            </a:r>
          </a:p>
          <a:p>
            <a:r>
              <a:rPr lang="en-US" sz="1000" dirty="0"/>
              <a:t>Hang Yin, Zihao Wang, and Yangqiu Song. Rethinking Existential First Order Queries and their Inference on Knowledge Graphs.  </a:t>
            </a:r>
            <a:r>
              <a:rPr lang="en-US" sz="1000" dirty="0" err="1"/>
              <a:t>Arxiv</a:t>
            </a:r>
            <a:r>
              <a:rPr lang="en-US" sz="1000" dirty="0"/>
              <a:t> 2023 </a:t>
            </a:r>
          </a:p>
          <a:p>
            <a:r>
              <a:rPr lang="en-HK" sz="1000" dirty="0"/>
              <a:t>Zihao Wang, Yangqiu </a:t>
            </a:r>
            <a:r>
              <a:rPr lang="en-HK" sz="1000" dirty="0" err="1"/>
              <a:t>Song,</a:t>
            </a:r>
            <a:r>
              <a:rPr lang="en-HK" sz="1000" dirty="0"/>
              <a:t> Ginny Y. Wong, and Simon See. Logical Message Passing Networks with One-hop Inference on Atomic Formulas. In The Eleventh International Conference on Learning Representations, ICLR 2023</a:t>
            </a:r>
          </a:p>
          <a:p>
            <a:r>
              <a:rPr lang="en-HK" sz="1000" dirty="0"/>
              <a:t>Jiaxin Bai, Zihao Wang, Hongming Zhang, and Yangqiu Song. Query2Particles: Knowledge Graph Reasoning with Particle Embeddings. In Findings of the Association for Computational Linguistics: NAACL-HLT 2022, 2022</a:t>
            </a:r>
          </a:p>
          <a:p>
            <a:r>
              <a:rPr lang="en-US" sz="1000" dirty="0"/>
              <a:t>Zihao Wang, Hang Yin, and Yangqiu Song. Benchmarking the Combinatorial Generalizability of Complex Query Answering on Knowledge Graphs. In </a:t>
            </a:r>
            <a:r>
              <a:rPr lang="en-US" sz="1000" dirty="0" err="1"/>
              <a:t>NeurIPS</a:t>
            </a:r>
            <a:r>
              <a:rPr lang="en-US" sz="1000" dirty="0"/>
              <a:t> Datasets and Benchmarks Track, 2021</a:t>
            </a:r>
            <a:endParaRPr lang="en-HK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EB9492-4603-8E5D-B516-07B89B6B3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537" y="769144"/>
            <a:ext cx="1331239" cy="8174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FE9AB4F-5754-752E-621B-203620E6D8FA}"/>
              </a:ext>
            </a:extLst>
          </p:cNvPr>
          <p:cNvSpPr/>
          <p:nvPr/>
        </p:nvSpPr>
        <p:spPr>
          <a:xfrm>
            <a:off x="1320306" y="2929523"/>
            <a:ext cx="1394199" cy="3772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NeurIPS’21</a:t>
            </a:r>
            <a:endParaRPr lang="en-HK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0BC061-E2A3-DF81-E712-A7BDBD42AE96}"/>
              </a:ext>
            </a:extLst>
          </p:cNvPr>
          <p:cNvSpPr/>
          <p:nvPr/>
        </p:nvSpPr>
        <p:spPr>
          <a:xfrm>
            <a:off x="5538774" y="2929523"/>
            <a:ext cx="1394199" cy="3772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Arxiv’23</a:t>
            </a:r>
            <a:endParaRPr lang="en-HK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408D12-3DA7-B897-26B5-4D562815D653}"/>
              </a:ext>
            </a:extLst>
          </p:cNvPr>
          <p:cNvSpPr/>
          <p:nvPr/>
        </p:nvSpPr>
        <p:spPr>
          <a:xfrm>
            <a:off x="9441352" y="5504026"/>
            <a:ext cx="1394199" cy="3772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KDD’23</a:t>
            </a:r>
            <a:endParaRPr lang="en-HK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9DBA7A-A9C8-7391-D487-1E03B6F54DF1}"/>
              </a:ext>
            </a:extLst>
          </p:cNvPr>
          <p:cNvSpPr txBox="1"/>
          <p:nvPr/>
        </p:nvSpPr>
        <p:spPr>
          <a:xfrm>
            <a:off x="412318" y="1014658"/>
            <a:ext cx="4097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Benchmarking EFO-1</a:t>
            </a:r>
            <a:r>
              <a:rPr lang="en-US" dirty="0"/>
              <a:t> (Existential </a:t>
            </a:r>
            <a:r>
              <a:rPr lang="en-US" b="1" dirty="0"/>
              <a:t>F</a:t>
            </a:r>
            <a:r>
              <a:rPr lang="en-US" dirty="0"/>
              <a:t>irst-</a:t>
            </a:r>
            <a:r>
              <a:rPr lang="en-US" b="1" dirty="0"/>
              <a:t>O</a:t>
            </a:r>
            <a:r>
              <a:rPr lang="en-US" dirty="0"/>
              <a:t>rder </a:t>
            </a:r>
            <a:r>
              <a:rPr lang="en-US" b="1" dirty="0"/>
              <a:t>Q</a:t>
            </a:r>
            <a:r>
              <a:rPr lang="en-US" dirty="0"/>
              <a:t>ueries with Single Free Variable)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62313F-FFC7-61EE-728B-683240607849}"/>
              </a:ext>
            </a:extLst>
          </p:cNvPr>
          <p:cNvSpPr txBox="1"/>
          <p:nvPr/>
        </p:nvSpPr>
        <p:spPr>
          <a:xfrm>
            <a:off x="4692197" y="1059647"/>
            <a:ext cx="3047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EFO-1 </a:t>
            </a:r>
            <a:r>
              <a:rPr lang="en-US" dirty="0">
                <a:solidFill>
                  <a:srgbClr val="FF0000"/>
                </a:solidFill>
              </a:rPr>
              <a:t>queries with cycles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F4C486-6E3B-6249-B22D-83268AECF0DC}"/>
              </a:ext>
            </a:extLst>
          </p:cNvPr>
          <p:cNvSpPr txBox="1"/>
          <p:nvPr/>
        </p:nvSpPr>
        <p:spPr>
          <a:xfrm>
            <a:off x="8686327" y="3660191"/>
            <a:ext cx="3168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Number and attribute </a:t>
            </a:r>
            <a:r>
              <a:rPr lang="en-US" dirty="0"/>
              <a:t>queries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EB3C94-B40F-CE23-7BDF-199497F90F84}"/>
              </a:ext>
            </a:extLst>
          </p:cNvPr>
          <p:cNvSpPr txBox="1"/>
          <p:nvPr/>
        </p:nvSpPr>
        <p:spPr>
          <a:xfrm>
            <a:off x="8915641" y="1057739"/>
            <a:ext cx="3168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EFO-K </a:t>
            </a:r>
            <a:r>
              <a:rPr lang="en-US" dirty="0"/>
              <a:t>more than one variables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F4802F-9A93-DD2F-6662-D08979F6D3B8}"/>
              </a:ext>
            </a:extLst>
          </p:cNvPr>
          <p:cNvSpPr/>
          <p:nvPr/>
        </p:nvSpPr>
        <p:spPr>
          <a:xfrm>
            <a:off x="9456699" y="2897013"/>
            <a:ext cx="1394199" cy="3772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Arxiv’23</a:t>
            </a:r>
            <a:endParaRPr lang="en-HK" sz="20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F053E9C-1F06-28FE-CE89-134AF80A1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9" y="1791379"/>
            <a:ext cx="4334227" cy="80519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7E2BF45-19C8-FB4C-EA27-0AAD1F4ED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420" y="4017602"/>
            <a:ext cx="2774476" cy="147208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E44C5CB-9FCF-9A29-2354-BAED74A16C8B}"/>
              </a:ext>
            </a:extLst>
          </p:cNvPr>
          <p:cNvSpPr/>
          <p:nvPr/>
        </p:nvSpPr>
        <p:spPr>
          <a:xfrm>
            <a:off x="1289319" y="5466091"/>
            <a:ext cx="1394199" cy="3772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NAACL’22</a:t>
            </a:r>
            <a:endParaRPr lang="en-HK" sz="2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BAB8281-7EB3-6468-10FE-3386050CA13C}"/>
              </a:ext>
            </a:extLst>
          </p:cNvPr>
          <p:cNvSpPr/>
          <p:nvPr/>
        </p:nvSpPr>
        <p:spPr>
          <a:xfrm>
            <a:off x="5538774" y="5465368"/>
            <a:ext cx="1394199" cy="3772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ICLR’23</a:t>
            </a:r>
            <a:endParaRPr lang="en-HK" sz="2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6C7E45-400A-1D4E-748B-DECC463E2431}"/>
              </a:ext>
            </a:extLst>
          </p:cNvPr>
          <p:cNvSpPr txBox="1"/>
          <p:nvPr/>
        </p:nvSpPr>
        <p:spPr>
          <a:xfrm>
            <a:off x="928104" y="3670685"/>
            <a:ext cx="3047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Particle filtering </a:t>
            </a:r>
            <a:r>
              <a:rPr lang="en-US" dirty="0"/>
              <a:t>of logical sequential queries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90FE16-A952-A3FB-B256-A276A3F95995}"/>
              </a:ext>
            </a:extLst>
          </p:cNvPr>
          <p:cNvSpPr txBox="1"/>
          <p:nvPr/>
        </p:nvSpPr>
        <p:spPr>
          <a:xfrm>
            <a:off x="4401497" y="3626276"/>
            <a:ext cx="39861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Learning in the inference step as a </a:t>
            </a:r>
            <a:r>
              <a:rPr lang="en-US" dirty="0">
                <a:solidFill>
                  <a:srgbClr val="FF0000"/>
                </a:solidFill>
              </a:rPr>
              <a:t>GNN (one-hop logical inference based MPNN)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2BCB40E-7E3E-6A8D-A584-BFB9CE6DD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57" y="4460643"/>
            <a:ext cx="4048558" cy="85488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B7517B3-A096-FFFF-E562-E5264E664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9386" y="4317016"/>
            <a:ext cx="2053227" cy="1032224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3BEDFD7-3E0E-712E-C0C1-24551A02A0FA}"/>
              </a:ext>
            </a:extLst>
          </p:cNvPr>
          <p:cNvCxnSpPr/>
          <p:nvPr/>
        </p:nvCxnSpPr>
        <p:spPr>
          <a:xfrm>
            <a:off x="-45698" y="343823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7AFE18A6-D254-0A63-0E1B-487A72D827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2916" y="1648442"/>
            <a:ext cx="3842154" cy="121043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5AC45EB-9126-0D3F-9F0D-3A60CC4848D8}"/>
              </a:ext>
            </a:extLst>
          </p:cNvPr>
          <p:cNvSpPr txBox="1"/>
          <p:nvPr/>
        </p:nvSpPr>
        <p:spPr>
          <a:xfrm>
            <a:off x="8566" y="3049400"/>
            <a:ext cx="620554" cy="369332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HK" dirty="0"/>
              <a:t>Data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3ADA698-9DFB-9356-C06A-9869ECCC899F}"/>
              </a:ext>
            </a:extLst>
          </p:cNvPr>
          <p:cNvSpPr txBox="1"/>
          <p:nvPr/>
        </p:nvSpPr>
        <p:spPr>
          <a:xfrm>
            <a:off x="8566" y="3458590"/>
            <a:ext cx="883575" cy="369332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HK" dirty="0"/>
              <a:t>Models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EFD3FA3-9CE5-E701-5D2E-FA1E59D22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0486" y="1536424"/>
            <a:ext cx="3520671" cy="123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80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94AA7-C67A-64D5-E0D4-8BD016983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Logical Queries on ASER    with Logical Constraints</a:t>
            </a:r>
            <a:endParaRPr lang="en-HK" sz="4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74D6AB-AF40-44FC-0C48-4B9DB8C50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657" y="1234055"/>
            <a:ext cx="8891797" cy="47744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2EDCB-BF8D-2289-EED9-ABF8FB3C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29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49CF05-E67F-4586-83ED-3CD111F18D36}"/>
              </a:ext>
            </a:extLst>
          </p:cNvPr>
          <p:cNvSpPr txBox="1"/>
          <p:nvPr/>
        </p:nvSpPr>
        <p:spPr>
          <a:xfrm>
            <a:off x="-32657" y="6531968"/>
            <a:ext cx="12192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400" dirty="0"/>
              <a:t>Jiaxin Bai, Xin Liu, Weiqi Wang, Chen Luo, Yangqiu Song. Complex Query Answering on Eventuality Knowledge Graph with Implicit Logical Constraints. </a:t>
            </a:r>
            <a:r>
              <a:rPr lang="en-HK" sz="1400" dirty="0" err="1"/>
              <a:t>Arxiv</a:t>
            </a:r>
            <a:r>
              <a:rPr lang="en-HK" sz="1400" dirty="0"/>
              <a:t> 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0C11E0-047B-7B61-5B01-115D0C750150}"/>
              </a:ext>
            </a:extLst>
          </p:cNvPr>
          <p:cNvSpPr/>
          <p:nvPr/>
        </p:nvSpPr>
        <p:spPr>
          <a:xfrm>
            <a:off x="10454501" y="5920132"/>
            <a:ext cx="1611086" cy="5492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Arxiv’23</a:t>
            </a:r>
            <a:endParaRPr lang="en-HK" sz="2800" dirty="0"/>
          </a:p>
        </p:txBody>
      </p:sp>
      <p:pic>
        <p:nvPicPr>
          <p:cNvPr id="10" name="Picture 2" descr="logo">
            <a:extLst>
              <a:ext uri="{FF2B5EF4-FFF2-40B4-BE49-F238E27FC236}">
                <a16:creationId xmlns:a16="http://schemas.microsoft.com/office/drawing/2014/main" id="{C91A8671-F516-81B7-55D7-890E432D4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580" y="344182"/>
            <a:ext cx="1493619" cy="59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A5ED45-A033-ECDF-85D4-BE64C9776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320" y="1583050"/>
            <a:ext cx="3409680" cy="24417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304615-EF2D-323C-A6AF-78A336519A3F}"/>
              </a:ext>
            </a:extLst>
          </p:cNvPr>
          <p:cNvSpPr txBox="1"/>
          <p:nvPr/>
        </p:nvSpPr>
        <p:spPr>
          <a:xfrm>
            <a:off x="8859140" y="4976167"/>
            <a:ext cx="321038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HK" dirty="0" err="1"/>
              <a:t>ChosenAlternative</a:t>
            </a:r>
            <a:r>
              <a:rPr lang="en-HK" dirty="0"/>
              <a:t>(V1, V2)</a:t>
            </a:r>
          </a:p>
          <a:p>
            <a:r>
              <a:rPr lang="en-HK" dirty="0"/>
              <a:t>Instead of V2 occurs, V1 occurs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F9AE12-A20A-B63B-3AA4-A86858238DAB}"/>
              </a:ext>
            </a:extLst>
          </p:cNvPr>
          <p:cNvSpPr txBox="1"/>
          <p:nvPr/>
        </p:nvSpPr>
        <p:spPr>
          <a:xfrm>
            <a:off x="8868970" y="4217355"/>
            <a:ext cx="22301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HK" dirty="0"/>
              <a:t>Precedence(V1, V2) </a:t>
            </a:r>
          </a:p>
          <a:p>
            <a:r>
              <a:rPr lang="en-HK" dirty="0"/>
              <a:t>V1 occurs before V2</a:t>
            </a:r>
          </a:p>
        </p:txBody>
      </p:sp>
    </p:spTree>
    <p:extLst>
      <p:ext uri="{BB962C8B-B14F-4D97-AF65-F5344CB8AC3E}">
        <p14:creationId xmlns:p14="http://schemas.microsoft.com/office/powerpoint/2010/main" val="364491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dirty="0"/>
              <a:t>Knowledge Graphs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325563"/>
            <a:ext cx="11013831" cy="5435722"/>
          </a:xfrm>
        </p:spPr>
        <p:txBody>
          <a:bodyPr/>
          <a:lstStyle/>
          <a:p>
            <a:r>
              <a:rPr lang="en-US" dirty="0"/>
              <a:t>Many large-scale knowledge graphs about </a:t>
            </a:r>
            <a:r>
              <a:rPr lang="en-US" dirty="0">
                <a:solidFill>
                  <a:srgbClr val="FF0000"/>
                </a:solidFill>
              </a:rPr>
              <a:t>entities</a:t>
            </a:r>
            <a:r>
              <a:rPr lang="en-US" dirty="0"/>
              <a:t> and their </a:t>
            </a:r>
            <a:r>
              <a:rPr lang="en-US" dirty="0">
                <a:solidFill>
                  <a:srgbClr val="FF0000"/>
                </a:solidFill>
              </a:rPr>
              <a:t>attributes</a:t>
            </a:r>
            <a:r>
              <a:rPr lang="en-US" dirty="0"/>
              <a:t> (property-of) and </a:t>
            </a:r>
            <a:r>
              <a:rPr lang="en-US" dirty="0">
                <a:solidFill>
                  <a:srgbClr val="FF0000"/>
                </a:solidFill>
              </a:rPr>
              <a:t>relations</a:t>
            </a:r>
            <a:r>
              <a:rPr lang="en-US" dirty="0"/>
              <a:t> (thousands of different predicates) have been developed since Google released its knowledge graph in </a:t>
            </a:r>
            <a:r>
              <a:rPr lang="en-US" dirty="0">
                <a:solidFill>
                  <a:srgbClr val="00B0F0"/>
                </a:solidFill>
              </a:rPr>
              <a:t>2012</a:t>
            </a:r>
          </a:p>
          <a:p>
            <a:pPr lvl="1"/>
            <a:r>
              <a:rPr lang="en-US" altLang="zh-CN" dirty="0">
                <a:solidFill>
                  <a:srgbClr val="00B050"/>
                </a:solidFill>
              </a:rPr>
              <a:t>Millions</a:t>
            </a:r>
            <a:r>
              <a:rPr lang="en-US" altLang="zh-CN" dirty="0"/>
              <a:t> of entities and concepts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Billions</a:t>
            </a:r>
            <a:r>
              <a:rPr lang="en-US" dirty="0"/>
              <a:t> of relationships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6495" y="3793556"/>
            <a:ext cx="1371600" cy="140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1090" y="3492373"/>
            <a:ext cx="1848680" cy="74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10060" y="3656925"/>
            <a:ext cx="2385392" cy="167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52352" y="3683770"/>
            <a:ext cx="1162878" cy="71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00077" y="4608109"/>
            <a:ext cx="1405722" cy="72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95152" y="4674370"/>
            <a:ext cx="21907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629174" y="4091827"/>
            <a:ext cx="1191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NELL</a:t>
            </a:r>
          </a:p>
        </p:txBody>
      </p:sp>
      <p:pic>
        <p:nvPicPr>
          <p:cNvPr id="2050" name="Picture 2" descr="http://openie.allenai.org/assets/images/textrunn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890" y="3607197"/>
            <a:ext cx="857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nowital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562" y="4378307"/>
            <a:ext cx="753557" cy="9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BabelNet logo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86" y="3683770"/>
            <a:ext cx="689618" cy="9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134479" y="5657694"/>
            <a:ext cx="4057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Google Knowledge Graph (2012)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570 million entities and 18 billion facts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3</a:t>
            </a:fld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48C5843D-9C65-8E2C-DE35-DE3613DB0926}"/>
              </a:ext>
            </a:extLst>
          </p:cNvPr>
          <p:cNvSpPr/>
          <p:nvPr/>
        </p:nvSpPr>
        <p:spPr>
          <a:xfrm>
            <a:off x="826876" y="3213996"/>
            <a:ext cx="11013830" cy="332491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/>
              <a:t>Are they enough to characterize our mental world?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251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06B4-8F77-5350-976E-964461BB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"/>
            <a:ext cx="10934700" cy="1002864"/>
          </a:xfrm>
        </p:spPr>
        <p:txBody>
          <a:bodyPr>
            <a:normAutofit/>
          </a:bodyPr>
          <a:lstStyle/>
          <a:p>
            <a:r>
              <a:rPr lang="en-US" sz="4000" dirty="0"/>
              <a:t>Knowledge Logical Counting or Subgraph Counting</a:t>
            </a:r>
            <a:endParaRPr lang="en-HK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BD272-F270-2F9A-2071-67B9FEE02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02865"/>
            <a:ext cx="113538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Such KG query needs global memory and inference</a:t>
            </a:r>
          </a:p>
          <a:p>
            <a:r>
              <a:rPr lang="en-US" sz="2400" dirty="0"/>
              <a:t>Subgraph counting is NP-Complete; Very Difficult for LLMs (Transformer) to conduct</a:t>
            </a:r>
            <a:endParaRPr lang="en-HK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0BF42-79C1-CC8D-D803-FE301805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1BED1-EA37-7307-01A0-6C0AD4AB5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88" y="1879113"/>
            <a:ext cx="9515324" cy="2173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6B2C3A-0BB8-A690-B4C6-327D0BAA5F3D}"/>
              </a:ext>
            </a:extLst>
          </p:cNvPr>
          <p:cNvSpPr txBox="1"/>
          <p:nvPr/>
        </p:nvSpPr>
        <p:spPr>
          <a:xfrm>
            <a:off x="-36455" y="6238830"/>
            <a:ext cx="121920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100" dirty="0"/>
              <a:t>Xin Liu, Jiayang Cheng, Yangqiu </a:t>
            </a:r>
            <a:r>
              <a:rPr lang="en-HK" sz="1100" dirty="0" err="1"/>
              <a:t>Song,</a:t>
            </a:r>
            <a:r>
              <a:rPr lang="en-HK" sz="1100" dirty="0"/>
              <a:t> and Xin Jiang. </a:t>
            </a:r>
            <a:r>
              <a:rPr lang="en-US" sz="1100" dirty="0"/>
              <a:t>Boosting Graph Structure Learning with Dummy Nodes. In International Conference on Machine Learning (ICML), 2022.</a:t>
            </a:r>
          </a:p>
          <a:p>
            <a:r>
              <a:rPr lang="en-HK" sz="1100" dirty="0"/>
              <a:t>Xin Liu and Yangqiu Song. Graph Convolutional Networks with Dual Message Passing for Subgraph Isomorphism Counting and Matching. In the AAAI Conference on Artificial Intelligence (AAAI), 2022.</a:t>
            </a:r>
          </a:p>
          <a:p>
            <a:r>
              <a:rPr lang="en-HK" sz="1100" dirty="0"/>
              <a:t>Xin Liu, </a:t>
            </a:r>
            <a:r>
              <a:rPr lang="en-HK" sz="1100" dirty="0" err="1"/>
              <a:t>Haojie</a:t>
            </a:r>
            <a:r>
              <a:rPr lang="en-HK" sz="1100" dirty="0"/>
              <a:t> Pan, Mutian He, Yangqiu </a:t>
            </a:r>
            <a:r>
              <a:rPr lang="en-HK" sz="1100" dirty="0" err="1"/>
              <a:t>Song,</a:t>
            </a:r>
            <a:r>
              <a:rPr lang="en-HK" sz="1100" dirty="0"/>
              <a:t> Xin Jiang, and </a:t>
            </a:r>
            <a:r>
              <a:rPr lang="en-HK" sz="1100" dirty="0" err="1"/>
              <a:t>Lifeng</a:t>
            </a:r>
            <a:r>
              <a:rPr lang="en-HK" sz="1100" dirty="0"/>
              <a:t> Shang. Neural Subgraph Isomorphism Counting. In ACM SIGKDD Conference on Knowledge Discovery and Data Mining (KDD), 2020.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3EB344-4872-4653-8CDF-E8CC9E02D180}"/>
              </a:ext>
            </a:extLst>
          </p:cNvPr>
          <p:cNvSpPr/>
          <p:nvPr/>
        </p:nvSpPr>
        <p:spPr>
          <a:xfrm>
            <a:off x="10274521" y="3355435"/>
            <a:ext cx="1709058" cy="5131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KDD’20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F362B1-DC0B-3D9B-CC49-5EEBF8C00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058" y="4094133"/>
            <a:ext cx="4237265" cy="20595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D11E0C-AC51-FE03-63CA-03A1933DA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102" y="3895715"/>
            <a:ext cx="3528138" cy="22532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78FF7B-2E68-8951-F2B4-83973E578D59}"/>
              </a:ext>
            </a:extLst>
          </p:cNvPr>
          <p:cNvSpPr/>
          <p:nvPr/>
        </p:nvSpPr>
        <p:spPr>
          <a:xfrm>
            <a:off x="10274521" y="5478213"/>
            <a:ext cx="1709058" cy="5131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ICML’22</a:t>
            </a:r>
            <a:endParaRPr lang="en-HK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7BD741-34D0-6C3A-30EA-ACA3A9C9F1F0}"/>
              </a:ext>
            </a:extLst>
          </p:cNvPr>
          <p:cNvSpPr/>
          <p:nvPr/>
        </p:nvSpPr>
        <p:spPr>
          <a:xfrm>
            <a:off x="0" y="5471722"/>
            <a:ext cx="1709058" cy="5188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AAAI’22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C29D3-404F-0058-A3F5-217840FE9EBB}"/>
              </a:ext>
            </a:extLst>
          </p:cNvPr>
          <p:cNvSpPr txBox="1"/>
          <p:nvPr/>
        </p:nvSpPr>
        <p:spPr>
          <a:xfrm>
            <a:off x="226793" y="4701239"/>
            <a:ext cx="1222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Dual graph counting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B09DFC-C6D0-3913-E035-64F08CDDC836}"/>
              </a:ext>
            </a:extLst>
          </p:cNvPr>
          <p:cNvSpPr txBox="1"/>
          <p:nvPr/>
        </p:nvSpPr>
        <p:spPr>
          <a:xfrm>
            <a:off x="10353524" y="4629380"/>
            <a:ext cx="141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Global dummy node</a:t>
            </a:r>
          </a:p>
        </p:txBody>
      </p:sp>
    </p:spTree>
    <p:extLst>
      <p:ext uri="{BB962C8B-B14F-4D97-AF65-F5344CB8AC3E}">
        <p14:creationId xmlns:p14="http://schemas.microsoft.com/office/powerpoint/2010/main" val="1653307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D51BE-4ADE-8CB3-5281-75191B1CA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To Conclude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7551-46B6-F888-1D3B-27BC2C37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5377657"/>
          </a:xfrm>
        </p:spPr>
        <p:txBody>
          <a:bodyPr>
            <a:normAutofit/>
          </a:bodyPr>
          <a:lstStyle/>
          <a:p>
            <a:r>
              <a:rPr lang="en-US" sz="3200" dirty="0"/>
              <a:t>We build new types of graphs </a:t>
            </a:r>
          </a:p>
          <a:p>
            <a:pPr lvl="1"/>
            <a:r>
              <a:rPr lang="en-US" sz="2800" dirty="0"/>
              <a:t>Related to </a:t>
            </a:r>
            <a:r>
              <a:rPr lang="en-US" altLang="zh-CN" sz="2800" dirty="0">
                <a:solidFill>
                  <a:srgbClr val="FF0000"/>
                </a:solidFill>
              </a:rPr>
              <a:t>activity (or process), state, and event</a:t>
            </a:r>
          </a:p>
          <a:p>
            <a:pPr lvl="1"/>
            <a:r>
              <a:rPr lang="en-US" sz="2800" dirty="0"/>
              <a:t>Beyond </a:t>
            </a:r>
            <a:r>
              <a:rPr lang="en-US" sz="2800" dirty="0">
                <a:solidFill>
                  <a:srgbClr val="00B0F0"/>
                </a:solidFill>
              </a:rPr>
              <a:t>knowledge and believes</a:t>
            </a:r>
          </a:p>
          <a:p>
            <a:endParaRPr lang="en-US" sz="3200" dirty="0"/>
          </a:p>
          <a:p>
            <a:r>
              <a:rPr lang="en-US" sz="3200" dirty="0"/>
              <a:t>We develop data sources and packages to support</a:t>
            </a:r>
          </a:p>
          <a:p>
            <a:pPr lvl="1"/>
            <a:r>
              <a:rPr lang="en-US" sz="2800" dirty="0"/>
              <a:t>Knowledge grounding</a:t>
            </a:r>
          </a:p>
          <a:p>
            <a:pPr lvl="1"/>
            <a:r>
              <a:rPr lang="en-US" sz="2800" dirty="0"/>
              <a:t>Complex knowledge queries</a:t>
            </a:r>
          </a:p>
          <a:p>
            <a:pPr lvl="1"/>
            <a:r>
              <a:rPr lang="en-US" sz="2800" dirty="0"/>
              <a:t>Logical reasoning</a:t>
            </a:r>
          </a:p>
          <a:p>
            <a:pPr lvl="1"/>
            <a:r>
              <a:rPr lang="en-US" sz="2800" dirty="0"/>
              <a:t>Improved zero-shot learning or indirect supervision for LLMs</a:t>
            </a:r>
          </a:p>
          <a:p>
            <a:pPr lvl="1"/>
            <a:r>
              <a:rPr lang="en-US" sz="2800" dirty="0"/>
              <a:t>Trustworthy LLMs</a:t>
            </a:r>
          </a:p>
          <a:p>
            <a:pPr lvl="1"/>
            <a:endParaRPr lang="en-HK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B370B-5F17-F586-3517-DC7ACF74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60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1C78-C451-C4C7-F14F-FE14EECC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237" y="136525"/>
            <a:ext cx="10515600" cy="1325563"/>
          </a:xfrm>
        </p:spPr>
        <p:txBody>
          <a:bodyPr/>
          <a:lstStyle/>
          <a:p>
            <a:r>
              <a:rPr lang="en-US" dirty="0"/>
              <a:t>Thanks to Key Contributors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C84F5-350B-B17A-42C7-07BCAB323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32</a:t>
            </a:fld>
            <a:endParaRPr lang="en-US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CC6D469A-7C2E-19A9-C977-EC8689404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177" y="3792705"/>
            <a:ext cx="1585994" cy="1585994"/>
          </a:xfrm>
          <a:prstGeom prst="flowChartConnector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EBAF12F-E5F6-42BF-9937-FF02AA83F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5" b="7685"/>
          <a:stretch/>
        </p:blipFill>
        <p:spPr bwMode="auto">
          <a:xfrm>
            <a:off x="9926829" y="1604810"/>
            <a:ext cx="1585995" cy="1585995"/>
          </a:xfrm>
          <a:prstGeom prst="flowChartConnector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ianqing Fang">
            <a:extLst>
              <a:ext uri="{FF2B5EF4-FFF2-40B4-BE49-F238E27FC236}">
                <a16:creationId xmlns:a16="http://schemas.microsoft.com/office/drawing/2014/main" id="{448E932A-69FA-B558-5647-563DA7CEF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" t="4242" r="919" b="29114"/>
          <a:stretch/>
        </p:blipFill>
        <p:spPr bwMode="auto">
          <a:xfrm>
            <a:off x="7524907" y="1607299"/>
            <a:ext cx="1585995" cy="1585995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eiqi Wang 王伟琪">
            <a:extLst>
              <a:ext uri="{FF2B5EF4-FFF2-40B4-BE49-F238E27FC236}">
                <a16:creationId xmlns:a16="http://schemas.microsoft.com/office/drawing/2014/main" id="{ABA9AAC9-8F2F-2699-557B-1C53B5E7A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8" t="7586" r="818" b="17414"/>
          <a:stretch/>
        </p:blipFill>
        <p:spPr bwMode="auto">
          <a:xfrm>
            <a:off x="716895" y="3804240"/>
            <a:ext cx="1585995" cy="1585995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1A9EE2B1-68D5-E2CD-7D72-D8632E148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60" y="3792703"/>
            <a:ext cx="1585996" cy="1585996"/>
          </a:xfrm>
          <a:prstGeom prst="flowChartConnector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>
            <a:extLst>
              <a:ext uri="{FF2B5EF4-FFF2-40B4-BE49-F238E27FC236}">
                <a16:creationId xmlns:a16="http://schemas.microsoft.com/office/drawing/2014/main" id="{279C158B-003D-F983-5371-2E0E33878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5" r="5012" b="20158"/>
          <a:stretch/>
        </p:blipFill>
        <p:spPr bwMode="auto">
          <a:xfrm>
            <a:off x="4391641" y="3803086"/>
            <a:ext cx="1619709" cy="1588302"/>
          </a:xfrm>
          <a:prstGeom prst="flowChartConnector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>
            <a:extLst>
              <a:ext uri="{FF2B5EF4-FFF2-40B4-BE49-F238E27FC236}">
                <a16:creationId xmlns:a16="http://schemas.microsoft.com/office/drawing/2014/main" id="{FBB861E6-C108-9EDA-03F6-7107C39B8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1" b="7315"/>
          <a:stretch/>
        </p:blipFill>
        <p:spPr bwMode="auto">
          <a:xfrm>
            <a:off x="2953132" y="1611580"/>
            <a:ext cx="1572671" cy="1588302"/>
          </a:xfrm>
          <a:prstGeom prst="flowChartConnector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My Photo">
            <a:extLst>
              <a:ext uri="{FF2B5EF4-FFF2-40B4-BE49-F238E27FC236}">
                <a16:creationId xmlns:a16="http://schemas.microsoft.com/office/drawing/2014/main" id="{1DD88048-7BFF-7AAE-0C4D-F72C03F35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95" y="1607300"/>
            <a:ext cx="1636098" cy="1593680"/>
          </a:xfrm>
          <a:prstGeom prst="flowChartConnector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>
            <a:extLst>
              <a:ext uri="{FF2B5EF4-FFF2-40B4-BE49-F238E27FC236}">
                <a16:creationId xmlns:a16="http://schemas.microsoft.com/office/drawing/2014/main" id="{EA3B62B5-5090-B155-84F4-C2825E3BAB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0" t="22857" b="21746"/>
          <a:stretch/>
        </p:blipFill>
        <p:spPr bwMode="auto">
          <a:xfrm>
            <a:off x="5138892" y="1607300"/>
            <a:ext cx="1714975" cy="1593680"/>
          </a:xfrm>
          <a:prstGeom prst="flowChartConnector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4EF06F-5654-CDCF-3E15-08ABFFBDC3FC}"/>
              </a:ext>
            </a:extLst>
          </p:cNvPr>
          <p:cNvSpPr txBox="1"/>
          <p:nvPr/>
        </p:nvSpPr>
        <p:spPr>
          <a:xfrm>
            <a:off x="716895" y="3300046"/>
            <a:ext cx="177324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Hongming Zhang</a:t>
            </a:r>
            <a:endParaRPr lang="en-H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62D01B-8F29-2433-1C5E-CB8CE54A0834}"/>
              </a:ext>
            </a:extLst>
          </p:cNvPr>
          <p:cNvSpPr txBox="1"/>
          <p:nvPr/>
        </p:nvSpPr>
        <p:spPr>
          <a:xfrm>
            <a:off x="3343614" y="3300046"/>
            <a:ext cx="805029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Xin Liu</a:t>
            </a:r>
            <a:endParaRPr lang="en-H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E09CE6-0A3F-0706-CEA1-3133C8981F85}"/>
              </a:ext>
            </a:extLst>
          </p:cNvPr>
          <p:cNvSpPr txBox="1"/>
          <p:nvPr/>
        </p:nvSpPr>
        <p:spPr>
          <a:xfrm>
            <a:off x="5404773" y="3300046"/>
            <a:ext cx="1183209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Haojie</a:t>
            </a:r>
            <a:r>
              <a:rPr lang="en-US" dirty="0"/>
              <a:t> Pan</a:t>
            </a:r>
            <a:endParaRPr lang="en-HK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433398-54A2-4E97-A25E-8AA12E0FBB3C}"/>
              </a:ext>
            </a:extLst>
          </p:cNvPr>
          <p:cNvSpPr txBox="1"/>
          <p:nvPr/>
        </p:nvSpPr>
        <p:spPr>
          <a:xfrm>
            <a:off x="7577060" y="3284467"/>
            <a:ext cx="1481688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Tianqing Fang</a:t>
            </a:r>
            <a:endParaRPr lang="en-HK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7D7DDC-BB20-69AC-9AE1-822D2C3D68C3}"/>
              </a:ext>
            </a:extLst>
          </p:cNvPr>
          <p:cNvSpPr txBox="1"/>
          <p:nvPr/>
        </p:nvSpPr>
        <p:spPr>
          <a:xfrm>
            <a:off x="10141224" y="3279489"/>
            <a:ext cx="1178528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Mutian He</a:t>
            </a:r>
            <a:endParaRPr lang="en-H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92F4B7-3066-B671-0840-6DBE6C991AF2}"/>
              </a:ext>
            </a:extLst>
          </p:cNvPr>
          <p:cNvSpPr txBox="1"/>
          <p:nvPr/>
        </p:nvSpPr>
        <p:spPr>
          <a:xfrm>
            <a:off x="851923" y="5478920"/>
            <a:ext cx="1315938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Weiqi Wang</a:t>
            </a:r>
            <a:endParaRPr lang="en-HK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BBAC65-7724-A5E9-EC6C-6963AC54D8C9}"/>
              </a:ext>
            </a:extLst>
          </p:cNvPr>
          <p:cNvSpPr txBox="1"/>
          <p:nvPr/>
        </p:nvSpPr>
        <p:spPr>
          <a:xfrm>
            <a:off x="2825910" y="5481603"/>
            <a:ext cx="1035348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Jiaxin Bai</a:t>
            </a:r>
            <a:endParaRPr lang="en-HK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2DD03E-1372-6EC3-77DD-68CD0AE96BBF}"/>
              </a:ext>
            </a:extLst>
          </p:cNvPr>
          <p:cNvSpPr txBox="1"/>
          <p:nvPr/>
        </p:nvSpPr>
        <p:spPr>
          <a:xfrm>
            <a:off x="4371297" y="5483909"/>
            <a:ext cx="1568314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Zhaowei Wang</a:t>
            </a:r>
            <a:endParaRPr lang="en-HK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8232DF-87DE-267F-14C8-E6CC2ACA1AA8}"/>
              </a:ext>
            </a:extLst>
          </p:cNvPr>
          <p:cNvSpPr txBox="1"/>
          <p:nvPr/>
        </p:nvSpPr>
        <p:spPr>
          <a:xfrm>
            <a:off x="8279363" y="5488821"/>
            <a:ext cx="1290738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Zihao Wang</a:t>
            </a:r>
            <a:endParaRPr lang="en-HK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B1937F-63A6-3927-ACC4-6E7039DADBC0}"/>
              </a:ext>
            </a:extLst>
          </p:cNvPr>
          <p:cNvSpPr txBox="1"/>
          <p:nvPr/>
        </p:nvSpPr>
        <p:spPr>
          <a:xfrm>
            <a:off x="9241" y="6077247"/>
            <a:ext cx="12182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 many other PhD/MPhil students, UG interns, visiting students, and industrial collaborators!</a:t>
            </a:r>
            <a:endParaRPr lang="en-HK" sz="2400" dirty="0"/>
          </a:p>
        </p:txBody>
      </p:sp>
      <p:pic>
        <p:nvPicPr>
          <p:cNvPr id="18" name="Picture 17" descr="A person in a denim jacket&#10;&#10;Description automatically generated">
            <a:extLst>
              <a:ext uri="{FF2B5EF4-FFF2-40B4-BE49-F238E27FC236}">
                <a16:creationId xmlns:a16="http://schemas.microsoft.com/office/drawing/2014/main" id="{B1C07A6D-04BE-8E50-CA15-1A0CC41354B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18"/>
          <a:stretch/>
        </p:blipFill>
        <p:spPr>
          <a:xfrm>
            <a:off x="6243596" y="3793716"/>
            <a:ext cx="1521344" cy="1596519"/>
          </a:xfrm>
          <a:prstGeom prst="flowChartConnector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8D48429-3BA8-B084-8526-90EF9F1DA00C}"/>
              </a:ext>
            </a:extLst>
          </p:cNvPr>
          <p:cNvSpPr txBox="1"/>
          <p:nvPr/>
        </p:nvSpPr>
        <p:spPr>
          <a:xfrm>
            <a:off x="6268419" y="5491243"/>
            <a:ext cx="1455848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Changlong Yu</a:t>
            </a:r>
            <a:endParaRPr lang="en-H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4470B2-FD87-16D5-3D15-F20E34605690}"/>
              </a:ext>
            </a:extLst>
          </p:cNvPr>
          <p:cNvSpPr txBox="1"/>
          <p:nvPr/>
        </p:nvSpPr>
        <p:spPr>
          <a:xfrm>
            <a:off x="9977935" y="5478920"/>
            <a:ext cx="1617366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Hang </a:t>
            </a:r>
            <a:r>
              <a:rPr lang="en-US" dirty="0" err="1"/>
              <a:t>Yin@THU</a:t>
            </a:r>
            <a:endParaRPr lang="en-HK" dirty="0"/>
          </a:p>
        </p:txBody>
      </p:sp>
      <p:pic>
        <p:nvPicPr>
          <p:cNvPr id="21" name="Picture 20" descr="A person with short black hair&#10;&#10;Description automatically generated">
            <a:extLst>
              <a:ext uri="{FF2B5EF4-FFF2-40B4-BE49-F238E27FC236}">
                <a16:creationId xmlns:a16="http://schemas.microsoft.com/office/drawing/2014/main" id="{8C8B9D58-F37B-8512-9D76-E77E3F5E066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935" y="3804240"/>
            <a:ext cx="1585995" cy="1585995"/>
          </a:xfrm>
          <a:prstGeom prst="flowChartConnector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9783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26936" y="1122363"/>
            <a:ext cx="10440062" cy="2387600"/>
          </a:xfrm>
        </p:spPr>
        <p:txBody>
          <a:bodyPr/>
          <a:lstStyle/>
          <a:p>
            <a:r>
              <a:rPr lang="en-US" dirty="0"/>
              <a:t>Thank you for your attention!</a:t>
            </a:r>
            <a:r>
              <a:rPr lang="en-US" dirty="0">
                <a:sym typeface="Wingdings" panose="05000000000000000000" pitchFamily="2" charset="2"/>
              </a:rPr>
              <a:t> 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2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0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Challenge 1</a:t>
            </a:r>
            <a:r>
              <a:rPr lang="en-US" dirty="0"/>
              <a:t>: How to Grow a Mind?</a:t>
            </a:r>
            <a:br>
              <a:rPr lang="en-US" dirty="0"/>
            </a:br>
            <a:r>
              <a:rPr lang="en-US" dirty="0"/>
              <a:t>--Statistics, Structure, and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14" y="1611984"/>
            <a:ext cx="4666268" cy="4877390"/>
          </a:xfrm>
        </p:spPr>
        <p:txBody>
          <a:bodyPr>
            <a:normAutofit/>
          </a:bodyPr>
          <a:lstStyle/>
          <a:p>
            <a:r>
              <a:rPr lang="en-US" dirty="0"/>
              <a:t>“In coming to understand the world—in </a:t>
            </a:r>
            <a:r>
              <a:rPr lang="en-US" dirty="0">
                <a:solidFill>
                  <a:srgbClr val="FF0000"/>
                </a:solidFill>
              </a:rPr>
              <a:t>learning concepts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acquiring language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grasping causal relations</a:t>
            </a:r>
            <a:r>
              <a:rPr lang="en-US" dirty="0"/>
              <a:t>—our minds make inferences that appear to go far beyond the data available.”</a:t>
            </a:r>
          </a:p>
          <a:p>
            <a:endParaRPr lang="en-US" dirty="0"/>
          </a:p>
          <a:p>
            <a:r>
              <a:rPr lang="en-US" dirty="0"/>
              <a:t>The ability of performing powerful </a:t>
            </a:r>
            <a:r>
              <a:rPr lang="en-US" dirty="0">
                <a:solidFill>
                  <a:srgbClr val="FF0000"/>
                </a:solidFill>
              </a:rPr>
              <a:t>abstraction</a:t>
            </a:r>
            <a:r>
              <a:rPr lang="en-US" dirty="0"/>
              <a:t> is the key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810" y="1859089"/>
            <a:ext cx="6972904" cy="4572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439" y="1679726"/>
            <a:ext cx="7676562" cy="47517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47263"/>
            <a:ext cx="12192000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50" dirty="0"/>
              <a:t>How to grow a mind: statistics, structure, and abstraction. Science. Joshua B </a:t>
            </a:r>
            <a:r>
              <a:rPr lang="en-US" sz="1550" dirty="0" err="1"/>
              <a:t>Tenenbaum</a:t>
            </a:r>
            <a:r>
              <a:rPr lang="en-US" sz="1550" dirty="0"/>
              <a:t>, Charles Kemp, Thomas L Griffiths, Noah D Goodman. 2011.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0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99D98E-393A-2531-B566-406E7005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56"/>
            <a:ext cx="10515600" cy="968480"/>
          </a:xfrm>
        </p:spPr>
        <p:txBody>
          <a:bodyPr/>
          <a:lstStyle/>
          <a:p>
            <a:r>
              <a:rPr lang="en-HK" dirty="0"/>
              <a:t>The True Structure of Conceptualization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65A0A4-4A24-CCF6-7102-5BB0B6095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6389" y="894678"/>
            <a:ext cx="3403855" cy="437736"/>
          </a:xfrm>
        </p:spPr>
        <p:txBody>
          <a:bodyPr/>
          <a:lstStyle/>
          <a:p>
            <a:r>
              <a:rPr lang="en-HK" dirty="0"/>
              <a:t>What you may think </a:t>
            </a:r>
            <a:r>
              <a:rPr lang="en-US" altLang="zh-CN" dirty="0"/>
              <a:t>of</a:t>
            </a:r>
            <a:endParaRPr lang="en-H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3FF7D0-8E21-4A23-9CD8-125AF0684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2373" y="905836"/>
            <a:ext cx="2724947" cy="437736"/>
          </a:xfrm>
        </p:spPr>
        <p:txBody>
          <a:bodyPr/>
          <a:lstStyle/>
          <a:p>
            <a:r>
              <a:rPr lang="en-HK" dirty="0"/>
              <a:t>What it really likes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9C829-C771-BD10-4EE8-FEA765A4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5</a:t>
            </a:fld>
            <a:endParaRPr lang="en-US"/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DE747E9-2D7B-9B7E-6B7E-E5FE66C4C11B}"/>
              </a:ext>
            </a:extLst>
          </p:cNvPr>
          <p:cNvGrpSpPr/>
          <p:nvPr/>
        </p:nvGrpSpPr>
        <p:grpSpPr>
          <a:xfrm>
            <a:off x="370221" y="1550505"/>
            <a:ext cx="4296193" cy="3955774"/>
            <a:chOff x="1309477" y="2107096"/>
            <a:chExt cx="4296193" cy="3955774"/>
          </a:xfrm>
        </p:grpSpPr>
        <p:sp>
          <p:nvSpPr>
            <p:cNvPr id="12" name="Flowchart: Extract 11">
              <a:extLst>
                <a:ext uri="{FF2B5EF4-FFF2-40B4-BE49-F238E27FC236}">
                  <a16:creationId xmlns:a16="http://schemas.microsoft.com/office/drawing/2014/main" id="{84EBB278-AFAF-EB8E-DA6B-C4BEFA714186}"/>
                </a:ext>
              </a:extLst>
            </p:cNvPr>
            <p:cNvSpPr/>
            <p:nvPr/>
          </p:nvSpPr>
          <p:spPr>
            <a:xfrm>
              <a:off x="1309477" y="2107096"/>
              <a:ext cx="4296193" cy="3955774"/>
            </a:xfrm>
            <a:prstGeom prst="flowChartExtra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EDA0094-0C84-55D6-9771-521F304781F6}"/>
                </a:ext>
              </a:extLst>
            </p:cNvPr>
            <p:cNvSpPr/>
            <p:nvPr/>
          </p:nvSpPr>
          <p:spPr>
            <a:xfrm>
              <a:off x="2999125" y="5363815"/>
              <a:ext cx="308113" cy="27829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B95FA03-C086-F0AB-DCEC-B09C3B3A0BC6}"/>
                </a:ext>
              </a:extLst>
            </p:cNvPr>
            <p:cNvSpPr/>
            <p:nvPr/>
          </p:nvSpPr>
          <p:spPr>
            <a:xfrm>
              <a:off x="2642151" y="3990560"/>
              <a:ext cx="308113" cy="27829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9C17886-4CD4-05D3-AA5C-968FD9717586}"/>
                </a:ext>
              </a:extLst>
            </p:cNvPr>
            <p:cNvSpPr/>
            <p:nvPr/>
          </p:nvSpPr>
          <p:spPr>
            <a:xfrm>
              <a:off x="3231871" y="3983950"/>
              <a:ext cx="308113" cy="27829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3173E2-D1E5-04A4-5E2A-1FFE134E1C7B}"/>
                </a:ext>
              </a:extLst>
            </p:cNvPr>
            <p:cNvSpPr/>
            <p:nvPr/>
          </p:nvSpPr>
          <p:spPr>
            <a:xfrm>
              <a:off x="2151820" y="4681330"/>
              <a:ext cx="308113" cy="27829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6861540-BEF5-E2D7-820B-1D62994843A6}"/>
                </a:ext>
              </a:extLst>
            </p:cNvPr>
            <p:cNvSpPr/>
            <p:nvPr/>
          </p:nvSpPr>
          <p:spPr>
            <a:xfrm>
              <a:off x="3821591" y="3983949"/>
              <a:ext cx="308113" cy="27829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5DC1FE6-85C0-A6A0-DF5A-F73E29200EB0}"/>
                </a:ext>
              </a:extLst>
            </p:cNvPr>
            <p:cNvSpPr/>
            <p:nvPr/>
          </p:nvSpPr>
          <p:spPr>
            <a:xfrm>
              <a:off x="3513478" y="5363817"/>
              <a:ext cx="308113" cy="27829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5808A6-A587-ADCB-6981-0F355667A730}"/>
                </a:ext>
              </a:extLst>
            </p:cNvPr>
            <p:cNvSpPr/>
            <p:nvPr/>
          </p:nvSpPr>
          <p:spPr>
            <a:xfrm>
              <a:off x="2488094" y="5363816"/>
              <a:ext cx="308113" cy="27829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836EA02-0552-6B3B-C356-0934F85BABBB}"/>
                </a:ext>
              </a:extLst>
            </p:cNvPr>
            <p:cNvSpPr/>
            <p:nvPr/>
          </p:nvSpPr>
          <p:spPr>
            <a:xfrm>
              <a:off x="4208391" y="4681330"/>
              <a:ext cx="308113" cy="27829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8EF7060-F6BE-0ECC-410B-35D0EB779B23}"/>
                </a:ext>
              </a:extLst>
            </p:cNvPr>
            <p:cNvSpPr/>
            <p:nvPr/>
          </p:nvSpPr>
          <p:spPr>
            <a:xfrm>
              <a:off x="3019835" y="4681330"/>
              <a:ext cx="308113" cy="27829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2FB4586-57D8-47F7-D45F-265CA57655D2}"/>
                </a:ext>
              </a:extLst>
            </p:cNvPr>
            <p:cNvSpPr/>
            <p:nvPr/>
          </p:nvSpPr>
          <p:spPr>
            <a:xfrm>
              <a:off x="3231871" y="3255078"/>
              <a:ext cx="308113" cy="27829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81409ED-755B-CC56-1995-ED359CCDC77F}"/>
                </a:ext>
              </a:extLst>
            </p:cNvPr>
            <p:cNvCxnSpPr>
              <a:cxnSpLocks/>
              <a:stCxn id="23" idx="3"/>
              <a:endCxn id="15" idx="7"/>
            </p:cNvCxnSpPr>
            <p:nvPr/>
          </p:nvCxnSpPr>
          <p:spPr>
            <a:xfrm flipH="1">
              <a:off x="2905142" y="3492618"/>
              <a:ext cx="371851" cy="5386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0DF9F99-FA51-C626-A589-7990BA4C88E1}"/>
                </a:ext>
              </a:extLst>
            </p:cNvPr>
            <p:cNvCxnSpPr>
              <a:cxnSpLocks/>
              <a:stCxn id="23" idx="4"/>
              <a:endCxn id="16" idx="0"/>
            </p:cNvCxnSpPr>
            <p:nvPr/>
          </p:nvCxnSpPr>
          <p:spPr>
            <a:xfrm>
              <a:off x="3385928" y="3533373"/>
              <a:ext cx="0" cy="4505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73B9420-4283-9D72-7AF7-50721CE29EE3}"/>
                </a:ext>
              </a:extLst>
            </p:cNvPr>
            <p:cNvCxnSpPr>
              <a:cxnSpLocks/>
              <a:stCxn id="23" idx="5"/>
              <a:endCxn id="18" idx="1"/>
            </p:cNvCxnSpPr>
            <p:nvPr/>
          </p:nvCxnSpPr>
          <p:spPr>
            <a:xfrm>
              <a:off x="3494862" y="3492618"/>
              <a:ext cx="371851" cy="5320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5FB679-BDC7-6817-00C6-12995F3B4862}"/>
                </a:ext>
              </a:extLst>
            </p:cNvPr>
            <p:cNvCxnSpPr>
              <a:cxnSpLocks/>
              <a:stCxn id="15" idx="3"/>
              <a:endCxn id="17" idx="7"/>
            </p:cNvCxnSpPr>
            <p:nvPr/>
          </p:nvCxnSpPr>
          <p:spPr>
            <a:xfrm flipH="1">
              <a:off x="2414811" y="4228100"/>
              <a:ext cx="272462" cy="4939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F8B6CDE-F49C-10AE-103C-60346C2755C4}"/>
                </a:ext>
              </a:extLst>
            </p:cNvPr>
            <p:cNvCxnSpPr>
              <a:cxnSpLocks/>
              <a:stCxn id="15" idx="5"/>
              <a:endCxn id="22" idx="0"/>
            </p:cNvCxnSpPr>
            <p:nvPr/>
          </p:nvCxnSpPr>
          <p:spPr>
            <a:xfrm>
              <a:off x="2905142" y="4228100"/>
              <a:ext cx="268750" cy="4532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3F568DB-DAC9-63AF-801D-3C5E4FDCC78C}"/>
                </a:ext>
              </a:extLst>
            </p:cNvPr>
            <p:cNvCxnSpPr>
              <a:cxnSpLocks/>
              <a:stCxn id="22" idx="3"/>
              <a:endCxn id="20" idx="0"/>
            </p:cNvCxnSpPr>
            <p:nvPr/>
          </p:nvCxnSpPr>
          <p:spPr>
            <a:xfrm flipH="1">
              <a:off x="2642151" y="4918870"/>
              <a:ext cx="422806" cy="4449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8924C5E-CE07-05AB-FB53-8BFC78A2CF93}"/>
                </a:ext>
              </a:extLst>
            </p:cNvPr>
            <p:cNvCxnSpPr>
              <a:cxnSpLocks/>
              <a:stCxn id="22" idx="4"/>
              <a:endCxn id="14" idx="0"/>
            </p:cNvCxnSpPr>
            <p:nvPr/>
          </p:nvCxnSpPr>
          <p:spPr>
            <a:xfrm flipH="1">
              <a:off x="3153182" y="4959625"/>
              <a:ext cx="20710" cy="4041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DF1E72A-8F02-84CC-05F6-A236BC8656A4}"/>
                </a:ext>
              </a:extLst>
            </p:cNvPr>
            <p:cNvCxnSpPr>
              <a:cxnSpLocks/>
              <a:stCxn id="22" idx="5"/>
              <a:endCxn id="19" idx="0"/>
            </p:cNvCxnSpPr>
            <p:nvPr/>
          </p:nvCxnSpPr>
          <p:spPr>
            <a:xfrm>
              <a:off x="3282826" y="4918870"/>
              <a:ext cx="384709" cy="4449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F053099-4F1B-2171-5374-B0A404739F72}"/>
                </a:ext>
              </a:extLst>
            </p:cNvPr>
            <p:cNvCxnSpPr>
              <a:cxnSpLocks/>
              <a:stCxn id="18" idx="5"/>
              <a:endCxn id="21" idx="0"/>
            </p:cNvCxnSpPr>
            <p:nvPr/>
          </p:nvCxnSpPr>
          <p:spPr>
            <a:xfrm>
              <a:off x="4084582" y="4221489"/>
              <a:ext cx="277866" cy="4598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962F9708-813B-11CD-D4D0-82751FFC6884}"/>
                </a:ext>
              </a:extLst>
            </p:cNvPr>
            <p:cNvSpPr txBox="1"/>
            <p:nvPr/>
          </p:nvSpPr>
          <p:spPr>
            <a:xfrm>
              <a:off x="4525301" y="5693538"/>
              <a:ext cx="881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leaves</a:t>
              </a:r>
              <a:endParaRPr lang="en-HK" dirty="0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94A9241-0740-66D1-E8D9-89FFB637BE51}"/>
              </a:ext>
            </a:extLst>
          </p:cNvPr>
          <p:cNvGrpSpPr/>
          <p:nvPr/>
        </p:nvGrpSpPr>
        <p:grpSpPr>
          <a:xfrm>
            <a:off x="4850309" y="1533734"/>
            <a:ext cx="5049076" cy="3972545"/>
            <a:chOff x="6023116" y="2107096"/>
            <a:chExt cx="5049076" cy="3972545"/>
          </a:xfrm>
        </p:grpSpPr>
        <p:sp>
          <p:nvSpPr>
            <p:cNvPr id="13" name="Flowchart: Manual Operation 12">
              <a:extLst>
                <a:ext uri="{FF2B5EF4-FFF2-40B4-BE49-F238E27FC236}">
                  <a16:creationId xmlns:a16="http://schemas.microsoft.com/office/drawing/2014/main" id="{D9388A2A-9113-B7DF-EEAC-4EF3E244F139}"/>
                </a:ext>
              </a:extLst>
            </p:cNvPr>
            <p:cNvSpPr/>
            <p:nvPr/>
          </p:nvSpPr>
          <p:spPr>
            <a:xfrm>
              <a:off x="6023116" y="2107096"/>
              <a:ext cx="5049076" cy="3955774"/>
            </a:xfrm>
            <a:prstGeom prst="flowChartManualOperati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E25BEB6-6287-7996-D901-B0766C73DD0E}"/>
                </a:ext>
              </a:extLst>
            </p:cNvPr>
            <p:cNvSpPr/>
            <p:nvPr/>
          </p:nvSpPr>
          <p:spPr>
            <a:xfrm>
              <a:off x="7791448" y="4863709"/>
              <a:ext cx="308113" cy="27829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B6D9E1D-540F-64CF-FA01-9A3B3E02410A}"/>
                </a:ext>
              </a:extLst>
            </p:cNvPr>
            <p:cNvSpPr/>
            <p:nvPr/>
          </p:nvSpPr>
          <p:spPr>
            <a:xfrm>
              <a:off x="9005691" y="4860403"/>
              <a:ext cx="308113" cy="27829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C8BA25E-09D1-665F-FC4A-0F7ABC413B9F}"/>
                </a:ext>
              </a:extLst>
            </p:cNvPr>
            <p:cNvSpPr/>
            <p:nvPr/>
          </p:nvSpPr>
          <p:spPr>
            <a:xfrm>
              <a:off x="7326799" y="4085160"/>
              <a:ext cx="308113" cy="27829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A03DE68-13A4-FB5C-D350-CE7F3CDF34DB}"/>
                </a:ext>
              </a:extLst>
            </p:cNvPr>
            <p:cNvSpPr/>
            <p:nvPr/>
          </p:nvSpPr>
          <p:spPr>
            <a:xfrm>
              <a:off x="7945504" y="4078743"/>
              <a:ext cx="308113" cy="27829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8CC6AA9-2F05-C3C2-4C60-D5212379B348}"/>
                </a:ext>
              </a:extLst>
            </p:cNvPr>
            <p:cNvSpPr/>
            <p:nvPr/>
          </p:nvSpPr>
          <p:spPr>
            <a:xfrm>
              <a:off x="6938344" y="3105124"/>
              <a:ext cx="308113" cy="27829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3E8282C-9919-8B07-E240-02BB78195253}"/>
                </a:ext>
              </a:extLst>
            </p:cNvPr>
            <p:cNvSpPr/>
            <p:nvPr/>
          </p:nvSpPr>
          <p:spPr>
            <a:xfrm>
              <a:off x="8564209" y="4078742"/>
              <a:ext cx="308113" cy="27829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4C4496A-84D3-EC63-3A29-1DAE5DEE016B}"/>
                </a:ext>
              </a:extLst>
            </p:cNvPr>
            <p:cNvSpPr/>
            <p:nvPr/>
          </p:nvSpPr>
          <p:spPr>
            <a:xfrm>
              <a:off x="9282314" y="4078533"/>
              <a:ext cx="308113" cy="27829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9A04652-77E5-303C-D724-D8FC5E94A5F0}"/>
                </a:ext>
              </a:extLst>
            </p:cNvPr>
            <p:cNvSpPr/>
            <p:nvPr/>
          </p:nvSpPr>
          <p:spPr>
            <a:xfrm>
              <a:off x="7691236" y="3105124"/>
              <a:ext cx="308113" cy="27829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39DDB7C-A00D-E888-C96B-90E1FEE3B69D}"/>
                </a:ext>
              </a:extLst>
            </p:cNvPr>
            <p:cNvSpPr/>
            <p:nvPr/>
          </p:nvSpPr>
          <p:spPr>
            <a:xfrm>
              <a:off x="8444128" y="3094770"/>
              <a:ext cx="308113" cy="27829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F3586B5-B91A-8A9E-8E56-7B798A11EBE8}"/>
                </a:ext>
              </a:extLst>
            </p:cNvPr>
            <p:cNvSpPr/>
            <p:nvPr/>
          </p:nvSpPr>
          <p:spPr>
            <a:xfrm>
              <a:off x="9114184" y="3076350"/>
              <a:ext cx="351186" cy="30295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DB16E2-46CE-899B-4DB6-9D4975C60A1C}"/>
                </a:ext>
              </a:extLst>
            </p:cNvPr>
            <p:cNvSpPr/>
            <p:nvPr/>
          </p:nvSpPr>
          <p:spPr>
            <a:xfrm>
              <a:off x="9944103" y="3076341"/>
              <a:ext cx="308113" cy="27829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HK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8D4B673-5FAB-7CE0-8A14-FD3F6EB5222E}"/>
                </a:ext>
              </a:extLst>
            </p:cNvPr>
            <p:cNvCxnSpPr>
              <a:cxnSpLocks/>
              <a:stCxn id="29" idx="4"/>
              <a:endCxn id="26" idx="1"/>
            </p:cNvCxnSpPr>
            <p:nvPr/>
          </p:nvCxnSpPr>
          <p:spPr>
            <a:xfrm>
              <a:off x="7480856" y="4363455"/>
              <a:ext cx="355714" cy="5410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56C1681F-EEB8-2EB2-CA9A-C6000B8D711D}"/>
                </a:ext>
              </a:extLst>
            </p:cNvPr>
            <p:cNvCxnSpPr>
              <a:cxnSpLocks/>
              <a:stCxn id="30" idx="3"/>
              <a:endCxn id="26" idx="0"/>
            </p:cNvCxnSpPr>
            <p:nvPr/>
          </p:nvCxnSpPr>
          <p:spPr>
            <a:xfrm flipH="1">
              <a:off x="7945505" y="4316283"/>
              <a:ext cx="45121" cy="5474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CC5B603-C748-A6A5-50DD-D8F245E6C6E9}"/>
                </a:ext>
              </a:extLst>
            </p:cNvPr>
            <p:cNvCxnSpPr>
              <a:cxnSpLocks/>
              <a:stCxn id="32" idx="3"/>
              <a:endCxn id="26" idx="7"/>
            </p:cNvCxnSpPr>
            <p:nvPr/>
          </p:nvCxnSpPr>
          <p:spPr>
            <a:xfrm flipH="1">
              <a:off x="8054439" y="4316282"/>
              <a:ext cx="554892" cy="5881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09A5890-6113-BB2A-11C7-74468C9789B3}"/>
                </a:ext>
              </a:extLst>
            </p:cNvPr>
            <p:cNvCxnSpPr>
              <a:cxnSpLocks/>
              <a:stCxn id="32" idx="5"/>
              <a:endCxn id="28" idx="0"/>
            </p:cNvCxnSpPr>
            <p:nvPr/>
          </p:nvCxnSpPr>
          <p:spPr>
            <a:xfrm>
              <a:off x="8827200" y="4316282"/>
              <a:ext cx="332548" cy="5441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20959EC-627F-1C50-24EE-29EC1115808F}"/>
                </a:ext>
              </a:extLst>
            </p:cNvPr>
            <p:cNvCxnSpPr>
              <a:cxnSpLocks/>
              <a:stCxn id="30" idx="5"/>
              <a:endCxn id="28" idx="1"/>
            </p:cNvCxnSpPr>
            <p:nvPr/>
          </p:nvCxnSpPr>
          <p:spPr>
            <a:xfrm>
              <a:off x="8208495" y="4316283"/>
              <a:ext cx="842318" cy="584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E7B1F52-659C-B350-A998-20B35BC61A29}"/>
                </a:ext>
              </a:extLst>
            </p:cNvPr>
            <p:cNvCxnSpPr>
              <a:cxnSpLocks/>
              <a:stCxn id="28" idx="7"/>
              <a:endCxn id="33" idx="4"/>
            </p:cNvCxnSpPr>
            <p:nvPr/>
          </p:nvCxnSpPr>
          <p:spPr>
            <a:xfrm flipV="1">
              <a:off x="9268682" y="4356828"/>
              <a:ext cx="167689" cy="5443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6D27051-CC8A-233A-161B-69BC5A027087}"/>
                </a:ext>
              </a:extLst>
            </p:cNvPr>
            <p:cNvCxnSpPr>
              <a:cxnSpLocks/>
              <a:stCxn id="31" idx="4"/>
              <a:endCxn id="29" idx="1"/>
            </p:cNvCxnSpPr>
            <p:nvPr/>
          </p:nvCxnSpPr>
          <p:spPr>
            <a:xfrm>
              <a:off x="7092401" y="3383419"/>
              <a:ext cx="279520" cy="7424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8F3BD43-F62E-3885-9D22-B4C65EB003F9}"/>
                </a:ext>
              </a:extLst>
            </p:cNvPr>
            <p:cNvCxnSpPr>
              <a:cxnSpLocks/>
              <a:stCxn id="34" idx="3"/>
              <a:endCxn id="29" idx="0"/>
            </p:cNvCxnSpPr>
            <p:nvPr/>
          </p:nvCxnSpPr>
          <p:spPr>
            <a:xfrm flipH="1">
              <a:off x="7480856" y="3342664"/>
              <a:ext cx="255502" cy="7424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770EB5E-1844-4720-8878-7A133105FEF3}"/>
                </a:ext>
              </a:extLst>
            </p:cNvPr>
            <p:cNvCxnSpPr>
              <a:cxnSpLocks/>
              <a:stCxn id="35" idx="3"/>
              <a:endCxn id="29" idx="7"/>
            </p:cNvCxnSpPr>
            <p:nvPr/>
          </p:nvCxnSpPr>
          <p:spPr>
            <a:xfrm flipH="1">
              <a:off x="7589790" y="3332310"/>
              <a:ext cx="899460" cy="7936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143C426-275E-E780-CBAC-7F3450F5188B}"/>
                </a:ext>
              </a:extLst>
            </p:cNvPr>
            <p:cNvCxnSpPr>
              <a:cxnSpLocks/>
              <a:stCxn id="35" idx="4"/>
              <a:endCxn id="30" idx="7"/>
            </p:cNvCxnSpPr>
            <p:nvPr/>
          </p:nvCxnSpPr>
          <p:spPr>
            <a:xfrm flipH="1">
              <a:off x="8208495" y="3373065"/>
              <a:ext cx="389690" cy="7464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BCCF760-0D9D-FAE3-BEEA-464D2C8FE5C4}"/>
                </a:ext>
              </a:extLst>
            </p:cNvPr>
            <p:cNvCxnSpPr>
              <a:cxnSpLocks/>
              <a:stCxn id="34" idx="4"/>
              <a:endCxn id="30" idx="1"/>
            </p:cNvCxnSpPr>
            <p:nvPr/>
          </p:nvCxnSpPr>
          <p:spPr>
            <a:xfrm>
              <a:off x="7845293" y="3383419"/>
              <a:ext cx="145333" cy="7360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A02FE03-3CA2-4CD0-88D8-8D903188E39D}"/>
                </a:ext>
              </a:extLst>
            </p:cNvPr>
            <p:cNvCxnSpPr>
              <a:cxnSpLocks/>
              <a:stCxn id="35" idx="4"/>
              <a:endCxn id="32" idx="0"/>
            </p:cNvCxnSpPr>
            <p:nvPr/>
          </p:nvCxnSpPr>
          <p:spPr>
            <a:xfrm>
              <a:off x="8598185" y="3373065"/>
              <a:ext cx="120081" cy="7056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C53EC4C-0D04-5AAF-8641-9FD1C60DE819}"/>
                </a:ext>
              </a:extLst>
            </p:cNvPr>
            <p:cNvCxnSpPr>
              <a:cxnSpLocks/>
              <a:stCxn id="34" idx="5"/>
              <a:endCxn id="32" idx="1"/>
            </p:cNvCxnSpPr>
            <p:nvPr/>
          </p:nvCxnSpPr>
          <p:spPr>
            <a:xfrm>
              <a:off x="7954227" y="3342664"/>
              <a:ext cx="655104" cy="7768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3A7F3DE6-A983-E916-B016-57092E44690E}"/>
                </a:ext>
              </a:extLst>
            </p:cNvPr>
            <p:cNvCxnSpPr>
              <a:cxnSpLocks/>
              <a:stCxn id="36" idx="4"/>
              <a:endCxn id="33" idx="0"/>
            </p:cNvCxnSpPr>
            <p:nvPr/>
          </p:nvCxnSpPr>
          <p:spPr>
            <a:xfrm>
              <a:off x="9289777" y="3379304"/>
              <a:ext cx="146594" cy="69922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0AC49F0-2AE8-F7EC-F035-BDCE5DAED123}"/>
                </a:ext>
              </a:extLst>
            </p:cNvPr>
            <p:cNvCxnSpPr>
              <a:cxnSpLocks/>
              <a:stCxn id="35" idx="5"/>
              <a:endCxn id="33" idx="1"/>
            </p:cNvCxnSpPr>
            <p:nvPr/>
          </p:nvCxnSpPr>
          <p:spPr>
            <a:xfrm>
              <a:off x="8707119" y="3332310"/>
              <a:ext cx="620317" cy="7869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F3645D7-BE69-52E8-779D-3B17171B22B4}"/>
                </a:ext>
              </a:extLst>
            </p:cNvPr>
            <p:cNvCxnSpPr>
              <a:cxnSpLocks/>
              <a:stCxn id="37" idx="4"/>
              <a:endCxn id="33" idx="7"/>
            </p:cNvCxnSpPr>
            <p:nvPr/>
          </p:nvCxnSpPr>
          <p:spPr>
            <a:xfrm flipH="1">
              <a:off x="9545305" y="3354636"/>
              <a:ext cx="552855" cy="7646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8A5E7B8-2767-3EC3-378A-7C4AA914E7F2}"/>
                </a:ext>
              </a:extLst>
            </p:cNvPr>
            <p:cNvSpPr txBox="1"/>
            <p:nvPr/>
          </p:nvSpPr>
          <p:spPr>
            <a:xfrm>
              <a:off x="9327436" y="5710309"/>
              <a:ext cx="881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leaves</a:t>
              </a:r>
              <a:endParaRPr lang="en-HK" dirty="0"/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7CED2037-E822-BA5B-7F24-B39C8C390F48}"/>
              </a:ext>
            </a:extLst>
          </p:cNvPr>
          <p:cNvSpPr txBox="1"/>
          <p:nvPr/>
        </p:nvSpPr>
        <p:spPr>
          <a:xfrm>
            <a:off x="0" y="586797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000" dirty="0">
                <a:solidFill>
                  <a:srgbClr val="FF0000"/>
                </a:solidFill>
              </a:rPr>
              <a:t>The nature of </a:t>
            </a:r>
            <a:r>
              <a:rPr lang="en-HK" sz="2000" dirty="0">
                <a:solidFill>
                  <a:srgbClr val="00B0F0"/>
                </a:solidFill>
              </a:rPr>
              <a:t>conceptual abstraction </a:t>
            </a:r>
            <a:r>
              <a:rPr lang="en-HK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aggregation of objects’ attributes</a:t>
            </a:r>
            <a:r>
              <a:rPr lang="en-HK" sz="2000" dirty="0">
                <a:solidFill>
                  <a:srgbClr val="FF0000"/>
                </a:solidFill>
              </a:rPr>
              <a:t>) and the (dynamic) </a:t>
            </a:r>
            <a:r>
              <a:rPr lang="en-HK" sz="2000" dirty="0">
                <a:solidFill>
                  <a:srgbClr val="00B0F0"/>
                </a:solidFill>
              </a:rPr>
              <a:t>compositionality</a:t>
            </a:r>
            <a:r>
              <a:rPr lang="en-HK" sz="2000" dirty="0">
                <a:solidFill>
                  <a:srgbClr val="FF0000"/>
                </a:solidFill>
              </a:rPr>
              <a:t> make the number of concepts grow vastly comparable to entities we have in the world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FD8B444-EB56-48BE-E22B-96B142D41BCA}"/>
              </a:ext>
            </a:extLst>
          </p:cNvPr>
          <p:cNvSpPr txBox="1"/>
          <p:nvPr/>
        </p:nvSpPr>
        <p:spPr>
          <a:xfrm>
            <a:off x="8755337" y="2565057"/>
            <a:ext cx="34294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dirty="0"/>
              <a:t>E.g., mapping </a:t>
            </a:r>
            <a:r>
              <a:rPr lang="en-US" dirty="0">
                <a:solidFill>
                  <a:srgbClr val="00B0F0"/>
                </a:solidFill>
              </a:rPr>
              <a:t>Tesla</a:t>
            </a:r>
            <a:r>
              <a:rPr lang="en-US" dirty="0"/>
              <a:t> to a </a:t>
            </a:r>
            <a:r>
              <a:rPr lang="en-US" dirty="0">
                <a:solidFill>
                  <a:srgbClr val="FFC000"/>
                </a:solidFill>
              </a:rPr>
              <a:t>company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big company</a:t>
            </a:r>
            <a:r>
              <a:rPr lang="en-US" dirty="0"/>
              <a:t>,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IT company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AI company</a:t>
            </a:r>
            <a:r>
              <a:rPr lang="en-US" dirty="0"/>
              <a:t>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high-tech company</a:t>
            </a:r>
            <a:r>
              <a:rPr lang="en-US" dirty="0"/>
              <a:t>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automobile company</a:t>
            </a:r>
            <a:r>
              <a:rPr lang="en-US" dirty="0"/>
              <a:t>, when comparing it with </a:t>
            </a:r>
            <a:r>
              <a:rPr lang="en-US" dirty="0">
                <a:solidFill>
                  <a:srgbClr val="C00000"/>
                </a:solidFill>
              </a:rPr>
              <a:t>Google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Toyota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some small company</a:t>
            </a:r>
            <a:r>
              <a:rPr lang="en-US" dirty="0"/>
              <a:t>, needs the right level of comparison</a:t>
            </a:r>
          </a:p>
        </p:txBody>
      </p:sp>
    </p:spTree>
    <p:extLst>
      <p:ext uri="{BB962C8B-B14F-4D97-AF65-F5344CB8AC3E}">
        <p14:creationId xmlns:p14="http://schemas.microsoft.com/office/powerpoint/2010/main" val="129431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0607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Data are available at </a:t>
            </a:r>
            <a:r>
              <a:rPr lang="en-US" sz="1400" dirty="0">
                <a:hlinkClick r:id="rId3"/>
              </a:rPr>
              <a:t>https://concept.research.microsoft.com/</a:t>
            </a:r>
            <a:endParaRPr lang="en-US" sz="1400" dirty="0"/>
          </a:p>
          <a:p>
            <a:r>
              <a:rPr lang="en-US" sz="1400" dirty="0" err="1"/>
              <a:t>Wentao</a:t>
            </a:r>
            <a:r>
              <a:rPr lang="en-US" sz="1400" dirty="0"/>
              <a:t> Wu, </a:t>
            </a:r>
            <a:r>
              <a:rPr lang="en-US" sz="1400" dirty="0" err="1"/>
              <a:t>Hongsong</a:t>
            </a:r>
            <a:r>
              <a:rPr lang="en-US" sz="1400" dirty="0"/>
              <a:t> Li, </a:t>
            </a:r>
            <a:r>
              <a:rPr lang="en-US" sz="1400" dirty="0" err="1"/>
              <a:t>Haixun</a:t>
            </a:r>
            <a:r>
              <a:rPr lang="en-US" sz="1400" dirty="0"/>
              <a:t> Wang, Kenny </a:t>
            </a:r>
            <a:r>
              <a:rPr lang="en-US" sz="1400" dirty="0" err="1"/>
              <a:t>Qili</a:t>
            </a:r>
            <a:r>
              <a:rPr lang="en-US" sz="1400" dirty="0"/>
              <a:t> Zhu: </a:t>
            </a:r>
            <a:r>
              <a:rPr lang="en-US" sz="1400" dirty="0" err="1"/>
              <a:t>Probase</a:t>
            </a:r>
            <a:r>
              <a:rPr lang="en-US" sz="1400" dirty="0"/>
              <a:t>: a probabilistic taxonomy for text understanding. SIGMOD Conference 2012: 481-492</a:t>
            </a:r>
          </a:p>
        </p:txBody>
      </p:sp>
      <p:pic>
        <p:nvPicPr>
          <p:cNvPr id="3074" name="Picture 2" descr="https://www.microsoft.com/en-us/research/wp-content/uploads/2016/02/probase-probase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376" y="141286"/>
            <a:ext cx="21907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054566" y="-4185"/>
            <a:ext cx="3137434" cy="2759013"/>
            <a:chOff x="9054565" y="0"/>
            <a:chExt cx="3137434" cy="27590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92325" y="615969"/>
              <a:ext cx="2861913" cy="214304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54565" y="0"/>
              <a:ext cx="3137434" cy="619166"/>
            </a:xfrm>
            <a:prstGeom prst="rect">
              <a:avLst/>
            </a:prstGeom>
          </p:spPr>
        </p:pic>
      </p:grp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2.7 million concepts </a:t>
            </a:r>
          </a:p>
          <a:p>
            <a:endParaRPr lang="en-US" dirty="0"/>
          </a:p>
        </p:txBody>
      </p:sp>
      <p:pic>
        <p:nvPicPr>
          <p:cNvPr id="16" name="Picture 2" descr="C:\Users\haixunw\AppData\Local\Microsoft\Windows\Temporary Internet Files\Content.Outlook\DB7Y2VJ3\conceptcurves_v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" y="784257"/>
            <a:ext cx="8915400" cy="53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Callout 1 16"/>
          <p:cNvSpPr/>
          <p:nvPr/>
        </p:nvSpPr>
        <p:spPr>
          <a:xfrm>
            <a:off x="1333937" y="1937746"/>
            <a:ext cx="1219200" cy="304800"/>
          </a:xfrm>
          <a:prstGeom prst="borderCallout1">
            <a:avLst>
              <a:gd name="adj1" fmla="val 103824"/>
              <a:gd name="adj2" fmla="val 49317"/>
              <a:gd name="adj3" fmla="val 1022106"/>
              <a:gd name="adj4" fmla="val -29512"/>
            </a:avLst>
          </a:prstGeom>
          <a:noFill/>
          <a:ln w="254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cities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3380509" y="1599108"/>
            <a:ext cx="2819400" cy="304800"/>
          </a:xfrm>
          <a:prstGeom prst="borderCallout1">
            <a:avLst>
              <a:gd name="adj1" fmla="val 103824"/>
              <a:gd name="adj2" fmla="val 50890"/>
              <a:gd name="adj3" fmla="val 1170326"/>
              <a:gd name="adj4" fmla="val 53063"/>
            </a:avLst>
          </a:prstGeom>
          <a:noFill/>
          <a:ln w="254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Basic watercolor techniques</a:t>
            </a:r>
          </a:p>
        </p:txBody>
      </p:sp>
      <p:sp>
        <p:nvSpPr>
          <p:cNvPr id="20" name="Line Callout 1 19"/>
          <p:cNvSpPr/>
          <p:nvPr/>
        </p:nvSpPr>
        <p:spPr>
          <a:xfrm>
            <a:off x="5133109" y="2242546"/>
            <a:ext cx="3352800" cy="304800"/>
          </a:xfrm>
          <a:prstGeom prst="borderCallout1">
            <a:avLst>
              <a:gd name="adj1" fmla="val 99346"/>
              <a:gd name="adj2" fmla="val 49317"/>
              <a:gd name="adj3" fmla="val 1036048"/>
              <a:gd name="adj4" fmla="val 55358"/>
            </a:avLst>
          </a:prstGeom>
          <a:noFill/>
          <a:ln w="254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Celebrity wedding dress designers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8915164" y="3429000"/>
            <a:ext cx="30966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/>
              <a:t>Probase</a:t>
            </a:r>
            <a:r>
              <a:rPr lang="en-US" altLang="zh-CN" sz="2800" b="1" dirty="0"/>
              <a:t> </a:t>
            </a:r>
            <a:r>
              <a:rPr lang="en-US" altLang="zh-CN" sz="2800" dirty="0"/>
              <a:t>is a </a:t>
            </a:r>
            <a:r>
              <a:rPr lang="en-US" altLang="zh-CN" sz="2800" i="1" dirty="0">
                <a:solidFill>
                  <a:srgbClr val="00B0F0"/>
                </a:solidFill>
              </a:rPr>
              <a:t>large,</a:t>
            </a:r>
            <a:r>
              <a:rPr lang="en-US" altLang="zh-CN" sz="2800" dirty="0">
                <a:solidFill>
                  <a:srgbClr val="00B0F0"/>
                </a:solidFill>
              </a:rPr>
              <a:t> </a:t>
            </a:r>
            <a:r>
              <a:rPr lang="en-US" altLang="zh-CN" sz="2800" i="1" dirty="0">
                <a:solidFill>
                  <a:srgbClr val="00B0F0"/>
                </a:solidFill>
              </a:rPr>
              <a:t>universal, </a:t>
            </a:r>
            <a:br>
              <a:rPr lang="en-US" altLang="zh-CN" sz="2800" i="1" dirty="0">
                <a:solidFill>
                  <a:srgbClr val="00B0F0"/>
                </a:solidFill>
              </a:rPr>
            </a:br>
            <a:r>
              <a:rPr lang="en-US" altLang="zh-CN" sz="2800" i="1" dirty="0">
                <a:solidFill>
                  <a:srgbClr val="00B0F0"/>
                </a:solidFill>
              </a:rPr>
              <a:t>probabilistic</a:t>
            </a:r>
            <a:r>
              <a:rPr lang="en-US" altLang="zh-CN" sz="2800" i="1" dirty="0">
                <a:solidFill>
                  <a:srgbClr val="C00000"/>
                </a:solidFill>
              </a:rPr>
              <a:t> </a:t>
            </a:r>
            <a:r>
              <a:rPr lang="en-US" altLang="zh-CN" sz="2800" dirty="0"/>
              <a:t>knowledge base with </a:t>
            </a:r>
            <a:r>
              <a:rPr lang="en-US" altLang="zh-CN" sz="2800" b="1" dirty="0"/>
              <a:t>an extremely large </a:t>
            </a:r>
            <a:r>
              <a:rPr lang="en-US" altLang="zh-CN" sz="2800" b="1" dirty="0">
                <a:solidFill>
                  <a:srgbClr val="FF0000"/>
                </a:solidFill>
              </a:rPr>
              <a:t>concept</a:t>
            </a:r>
            <a:r>
              <a:rPr lang="en-US" altLang="zh-CN" sz="2800" b="1" dirty="0"/>
              <a:t> space </a:t>
            </a:r>
            <a:endParaRPr lang="en-US" altLang="zh-CN" sz="2800" dirty="0"/>
          </a:p>
        </p:txBody>
      </p:sp>
      <p:sp>
        <p:nvSpPr>
          <p:cNvPr id="21" name="Rectangle 20"/>
          <p:cNvSpPr/>
          <p:nvPr/>
        </p:nvSpPr>
        <p:spPr>
          <a:xfrm>
            <a:off x="4790209" y="5974456"/>
            <a:ext cx="22561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Slide Credit: </a:t>
            </a:r>
            <a:r>
              <a:rPr lang="en-US" sz="1400" dirty="0" err="1"/>
              <a:t>Haixun</a:t>
            </a:r>
            <a:r>
              <a:rPr lang="en-US" sz="1400" dirty="0"/>
              <a:t> Wang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EA32F5-5BB3-4799-8DBF-53D175CF5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DDBDB-7FAB-39DA-405C-5597BB27CA8F}"/>
              </a:ext>
            </a:extLst>
          </p:cNvPr>
          <p:cNvSpPr txBox="1"/>
          <p:nvPr/>
        </p:nvSpPr>
        <p:spPr>
          <a:xfrm>
            <a:off x="3981126" y="87116"/>
            <a:ext cx="3102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3600" dirty="0"/>
              <a:t>(2011 at MSRA)</a:t>
            </a:r>
          </a:p>
        </p:txBody>
      </p:sp>
    </p:spTree>
    <p:extLst>
      <p:ext uri="{BB962C8B-B14F-4D97-AF65-F5344CB8AC3E}">
        <p14:creationId xmlns:p14="http://schemas.microsoft.com/office/powerpoint/2010/main" val="150394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09E1-8A16-0D03-0AB9-39D6E2E4F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98" y="2196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Challenge 2</a:t>
            </a:r>
            <a:r>
              <a:rPr lang="en-US" dirty="0"/>
              <a:t>: Knowledge Graph or More General Mind Graphs to Describe Mental World?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F24E4-AF40-FD73-B056-71DD0337E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2044591"/>
            <a:ext cx="6488083" cy="3940659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What is our knowledge?</a:t>
            </a:r>
          </a:p>
          <a:p>
            <a:pPr lvl="1"/>
            <a:r>
              <a:rPr lang="en-US" sz="2800" dirty="0"/>
              <a:t>Knowledge is often defined as justified true belief</a:t>
            </a:r>
            <a:endParaRPr lang="en-US" sz="3200" dirty="0"/>
          </a:p>
          <a:p>
            <a:r>
              <a:rPr lang="en-US" sz="3200" dirty="0"/>
              <a:t>What makes us take actions?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Beliefs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00"/>
                </a:solidFill>
              </a:rPr>
              <a:t>desires</a:t>
            </a:r>
            <a:r>
              <a:rPr lang="en-US" sz="2800" dirty="0"/>
              <a:t> are mediated by </a:t>
            </a:r>
            <a:r>
              <a:rPr lang="en-US" sz="2800" dirty="0">
                <a:solidFill>
                  <a:srgbClr val="00B0F0"/>
                </a:solidFill>
              </a:rPr>
              <a:t>intentions</a:t>
            </a:r>
            <a:r>
              <a:rPr lang="en-US" sz="2800" dirty="0"/>
              <a:t> which in turn controls human’s actions (Kashima et al., 1998)</a:t>
            </a:r>
          </a:p>
          <a:p>
            <a:r>
              <a:rPr lang="en-US" sz="3200" dirty="0"/>
              <a:t>Theory of Mind</a:t>
            </a:r>
          </a:p>
          <a:p>
            <a:pPr lvl="1"/>
            <a:r>
              <a:rPr lang="en-US" sz="2800" dirty="0"/>
              <a:t>Needs the reasoning about intents, feelings, mental states, and realities (actions or reactions) </a:t>
            </a:r>
            <a:r>
              <a:rPr lang="en-HK" sz="2800" dirty="0"/>
              <a:t>(Sap et al., 2022)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2EA9C-7485-F4D1-5F14-3DFC112A2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 descr="Venn diagram of justified true belief">
            <a:extLst>
              <a:ext uri="{FF2B5EF4-FFF2-40B4-BE49-F238E27FC236}">
                <a16:creationId xmlns:a16="http://schemas.microsoft.com/office/drawing/2014/main" id="{8890D9C7-6A86-D40B-EE19-F36E96FCF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722" y="1434896"/>
            <a:ext cx="2768689" cy="247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2AE2CC-04CE-D13B-E153-8EF2DDD5B272}"/>
              </a:ext>
            </a:extLst>
          </p:cNvPr>
          <p:cNvSpPr txBox="1"/>
          <p:nvPr/>
        </p:nvSpPr>
        <p:spPr>
          <a:xfrm>
            <a:off x="-1" y="6119094"/>
            <a:ext cx="121920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100" dirty="0">
                <a:hlinkClick r:id="rId4"/>
              </a:rPr>
              <a:t>https://en.wikipedia.org/wiki/Knowledge</a:t>
            </a:r>
            <a:endParaRPr lang="en-HK" sz="1100" dirty="0"/>
          </a:p>
          <a:p>
            <a:r>
              <a:rPr lang="en-HK" sz="1100" dirty="0"/>
              <a:t>Jacob Andreas: Language Models as Agent Models. EMNLP (Findings) 2022: 5769-5779</a:t>
            </a:r>
          </a:p>
          <a:p>
            <a:r>
              <a:rPr lang="en-US" sz="1100" dirty="0"/>
              <a:t>Kashima, Yoshihisa, Allison </a:t>
            </a:r>
            <a:r>
              <a:rPr lang="en-US" sz="1100" dirty="0" err="1"/>
              <a:t>McKintyre</a:t>
            </a:r>
            <a:r>
              <a:rPr lang="en-US" sz="1100" dirty="0"/>
              <a:t>, and Paul Clifford. "The Category of the Mind: Folk Psychology of Belief, Desire, and Intention." Asian Journal Of Social Psychology 1, no. 3 (December 1998): 289–313.</a:t>
            </a:r>
          </a:p>
          <a:p>
            <a:r>
              <a:rPr lang="en-US" sz="1100" dirty="0"/>
              <a:t>Maarten Sap, Ronan Le Bras, Daniel Fried, </a:t>
            </a:r>
            <a:r>
              <a:rPr lang="en-US" sz="1100" dirty="0" err="1"/>
              <a:t>Yejin</a:t>
            </a:r>
            <a:r>
              <a:rPr lang="en-US" sz="1100" dirty="0"/>
              <a:t> Choi: Neural Theory-of-Mind? On the Limits of Social Intelligence in Large LMs. EMNLP 2022: 3762-3780</a:t>
            </a:r>
            <a:endParaRPr lang="en-HK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AB033D-D03B-D274-2307-24D1FBF627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279" y="3037284"/>
            <a:ext cx="2415958" cy="33190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BEBCFD-436D-90B0-792A-0DC2E590AE9B}"/>
              </a:ext>
            </a:extLst>
          </p:cNvPr>
          <p:cNvSpPr txBox="1"/>
          <p:nvPr/>
        </p:nvSpPr>
        <p:spPr>
          <a:xfrm>
            <a:off x="9552237" y="5545364"/>
            <a:ext cx="2040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dirty="0"/>
              <a:t>Figure taken from Andreas (2022)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F4805-977E-0D85-343D-AC797C3FC044}"/>
              </a:ext>
            </a:extLst>
          </p:cNvPr>
          <p:cNvSpPr txBox="1"/>
          <p:nvPr/>
        </p:nvSpPr>
        <p:spPr>
          <a:xfrm>
            <a:off x="9851921" y="3834661"/>
            <a:ext cx="2040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dirty="0"/>
              <a:t>Figure taken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265220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quencing Activities Packet">
            <a:extLst>
              <a:ext uri="{FF2B5EF4-FFF2-40B4-BE49-F238E27FC236}">
                <a16:creationId xmlns:a16="http://schemas.microsoft.com/office/drawing/2014/main" id="{4A5946C2-A145-1F59-8F39-4E0C6E294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0"/>
          <a:stretch/>
        </p:blipFill>
        <p:spPr bwMode="auto">
          <a:xfrm>
            <a:off x="7722704" y="1341782"/>
            <a:ext cx="4434867" cy="544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4" y="100589"/>
            <a:ext cx="8663609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Challenge 3</a:t>
            </a:r>
            <a:r>
              <a:rPr lang="en-US" dirty="0"/>
              <a:t>: Primitive Semantic Units in Our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3" y="1477108"/>
            <a:ext cx="7613851" cy="4981154"/>
          </a:xfrm>
        </p:spPr>
        <p:txBody>
          <a:bodyPr>
            <a:normAutofit fontScale="92500"/>
          </a:bodyPr>
          <a:lstStyle/>
          <a:p>
            <a:r>
              <a:rPr lang="en-US" dirty="0"/>
              <a:t>Semantic meaning in our language can be described as ‘</a:t>
            </a:r>
            <a:r>
              <a:rPr lang="en-US" dirty="0">
                <a:solidFill>
                  <a:srgbClr val="00B050"/>
                </a:solidFill>
              </a:rPr>
              <a:t>a finite set </a:t>
            </a:r>
            <a:r>
              <a:rPr lang="en-US" dirty="0"/>
              <a:t>of mental </a:t>
            </a:r>
            <a:r>
              <a:rPr lang="en-US" dirty="0">
                <a:solidFill>
                  <a:srgbClr val="00B0F0"/>
                </a:solidFill>
              </a:rPr>
              <a:t>primitives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a finite set </a:t>
            </a:r>
            <a:r>
              <a:rPr lang="en-US" dirty="0"/>
              <a:t>of </a:t>
            </a:r>
            <a:r>
              <a:rPr lang="en-US" dirty="0">
                <a:solidFill>
                  <a:srgbClr val="00B0F0"/>
                </a:solidFill>
              </a:rPr>
              <a:t>principles</a:t>
            </a:r>
            <a:r>
              <a:rPr lang="en-US" dirty="0"/>
              <a:t> of </a:t>
            </a:r>
            <a:r>
              <a:rPr lang="en-US" dirty="0">
                <a:solidFill>
                  <a:srgbClr val="FFC000"/>
                </a:solidFill>
              </a:rPr>
              <a:t>mental combination </a:t>
            </a:r>
            <a:r>
              <a:rPr lang="en-US" dirty="0"/>
              <a:t>(</a:t>
            </a:r>
            <a:r>
              <a:rPr lang="en-US" dirty="0" err="1"/>
              <a:t>Jackendoff</a:t>
            </a:r>
            <a:r>
              <a:rPr lang="en-US" dirty="0"/>
              <a:t>, 1990)’. 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primitive units of semantic meanings </a:t>
            </a:r>
            <a:r>
              <a:rPr lang="en-US" dirty="0"/>
              <a:t>include </a:t>
            </a:r>
          </a:p>
          <a:p>
            <a:pPr lvl="1"/>
            <a:r>
              <a:rPr lang="en-US" dirty="0"/>
              <a:t>Thing (or Object), </a:t>
            </a:r>
          </a:p>
          <a:p>
            <a:pPr lvl="1"/>
            <a:r>
              <a:rPr lang="en-US" dirty="0"/>
              <a:t>Activity (or Process), </a:t>
            </a:r>
          </a:p>
          <a:p>
            <a:pPr lvl="1"/>
            <a:r>
              <a:rPr lang="en-US" dirty="0"/>
              <a:t>State, </a:t>
            </a:r>
          </a:p>
          <a:p>
            <a:pPr lvl="1"/>
            <a:r>
              <a:rPr lang="en-US" dirty="0"/>
              <a:t>Event, </a:t>
            </a:r>
          </a:p>
          <a:p>
            <a:pPr lvl="1"/>
            <a:r>
              <a:rPr lang="en-US" dirty="0"/>
              <a:t>Place, </a:t>
            </a:r>
          </a:p>
          <a:p>
            <a:pPr lvl="1"/>
            <a:r>
              <a:rPr lang="en-US" dirty="0"/>
              <a:t>Path, </a:t>
            </a:r>
          </a:p>
          <a:p>
            <a:pPr lvl="1"/>
            <a:r>
              <a:rPr lang="en-US" dirty="0"/>
              <a:t>Property, </a:t>
            </a:r>
          </a:p>
          <a:p>
            <a:pPr lvl="1"/>
            <a:r>
              <a:rPr lang="en-US" dirty="0"/>
              <a:t>Amount, </a:t>
            </a:r>
          </a:p>
          <a:p>
            <a:pPr lvl="1"/>
            <a:r>
              <a:rPr lang="en-US" dirty="0"/>
              <a:t>etc.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58262"/>
            <a:ext cx="9961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Jackendo</a:t>
            </a:r>
            <a:r>
              <a:rPr lang="en-US" altLang="zh-CN" dirty="0" err="1"/>
              <a:t>ff</a:t>
            </a:r>
            <a:r>
              <a:rPr lang="en-US" dirty="0"/>
              <a:t>, R. (Ed.). (1990). Semantic Structures. Cambridge, Massachusetts: MIT Press.</a:t>
            </a:r>
          </a:p>
        </p:txBody>
      </p:sp>
      <p:pic>
        <p:nvPicPr>
          <p:cNvPr id="3074" name="Picture 2" descr="Image result for jackendoff 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91" y="3503406"/>
            <a:ext cx="1580322" cy="210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205240-D897-5C4C-4C18-BAD6AC1D729E}"/>
              </a:ext>
            </a:extLst>
          </p:cNvPr>
          <p:cNvSpPr txBox="1"/>
          <p:nvPr/>
        </p:nvSpPr>
        <p:spPr>
          <a:xfrm>
            <a:off x="3647660" y="5710019"/>
            <a:ext cx="4075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dirty="0"/>
              <a:t>Ray </a:t>
            </a:r>
            <a:r>
              <a:rPr lang="en-HK" dirty="0" err="1"/>
              <a:t>Jackendoff</a:t>
            </a:r>
            <a:r>
              <a:rPr lang="en-HK" dirty="0"/>
              <a:t>, </a:t>
            </a:r>
            <a:r>
              <a:rPr lang="en-HK" dirty="0" err="1"/>
              <a:t>Rumelhart</a:t>
            </a:r>
            <a:r>
              <a:rPr lang="en-HK" dirty="0"/>
              <a:t> Prize winner, studied under linguists Noam Chomsky</a:t>
            </a:r>
          </a:p>
        </p:txBody>
      </p:sp>
    </p:spTree>
    <p:extLst>
      <p:ext uri="{BB962C8B-B14F-4D97-AF65-F5344CB8AC3E}">
        <p14:creationId xmlns:p14="http://schemas.microsoft.com/office/powerpoint/2010/main" val="428995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FDF10-5B2A-AB94-1C54-2D20FB0A2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10207487" cy="1325563"/>
          </a:xfrm>
        </p:spPr>
        <p:txBody>
          <a:bodyPr>
            <a:normAutofit/>
          </a:bodyPr>
          <a:lstStyle/>
          <a:p>
            <a:r>
              <a:rPr lang="en-HK" sz="4000" dirty="0"/>
              <a:t>Activities and Events can also be Conceptualized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D48F02-95AF-00F7-35DA-CB8975BCA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994" y="4676369"/>
            <a:ext cx="5075431" cy="230164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4456E-A311-E666-1F97-0005404B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54F1-1E69-41BF-8A89-6B497D4E24EC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1BFA0F-C78A-CAB9-5F0E-CA23D3751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37" y="1508125"/>
            <a:ext cx="5610463" cy="3125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AB3D6F-D25A-6E01-017D-BB5C60471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617" y="1527858"/>
            <a:ext cx="5044133" cy="533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41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31981</TotalTime>
  <Words>3038</Words>
  <Application>Microsoft Office PowerPoint</Application>
  <PresentationFormat>Widescreen</PresentationFormat>
  <Paragraphs>322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-apple-system</vt:lpstr>
      <vt:lpstr>Google Sans</vt:lpstr>
      <vt:lpstr>Arial</vt:lpstr>
      <vt:lpstr>Britannic Bold</vt:lpstr>
      <vt:lpstr>Calibri</vt:lpstr>
      <vt:lpstr>Calibri Light</vt:lpstr>
      <vt:lpstr>Cambria Math</vt:lpstr>
      <vt:lpstr>Office Theme</vt:lpstr>
      <vt:lpstr>Activity (or Process), State, and Event-based  Knowledge Graphs </vt:lpstr>
      <vt:lpstr>Why Do We (Still) Need Knowledge Graphs in the Era of Deep Learning?</vt:lpstr>
      <vt:lpstr>Knowledge Graphs</vt:lpstr>
      <vt:lpstr>Challenge 1: How to Grow a Mind? --Statistics, Structure, and Abstraction</vt:lpstr>
      <vt:lpstr>The True Structure of Conceptualization</vt:lpstr>
      <vt:lpstr>PowerPoint Presentation</vt:lpstr>
      <vt:lpstr>Challenge 2: Knowledge Graph or More General Mind Graphs to Describe Mental World?</vt:lpstr>
      <vt:lpstr>Challenge 3: Primitive Semantic Units in Our Mind</vt:lpstr>
      <vt:lpstr>Activities and Events can also be Conceptualized</vt:lpstr>
      <vt:lpstr>That’s Why ConceptNet was Designed in Such a Way</vt:lpstr>
      <vt:lpstr>A More Fundamental Layer is Called K-Line</vt:lpstr>
      <vt:lpstr>The Implementation of K-Line Theory </vt:lpstr>
      <vt:lpstr>PowerPoint Presentation</vt:lpstr>
      <vt:lpstr>PowerPoint Presentation</vt:lpstr>
      <vt:lpstr>Scales of Verb Related Knowledge Graphs</vt:lpstr>
      <vt:lpstr>Conceptualization</vt:lpstr>
      <vt:lpstr>Conceptualization Examples</vt:lpstr>
      <vt:lpstr>Apply the Same Tech to ATOMIC: AbstractATOMIC</vt:lpstr>
      <vt:lpstr>PowerPoint Presentation</vt:lpstr>
      <vt:lpstr>ASER Statistics</vt:lpstr>
      <vt:lpstr>TransOMCS: Transform ASER    to ConceptNet</vt:lpstr>
      <vt:lpstr>Transform ASER    to ATOMIC</vt:lpstr>
      <vt:lpstr>Incorporating More Types: Process Induction</vt:lpstr>
      <vt:lpstr>Incorporating More Types: Process Generation</vt:lpstr>
      <vt:lpstr>Beyond Belief/Knowledge Graph: FolkScope</vt:lpstr>
      <vt:lpstr>PowerPoint Presentation</vt:lpstr>
      <vt:lpstr>How to help LLMs?</vt:lpstr>
      <vt:lpstr>Logical Queries over Knowledge Graphs</vt:lpstr>
      <vt:lpstr>Logical Queries on ASER    with Logical Constraints</vt:lpstr>
      <vt:lpstr>Knowledge Logical Counting or Subgraph Counting</vt:lpstr>
      <vt:lpstr>To Conclude</vt:lpstr>
      <vt:lpstr>Thanks to Key Contributors</vt:lpstr>
      <vt:lpstr>Thank you for your attention!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Commonsense Knowledge Acquisition and Reasoning</dc:title>
  <dc:creator>Yangqiu SONG</dc:creator>
  <cp:lastModifiedBy>Yangqiu SONG</cp:lastModifiedBy>
  <cp:revision>551</cp:revision>
  <dcterms:created xsi:type="dcterms:W3CDTF">2021-10-23T14:00:30Z</dcterms:created>
  <dcterms:modified xsi:type="dcterms:W3CDTF">2023-07-22T17:42:14Z</dcterms:modified>
</cp:coreProperties>
</file>