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127" r:id="rId3"/>
    <p:sldId id="569" r:id="rId4"/>
    <p:sldId id="274" r:id="rId5"/>
    <p:sldId id="286" r:id="rId6"/>
    <p:sldId id="262" r:id="rId7"/>
    <p:sldId id="2124" r:id="rId8"/>
    <p:sldId id="257" r:id="rId9"/>
    <p:sldId id="258" r:id="rId10"/>
    <p:sldId id="259" r:id="rId11"/>
    <p:sldId id="570" r:id="rId12"/>
    <p:sldId id="598" r:id="rId13"/>
    <p:sldId id="2122" r:id="rId14"/>
    <p:sldId id="608" r:id="rId15"/>
    <p:sldId id="2123" r:id="rId16"/>
    <p:sldId id="614" r:id="rId17"/>
    <p:sldId id="2119" r:id="rId18"/>
    <p:sldId id="1973" r:id="rId19"/>
    <p:sldId id="1971" r:id="rId20"/>
    <p:sldId id="556" r:id="rId21"/>
    <p:sldId id="540" r:id="rId22"/>
    <p:sldId id="270" r:id="rId23"/>
    <p:sldId id="2125" r:id="rId24"/>
    <p:sldId id="2126" r:id="rId25"/>
    <p:sldId id="2120" r:id="rId26"/>
    <p:sldId id="541" r:id="rId27"/>
    <p:sldId id="385" r:id="rId28"/>
    <p:sldId id="603" r:id="rId29"/>
    <p:sldId id="604" r:id="rId30"/>
    <p:sldId id="605" r:id="rId31"/>
    <p:sldId id="606" r:id="rId32"/>
    <p:sldId id="607" r:id="rId33"/>
    <p:sldId id="613" r:id="rId34"/>
    <p:sldId id="2121" r:id="rId35"/>
    <p:sldId id="56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8A4216-D656-4536-9EC9-7EE23232F6B7}" v="70" dt="2024-07-19T15:31:40.430"/>
  </p1510:revLst>
</p1510:revInfo>
</file>

<file path=ppt/tableStyles.xml><?xml version="1.0" encoding="utf-8"?>
<a:tblStyleLst xmlns:a="http://schemas.openxmlformats.org/drawingml/2006/main" def="{5C22544A-7EE6-4342-B048-85BDC9FD1C3A}">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75" autoAdjust="0"/>
    <p:restoredTop sz="78814" autoAdjust="0"/>
  </p:normalViewPr>
  <p:slideViewPr>
    <p:cSldViewPr snapToGrid="0">
      <p:cViewPr varScale="1">
        <p:scale>
          <a:sx n="69" d="100"/>
          <a:sy n="69" d="100"/>
        </p:scale>
        <p:origin x="1104" y="60"/>
      </p:cViewPr>
      <p:guideLst/>
    </p:cSldViewPr>
  </p:slideViewPr>
  <p:notesTextViewPr>
    <p:cViewPr>
      <p:scale>
        <a:sx n="3" d="2"/>
        <a:sy n="3" d="2"/>
      </p:scale>
      <p:origin x="0" y="0"/>
    </p:cViewPr>
  </p:notesTextViewPr>
  <p:sorterViewPr>
    <p:cViewPr>
      <p:scale>
        <a:sx n="66" d="100"/>
        <a:sy n="66" d="100"/>
      </p:scale>
      <p:origin x="0" y="-27672"/>
    </p:cViewPr>
  </p:sorter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ngqiu SONG" userId="7663364d-1002-410d-9c05-5263f526c5cf" providerId="ADAL" clId="{FC8A4216-D656-4536-9EC9-7EE23232F6B7}"/>
    <pc:docChg chg="undo redo custSel addSld delSld modSld sldOrd">
      <pc:chgData name="Yangqiu SONG" userId="7663364d-1002-410d-9c05-5263f526c5cf" providerId="ADAL" clId="{FC8A4216-D656-4536-9EC9-7EE23232F6B7}" dt="2024-07-19T15:32:13.617" v="263" actId="1076"/>
      <pc:docMkLst>
        <pc:docMk/>
      </pc:docMkLst>
      <pc:sldChg chg="modSp mod">
        <pc:chgData name="Yangqiu SONG" userId="7663364d-1002-410d-9c05-5263f526c5cf" providerId="ADAL" clId="{FC8A4216-D656-4536-9EC9-7EE23232F6B7}" dt="2024-07-19T15:00:02.984" v="24" actId="20577"/>
        <pc:sldMkLst>
          <pc:docMk/>
          <pc:sldMk cId="2675187963" sldId="256"/>
        </pc:sldMkLst>
        <pc:spChg chg="mod">
          <ac:chgData name="Yangqiu SONG" userId="7663364d-1002-410d-9c05-5263f526c5cf" providerId="ADAL" clId="{FC8A4216-D656-4536-9EC9-7EE23232F6B7}" dt="2024-07-19T15:00:02.984" v="24" actId="20577"/>
          <ac:spMkLst>
            <pc:docMk/>
            <pc:sldMk cId="2675187963" sldId="256"/>
            <ac:spMk id="3" creationId="{00000000-0000-0000-0000-000000000000}"/>
          </ac:spMkLst>
        </pc:spChg>
      </pc:sldChg>
      <pc:sldChg chg="modSp">
        <pc:chgData name="Yangqiu SONG" userId="7663364d-1002-410d-9c05-5263f526c5cf" providerId="ADAL" clId="{FC8A4216-D656-4536-9EC9-7EE23232F6B7}" dt="2024-07-19T15:20:30.849" v="154" actId="20577"/>
        <pc:sldMkLst>
          <pc:docMk/>
          <pc:sldMk cId="2153248331" sldId="321"/>
        </pc:sldMkLst>
        <pc:spChg chg="mod">
          <ac:chgData name="Yangqiu SONG" userId="7663364d-1002-410d-9c05-5263f526c5cf" providerId="ADAL" clId="{FC8A4216-D656-4536-9EC9-7EE23232F6B7}" dt="2024-07-19T15:20:30.849" v="154" actId="20577"/>
          <ac:spMkLst>
            <pc:docMk/>
            <pc:sldMk cId="2153248331" sldId="321"/>
            <ac:spMk id="2" creationId="{D4D67E84-F971-428A-9963-08CD5AAB0EC2}"/>
          </ac:spMkLst>
        </pc:spChg>
        <pc:spChg chg="mod">
          <ac:chgData name="Yangqiu SONG" userId="7663364d-1002-410d-9c05-5263f526c5cf" providerId="ADAL" clId="{FC8A4216-D656-4536-9EC9-7EE23232F6B7}" dt="2024-07-19T15:20:18.661" v="150" actId="20577"/>
          <ac:spMkLst>
            <pc:docMk/>
            <pc:sldMk cId="2153248331" sldId="321"/>
            <ac:spMk id="3" creationId="{77758608-2DCA-4AEA-A60F-DB8048326DBA}"/>
          </ac:spMkLst>
        </pc:spChg>
      </pc:sldChg>
      <pc:sldChg chg="add">
        <pc:chgData name="Yangqiu SONG" userId="7663364d-1002-410d-9c05-5263f526c5cf" providerId="ADAL" clId="{FC8A4216-D656-4536-9EC9-7EE23232F6B7}" dt="2024-07-19T15:18:47.277" v="145"/>
        <pc:sldMkLst>
          <pc:docMk/>
          <pc:sldMk cId="1426233738" sldId="487"/>
        </pc:sldMkLst>
      </pc:sldChg>
      <pc:sldChg chg="addSp modSp mod">
        <pc:chgData name="Yangqiu SONG" userId="7663364d-1002-410d-9c05-5263f526c5cf" providerId="ADAL" clId="{FC8A4216-D656-4536-9EC9-7EE23232F6B7}" dt="2024-07-19T15:13:40.746" v="82" actId="113"/>
        <pc:sldMkLst>
          <pc:docMk/>
          <pc:sldMk cId="3016126760" sldId="508"/>
        </pc:sldMkLst>
        <pc:spChg chg="add mod">
          <ac:chgData name="Yangqiu SONG" userId="7663364d-1002-410d-9c05-5263f526c5cf" providerId="ADAL" clId="{FC8A4216-D656-4536-9EC9-7EE23232F6B7}" dt="2024-07-19T15:13:40.746" v="82" actId="113"/>
          <ac:spMkLst>
            <pc:docMk/>
            <pc:sldMk cId="3016126760" sldId="508"/>
            <ac:spMk id="17" creationId="{DF31D638-A480-0870-70CB-936B442EB0C8}"/>
          </ac:spMkLst>
        </pc:spChg>
        <pc:spChg chg="mod">
          <ac:chgData name="Yangqiu SONG" userId="7663364d-1002-410d-9c05-5263f526c5cf" providerId="ADAL" clId="{FC8A4216-D656-4536-9EC9-7EE23232F6B7}" dt="2024-07-19T15:12:46.956" v="59" actId="1076"/>
          <ac:spMkLst>
            <pc:docMk/>
            <pc:sldMk cId="3016126760" sldId="508"/>
            <ac:spMk id="149" creationId="{7AFFD80A-9484-26B8-4AA1-9315E509DB11}"/>
          </ac:spMkLst>
        </pc:spChg>
        <pc:cxnChg chg="mod">
          <ac:chgData name="Yangqiu SONG" userId="7663364d-1002-410d-9c05-5263f526c5cf" providerId="ADAL" clId="{FC8A4216-D656-4536-9EC9-7EE23232F6B7}" dt="2024-07-19T15:09:58.402" v="52" actId="14100"/>
          <ac:cxnSpMkLst>
            <pc:docMk/>
            <pc:sldMk cId="3016126760" sldId="508"/>
            <ac:cxnSpMk id="10" creationId="{4BB7464B-C5F1-FA61-35AC-FB78639D05BF}"/>
          </ac:cxnSpMkLst>
        </pc:cxnChg>
        <pc:cxnChg chg="mod">
          <ac:chgData name="Yangqiu SONG" userId="7663364d-1002-410d-9c05-5263f526c5cf" providerId="ADAL" clId="{FC8A4216-D656-4536-9EC9-7EE23232F6B7}" dt="2024-07-19T15:10:03.808" v="53" actId="14100"/>
          <ac:cxnSpMkLst>
            <pc:docMk/>
            <pc:sldMk cId="3016126760" sldId="508"/>
            <ac:cxnSpMk id="12" creationId="{5075434D-A411-8B52-1146-CB3614CF8888}"/>
          </ac:cxnSpMkLst>
        </pc:cxnChg>
      </pc:sldChg>
      <pc:sldChg chg="modSp mod">
        <pc:chgData name="Yangqiu SONG" userId="7663364d-1002-410d-9c05-5263f526c5cf" providerId="ADAL" clId="{FC8A4216-D656-4536-9EC9-7EE23232F6B7}" dt="2024-07-19T15:08:35.490" v="49" actId="20577"/>
        <pc:sldMkLst>
          <pc:docMk/>
          <pc:sldMk cId="3567371796" sldId="533"/>
        </pc:sldMkLst>
        <pc:spChg chg="mod">
          <ac:chgData name="Yangqiu SONG" userId="7663364d-1002-410d-9c05-5263f526c5cf" providerId="ADAL" clId="{FC8A4216-D656-4536-9EC9-7EE23232F6B7}" dt="2024-07-19T15:08:35.490" v="49" actId="20577"/>
          <ac:spMkLst>
            <pc:docMk/>
            <pc:sldMk cId="3567371796" sldId="533"/>
            <ac:spMk id="4" creationId="{5228BDE7-98BC-7171-C8AD-2C28DC178790}"/>
          </ac:spMkLst>
        </pc:spChg>
      </pc:sldChg>
      <pc:sldChg chg="modSp mod">
        <pc:chgData name="Yangqiu SONG" userId="7663364d-1002-410d-9c05-5263f526c5cf" providerId="ADAL" clId="{FC8A4216-D656-4536-9EC9-7EE23232F6B7}" dt="2024-07-19T15:11:07.803" v="56" actId="207"/>
        <pc:sldMkLst>
          <pc:docMk/>
          <pc:sldMk cId="3572887788" sldId="539"/>
        </pc:sldMkLst>
        <pc:spChg chg="mod">
          <ac:chgData name="Yangqiu SONG" userId="7663364d-1002-410d-9c05-5263f526c5cf" providerId="ADAL" clId="{FC8A4216-D656-4536-9EC9-7EE23232F6B7}" dt="2024-07-19T15:11:07.803" v="56" actId="207"/>
          <ac:spMkLst>
            <pc:docMk/>
            <pc:sldMk cId="3572887788" sldId="539"/>
            <ac:spMk id="10" creationId="{1D52E7F3-07F1-2D82-95A2-6BA7CB275FF5}"/>
          </ac:spMkLst>
        </pc:spChg>
      </pc:sldChg>
      <pc:sldChg chg="addSp modSp mod modAnim">
        <pc:chgData name="Yangqiu SONG" userId="7663364d-1002-410d-9c05-5263f526c5cf" providerId="ADAL" clId="{FC8A4216-D656-4536-9EC9-7EE23232F6B7}" dt="2024-07-19T15:16:51.619" v="141" actId="207"/>
        <pc:sldMkLst>
          <pc:docMk/>
          <pc:sldMk cId="1976925195" sldId="541"/>
        </pc:sldMkLst>
        <pc:spChg chg="mod">
          <ac:chgData name="Yangqiu SONG" userId="7663364d-1002-410d-9c05-5263f526c5cf" providerId="ADAL" clId="{FC8A4216-D656-4536-9EC9-7EE23232F6B7}" dt="2024-07-19T15:15:52.643" v="134" actId="1076"/>
          <ac:spMkLst>
            <pc:docMk/>
            <pc:sldMk cId="1976925195" sldId="541"/>
            <ac:spMk id="5" creationId="{426BE890-17A8-B3AA-2982-DB9F5DBE5375}"/>
          </ac:spMkLst>
        </pc:spChg>
        <pc:spChg chg="mod">
          <ac:chgData name="Yangqiu SONG" userId="7663364d-1002-410d-9c05-5263f526c5cf" providerId="ADAL" clId="{FC8A4216-D656-4536-9EC9-7EE23232F6B7}" dt="2024-07-19T15:16:51.619" v="141" actId="207"/>
          <ac:spMkLst>
            <pc:docMk/>
            <pc:sldMk cId="1976925195" sldId="541"/>
            <ac:spMk id="10" creationId="{AF33E039-C08E-B80A-1F2E-D5AA6DCD43D0}"/>
          </ac:spMkLst>
        </pc:spChg>
        <pc:spChg chg="mod">
          <ac:chgData name="Yangqiu SONG" userId="7663364d-1002-410d-9c05-5263f526c5cf" providerId="ADAL" clId="{FC8A4216-D656-4536-9EC9-7EE23232F6B7}" dt="2024-07-19T15:16:45.657" v="140" actId="207"/>
          <ac:spMkLst>
            <pc:docMk/>
            <pc:sldMk cId="1976925195" sldId="541"/>
            <ac:spMk id="11" creationId="{8675B792-D1BE-BF76-4137-08C90774C1AC}"/>
          </ac:spMkLst>
        </pc:spChg>
        <pc:picChg chg="add mod">
          <ac:chgData name="Yangqiu SONG" userId="7663364d-1002-410d-9c05-5263f526c5cf" providerId="ADAL" clId="{FC8A4216-D656-4536-9EC9-7EE23232F6B7}" dt="2024-07-19T15:15:54.071" v="135" actId="1076"/>
          <ac:picMkLst>
            <pc:docMk/>
            <pc:sldMk cId="1976925195" sldId="541"/>
            <ac:picMk id="9" creationId="{7678DA12-D433-09D1-BFF2-217633122ED4}"/>
          </ac:picMkLst>
        </pc:picChg>
      </pc:sldChg>
      <pc:sldChg chg="modAnim">
        <pc:chgData name="Yangqiu SONG" userId="7663364d-1002-410d-9c05-5263f526c5cf" providerId="ADAL" clId="{FC8A4216-D656-4536-9EC9-7EE23232F6B7}" dt="2024-07-19T15:17:47.411" v="143"/>
        <pc:sldMkLst>
          <pc:docMk/>
          <pc:sldMk cId="3353714736" sldId="543"/>
        </pc:sldMkLst>
      </pc:sldChg>
      <pc:sldChg chg="addSp modSp mod">
        <pc:chgData name="Yangqiu SONG" userId="7663364d-1002-410d-9c05-5263f526c5cf" providerId="ADAL" clId="{FC8A4216-D656-4536-9EC9-7EE23232F6B7}" dt="2024-07-19T15:31:35.992" v="261" actId="1076"/>
        <pc:sldMkLst>
          <pc:docMk/>
          <pc:sldMk cId="1403405906" sldId="544"/>
        </pc:sldMkLst>
        <pc:spChg chg="add mod">
          <ac:chgData name="Yangqiu SONG" userId="7663364d-1002-410d-9c05-5263f526c5cf" providerId="ADAL" clId="{FC8A4216-D656-4536-9EC9-7EE23232F6B7}" dt="2024-07-19T15:31:35.992" v="261" actId="1076"/>
          <ac:spMkLst>
            <pc:docMk/>
            <pc:sldMk cId="1403405906" sldId="544"/>
            <ac:spMk id="19" creationId="{0A9D12BF-43E7-B510-F0AF-B29CCABF6189}"/>
          </ac:spMkLst>
        </pc:spChg>
      </pc:sldChg>
      <pc:sldChg chg="modSp mod">
        <pc:chgData name="Yangqiu SONG" userId="7663364d-1002-410d-9c05-5263f526c5cf" providerId="ADAL" clId="{FC8A4216-D656-4536-9EC9-7EE23232F6B7}" dt="2024-07-19T15:14:49.243" v="128" actId="1076"/>
        <pc:sldMkLst>
          <pc:docMk/>
          <pc:sldMk cId="644732772" sldId="545"/>
        </pc:sldMkLst>
        <pc:spChg chg="mod">
          <ac:chgData name="Yangqiu SONG" userId="7663364d-1002-410d-9c05-5263f526c5cf" providerId="ADAL" clId="{FC8A4216-D656-4536-9EC9-7EE23232F6B7}" dt="2024-07-19T15:14:29.964" v="103" actId="20577"/>
          <ac:spMkLst>
            <pc:docMk/>
            <pc:sldMk cId="644732772" sldId="545"/>
            <ac:spMk id="10" creationId="{3B050C98-9FF5-E78D-31F2-87E2CF3EEEEA}"/>
          </ac:spMkLst>
        </pc:spChg>
        <pc:spChg chg="mod">
          <ac:chgData name="Yangqiu SONG" userId="7663364d-1002-410d-9c05-5263f526c5cf" providerId="ADAL" clId="{FC8A4216-D656-4536-9EC9-7EE23232F6B7}" dt="2024-07-19T15:14:49.243" v="128" actId="1076"/>
          <ac:spMkLst>
            <pc:docMk/>
            <pc:sldMk cId="644732772" sldId="545"/>
            <ac:spMk id="16" creationId="{B0218BAF-8D0D-B901-8F44-F205F523E098}"/>
          </ac:spMkLst>
        </pc:spChg>
      </pc:sldChg>
      <pc:sldChg chg="modSp mod">
        <pc:chgData name="Yangqiu SONG" userId="7663364d-1002-410d-9c05-5263f526c5cf" providerId="ADAL" clId="{FC8A4216-D656-4536-9EC9-7EE23232F6B7}" dt="2024-07-19T15:27:24.436" v="220" actId="1076"/>
        <pc:sldMkLst>
          <pc:docMk/>
          <pc:sldMk cId="2772936711" sldId="551"/>
        </pc:sldMkLst>
        <pc:spChg chg="mod">
          <ac:chgData name="Yangqiu SONG" userId="7663364d-1002-410d-9c05-5263f526c5cf" providerId="ADAL" clId="{FC8A4216-D656-4536-9EC9-7EE23232F6B7}" dt="2024-07-19T15:27:24.436" v="220" actId="1076"/>
          <ac:spMkLst>
            <pc:docMk/>
            <pc:sldMk cId="2772936711" sldId="551"/>
            <ac:spMk id="5" creationId="{97659BA5-DA00-7DF0-975E-F8E7B76680E4}"/>
          </ac:spMkLst>
        </pc:spChg>
      </pc:sldChg>
      <pc:sldChg chg="modSp mod">
        <pc:chgData name="Yangqiu SONG" userId="7663364d-1002-410d-9c05-5263f526c5cf" providerId="ADAL" clId="{FC8A4216-D656-4536-9EC9-7EE23232F6B7}" dt="2024-07-19T15:27:39.740" v="225" actId="1076"/>
        <pc:sldMkLst>
          <pc:docMk/>
          <pc:sldMk cId="1598974783" sldId="552"/>
        </pc:sldMkLst>
        <pc:spChg chg="mod">
          <ac:chgData name="Yangqiu SONG" userId="7663364d-1002-410d-9c05-5263f526c5cf" providerId="ADAL" clId="{FC8A4216-D656-4536-9EC9-7EE23232F6B7}" dt="2024-07-19T15:26:54.776" v="213" actId="20577"/>
          <ac:spMkLst>
            <pc:docMk/>
            <pc:sldMk cId="1598974783" sldId="552"/>
            <ac:spMk id="2" creationId="{2A729763-50EA-A149-EEAD-7C060230C9FD}"/>
          </ac:spMkLst>
        </pc:spChg>
        <pc:spChg chg="mod">
          <ac:chgData name="Yangqiu SONG" userId="7663364d-1002-410d-9c05-5263f526c5cf" providerId="ADAL" clId="{FC8A4216-D656-4536-9EC9-7EE23232F6B7}" dt="2024-07-19T15:27:39.740" v="225" actId="1076"/>
          <ac:spMkLst>
            <pc:docMk/>
            <pc:sldMk cId="1598974783" sldId="552"/>
            <ac:spMk id="5" creationId="{97659BA5-DA00-7DF0-975E-F8E7B76680E4}"/>
          </ac:spMkLst>
        </pc:spChg>
      </pc:sldChg>
      <pc:sldChg chg="modSp mod">
        <pc:chgData name="Yangqiu SONG" userId="7663364d-1002-410d-9c05-5263f526c5cf" providerId="ADAL" clId="{FC8A4216-D656-4536-9EC9-7EE23232F6B7}" dt="2024-07-19T15:32:13.617" v="263" actId="1076"/>
        <pc:sldMkLst>
          <pc:docMk/>
          <pc:sldMk cId="345958100" sldId="554"/>
        </pc:sldMkLst>
        <pc:spChg chg="mod">
          <ac:chgData name="Yangqiu SONG" userId="7663364d-1002-410d-9c05-5263f526c5cf" providerId="ADAL" clId="{FC8A4216-D656-4536-9EC9-7EE23232F6B7}" dt="2024-07-19T15:32:13.617" v="263" actId="1076"/>
          <ac:spMkLst>
            <pc:docMk/>
            <pc:sldMk cId="345958100" sldId="554"/>
            <ac:spMk id="6" creationId="{ACA5A2E9-11F3-2812-58E4-56837BC5C556}"/>
          </ac:spMkLst>
        </pc:spChg>
        <pc:spChg chg="mod">
          <ac:chgData name="Yangqiu SONG" userId="7663364d-1002-410d-9c05-5263f526c5cf" providerId="ADAL" clId="{FC8A4216-D656-4536-9EC9-7EE23232F6B7}" dt="2024-07-19T15:32:13.617" v="263" actId="1076"/>
          <ac:spMkLst>
            <pc:docMk/>
            <pc:sldMk cId="345958100" sldId="554"/>
            <ac:spMk id="7" creationId="{08BAABF7-FE7D-473D-BDCB-B7101789D1E6}"/>
          </ac:spMkLst>
        </pc:spChg>
        <pc:picChg chg="mod">
          <ac:chgData name="Yangqiu SONG" userId="7663364d-1002-410d-9c05-5263f526c5cf" providerId="ADAL" clId="{FC8A4216-D656-4536-9EC9-7EE23232F6B7}" dt="2024-07-19T15:32:13.617" v="263" actId="1076"/>
          <ac:picMkLst>
            <pc:docMk/>
            <pc:sldMk cId="345958100" sldId="554"/>
            <ac:picMk id="8" creationId="{560B0CEB-B0BA-948A-330A-F0F247ABE820}"/>
          </ac:picMkLst>
        </pc:picChg>
      </pc:sldChg>
      <pc:sldChg chg="addSp modSp mod ord modAnim">
        <pc:chgData name="Yangqiu SONG" userId="7663364d-1002-410d-9c05-5263f526c5cf" providerId="ADAL" clId="{FC8A4216-D656-4536-9EC9-7EE23232F6B7}" dt="2024-07-19T15:23:28.769" v="212"/>
        <pc:sldMkLst>
          <pc:docMk/>
          <pc:sldMk cId="318184952" sldId="559"/>
        </pc:sldMkLst>
        <pc:spChg chg="mod">
          <ac:chgData name="Yangqiu SONG" userId="7663364d-1002-410d-9c05-5263f526c5cf" providerId="ADAL" clId="{FC8A4216-D656-4536-9EC9-7EE23232F6B7}" dt="2024-07-19T15:21:57.819" v="163" actId="1076"/>
          <ac:spMkLst>
            <pc:docMk/>
            <pc:sldMk cId="318184952" sldId="559"/>
            <ac:spMk id="2" creationId="{202E6941-8C6B-063E-EBDC-4D3FDA6F3623}"/>
          </ac:spMkLst>
        </pc:spChg>
        <pc:spChg chg="add mod">
          <ac:chgData name="Yangqiu SONG" userId="7663364d-1002-410d-9c05-5263f526c5cf" providerId="ADAL" clId="{FC8A4216-D656-4536-9EC9-7EE23232F6B7}" dt="2024-07-19T15:23:23.219" v="210" actId="1076"/>
          <ac:spMkLst>
            <pc:docMk/>
            <pc:sldMk cId="318184952" sldId="559"/>
            <ac:spMk id="77" creationId="{E28F6718-516E-1048-C74C-12CF2AEC2671}"/>
          </ac:spMkLst>
        </pc:spChg>
        <pc:graphicFrameChg chg="mod">
          <ac:chgData name="Yangqiu SONG" userId="7663364d-1002-410d-9c05-5263f526c5cf" providerId="ADAL" clId="{FC8A4216-D656-4536-9EC9-7EE23232F6B7}" dt="2024-07-19T15:22:25.309" v="166" actId="1076"/>
          <ac:graphicFrameMkLst>
            <pc:docMk/>
            <pc:sldMk cId="318184952" sldId="559"/>
            <ac:graphicFrameMk id="78" creationId="{8C8ECF8F-9C89-8D06-023E-C97A5E4A386D}"/>
          </ac:graphicFrameMkLst>
        </pc:graphicFrameChg>
        <pc:picChg chg="mod">
          <ac:chgData name="Yangqiu SONG" userId="7663364d-1002-410d-9c05-5263f526c5cf" providerId="ADAL" clId="{FC8A4216-D656-4536-9EC9-7EE23232F6B7}" dt="2024-07-19T15:22:25.309" v="166" actId="1076"/>
          <ac:picMkLst>
            <pc:docMk/>
            <pc:sldMk cId="318184952" sldId="559"/>
            <ac:picMk id="3" creationId="{0B59C9E8-73FA-709D-755C-2DAE892B6FF5}"/>
          </ac:picMkLst>
        </pc:picChg>
        <pc:picChg chg="mod">
          <ac:chgData name="Yangqiu SONG" userId="7663364d-1002-410d-9c05-5263f526c5cf" providerId="ADAL" clId="{FC8A4216-D656-4536-9EC9-7EE23232F6B7}" dt="2024-07-19T15:23:12.504" v="207" actId="1076"/>
          <ac:picMkLst>
            <pc:docMk/>
            <pc:sldMk cId="318184952" sldId="559"/>
            <ac:picMk id="73" creationId="{B54912CD-5FD4-A917-BA84-1D0CD6FCA61A}"/>
          </ac:picMkLst>
        </pc:picChg>
      </pc:sldChg>
      <pc:sldChg chg="addSp modSp">
        <pc:chgData name="Yangqiu SONG" userId="7663364d-1002-410d-9c05-5263f526c5cf" providerId="ADAL" clId="{FC8A4216-D656-4536-9EC9-7EE23232F6B7}" dt="2024-07-19T15:31:40.430" v="262"/>
        <pc:sldMkLst>
          <pc:docMk/>
          <pc:sldMk cId="1385514790" sldId="561"/>
        </pc:sldMkLst>
        <pc:spChg chg="add mod">
          <ac:chgData name="Yangqiu SONG" userId="7663364d-1002-410d-9c05-5263f526c5cf" providerId="ADAL" clId="{FC8A4216-D656-4536-9EC9-7EE23232F6B7}" dt="2024-07-19T15:31:40.430" v="262"/>
          <ac:spMkLst>
            <pc:docMk/>
            <pc:sldMk cId="1385514790" sldId="561"/>
            <ac:spMk id="18" creationId="{2085CC8B-09FC-E132-A1F4-BF14ADC98087}"/>
          </ac:spMkLst>
        </pc:spChg>
      </pc:sldChg>
      <pc:sldChg chg="modSp mod">
        <pc:chgData name="Yangqiu SONG" userId="7663364d-1002-410d-9c05-5263f526c5cf" providerId="ADAL" clId="{FC8A4216-D656-4536-9EC9-7EE23232F6B7}" dt="2024-07-19T15:02:12.006" v="33" actId="20577"/>
        <pc:sldMkLst>
          <pc:docMk/>
          <pc:sldMk cId="298192437" sldId="562"/>
        </pc:sldMkLst>
        <pc:spChg chg="mod">
          <ac:chgData name="Yangqiu SONG" userId="7663364d-1002-410d-9c05-5263f526c5cf" providerId="ADAL" clId="{FC8A4216-D656-4536-9EC9-7EE23232F6B7}" dt="2024-07-19T15:02:12.006" v="33" actId="20577"/>
          <ac:spMkLst>
            <pc:docMk/>
            <pc:sldMk cId="298192437" sldId="562"/>
            <ac:spMk id="3" creationId="{A2A27B2C-0B3B-38D3-70A5-6DDCDD21D60C}"/>
          </ac:spMkLst>
        </pc:spChg>
        <pc:spChg chg="mod">
          <ac:chgData name="Yangqiu SONG" userId="7663364d-1002-410d-9c05-5263f526c5cf" providerId="ADAL" clId="{FC8A4216-D656-4536-9EC9-7EE23232F6B7}" dt="2024-07-19T15:01:56.045" v="29" actId="1076"/>
          <ac:spMkLst>
            <pc:docMk/>
            <pc:sldMk cId="298192437" sldId="562"/>
            <ac:spMk id="8" creationId="{FD0D5DA3-44C1-0A20-22DF-BCD5F36206C8}"/>
          </ac:spMkLst>
        </pc:spChg>
      </pc:sldChg>
      <pc:sldChg chg="modSp mod">
        <pc:chgData name="Yangqiu SONG" userId="7663364d-1002-410d-9c05-5263f526c5cf" providerId="ADAL" clId="{FC8A4216-D656-4536-9EC9-7EE23232F6B7}" dt="2024-07-19T15:02:41.922" v="35" actId="207"/>
        <pc:sldMkLst>
          <pc:docMk/>
          <pc:sldMk cId="1764968178" sldId="563"/>
        </pc:sldMkLst>
        <pc:spChg chg="mod">
          <ac:chgData name="Yangqiu SONG" userId="7663364d-1002-410d-9c05-5263f526c5cf" providerId="ADAL" clId="{FC8A4216-D656-4536-9EC9-7EE23232F6B7}" dt="2024-07-19T15:02:41.922" v="35" actId="207"/>
          <ac:spMkLst>
            <pc:docMk/>
            <pc:sldMk cId="1764968178" sldId="563"/>
            <ac:spMk id="3" creationId="{76FE84AA-3819-CBFF-2126-1F003494C30D}"/>
          </ac:spMkLst>
        </pc:spChg>
      </pc:sldChg>
      <pc:sldChg chg="modSp mod modAnim">
        <pc:chgData name="Yangqiu SONG" userId="7663364d-1002-410d-9c05-5263f526c5cf" providerId="ADAL" clId="{FC8A4216-D656-4536-9EC9-7EE23232F6B7}" dt="2024-07-19T15:03:45.830" v="39" actId="14100"/>
        <pc:sldMkLst>
          <pc:docMk/>
          <pc:sldMk cId="2767104892" sldId="564"/>
        </pc:sldMkLst>
        <pc:spChg chg="mod">
          <ac:chgData name="Yangqiu SONG" userId="7663364d-1002-410d-9c05-5263f526c5cf" providerId="ADAL" clId="{FC8A4216-D656-4536-9EC9-7EE23232F6B7}" dt="2024-07-19T15:03:43.556" v="38" actId="1076"/>
          <ac:spMkLst>
            <pc:docMk/>
            <pc:sldMk cId="2767104892" sldId="564"/>
            <ac:spMk id="5" creationId="{4E5ADE21-4789-A113-B1E0-943885CACD3C}"/>
          </ac:spMkLst>
        </pc:spChg>
        <pc:spChg chg="mod">
          <ac:chgData name="Yangqiu SONG" userId="7663364d-1002-410d-9c05-5263f526c5cf" providerId="ADAL" clId="{FC8A4216-D656-4536-9EC9-7EE23232F6B7}" dt="2024-07-19T15:03:43.556" v="38" actId="1076"/>
          <ac:spMkLst>
            <pc:docMk/>
            <pc:sldMk cId="2767104892" sldId="564"/>
            <ac:spMk id="6" creationId="{C3CEA9D0-6447-45B1-491E-E1A592296248}"/>
          </ac:spMkLst>
        </pc:spChg>
        <pc:spChg chg="mod">
          <ac:chgData name="Yangqiu SONG" userId="7663364d-1002-410d-9c05-5263f526c5cf" providerId="ADAL" clId="{FC8A4216-D656-4536-9EC9-7EE23232F6B7}" dt="2024-07-19T15:03:43.556" v="38" actId="1076"/>
          <ac:spMkLst>
            <pc:docMk/>
            <pc:sldMk cId="2767104892" sldId="564"/>
            <ac:spMk id="7" creationId="{755E7930-7E12-9D87-20A9-77C4A94A29C3}"/>
          </ac:spMkLst>
        </pc:spChg>
        <pc:spChg chg="mod">
          <ac:chgData name="Yangqiu SONG" userId="7663364d-1002-410d-9c05-5263f526c5cf" providerId="ADAL" clId="{FC8A4216-D656-4536-9EC9-7EE23232F6B7}" dt="2024-07-19T15:03:43.556" v="38" actId="1076"/>
          <ac:spMkLst>
            <pc:docMk/>
            <pc:sldMk cId="2767104892" sldId="564"/>
            <ac:spMk id="23" creationId="{0008767A-1D26-3087-67D9-AD3A182F9070}"/>
          </ac:spMkLst>
        </pc:spChg>
        <pc:spChg chg="mod">
          <ac:chgData name="Yangqiu SONG" userId="7663364d-1002-410d-9c05-5263f526c5cf" providerId="ADAL" clId="{FC8A4216-D656-4536-9EC9-7EE23232F6B7}" dt="2024-07-19T15:03:43.556" v="38" actId="1076"/>
          <ac:spMkLst>
            <pc:docMk/>
            <pc:sldMk cId="2767104892" sldId="564"/>
            <ac:spMk id="37" creationId="{9461D65F-7B4A-078D-C455-0C13D5AA4977}"/>
          </ac:spMkLst>
        </pc:spChg>
        <pc:spChg chg="mod">
          <ac:chgData name="Yangqiu SONG" userId="7663364d-1002-410d-9c05-5263f526c5cf" providerId="ADAL" clId="{FC8A4216-D656-4536-9EC9-7EE23232F6B7}" dt="2024-07-19T15:03:43.556" v="38" actId="1076"/>
          <ac:spMkLst>
            <pc:docMk/>
            <pc:sldMk cId="2767104892" sldId="564"/>
            <ac:spMk id="38" creationId="{F0313605-FF75-982C-AD57-8D5998446713}"/>
          </ac:spMkLst>
        </pc:spChg>
        <pc:spChg chg="mod">
          <ac:chgData name="Yangqiu SONG" userId="7663364d-1002-410d-9c05-5263f526c5cf" providerId="ADAL" clId="{FC8A4216-D656-4536-9EC9-7EE23232F6B7}" dt="2024-07-19T15:03:43.556" v="38" actId="1076"/>
          <ac:spMkLst>
            <pc:docMk/>
            <pc:sldMk cId="2767104892" sldId="564"/>
            <ac:spMk id="39" creationId="{550015D2-0412-7A24-AA5F-3466500B54EE}"/>
          </ac:spMkLst>
        </pc:spChg>
        <pc:spChg chg="mod">
          <ac:chgData name="Yangqiu SONG" userId="7663364d-1002-410d-9c05-5263f526c5cf" providerId="ADAL" clId="{FC8A4216-D656-4536-9EC9-7EE23232F6B7}" dt="2024-07-19T15:03:43.556" v="38" actId="1076"/>
          <ac:spMkLst>
            <pc:docMk/>
            <pc:sldMk cId="2767104892" sldId="564"/>
            <ac:spMk id="49" creationId="{7AFBA4D0-AA25-373F-4898-2B168DB79B15}"/>
          </ac:spMkLst>
        </pc:spChg>
        <pc:spChg chg="mod">
          <ac:chgData name="Yangqiu SONG" userId="7663364d-1002-410d-9c05-5263f526c5cf" providerId="ADAL" clId="{FC8A4216-D656-4536-9EC9-7EE23232F6B7}" dt="2024-07-19T15:03:45.830" v="39" actId="14100"/>
          <ac:spMkLst>
            <pc:docMk/>
            <pc:sldMk cId="2767104892" sldId="564"/>
            <ac:spMk id="50" creationId="{77F0ABBE-F926-139C-D80F-0F5E566B36D0}"/>
          </ac:spMkLst>
        </pc:spChg>
        <pc:grpChg chg="mod">
          <ac:chgData name="Yangqiu SONG" userId="7663364d-1002-410d-9c05-5263f526c5cf" providerId="ADAL" clId="{FC8A4216-D656-4536-9EC9-7EE23232F6B7}" dt="2024-07-19T15:03:43.556" v="38" actId="1076"/>
          <ac:grpSpMkLst>
            <pc:docMk/>
            <pc:sldMk cId="2767104892" sldId="564"/>
            <ac:grpSpMk id="8" creationId="{AF1DC659-1588-2893-3CC6-CB001CE1D430}"/>
          </ac:grpSpMkLst>
        </pc:grpChg>
        <pc:grpChg chg="mod">
          <ac:chgData name="Yangqiu SONG" userId="7663364d-1002-410d-9c05-5263f526c5cf" providerId="ADAL" clId="{FC8A4216-D656-4536-9EC9-7EE23232F6B7}" dt="2024-07-19T15:03:43.556" v="38" actId="1076"/>
          <ac:grpSpMkLst>
            <pc:docMk/>
            <pc:sldMk cId="2767104892" sldId="564"/>
            <ac:grpSpMk id="13" creationId="{8BA9D74F-6634-82ED-BC63-D7786C1F6CE8}"/>
          </ac:grpSpMkLst>
        </pc:grpChg>
        <pc:grpChg chg="mod">
          <ac:chgData name="Yangqiu SONG" userId="7663364d-1002-410d-9c05-5263f526c5cf" providerId="ADAL" clId="{FC8A4216-D656-4536-9EC9-7EE23232F6B7}" dt="2024-07-19T15:03:43.556" v="38" actId="1076"/>
          <ac:grpSpMkLst>
            <pc:docMk/>
            <pc:sldMk cId="2767104892" sldId="564"/>
            <ac:grpSpMk id="19" creationId="{5A0EAE1A-8DB4-3E03-94A9-8590F8FEAFD1}"/>
          </ac:grpSpMkLst>
        </pc:grpChg>
        <pc:grpChg chg="mod">
          <ac:chgData name="Yangqiu SONG" userId="7663364d-1002-410d-9c05-5263f526c5cf" providerId="ADAL" clId="{FC8A4216-D656-4536-9EC9-7EE23232F6B7}" dt="2024-07-19T15:03:43.556" v="38" actId="1076"/>
          <ac:grpSpMkLst>
            <pc:docMk/>
            <pc:sldMk cId="2767104892" sldId="564"/>
            <ac:grpSpMk id="24" creationId="{76E1E8FF-7A26-BC2E-F87A-FD8714D126B0}"/>
          </ac:grpSpMkLst>
        </pc:grpChg>
      </pc:sldChg>
      <pc:sldChg chg="new del">
        <pc:chgData name="Yangqiu SONG" userId="7663364d-1002-410d-9c05-5263f526c5cf" providerId="ADAL" clId="{FC8A4216-D656-4536-9EC9-7EE23232F6B7}" dt="2024-07-19T15:18:49.246" v="146" actId="47"/>
        <pc:sldMkLst>
          <pc:docMk/>
          <pc:sldMk cId="576882232" sldId="567"/>
        </pc:sldMkLst>
      </pc:sldChg>
      <pc:sldChg chg="add">
        <pc:chgData name="Yangqiu SONG" userId="7663364d-1002-410d-9c05-5263f526c5cf" providerId="ADAL" clId="{FC8A4216-D656-4536-9EC9-7EE23232F6B7}" dt="2024-07-19T15:29:40.069" v="226"/>
        <pc:sldMkLst>
          <pc:docMk/>
          <pc:sldMk cId="4085961301" sldId="56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7D3853-F10C-ED21-CFD4-E32AAF96E5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HK"/>
          </a:p>
        </p:txBody>
      </p:sp>
      <p:sp>
        <p:nvSpPr>
          <p:cNvPr id="3" name="Date Placeholder 2">
            <a:extLst>
              <a:ext uri="{FF2B5EF4-FFF2-40B4-BE49-F238E27FC236}">
                <a16:creationId xmlns:a16="http://schemas.microsoft.com/office/drawing/2014/main" id="{FB297CF5-210D-493B-E951-2BD882A273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2B0209-8FE1-4CC2-A965-8D602C1621DB}" type="datetimeFigureOut">
              <a:rPr lang="en-HK" smtClean="0"/>
              <a:t>26/7/2026</a:t>
            </a:fld>
            <a:endParaRPr lang="en-HK"/>
          </a:p>
        </p:txBody>
      </p:sp>
      <p:sp>
        <p:nvSpPr>
          <p:cNvPr id="4" name="Footer Placeholder 3">
            <a:extLst>
              <a:ext uri="{FF2B5EF4-FFF2-40B4-BE49-F238E27FC236}">
                <a16:creationId xmlns:a16="http://schemas.microsoft.com/office/drawing/2014/main" id="{97FECD82-94A3-D978-6F6A-86C799DB63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HK"/>
          </a:p>
        </p:txBody>
      </p:sp>
      <p:sp>
        <p:nvSpPr>
          <p:cNvPr id="5" name="Slide Number Placeholder 4">
            <a:extLst>
              <a:ext uri="{FF2B5EF4-FFF2-40B4-BE49-F238E27FC236}">
                <a16:creationId xmlns:a16="http://schemas.microsoft.com/office/drawing/2014/main" id="{5A5CDBF0-DAF4-4BA5-93A2-690C41CEA8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FC2A34-8405-4A8F-BC32-2A6CAF1809E7}" type="slidenum">
              <a:rPr lang="en-HK" smtClean="0"/>
              <a:t>‹#›</a:t>
            </a:fld>
            <a:endParaRPr lang="en-HK"/>
          </a:p>
        </p:txBody>
      </p:sp>
    </p:spTree>
    <p:extLst>
      <p:ext uri="{BB962C8B-B14F-4D97-AF65-F5344CB8AC3E}">
        <p14:creationId xmlns:p14="http://schemas.microsoft.com/office/powerpoint/2010/main" val="1707321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EEDBC9-F844-45AC-B96E-3EACB3796740}" type="datetimeFigureOut">
              <a:rPr lang="en-US" smtClean="0"/>
              <a:t>7/26/2026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955E0-CF6A-4022-BFDA-DBE282CD7B43}" type="slidenum">
              <a:rPr lang="en-US" smtClean="0"/>
              <a:t>‹#›</a:t>
            </a:fld>
            <a:endParaRPr lang="en-US"/>
          </a:p>
        </p:txBody>
      </p:sp>
    </p:spTree>
    <p:extLst>
      <p:ext uri="{BB962C8B-B14F-4D97-AF65-F5344CB8AC3E}">
        <p14:creationId xmlns:p14="http://schemas.microsoft.com/office/powerpoint/2010/main" val="348044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dirty="0"/>
          </a:p>
        </p:txBody>
      </p:sp>
      <p:sp>
        <p:nvSpPr>
          <p:cNvPr id="4" name="Slide Number Placeholder 3"/>
          <p:cNvSpPr>
            <a:spLocks noGrp="1"/>
          </p:cNvSpPr>
          <p:nvPr>
            <p:ph type="sldNum" sz="quarter" idx="5"/>
          </p:nvPr>
        </p:nvSpPr>
        <p:spPr/>
        <p:txBody>
          <a:bodyPr/>
          <a:lstStyle/>
          <a:p>
            <a:fld id="{8C7955E0-CF6A-4022-BFDA-DBE282CD7B43}" type="slidenum">
              <a:rPr lang="en-US" smtClean="0"/>
              <a:t>1</a:t>
            </a:fld>
            <a:endParaRPr lang="en-US"/>
          </a:p>
        </p:txBody>
      </p:sp>
    </p:spTree>
    <p:extLst>
      <p:ext uri="{BB962C8B-B14F-4D97-AF65-F5344CB8AC3E}">
        <p14:creationId xmlns:p14="http://schemas.microsoft.com/office/powerpoint/2010/main" val="3442265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B7BFF-6812-442C-F4EB-27B068FC12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92EC57-42F8-8C08-9580-D08D8C173B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C28605-2D3B-6D23-6CF8-B26EA486397D}"/>
              </a:ext>
            </a:extLst>
          </p:cNvPr>
          <p:cNvSpPr>
            <a:spLocks noGrp="1"/>
          </p:cNvSpPr>
          <p:nvPr>
            <p:ph type="body" idx="1"/>
          </p:nvPr>
        </p:nvSpPr>
        <p:spPr/>
        <p:txBody>
          <a:bodyPr/>
          <a:lstStyle/>
          <a:p>
            <a:endParaRPr lang="en-HK" dirty="0"/>
          </a:p>
        </p:txBody>
      </p:sp>
      <p:sp>
        <p:nvSpPr>
          <p:cNvPr id="4" name="Slide Number Placeholder 3">
            <a:extLst>
              <a:ext uri="{FF2B5EF4-FFF2-40B4-BE49-F238E27FC236}">
                <a16:creationId xmlns:a16="http://schemas.microsoft.com/office/drawing/2014/main" id="{2764044A-1437-392D-4344-9044FE448051}"/>
              </a:ext>
            </a:extLst>
          </p:cNvPr>
          <p:cNvSpPr>
            <a:spLocks noGrp="1"/>
          </p:cNvSpPr>
          <p:nvPr>
            <p:ph type="sldNum" sz="quarter" idx="5"/>
          </p:nvPr>
        </p:nvSpPr>
        <p:spPr/>
        <p:txBody>
          <a:bodyPr/>
          <a:lstStyle/>
          <a:p>
            <a:fld id="{8C7955E0-CF6A-4022-BFDA-DBE282CD7B43}" type="slidenum">
              <a:rPr lang="en-US" smtClean="0"/>
              <a:t>17</a:t>
            </a:fld>
            <a:endParaRPr lang="en-US"/>
          </a:p>
        </p:txBody>
      </p:sp>
    </p:spTree>
    <p:extLst>
      <p:ext uri="{BB962C8B-B14F-4D97-AF65-F5344CB8AC3E}">
        <p14:creationId xmlns:p14="http://schemas.microsoft.com/office/powerpoint/2010/main" val="373801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C7955E0-CF6A-4022-BFDA-DBE282CD7B43}" type="slidenum">
              <a:rPr lang="en-US" smtClean="0"/>
              <a:t>21</a:t>
            </a:fld>
            <a:endParaRPr lang="en-US"/>
          </a:p>
        </p:txBody>
      </p:sp>
    </p:spTree>
    <p:extLst>
      <p:ext uri="{BB962C8B-B14F-4D97-AF65-F5344CB8AC3E}">
        <p14:creationId xmlns:p14="http://schemas.microsoft.com/office/powerpoint/2010/main" val="2640617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dirty="0"/>
          </a:p>
        </p:txBody>
      </p:sp>
      <p:sp>
        <p:nvSpPr>
          <p:cNvPr id="4" name="Slide Number Placeholder 3"/>
          <p:cNvSpPr>
            <a:spLocks noGrp="1"/>
          </p:cNvSpPr>
          <p:nvPr>
            <p:ph type="sldNum" sz="quarter" idx="5"/>
          </p:nvPr>
        </p:nvSpPr>
        <p:spPr/>
        <p:txBody>
          <a:bodyPr/>
          <a:lstStyle/>
          <a:p>
            <a:fld id="{8C7955E0-CF6A-4022-BFDA-DBE282CD7B43}" type="slidenum">
              <a:rPr lang="en-US" smtClean="0"/>
              <a:t>22</a:t>
            </a:fld>
            <a:endParaRPr lang="en-US"/>
          </a:p>
        </p:txBody>
      </p:sp>
    </p:spTree>
    <p:extLst>
      <p:ext uri="{BB962C8B-B14F-4D97-AF65-F5344CB8AC3E}">
        <p14:creationId xmlns:p14="http://schemas.microsoft.com/office/powerpoint/2010/main" val="3128490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955E0-CF6A-4022-BFDA-DBE282CD7B43}" type="slidenum">
              <a:rPr lang="en-US" smtClean="0"/>
              <a:t>27</a:t>
            </a:fld>
            <a:endParaRPr lang="en-US"/>
          </a:p>
        </p:txBody>
      </p:sp>
    </p:spTree>
    <p:extLst>
      <p:ext uri="{BB962C8B-B14F-4D97-AF65-F5344CB8AC3E}">
        <p14:creationId xmlns:p14="http://schemas.microsoft.com/office/powerpoint/2010/main" val="1735288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955E0-CF6A-4022-BFDA-DBE282CD7B43}" type="slidenum">
              <a:rPr lang="en-US" smtClean="0"/>
              <a:t>30</a:t>
            </a:fld>
            <a:endParaRPr lang="en-US"/>
          </a:p>
        </p:txBody>
      </p:sp>
    </p:spTree>
    <p:extLst>
      <p:ext uri="{BB962C8B-B14F-4D97-AF65-F5344CB8AC3E}">
        <p14:creationId xmlns:p14="http://schemas.microsoft.com/office/powerpoint/2010/main" val="2666048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sz="1200" kern="1200" dirty="0">
                <a:solidFill>
                  <a:schemeClr val="tx1"/>
                </a:solidFill>
                <a:effectLst/>
                <a:latin typeface="+mn-lt"/>
                <a:ea typeface="+mn-ea"/>
                <a:cs typeface="+mn-cs"/>
              </a:rPr>
              <a:t>KG construction today faces a paradox: it aims to capture all human knowledge, yet requires expert-designed schemas upfront. This is true for Freebase and YAGO, and surprisingly also for recent LLM-based methods like </a:t>
            </a:r>
            <a:r>
              <a:rPr lang="en-HK" sz="1200" kern="1200" dirty="0" err="1">
                <a:solidFill>
                  <a:schemeClr val="tx1"/>
                </a:solidFill>
                <a:effectLst/>
                <a:latin typeface="+mn-lt"/>
                <a:ea typeface="+mn-ea"/>
                <a:cs typeface="+mn-cs"/>
              </a:rPr>
              <a:t>GraphRAG</a:t>
            </a:r>
            <a:r>
              <a:rPr lang="en-HK" sz="1200" kern="1200" dirty="0">
                <a:solidFill>
                  <a:schemeClr val="tx1"/>
                </a:solidFill>
                <a:effectLst/>
                <a:latin typeface="+mn-lt"/>
                <a:ea typeface="+mn-ea"/>
                <a:cs typeface="+mn-cs"/>
              </a:rPr>
              <a:t> — they rely on fixed prompts that encode an implicit schema.</a:t>
            </a:r>
          </a:p>
          <a:p>
            <a:r>
              <a:rPr lang="en-HK" sz="1200" b="1" kern="1200" dirty="0" err="1">
                <a:solidFill>
                  <a:schemeClr val="tx1"/>
                </a:solidFill>
                <a:effectLst/>
                <a:latin typeface="+mn-lt"/>
                <a:ea typeface="+mn-ea"/>
                <a:cs typeface="+mn-cs"/>
              </a:rPr>
              <a:t>AutoSchemaKG</a:t>
            </a:r>
            <a:r>
              <a:rPr lang="en-HK" sz="1200" b="1" kern="1200" dirty="0">
                <a:solidFill>
                  <a:schemeClr val="tx1"/>
                </a:solidFill>
                <a:effectLst/>
                <a:latin typeface="+mn-lt"/>
                <a:ea typeface="+mn-ea"/>
                <a:cs typeface="+mn-cs"/>
              </a:rPr>
              <a:t> breaks this dependency</a:t>
            </a:r>
            <a:r>
              <a:rPr lang="en-HK" sz="1200" kern="1200" dirty="0">
                <a:solidFill>
                  <a:schemeClr val="tx1"/>
                </a:solidFill>
                <a:effectLst/>
                <a:latin typeface="+mn-lt"/>
                <a:ea typeface="+mn-ea"/>
                <a:cs typeface="+mn-cs"/>
              </a:rPr>
              <a:t> — it extracts triples </a:t>
            </a:r>
            <a:r>
              <a:rPr lang="en-HK" sz="1200" i="1" kern="1200" dirty="0">
                <a:solidFill>
                  <a:schemeClr val="tx1"/>
                </a:solidFill>
                <a:effectLst/>
                <a:latin typeface="+mn-lt"/>
                <a:ea typeface="+mn-ea"/>
                <a:cs typeface="+mn-cs"/>
              </a:rPr>
              <a:t>and</a:t>
            </a:r>
            <a:r>
              <a:rPr lang="en-HK" sz="1200" kern="1200" dirty="0">
                <a:solidFill>
                  <a:schemeClr val="tx1"/>
                </a:solidFill>
                <a:effectLst/>
                <a:latin typeface="+mn-lt"/>
                <a:ea typeface="+mn-ea"/>
                <a:cs typeface="+mn-cs"/>
              </a:rPr>
              <a:t> induces schemas directly from text, fully autonomously.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Traditional graph-based RAG has a fundamental disconnect: KG construction is decoupled from the downstream task. We extract triples, evaluate quality with intrinsic metrics, and feed the graph into RAG — but a factually accurate graph can still fail at QA. If one critical relational edge is missing, the entire multi-hop reasoning chain breaks. Different retrievers have fundamentally different needs. A text-indexing retriever like HippoRAG suffers from noisy edges that dilute PageRank signals. A multi-hop retriever like ToG suffers from sparse graphs that lack reasoning connectivity. So the optimal graph structure depends entirely on how the graph will be used. This raises our central question: can we train the KG constructor to build graphs that are directly useful for downstream QA?</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AutoGraph-R1 frames KG construction as a reinforcement learning problem with three components. First, a trainable KG constructor — the LLM we fine-tune, mapping documents to a knowledge graph. Second, a completely frozen RAG server — the retriever and answer generator never change during training, so any improvement can only come from better graph construction. Third, a task-specific reward function that measures the graph's functional utility. The training loop: the constructor generates a graph, the frozen RAG server answers a question using it, the reward evaluates how well the graph supported correct answering, and this signal flows back via GRPO to update the constructor. The key innovation: the reward reflects functional utility, not intrinsic quality. We close the loop between construction and application.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Different retrievers need different graph structures, so AutoGraph-R1 supports two paradigms with distinct reward functions. Paradigm one: graph as knowledge carrier. Triples are the reasoning evidence. The challenge is missing edges breaking reasoning chains. We design reward R_C — a binary judge checking whether the answer can be deduced from the retrieved subgraph. This encourages dense connectivity. Paradigm two: graph as knowledge index. The graph structure guides Personalized PageRank to retrieve text passages. The challenge is noisy edges diluting relevance. We design reward R_I — simple passage recall with no model inference. This encourages clean, precise edges. Critically, naive F1 reward leads to unstable training. Our structured rewards achieve stable convergence.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C7955E0-CF6A-4022-BFDA-DBE282CD7B43}" type="slidenum">
              <a:rPr lang="en-US" smtClean="0"/>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886A0-7DAF-E556-CE9F-DEBC67BE63F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EAE7E71-3260-1245-516F-5343D360FE7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94BA524-0705-7518-0D07-5E30B08ABC13}"/>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90DEF6F1-44E9-4603-7B5A-75E15C00DBC3}"/>
              </a:ext>
            </a:extLst>
          </p:cNvPr>
          <p:cNvSpPr>
            <a:spLocks noGrp="1"/>
          </p:cNvSpPr>
          <p:nvPr>
            <p:ph type="sldNum" sz="quarter" idx="5"/>
          </p:nvPr>
        </p:nvSpPr>
        <p:spPr/>
        <p:txBody>
          <a:bodyPr/>
          <a:lstStyle/>
          <a:p>
            <a:fld id="{8C7955E0-CF6A-4022-BFDA-DBE282CD7B43}" type="slidenum">
              <a:rPr lang="en-US" smtClean="0"/>
              <a:t>13</a:t>
            </a:fld>
            <a:endParaRPr lang="en-US"/>
          </a:p>
        </p:txBody>
      </p:sp>
    </p:spTree>
    <p:extLst>
      <p:ext uri="{BB962C8B-B14F-4D97-AF65-F5344CB8AC3E}">
        <p14:creationId xmlns:p14="http://schemas.microsoft.com/office/powerpoint/2010/main" val="3622837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AEC42-8241-CFA1-B8A4-AA65073EAB2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3398393-4F6F-38C5-057C-EA716196A65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8BB6FE3-1F3B-493A-8455-AF23BA9877BE}"/>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7715A2D0-BCB6-C59C-CD4B-513FDC7FB5AC}"/>
              </a:ext>
            </a:extLst>
          </p:cNvPr>
          <p:cNvSpPr>
            <a:spLocks noGrp="1"/>
          </p:cNvSpPr>
          <p:nvPr>
            <p:ph type="sldNum" sz="quarter" idx="5"/>
          </p:nvPr>
        </p:nvSpPr>
        <p:spPr/>
        <p:txBody>
          <a:bodyPr/>
          <a:lstStyle/>
          <a:p>
            <a:fld id="{8C7955E0-CF6A-4022-BFDA-DBE282CD7B43}" type="slidenum">
              <a:rPr lang="en-US" smtClean="0"/>
              <a:t>14</a:t>
            </a:fld>
            <a:endParaRPr lang="en-US"/>
          </a:p>
        </p:txBody>
      </p:sp>
    </p:spTree>
    <p:extLst>
      <p:ext uri="{BB962C8B-B14F-4D97-AF65-F5344CB8AC3E}">
        <p14:creationId xmlns:p14="http://schemas.microsoft.com/office/powerpoint/2010/main" val="655631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7696A-11EF-6061-6DA6-EF1D008148D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A3D34D4-60A3-C5C8-26EB-1B1A0341487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B3D623A-963C-54C3-F3AF-693F61F26B33}"/>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7D7A5371-9823-C63C-2844-AE32F6AF5990}"/>
              </a:ext>
            </a:extLst>
          </p:cNvPr>
          <p:cNvSpPr>
            <a:spLocks noGrp="1"/>
          </p:cNvSpPr>
          <p:nvPr>
            <p:ph type="sldNum" sz="quarter" idx="5"/>
          </p:nvPr>
        </p:nvSpPr>
        <p:spPr/>
        <p:txBody>
          <a:bodyPr/>
          <a:lstStyle/>
          <a:p>
            <a:fld id="{8C7955E0-CF6A-4022-BFDA-DBE282CD7B43}" type="slidenum">
              <a:rPr lang="en-US" smtClean="0"/>
              <a:t>16</a:t>
            </a:fld>
            <a:endParaRPr lang="en-US"/>
          </a:p>
        </p:txBody>
      </p:sp>
    </p:spTree>
    <p:extLst>
      <p:ext uri="{BB962C8B-B14F-4D97-AF65-F5344CB8AC3E}">
        <p14:creationId xmlns:p14="http://schemas.microsoft.com/office/powerpoint/2010/main" val="6716837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a:p>
        </p:txBody>
      </p:sp>
      <p:sp>
        <p:nvSpPr>
          <p:cNvPr id="4" name="Date Placeholder 3"/>
          <p:cNvSpPr>
            <a:spLocks noGrp="1"/>
          </p:cNvSpPr>
          <p:nvPr>
            <p:ph type="dt" sz="half" idx="10"/>
          </p:nvPr>
        </p:nvSpPr>
        <p:spPr/>
        <p:txBody>
          <a:bodyPr/>
          <a:lstStyle/>
          <a:p>
            <a:fld id="{00A372E1-55ED-4671-A6A5-6FB611EE4973}" type="datetime1">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pic>
        <p:nvPicPr>
          <p:cNvPr id="7" name="Graphic 6">
            <a:extLst>
              <a:ext uri="{FF2B5EF4-FFF2-40B4-BE49-F238E27FC236}">
                <a16:creationId xmlns:a16="http://schemas.microsoft.com/office/drawing/2014/main" id="{CDA14EC9-E9E0-68AD-D044-F4914808C2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563" y="6027576"/>
            <a:ext cx="2964873" cy="711570"/>
          </a:xfrm>
          <a:prstGeom prst="rect">
            <a:avLst/>
          </a:prstGeom>
        </p:spPr>
      </p:pic>
      <p:pic>
        <p:nvPicPr>
          <p:cNvPr id="11" name="Picture 10" descr="A black background with blue text&#10;&#10;Description automatically generated">
            <a:extLst>
              <a:ext uri="{FF2B5EF4-FFF2-40B4-BE49-F238E27FC236}">
                <a16:creationId xmlns:a16="http://schemas.microsoft.com/office/drawing/2014/main" id="{1EB0B913-512D-A559-1CFB-833A43CE3B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84568" y="5674798"/>
            <a:ext cx="4417849" cy="1064348"/>
          </a:xfrm>
          <a:prstGeom prst="rect">
            <a:avLst/>
          </a:prstGeom>
        </p:spPr>
      </p:pic>
      <p:pic>
        <p:nvPicPr>
          <p:cNvPr id="8" name="Content Placeholder 4" descr="A black and white logo&#10;&#10;Description automatically generated">
            <a:extLst>
              <a:ext uri="{FF2B5EF4-FFF2-40B4-BE49-F238E27FC236}">
                <a16:creationId xmlns:a16="http://schemas.microsoft.com/office/drawing/2014/main" id="{75FC1C32-0617-8B3A-A16B-147523DE030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81671" y="5825332"/>
            <a:ext cx="4210329" cy="973480"/>
          </a:xfrm>
          <a:prstGeom prst="rect">
            <a:avLst/>
          </a:prstGeom>
        </p:spPr>
      </p:pic>
    </p:spTree>
    <p:extLst>
      <p:ext uri="{BB962C8B-B14F-4D97-AF65-F5344CB8AC3E}">
        <p14:creationId xmlns:p14="http://schemas.microsoft.com/office/powerpoint/2010/main" val="102342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CB9069C7-203F-4860-89F4-097A9917C782}" type="datetime1">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spTree>
    <p:extLst>
      <p:ext uri="{BB962C8B-B14F-4D97-AF65-F5344CB8AC3E}">
        <p14:creationId xmlns:p14="http://schemas.microsoft.com/office/powerpoint/2010/main" val="4045412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F8BBCDCA-2D16-4E84-8AA1-105797DD5C17}" type="datetime1">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spTree>
    <p:extLst>
      <p:ext uri="{BB962C8B-B14F-4D97-AF65-F5344CB8AC3E}">
        <p14:creationId xmlns:p14="http://schemas.microsoft.com/office/powerpoint/2010/main" val="3080624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9215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2B0E7717-9AD9-4338-803E-7AA7C915B43D}" type="datetime1">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pic>
        <p:nvPicPr>
          <p:cNvPr id="7" name="Picture 6" descr="A logo with circles and lines&#10;&#10;Description automatically generated">
            <a:extLst>
              <a:ext uri="{FF2B5EF4-FFF2-40B4-BE49-F238E27FC236}">
                <a16:creationId xmlns:a16="http://schemas.microsoft.com/office/drawing/2014/main" id="{5FDEF68F-8590-D071-B148-70AF0FA1D3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474107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075570DF-1A9A-4D69-B7FE-89A862E70BE1}" type="datetime1">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D54F1-1E69-41BF-8A89-6B497D4E24EC}" type="slidenum">
              <a:rPr lang="en-US" smtClean="0"/>
              <a:t>‹#›</a:t>
            </a:fld>
            <a:endParaRPr lang="en-US"/>
          </a:p>
        </p:txBody>
      </p:sp>
      <p:pic>
        <p:nvPicPr>
          <p:cNvPr id="7" name="Picture 6" descr="A logo with circles and lines&#10;&#10;Description automatically generated">
            <a:extLst>
              <a:ext uri="{FF2B5EF4-FFF2-40B4-BE49-F238E27FC236}">
                <a16:creationId xmlns:a16="http://schemas.microsoft.com/office/drawing/2014/main" id="{F0822447-F799-9ED2-36C8-4A0A104AED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33980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Date Placeholder 4"/>
          <p:cNvSpPr>
            <a:spLocks noGrp="1"/>
          </p:cNvSpPr>
          <p:nvPr>
            <p:ph type="dt" sz="half" idx="10"/>
          </p:nvPr>
        </p:nvSpPr>
        <p:spPr/>
        <p:txBody>
          <a:bodyPr/>
          <a:lstStyle/>
          <a:p>
            <a:fld id="{E607D7D0-486C-48DE-BBA7-140F858C1AB7}" type="datetime1">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D54F1-1E69-41BF-8A89-6B497D4E24EC}" type="slidenum">
              <a:rPr lang="en-US" smtClean="0"/>
              <a:t>‹#›</a:t>
            </a:fld>
            <a:endParaRPr lang="en-US"/>
          </a:p>
        </p:txBody>
      </p:sp>
      <p:pic>
        <p:nvPicPr>
          <p:cNvPr id="8" name="Picture 7" descr="A logo with circles and lines&#10;&#10;Description automatically generated">
            <a:extLst>
              <a:ext uri="{FF2B5EF4-FFF2-40B4-BE49-F238E27FC236}">
                <a16:creationId xmlns:a16="http://schemas.microsoft.com/office/drawing/2014/main" id="{7D26C025-F99F-857C-E40D-E1B47B6799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346544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7" name="Date Placeholder 6"/>
          <p:cNvSpPr>
            <a:spLocks noGrp="1"/>
          </p:cNvSpPr>
          <p:nvPr>
            <p:ph type="dt" sz="half" idx="10"/>
          </p:nvPr>
        </p:nvSpPr>
        <p:spPr/>
        <p:txBody>
          <a:bodyPr/>
          <a:lstStyle/>
          <a:p>
            <a:fld id="{F3EFA144-4F77-4AE7-8712-0D07BDFC61F2}" type="datetime1">
              <a:rPr lang="en-US" smtClean="0"/>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0D54F1-1E69-41BF-8A89-6B497D4E24EC}" type="slidenum">
              <a:rPr lang="en-US" smtClean="0"/>
              <a:t>‹#›</a:t>
            </a:fld>
            <a:endParaRPr lang="en-US"/>
          </a:p>
        </p:txBody>
      </p:sp>
      <p:pic>
        <p:nvPicPr>
          <p:cNvPr id="10" name="Picture 9" descr="A logo with circles and lines&#10;&#10;Description automatically generated">
            <a:extLst>
              <a:ext uri="{FF2B5EF4-FFF2-40B4-BE49-F238E27FC236}">
                <a16:creationId xmlns:a16="http://schemas.microsoft.com/office/drawing/2014/main" id="{5E1C407F-86EF-88F3-1660-91F5DA7C7B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698185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0F4FCE89-BB21-4E17-B9AB-068F4B96600D}" type="datetime1">
              <a:rPr lang="en-US" smtClean="0"/>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0D54F1-1E69-41BF-8A89-6B497D4E24EC}" type="slidenum">
              <a:rPr lang="en-US" smtClean="0"/>
              <a:t>‹#›</a:t>
            </a:fld>
            <a:endParaRPr lang="en-US"/>
          </a:p>
        </p:txBody>
      </p:sp>
      <p:pic>
        <p:nvPicPr>
          <p:cNvPr id="6" name="Picture 5" descr="A logo with circles and lines&#10;&#10;Description automatically generated">
            <a:extLst>
              <a:ext uri="{FF2B5EF4-FFF2-40B4-BE49-F238E27FC236}">
                <a16:creationId xmlns:a16="http://schemas.microsoft.com/office/drawing/2014/main" id="{D9942955-2D5F-CAC9-67B8-2D53F71721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370362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897BB4-0A89-41BD-8BA9-BD40DA9A1A77}" type="datetime1">
              <a:rPr lang="en-US" smtClean="0"/>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0D54F1-1E69-41BF-8A89-6B497D4E24EC}" type="slidenum">
              <a:rPr lang="en-US" smtClean="0"/>
              <a:t>‹#›</a:t>
            </a:fld>
            <a:endParaRPr lang="en-US"/>
          </a:p>
        </p:txBody>
      </p:sp>
      <p:pic>
        <p:nvPicPr>
          <p:cNvPr id="5" name="Picture 4" descr="A logo with circles and lines&#10;&#10;Description automatically generated">
            <a:extLst>
              <a:ext uri="{FF2B5EF4-FFF2-40B4-BE49-F238E27FC236}">
                <a16:creationId xmlns:a16="http://schemas.microsoft.com/office/drawing/2014/main" id="{6A3E5AE1-0640-2D51-1F66-34831EECD8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47224" y="-6205"/>
            <a:ext cx="1244776" cy="1133908"/>
          </a:xfrm>
          <a:prstGeom prst="rect">
            <a:avLst/>
          </a:prstGeom>
        </p:spPr>
      </p:pic>
    </p:spTree>
    <p:extLst>
      <p:ext uri="{BB962C8B-B14F-4D97-AF65-F5344CB8AC3E}">
        <p14:creationId xmlns:p14="http://schemas.microsoft.com/office/powerpoint/2010/main" val="1388491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0182B499-4437-4E3C-B5C2-86E93A0D60CC}" type="datetime1">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D54F1-1E69-41BF-8A89-6B497D4E24EC}" type="slidenum">
              <a:rPr lang="en-US" smtClean="0"/>
              <a:t>‹#›</a:t>
            </a:fld>
            <a:endParaRPr lang="en-US"/>
          </a:p>
        </p:txBody>
      </p:sp>
    </p:spTree>
    <p:extLst>
      <p:ext uri="{BB962C8B-B14F-4D97-AF65-F5344CB8AC3E}">
        <p14:creationId xmlns:p14="http://schemas.microsoft.com/office/powerpoint/2010/main" val="2582301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25687ED-603D-4123-A756-8CDC9395D446}" type="datetime1">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D54F1-1E69-41BF-8A89-6B497D4E24EC}" type="slidenum">
              <a:rPr lang="en-US" smtClean="0"/>
              <a:t>‹#›</a:t>
            </a:fld>
            <a:endParaRPr lang="en-US"/>
          </a:p>
        </p:txBody>
      </p:sp>
    </p:spTree>
    <p:extLst>
      <p:ext uri="{BB962C8B-B14F-4D97-AF65-F5344CB8AC3E}">
        <p14:creationId xmlns:p14="http://schemas.microsoft.com/office/powerpoint/2010/main" val="116561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F96AC2-356D-4DF8-99D2-C4733D52D07E}" type="datetime1">
              <a:rPr lang="en-US" smtClean="0"/>
              <a:t>7/26/2026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0D54F1-1E69-41BF-8A89-6B497D4E24EC}" type="slidenum">
              <a:rPr lang="en-US" smtClean="0"/>
              <a:t>‹#›</a:t>
            </a:fld>
            <a:endParaRPr lang="en-US"/>
          </a:p>
        </p:txBody>
      </p:sp>
    </p:spTree>
    <p:extLst>
      <p:ext uri="{BB962C8B-B14F-4D97-AF65-F5344CB8AC3E}">
        <p14:creationId xmlns:p14="http://schemas.microsoft.com/office/powerpoint/2010/main" val="2582076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18.xml.rels><?xml version="1.0" encoding="UTF-8" standalone="yes"?>
<Relationships xmlns="http://schemas.openxmlformats.org/package/2006/relationships"><Relationship Id="rId8" Type="http://schemas.openxmlformats.org/officeDocument/2006/relationships/hyperlink" Target="https://youtu.be/1yvBqasHLZs%20%5b2" TargetMode="External"/><Relationship Id="rId3" Type="http://schemas.openxmlformats.org/officeDocument/2006/relationships/image" Target="../media/image31.png"/><Relationship Id="rId7" Type="http://schemas.openxmlformats.org/officeDocument/2006/relationships/hyperlink" Target="https://youtu.be/1yvBqasHLZs" TargetMode="External"/><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3.xml"/><Relationship Id="rId7"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47.png"/><Relationship Id="rId4" Type="http://schemas.openxmlformats.org/officeDocument/2006/relationships/tags" Target="../tags/tag4.xml"/><Relationship Id="rId9"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svg"/><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470.png"/><Relationship Id="rId1" Type="http://schemas.openxmlformats.org/officeDocument/2006/relationships/slideLayout" Target="../slideLayouts/slideLayout2.xml"/><Relationship Id="rId4" Type="http://schemas.openxmlformats.org/officeDocument/2006/relationships/image" Target="../media/image53.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github.com/HKUST-KnowComp/AutoSchemaK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2602"/>
            <a:ext cx="12191999" cy="1617434"/>
          </a:xfrm>
        </p:spPr>
        <p:txBody>
          <a:bodyPr>
            <a:noAutofit/>
          </a:bodyPr>
          <a:lstStyle/>
          <a:p>
            <a:r>
              <a:rPr lang="en-US" altLang="zh-CN" sz="4800" dirty="0"/>
              <a:t>From Foundation Knowledge Graph Construction to Foundation Knowledge Models</a:t>
            </a:r>
            <a:endParaRPr lang="en-US" sz="4800" dirty="0"/>
          </a:p>
        </p:txBody>
      </p:sp>
      <p:sp>
        <p:nvSpPr>
          <p:cNvPr id="3" name="Subtitle 2"/>
          <p:cNvSpPr>
            <a:spLocks noGrp="1"/>
          </p:cNvSpPr>
          <p:nvPr>
            <p:ph type="subTitle" idx="1"/>
          </p:nvPr>
        </p:nvSpPr>
        <p:spPr>
          <a:xfrm>
            <a:off x="1397438" y="3779161"/>
            <a:ext cx="9144000" cy="1524359"/>
          </a:xfrm>
        </p:spPr>
        <p:txBody>
          <a:bodyPr>
            <a:normAutofit/>
          </a:bodyPr>
          <a:lstStyle/>
          <a:p>
            <a:r>
              <a:rPr lang="en-US" sz="2800" dirty="0"/>
              <a:t>Yangqiu Song</a:t>
            </a:r>
          </a:p>
          <a:p>
            <a:r>
              <a:rPr lang="en-US" altLang="zh-CN" sz="2800" dirty="0">
                <a:solidFill>
                  <a:schemeClr val="tx1">
                    <a:lumMod val="65000"/>
                    <a:lumOff val="35000"/>
                  </a:schemeClr>
                </a:solidFill>
              </a:rPr>
              <a:t>Department of CSE, HKUST</a:t>
            </a:r>
          </a:p>
          <a:p>
            <a:endParaRPr lang="en-US" altLang="zh-CN" sz="2800" dirty="0">
              <a:solidFill>
                <a:schemeClr val="tx1">
                  <a:lumMod val="65000"/>
                  <a:lumOff val="35000"/>
                </a:schemeClr>
              </a:solidFill>
            </a:endParaRPr>
          </a:p>
          <a:p>
            <a:endParaRPr lang="en-US" sz="2800" dirty="0"/>
          </a:p>
        </p:txBody>
      </p:sp>
      <p:sp>
        <p:nvSpPr>
          <p:cNvPr id="4" name="Slide Number Placeholder 3"/>
          <p:cNvSpPr>
            <a:spLocks noGrp="1"/>
          </p:cNvSpPr>
          <p:nvPr>
            <p:ph type="sldNum" sz="quarter" idx="12"/>
          </p:nvPr>
        </p:nvSpPr>
        <p:spPr/>
        <p:txBody>
          <a:bodyPr/>
          <a:lstStyle/>
          <a:p>
            <a:fld id="{360D54F1-1E69-41BF-8A89-6B497D4E24EC}" type="slidenum">
              <a:rPr lang="en-US" smtClean="0"/>
              <a:t>1</a:t>
            </a:fld>
            <a:endParaRPr lang="en-US"/>
          </a:p>
        </p:txBody>
      </p:sp>
    </p:spTree>
    <p:extLst>
      <p:ext uri="{BB962C8B-B14F-4D97-AF65-F5344CB8AC3E}">
        <p14:creationId xmlns:p14="http://schemas.microsoft.com/office/powerpoint/2010/main" val="2675187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256391"/>
            <a:ext cx="10972800" cy="609600"/>
          </a:xfrm>
          <a:prstGeom prst="rect">
            <a:avLst/>
          </a:prstGeom>
          <a:noFill/>
          <a:ln/>
        </p:spPr>
        <p:txBody>
          <a:bodyPr wrap="square" lIns="0" tIns="0" rIns="0" bIns="0" rtlCol="0" anchor="ctr"/>
          <a:lstStyle/>
          <a:p>
            <a:r>
              <a:rPr lang="en-US" sz="4400" dirty="0">
                <a:solidFill>
                  <a:srgbClr val="1A1A1A"/>
                </a:solidFill>
                <a:ea typeface="Georgia" pitchFamily="34" charset="-122"/>
                <a:cs typeface="Georgia" pitchFamily="34" charset="-120"/>
              </a:rPr>
              <a:t>Two Retrieval Paradigms, Two Reward Functions</a:t>
            </a:r>
            <a:endParaRPr lang="en-US" sz="4400" dirty="0"/>
          </a:p>
        </p:txBody>
      </p:sp>
      <p:sp>
        <p:nvSpPr>
          <p:cNvPr id="4" name="Text 2"/>
          <p:cNvSpPr/>
          <p:nvPr/>
        </p:nvSpPr>
        <p:spPr>
          <a:xfrm>
            <a:off x="460188" y="1086277"/>
            <a:ext cx="5242560" cy="931612"/>
          </a:xfrm>
          <a:prstGeom prst="rect">
            <a:avLst/>
          </a:prstGeom>
          <a:noFill/>
          <a:ln/>
        </p:spPr>
        <p:txBody>
          <a:bodyPr wrap="square" lIns="0" tIns="0" rIns="0" bIns="0" rtlCol="0" anchor="ctr"/>
          <a:lstStyle/>
          <a:p>
            <a:r>
              <a:rPr lang="en-US" sz="2800" b="1" dirty="0">
                <a:solidFill>
                  <a:srgbClr val="0F766E"/>
                </a:solidFill>
                <a:latin typeface="Calibri" pitchFamily="34" charset="0"/>
                <a:ea typeface="Calibri" pitchFamily="34" charset="-122"/>
                <a:cs typeface="Calibri" pitchFamily="34" charset="-120"/>
              </a:rPr>
              <a:t>Paradigm 1: </a:t>
            </a:r>
          </a:p>
          <a:p>
            <a:r>
              <a:rPr lang="en-US" sz="2800" b="1" dirty="0">
                <a:solidFill>
                  <a:srgbClr val="0F766E"/>
                </a:solidFill>
                <a:latin typeface="Calibri" pitchFamily="34" charset="0"/>
                <a:ea typeface="Calibri" pitchFamily="34" charset="-122"/>
                <a:cs typeface="Calibri" pitchFamily="34" charset="-120"/>
              </a:rPr>
              <a:t>Graph as Knowledge Carrier</a:t>
            </a:r>
            <a:endParaRPr lang="en-US" sz="2800" dirty="0"/>
          </a:p>
        </p:txBody>
      </p:sp>
      <p:sp>
        <p:nvSpPr>
          <p:cNvPr id="5" name="Text 3"/>
          <p:cNvSpPr/>
          <p:nvPr/>
        </p:nvSpPr>
        <p:spPr>
          <a:xfrm>
            <a:off x="609600" y="2110046"/>
            <a:ext cx="5242560" cy="2830457"/>
          </a:xfrm>
          <a:prstGeom prst="rect">
            <a:avLst/>
          </a:prstGeom>
          <a:noFill/>
          <a:ln/>
        </p:spPr>
        <p:txBody>
          <a:bodyPr wrap="square" lIns="0" tIns="0" rIns="0" bIns="0" rtlCol="0" anchor="ctr"/>
          <a:lstStyle/>
          <a:p>
            <a:pPr marL="342900" indent="-342900">
              <a:buFont typeface="Arial" panose="020B0604020202020204" pitchFamily="34" charset="0"/>
              <a:buChar char="•"/>
            </a:pPr>
            <a:r>
              <a:rPr lang="en-US" sz="2400" dirty="0">
                <a:solidFill>
                  <a:srgbClr val="555555"/>
                </a:solidFill>
                <a:latin typeface="Calibri" pitchFamily="34" charset="0"/>
                <a:ea typeface="Calibri" pitchFamily="34" charset="-122"/>
                <a:cs typeface="Calibri" pitchFamily="34" charset="-120"/>
              </a:rPr>
              <a:t>Triples serve as the primary reasoning evidence.
The retriever extracts subgraphs via n‑hop expansion.</a:t>
            </a:r>
            <a:endParaRPr lang="en-US" sz="2400" dirty="0"/>
          </a:p>
          <a:p>
            <a:pPr marL="342900" indent="-342900">
              <a:buFont typeface="Arial" panose="020B0604020202020204" pitchFamily="34" charset="0"/>
              <a:buChar char="•"/>
            </a:pPr>
            <a:r>
              <a:rPr lang="en-US" sz="2400" b="1" dirty="0">
                <a:solidFill>
                  <a:srgbClr val="1A1A1A"/>
                </a:solidFill>
                <a:latin typeface="Calibri" pitchFamily="34" charset="0"/>
                <a:ea typeface="Calibri" pitchFamily="34" charset="-122"/>
                <a:cs typeface="Calibri" pitchFamily="34" charset="-120"/>
              </a:rPr>
              <a:t>Challenge: </a:t>
            </a:r>
            <a:r>
              <a:rPr lang="en-US" sz="2400" dirty="0">
                <a:solidFill>
                  <a:srgbClr val="D45D44"/>
                </a:solidFill>
                <a:latin typeface="Calibri" pitchFamily="34" charset="0"/>
                <a:ea typeface="Calibri" pitchFamily="34" charset="-122"/>
                <a:cs typeface="Calibri" pitchFamily="34" charset="-120"/>
              </a:rPr>
              <a:t>Missing edges break multi‑hop chains.</a:t>
            </a:r>
            <a:endParaRPr lang="en-US" sz="2400" dirty="0"/>
          </a:p>
          <a:p>
            <a:pPr marL="342900" indent="-342900">
              <a:buFont typeface="Arial" panose="020B0604020202020204" pitchFamily="34" charset="0"/>
              <a:buChar char="•"/>
            </a:pPr>
            <a:r>
              <a:rPr lang="en-US" sz="2400" b="1" dirty="0">
                <a:solidFill>
                  <a:srgbClr val="1A1A1A"/>
                </a:solidFill>
                <a:latin typeface="Calibri" pitchFamily="34" charset="0"/>
                <a:ea typeface="Calibri" pitchFamily="34" charset="-122"/>
                <a:cs typeface="Calibri" pitchFamily="34" charset="-120"/>
              </a:rPr>
              <a:t>Retrievers: </a:t>
            </a:r>
            <a:r>
              <a:rPr lang="en-US" sz="2400" dirty="0">
                <a:solidFill>
                  <a:srgbClr val="555555"/>
                </a:solidFill>
                <a:latin typeface="Calibri" pitchFamily="34" charset="0"/>
                <a:ea typeface="Calibri" pitchFamily="34" charset="-122"/>
                <a:cs typeface="Calibri" pitchFamily="34" charset="-120"/>
              </a:rPr>
              <a:t>Subgraph, Triples, ToG</a:t>
            </a:r>
            <a:endParaRPr lang="en-US" sz="2400" dirty="0"/>
          </a:p>
        </p:txBody>
      </p:sp>
      <p:sp>
        <p:nvSpPr>
          <p:cNvPr id="6" name="Text 4"/>
          <p:cNvSpPr/>
          <p:nvPr/>
        </p:nvSpPr>
        <p:spPr>
          <a:xfrm>
            <a:off x="687294" y="5047130"/>
            <a:ext cx="5242560" cy="365760"/>
          </a:xfrm>
          <a:prstGeom prst="rect">
            <a:avLst/>
          </a:prstGeom>
          <a:noFill/>
          <a:ln/>
        </p:spPr>
        <p:txBody>
          <a:bodyPr wrap="square" lIns="0" tIns="0" rIns="0" bIns="0" rtlCol="0" anchor="ctr"/>
          <a:lstStyle/>
          <a:p>
            <a:r>
              <a:rPr lang="en-US" sz="2000" b="1" dirty="0">
                <a:solidFill>
                  <a:srgbClr val="0F766E"/>
                </a:solidFill>
                <a:latin typeface="Georgia" pitchFamily="34" charset="0"/>
                <a:ea typeface="Georgia" pitchFamily="34" charset="-122"/>
                <a:cs typeface="Georgia" pitchFamily="34" charset="-120"/>
              </a:rPr>
              <a:t>R_C(q, y, G) = 𝟙[deducible(q, y | G)]</a:t>
            </a:r>
            <a:endParaRPr lang="en-US" sz="2000" dirty="0"/>
          </a:p>
        </p:txBody>
      </p:sp>
      <p:sp>
        <p:nvSpPr>
          <p:cNvPr id="7" name="Text 5"/>
          <p:cNvSpPr/>
          <p:nvPr/>
        </p:nvSpPr>
        <p:spPr>
          <a:xfrm>
            <a:off x="609600" y="5473850"/>
            <a:ext cx="5242560" cy="857378"/>
          </a:xfrm>
          <a:prstGeom prst="rect">
            <a:avLst/>
          </a:prstGeom>
          <a:noFill/>
          <a:ln/>
        </p:spPr>
        <p:txBody>
          <a:bodyPr wrap="square" lIns="0" tIns="0" rIns="0" bIns="0" rtlCol="0" anchor="ctr"/>
          <a:lstStyle/>
          <a:p>
            <a:r>
              <a:rPr lang="en-US" sz="2000" dirty="0">
                <a:solidFill>
                  <a:srgbClr val="555555"/>
                </a:solidFill>
                <a:latin typeface="Calibri" pitchFamily="34" charset="0"/>
                <a:ea typeface="Calibri" pitchFamily="34" charset="-122"/>
                <a:cs typeface="Calibri" pitchFamily="34" charset="-120"/>
              </a:rPr>
              <a:t>Binary judge: "Can the answer be deduced from these triples?" → Encourages dense connectivity</a:t>
            </a:r>
            <a:endParaRPr lang="en-US" sz="2000" dirty="0"/>
          </a:p>
        </p:txBody>
      </p:sp>
      <p:sp>
        <p:nvSpPr>
          <p:cNvPr id="8" name="Shape 6"/>
          <p:cNvSpPr/>
          <p:nvPr/>
        </p:nvSpPr>
        <p:spPr>
          <a:xfrm>
            <a:off x="5779247" y="1463040"/>
            <a:ext cx="0" cy="3657600"/>
          </a:xfrm>
          <a:prstGeom prst="line">
            <a:avLst/>
          </a:prstGeom>
          <a:noFill/>
          <a:ln w="12700">
            <a:solidFill>
              <a:srgbClr val="CCCCCC"/>
            </a:solidFill>
            <a:prstDash val="solid"/>
          </a:ln>
        </p:spPr>
        <p:txBody>
          <a:bodyPr/>
          <a:lstStyle/>
          <a:p>
            <a:endParaRPr lang="en-US" sz="3600"/>
          </a:p>
        </p:txBody>
      </p:sp>
      <p:sp>
        <p:nvSpPr>
          <p:cNvPr id="9" name="Text 7"/>
          <p:cNvSpPr/>
          <p:nvPr/>
        </p:nvSpPr>
        <p:spPr>
          <a:xfrm>
            <a:off x="6190428" y="1086277"/>
            <a:ext cx="5242560" cy="931612"/>
          </a:xfrm>
          <a:prstGeom prst="rect">
            <a:avLst/>
          </a:prstGeom>
          <a:noFill/>
          <a:ln/>
        </p:spPr>
        <p:txBody>
          <a:bodyPr wrap="square" lIns="0" tIns="0" rIns="0" bIns="0" rtlCol="0" anchor="ctr"/>
          <a:lstStyle/>
          <a:p>
            <a:r>
              <a:rPr lang="en-US" sz="2800" b="1" dirty="0">
                <a:solidFill>
                  <a:srgbClr val="D45D44"/>
                </a:solidFill>
                <a:latin typeface="Calibri" pitchFamily="34" charset="0"/>
                <a:ea typeface="Calibri" pitchFamily="34" charset="-122"/>
                <a:cs typeface="Calibri" pitchFamily="34" charset="-120"/>
              </a:rPr>
              <a:t>Paradigm 2: </a:t>
            </a:r>
          </a:p>
          <a:p>
            <a:r>
              <a:rPr lang="en-US" sz="2800" b="1" dirty="0">
                <a:solidFill>
                  <a:srgbClr val="D45D44"/>
                </a:solidFill>
                <a:latin typeface="Calibri" pitchFamily="34" charset="0"/>
                <a:ea typeface="Calibri" pitchFamily="34" charset="-122"/>
                <a:cs typeface="Calibri" pitchFamily="34" charset="-120"/>
              </a:rPr>
              <a:t>Graph as Knowledge Index</a:t>
            </a:r>
            <a:endParaRPr lang="en-US" sz="2800" dirty="0"/>
          </a:p>
        </p:txBody>
      </p:sp>
      <p:sp>
        <p:nvSpPr>
          <p:cNvPr id="10" name="Text 8"/>
          <p:cNvSpPr/>
          <p:nvPr/>
        </p:nvSpPr>
        <p:spPr>
          <a:xfrm>
            <a:off x="6127675" y="2109695"/>
            <a:ext cx="5511501" cy="2714513"/>
          </a:xfrm>
          <a:prstGeom prst="rect">
            <a:avLst/>
          </a:prstGeom>
          <a:noFill/>
          <a:ln/>
        </p:spPr>
        <p:txBody>
          <a:bodyPr wrap="square" lIns="0" tIns="0" rIns="0" bIns="0" rtlCol="0" anchor="ctr"/>
          <a:lstStyle/>
          <a:p>
            <a:pPr marL="342900" indent="-342900">
              <a:buFont typeface="Arial" panose="020B0604020202020204" pitchFamily="34" charset="0"/>
              <a:buChar char="•"/>
            </a:pPr>
            <a:r>
              <a:rPr lang="en-US" sz="2400" dirty="0">
                <a:solidFill>
                  <a:srgbClr val="555555"/>
                </a:solidFill>
                <a:latin typeface="Calibri" pitchFamily="34" charset="0"/>
                <a:ea typeface="Calibri" pitchFamily="34" charset="-122"/>
                <a:cs typeface="Calibri" pitchFamily="34" charset="-120"/>
              </a:rPr>
              <a:t>Graph structure guides Personalized PageRank to rank and retrieve relevant text passages.</a:t>
            </a:r>
            <a:endParaRPr lang="en-US" sz="2400" dirty="0"/>
          </a:p>
          <a:p>
            <a:pPr marL="342900" indent="-342900">
              <a:buFont typeface="Arial" panose="020B0604020202020204" pitchFamily="34" charset="0"/>
              <a:buChar char="•"/>
            </a:pPr>
            <a:r>
              <a:rPr lang="en-US" sz="2400" b="1" dirty="0">
                <a:solidFill>
                  <a:srgbClr val="1A1A1A"/>
                </a:solidFill>
                <a:latin typeface="Calibri" pitchFamily="34" charset="0"/>
                <a:ea typeface="Calibri" pitchFamily="34" charset="-122"/>
                <a:cs typeface="Calibri" pitchFamily="34" charset="-120"/>
              </a:rPr>
              <a:t>Challenge: </a:t>
            </a:r>
            <a:r>
              <a:rPr lang="en-US" sz="2400" dirty="0">
                <a:solidFill>
                  <a:srgbClr val="D45D44"/>
                </a:solidFill>
                <a:latin typeface="Calibri" pitchFamily="34" charset="0"/>
                <a:ea typeface="Calibri" pitchFamily="34" charset="-122"/>
                <a:cs typeface="Calibri" pitchFamily="34" charset="-120"/>
              </a:rPr>
              <a:t>Noisy edges dilute relevance signals.</a:t>
            </a:r>
            <a:endParaRPr lang="en-US" sz="2400" dirty="0"/>
          </a:p>
          <a:p>
            <a:pPr marL="342900" indent="-342900">
              <a:buFont typeface="Arial" panose="020B0604020202020204" pitchFamily="34" charset="0"/>
              <a:buChar char="•"/>
            </a:pPr>
            <a:r>
              <a:rPr lang="en-US" sz="2400" b="1" dirty="0">
                <a:solidFill>
                  <a:srgbClr val="1A1A1A"/>
                </a:solidFill>
                <a:latin typeface="Calibri" pitchFamily="34" charset="0"/>
                <a:ea typeface="Calibri" pitchFamily="34" charset="-122"/>
                <a:cs typeface="Calibri" pitchFamily="34" charset="-120"/>
              </a:rPr>
              <a:t>Retrievers: </a:t>
            </a:r>
            <a:r>
              <a:rPr lang="en-US" sz="2400" dirty="0">
                <a:solidFill>
                  <a:srgbClr val="555555"/>
                </a:solidFill>
                <a:latin typeface="Calibri" pitchFamily="34" charset="0"/>
                <a:ea typeface="Calibri" pitchFamily="34" charset="-122"/>
                <a:cs typeface="Calibri" pitchFamily="34" charset="-120"/>
              </a:rPr>
              <a:t>HippoRAG, HippoRAG2</a:t>
            </a:r>
            <a:endParaRPr lang="en-US" sz="2400" dirty="0"/>
          </a:p>
        </p:txBody>
      </p:sp>
      <p:sp>
        <p:nvSpPr>
          <p:cNvPr id="11" name="Text 9"/>
          <p:cNvSpPr/>
          <p:nvPr/>
        </p:nvSpPr>
        <p:spPr>
          <a:xfrm>
            <a:off x="5893995" y="5077610"/>
            <a:ext cx="6366136" cy="365760"/>
          </a:xfrm>
          <a:prstGeom prst="rect">
            <a:avLst/>
          </a:prstGeom>
          <a:noFill/>
          <a:ln/>
        </p:spPr>
        <p:txBody>
          <a:bodyPr wrap="square" lIns="0" tIns="0" rIns="0" bIns="0" rtlCol="0" anchor="ctr"/>
          <a:lstStyle/>
          <a:p>
            <a:r>
              <a:rPr lang="en-US" sz="2000" b="1" dirty="0">
                <a:solidFill>
                  <a:srgbClr val="D45D44"/>
                </a:solidFill>
                <a:latin typeface="Georgia" pitchFamily="34" charset="0"/>
                <a:ea typeface="Georgia" pitchFamily="34" charset="-122"/>
                <a:cs typeface="Georgia" pitchFamily="34" charset="-120"/>
              </a:rPr>
              <a:t>R_I(q, D_gold, G) = |Top-k ∩ D_gold| / |D_gold|</a:t>
            </a:r>
            <a:endParaRPr lang="en-US" sz="2000" dirty="0"/>
          </a:p>
        </p:txBody>
      </p:sp>
      <p:sp>
        <p:nvSpPr>
          <p:cNvPr id="12" name="Text 10"/>
          <p:cNvSpPr/>
          <p:nvPr/>
        </p:nvSpPr>
        <p:spPr>
          <a:xfrm>
            <a:off x="6262146" y="5703100"/>
            <a:ext cx="5242560" cy="426720"/>
          </a:xfrm>
          <a:prstGeom prst="rect">
            <a:avLst/>
          </a:prstGeom>
          <a:noFill/>
          <a:ln/>
        </p:spPr>
        <p:txBody>
          <a:bodyPr wrap="square" lIns="0" tIns="0" rIns="0" bIns="0" rtlCol="0" anchor="ctr"/>
          <a:lstStyle/>
          <a:p>
            <a:r>
              <a:rPr lang="en-US" sz="2000" dirty="0">
                <a:solidFill>
                  <a:srgbClr val="555555"/>
                </a:solidFill>
                <a:latin typeface="Calibri" pitchFamily="34" charset="0"/>
                <a:ea typeface="Calibri" pitchFamily="34" charset="-122"/>
                <a:cs typeface="Calibri" pitchFamily="34" charset="-120"/>
              </a:rPr>
              <a:t>Passage recall — simple set intersection, no model inference → Encourages clean, precise edges</a:t>
            </a:r>
            <a:endParaRPr lang="en-US" sz="2000" dirty="0"/>
          </a:p>
        </p:txBody>
      </p:sp>
      <p:sp>
        <p:nvSpPr>
          <p:cNvPr id="13" name="Shape 11"/>
          <p:cNvSpPr/>
          <p:nvPr/>
        </p:nvSpPr>
        <p:spPr>
          <a:xfrm>
            <a:off x="609600" y="6436659"/>
            <a:ext cx="10972800" cy="24384"/>
          </a:xfrm>
          <a:prstGeom prst="rect">
            <a:avLst/>
          </a:prstGeom>
          <a:solidFill>
            <a:srgbClr val="CCCCCC"/>
          </a:solidFill>
          <a:ln/>
        </p:spPr>
        <p:txBody>
          <a:bodyPr/>
          <a:lstStyle/>
          <a:p>
            <a:endParaRPr lang="en-US" sz="2400"/>
          </a:p>
        </p:txBody>
      </p:sp>
      <p:sp>
        <p:nvSpPr>
          <p:cNvPr id="14" name="Text 12"/>
          <p:cNvSpPr/>
          <p:nvPr/>
        </p:nvSpPr>
        <p:spPr>
          <a:xfrm>
            <a:off x="609600" y="6492240"/>
            <a:ext cx="10972800" cy="365760"/>
          </a:xfrm>
          <a:prstGeom prst="rect">
            <a:avLst/>
          </a:prstGeom>
          <a:noFill/>
          <a:ln/>
        </p:spPr>
        <p:txBody>
          <a:bodyPr wrap="square" lIns="0" tIns="0" rIns="0" bIns="0" rtlCol="0" anchor="ctr"/>
          <a:lstStyle/>
          <a:p>
            <a:r>
              <a:rPr lang="en-US" sz="1467" i="1" dirty="0">
                <a:solidFill>
                  <a:srgbClr val="D45D44"/>
                </a:solidFill>
                <a:latin typeface="Calibri" pitchFamily="34" charset="0"/>
                <a:ea typeface="Calibri" pitchFamily="34" charset="-122"/>
                <a:cs typeface="Calibri" pitchFamily="34" charset="-120"/>
              </a:rPr>
              <a:t>⚠  Naive F1 score as reward leads to unstable training. Our structured rewards achieve stable convergence (Appendix B).</a:t>
            </a:r>
            <a:endParaRPr lang="en-US" sz="1467"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9FD76B-29B7-8CEF-3D5D-F5D3CE42CC60}"/>
              </a:ext>
            </a:extLst>
          </p:cNvPr>
          <p:cNvSpPr txBox="1"/>
          <p:nvPr/>
        </p:nvSpPr>
        <p:spPr>
          <a:xfrm>
            <a:off x="478116" y="1241221"/>
            <a:ext cx="10829366" cy="4960332"/>
          </a:xfrm>
          <a:prstGeom prst="rect">
            <a:avLst/>
          </a:prstGeom>
          <a:noFill/>
        </p:spPr>
        <p:txBody>
          <a:bodyPr wrap="square">
            <a:spAutoFit/>
          </a:bodyPr>
          <a:lstStyle/>
          <a:p>
            <a:pPr marL="457200" indent="-457200">
              <a:spcAft>
                <a:spcPts val="200"/>
              </a:spcAft>
              <a:buFont typeface="Arial" panose="020B0604020202020204" pitchFamily="34" charset="0"/>
              <a:buChar char="•"/>
            </a:pPr>
            <a:r>
              <a:rPr lang="en-US" sz="3200" b="1" dirty="0">
                <a:solidFill>
                  <a:srgbClr val="0F766E"/>
                </a:solidFill>
                <a:latin typeface="Calibri"/>
              </a:rPr>
              <a:t>Knowledge Carrier</a:t>
            </a:r>
          </a:p>
          <a:p>
            <a:pPr marL="800100" lvl="1" indent="-342900">
              <a:spcAft>
                <a:spcPts val="300"/>
              </a:spcAft>
              <a:buFont typeface="Arial" panose="020B0604020202020204" pitchFamily="34" charset="0"/>
              <a:buChar char="•"/>
              <a:defRPr sz="900">
                <a:solidFill>
                  <a:srgbClr val="555555"/>
                </a:solidFill>
                <a:latin typeface="Calibri"/>
              </a:defRPr>
            </a:pPr>
            <a:r>
              <a:rPr lang="en-US" sz="2400" dirty="0"/>
              <a:t>+4.39 avg F1 (Qwen-3B)</a:t>
            </a:r>
          </a:p>
          <a:p>
            <a:pPr marL="800100" lvl="1" indent="-342900">
              <a:spcAft>
                <a:spcPts val="300"/>
              </a:spcAft>
              <a:buFont typeface="Arial" panose="020B0604020202020204" pitchFamily="34" charset="0"/>
              <a:buChar char="•"/>
              <a:defRPr sz="800">
                <a:solidFill>
                  <a:srgbClr val="999999"/>
                </a:solidFill>
                <a:latin typeface="Calibri"/>
              </a:defRPr>
            </a:pPr>
            <a:r>
              <a:rPr lang="en-US" sz="2400" dirty="0"/>
              <a:t>Gains on all 5 benchmarks</a:t>
            </a:r>
          </a:p>
          <a:p>
            <a:pPr marL="800100" lvl="1" indent="-342900">
              <a:spcAft>
                <a:spcPts val="800"/>
              </a:spcAft>
              <a:buFont typeface="Arial" panose="020B0604020202020204" pitchFamily="34" charset="0"/>
              <a:buChar char="•"/>
              <a:defRPr sz="800">
                <a:solidFill>
                  <a:srgbClr val="999999"/>
                </a:solidFill>
                <a:latin typeface="Calibri"/>
              </a:defRPr>
            </a:pPr>
            <a:r>
              <a:rPr lang="en-US" sz="2400" dirty="0"/>
              <a:t>Transfers across 3 retrievers</a:t>
            </a:r>
          </a:p>
          <a:p>
            <a:pPr marL="457200" indent="-457200">
              <a:spcAft>
                <a:spcPts val="200"/>
              </a:spcAft>
              <a:buFont typeface="Arial" panose="020B0604020202020204" pitchFamily="34" charset="0"/>
              <a:buChar char="•"/>
            </a:pPr>
            <a:r>
              <a:rPr lang="en-US" sz="3200" b="1" dirty="0">
                <a:solidFill>
                  <a:srgbClr val="D45D44"/>
                </a:solidFill>
                <a:latin typeface="Calibri"/>
              </a:rPr>
              <a:t>Knowledge Index</a:t>
            </a:r>
          </a:p>
          <a:p>
            <a:pPr marL="800100" lvl="1" indent="-342900">
              <a:spcAft>
                <a:spcPts val="300"/>
              </a:spcAft>
              <a:buFont typeface="Arial" panose="020B0604020202020204" pitchFamily="34" charset="0"/>
              <a:buChar char="•"/>
              <a:defRPr sz="900">
                <a:solidFill>
                  <a:srgbClr val="555555"/>
                </a:solidFill>
                <a:latin typeface="Calibri"/>
              </a:defRPr>
            </a:pPr>
            <a:r>
              <a:rPr lang="en-US" sz="2400" dirty="0"/>
              <a:t>+4.35 avg Recall@5</a:t>
            </a:r>
          </a:p>
          <a:p>
            <a:pPr marL="800100" lvl="1" indent="-342900">
              <a:spcAft>
                <a:spcPts val="300"/>
              </a:spcAft>
              <a:buFont typeface="Arial" panose="020B0604020202020204" pitchFamily="34" charset="0"/>
              <a:buChar char="•"/>
              <a:defRPr sz="800">
                <a:solidFill>
                  <a:srgbClr val="999999"/>
                </a:solidFill>
                <a:latin typeface="Calibri"/>
              </a:defRPr>
            </a:pPr>
            <a:r>
              <a:rPr lang="en-US" sz="2400" dirty="0"/>
              <a:t>Gains on all 5 benchmarks</a:t>
            </a:r>
          </a:p>
          <a:p>
            <a:pPr marL="800100" lvl="1" indent="-342900">
              <a:spcAft>
                <a:spcPts val="800"/>
              </a:spcAft>
              <a:buFont typeface="Arial" panose="020B0604020202020204" pitchFamily="34" charset="0"/>
              <a:buChar char="•"/>
              <a:defRPr sz="800">
                <a:solidFill>
                  <a:srgbClr val="999999"/>
                </a:solidFill>
                <a:latin typeface="Calibri"/>
              </a:defRPr>
            </a:pPr>
            <a:r>
              <a:rPr lang="en-US" sz="2400" dirty="0"/>
              <a:t>Transfers: </a:t>
            </a:r>
            <a:r>
              <a:rPr lang="en-US" sz="2400" dirty="0" err="1"/>
              <a:t>HippoRAG</a:t>
            </a:r>
            <a:r>
              <a:rPr lang="en-US" sz="2400" dirty="0"/>
              <a:t> &amp; RAG2</a:t>
            </a:r>
          </a:p>
          <a:p>
            <a:pPr marL="457200" indent="-457200">
              <a:spcAft>
                <a:spcPts val="200"/>
              </a:spcAft>
              <a:buFont typeface="Arial" panose="020B0604020202020204" pitchFamily="34" charset="0"/>
              <a:buChar char="•"/>
            </a:pPr>
            <a:r>
              <a:rPr lang="en-US" sz="3200" b="1" dirty="0">
                <a:solidFill>
                  <a:srgbClr val="1B6B8A"/>
                </a:solidFill>
                <a:latin typeface="Calibri"/>
              </a:rPr>
              <a:t>Key Insight</a:t>
            </a:r>
          </a:p>
          <a:p>
            <a:pPr marL="800100" lvl="1" indent="-342900">
              <a:buFont typeface="Arial" panose="020B0604020202020204" pitchFamily="34" charset="0"/>
              <a:buChar char="•"/>
              <a:defRPr sz="800">
                <a:solidFill>
                  <a:srgbClr val="555555"/>
                </a:solidFill>
                <a:latin typeface="Calibri"/>
              </a:defRPr>
            </a:pPr>
            <a:r>
              <a:rPr lang="en-US" sz="2400" dirty="0"/>
              <a:t>Both paradigms show consistent improvements. The RL-trained constructor generalizes across all retrievers within each paradigm.</a:t>
            </a:r>
          </a:p>
        </p:txBody>
      </p:sp>
      <p:sp>
        <p:nvSpPr>
          <p:cNvPr id="7" name="Text 0">
            <a:extLst>
              <a:ext uri="{FF2B5EF4-FFF2-40B4-BE49-F238E27FC236}">
                <a16:creationId xmlns:a16="http://schemas.microsoft.com/office/drawing/2014/main" id="{7AEC2F38-D1C0-3835-5F38-F84AF45233E3}"/>
              </a:ext>
            </a:extLst>
          </p:cNvPr>
          <p:cNvSpPr/>
          <p:nvPr/>
        </p:nvSpPr>
        <p:spPr>
          <a:xfrm>
            <a:off x="609600" y="268343"/>
            <a:ext cx="10972800" cy="609600"/>
          </a:xfrm>
          <a:prstGeom prst="rect">
            <a:avLst/>
          </a:prstGeom>
          <a:noFill/>
          <a:ln/>
        </p:spPr>
        <p:txBody>
          <a:bodyPr wrap="square" lIns="0" tIns="0" rIns="0" bIns="0" rtlCol="0" anchor="ctr"/>
          <a:lstStyle/>
          <a:p>
            <a:r>
              <a:rPr lang="en-US" sz="4000" dirty="0"/>
              <a:t>Performance Summary of </a:t>
            </a:r>
            <a:r>
              <a:rPr lang="en-US" sz="4000" dirty="0">
                <a:solidFill>
                  <a:srgbClr val="1A1A1A"/>
                </a:solidFill>
                <a:ea typeface="Georgia" pitchFamily="34" charset="-122"/>
                <a:cs typeface="Georgia" pitchFamily="34" charset="-120"/>
              </a:rPr>
              <a:t>AutoGraph-R1</a:t>
            </a:r>
            <a:endParaRPr lang="en-US" sz="4000" dirty="0"/>
          </a:p>
        </p:txBody>
      </p:sp>
      <p:sp>
        <p:nvSpPr>
          <p:cNvPr id="9" name="TextBox 8">
            <a:extLst>
              <a:ext uri="{FF2B5EF4-FFF2-40B4-BE49-F238E27FC236}">
                <a16:creationId xmlns:a16="http://schemas.microsoft.com/office/drawing/2014/main" id="{F0591569-8FC9-5DFC-F588-9FA26AAAD926}"/>
              </a:ext>
            </a:extLst>
          </p:cNvPr>
          <p:cNvSpPr txBox="1"/>
          <p:nvPr/>
        </p:nvSpPr>
        <p:spPr>
          <a:xfrm>
            <a:off x="5516282" y="1795316"/>
            <a:ext cx="6466543" cy="224676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0" indent="0">
              <a:buNone/>
            </a:pPr>
            <a:r>
              <a:rPr lang="en-US" sz="2000" b="1" dirty="0">
                <a:solidFill>
                  <a:srgbClr val="1B6B8A"/>
                </a:solidFill>
                <a:latin typeface="Calibri" pitchFamily="34" charset="0"/>
                <a:ea typeface="Calibri" pitchFamily="34" charset="-122"/>
                <a:cs typeface="Calibri" pitchFamily="34" charset="-120"/>
              </a:rPr>
              <a:t>GRPO — Group Relative Policy Optimization</a:t>
            </a:r>
          </a:p>
          <a:p>
            <a:r>
              <a:rPr lang="en-US" sz="2000" dirty="0">
                <a:solidFill>
                  <a:srgbClr val="555555"/>
                </a:solidFill>
                <a:latin typeface="Calibri" pitchFamily="34" charset="0"/>
                <a:ea typeface="Calibri" pitchFamily="34" charset="-122"/>
                <a:cs typeface="Calibri" pitchFamily="34" charset="-120"/>
              </a:rPr>
              <a:t>1.  Sample a batch of (query, documents, answer) tuples</a:t>
            </a:r>
            <a:endParaRPr lang="en-US" sz="2000" dirty="0"/>
          </a:p>
          <a:p>
            <a:r>
              <a:rPr lang="en-US" sz="2000" dirty="0">
                <a:solidFill>
                  <a:srgbClr val="555555"/>
                </a:solidFill>
                <a:latin typeface="Calibri" pitchFamily="34" charset="0"/>
                <a:ea typeface="Calibri" pitchFamily="34" charset="-122"/>
                <a:cs typeface="Calibri" pitchFamily="34" charset="-120"/>
              </a:rPr>
              <a:t>2.  Generate G candidate graphs from the current policy</a:t>
            </a:r>
            <a:endParaRPr lang="en-US" sz="2000" dirty="0"/>
          </a:p>
          <a:p>
            <a:r>
              <a:rPr lang="en-US" sz="2000" dirty="0">
                <a:solidFill>
                  <a:srgbClr val="555555"/>
                </a:solidFill>
                <a:latin typeface="Calibri" pitchFamily="34" charset="0"/>
                <a:ea typeface="Calibri" pitchFamily="34" charset="-122"/>
                <a:cs typeface="Calibri" pitchFamily="34" charset="-120"/>
              </a:rPr>
              <a:t>3.  For each graph: run the frozen RAG pipeline → compute R_C or R_I</a:t>
            </a:r>
            <a:endParaRPr lang="en-US" sz="2000" dirty="0"/>
          </a:p>
          <a:p>
            <a:r>
              <a:rPr lang="en-US" sz="2000" dirty="0">
                <a:solidFill>
                  <a:srgbClr val="555555"/>
                </a:solidFill>
                <a:latin typeface="Calibri" pitchFamily="34" charset="0"/>
                <a:ea typeface="Calibri" pitchFamily="34" charset="-122"/>
                <a:cs typeface="Calibri" pitchFamily="34" charset="-120"/>
              </a:rPr>
              <a:t>4.  Normalize advantages within the group: </a:t>
            </a:r>
            <a:r>
              <a:rPr lang="en-US" sz="2000" dirty="0" err="1">
                <a:solidFill>
                  <a:srgbClr val="555555"/>
                </a:solidFill>
                <a:latin typeface="Calibri" pitchFamily="34" charset="0"/>
                <a:ea typeface="Calibri" pitchFamily="34" charset="-122"/>
                <a:cs typeface="Calibri" pitchFamily="34" charset="-120"/>
              </a:rPr>
              <a:t>Â_i</a:t>
            </a:r>
            <a:r>
              <a:rPr lang="en-US" sz="2000" dirty="0">
                <a:solidFill>
                  <a:srgbClr val="555555"/>
                </a:solidFill>
                <a:latin typeface="Calibri" pitchFamily="34" charset="0"/>
                <a:ea typeface="Calibri" pitchFamily="34" charset="-122"/>
                <a:cs typeface="Calibri" pitchFamily="34" charset="-120"/>
              </a:rPr>
              <a:t> = (</a:t>
            </a:r>
            <a:r>
              <a:rPr lang="en-US" sz="2000" dirty="0" err="1">
                <a:solidFill>
                  <a:srgbClr val="555555"/>
                </a:solidFill>
                <a:latin typeface="Calibri" pitchFamily="34" charset="0"/>
                <a:ea typeface="Calibri" pitchFamily="34" charset="-122"/>
                <a:cs typeface="Calibri" pitchFamily="34" charset="-120"/>
              </a:rPr>
              <a:t>R_i</a:t>
            </a:r>
            <a:r>
              <a:rPr lang="en-US" sz="2000" dirty="0">
                <a:solidFill>
                  <a:srgbClr val="555555"/>
                </a:solidFill>
                <a:latin typeface="Calibri" pitchFamily="34" charset="0"/>
                <a:ea typeface="Calibri" pitchFamily="34" charset="-122"/>
                <a:cs typeface="Calibri" pitchFamily="34" charset="-120"/>
              </a:rPr>
              <a:t> − μ) / σ</a:t>
            </a:r>
            <a:endParaRPr lang="en-US" sz="2000" dirty="0"/>
          </a:p>
          <a:p>
            <a:r>
              <a:rPr lang="en-US" sz="2000" dirty="0">
                <a:solidFill>
                  <a:srgbClr val="555555"/>
                </a:solidFill>
                <a:latin typeface="Calibri" pitchFamily="34" charset="0"/>
                <a:ea typeface="Calibri" pitchFamily="34" charset="-122"/>
                <a:cs typeface="Calibri" pitchFamily="34" charset="-120"/>
              </a:rPr>
              <a:t>5.  Update the policy via GRPO with clipping</a:t>
            </a:r>
            <a:endParaRPr lang="en-US" sz="2000" dirty="0"/>
          </a:p>
        </p:txBody>
      </p:sp>
      <p:sp>
        <p:nvSpPr>
          <p:cNvPr id="4" name="文本框 7">
            <a:extLst>
              <a:ext uri="{FF2B5EF4-FFF2-40B4-BE49-F238E27FC236}">
                <a16:creationId xmlns:a16="http://schemas.microsoft.com/office/drawing/2014/main" id="{BBA3A428-BDAE-4CFB-FA5E-C6262F573087}"/>
              </a:ext>
            </a:extLst>
          </p:cNvPr>
          <p:cNvSpPr txBox="1"/>
          <p:nvPr/>
        </p:nvSpPr>
        <p:spPr>
          <a:xfrm>
            <a:off x="0" y="6566535"/>
            <a:ext cx="11914505" cy="291465"/>
          </a:xfrm>
          <a:prstGeom prst="rect">
            <a:avLst/>
          </a:prstGeom>
          <a:noFill/>
        </p:spPr>
        <p:txBody>
          <a:bodyPr wrap="square" lIns="91440" tIns="45720" rIns="91440" bIns="45720" anchor="t">
            <a:noAutofit/>
          </a:bodyPr>
          <a:lstStyle/>
          <a:p>
            <a:r>
              <a:rPr lang="en-US" sz="1100" dirty="0">
                <a:solidFill>
                  <a:srgbClr val="222222"/>
                </a:solidFill>
                <a:ea typeface="Calibri"/>
                <a:cs typeface="Calibri"/>
              </a:rPr>
              <a:t>Hong Ting Tsang, Jiaxin Bai, Haoyu Huang, Qiao Xiao, Tianshi Zheng, Baixuan Xu, Shujie Liu, Yangqiu Song: AutoGraph-R1: End-to-End Reinforcement Learning for Knowledge Graph Construction. ACL (1) 2026</a:t>
            </a:r>
            <a:endParaRPr lang="en-US" sz="1100" dirty="0">
              <a:solidFill>
                <a:srgbClr val="000000"/>
              </a:solidFill>
              <a:highlight>
                <a:srgbClr val="FFFFFF"/>
              </a:highlight>
              <a:latin typeface="Calibri"/>
              <a:ea typeface="Calibri"/>
              <a:cs typeface="Calibri"/>
              <a:sym typeface="+mn-ea"/>
            </a:endParaRPr>
          </a:p>
        </p:txBody>
      </p:sp>
    </p:spTree>
    <p:extLst>
      <p:ext uri="{BB962C8B-B14F-4D97-AF65-F5344CB8AC3E}">
        <p14:creationId xmlns:p14="http://schemas.microsoft.com/office/powerpoint/2010/main" val="3736430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65760" y="116205"/>
            <a:ext cx="10988040" cy="1325880"/>
          </a:xfrm>
        </p:spPr>
        <p:txBody>
          <a:bodyPr>
            <a:normAutofit/>
          </a:bodyPr>
          <a:lstStyle/>
          <a:p>
            <a:r>
              <a:rPr lang="en-US" altLang="zh-CN" dirty="0" err="1">
                <a:ea typeface="等线 Light"/>
              </a:rPr>
              <a:t>DeepRefine</a:t>
            </a:r>
            <a:r>
              <a:rPr lang="en-US" altLang="zh-CN" dirty="0">
                <a:ea typeface="等线 Light"/>
              </a:rPr>
              <a:t>: </a:t>
            </a:r>
            <a:r>
              <a:rPr lang="en-US" altLang="zh-CN" dirty="0">
                <a:ea typeface="等线 Light"/>
                <a:sym typeface="+mn-ea"/>
              </a:rPr>
              <a:t>Motivation</a:t>
            </a:r>
            <a:endParaRPr lang="zh-CN" altLang="en-US" dirty="0">
              <a:ea typeface="等线 Light"/>
            </a:endParaRPr>
          </a:p>
        </p:txBody>
      </p:sp>
      <p:sp>
        <p:nvSpPr>
          <p:cNvPr id="4" name="灯片编号占位符 3"/>
          <p:cNvSpPr>
            <a:spLocks noGrp="1"/>
          </p:cNvSpPr>
          <p:nvPr>
            <p:ph type="sldNum" sz="quarter" idx="12"/>
          </p:nvPr>
        </p:nvSpPr>
        <p:spPr/>
        <p:txBody>
          <a:bodyPr/>
          <a:lstStyle/>
          <a:p>
            <a:fld id="{360D54F1-1E69-41BF-8A89-6B497D4E24EC}" type="slidenum">
              <a:rPr lang="en-US" smtClean="0"/>
              <a:t>12</a:t>
            </a:fld>
            <a:endParaRPr lang="en-US"/>
          </a:p>
        </p:txBody>
      </p:sp>
      <p:sp>
        <p:nvSpPr>
          <p:cNvPr id="8" name="文本框 7"/>
          <p:cNvSpPr txBox="1"/>
          <p:nvPr/>
        </p:nvSpPr>
        <p:spPr>
          <a:xfrm>
            <a:off x="0" y="6566535"/>
            <a:ext cx="11914505" cy="291465"/>
          </a:xfrm>
          <a:prstGeom prst="rect">
            <a:avLst/>
          </a:prstGeom>
          <a:noFill/>
        </p:spPr>
        <p:txBody>
          <a:bodyPr wrap="square" lIns="91440" tIns="45720" rIns="91440" bIns="45720" anchor="t">
            <a:noAutofit/>
          </a:bodyPr>
          <a:lstStyle/>
          <a:p>
            <a:r>
              <a:rPr lang="en-US" sz="1100" b="0" i="0" dirty="0">
                <a:solidFill>
                  <a:srgbClr val="222222"/>
                </a:solidFill>
                <a:highlight>
                  <a:srgbClr val="FFFFFF"/>
                </a:highlight>
                <a:latin typeface="Calibri"/>
                <a:ea typeface="Calibri"/>
                <a:cs typeface="Calibri"/>
              </a:rPr>
              <a:t>Huang</a:t>
            </a:r>
            <a:r>
              <a:rPr lang="en-US" sz="1100" dirty="0">
                <a:solidFill>
                  <a:srgbClr val="222222"/>
                </a:solidFill>
                <a:highlight>
                  <a:srgbClr val="FFFFFF"/>
                </a:highlight>
                <a:latin typeface="Calibri"/>
                <a:ea typeface="Calibri"/>
                <a:cs typeface="Calibri"/>
              </a:rPr>
              <a:t> H</a:t>
            </a:r>
            <a:r>
              <a:rPr lang="en-US" sz="1100" b="0" i="0" dirty="0">
                <a:solidFill>
                  <a:srgbClr val="222222"/>
                </a:solidFill>
                <a:highlight>
                  <a:srgbClr val="FFFFFF"/>
                </a:highlight>
                <a:latin typeface="Calibri"/>
                <a:ea typeface="Calibri"/>
                <a:cs typeface="Calibri"/>
              </a:rPr>
              <a:t>, Bai</a:t>
            </a:r>
            <a:r>
              <a:rPr lang="en-US" sz="1100" dirty="0">
                <a:solidFill>
                  <a:srgbClr val="222222"/>
                </a:solidFill>
                <a:highlight>
                  <a:srgbClr val="FFFFFF"/>
                </a:highlight>
                <a:latin typeface="Calibri"/>
                <a:ea typeface="Calibri"/>
                <a:cs typeface="Calibri"/>
              </a:rPr>
              <a:t> J</a:t>
            </a:r>
            <a:r>
              <a:rPr lang="en-US" sz="1100" b="0" i="0" dirty="0">
                <a:solidFill>
                  <a:srgbClr val="222222"/>
                </a:solidFill>
                <a:highlight>
                  <a:srgbClr val="FFFFFF"/>
                </a:highlight>
                <a:latin typeface="Calibri"/>
                <a:ea typeface="Calibri"/>
                <a:cs typeface="Calibri"/>
              </a:rPr>
              <a:t>, </a:t>
            </a:r>
            <a:r>
              <a:rPr lang="en-US" sz="1100" dirty="0">
                <a:solidFill>
                  <a:srgbClr val="222222"/>
                </a:solidFill>
                <a:highlight>
                  <a:srgbClr val="FFFFFF"/>
                </a:highlight>
                <a:latin typeface="Calibri"/>
                <a:ea typeface="Calibri"/>
                <a:cs typeface="Calibri"/>
              </a:rPr>
              <a:t>Liu S</a:t>
            </a:r>
            <a:r>
              <a:rPr lang="en-US" sz="1100" b="0" i="0" dirty="0">
                <a:solidFill>
                  <a:srgbClr val="222222"/>
                </a:solidFill>
                <a:highlight>
                  <a:srgbClr val="FFFFFF"/>
                </a:highlight>
                <a:latin typeface="Calibri"/>
                <a:ea typeface="Calibri"/>
                <a:cs typeface="Calibri"/>
              </a:rPr>
              <a:t>, </a:t>
            </a:r>
            <a:r>
              <a:rPr lang="en-US" sz="1100" dirty="0">
                <a:solidFill>
                  <a:srgbClr val="222222"/>
                </a:solidFill>
                <a:highlight>
                  <a:srgbClr val="FFFFFF"/>
                </a:highlight>
                <a:latin typeface="Calibri"/>
                <a:ea typeface="Calibri"/>
                <a:cs typeface="Calibri"/>
              </a:rPr>
              <a:t>et al</a:t>
            </a:r>
            <a:r>
              <a:rPr lang="en-US" sz="1100" b="0" i="0" dirty="0">
                <a:solidFill>
                  <a:srgbClr val="222222"/>
                </a:solidFill>
                <a:highlight>
                  <a:srgbClr val="FFFFFF"/>
                </a:highlight>
                <a:latin typeface="Calibri"/>
                <a:ea typeface="Calibri"/>
                <a:cs typeface="Calibri"/>
              </a:rPr>
              <a:t>.</a:t>
            </a:r>
            <a:r>
              <a:rPr lang="en-US" sz="1100" dirty="0">
                <a:solidFill>
                  <a:srgbClr val="222222"/>
                </a:solidFill>
                <a:highlight>
                  <a:srgbClr val="FFFFFF"/>
                </a:highlight>
                <a:latin typeface="Calibri"/>
                <a:ea typeface="Calibri"/>
                <a:cs typeface="Calibri"/>
              </a:rPr>
              <a:t> </a:t>
            </a:r>
            <a:r>
              <a:rPr lang="en-US" sz="1100" dirty="0" err="1">
                <a:solidFill>
                  <a:srgbClr val="222222"/>
                </a:solidFill>
                <a:highlight>
                  <a:srgbClr val="FFFFFF"/>
                </a:highlight>
                <a:latin typeface="Calibri"/>
                <a:ea typeface="Calibri"/>
                <a:cs typeface="Calibri"/>
              </a:rPr>
              <a:t>DeepRefine</a:t>
            </a:r>
            <a:r>
              <a:rPr lang="en-US" sz="1100" b="0" i="0" dirty="0">
                <a:solidFill>
                  <a:srgbClr val="222222"/>
                </a:solidFill>
                <a:highlight>
                  <a:srgbClr val="FFFFFF"/>
                </a:highlight>
                <a:latin typeface="Calibri"/>
                <a:ea typeface="Calibri"/>
                <a:cs typeface="Calibri"/>
              </a:rPr>
              <a:t>: </a:t>
            </a:r>
            <a:r>
              <a:rPr lang="en-US" sz="1100" dirty="0">
                <a:solidFill>
                  <a:srgbClr val="222222"/>
                </a:solidFill>
                <a:highlight>
                  <a:srgbClr val="FFFFFF"/>
                </a:highlight>
                <a:latin typeface="Calibri"/>
                <a:ea typeface="Calibri"/>
                <a:cs typeface="Calibri"/>
              </a:rPr>
              <a:t>Agent-Compiled </a:t>
            </a:r>
            <a:r>
              <a:rPr lang="en-US" sz="1100" b="0" i="0" dirty="0">
                <a:solidFill>
                  <a:srgbClr val="222222"/>
                </a:solidFill>
                <a:highlight>
                  <a:srgbClr val="FFFFFF"/>
                </a:highlight>
                <a:latin typeface="Calibri"/>
                <a:ea typeface="Calibri"/>
                <a:cs typeface="Calibri"/>
              </a:rPr>
              <a:t>Knowledge </a:t>
            </a:r>
            <a:r>
              <a:rPr lang="en-US" sz="1100" dirty="0">
                <a:solidFill>
                  <a:srgbClr val="222222"/>
                </a:solidFill>
                <a:highlight>
                  <a:srgbClr val="FFFFFF"/>
                </a:highlight>
                <a:latin typeface="Calibri"/>
                <a:ea typeface="Calibri"/>
                <a:cs typeface="Calibri"/>
              </a:rPr>
              <a:t>Refinement via Reinforcement Learning[J]. </a:t>
            </a:r>
            <a:r>
              <a:rPr lang="en-US" sz="1100" dirty="0" err="1">
                <a:solidFill>
                  <a:srgbClr val="222222"/>
                </a:solidFill>
                <a:highlight>
                  <a:srgbClr val="FFFFFF"/>
                </a:highlight>
                <a:latin typeface="Calibri"/>
                <a:ea typeface="Calibri"/>
                <a:cs typeface="Calibri"/>
              </a:rPr>
              <a:t>arXiv</a:t>
            </a:r>
            <a:r>
              <a:rPr lang="en-US" sz="1100" dirty="0">
                <a:solidFill>
                  <a:srgbClr val="222222"/>
                </a:solidFill>
                <a:highlight>
                  <a:srgbClr val="FFFFFF"/>
                </a:highlight>
                <a:latin typeface="Calibri"/>
                <a:ea typeface="Calibri"/>
                <a:cs typeface="Calibri"/>
              </a:rPr>
              <a:t> preprint arXiv:2605.10488</a:t>
            </a:r>
            <a:r>
              <a:rPr lang="en-US" sz="1100" dirty="0">
                <a:solidFill>
                  <a:srgbClr val="222222"/>
                </a:solidFill>
                <a:highlight>
                  <a:srgbClr val="FFFFFF"/>
                </a:highlight>
                <a:latin typeface="Calibri"/>
                <a:ea typeface="Calibri"/>
                <a:cs typeface="Calibri"/>
                <a:sym typeface="+mn-ea"/>
              </a:rPr>
              <a:t>, 2026.</a:t>
            </a:r>
            <a:endParaRPr lang="en-US" sz="1100" dirty="0">
              <a:solidFill>
                <a:srgbClr val="000000"/>
              </a:solidFill>
              <a:highlight>
                <a:srgbClr val="FFFFFF"/>
              </a:highlight>
              <a:latin typeface="Calibri"/>
              <a:ea typeface="Calibri"/>
              <a:cs typeface="Calibri"/>
              <a:sym typeface="+mn-ea"/>
            </a:endParaRPr>
          </a:p>
        </p:txBody>
      </p:sp>
      <p:sp>
        <p:nvSpPr>
          <p:cNvPr id="9" name="Content Placeholder 2">
            <a:extLst>
              <a:ext uri="{FF2B5EF4-FFF2-40B4-BE49-F238E27FC236}">
                <a16:creationId xmlns:a16="http://schemas.microsoft.com/office/drawing/2014/main" id="{DD1A3C19-5417-3374-F899-4340FD12497E}"/>
              </a:ext>
            </a:extLst>
          </p:cNvPr>
          <p:cNvSpPr>
            <a:spLocks noGrp="1"/>
          </p:cNvSpPr>
          <p:nvPr/>
        </p:nvSpPr>
        <p:spPr>
          <a:xfrm>
            <a:off x="492487" y="1259478"/>
            <a:ext cx="11206206" cy="2413996"/>
          </a:xfrm>
          <a:prstGeom prst="rect">
            <a:avLst/>
          </a:prstGeom>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buNone/>
            </a:pPr>
            <a:endParaRPr lang="en-US" dirty="0">
              <a:ea typeface="Calibri"/>
              <a:cs typeface="Calibri"/>
            </a:endParaRPr>
          </a:p>
          <a:p>
            <a:pPr marL="0" indent="0">
              <a:buNone/>
            </a:pPr>
            <a:r>
              <a:rPr lang="en-US" dirty="0">
                <a:ea typeface="+mn-lt"/>
                <a:cs typeface="+mn-lt"/>
              </a:rPr>
              <a:t>In many real deployments, the KB/KG has already been constructed, so </a:t>
            </a:r>
            <a:r>
              <a:rPr lang="en-US" dirty="0">
                <a:solidFill>
                  <a:srgbClr val="C00000"/>
                </a:solidFill>
                <a:ea typeface="+mn-lt"/>
                <a:cs typeface="+mn-lt"/>
              </a:rPr>
              <a:t>re-training the constructor or re-compiling </a:t>
            </a:r>
            <a:r>
              <a:rPr lang="en-US" altLang="ja-JP" dirty="0">
                <a:solidFill>
                  <a:srgbClr val="C00000"/>
                </a:solidFill>
                <a:ea typeface="+mn-lt"/>
                <a:cs typeface="+mn-lt"/>
              </a:rPr>
              <a:t>the whole KB/KG is expensive and impractical at scale</a:t>
            </a:r>
            <a:r>
              <a:rPr lang="en-US" altLang="ja-JP" dirty="0">
                <a:ea typeface="+mn-lt"/>
                <a:cs typeface="+mn-lt"/>
              </a:rPr>
              <a:t>, motivating our post-construction agent-compiled </a:t>
            </a:r>
            <a:r>
              <a:rPr lang="en-US" altLang="ja-JP" dirty="0">
                <a:solidFill>
                  <a:srgbClr val="00B0F0"/>
                </a:solidFill>
                <a:ea typeface="+mn-lt"/>
                <a:cs typeface="+mn-lt"/>
              </a:rPr>
              <a:t>knowledge refinement </a:t>
            </a:r>
            <a:r>
              <a:rPr lang="en-US" altLang="ja-JP" dirty="0">
                <a:ea typeface="+mn-lt"/>
                <a:cs typeface="+mn-lt"/>
              </a:rPr>
              <a:t>paradigm, which is more agent-native.</a:t>
            </a:r>
            <a:endParaRPr lang="ja-JP" altLang="en-US" dirty="0">
              <a:ea typeface="+mn-lt"/>
              <a:cs typeface="+mn-lt"/>
            </a:endParaRPr>
          </a:p>
          <a:p>
            <a:pPr marL="0" indent="0">
              <a:buNone/>
            </a:pPr>
            <a:endParaRPr lang="en-US" altLang="zh-CN" dirty="0">
              <a:ea typeface="DengXian"/>
              <a:cs typeface="Calibri"/>
            </a:endParaRPr>
          </a:p>
        </p:txBody>
      </p:sp>
      <p:pic>
        <p:nvPicPr>
          <p:cNvPr id="13" name="Picture 12">
            <a:extLst>
              <a:ext uri="{FF2B5EF4-FFF2-40B4-BE49-F238E27FC236}">
                <a16:creationId xmlns:a16="http://schemas.microsoft.com/office/drawing/2014/main" id="{1A286B70-D292-AB41-6E70-58A9B8982D06}"/>
              </a:ext>
            </a:extLst>
          </p:cNvPr>
          <p:cNvPicPr>
            <a:picLocks noChangeAspect="1"/>
          </p:cNvPicPr>
          <p:nvPr/>
        </p:nvPicPr>
        <p:blipFill>
          <a:blip r:embed="rId3"/>
          <a:stretch>
            <a:fillRect/>
          </a:stretch>
        </p:blipFill>
        <p:spPr>
          <a:xfrm>
            <a:off x="52609" y="3597135"/>
            <a:ext cx="12086781" cy="190719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A10FB-A1CD-914A-1167-8A33CF395A67}"/>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D9901D37-5A1E-A5CC-ABB7-CE9728361C41}"/>
              </a:ext>
            </a:extLst>
          </p:cNvPr>
          <p:cNvSpPr>
            <a:spLocks noGrp="1"/>
          </p:cNvSpPr>
          <p:nvPr>
            <p:ph type="title"/>
          </p:nvPr>
        </p:nvSpPr>
        <p:spPr>
          <a:xfrm>
            <a:off x="365760" y="116205"/>
            <a:ext cx="10988040" cy="1325880"/>
          </a:xfrm>
        </p:spPr>
        <p:txBody>
          <a:bodyPr>
            <a:normAutofit/>
          </a:bodyPr>
          <a:lstStyle/>
          <a:p>
            <a:r>
              <a:rPr lang="en-US" altLang="zh-CN">
                <a:ea typeface="等线 Light"/>
              </a:rPr>
              <a:t>KGs/KBs </a:t>
            </a:r>
            <a:r>
              <a:rPr lang="en-US" altLang="zh-CN" dirty="0">
                <a:ea typeface="等线 Light"/>
              </a:rPr>
              <a:t>are also Changing</a:t>
            </a:r>
            <a:endParaRPr lang="zh-CN" altLang="en-US" dirty="0">
              <a:ea typeface="等线 Light"/>
            </a:endParaRPr>
          </a:p>
        </p:txBody>
      </p:sp>
      <p:sp>
        <p:nvSpPr>
          <p:cNvPr id="4" name="灯片编号占位符 3">
            <a:extLst>
              <a:ext uri="{FF2B5EF4-FFF2-40B4-BE49-F238E27FC236}">
                <a16:creationId xmlns:a16="http://schemas.microsoft.com/office/drawing/2014/main" id="{0BD8437E-40A8-7E36-096D-4FD3842B68F5}"/>
              </a:ext>
            </a:extLst>
          </p:cNvPr>
          <p:cNvSpPr>
            <a:spLocks noGrp="1"/>
          </p:cNvSpPr>
          <p:nvPr>
            <p:ph type="sldNum" sz="quarter" idx="12"/>
          </p:nvPr>
        </p:nvSpPr>
        <p:spPr/>
        <p:txBody>
          <a:bodyPr/>
          <a:lstStyle/>
          <a:p>
            <a:fld id="{360D54F1-1E69-41BF-8A89-6B497D4E24EC}" type="slidenum">
              <a:rPr lang="en-US" smtClean="0"/>
              <a:t>13</a:t>
            </a:fld>
            <a:endParaRPr lang="en-US"/>
          </a:p>
        </p:txBody>
      </p:sp>
      <p:sp>
        <p:nvSpPr>
          <p:cNvPr id="8" name="文本框 7">
            <a:extLst>
              <a:ext uri="{FF2B5EF4-FFF2-40B4-BE49-F238E27FC236}">
                <a16:creationId xmlns:a16="http://schemas.microsoft.com/office/drawing/2014/main" id="{A5398DAC-FCE5-2C67-1F12-6CF9B695EDC3}"/>
              </a:ext>
            </a:extLst>
          </p:cNvPr>
          <p:cNvSpPr txBox="1"/>
          <p:nvPr/>
        </p:nvSpPr>
        <p:spPr>
          <a:xfrm>
            <a:off x="0" y="6566535"/>
            <a:ext cx="11914505" cy="291465"/>
          </a:xfrm>
          <a:prstGeom prst="rect">
            <a:avLst/>
          </a:prstGeom>
          <a:noFill/>
        </p:spPr>
        <p:txBody>
          <a:bodyPr wrap="square" lIns="91440" tIns="45720" rIns="91440" bIns="45720" anchor="t">
            <a:noAutofit/>
          </a:bodyPr>
          <a:lstStyle/>
          <a:p>
            <a:r>
              <a:rPr lang="en-US" sz="1100" b="0" i="0">
                <a:solidFill>
                  <a:srgbClr val="222222"/>
                </a:solidFill>
                <a:highlight>
                  <a:srgbClr val="FFFFFF"/>
                </a:highlight>
                <a:latin typeface="Calibri"/>
                <a:ea typeface="Calibri"/>
                <a:cs typeface="Calibri"/>
              </a:rPr>
              <a:t>Huang</a:t>
            </a:r>
            <a:r>
              <a:rPr lang="en-US" sz="1100">
                <a:solidFill>
                  <a:srgbClr val="222222"/>
                </a:solidFill>
                <a:highlight>
                  <a:srgbClr val="FFFFFF"/>
                </a:highlight>
                <a:latin typeface="Calibri"/>
                <a:ea typeface="Calibri"/>
                <a:cs typeface="Calibri"/>
              </a:rPr>
              <a:t> H</a:t>
            </a:r>
            <a:r>
              <a:rPr lang="en-US" sz="1100" b="0" i="0">
                <a:solidFill>
                  <a:srgbClr val="222222"/>
                </a:solidFill>
                <a:highlight>
                  <a:srgbClr val="FFFFFF"/>
                </a:highlight>
                <a:latin typeface="Calibri"/>
                <a:ea typeface="Calibri"/>
                <a:cs typeface="Calibri"/>
              </a:rPr>
              <a:t>, Bai</a:t>
            </a:r>
            <a:r>
              <a:rPr lang="en-US" sz="1100">
                <a:solidFill>
                  <a:srgbClr val="222222"/>
                </a:solidFill>
                <a:highlight>
                  <a:srgbClr val="FFFFFF"/>
                </a:highlight>
                <a:latin typeface="Calibri"/>
                <a:ea typeface="Calibri"/>
                <a:cs typeface="Calibri"/>
              </a:rPr>
              <a:t> J</a:t>
            </a:r>
            <a:r>
              <a:rPr lang="en-US" sz="1100" b="0" i="0">
                <a:solidFill>
                  <a:srgbClr val="222222"/>
                </a:solidFill>
                <a:highlight>
                  <a:srgbClr val="FFFFFF"/>
                </a:highlight>
                <a:latin typeface="Calibri"/>
                <a:ea typeface="Calibri"/>
                <a:cs typeface="Calibri"/>
              </a:rPr>
              <a:t>, </a:t>
            </a:r>
            <a:r>
              <a:rPr lang="en-US" sz="1100">
                <a:solidFill>
                  <a:srgbClr val="222222"/>
                </a:solidFill>
                <a:highlight>
                  <a:srgbClr val="FFFFFF"/>
                </a:highlight>
                <a:latin typeface="Calibri"/>
                <a:ea typeface="Calibri"/>
                <a:cs typeface="Calibri"/>
              </a:rPr>
              <a:t>Liu S</a:t>
            </a:r>
            <a:r>
              <a:rPr lang="en-US" sz="1100" b="0" i="0">
                <a:solidFill>
                  <a:srgbClr val="222222"/>
                </a:solidFill>
                <a:highlight>
                  <a:srgbClr val="FFFFFF"/>
                </a:highlight>
                <a:latin typeface="Calibri"/>
                <a:ea typeface="Calibri"/>
                <a:cs typeface="Calibri"/>
              </a:rPr>
              <a:t>, </a:t>
            </a:r>
            <a:r>
              <a:rPr lang="en-US" sz="1100">
                <a:solidFill>
                  <a:srgbClr val="222222"/>
                </a:solidFill>
                <a:highlight>
                  <a:srgbClr val="FFFFFF"/>
                </a:highlight>
                <a:latin typeface="Calibri"/>
                <a:ea typeface="Calibri"/>
                <a:cs typeface="Calibri"/>
              </a:rPr>
              <a:t>et al</a:t>
            </a:r>
            <a:r>
              <a:rPr lang="en-US" sz="1100" b="0" i="0">
                <a:solidFill>
                  <a:srgbClr val="222222"/>
                </a:solidFill>
                <a:highlight>
                  <a:srgbClr val="FFFFFF"/>
                </a:highlight>
                <a:latin typeface="Calibri"/>
                <a:ea typeface="Calibri"/>
                <a:cs typeface="Calibri"/>
              </a:rPr>
              <a:t>.</a:t>
            </a:r>
            <a:r>
              <a:rPr lang="en-US" sz="1100">
                <a:solidFill>
                  <a:srgbClr val="222222"/>
                </a:solidFill>
                <a:highlight>
                  <a:srgbClr val="FFFFFF"/>
                </a:highlight>
                <a:latin typeface="Calibri"/>
                <a:ea typeface="Calibri"/>
                <a:cs typeface="Calibri"/>
              </a:rPr>
              <a:t> </a:t>
            </a:r>
            <a:r>
              <a:rPr lang="en-US" sz="1100" err="1">
                <a:solidFill>
                  <a:srgbClr val="222222"/>
                </a:solidFill>
                <a:highlight>
                  <a:srgbClr val="FFFFFF"/>
                </a:highlight>
                <a:latin typeface="Calibri"/>
                <a:ea typeface="Calibri"/>
                <a:cs typeface="Calibri"/>
              </a:rPr>
              <a:t>DeepRefine</a:t>
            </a:r>
            <a:r>
              <a:rPr lang="en-US" sz="1100" b="0" i="0">
                <a:solidFill>
                  <a:srgbClr val="222222"/>
                </a:solidFill>
                <a:highlight>
                  <a:srgbClr val="FFFFFF"/>
                </a:highlight>
                <a:latin typeface="Calibri"/>
                <a:ea typeface="Calibri"/>
                <a:cs typeface="Calibri"/>
              </a:rPr>
              <a:t>: </a:t>
            </a:r>
            <a:r>
              <a:rPr lang="en-US" sz="1100">
                <a:solidFill>
                  <a:srgbClr val="222222"/>
                </a:solidFill>
                <a:highlight>
                  <a:srgbClr val="FFFFFF"/>
                </a:highlight>
                <a:latin typeface="Calibri"/>
                <a:ea typeface="Calibri"/>
                <a:cs typeface="Calibri"/>
              </a:rPr>
              <a:t>Agent-Compiled </a:t>
            </a:r>
            <a:r>
              <a:rPr lang="en-US" sz="1100" b="0" i="0">
                <a:solidFill>
                  <a:srgbClr val="222222"/>
                </a:solidFill>
                <a:highlight>
                  <a:srgbClr val="FFFFFF"/>
                </a:highlight>
                <a:latin typeface="Calibri"/>
                <a:ea typeface="Calibri"/>
                <a:cs typeface="Calibri"/>
              </a:rPr>
              <a:t>Knowledge </a:t>
            </a:r>
            <a:r>
              <a:rPr lang="en-US" sz="1100">
                <a:solidFill>
                  <a:srgbClr val="222222"/>
                </a:solidFill>
                <a:highlight>
                  <a:srgbClr val="FFFFFF"/>
                </a:highlight>
                <a:latin typeface="Calibri"/>
                <a:ea typeface="Calibri"/>
                <a:cs typeface="Calibri"/>
              </a:rPr>
              <a:t>Refinement via Reinforcement Learning[J]. </a:t>
            </a:r>
            <a:r>
              <a:rPr lang="en-US" sz="1100" err="1">
                <a:solidFill>
                  <a:srgbClr val="222222"/>
                </a:solidFill>
                <a:highlight>
                  <a:srgbClr val="FFFFFF"/>
                </a:highlight>
                <a:latin typeface="Calibri"/>
                <a:ea typeface="Calibri"/>
                <a:cs typeface="Calibri"/>
              </a:rPr>
              <a:t>arXiv</a:t>
            </a:r>
            <a:r>
              <a:rPr lang="en-US" sz="1100">
                <a:solidFill>
                  <a:srgbClr val="222222"/>
                </a:solidFill>
                <a:highlight>
                  <a:srgbClr val="FFFFFF"/>
                </a:highlight>
                <a:latin typeface="Calibri"/>
                <a:ea typeface="Calibri"/>
                <a:cs typeface="Calibri"/>
              </a:rPr>
              <a:t> preprint arXiv:2605.10488</a:t>
            </a:r>
            <a:r>
              <a:rPr lang="en-US" sz="1100">
                <a:solidFill>
                  <a:srgbClr val="222222"/>
                </a:solidFill>
                <a:highlight>
                  <a:srgbClr val="FFFFFF"/>
                </a:highlight>
                <a:latin typeface="Calibri"/>
                <a:ea typeface="Calibri"/>
                <a:cs typeface="Calibri"/>
                <a:sym typeface="+mn-ea"/>
              </a:rPr>
              <a:t>, 2026.</a:t>
            </a:r>
            <a:endParaRPr lang="en-US" sz="1100">
              <a:solidFill>
                <a:srgbClr val="000000"/>
              </a:solidFill>
              <a:highlight>
                <a:srgbClr val="FFFFFF"/>
              </a:highlight>
              <a:latin typeface="Calibri"/>
              <a:ea typeface="Calibri"/>
              <a:cs typeface="Calibri"/>
              <a:sym typeface="+mn-ea"/>
            </a:endParaRPr>
          </a:p>
        </p:txBody>
      </p:sp>
      <p:sp>
        <p:nvSpPr>
          <p:cNvPr id="9" name="Content Placeholder 2">
            <a:extLst>
              <a:ext uri="{FF2B5EF4-FFF2-40B4-BE49-F238E27FC236}">
                <a16:creationId xmlns:a16="http://schemas.microsoft.com/office/drawing/2014/main" id="{7AE1D163-3EA0-715E-8C6A-420761589F93}"/>
              </a:ext>
            </a:extLst>
          </p:cNvPr>
          <p:cNvSpPr>
            <a:spLocks noGrp="1"/>
          </p:cNvSpPr>
          <p:nvPr/>
        </p:nvSpPr>
        <p:spPr>
          <a:xfrm>
            <a:off x="404744" y="1259478"/>
            <a:ext cx="5467122" cy="2951025"/>
          </a:xfrm>
          <a:prstGeom prst="rect">
            <a:avLst/>
          </a:prstGeom>
          <a:solidFill>
            <a:schemeClr val="bg1">
              <a:lumMod val="95000"/>
            </a:schemeClr>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buNone/>
            </a:pPr>
            <a:r>
              <a:rPr lang="en-US" altLang="ja-JP" dirty="0">
                <a:ea typeface="Calibri"/>
                <a:cs typeface="Calibri"/>
              </a:rPr>
              <a:t>Past RAG Paradigm</a:t>
            </a:r>
          </a:p>
          <a:p>
            <a:r>
              <a:rPr lang="ja-JP" sz="1800" dirty="0">
                <a:ea typeface="+mn-lt"/>
                <a:cs typeface="+mn-lt"/>
              </a:rPr>
              <a:t>LLMs grounded in external knowledge bases via RAG.</a:t>
            </a:r>
            <a:endParaRPr lang="ja-JP" altLang="en-US" sz="1800" dirty="0">
              <a:ea typeface="+mn-lt"/>
              <a:cs typeface="+mn-lt"/>
            </a:endParaRPr>
          </a:p>
          <a:p>
            <a:r>
              <a:rPr lang="ja-JP" sz="1800" dirty="0">
                <a:ea typeface="+mn-lt"/>
                <a:cs typeface="+mn-lt"/>
              </a:rPr>
              <a:t>Graph-based RAG: organizes content into K</a:t>
            </a:r>
            <a:r>
              <a:rPr lang="en-US" altLang="ja-JP" sz="1800" dirty="0">
                <a:ea typeface="+mn-lt"/>
                <a:cs typeface="+mn-lt"/>
              </a:rPr>
              <a:t>G</a:t>
            </a:r>
            <a:r>
              <a:rPr lang="ja-JP" sz="1800" dirty="0">
                <a:ea typeface="+mn-lt"/>
                <a:cs typeface="+mn-lt"/>
              </a:rPr>
              <a:t>s</a:t>
            </a:r>
            <a:r>
              <a:rPr lang="en-US" altLang="ja-JP" sz="1800" dirty="0">
                <a:ea typeface="+mn-lt"/>
                <a:cs typeface="+mn-lt"/>
              </a:rPr>
              <a:t>.</a:t>
            </a:r>
            <a:endParaRPr lang="ja-JP" altLang="en-US" sz="1800" dirty="0">
              <a:ea typeface="+mn-lt"/>
              <a:cs typeface="+mn-lt"/>
            </a:endParaRPr>
          </a:p>
          <a:p>
            <a:r>
              <a:rPr lang="en-US" altLang="ja-JP" sz="1800" dirty="0">
                <a:ea typeface="+mn-lt"/>
                <a:cs typeface="+mn-lt"/>
              </a:rPr>
              <a:t>Static</a:t>
            </a:r>
            <a:r>
              <a:rPr lang="ja-JP" altLang="en-US" sz="1800" dirty="0">
                <a:ea typeface="+mn-lt"/>
                <a:cs typeface="+mn-lt"/>
              </a:rPr>
              <a:t> </a:t>
            </a:r>
            <a:r>
              <a:rPr lang="en-US" altLang="ja-JP" sz="1800" dirty="0">
                <a:ea typeface="+mn-lt"/>
                <a:cs typeface="+mn-lt"/>
              </a:rPr>
              <a:t>KBs</a:t>
            </a:r>
            <a:r>
              <a:rPr lang="ja-JP" altLang="en-US" sz="1800" dirty="0">
                <a:ea typeface="+mn-lt"/>
                <a:cs typeface="+mn-lt"/>
              </a:rPr>
              <a:t> </a:t>
            </a:r>
            <a:r>
              <a:rPr lang="en-US" altLang="ja-JP" sz="1800" dirty="0">
                <a:ea typeface="+mn-lt"/>
                <a:cs typeface="+mn-lt"/>
              </a:rPr>
              <a:t>are</a:t>
            </a:r>
            <a:r>
              <a:rPr lang="ja-JP" altLang="en-US" sz="1800" dirty="0">
                <a:ea typeface="+mn-lt"/>
                <a:cs typeface="+mn-lt"/>
              </a:rPr>
              <a:t> </a:t>
            </a:r>
            <a:r>
              <a:rPr lang="en-US" altLang="ja-JP" sz="1800" dirty="0">
                <a:ea typeface="+mn-lt"/>
                <a:cs typeface="+mn-lt"/>
              </a:rPr>
              <a:t>stateless: do</a:t>
            </a:r>
            <a:r>
              <a:rPr lang="ja-JP" altLang="en-US" sz="1800" dirty="0">
                <a:ea typeface="+mn-lt"/>
                <a:cs typeface="+mn-lt"/>
              </a:rPr>
              <a:t> </a:t>
            </a:r>
            <a:r>
              <a:rPr lang="en-US" altLang="ja-JP" sz="1800" dirty="0">
                <a:ea typeface="+mn-lt"/>
                <a:cs typeface="+mn-lt"/>
              </a:rPr>
              <a:t>not</a:t>
            </a:r>
            <a:r>
              <a:rPr lang="ja-JP" altLang="en-US" sz="1800" dirty="0">
                <a:ea typeface="+mn-lt"/>
                <a:cs typeface="+mn-lt"/>
              </a:rPr>
              <a:t> </a:t>
            </a:r>
            <a:r>
              <a:rPr lang="en-US" altLang="ja-JP" sz="1800" dirty="0">
                <a:ea typeface="+mn-lt"/>
                <a:cs typeface="+mn-lt"/>
              </a:rPr>
              <a:t>accumulate</a:t>
            </a:r>
            <a:r>
              <a:rPr lang="ja-JP" altLang="en-US" sz="1800" dirty="0">
                <a:ea typeface="+mn-lt"/>
                <a:cs typeface="+mn-lt"/>
              </a:rPr>
              <a:t> </a:t>
            </a:r>
            <a:r>
              <a:rPr lang="en-US" altLang="ja-JP" sz="1800" dirty="0">
                <a:ea typeface="+mn-lt"/>
                <a:cs typeface="+mn-lt"/>
              </a:rPr>
              <a:t>structured</a:t>
            </a:r>
            <a:r>
              <a:rPr lang="ja-JP" altLang="en-US" sz="1800" dirty="0">
                <a:ea typeface="+mn-lt"/>
                <a:cs typeface="+mn-lt"/>
              </a:rPr>
              <a:t> </a:t>
            </a:r>
            <a:r>
              <a:rPr lang="en-US" altLang="ja-JP" sz="1800" dirty="0">
                <a:ea typeface="+mn-lt"/>
                <a:cs typeface="+mn-lt"/>
              </a:rPr>
              <a:t>lessons.</a:t>
            </a:r>
            <a:endParaRPr lang="ja-JP" altLang="en-US" sz="1800" dirty="0">
              <a:ea typeface="+mn-lt"/>
              <a:cs typeface="+mn-lt"/>
            </a:endParaRPr>
          </a:p>
        </p:txBody>
      </p:sp>
      <p:sp>
        <p:nvSpPr>
          <p:cNvPr id="3" name="Content Placeholder 2">
            <a:extLst>
              <a:ext uri="{FF2B5EF4-FFF2-40B4-BE49-F238E27FC236}">
                <a16:creationId xmlns:a16="http://schemas.microsoft.com/office/drawing/2014/main" id="{C1FD121B-EEAB-6AEF-D218-BC2E830F9AE5}"/>
              </a:ext>
            </a:extLst>
          </p:cNvPr>
          <p:cNvSpPr>
            <a:spLocks noGrp="1"/>
          </p:cNvSpPr>
          <p:nvPr/>
        </p:nvSpPr>
        <p:spPr>
          <a:xfrm>
            <a:off x="6231239" y="1259477"/>
            <a:ext cx="5447329" cy="2951025"/>
          </a:xfrm>
          <a:prstGeom prst="rect">
            <a:avLst/>
          </a:prstGeom>
          <a:solidFill>
            <a:schemeClr val="bg1">
              <a:lumMod val="95000"/>
            </a:schemeClr>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buNone/>
            </a:pPr>
            <a:r>
              <a:rPr lang="en-US" dirty="0">
                <a:ea typeface="+mn-lt"/>
                <a:cs typeface="+mn-lt"/>
              </a:rPr>
              <a:t>Agent-Compiled Knowledge Bases</a:t>
            </a:r>
            <a:endParaRPr lang="en-US" dirty="0"/>
          </a:p>
          <a:p>
            <a:r>
              <a:rPr lang="ja-JP" sz="1800" dirty="0">
                <a:ea typeface="+mn-lt"/>
                <a:cs typeface="+mn-lt"/>
              </a:rPr>
              <a:t>LLM</a:t>
            </a:r>
            <a:r>
              <a:rPr lang="ja-JP" altLang="en-US" sz="1800" dirty="0">
                <a:ea typeface="+mn-lt"/>
                <a:cs typeface="+mn-lt"/>
              </a:rPr>
              <a:t> </a:t>
            </a:r>
            <a:r>
              <a:rPr lang="en-US" altLang="ja-JP" sz="1800" dirty="0">
                <a:ea typeface="+mn-lt"/>
                <a:cs typeface="+mn-lt"/>
              </a:rPr>
              <a:t>a</a:t>
            </a:r>
            <a:r>
              <a:rPr lang="ja-JP" sz="1800" dirty="0">
                <a:ea typeface="+mn-lt"/>
                <a:cs typeface="+mn-lt"/>
              </a:rPr>
              <a:t>ge</a:t>
            </a:r>
            <a:r>
              <a:rPr lang="en-US" altLang="ja-JP" sz="1800" dirty="0" err="1">
                <a:ea typeface="+mn-lt"/>
                <a:cs typeface="+mn-lt"/>
              </a:rPr>
              <a:t>nts</a:t>
            </a:r>
            <a:r>
              <a:rPr lang="ja-JP" altLang="en-US" sz="1800" dirty="0">
                <a:ea typeface="+mn-lt"/>
                <a:cs typeface="+mn-lt"/>
              </a:rPr>
              <a:t> </a:t>
            </a:r>
            <a:r>
              <a:rPr lang="ja-JP" sz="1800" dirty="0">
                <a:ea typeface="+mn-lt"/>
                <a:cs typeface="+mn-lt"/>
              </a:rPr>
              <a:t>in</a:t>
            </a:r>
            <a:r>
              <a:rPr lang="en-US" altLang="ja-JP" sz="1800" dirty="0">
                <a:ea typeface="+mn-lt"/>
                <a:cs typeface="+mn-lt"/>
              </a:rPr>
              <a:t>g</a:t>
            </a:r>
            <a:r>
              <a:rPr lang="ja-JP" sz="1800" dirty="0">
                <a:ea typeface="+mn-lt"/>
                <a:cs typeface="+mn-lt"/>
              </a:rPr>
              <a:t>e</a:t>
            </a:r>
            <a:r>
              <a:rPr lang="en-US" altLang="ja-JP" sz="1800" dirty="0">
                <a:ea typeface="+mn-lt"/>
                <a:cs typeface="+mn-lt"/>
              </a:rPr>
              <a:t>s</a:t>
            </a:r>
            <a:r>
              <a:rPr lang="ja-JP" sz="1800" dirty="0">
                <a:ea typeface="+mn-lt"/>
                <a:cs typeface="+mn-lt"/>
              </a:rPr>
              <a:t>t</a:t>
            </a:r>
            <a:r>
              <a:rPr lang="ja-JP" altLang="en-US" sz="1800" dirty="0">
                <a:ea typeface="+mn-lt"/>
                <a:cs typeface="+mn-lt"/>
              </a:rPr>
              <a:t> </a:t>
            </a:r>
            <a:r>
              <a:rPr lang="en-US" altLang="ja-JP" sz="1800" dirty="0">
                <a:ea typeface="+mn-lt"/>
                <a:cs typeface="+mn-lt"/>
              </a:rPr>
              <a:t>sou</a:t>
            </a:r>
            <a:r>
              <a:rPr lang="ja-JP" sz="1800" dirty="0">
                <a:ea typeface="+mn-lt"/>
                <a:cs typeface="+mn-lt"/>
              </a:rPr>
              <a:t>r</a:t>
            </a:r>
            <a:r>
              <a:rPr lang="en-US" altLang="ja-JP" sz="1800" dirty="0">
                <a:ea typeface="+mn-lt"/>
                <a:cs typeface="+mn-lt"/>
              </a:rPr>
              <a:t>c</a:t>
            </a:r>
            <a:r>
              <a:rPr lang="ja-JP" sz="1800" dirty="0">
                <a:ea typeface="+mn-lt"/>
                <a:cs typeface="+mn-lt"/>
              </a:rPr>
              <a:t>es</a:t>
            </a:r>
            <a:r>
              <a:rPr lang="en-US" altLang="ja-JP" sz="1800" dirty="0">
                <a:ea typeface="+mn-lt"/>
                <a:cs typeface="+mn-lt"/>
              </a:rPr>
              <a:t>,</a:t>
            </a:r>
            <a:r>
              <a:rPr lang="ja-JP" altLang="en-US" sz="1800" dirty="0">
                <a:ea typeface="+mn-lt"/>
                <a:cs typeface="+mn-lt"/>
              </a:rPr>
              <a:t> </a:t>
            </a:r>
            <a:r>
              <a:rPr lang="en-US" altLang="ja-JP" sz="1800" dirty="0">
                <a:ea typeface="+mn-lt"/>
                <a:cs typeface="+mn-lt"/>
              </a:rPr>
              <a:t>synth</a:t>
            </a:r>
            <a:r>
              <a:rPr lang="ja-JP" sz="1800" dirty="0">
                <a:ea typeface="+mn-lt"/>
                <a:cs typeface="+mn-lt"/>
              </a:rPr>
              <a:t>esi</a:t>
            </a:r>
            <a:r>
              <a:rPr lang="en-US" altLang="ja-JP" sz="1800" dirty="0">
                <a:ea typeface="+mn-lt"/>
                <a:cs typeface="+mn-lt"/>
              </a:rPr>
              <a:t>ze</a:t>
            </a:r>
            <a:r>
              <a:rPr lang="ja-JP" altLang="en-US" sz="1800" dirty="0">
                <a:ea typeface="+mn-lt"/>
                <a:cs typeface="+mn-lt"/>
              </a:rPr>
              <a:t> </a:t>
            </a:r>
            <a:r>
              <a:rPr lang="ja-JP" sz="1800" dirty="0">
                <a:ea typeface="+mn-lt"/>
                <a:cs typeface="+mn-lt"/>
              </a:rPr>
              <a:t>a</a:t>
            </a:r>
            <a:r>
              <a:rPr lang="en-US" altLang="ja-JP" sz="1800" dirty="0" err="1">
                <a:ea typeface="+mn-lt"/>
                <a:cs typeface="+mn-lt"/>
              </a:rPr>
              <a:t>rticles</a:t>
            </a:r>
            <a:r>
              <a:rPr lang="en-US" altLang="ja-JP" sz="1800" dirty="0">
                <a:ea typeface="+mn-lt"/>
                <a:cs typeface="+mn-lt"/>
              </a:rPr>
              <a:t>.</a:t>
            </a:r>
            <a:endParaRPr lang="ja-JP" altLang="en-US" sz="1800" dirty="0">
              <a:ea typeface="+mn-lt"/>
              <a:cs typeface="+mn-lt"/>
            </a:endParaRPr>
          </a:p>
          <a:p>
            <a:r>
              <a:rPr lang="en-US" altLang="ja-JP" sz="1800" dirty="0">
                <a:ea typeface="+mn-lt"/>
                <a:cs typeface="+mn-lt"/>
              </a:rPr>
              <a:t>M</a:t>
            </a:r>
            <a:r>
              <a:rPr lang="ja-JP" sz="1800" dirty="0">
                <a:ea typeface="+mn-lt"/>
                <a:cs typeface="+mn-lt"/>
              </a:rPr>
              <a:t>a</a:t>
            </a:r>
            <a:r>
              <a:rPr lang="en-US" altLang="ja-JP" sz="1800" dirty="0">
                <a:ea typeface="+mn-lt"/>
                <a:cs typeface="+mn-lt"/>
              </a:rPr>
              <a:t>int</a:t>
            </a:r>
            <a:r>
              <a:rPr lang="ja-JP" sz="1800" dirty="0">
                <a:ea typeface="+mn-lt"/>
                <a:cs typeface="+mn-lt"/>
              </a:rPr>
              <a:t>a</a:t>
            </a:r>
            <a:r>
              <a:rPr lang="en-US" altLang="ja-JP" sz="1800" dirty="0">
                <a:ea typeface="+mn-lt"/>
                <a:cs typeface="+mn-lt"/>
              </a:rPr>
              <a:t>in</a:t>
            </a:r>
            <a:r>
              <a:rPr lang="ja-JP" altLang="en-US" sz="1800" dirty="0">
                <a:ea typeface="+mn-lt"/>
                <a:cs typeface="+mn-lt"/>
              </a:rPr>
              <a:t> </a:t>
            </a:r>
            <a:r>
              <a:rPr lang="en-US" altLang="ja-JP" sz="1800" dirty="0" err="1">
                <a:ea typeface="+mn-lt"/>
                <a:cs typeface="+mn-lt"/>
              </a:rPr>
              <a:t>cros</a:t>
            </a:r>
            <a:r>
              <a:rPr lang="ja-JP" sz="1800" dirty="0">
                <a:ea typeface="+mn-lt"/>
                <a:cs typeface="+mn-lt"/>
              </a:rPr>
              <a:t>s</a:t>
            </a:r>
            <a:r>
              <a:rPr lang="en-US" altLang="ja-JP" sz="1800" dirty="0">
                <a:ea typeface="+mn-lt"/>
                <a:cs typeface="+mn-lt"/>
              </a:rPr>
              <a:t>-ref</a:t>
            </a:r>
            <a:r>
              <a:rPr lang="ja-JP" sz="1800" dirty="0">
                <a:ea typeface="+mn-lt"/>
                <a:cs typeface="+mn-lt"/>
              </a:rPr>
              <a:t>er</a:t>
            </a:r>
            <a:r>
              <a:rPr lang="en-US" altLang="ja-JP" sz="1800" dirty="0">
                <a:ea typeface="+mn-lt"/>
                <a:cs typeface="+mn-lt"/>
              </a:rPr>
              <a:t>e</a:t>
            </a:r>
            <a:r>
              <a:rPr lang="ja-JP" sz="1800" dirty="0">
                <a:ea typeface="+mn-lt"/>
                <a:cs typeface="+mn-lt"/>
              </a:rPr>
              <a:t>n</a:t>
            </a:r>
            <a:r>
              <a:rPr lang="en-US" altLang="ja-JP" sz="1800" dirty="0">
                <a:ea typeface="+mn-lt"/>
                <a:cs typeface="+mn-lt"/>
              </a:rPr>
              <a:t>c</a:t>
            </a:r>
            <a:r>
              <a:rPr lang="ja-JP" sz="1800" dirty="0">
                <a:ea typeface="+mn-lt"/>
                <a:cs typeface="+mn-lt"/>
              </a:rPr>
              <a:t>es o</a:t>
            </a:r>
            <a:r>
              <a:rPr lang="en-US" altLang="ja-JP" sz="1800" dirty="0">
                <a:ea typeface="+mn-lt"/>
                <a:cs typeface="+mn-lt"/>
              </a:rPr>
              <a:t>v</a:t>
            </a:r>
            <a:r>
              <a:rPr lang="ja-JP" sz="1800" dirty="0">
                <a:ea typeface="+mn-lt"/>
                <a:cs typeface="+mn-lt"/>
              </a:rPr>
              <a:t>er</a:t>
            </a:r>
            <a:r>
              <a:rPr lang="ja-JP" altLang="en-US" sz="1800" dirty="0">
                <a:ea typeface="+mn-lt"/>
                <a:cs typeface="+mn-lt"/>
              </a:rPr>
              <a:t> </a:t>
            </a:r>
            <a:r>
              <a:rPr lang="ja-JP" sz="1800" dirty="0">
                <a:ea typeface="+mn-lt"/>
                <a:cs typeface="+mn-lt"/>
              </a:rPr>
              <a:t>t</a:t>
            </a:r>
            <a:r>
              <a:rPr lang="en-US" altLang="ja-JP" sz="1800" dirty="0" err="1">
                <a:ea typeface="+mn-lt"/>
                <a:cs typeface="+mn-lt"/>
              </a:rPr>
              <a:t>ime</a:t>
            </a:r>
            <a:r>
              <a:rPr lang="ja-JP" altLang="en-US" sz="1800" dirty="0">
                <a:ea typeface="+mn-lt"/>
                <a:cs typeface="+mn-lt"/>
              </a:rPr>
              <a:t> </a:t>
            </a:r>
            <a:r>
              <a:rPr lang="en-US" altLang="ja-JP" sz="1800" dirty="0">
                <a:ea typeface="+mn-lt"/>
                <a:cs typeface="+mn-lt"/>
              </a:rPr>
              <a:t>(</a:t>
            </a:r>
            <a:r>
              <a:rPr lang="ja-JP" sz="1800" dirty="0">
                <a:ea typeface="+mn-lt"/>
                <a:cs typeface="+mn-lt"/>
              </a:rPr>
              <a:t>e</a:t>
            </a:r>
            <a:r>
              <a:rPr lang="en-US" altLang="ja-JP" sz="1800" dirty="0">
                <a:ea typeface="+mn-lt"/>
                <a:cs typeface="+mn-lt"/>
              </a:rPr>
              <a:t>.g.,</a:t>
            </a:r>
            <a:r>
              <a:rPr lang="ja-JP" altLang="en-US" sz="1800" dirty="0">
                <a:ea typeface="+mn-lt"/>
                <a:cs typeface="+mn-lt"/>
              </a:rPr>
              <a:t> </a:t>
            </a:r>
            <a:r>
              <a:rPr lang="en-US" altLang="ja-JP" sz="1800" b="1" dirty="0">
                <a:solidFill>
                  <a:srgbClr val="FF0000"/>
                </a:solidFill>
                <a:ea typeface="+mn-lt"/>
                <a:cs typeface="+mn-lt"/>
              </a:rPr>
              <a:t>LLM-Wiki</a:t>
            </a:r>
            <a:r>
              <a:rPr lang="en-US" altLang="ja-JP" sz="1800" dirty="0">
                <a:ea typeface="+mn-lt"/>
                <a:cs typeface="+mn-lt"/>
              </a:rPr>
              <a:t>).</a:t>
            </a:r>
            <a:endParaRPr lang="ja-JP" altLang="en-US" sz="1800" dirty="0">
              <a:ea typeface="+mn-lt"/>
              <a:cs typeface="+mn-lt"/>
            </a:endParaRPr>
          </a:p>
          <a:p>
            <a:r>
              <a:rPr lang="en-US" sz="1800" dirty="0">
                <a:ea typeface="+mn-lt"/>
                <a:cs typeface="+mn-lt"/>
              </a:rPr>
              <a:t>Make KBs</a:t>
            </a:r>
            <a:r>
              <a:rPr lang="en-US" altLang="ja-JP" sz="1800" dirty="0">
                <a:ea typeface="+mn-lt"/>
                <a:cs typeface="+mn-lt"/>
              </a:rPr>
              <a:t> </a:t>
            </a:r>
            <a:r>
              <a:rPr lang="en-US" sz="1800" dirty="0">
                <a:ea typeface="+mn-lt"/>
                <a:cs typeface="+mn-lt"/>
              </a:rPr>
              <a:t>evolvable rather than frozen at test time.</a:t>
            </a:r>
            <a:endParaRPr lang="ja-JP" altLang="en-US" sz="1800" dirty="0">
              <a:ea typeface="+mn-lt"/>
              <a:cs typeface="+mn-lt"/>
            </a:endParaRPr>
          </a:p>
          <a:p>
            <a:r>
              <a:rPr lang="en-US" sz="1800" dirty="0">
                <a:ea typeface="+mn-lt"/>
                <a:cs typeface="+mn-lt"/>
              </a:rPr>
              <a:t>Re-constructing is expensive and operationally impractical.</a:t>
            </a:r>
            <a:endParaRPr lang="en-US" altLang="ja-JP" sz="1800" dirty="0">
              <a:ea typeface="+mn-lt"/>
              <a:cs typeface="+mn-lt"/>
            </a:endParaRPr>
          </a:p>
        </p:txBody>
      </p:sp>
      <p:sp>
        <p:nvSpPr>
          <p:cNvPr id="6" name="Content Placeholder 2">
            <a:extLst>
              <a:ext uri="{FF2B5EF4-FFF2-40B4-BE49-F238E27FC236}">
                <a16:creationId xmlns:a16="http://schemas.microsoft.com/office/drawing/2014/main" id="{FF383831-7060-D03A-90D1-C81727726066}"/>
              </a:ext>
            </a:extLst>
          </p:cNvPr>
          <p:cNvSpPr>
            <a:spLocks noGrp="1"/>
          </p:cNvSpPr>
          <p:nvPr/>
        </p:nvSpPr>
        <p:spPr>
          <a:xfrm>
            <a:off x="368943" y="4389013"/>
            <a:ext cx="10542157" cy="2136091"/>
          </a:xfrm>
          <a:prstGeom prst="rect">
            <a:avLst/>
          </a:prstGeom>
        </p:spPr>
        <p:txBody>
          <a:bodyPr vert="horz" lIns="91440" tIns="45720" rIns="91440" bIns="45720" rtlCol="0" anchor="ctr" anchorCtr="0">
            <a:normAutofit fontScale="975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buNone/>
            </a:pPr>
            <a:r>
              <a:rPr lang="en-US">
                <a:ea typeface="+mn-lt"/>
                <a:cs typeface="+mn-lt"/>
              </a:rPr>
              <a:t>Three Systematic Quality Defects: </a:t>
            </a:r>
          </a:p>
          <a:p>
            <a:pPr>
              <a:buFont typeface="Wingdings" panose="020B0604020202090204" pitchFamily="34" charset="0"/>
              <a:buChar char="§"/>
            </a:pPr>
            <a:r>
              <a:rPr lang="en-US">
                <a:ea typeface="+mn-lt"/>
                <a:cs typeface="+mn-lt"/>
              </a:rPr>
              <a:t>Incompleteness: Missing evidence chains, cross-document links.</a:t>
            </a:r>
            <a:endParaRPr lang="en-US" dirty="0">
              <a:ea typeface="+mn-lt"/>
              <a:cs typeface="+mn-lt"/>
            </a:endParaRPr>
          </a:p>
          <a:p>
            <a:pPr>
              <a:buFont typeface="Wingdings" panose="020B0604020202090204" pitchFamily="34" charset="0"/>
              <a:buChar char="§"/>
            </a:pPr>
            <a:r>
              <a:rPr lang="en-US">
                <a:ea typeface="+mn-lt"/>
                <a:cs typeface="+mn-lt"/>
              </a:rPr>
              <a:t>Incorrectness: Low-confidence or imprecise assertions.</a:t>
            </a:r>
          </a:p>
          <a:p>
            <a:pPr>
              <a:buFont typeface="Wingdings" panose="020B0604020202090204" pitchFamily="34" charset="0"/>
              <a:buChar char="§"/>
            </a:pPr>
            <a:r>
              <a:rPr lang="en-US">
                <a:ea typeface="+mn-lt"/>
                <a:cs typeface="+mn-lt"/>
              </a:rPr>
              <a:t>Redundancy: Ambiguous or coreference resolution issues.</a:t>
            </a:r>
            <a:endParaRPr lang="en-US" dirty="0">
              <a:ea typeface="+mn-lt"/>
              <a:cs typeface="+mn-lt"/>
            </a:endParaRPr>
          </a:p>
        </p:txBody>
      </p:sp>
    </p:spTree>
    <p:extLst>
      <p:ext uri="{BB962C8B-B14F-4D97-AF65-F5344CB8AC3E}">
        <p14:creationId xmlns:p14="http://schemas.microsoft.com/office/powerpoint/2010/main" val="2037948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EA5A9-CC14-5DF9-E577-BF7E4BEB8DB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2AC6095-4037-D865-468E-EA88991015F8}"/>
              </a:ext>
            </a:extLst>
          </p:cNvPr>
          <p:cNvSpPr>
            <a:spLocks noGrp="1"/>
          </p:cNvSpPr>
          <p:nvPr>
            <p:ph type="title"/>
          </p:nvPr>
        </p:nvSpPr>
        <p:spPr>
          <a:xfrm>
            <a:off x="365760" y="84000"/>
            <a:ext cx="10988040" cy="1325880"/>
          </a:xfrm>
        </p:spPr>
        <p:txBody>
          <a:bodyPr>
            <a:normAutofit/>
          </a:bodyPr>
          <a:lstStyle/>
          <a:p>
            <a:r>
              <a:rPr lang="en-US" altLang="zh-CN" dirty="0" err="1">
                <a:ea typeface="等线 Light"/>
              </a:rPr>
              <a:t>DeepRefine</a:t>
            </a:r>
            <a:r>
              <a:rPr lang="en-US" altLang="zh-CN" dirty="0">
                <a:ea typeface="等线 Light"/>
              </a:rPr>
              <a:t>: </a:t>
            </a:r>
            <a:r>
              <a:rPr lang="en-US" altLang="zh-CN" dirty="0">
                <a:ea typeface="等线 Light"/>
                <a:sym typeface="+mn-ea"/>
              </a:rPr>
              <a:t>Agentic Harness Design</a:t>
            </a:r>
            <a:endParaRPr lang="zh-CN" altLang="en-US" dirty="0">
              <a:ea typeface="等线 Light"/>
            </a:endParaRPr>
          </a:p>
        </p:txBody>
      </p:sp>
      <p:sp>
        <p:nvSpPr>
          <p:cNvPr id="4" name="灯片编号占位符 3">
            <a:extLst>
              <a:ext uri="{FF2B5EF4-FFF2-40B4-BE49-F238E27FC236}">
                <a16:creationId xmlns:a16="http://schemas.microsoft.com/office/drawing/2014/main" id="{CBCCEA84-EAB8-C706-E3A8-CDB1F8F78599}"/>
              </a:ext>
            </a:extLst>
          </p:cNvPr>
          <p:cNvSpPr>
            <a:spLocks noGrp="1"/>
          </p:cNvSpPr>
          <p:nvPr>
            <p:ph type="sldNum" sz="quarter" idx="12"/>
          </p:nvPr>
        </p:nvSpPr>
        <p:spPr/>
        <p:txBody>
          <a:bodyPr/>
          <a:lstStyle/>
          <a:p>
            <a:fld id="{360D54F1-1E69-41BF-8A89-6B497D4E24EC}" type="slidenum">
              <a:rPr lang="en-US" smtClean="0"/>
              <a:t>14</a:t>
            </a:fld>
            <a:endParaRPr lang="en-US"/>
          </a:p>
        </p:txBody>
      </p:sp>
      <p:sp>
        <p:nvSpPr>
          <p:cNvPr id="8" name="文本框 7">
            <a:extLst>
              <a:ext uri="{FF2B5EF4-FFF2-40B4-BE49-F238E27FC236}">
                <a16:creationId xmlns:a16="http://schemas.microsoft.com/office/drawing/2014/main" id="{26858AC9-52D0-84A5-E841-045379EBF89D}"/>
              </a:ext>
            </a:extLst>
          </p:cNvPr>
          <p:cNvSpPr txBox="1"/>
          <p:nvPr/>
        </p:nvSpPr>
        <p:spPr>
          <a:xfrm>
            <a:off x="0" y="6566535"/>
            <a:ext cx="11914505" cy="291465"/>
          </a:xfrm>
          <a:prstGeom prst="rect">
            <a:avLst/>
          </a:prstGeom>
          <a:noFill/>
        </p:spPr>
        <p:txBody>
          <a:bodyPr wrap="square" lIns="91440" tIns="45720" rIns="91440" bIns="45720" anchor="t">
            <a:noAutofit/>
          </a:bodyPr>
          <a:lstStyle/>
          <a:p>
            <a:r>
              <a:rPr lang="en-US" sz="1100" b="0" i="0">
                <a:solidFill>
                  <a:srgbClr val="222222"/>
                </a:solidFill>
                <a:highlight>
                  <a:srgbClr val="FFFFFF"/>
                </a:highlight>
                <a:latin typeface="Calibri"/>
                <a:ea typeface="Calibri"/>
                <a:cs typeface="Calibri"/>
              </a:rPr>
              <a:t>Huang</a:t>
            </a:r>
            <a:r>
              <a:rPr lang="en-US" sz="1100">
                <a:solidFill>
                  <a:srgbClr val="222222"/>
                </a:solidFill>
                <a:highlight>
                  <a:srgbClr val="FFFFFF"/>
                </a:highlight>
                <a:latin typeface="Calibri"/>
                <a:ea typeface="Calibri"/>
                <a:cs typeface="Calibri"/>
              </a:rPr>
              <a:t> H</a:t>
            </a:r>
            <a:r>
              <a:rPr lang="en-US" sz="1100" b="0" i="0">
                <a:solidFill>
                  <a:srgbClr val="222222"/>
                </a:solidFill>
                <a:highlight>
                  <a:srgbClr val="FFFFFF"/>
                </a:highlight>
                <a:latin typeface="Calibri"/>
                <a:ea typeface="Calibri"/>
                <a:cs typeface="Calibri"/>
              </a:rPr>
              <a:t>, Bai</a:t>
            </a:r>
            <a:r>
              <a:rPr lang="en-US" sz="1100">
                <a:solidFill>
                  <a:srgbClr val="222222"/>
                </a:solidFill>
                <a:highlight>
                  <a:srgbClr val="FFFFFF"/>
                </a:highlight>
                <a:latin typeface="Calibri"/>
                <a:ea typeface="Calibri"/>
                <a:cs typeface="Calibri"/>
              </a:rPr>
              <a:t> J</a:t>
            </a:r>
            <a:r>
              <a:rPr lang="en-US" sz="1100" b="0" i="0">
                <a:solidFill>
                  <a:srgbClr val="222222"/>
                </a:solidFill>
                <a:highlight>
                  <a:srgbClr val="FFFFFF"/>
                </a:highlight>
                <a:latin typeface="Calibri"/>
                <a:ea typeface="Calibri"/>
                <a:cs typeface="Calibri"/>
              </a:rPr>
              <a:t>, </a:t>
            </a:r>
            <a:r>
              <a:rPr lang="en-US" sz="1100">
                <a:solidFill>
                  <a:srgbClr val="222222"/>
                </a:solidFill>
                <a:highlight>
                  <a:srgbClr val="FFFFFF"/>
                </a:highlight>
                <a:latin typeface="Calibri"/>
                <a:ea typeface="Calibri"/>
                <a:cs typeface="Calibri"/>
              </a:rPr>
              <a:t>Liu S</a:t>
            </a:r>
            <a:r>
              <a:rPr lang="en-US" sz="1100" b="0" i="0">
                <a:solidFill>
                  <a:srgbClr val="222222"/>
                </a:solidFill>
                <a:highlight>
                  <a:srgbClr val="FFFFFF"/>
                </a:highlight>
                <a:latin typeface="Calibri"/>
                <a:ea typeface="Calibri"/>
                <a:cs typeface="Calibri"/>
              </a:rPr>
              <a:t>, </a:t>
            </a:r>
            <a:r>
              <a:rPr lang="en-US" sz="1100">
                <a:solidFill>
                  <a:srgbClr val="222222"/>
                </a:solidFill>
                <a:highlight>
                  <a:srgbClr val="FFFFFF"/>
                </a:highlight>
                <a:latin typeface="Calibri"/>
                <a:ea typeface="Calibri"/>
                <a:cs typeface="Calibri"/>
              </a:rPr>
              <a:t>et al</a:t>
            </a:r>
            <a:r>
              <a:rPr lang="en-US" sz="1100" b="0" i="0">
                <a:solidFill>
                  <a:srgbClr val="222222"/>
                </a:solidFill>
                <a:highlight>
                  <a:srgbClr val="FFFFFF"/>
                </a:highlight>
                <a:latin typeface="Calibri"/>
                <a:ea typeface="Calibri"/>
                <a:cs typeface="Calibri"/>
              </a:rPr>
              <a:t>.</a:t>
            </a:r>
            <a:r>
              <a:rPr lang="en-US" sz="1100">
                <a:solidFill>
                  <a:srgbClr val="222222"/>
                </a:solidFill>
                <a:highlight>
                  <a:srgbClr val="FFFFFF"/>
                </a:highlight>
                <a:latin typeface="Calibri"/>
                <a:ea typeface="Calibri"/>
                <a:cs typeface="Calibri"/>
              </a:rPr>
              <a:t> </a:t>
            </a:r>
            <a:r>
              <a:rPr lang="en-US" sz="1100" err="1">
                <a:solidFill>
                  <a:srgbClr val="222222"/>
                </a:solidFill>
                <a:highlight>
                  <a:srgbClr val="FFFFFF"/>
                </a:highlight>
                <a:latin typeface="Calibri"/>
                <a:ea typeface="Calibri"/>
                <a:cs typeface="Calibri"/>
              </a:rPr>
              <a:t>DeepRefine</a:t>
            </a:r>
            <a:r>
              <a:rPr lang="en-US" sz="1100" b="0" i="0">
                <a:solidFill>
                  <a:srgbClr val="222222"/>
                </a:solidFill>
                <a:highlight>
                  <a:srgbClr val="FFFFFF"/>
                </a:highlight>
                <a:latin typeface="Calibri"/>
                <a:ea typeface="Calibri"/>
                <a:cs typeface="Calibri"/>
              </a:rPr>
              <a:t>: </a:t>
            </a:r>
            <a:r>
              <a:rPr lang="en-US" sz="1100">
                <a:solidFill>
                  <a:srgbClr val="222222"/>
                </a:solidFill>
                <a:highlight>
                  <a:srgbClr val="FFFFFF"/>
                </a:highlight>
                <a:latin typeface="Calibri"/>
                <a:ea typeface="Calibri"/>
                <a:cs typeface="Calibri"/>
              </a:rPr>
              <a:t>Agent-Compiled </a:t>
            </a:r>
            <a:r>
              <a:rPr lang="en-US" sz="1100" b="0" i="0">
                <a:solidFill>
                  <a:srgbClr val="222222"/>
                </a:solidFill>
                <a:highlight>
                  <a:srgbClr val="FFFFFF"/>
                </a:highlight>
                <a:latin typeface="Calibri"/>
                <a:ea typeface="Calibri"/>
                <a:cs typeface="Calibri"/>
              </a:rPr>
              <a:t>Knowledge </a:t>
            </a:r>
            <a:r>
              <a:rPr lang="en-US" sz="1100">
                <a:solidFill>
                  <a:srgbClr val="222222"/>
                </a:solidFill>
                <a:highlight>
                  <a:srgbClr val="FFFFFF"/>
                </a:highlight>
                <a:latin typeface="Calibri"/>
                <a:ea typeface="Calibri"/>
                <a:cs typeface="Calibri"/>
              </a:rPr>
              <a:t>Refinement via Reinforcement Learning[J]. </a:t>
            </a:r>
            <a:r>
              <a:rPr lang="en-US" sz="1100" err="1">
                <a:solidFill>
                  <a:srgbClr val="222222"/>
                </a:solidFill>
                <a:highlight>
                  <a:srgbClr val="FFFFFF"/>
                </a:highlight>
                <a:latin typeface="Calibri"/>
                <a:ea typeface="Calibri"/>
                <a:cs typeface="Calibri"/>
              </a:rPr>
              <a:t>arXiv</a:t>
            </a:r>
            <a:r>
              <a:rPr lang="en-US" sz="1100">
                <a:solidFill>
                  <a:srgbClr val="222222"/>
                </a:solidFill>
                <a:highlight>
                  <a:srgbClr val="FFFFFF"/>
                </a:highlight>
                <a:latin typeface="Calibri"/>
                <a:ea typeface="Calibri"/>
                <a:cs typeface="Calibri"/>
              </a:rPr>
              <a:t> preprint arXiv:2605.10488</a:t>
            </a:r>
            <a:r>
              <a:rPr lang="en-US" sz="1100">
                <a:solidFill>
                  <a:srgbClr val="222222"/>
                </a:solidFill>
                <a:highlight>
                  <a:srgbClr val="FFFFFF"/>
                </a:highlight>
                <a:latin typeface="Calibri"/>
                <a:ea typeface="Calibri"/>
                <a:cs typeface="Calibri"/>
                <a:sym typeface="+mn-ea"/>
              </a:rPr>
              <a:t>, 2026.</a:t>
            </a:r>
            <a:endParaRPr lang="en-US" sz="1100">
              <a:solidFill>
                <a:srgbClr val="000000"/>
              </a:solidFill>
              <a:highlight>
                <a:srgbClr val="FFFFFF"/>
              </a:highlight>
              <a:latin typeface="Calibri"/>
              <a:ea typeface="Calibri"/>
              <a:cs typeface="Calibri"/>
              <a:sym typeface="+mn-ea"/>
            </a:endParaRPr>
          </a:p>
        </p:txBody>
      </p:sp>
      <p:pic>
        <p:nvPicPr>
          <p:cNvPr id="5" name="Picture 4">
            <a:extLst>
              <a:ext uri="{FF2B5EF4-FFF2-40B4-BE49-F238E27FC236}">
                <a16:creationId xmlns:a16="http://schemas.microsoft.com/office/drawing/2014/main" id="{A3E381A4-0D84-5F5C-51CB-910B471BB6B4}"/>
              </a:ext>
            </a:extLst>
          </p:cNvPr>
          <p:cNvPicPr>
            <a:picLocks noChangeAspect="1"/>
          </p:cNvPicPr>
          <p:nvPr/>
        </p:nvPicPr>
        <p:blipFill>
          <a:blip r:embed="rId3"/>
          <a:stretch>
            <a:fillRect/>
          </a:stretch>
        </p:blipFill>
        <p:spPr>
          <a:xfrm>
            <a:off x="6760296" y="2137558"/>
            <a:ext cx="4970277" cy="3236024"/>
          </a:xfrm>
          <a:prstGeom prst="rect">
            <a:avLst/>
          </a:prstGeom>
        </p:spPr>
      </p:pic>
      <p:sp>
        <p:nvSpPr>
          <p:cNvPr id="7" name="Content Placeholder 2">
            <a:extLst>
              <a:ext uri="{FF2B5EF4-FFF2-40B4-BE49-F238E27FC236}">
                <a16:creationId xmlns:a16="http://schemas.microsoft.com/office/drawing/2014/main" id="{0C5C6BD4-6E0F-4C92-C859-7E9FBA5DA7E0}"/>
              </a:ext>
            </a:extLst>
          </p:cNvPr>
          <p:cNvSpPr>
            <a:spLocks noGrp="1"/>
          </p:cNvSpPr>
          <p:nvPr/>
        </p:nvSpPr>
        <p:spPr>
          <a:xfrm>
            <a:off x="329202" y="3852257"/>
            <a:ext cx="6431094" cy="2714278"/>
          </a:xfrm>
          <a:prstGeom prst="rect">
            <a:avLst/>
          </a:prstGeom>
        </p:spPr>
        <p:txBody>
          <a:bodyPr vert="horz" lIns="91440" tIns="45720" rIns="91440" bIns="45720" rtlCol="0" anchor="ctr" anchorCtr="0">
            <a:normAutofit fontScale="925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buNone/>
            </a:pPr>
            <a:endParaRPr lang="en-US" dirty="0">
              <a:ea typeface="Calibri"/>
              <a:cs typeface="Calibri"/>
            </a:endParaRPr>
          </a:p>
          <a:p>
            <a:pPr marL="0" indent="0">
              <a:buNone/>
            </a:pPr>
            <a:r>
              <a:rPr lang="en-US" altLang="ja-JP" dirty="0" err="1">
                <a:ea typeface="Calibri"/>
                <a:cs typeface="Calibri"/>
              </a:rPr>
              <a:t>DeepRefine's</a:t>
            </a:r>
            <a:r>
              <a:rPr lang="en-US" altLang="ja-JP" dirty="0">
                <a:ea typeface="Calibri"/>
                <a:cs typeface="Calibri"/>
              </a:rPr>
              <a:t> agentic harness as a three-step reasoning process, including </a:t>
            </a:r>
          </a:p>
          <a:p>
            <a:r>
              <a:rPr lang="en-US" altLang="ja-JP" dirty="0">
                <a:solidFill>
                  <a:srgbClr val="FF0000"/>
                </a:solidFill>
                <a:ea typeface="Calibri"/>
                <a:cs typeface="Calibri"/>
              </a:rPr>
              <a:t>Answerability Judgement Loop</a:t>
            </a:r>
            <a:r>
              <a:rPr lang="en-US" altLang="ja-JP" dirty="0">
                <a:ea typeface="Calibri"/>
                <a:cs typeface="Calibri"/>
              </a:rPr>
              <a:t>, </a:t>
            </a:r>
          </a:p>
          <a:p>
            <a:r>
              <a:rPr lang="en-US" altLang="ja-JP" dirty="0">
                <a:solidFill>
                  <a:srgbClr val="00B0F0"/>
                </a:solidFill>
                <a:ea typeface="Calibri"/>
                <a:cs typeface="Calibri"/>
              </a:rPr>
              <a:t>Error Abduction</a:t>
            </a:r>
            <a:r>
              <a:rPr lang="en-US" altLang="ja-JP" dirty="0">
                <a:ea typeface="Calibri"/>
                <a:cs typeface="Calibri"/>
              </a:rPr>
              <a:t>, and </a:t>
            </a:r>
          </a:p>
          <a:p>
            <a:r>
              <a:rPr lang="en-US" altLang="ja-JP" dirty="0">
                <a:solidFill>
                  <a:srgbClr val="00B050"/>
                </a:solidFill>
                <a:ea typeface="Calibri"/>
                <a:cs typeface="Calibri"/>
              </a:rPr>
              <a:t>Refinement Actions Generation</a:t>
            </a:r>
            <a:r>
              <a:rPr lang="en-US" altLang="ja-JP" dirty="0">
                <a:ea typeface="Calibri"/>
                <a:cs typeface="Calibri"/>
              </a:rPr>
              <a:t>.</a:t>
            </a:r>
          </a:p>
        </p:txBody>
      </p:sp>
      <p:pic>
        <p:nvPicPr>
          <p:cNvPr id="11" name="Picture 10">
            <a:extLst>
              <a:ext uri="{FF2B5EF4-FFF2-40B4-BE49-F238E27FC236}">
                <a16:creationId xmlns:a16="http://schemas.microsoft.com/office/drawing/2014/main" id="{619476CF-83E1-11BD-8FA5-D4D2B561C7E4}"/>
              </a:ext>
            </a:extLst>
          </p:cNvPr>
          <p:cNvPicPr>
            <a:picLocks noChangeAspect="1"/>
          </p:cNvPicPr>
          <p:nvPr/>
        </p:nvPicPr>
        <p:blipFill>
          <a:blip r:embed="rId4"/>
          <a:stretch>
            <a:fillRect/>
          </a:stretch>
        </p:blipFill>
        <p:spPr>
          <a:xfrm>
            <a:off x="809749" y="3407106"/>
            <a:ext cx="5248399" cy="696934"/>
          </a:xfrm>
          <a:prstGeom prst="rect">
            <a:avLst/>
          </a:prstGeom>
        </p:spPr>
      </p:pic>
      <p:sp>
        <p:nvSpPr>
          <p:cNvPr id="12" name="Content Placeholder 2">
            <a:extLst>
              <a:ext uri="{FF2B5EF4-FFF2-40B4-BE49-F238E27FC236}">
                <a16:creationId xmlns:a16="http://schemas.microsoft.com/office/drawing/2014/main" id="{FDCEE729-E36E-8FF3-1AA7-3FCDD3973FE0}"/>
              </a:ext>
            </a:extLst>
          </p:cNvPr>
          <p:cNvSpPr>
            <a:spLocks noGrp="1"/>
          </p:cNvSpPr>
          <p:nvPr/>
        </p:nvSpPr>
        <p:spPr>
          <a:xfrm>
            <a:off x="96643" y="1170412"/>
            <a:ext cx="6668842" cy="2107217"/>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buNone/>
            </a:pPr>
            <a:br>
              <a:rPr lang="en-US" altLang="ja-JP" dirty="0">
                <a:ea typeface="+mn-lt"/>
                <a:cs typeface="+mn-lt"/>
              </a:rPr>
            </a:br>
            <a:r>
              <a:rPr lang="en-US" altLang="ja-JP" dirty="0">
                <a:ea typeface="+mn-lt"/>
                <a:cs typeface="+mn-lt"/>
              </a:rPr>
              <a:t>T</a:t>
            </a:r>
            <a:r>
              <a:rPr lang="en-US" dirty="0">
                <a:ea typeface="+mn-lt"/>
                <a:cs typeface="+mn-lt"/>
              </a:rPr>
              <a:t>ask of knowledge refinement: generating sequences of refinement actions that mitigates issues in the KB.</a:t>
            </a:r>
            <a:endParaRPr lang="en-US" dirty="0">
              <a:ea typeface="Calibri"/>
              <a:cs typeface="Calibri"/>
            </a:endParaRPr>
          </a:p>
        </p:txBody>
      </p:sp>
    </p:spTree>
    <p:extLst>
      <p:ext uri="{BB962C8B-B14F-4D97-AF65-F5344CB8AC3E}">
        <p14:creationId xmlns:p14="http://schemas.microsoft.com/office/powerpoint/2010/main" val="622641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C52C39-0EF0-3BB1-31EC-852C939D9044}"/>
              </a:ext>
            </a:extLst>
          </p:cNvPr>
          <p:cNvSpPr>
            <a:spLocks noGrp="1"/>
          </p:cNvSpPr>
          <p:nvPr>
            <p:ph type="sldNum" sz="quarter" idx="12"/>
          </p:nvPr>
        </p:nvSpPr>
        <p:spPr/>
        <p:txBody>
          <a:bodyPr/>
          <a:lstStyle/>
          <a:p>
            <a:fld id="{360D54F1-1E69-41BF-8A89-6B497D4E24EC}" type="slidenum">
              <a:rPr lang="en-US" smtClean="0"/>
              <a:t>15</a:t>
            </a:fld>
            <a:endParaRPr lang="en-US"/>
          </a:p>
        </p:txBody>
      </p:sp>
      <p:pic>
        <p:nvPicPr>
          <p:cNvPr id="6" name="Picture 5">
            <a:extLst>
              <a:ext uri="{FF2B5EF4-FFF2-40B4-BE49-F238E27FC236}">
                <a16:creationId xmlns:a16="http://schemas.microsoft.com/office/drawing/2014/main" id="{399F06B9-CFE9-CA0F-9DBC-955A8FA43B6F}"/>
              </a:ext>
            </a:extLst>
          </p:cNvPr>
          <p:cNvPicPr>
            <a:picLocks noChangeAspect="1"/>
          </p:cNvPicPr>
          <p:nvPr/>
        </p:nvPicPr>
        <p:blipFill>
          <a:blip r:embed="rId2"/>
          <a:stretch>
            <a:fillRect/>
          </a:stretch>
        </p:blipFill>
        <p:spPr>
          <a:xfrm>
            <a:off x="122416" y="3707028"/>
            <a:ext cx="5280122" cy="2742755"/>
          </a:xfrm>
          <a:prstGeom prst="rect">
            <a:avLst/>
          </a:prstGeom>
        </p:spPr>
      </p:pic>
      <p:sp>
        <p:nvSpPr>
          <p:cNvPr id="36" name="Google Shape;413;p26">
            <a:extLst>
              <a:ext uri="{FF2B5EF4-FFF2-40B4-BE49-F238E27FC236}">
                <a16:creationId xmlns:a16="http://schemas.microsoft.com/office/drawing/2014/main" id="{86EFCAB1-720F-0C84-219F-5FEDB9022F07}"/>
              </a:ext>
            </a:extLst>
          </p:cNvPr>
          <p:cNvSpPr/>
          <p:nvPr/>
        </p:nvSpPr>
        <p:spPr>
          <a:xfrm>
            <a:off x="7872227" y="3660527"/>
            <a:ext cx="2001045" cy="2375656"/>
          </a:xfrm>
          <a:prstGeom prst="roundRect">
            <a:avLst>
              <a:gd name="adj" fmla="val 9689"/>
            </a:avLst>
          </a:prstGeom>
          <a:solidFill>
            <a:srgbClr val="C4D2D5">
              <a:alpha val="46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37" name="Google Shape;414;p26">
            <a:extLst>
              <a:ext uri="{FF2B5EF4-FFF2-40B4-BE49-F238E27FC236}">
                <a16:creationId xmlns:a16="http://schemas.microsoft.com/office/drawing/2014/main" id="{9174CA9B-A178-A83A-54E6-246185AE904C}"/>
              </a:ext>
            </a:extLst>
          </p:cNvPr>
          <p:cNvSpPr/>
          <p:nvPr/>
        </p:nvSpPr>
        <p:spPr>
          <a:xfrm>
            <a:off x="5547345" y="3653245"/>
            <a:ext cx="2080872" cy="2397428"/>
          </a:xfrm>
          <a:prstGeom prst="roundRect">
            <a:avLst>
              <a:gd name="adj" fmla="val 9689"/>
            </a:avLst>
          </a:prstGeom>
          <a:solidFill>
            <a:srgbClr val="F4CCC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38" name="Google Shape;417;p26">
            <a:extLst>
              <a:ext uri="{FF2B5EF4-FFF2-40B4-BE49-F238E27FC236}">
                <a16:creationId xmlns:a16="http://schemas.microsoft.com/office/drawing/2014/main" id="{330729F0-B6C9-ED9B-BC7C-F95D1D674FF4}"/>
              </a:ext>
            </a:extLst>
          </p:cNvPr>
          <p:cNvSpPr/>
          <p:nvPr/>
        </p:nvSpPr>
        <p:spPr>
          <a:xfrm>
            <a:off x="5705217" y="3842677"/>
            <a:ext cx="1736100" cy="446100"/>
          </a:xfrm>
          <a:prstGeom prst="roundRect">
            <a:avLst>
              <a:gd name="adj" fmla="val 16667"/>
            </a:avLst>
          </a:prstGeom>
          <a:noFill/>
          <a:ln w="1905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a:t> </a:t>
            </a:r>
            <a:r>
              <a:rPr lang="zh-CN" b="1"/>
              <a:t>incompleteness</a:t>
            </a:r>
            <a:endParaRPr b="1"/>
          </a:p>
        </p:txBody>
      </p:sp>
      <p:sp>
        <p:nvSpPr>
          <p:cNvPr id="39" name="Google Shape;418;p26">
            <a:extLst>
              <a:ext uri="{FF2B5EF4-FFF2-40B4-BE49-F238E27FC236}">
                <a16:creationId xmlns:a16="http://schemas.microsoft.com/office/drawing/2014/main" id="{7AA7830B-70C1-72DE-AF03-C153FA72930D}"/>
              </a:ext>
            </a:extLst>
          </p:cNvPr>
          <p:cNvSpPr/>
          <p:nvPr/>
        </p:nvSpPr>
        <p:spPr>
          <a:xfrm>
            <a:off x="5705217" y="4470952"/>
            <a:ext cx="1736100" cy="446100"/>
          </a:xfrm>
          <a:prstGeom prst="roundRect">
            <a:avLst>
              <a:gd name="adj" fmla="val 16667"/>
            </a:avLst>
          </a:prstGeom>
          <a:noFill/>
          <a:ln w="1905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a:t> </a:t>
            </a:r>
            <a:r>
              <a:rPr lang="zh-CN" b="1"/>
              <a:t>incorrectness</a:t>
            </a:r>
            <a:endParaRPr b="1"/>
          </a:p>
        </p:txBody>
      </p:sp>
      <p:sp>
        <p:nvSpPr>
          <p:cNvPr id="40" name="Google Shape;419;p26">
            <a:extLst>
              <a:ext uri="{FF2B5EF4-FFF2-40B4-BE49-F238E27FC236}">
                <a16:creationId xmlns:a16="http://schemas.microsoft.com/office/drawing/2014/main" id="{8037E7EE-9FF8-BD02-9592-3FFF9F7E07F3}"/>
              </a:ext>
            </a:extLst>
          </p:cNvPr>
          <p:cNvSpPr/>
          <p:nvPr/>
        </p:nvSpPr>
        <p:spPr>
          <a:xfrm>
            <a:off x="5705217" y="5099227"/>
            <a:ext cx="1736100" cy="446100"/>
          </a:xfrm>
          <a:prstGeom prst="roundRect">
            <a:avLst>
              <a:gd name="adj" fmla="val 16667"/>
            </a:avLst>
          </a:prstGeom>
          <a:noFill/>
          <a:ln w="1905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a:t> </a:t>
            </a:r>
            <a:r>
              <a:rPr lang="zh-CN" b="1"/>
              <a:t>redundancy</a:t>
            </a:r>
            <a:endParaRPr b="1"/>
          </a:p>
        </p:txBody>
      </p:sp>
      <p:sp>
        <p:nvSpPr>
          <p:cNvPr id="41" name="Google Shape;420;p26">
            <a:extLst>
              <a:ext uri="{FF2B5EF4-FFF2-40B4-BE49-F238E27FC236}">
                <a16:creationId xmlns:a16="http://schemas.microsoft.com/office/drawing/2014/main" id="{31BC6848-FDCB-429C-73F1-BF08D12AD56C}"/>
              </a:ext>
            </a:extLst>
          </p:cNvPr>
          <p:cNvSpPr/>
          <p:nvPr/>
        </p:nvSpPr>
        <p:spPr>
          <a:xfrm>
            <a:off x="8111042" y="3842677"/>
            <a:ext cx="1559700" cy="4461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dirty="0"/>
              <a:t> </a:t>
            </a:r>
            <a:r>
              <a:rPr lang="zh-CN" b="1" dirty="0"/>
              <a:t>insert_edge( )</a:t>
            </a:r>
            <a:endParaRPr b="1" dirty="0"/>
          </a:p>
        </p:txBody>
      </p:sp>
      <p:sp>
        <p:nvSpPr>
          <p:cNvPr id="42" name="Google Shape;421;p26">
            <a:extLst>
              <a:ext uri="{FF2B5EF4-FFF2-40B4-BE49-F238E27FC236}">
                <a16:creationId xmlns:a16="http://schemas.microsoft.com/office/drawing/2014/main" id="{02B195C6-4F5F-34FF-3623-B407DD90D3B3}"/>
              </a:ext>
            </a:extLst>
          </p:cNvPr>
          <p:cNvSpPr/>
          <p:nvPr/>
        </p:nvSpPr>
        <p:spPr>
          <a:xfrm>
            <a:off x="8111042" y="4470952"/>
            <a:ext cx="1559700" cy="4461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a:t> </a:t>
            </a:r>
            <a:r>
              <a:rPr lang="zh-CN" b="1"/>
              <a:t>delete_edge( )</a:t>
            </a:r>
            <a:endParaRPr b="1"/>
          </a:p>
        </p:txBody>
      </p:sp>
      <p:sp>
        <p:nvSpPr>
          <p:cNvPr id="43" name="Google Shape;422;p26">
            <a:extLst>
              <a:ext uri="{FF2B5EF4-FFF2-40B4-BE49-F238E27FC236}">
                <a16:creationId xmlns:a16="http://schemas.microsoft.com/office/drawing/2014/main" id="{508E320F-BA74-C84F-C328-24275EE1CF28}"/>
              </a:ext>
            </a:extLst>
          </p:cNvPr>
          <p:cNvSpPr/>
          <p:nvPr/>
        </p:nvSpPr>
        <p:spPr>
          <a:xfrm>
            <a:off x="8111042" y="5099227"/>
            <a:ext cx="1559700" cy="4461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b="1"/>
              <a:t>replace_node( )</a:t>
            </a:r>
            <a:endParaRPr b="1"/>
          </a:p>
        </p:txBody>
      </p:sp>
      <p:cxnSp>
        <p:nvCxnSpPr>
          <p:cNvPr id="44" name="Google Shape;423;p26">
            <a:extLst>
              <a:ext uri="{FF2B5EF4-FFF2-40B4-BE49-F238E27FC236}">
                <a16:creationId xmlns:a16="http://schemas.microsoft.com/office/drawing/2014/main" id="{439C9626-2706-959D-4DC4-442402085626}"/>
              </a:ext>
            </a:extLst>
          </p:cNvPr>
          <p:cNvCxnSpPr>
            <a:cxnSpLocks/>
          </p:cNvCxnSpPr>
          <p:nvPr/>
        </p:nvCxnSpPr>
        <p:spPr>
          <a:xfrm flipV="1">
            <a:off x="7434060" y="4072984"/>
            <a:ext cx="684315" cy="7257"/>
          </a:xfrm>
          <a:prstGeom prst="straightConnector1">
            <a:avLst/>
          </a:prstGeom>
          <a:noFill/>
          <a:ln w="19050" cap="flat" cmpd="sng">
            <a:solidFill>
              <a:schemeClr val="dk2"/>
            </a:solidFill>
            <a:prstDash val="solid"/>
            <a:round/>
            <a:headEnd type="none" w="med" len="med"/>
            <a:tailEnd type="triangle" w="med" len="med"/>
          </a:ln>
        </p:spPr>
      </p:cxnSp>
      <p:cxnSp>
        <p:nvCxnSpPr>
          <p:cNvPr id="45" name="Google Shape;424;p26">
            <a:extLst>
              <a:ext uri="{FF2B5EF4-FFF2-40B4-BE49-F238E27FC236}">
                <a16:creationId xmlns:a16="http://schemas.microsoft.com/office/drawing/2014/main" id="{AC70B92C-ED84-F529-9B86-F8DCBC808AAB}"/>
              </a:ext>
            </a:extLst>
          </p:cNvPr>
          <p:cNvCxnSpPr>
            <a:cxnSpLocks/>
          </p:cNvCxnSpPr>
          <p:nvPr/>
        </p:nvCxnSpPr>
        <p:spPr>
          <a:xfrm>
            <a:off x="7441317" y="4694002"/>
            <a:ext cx="669800" cy="0"/>
          </a:xfrm>
          <a:prstGeom prst="straightConnector1">
            <a:avLst/>
          </a:prstGeom>
          <a:noFill/>
          <a:ln w="19050" cap="flat" cmpd="sng">
            <a:solidFill>
              <a:schemeClr val="dk2"/>
            </a:solidFill>
            <a:prstDash val="solid"/>
            <a:round/>
            <a:headEnd type="none" w="med" len="med"/>
            <a:tailEnd type="triangle" w="med" len="med"/>
          </a:ln>
        </p:spPr>
      </p:cxnSp>
      <p:cxnSp>
        <p:nvCxnSpPr>
          <p:cNvPr id="46" name="Google Shape;425;p26">
            <a:extLst>
              <a:ext uri="{FF2B5EF4-FFF2-40B4-BE49-F238E27FC236}">
                <a16:creationId xmlns:a16="http://schemas.microsoft.com/office/drawing/2014/main" id="{2DD2ED8C-2342-2525-DE8D-2882D2B05058}"/>
              </a:ext>
            </a:extLst>
          </p:cNvPr>
          <p:cNvCxnSpPr>
            <a:cxnSpLocks/>
          </p:cNvCxnSpPr>
          <p:nvPr/>
        </p:nvCxnSpPr>
        <p:spPr>
          <a:xfrm flipV="1">
            <a:off x="7448573" y="4694077"/>
            <a:ext cx="662542" cy="628200"/>
          </a:xfrm>
          <a:prstGeom prst="straightConnector1">
            <a:avLst/>
          </a:prstGeom>
          <a:noFill/>
          <a:ln w="19050" cap="flat" cmpd="sng">
            <a:solidFill>
              <a:schemeClr val="dk2"/>
            </a:solidFill>
            <a:prstDash val="solid"/>
            <a:round/>
            <a:headEnd type="none" w="med" len="med"/>
            <a:tailEnd type="triangle" w="med" len="med"/>
          </a:ln>
        </p:spPr>
      </p:cxnSp>
      <p:cxnSp>
        <p:nvCxnSpPr>
          <p:cNvPr id="47" name="Google Shape;426;p26">
            <a:extLst>
              <a:ext uri="{FF2B5EF4-FFF2-40B4-BE49-F238E27FC236}">
                <a16:creationId xmlns:a16="http://schemas.microsoft.com/office/drawing/2014/main" id="{3C8AABB6-9115-D2D6-CECE-F21CB34D206E}"/>
              </a:ext>
            </a:extLst>
          </p:cNvPr>
          <p:cNvCxnSpPr>
            <a:cxnSpLocks/>
          </p:cNvCxnSpPr>
          <p:nvPr/>
        </p:nvCxnSpPr>
        <p:spPr>
          <a:xfrm>
            <a:off x="7441317" y="5315020"/>
            <a:ext cx="669800" cy="0"/>
          </a:xfrm>
          <a:prstGeom prst="straightConnector1">
            <a:avLst/>
          </a:prstGeom>
          <a:noFill/>
          <a:ln w="19050" cap="flat" cmpd="sng">
            <a:solidFill>
              <a:schemeClr val="dk2"/>
            </a:solidFill>
            <a:prstDash val="solid"/>
            <a:round/>
            <a:headEnd type="none" w="med" len="med"/>
            <a:tailEnd type="triangle" w="med" len="med"/>
          </a:ln>
        </p:spPr>
      </p:cxnSp>
      <p:cxnSp>
        <p:nvCxnSpPr>
          <p:cNvPr id="48" name="Google Shape;427;p26">
            <a:extLst>
              <a:ext uri="{FF2B5EF4-FFF2-40B4-BE49-F238E27FC236}">
                <a16:creationId xmlns:a16="http://schemas.microsoft.com/office/drawing/2014/main" id="{7F5B2055-61E7-6917-693E-F973B00BADFC}"/>
              </a:ext>
            </a:extLst>
          </p:cNvPr>
          <p:cNvCxnSpPr>
            <a:cxnSpLocks/>
          </p:cNvCxnSpPr>
          <p:nvPr/>
        </p:nvCxnSpPr>
        <p:spPr>
          <a:xfrm>
            <a:off x="7441317" y="4686745"/>
            <a:ext cx="662543" cy="620943"/>
          </a:xfrm>
          <a:prstGeom prst="straightConnector1">
            <a:avLst/>
          </a:prstGeom>
          <a:noFill/>
          <a:ln w="19050" cap="flat" cmpd="sng">
            <a:solidFill>
              <a:schemeClr val="dk2"/>
            </a:solidFill>
            <a:prstDash val="solid"/>
            <a:round/>
            <a:headEnd type="none" w="med" len="med"/>
            <a:tailEnd type="triangle" w="med" len="med"/>
          </a:ln>
        </p:spPr>
      </p:cxnSp>
      <p:sp>
        <p:nvSpPr>
          <p:cNvPr id="49" name="Google Shape;428;p26">
            <a:extLst>
              <a:ext uri="{FF2B5EF4-FFF2-40B4-BE49-F238E27FC236}">
                <a16:creationId xmlns:a16="http://schemas.microsoft.com/office/drawing/2014/main" id="{1962EDFA-AB96-1C42-D836-B74D10C03A0C}"/>
              </a:ext>
            </a:extLst>
          </p:cNvPr>
          <p:cNvSpPr txBox="1"/>
          <p:nvPr/>
        </p:nvSpPr>
        <p:spPr>
          <a:xfrm>
            <a:off x="5723067" y="5603388"/>
            <a:ext cx="1700400" cy="377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sz="1500">
                <a:solidFill>
                  <a:schemeClr val="dk1"/>
                </a:solidFill>
                <a:latin typeface="Play"/>
                <a:ea typeface="Play"/>
                <a:cs typeface="Play"/>
                <a:sym typeface="Play"/>
              </a:rPr>
              <a:t>Issues</a:t>
            </a:r>
            <a:endParaRPr sz="1500">
              <a:solidFill>
                <a:schemeClr val="dk1"/>
              </a:solidFill>
              <a:latin typeface="Play"/>
              <a:ea typeface="Play"/>
              <a:cs typeface="Play"/>
              <a:sym typeface="Play"/>
            </a:endParaRPr>
          </a:p>
        </p:txBody>
      </p:sp>
      <p:sp>
        <p:nvSpPr>
          <p:cNvPr id="50" name="Google Shape;429;p26">
            <a:extLst>
              <a:ext uri="{FF2B5EF4-FFF2-40B4-BE49-F238E27FC236}">
                <a16:creationId xmlns:a16="http://schemas.microsoft.com/office/drawing/2014/main" id="{E1D00E19-5562-8E33-0B30-CFCB37CB4434}"/>
              </a:ext>
            </a:extLst>
          </p:cNvPr>
          <p:cNvSpPr txBox="1"/>
          <p:nvPr/>
        </p:nvSpPr>
        <p:spPr>
          <a:xfrm>
            <a:off x="8018921" y="5603388"/>
            <a:ext cx="1700400" cy="377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sz="1500">
                <a:solidFill>
                  <a:schemeClr val="dk1"/>
                </a:solidFill>
                <a:latin typeface="Play"/>
                <a:ea typeface="Play"/>
                <a:cs typeface="Play"/>
                <a:sym typeface="Play"/>
              </a:rPr>
              <a:t>Actions</a:t>
            </a:r>
            <a:endParaRPr sz="1500">
              <a:solidFill>
                <a:schemeClr val="dk1"/>
              </a:solidFill>
              <a:latin typeface="Play"/>
              <a:ea typeface="Play"/>
              <a:cs typeface="Play"/>
              <a:sym typeface="Play"/>
            </a:endParaRPr>
          </a:p>
        </p:txBody>
      </p:sp>
      <p:sp>
        <p:nvSpPr>
          <p:cNvPr id="51" name="Google Shape;430;p26">
            <a:extLst>
              <a:ext uri="{FF2B5EF4-FFF2-40B4-BE49-F238E27FC236}">
                <a16:creationId xmlns:a16="http://schemas.microsoft.com/office/drawing/2014/main" id="{3BA413D2-6BFE-AFCD-86E5-5BD134E65BB7}"/>
              </a:ext>
            </a:extLst>
          </p:cNvPr>
          <p:cNvSpPr/>
          <p:nvPr/>
        </p:nvSpPr>
        <p:spPr>
          <a:xfrm>
            <a:off x="10153567" y="3660527"/>
            <a:ext cx="2138928" cy="2361142"/>
          </a:xfrm>
          <a:prstGeom prst="roundRect">
            <a:avLst>
              <a:gd name="adj" fmla="val 9689"/>
            </a:avLst>
          </a:prstGeom>
          <a:solidFill>
            <a:srgbClr val="EFEFE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52" name="Google Shape;431;p26">
            <a:extLst>
              <a:ext uri="{FF2B5EF4-FFF2-40B4-BE49-F238E27FC236}">
                <a16:creationId xmlns:a16="http://schemas.microsoft.com/office/drawing/2014/main" id="{BD43FDFF-A712-E719-3AF4-30E4ADA64004}"/>
              </a:ext>
            </a:extLst>
          </p:cNvPr>
          <p:cNvSpPr txBox="1"/>
          <p:nvPr/>
        </p:nvSpPr>
        <p:spPr>
          <a:xfrm>
            <a:off x="10160824" y="5603384"/>
            <a:ext cx="2160700" cy="3625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sz="1500">
                <a:solidFill>
                  <a:schemeClr val="dk1"/>
                </a:solidFill>
                <a:latin typeface="Play"/>
                <a:ea typeface="Play"/>
                <a:cs typeface="Play"/>
                <a:sym typeface="Play"/>
              </a:rPr>
              <a:t>Atom DB Operators</a:t>
            </a:r>
            <a:endParaRPr sz="1500">
              <a:solidFill>
                <a:schemeClr val="dk1"/>
              </a:solidFill>
              <a:latin typeface="Play"/>
              <a:ea typeface="Play"/>
              <a:cs typeface="Play"/>
              <a:sym typeface="Play"/>
            </a:endParaRPr>
          </a:p>
        </p:txBody>
      </p:sp>
      <p:sp>
        <p:nvSpPr>
          <p:cNvPr id="53" name="Google Shape;432;p26">
            <a:extLst>
              <a:ext uri="{FF2B5EF4-FFF2-40B4-BE49-F238E27FC236}">
                <a16:creationId xmlns:a16="http://schemas.microsoft.com/office/drawing/2014/main" id="{974983C3-A55F-1BCC-B14C-74001BABC531}"/>
              </a:ext>
            </a:extLst>
          </p:cNvPr>
          <p:cNvSpPr/>
          <p:nvPr/>
        </p:nvSpPr>
        <p:spPr>
          <a:xfrm>
            <a:off x="10443181" y="3844044"/>
            <a:ext cx="1559700" cy="4461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a:t>_delete_edge()</a:t>
            </a:r>
            <a:endParaRPr b="1"/>
          </a:p>
        </p:txBody>
      </p:sp>
      <p:sp>
        <p:nvSpPr>
          <p:cNvPr id="54" name="Google Shape;433;p26">
            <a:extLst>
              <a:ext uri="{FF2B5EF4-FFF2-40B4-BE49-F238E27FC236}">
                <a16:creationId xmlns:a16="http://schemas.microsoft.com/office/drawing/2014/main" id="{A1D77E0E-AD4E-D0D9-659F-E9AE86B3FE79}"/>
              </a:ext>
            </a:extLst>
          </p:cNvPr>
          <p:cNvSpPr/>
          <p:nvPr/>
        </p:nvSpPr>
        <p:spPr>
          <a:xfrm>
            <a:off x="10464953" y="4470194"/>
            <a:ext cx="1559700" cy="4461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CN"/>
              <a:t>_insert_edge()</a:t>
            </a:r>
            <a:endParaRPr b="1"/>
          </a:p>
        </p:txBody>
      </p:sp>
      <p:sp>
        <p:nvSpPr>
          <p:cNvPr id="55" name="Google Shape;434;p26">
            <a:extLst>
              <a:ext uri="{FF2B5EF4-FFF2-40B4-BE49-F238E27FC236}">
                <a16:creationId xmlns:a16="http://schemas.microsoft.com/office/drawing/2014/main" id="{8D704C7A-BD6D-8E08-1C52-2BA838C1BBB4}"/>
              </a:ext>
            </a:extLst>
          </p:cNvPr>
          <p:cNvSpPr/>
          <p:nvPr/>
        </p:nvSpPr>
        <p:spPr>
          <a:xfrm>
            <a:off x="10443181" y="5118116"/>
            <a:ext cx="1559700" cy="4461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altLang="zh-CN"/>
              <a:t>_</a:t>
            </a:r>
            <a:r>
              <a:rPr lang="zh-CN"/>
              <a:t>remove_node()</a:t>
            </a:r>
            <a:endParaRPr b="1"/>
          </a:p>
        </p:txBody>
      </p:sp>
      <p:cxnSp>
        <p:nvCxnSpPr>
          <p:cNvPr id="56" name="Google Shape;435;p26">
            <a:extLst>
              <a:ext uri="{FF2B5EF4-FFF2-40B4-BE49-F238E27FC236}">
                <a16:creationId xmlns:a16="http://schemas.microsoft.com/office/drawing/2014/main" id="{314AC1D0-FE09-2444-2665-C51EFE7F6CB5}"/>
              </a:ext>
            </a:extLst>
          </p:cNvPr>
          <p:cNvCxnSpPr/>
          <p:nvPr/>
        </p:nvCxnSpPr>
        <p:spPr>
          <a:xfrm flipH="1" flipV="1">
            <a:off x="11259316" y="4902449"/>
            <a:ext cx="0" cy="175957"/>
          </a:xfrm>
          <a:prstGeom prst="straightConnector1">
            <a:avLst/>
          </a:prstGeom>
          <a:noFill/>
          <a:ln w="28575" cap="flat" cmpd="sng">
            <a:solidFill>
              <a:schemeClr val="dk1"/>
            </a:solidFill>
            <a:prstDash val="dot"/>
            <a:round/>
            <a:headEnd type="none" w="med" len="med"/>
            <a:tailEnd type="none" w="med" len="med"/>
          </a:ln>
        </p:spPr>
      </p:cxnSp>
      <p:cxnSp>
        <p:nvCxnSpPr>
          <p:cNvPr id="57" name="Google Shape;436;p26">
            <a:extLst>
              <a:ext uri="{FF2B5EF4-FFF2-40B4-BE49-F238E27FC236}">
                <a16:creationId xmlns:a16="http://schemas.microsoft.com/office/drawing/2014/main" id="{2299D176-F116-C4B1-5145-69865E35CC66}"/>
              </a:ext>
            </a:extLst>
          </p:cNvPr>
          <p:cNvCxnSpPr>
            <a:cxnSpLocks/>
          </p:cNvCxnSpPr>
          <p:nvPr/>
        </p:nvCxnSpPr>
        <p:spPr>
          <a:xfrm flipH="1">
            <a:off x="9663412" y="4074350"/>
            <a:ext cx="787027" cy="1262429"/>
          </a:xfrm>
          <a:prstGeom prst="straightConnector1">
            <a:avLst/>
          </a:prstGeom>
          <a:noFill/>
          <a:ln w="19050" cap="flat" cmpd="sng">
            <a:solidFill>
              <a:schemeClr val="dk2"/>
            </a:solidFill>
            <a:prstDash val="solid"/>
            <a:round/>
            <a:headEnd type="none" w="med" len="med"/>
            <a:tailEnd type="triangle" w="med" len="med"/>
          </a:ln>
        </p:spPr>
      </p:cxnSp>
      <p:cxnSp>
        <p:nvCxnSpPr>
          <p:cNvPr id="58" name="Google Shape;437;p26">
            <a:extLst>
              <a:ext uri="{FF2B5EF4-FFF2-40B4-BE49-F238E27FC236}">
                <a16:creationId xmlns:a16="http://schemas.microsoft.com/office/drawing/2014/main" id="{F592E854-8E4E-0822-C7A6-8F7B615E72BE}"/>
              </a:ext>
            </a:extLst>
          </p:cNvPr>
          <p:cNvCxnSpPr>
            <a:cxnSpLocks/>
          </p:cNvCxnSpPr>
          <p:nvPr/>
        </p:nvCxnSpPr>
        <p:spPr>
          <a:xfrm flipH="1">
            <a:off x="9656153" y="4678729"/>
            <a:ext cx="816056" cy="658200"/>
          </a:xfrm>
          <a:prstGeom prst="straightConnector1">
            <a:avLst/>
          </a:prstGeom>
          <a:noFill/>
          <a:ln w="19050" cap="flat" cmpd="sng">
            <a:solidFill>
              <a:schemeClr val="dk2"/>
            </a:solidFill>
            <a:prstDash val="solid"/>
            <a:round/>
            <a:headEnd type="none" w="med" len="med"/>
            <a:tailEnd type="triangle" w="med" len="med"/>
          </a:ln>
        </p:spPr>
      </p:cxnSp>
      <p:cxnSp>
        <p:nvCxnSpPr>
          <p:cNvPr id="59" name="Google Shape;438;p26">
            <a:extLst>
              <a:ext uri="{FF2B5EF4-FFF2-40B4-BE49-F238E27FC236}">
                <a16:creationId xmlns:a16="http://schemas.microsoft.com/office/drawing/2014/main" id="{023B9831-DD6D-059E-0017-12371FACF57F}"/>
              </a:ext>
            </a:extLst>
          </p:cNvPr>
          <p:cNvCxnSpPr>
            <a:cxnSpLocks/>
          </p:cNvCxnSpPr>
          <p:nvPr/>
        </p:nvCxnSpPr>
        <p:spPr>
          <a:xfrm flipH="1">
            <a:off x="9663411" y="5304878"/>
            <a:ext cx="765257" cy="24644"/>
          </a:xfrm>
          <a:prstGeom prst="straightConnector1">
            <a:avLst/>
          </a:prstGeom>
          <a:noFill/>
          <a:ln w="19050" cap="flat" cmpd="sng">
            <a:solidFill>
              <a:schemeClr val="dk2"/>
            </a:solidFill>
            <a:prstDash val="solid"/>
            <a:round/>
            <a:headEnd type="none" w="med" len="med"/>
            <a:tailEnd type="triangle" w="med" len="med"/>
          </a:ln>
        </p:spPr>
      </p:cxnSp>
      <p:sp>
        <p:nvSpPr>
          <p:cNvPr id="60" name="Google Shape;439;p26">
            <a:extLst>
              <a:ext uri="{FF2B5EF4-FFF2-40B4-BE49-F238E27FC236}">
                <a16:creationId xmlns:a16="http://schemas.microsoft.com/office/drawing/2014/main" id="{15B44364-A810-F1B6-A03D-12B7343A3ABC}"/>
              </a:ext>
            </a:extLst>
          </p:cNvPr>
          <p:cNvSpPr/>
          <p:nvPr/>
        </p:nvSpPr>
        <p:spPr>
          <a:xfrm rot="16200000">
            <a:off x="8598221" y="6037040"/>
            <a:ext cx="541800" cy="545400"/>
          </a:xfrm>
          <a:prstGeom prst="rightArrow">
            <a:avLst>
              <a:gd name="adj1" fmla="val 50000"/>
              <a:gd name="adj2" fmla="val 58783"/>
            </a:avLst>
          </a:prstGeom>
          <a:solidFill>
            <a:srgbClr val="99999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61" name="Google Shape;440;p26">
            <a:extLst>
              <a:ext uri="{FF2B5EF4-FFF2-40B4-BE49-F238E27FC236}">
                <a16:creationId xmlns:a16="http://schemas.microsoft.com/office/drawing/2014/main" id="{9C776B38-B40E-D156-4605-B672F3A81AE5}"/>
              </a:ext>
            </a:extLst>
          </p:cNvPr>
          <p:cNvSpPr txBox="1"/>
          <p:nvPr/>
        </p:nvSpPr>
        <p:spPr>
          <a:xfrm>
            <a:off x="9163593" y="6094066"/>
            <a:ext cx="2110857" cy="5127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CN" sz="2000" b="1" dirty="0">
                <a:solidFill>
                  <a:schemeClr val="dk1"/>
                </a:solidFill>
                <a:latin typeface="Play"/>
                <a:ea typeface="Play"/>
                <a:cs typeface="Play"/>
                <a:sym typeface="Play"/>
              </a:rPr>
              <a:t>Fixed schema.</a:t>
            </a:r>
            <a:endParaRPr lang="en-US" altLang="zh-CN" sz="2000" dirty="0">
              <a:solidFill>
                <a:schemeClr val="dk1"/>
              </a:solidFill>
              <a:latin typeface="Play"/>
              <a:ea typeface="Play"/>
              <a:cs typeface="Play"/>
            </a:endParaRPr>
          </a:p>
        </p:txBody>
      </p:sp>
      <p:pic>
        <p:nvPicPr>
          <p:cNvPr id="62" name="Google Shape;441;p26" title="padlock.png">
            <a:extLst>
              <a:ext uri="{FF2B5EF4-FFF2-40B4-BE49-F238E27FC236}">
                <a16:creationId xmlns:a16="http://schemas.microsoft.com/office/drawing/2014/main" id="{AAB04003-616C-941E-0D73-7BF7ECD52CEB}"/>
              </a:ext>
            </a:extLst>
          </p:cNvPr>
          <p:cNvPicPr preferRelativeResize="0"/>
          <p:nvPr/>
        </p:nvPicPr>
        <p:blipFill>
          <a:blip r:embed="rId3">
            <a:alphaModFix/>
          </a:blip>
          <a:stretch>
            <a:fillRect/>
          </a:stretch>
        </p:blipFill>
        <p:spPr>
          <a:xfrm>
            <a:off x="8702342" y="3510447"/>
            <a:ext cx="377100" cy="377100"/>
          </a:xfrm>
          <a:prstGeom prst="rect">
            <a:avLst/>
          </a:prstGeom>
          <a:noFill/>
          <a:ln>
            <a:noFill/>
          </a:ln>
        </p:spPr>
      </p:pic>
      <p:pic>
        <p:nvPicPr>
          <p:cNvPr id="63" name="Google Shape;442;p26" title="plug-in.png">
            <a:extLst>
              <a:ext uri="{FF2B5EF4-FFF2-40B4-BE49-F238E27FC236}">
                <a16:creationId xmlns:a16="http://schemas.microsoft.com/office/drawing/2014/main" id="{0D4741BC-71B1-9B1A-EBDA-DA01B38342C5}"/>
              </a:ext>
            </a:extLst>
          </p:cNvPr>
          <p:cNvPicPr preferRelativeResize="0"/>
          <p:nvPr/>
        </p:nvPicPr>
        <p:blipFill>
          <a:blip r:embed="rId4">
            <a:alphaModFix/>
          </a:blip>
          <a:stretch>
            <a:fillRect/>
          </a:stretch>
        </p:blipFill>
        <p:spPr>
          <a:xfrm>
            <a:off x="11019965" y="3510449"/>
            <a:ext cx="377100" cy="377100"/>
          </a:xfrm>
          <a:prstGeom prst="rect">
            <a:avLst/>
          </a:prstGeom>
          <a:noFill/>
          <a:ln>
            <a:noFill/>
          </a:ln>
        </p:spPr>
      </p:pic>
      <p:sp>
        <p:nvSpPr>
          <p:cNvPr id="64" name="Content Placeholder 2">
            <a:extLst>
              <a:ext uri="{FF2B5EF4-FFF2-40B4-BE49-F238E27FC236}">
                <a16:creationId xmlns:a16="http://schemas.microsoft.com/office/drawing/2014/main" id="{2C3CE866-4F9F-4606-52F9-6F8A579243A2}"/>
              </a:ext>
            </a:extLst>
          </p:cNvPr>
          <p:cNvSpPr>
            <a:spLocks noGrp="1"/>
          </p:cNvSpPr>
          <p:nvPr/>
        </p:nvSpPr>
        <p:spPr>
          <a:xfrm>
            <a:off x="5558492" y="3142203"/>
            <a:ext cx="4920858" cy="376388"/>
          </a:xfrm>
          <a:prstGeom prst="rect">
            <a:avLst/>
          </a:prstGeom>
        </p:spPr>
        <p:txBody>
          <a:bodyPr vert="horz" lIns="91440" tIns="45720" rIns="91440" bIns="45720" rtlCol="0" anchor="ctr" anchorCtr="0">
            <a:normAutofit fontScale="925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buNone/>
            </a:pPr>
            <a:endParaRPr lang="en-US" sz="2400" dirty="0">
              <a:ea typeface="Calibri"/>
              <a:cs typeface="Calibri"/>
            </a:endParaRPr>
          </a:p>
        </p:txBody>
      </p:sp>
      <p:sp>
        <p:nvSpPr>
          <p:cNvPr id="66" name="TextBox 65">
            <a:extLst>
              <a:ext uri="{FF2B5EF4-FFF2-40B4-BE49-F238E27FC236}">
                <a16:creationId xmlns:a16="http://schemas.microsoft.com/office/drawing/2014/main" id="{726633A5-AA12-A383-D27D-48851AB1EB38}"/>
              </a:ext>
            </a:extLst>
          </p:cNvPr>
          <p:cNvSpPr txBox="1"/>
          <p:nvPr/>
        </p:nvSpPr>
        <p:spPr>
          <a:xfrm>
            <a:off x="122416" y="1416502"/>
            <a:ext cx="6159136" cy="523220"/>
          </a:xfrm>
          <a:prstGeom prst="rect">
            <a:avLst/>
          </a:prstGeom>
          <a:noFill/>
        </p:spPr>
        <p:txBody>
          <a:bodyPr wrap="square">
            <a:spAutoFit/>
          </a:bodyPr>
          <a:lstStyle/>
          <a:p>
            <a:r>
              <a:rPr lang="en-US" altLang="ja-JP" sz="2800" dirty="0">
                <a:solidFill>
                  <a:srgbClr val="FF0000"/>
                </a:solidFill>
                <a:ea typeface="Calibri"/>
                <a:cs typeface="Calibri"/>
              </a:rPr>
              <a:t>Answerability Judgement</a:t>
            </a:r>
            <a:endParaRPr lang="en-US" sz="2800" dirty="0"/>
          </a:p>
        </p:txBody>
      </p:sp>
      <p:sp>
        <p:nvSpPr>
          <p:cNvPr id="68" name="TextBox 67">
            <a:extLst>
              <a:ext uri="{FF2B5EF4-FFF2-40B4-BE49-F238E27FC236}">
                <a16:creationId xmlns:a16="http://schemas.microsoft.com/office/drawing/2014/main" id="{D909453D-07D2-CFBD-08E9-D796B285CA8F}"/>
              </a:ext>
            </a:extLst>
          </p:cNvPr>
          <p:cNvSpPr txBox="1"/>
          <p:nvPr/>
        </p:nvSpPr>
        <p:spPr>
          <a:xfrm>
            <a:off x="174711" y="1969945"/>
            <a:ext cx="10902576" cy="830997"/>
          </a:xfrm>
          <a:prstGeom prst="rect">
            <a:avLst/>
          </a:prstGeom>
          <a:noFill/>
        </p:spPr>
        <p:txBody>
          <a:bodyPr wrap="square">
            <a:spAutoFit/>
          </a:bodyPr>
          <a:lstStyle/>
          <a:p>
            <a:pPr>
              <a:buFont typeface="Arial"/>
              <a:buChar char="•"/>
            </a:pPr>
            <a:r>
              <a:rPr lang="en-US" altLang="zh-CN" sz="2400" dirty="0">
                <a:ea typeface="+mn-lt"/>
                <a:cs typeface="+mn-lt"/>
              </a:rPr>
              <a:t> C</a:t>
            </a:r>
            <a:r>
              <a:rPr lang="en-US" sz="2400" dirty="0">
                <a:ea typeface="+mn-lt"/>
                <a:cs typeface="+mn-lt"/>
              </a:rPr>
              <a:t>onduct a simple dense retrieval to obtain the top-N related triples to the query.</a:t>
            </a:r>
          </a:p>
          <a:p>
            <a:pPr>
              <a:buFont typeface="Arial"/>
              <a:buChar char="•"/>
            </a:pPr>
            <a:r>
              <a:rPr lang="en-US" sz="2400" dirty="0">
                <a:ea typeface="+mn-lt"/>
                <a:cs typeface="+mn-lt"/>
              </a:rPr>
              <a:t> Judge the answerability, if not, continue to expand the retrieved subgraph.</a:t>
            </a:r>
          </a:p>
        </p:txBody>
      </p:sp>
      <p:sp>
        <p:nvSpPr>
          <p:cNvPr id="70" name="TextBox 69">
            <a:extLst>
              <a:ext uri="{FF2B5EF4-FFF2-40B4-BE49-F238E27FC236}">
                <a16:creationId xmlns:a16="http://schemas.microsoft.com/office/drawing/2014/main" id="{85809F7A-46A8-30EA-E510-B62F66D2E072}"/>
              </a:ext>
            </a:extLst>
          </p:cNvPr>
          <p:cNvSpPr txBox="1"/>
          <p:nvPr/>
        </p:nvSpPr>
        <p:spPr>
          <a:xfrm>
            <a:off x="122416" y="3035309"/>
            <a:ext cx="6224494" cy="523220"/>
          </a:xfrm>
          <a:prstGeom prst="rect">
            <a:avLst/>
          </a:prstGeom>
          <a:noFill/>
        </p:spPr>
        <p:txBody>
          <a:bodyPr wrap="square">
            <a:spAutoFit/>
          </a:bodyPr>
          <a:lstStyle/>
          <a:p>
            <a:r>
              <a:rPr lang="en-US" altLang="ja-JP" sz="2800" dirty="0">
                <a:solidFill>
                  <a:srgbClr val="00B0F0"/>
                </a:solidFill>
                <a:ea typeface="Calibri"/>
                <a:cs typeface="Calibri"/>
              </a:rPr>
              <a:t>Error Abduction</a:t>
            </a:r>
            <a:endParaRPr lang="en-US" sz="2800" dirty="0"/>
          </a:p>
        </p:txBody>
      </p:sp>
      <p:sp>
        <p:nvSpPr>
          <p:cNvPr id="72" name="TextBox 71">
            <a:extLst>
              <a:ext uri="{FF2B5EF4-FFF2-40B4-BE49-F238E27FC236}">
                <a16:creationId xmlns:a16="http://schemas.microsoft.com/office/drawing/2014/main" id="{D12FC8FE-CB44-D0DE-E1D3-702DD6FDDC28}"/>
              </a:ext>
            </a:extLst>
          </p:cNvPr>
          <p:cNvSpPr txBox="1"/>
          <p:nvPr/>
        </p:nvSpPr>
        <p:spPr>
          <a:xfrm>
            <a:off x="5402538" y="3052998"/>
            <a:ext cx="6789462" cy="523220"/>
          </a:xfrm>
          <a:prstGeom prst="rect">
            <a:avLst/>
          </a:prstGeom>
          <a:noFill/>
        </p:spPr>
        <p:txBody>
          <a:bodyPr wrap="square">
            <a:spAutoFit/>
          </a:bodyPr>
          <a:lstStyle/>
          <a:p>
            <a:pPr>
              <a:buNone/>
            </a:pPr>
            <a:r>
              <a:rPr lang="en-US" altLang="ja-JP" sz="2800" dirty="0">
                <a:solidFill>
                  <a:srgbClr val="00B050"/>
                </a:solidFill>
                <a:ea typeface="Calibri"/>
                <a:cs typeface="Calibri"/>
              </a:rPr>
              <a:t>Refinement Actions Generation </a:t>
            </a:r>
            <a:r>
              <a:rPr lang="en-US" sz="2800" dirty="0">
                <a:ea typeface="+mn-lt"/>
                <a:cs typeface="+mn-lt"/>
              </a:rPr>
              <a:t>space design: </a:t>
            </a:r>
            <a:endParaRPr lang="en-US" sz="2800" dirty="0">
              <a:ea typeface="Calibri"/>
              <a:cs typeface="Calibri"/>
            </a:endParaRPr>
          </a:p>
        </p:txBody>
      </p:sp>
      <p:sp>
        <p:nvSpPr>
          <p:cNvPr id="73" name="标题 1">
            <a:extLst>
              <a:ext uri="{FF2B5EF4-FFF2-40B4-BE49-F238E27FC236}">
                <a16:creationId xmlns:a16="http://schemas.microsoft.com/office/drawing/2014/main" id="{DF5A24A5-01A0-20A5-684C-459FA77ED74B}"/>
              </a:ext>
            </a:extLst>
          </p:cNvPr>
          <p:cNvSpPr>
            <a:spLocks noGrp="1"/>
          </p:cNvSpPr>
          <p:nvPr>
            <p:ph type="title"/>
          </p:nvPr>
        </p:nvSpPr>
        <p:spPr>
          <a:xfrm>
            <a:off x="365760" y="133321"/>
            <a:ext cx="10988040" cy="1325880"/>
          </a:xfrm>
        </p:spPr>
        <p:txBody>
          <a:bodyPr>
            <a:normAutofit/>
          </a:bodyPr>
          <a:lstStyle/>
          <a:p>
            <a:r>
              <a:rPr lang="en-US" altLang="zh-CN" dirty="0" err="1">
                <a:ea typeface="等线 Light"/>
              </a:rPr>
              <a:t>DeepRefine</a:t>
            </a:r>
            <a:r>
              <a:rPr lang="en-US" altLang="zh-CN" dirty="0">
                <a:ea typeface="等线 Light"/>
              </a:rPr>
              <a:t>: </a:t>
            </a:r>
            <a:r>
              <a:rPr lang="en-US" altLang="zh-CN" dirty="0">
                <a:ea typeface="等线 Light"/>
                <a:sym typeface="+mn-ea"/>
              </a:rPr>
              <a:t>Agentic Harness Design</a:t>
            </a:r>
            <a:endParaRPr lang="zh-CN" altLang="en-US" dirty="0">
              <a:ea typeface="等线 Light"/>
            </a:endParaRPr>
          </a:p>
        </p:txBody>
      </p:sp>
    </p:spTree>
    <p:extLst>
      <p:ext uri="{BB962C8B-B14F-4D97-AF65-F5344CB8AC3E}">
        <p14:creationId xmlns:p14="http://schemas.microsoft.com/office/powerpoint/2010/main" val="1734435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1DEB0-3C4F-A6A8-7227-0349E66A5BE9}"/>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B28BD35-8AB0-9628-61D3-1002F455FAF8}"/>
              </a:ext>
            </a:extLst>
          </p:cNvPr>
          <p:cNvSpPr>
            <a:spLocks noGrp="1"/>
          </p:cNvSpPr>
          <p:nvPr>
            <p:ph type="title"/>
          </p:nvPr>
        </p:nvSpPr>
        <p:spPr>
          <a:xfrm>
            <a:off x="365760" y="116205"/>
            <a:ext cx="10988040" cy="1325880"/>
          </a:xfrm>
        </p:spPr>
        <p:txBody>
          <a:bodyPr>
            <a:normAutofit/>
          </a:bodyPr>
          <a:lstStyle/>
          <a:p>
            <a:r>
              <a:rPr lang="en-US" altLang="zh-CN">
                <a:ea typeface="等线 Light"/>
              </a:rPr>
              <a:t>DeepRefine: Performance</a:t>
            </a:r>
            <a:endParaRPr lang="en-US" dirty="0">
              <a:latin typeface="Calibri Light"/>
              <a:ea typeface="Calibri Light"/>
              <a:cs typeface="Calibri Light"/>
            </a:endParaRPr>
          </a:p>
        </p:txBody>
      </p:sp>
      <p:sp>
        <p:nvSpPr>
          <p:cNvPr id="4" name="灯片编号占位符 3">
            <a:extLst>
              <a:ext uri="{FF2B5EF4-FFF2-40B4-BE49-F238E27FC236}">
                <a16:creationId xmlns:a16="http://schemas.microsoft.com/office/drawing/2014/main" id="{D22327C8-1616-8FDF-4DD5-43DF183867BC}"/>
              </a:ext>
            </a:extLst>
          </p:cNvPr>
          <p:cNvSpPr>
            <a:spLocks noGrp="1"/>
          </p:cNvSpPr>
          <p:nvPr>
            <p:ph type="sldNum" sz="quarter" idx="12"/>
          </p:nvPr>
        </p:nvSpPr>
        <p:spPr/>
        <p:txBody>
          <a:bodyPr/>
          <a:lstStyle/>
          <a:p>
            <a:fld id="{360D54F1-1E69-41BF-8A89-6B497D4E24EC}" type="slidenum">
              <a:rPr lang="en-US" smtClean="0"/>
              <a:t>16</a:t>
            </a:fld>
            <a:endParaRPr lang="en-US"/>
          </a:p>
        </p:txBody>
      </p:sp>
      <p:sp>
        <p:nvSpPr>
          <p:cNvPr id="8" name="文本框 7">
            <a:extLst>
              <a:ext uri="{FF2B5EF4-FFF2-40B4-BE49-F238E27FC236}">
                <a16:creationId xmlns:a16="http://schemas.microsoft.com/office/drawing/2014/main" id="{FBDD5B8A-EDFE-1DA4-CE56-34CBFE4D000A}"/>
              </a:ext>
            </a:extLst>
          </p:cNvPr>
          <p:cNvSpPr txBox="1"/>
          <p:nvPr/>
        </p:nvSpPr>
        <p:spPr>
          <a:xfrm>
            <a:off x="0" y="6566535"/>
            <a:ext cx="11914505" cy="291465"/>
          </a:xfrm>
          <a:prstGeom prst="rect">
            <a:avLst/>
          </a:prstGeom>
          <a:noFill/>
        </p:spPr>
        <p:txBody>
          <a:bodyPr wrap="square" lIns="91440" tIns="45720" rIns="91440" bIns="45720" anchor="t">
            <a:noAutofit/>
          </a:bodyPr>
          <a:lstStyle/>
          <a:p>
            <a:r>
              <a:rPr lang="en-US" sz="1100" b="0" i="0">
                <a:solidFill>
                  <a:srgbClr val="222222"/>
                </a:solidFill>
                <a:highlight>
                  <a:srgbClr val="FFFFFF"/>
                </a:highlight>
                <a:latin typeface="Calibri"/>
                <a:ea typeface="Calibri"/>
                <a:cs typeface="Calibri"/>
              </a:rPr>
              <a:t>Huang</a:t>
            </a:r>
            <a:r>
              <a:rPr lang="en-US" sz="1100">
                <a:solidFill>
                  <a:srgbClr val="222222"/>
                </a:solidFill>
                <a:highlight>
                  <a:srgbClr val="FFFFFF"/>
                </a:highlight>
                <a:latin typeface="Calibri"/>
                <a:ea typeface="Calibri"/>
                <a:cs typeface="Calibri"/>
              </a:rPr>
              <a:t> H</a:t>
            </a:r>
            <a:r>
              <a:rPr lang="en-US" sz="1100" b="0" i="0">
                <a:solidFill>
                  <a:srgbClr val="222222"/>
                </a:solidFill>
                <a:highlight>
                  <a:srgbClr val="FFFFFF"/>
                </a:highlight>
                <a:latin typeface="Calibri"/>
                <a:ea typeface="Calibri"/>
                <a:cs typeface="Calibri"/>
              </a:rPr>
              <a:t>, Bai</a:t>
            </a:r>
            <a:r>
              <a:rPr lang="en-US" sz="1100">
                <a:solidFill>
                  <a:srgbClr val="222222"/>
                </a:solidFill>
                <a:highlight>
                  <a:srgbClr val="FFFFFF"/>
                </a:highlight>
                <a:latin typeface="Calibri"/>
                <a:ea typeface="Calibri"/>
                <a:cs typeface="Calibri"/>
              </a:rPr>
              <a:t> J</a:t>
            </a:r>
            <a:r>
              <a:rPr lang="en-US" sz="1100" b="0" i="0">
                <a:solidFill>
                  <a:srgbClr val="222222"/>
                </a:solidFill>
                <a:highlight>
                  <a:srgbClr val="FFFFFF"/>
                </a:highlight>
                <a:latin typeface="Calibri"/>
                <a:ea typeface="Calibri"/>
                <a:cs typeface="Calibri"/>
              </a:rPr>
              <a:t>, </a:t>
            </a:r>
            <a:r>
              <a:rPr lang="en-US" sz="1100">
                <a:solidFill>
                  <a:srgbClr val="222222"/>
                </a:solidFill>
                <a:highlight>
                  <a:srgbClr val="FFFFFF"/>
                </a:highlight>
                <a:latin typeface="Calibri"/>
                <a:ea typeface="Calibri"/>
                <a:cs typeface="Calibri"/>
              </a:rPr>
              <a:t>Liu S</a:t>
            </a:r>
            <a:r>
              <a:rPr lang="en-US" sz="1100" b="0" i="0">
                <a:solidFill>
                  <a:srgbClr val="222222"/>
                </a:solidFill>
                <a:highlight>
                  <a:srgbClr val="FFFFFF"/>
                </a:highlight>
                <a:latin typeface="Calibri"/>
                <a:ea typeface="Calibri"/>
                <a:cs typeface="Calibri"/>
              </a:rPr>
              <a:t>, </a:t>
            </a:r>
            <a:r>
              <a:rPr lang="en-US" sz="1100">
                <a:solidFill>
                  <a:srgbClr val="222222"/>
                </a:solidFill>
                <a:highlight>
                  <a:srgbClr val="FFFFFF"/>
                </a:highlight>
                <a:latin typeface="Calibri"/>
                <a:ea typeface="Calibri"/>
                <a:cs typeface="Calibri"/>
              </a:rPr>
              <a:t>et al</a:t>
            </a:r>
            <a:r>
              <a:rPr lang="en-US" sz="1100" b="0" i="0">
                <a:solidFill>
                  <a:srgbClr val="222222"/>
                </a:solidFill>
                <a:highlight>
                  <a:srgbClr val="FFFFFF"/>
                </a:highlight>
                <a:latin typeface="Calibri"/>
                <a:ea typeface="Calibri"/>
                <a:cs typeface="Calibri"/>
              </a:rPr>
              <a:t>.</a:t>
            </a:r>
            <a:r>
              <a:rPr lang="en-US" sz="1100">
                <a:solidFill>
                  <a:srgbClr val="222222"/>
                </a:solidFill>
                <a:highlight>
                  <a:srgbClr val="FFFFFF"/>
                </a:highlight>
                <a:latin typeface="Calibri"/>
                <a:ea typeface="Calibri"/>
                <a:cs typeface="Calibri"/>
              </a:rPr>
              <a:t> </a:t>
            </a:r>
            <a:r>
              <a:rPr lang="en-US" sz="1100" err="1">
                <a:solidFill>
                  <a:srgbClr val="222222"/>
                </a:solidFill>
                <a:highlight>
                  <a:srgbClr val="FFFFFF"/>
                </a:highlight>
                <a:latin typeface="Calibri"/>
                <a:ea typeface="Calibri"/>
                <a:cs typeface="Calibri"/>
              </a:rPr>
              <a:t>DeepRefine</a:t>
            </a:r>
            <a:r>
              <a:rPr lang="en-US" sz="1100" b="0" i="0">
                <a:solidFill>
                  <a:srgbClr val="222222"/>
                </a:solidFill>
                <a:highlight>
                  <a:srgbClr val="FFFFFF"/>
                </a:highlight>
                <a:latin typeface="Calibri"/>
                <a:ea typeface="Calibri"/>
                <a:cs typeface="Calibri"/>
              </a:rPr>
              <a:t>: </a:t>
            </a:r>
            <a:r>
              <a:rPr lang="en-US" sz="1100">
                <a:solidFill>
                  <a:srgbClr val="222222"/>
                </a:solidFill>
                <a:highlight>
                  <a:srgbClr val="FFFFFF"/>
                </a:highlight>
                <a:latin typeface="Calibri"/>
                <a:ea typeface="Calibri"/>
                <a:cs typeface="Calibri"/>
              </a:rPr>
              <a:t>Agent-Compiled </a:t>
            </a:r>
            <a:r>
              <a:rPr lang="en-US" sz="1100" b="0" i="0">
                <a:solidFill>
                  <a:srgbClr val="222222"/>
                </a:solidFill>
                <a:highlight>
                  <a:srgbClr val="FFFFFF"/>
                </a:highlight>
                <a:latin typeface="Calibri"/>
                <a:ea typeface="Calibri"/>
                <a:cs typeface="Calibri"/>
              </a:rPr>
              <a:t>Knowledge </a:t>
            </a:r>
            <a:r>
              <a:rPr lang="en-US" sz="1100">
                <a:solidFill>
                  <a:srgbClr val="222222"/>
                </a:solidFill>
                <a:highlight>
                  <a:srgbClr val="FFFFFF"/>
                </a:highlight>
                <a:latin typeface="Calibri"/>
                <a:ea typeface="Calibri"/>
                <a:cs typeface="Calibri"/>
              </a:rPr>
              <a:t>Refinement via Reinforcement Learning[J]. </a:t>
            </a:r>
            <a:r>
              <a:rPr lang="en-US" sz="1100" err="1">
                <a:solidFill>
                  <a:srgbClr val="222222"/>
                </a:solidFill>
                <a:highlight>
                  <a:srgbClr val="FFFFFF"/>
                </a:highlight>
                <a:latin typeface="Calibri"/>
                <a:ea typeface="Calibri"/>
                <a:cs typeface="Calibri"/>
              </a:rPr>
              <a:t>arXiv</a:t>
            </a:r>
            <a:r>
              <a:rPr lang="en-US" sz="1100">
                <a:solidFill>
                  <a:srgbClr val="222222"/>
                </a:solidFill>
                <a:highlight>
                  <a:srgbClr val="FFFFFF"/>
                </a:highlight>
                <a:latin typeface="Calibri"/>
                <a:ea typeface="Calibri"/>
                <a:cs typeface="Calibri"/>
              </a:rPr>
              <a:t> preprint arXiv:2605.10488</a:t>
            </a:r>
            <a:r>
              <a:rPr lang="en-US" sz="1100">
                <a:solidFill>
                  <a:srgbClr val="222222"/>
                </a:solidFill>
                <a:highlight>
                  <a:srgbClr val="FFFFFF"/>
                </a:highlight>
                <a:latin typeface="Calibri"/>
                <a:ea typeface="Calibri"/>
                <a:cs typeface="Calibri"/>
                <a:sym typeface="+mn-ea"/>
              </a:rPr>
              <a:t>, 2026.</a:t>
            </a:r>
            <a:endParaRPr lang="en-US" sz="1100">
              <a:solidFill>
                <a:srgbClr val="000000"/>
              </a:solidFill>
              <a:highlight>
                <a:srgbClr val="FFFFFF"/>
              </a:highlight>
              <a:latin typeface="Calibri"/>
              <a:ea typeface="Calibri"/>
              <a:cs typeface="Calibri"/>
              <a:sym typeface="+mn-ea"/>
            </a:endParaRPr>
          </a:p>
        </p:txBody>
      </p:sp>
      <p:pic>
        <p:nvPicPr>
          <p:cNvPr id="5" name="Picture 4">
            <a:extLst>
              <a:ext uri="{FF2B5EF4-FFF2-40B4-BE49-F238E27FC236}">
                <a16:creationId xmlns:a16="http://schemas.microsoft.com/office/drawing/2014/main" id="{DAFBD476-3A2B-881A-1925-6D4F58F784F8}"/>
              </a:ext>
            </a:extLst>
          </p:cNvPr>
          <p:cNvPicPr>
            <a:picLocks noChangeAspect="1"/>
          </p:cNvPicPr>
          <p:nvPr/>
        </p:nvPicPr>
        <p:blipFill>
          <a:blip r:embed="rId3"/>
          <a:stretch>
            <a:fillRect/>
          </a:stretch>
        </p:blipFill>
        <p:spPr>
          <a:xfrm>
            <a:off x="5523993" y="1197429"/>
            <a:ext cx="6260301" cy="5159829"/>
          </a:xfrm>
          <a:prstGeom prst="rect">
            <a:avLst/>
          </a:prstGeom>
        </p:spPr>
      </p:pic>
      <p:sp>
        <p:nvSpPr>
          <p:cNvPr id="11" name="Rectangles 5">
            <a:extLst>
              <a:ext uri="{FF2B5EF4-FFF2-40B4-BE49-F238E27FC236}">
                <a16:creationId xmlns:a16="http://schemas.microsoft.com/office/drawing/2014/main" id="{FFD7FBB5-77F6-EDD4-AA88-009E9DE0816B}"/>
              </a:ext>
            </a:extLst>
          </p:cNvPr>
          <p:cNvSpPr/>
          <p:nvPr/>
        </p:nvSpPr>
        <p:spPr>
          <a:xfrm>
            <a:off x="9424885" y="2927299"/>
            <a:ext cx="451088" cy="177150"/>
          </a:xfrm>
          <a:prstGeom prst="rect">
            <a:avLst/>
          </a:prstGeom>
          <a:ln w="25400">
            <a:solidFill>
              <a:srgbClr val="C00000"/>
            </a:solidFill>
          </a:ln>
        </p:spPr>
        <p:style>
          <a:lnRef idx="2">
            <a:schemeClr val="accent1"/>
          </a:lnRef>
          <a:fillRef idx="0">
            <a:srgbClr val="FFFFFF"/>
          </a:fillRef>
          <a:effectRef idx="0">
            <a:srgbClr val="FFFFFF"/>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p>
        </p:txBody>
      </p:sp>
      <p:sp>
        <p:nvSpPr>
          <p:cNvPr id="12" name="Rectangles 5">
            <a:extLst>
              <a:ext uri="{FF2B5EF4-FFF2-40B4-BE49-F238E27FC236}">
                <a16:creationId xmlns:a16="http://schemas.microsoft.com/office/drawing/2014/main" id="{57FEA5F1-6397-27BA-ACFB-EF9F9635BC96}"/>
              </a:ext>
            </a:extLst>
          </p:cNvPr>
          <p:cNvSpPr/>
          <p:nvPr/>
        </p:nvSpPr>
        <p:spPr>
          <a:xfrm>
            <a:off x="9424884" y="4262613"/>
            <a:ext cx="451088" cy="177150"/>
          </a:xfrm>
          <a:prstGeom prst="rect">
            <a:avLst/>
          </a:prstGeom>
          <a:ln w="25400">
            <a:solidFill>
              <a:srgbClr val="C00000"/>
            </a:solidFill>
          </a:ln>
        </p:spPr>
        <p:style>
          <a:lnRef idx="2">
            <a:schemeClr val="accent1"/>
          </a:lnRef>
          <a:fillRef idx="0">
            <a:srgbClr val="FFFFFF"/>
          </a:fillRef>
          <a:effectRef idx="0">
            <a:srgbClr val="FFFFFF"/>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p>
        </p:txBody>
      </p:sp>
      <p:sp>
        <p:nvSpPr>
          <p:cNvPr id="14" name="Rectangles 5">
            <a:extLst>
              <a:ext uri="{FF2B5EF4-FFF2-40B4-BE49-F238E27FC236}">
                <a16:creationId xmlns:a16="http://schemas.microsoft.com/office/drawing/2014/main" id="{42784291-1AAF-AC67-9FEF-18314FB828C3}"/>
              </a:ext>
            </a:extLst>
          </p:cNvPr>
          <p:cNvSpPr/>
          <p:nvPr/>
        </p:nvSpPr>
        <p:spPr>
          <a:xfrm>
            <a:off x="9969169" y="2535412"/>
            <a:ext cx="451088" cy="177150"/>
          </a:xfrm>
          <a:prstGeom prst="rect">
            <a:avLst/>
          </a:prstGeom>
          <a:ln w="25400">
            <a:solidFill>
              <a:srgbClr val="C00000"/>
            </a:solidFill>
          </a:ln>
        </p:spPr>
        <p:style>
          <a:lnRef idx="2">
            <a:schemeClr val="accent1"/>
          </a:lnRef>
          <a:fillRef idx="0">
            <a:srgbClr val="FFFFFF"/>
          </a:fillRef>
          <a:effectRef idx="0">
            <a:srgbClr val="FFFFFF"/>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p>
        </p:txBody>
      </p:sp>
      <p:sp>
        <p:nvSpPr>
          <p:cNvPr id="15" name="Rectangles 5">
            <a:extLst>
              <a:ext uri="{FF2B5EF4-FFF2-40B4-BE49-F238E27FC236}">
                <a16:creationId xmlns:a16="http://schemas.microsoft.com/office/drawing/2014/main" id="{3576CA65-363E-386B-1477-0F3743D9818B}"/>
              </a:ext>
            </a:extLst>
          </p:cNvPr>
          <p:cNvSpPr/>
          <p:nvPr/>
        </p:nvSpPr>
        <p:spPr>
          <a:xfrm>
            <a:off x="9969168" y="4262611"/>
            <a:ext cx="451088" cy="177150"/>
          </a:xfrm>
          <a:prstGeom prst="rect">
            <a:avLst/>
          </a:prstGeom>
          <a:ln w="25400">
            <a:solidFill>
              <a:srgbClr val="C00000"/>
            </a:solidFill>
          </a:ln>
        </p:spPr>
        <p:style>
          <a:lnRef idx="2">
            <a:schemeClr val="accent1"/>
          </a:lnRef>
          <a:fillRef idx="0">
            <a:srgbClr val="FFFFFF"/>
          </a:fillRef>
          <a:effectRef idx="0">
            <a:srgbClr val="FFFFFF"/>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p>
        </p:txBody>
      </p:sp>
      <p:sp>
        <p:nvSpPr>
          <p:cNvPr id="16" name="Rectangles 5">
            <a:extLst>
              <a:ext uri="{FF2B5EF4-FFF2-40B4-BE49-F238E27FC236}">
                <a16:creationId xmlns:a16="http://schemas.microsoft.com/office/drawing/2014/main" id="{6588EE88-21E9-479A-73BB-BC79537DF0C4}"/>
              </a:ext>
            </a:extLst>
          </p:cNvPr>
          <p:cNvSpPr/>
          <p:nvPr/>
        </p:nvSpPr>
        <p:spPr>
          <a:xfrm>
            <a:off x="11253684" y="1200099"/>
            <a:ext cx="501888" cy="5162807"/>
          </a:xfrm>
          <a:prstGeom prst="rect">
            <a:avLst/>
          </a:prstGeom>
          <a:ln w="25400">
            <a:solidFill>
              <a:srgbClr val="C00000"/>
            </a:solidFill>
          </a:ln>
        </p:spPr>
        <p:style>
          <a:lnRef idx="2">
            <a:schemeClr val="accent1"/>
          </a:lnRef>
          <a:fillRef idx="0">
            <a:srgbClr val="FFFFFF"/>
          </a:fillRef>
          <a:effectRef idx="0">
            <a:srgbClr val="FFFFFF"/>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p>
        </p:txBody>
      </p:sp>
      <p:sp>
        <p:nvSpPr>
          <p:cNvPr id="18" name="Google Shape;440;p26">
            <a:extLst>
              <a:ext uri="{FF2B5EF4-FFF2-40B4-BE49-F238E27FC236}">
                <a16:creationId xmlns:a16="http://schemas.microsoft.com/office/drawing/2014/main" id="{F4D21632-1501-67C7-8083-152A331D6D7B}"/>
              </a:ext>
            </a:extLst>
          </p:cNvPr>
          <p:cNvSpPr txBox="1"/>
          <p:nvPr/>
        </p:nvSpPr>
        <p:spPr>
          <a:xfrm>
            <a:off x="220456" y="2414833"/>
            <a:ext cx="5180626" cy="1158654"/>
          </a:xfrm>
          <a:prstGeom prst="rect">
            <a:avLst/>
          </a:prstGeom>
          <a:solidFill>
            <a:schemeClr val="accent4">
              <a:lumMod val="40000"/>
              <a:lumOff val="6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CN" sz="2000">
                <a:solidFill>
                  <a:schemeClr val="dk1"/>
                </a:solidFill>
                <a:ea typeface="Play"/>
                <a:sym typeface="Play"/>
              </a:rPr>
              <a:t>DeepRefine</a:t>
            </a:r>
            <a:r>
              <a:rPr lang="zh-CN" altLang="en-US" sz="2000" dirty="0">
                <a:solidFill>
                  <a:schemeClr val="dk1"/>
                </a:solidFill>
                <a:ea typeface="Play"/>
                <a:sym typeface="Play"/>
              </a:rPr>
              <a:t> </a:t>
            </a:r>
            <a:r>
              <a:rPr lang="en-US" altLang="zh-CN" sz="2000" dirty="0">
                <a:solidFill>
                  <a:schemeClr val="dk1"/>
                </a:solidFill>
                <a:ea typeface="Play"/>
                <a:sym typeface="Play"/>
              </a:rPr>
              <a:t>brings</a:t>
            </a:r>
            <a:r>
              <a:rPr lang="zh-CN" altLang="en-US" sz="2000" dirty="0">
                <a:solidFill>
                  <a:schemeClr val="dk1"/>
                </a:solidFill>
                <a:ea typeface="Play"/>
                <a:sym typeface="Play"/>
              </a:rPr>
              <a:t> </a:t>
            </a:r>
            <a:r>
              <a:rPr lang="en-US" altLang="zh-CN" sz="2000" b="1" dirty="0">
                <a:solidFill>
                  <a:schemeClr val="dk1"/>
                </a:solidFill>
                <a:ea typeface="Play"/>
                <a:sym typeface="Play"/>
              </a:rPr>
              <a:t>consistent downstream</a:t>
            </a:r>
            <a:r>
              <a:rPr lang="zh-CN" altLang="en-US" sz="2000" b="1" dirty="0">
                <a:solidFill>
                  <a:schemeClr val="dk1"/>
                </a:solidFill>
                <a:ea typeface="Play"/>
                <a:sym typeface="Play"/>
              </a:rPr>
              <a:t> </a:t>
            </a:r>
            <a:r>
              <a:rPr lang="en-US" altLang="zh-CN" sz="2000" b="1" dirty="0">
                <a:solidFill>
                  <a:schemeClr val="dk1"/>
                </a:solidFill>
                <a:ea typeface="Play"/>
                <a:sym typeface="Play"/>
              </a:rPr>
              <a:t>gains</a:t>
            </a:r>
            <a:r>
              <a:rPr lang="zh-CN" altLang="en-US" sz="2000" dirty="0">
                <a:solidFill>
                  <a:schemeClr val="dk1"/>
                </a:solidFill>
                <a:ea typeface="Play"/>
                <a:sym typeface="Play"/>
              </a:rPr>
              <a:t> </a:t>
            </a:r>
            <a:r>
              <a:rPr lang="en-US" altLang="zh-CN" sz="2000" dirty="0">
                <a:solidFill>
                  <a:schemeClr val="dk1"/>
                </a:solidFill>
                <a:ea typeface="Play"/>
                <a:sym typeface="Play"/>
              </a:rPr>
              <a:t>over</a:t>
            </a:r>
            <a:r>
              <a:rPr lang="zh-CN" altLang="en-US" sz="2000" dirty="0">
                <a:solidFill>
                  <a:schemeClr val="dk1"/>
                </a:solidFill>
                <a:ea typeface="Play"/>
                <a:sym typeface="Play"/>
              </a:rPr>
              <a:t> </a:t>
            </a:r>
            <a:r>
              <a:rPr lang="en-US" altLang="zh-CN" sz="2000" dirty="0">
                <a:solidFill>
                  <a:schemeClr val="dk1"/>
                </a:solidFill>
                <a:ea typeface="Play"/>
                <a:sym typeface="Play"/>
              </a:rPr>
              <a:t>various knowledge</a:t>
            </a:r>
            <a:r>
              <a:rPr lang="zh-CN" altLang="en-US" sz="2000" dirty="0">
                <a:solidFill>
                  <a:schemeClr val="dk1"/>
                </a:solidFill>
                <a:ea typeface="Play"/>
                <a:sym typeface="Play"/>
              </a:rPr>
              <a:t> </a:t>
            </a:r>
            <a:r>
              <a:rPr lang="en-US" altLang="zh-CN" sz="2000" dirty="0">
                <a:solidFill>
                  <a:schemeClr val="dk1"/>
                </a:solidFill>
                <a:ea typeface="Play"/>
                <a:sym typeface="Play"/>
              </a:rPr>
              <a:t>base</a:t>
            </a:r>
            <a:r>
              <a:rPr lang="zh-CN" altLang="en-US" sz="2000" dirty="0">
                <a:solidFill>
                  <a:schemeClr val="dk1"/>
                </a:solidFill>
                <a:ea typeface="Play"/>
                <a:sym typeface="Play"/>
              </a:rPr>
              <a:t> </a:t>
            </a:r>
            <a:r>
              <a:rPr lang="en-US" altLang="zh-CN" sz="2000" dirty="0">
                <a:solidFill>
                  <a:schemeClr val="dk1"/>
                </a:solidFill>
                <a:ea typeface="Play"/>
                <a:sym typeface="Play"/>
              </a:rPr>
              <a:t>constructors</a:t>
            </a:r>
            <a:r>
              <a:rPr lang="zh-CN" altLang="en-US" sz="2000" dirty="0">
                <a:solidFill>
                  <a:schemeClr val="dk1"/>
                </a:solidFill>
                <a:ea typeface="Play"/>
                <a:sym typeface="Play"/>
              </a:rPr>
              <a:t> </a:t>
            </a:r>
            <a:r>
              <a:rPr lang="en-US" altLang="zh-CN" sz="2000" dirty="0">
                <a:solidFill>
                  <a:schemeClr val="dk1"/>
                </a:solidFill>
                <a:ea typeface="Play"/>
                <a:sym typeface="Play"/>
              </a:rPr>
              <a:t>and knowledge</a:t>
            </a:r>
            <a:r>
              <a:rPr lang="zh-CN" altLang="en-US" sz="2000" dirty="0">
                <a:solidFill>
                  <a:schemeClr val="dk1"/>
                </a:solidFill>
                <a:ea typeface="Play"/>
                <a:sym typeface="Play"/>
              </a:rPr>
              <a:t> </a:t>
            </a:r>
            <a:r>
              <a:rPr lang="en-US" altLang="zh-CN" sz="2000" dirty="0">
                <a:solidFill>
                  <a:schemeClr val="dk1"/>
                </a:solidFill>
                <a:ea typeface="Play"/>
                <a:sym typeface="Play"/>
              </a:rPr>
              <a:t>retrievers.</a:t>
            </a:r>
            <a:endParaRPr lang="zh-CN" altLang="en-US" dirty="0">
              <a:solidFill>
                <a:schemeClr val="dk1"/>
              </a:solidFill>
            </a:endParaRPr>
          </a:p>
          <a:p>
            <a:endParaRPr lang="zh-CN" altLang="en-US" sz="2000" dirty="0">
              <a:solidFill>
                <a:schemeClr val="dk1"/>
              </a:solidFill>
              <a:latin typeface="Play"/>
              <a:ea typeface="Play"/>
              <a:cs typeface="Play"/>
            </a:endParaRPr>
          </a:p>
        </p:txBody>
      </p:sp>
      <p:sp>
        <p:nvSpPr>
          <p:cNvPr id="19" name="Google Shape;440;p26">
            <a:extLst>
              <a:ext uri="{FF2B5EF4-FFF2-40B4-BE49-F238E27FC236}">
                <a16:creationId xmlns:a16="http://schemas.microsoft.com/office/drawing/2014/main" id="{E4A98C5A-AFC5-310F-82DC-EDF96FC93D78}"/>
              </a:ext>
            </a:extLst>
          </p:cNvPr>
          <p:cNvSpPr txBox="1"/>
          <p:nvPr/>
        </p:nvSpPr>
        <p:spPr>
          <a:xfrm>
            <a:off x="227712" y="3909804"/>
            <a:ext cx="5166112" cy="1361854"/>
          </a:xfrm>
          <a:prstGeom prst="rect">
            <a:avLst/>
          </a:prstGeom>
          <a:solidFill>
            <a:schemeClr val="accent4">
              <a:lumMod val="40000"/>
              <a:lumOff val="6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solidFill>
                  <a:schemeClr val="dk1"/>
                </a:solidFill>
                <a:ea typeface="Play"/>
                <a:sym typeface="Play"/>
              </a:rPr>
              <a:t>DeepRefine</a:t>
            </a:r>
            <a:r>
              <a:rPr lang="en-US" altLang="zh-CN" sz="2000" dirty="0">
                <a:solidFill>
                  <a:schemeClr val="dk1"/>
                </a:solidFill>
                <a:ea typeface="Play"/>
                <a:sym typeface="Play"/>
              </a:rPr>
              <a:t> </a:t>
            </a:r>
            <a:r>
              <a:rPr lang="en-US" sz="2000" dirty="0">
                <a:solidFill>
                  <a:schemeClr val="dk1"/>
                </a:solidFill>
                <a:ea typeface="Play"/>
                <a:sym typeface="Play"/>
              </a:rPr>
              <a:t>can sometimes </a:t>
            </a:r>
            <a:r>
              <a:rPr lang="en-US" altLang="zh-CN" sz="2000" dirty="0">
                <a:solidFill>
                  <a:schemeClr val="dk1"/>
                </a:solidFill>
                <a:ea typeface="Play"/>
                <a:sym typeface="Play"/>
              </a:rPr>
              <a:t>introduce</a:t>
            </a:r>
            <a:r>
              <a:rPr lang="en-US" sz="2000" dirty="0">
                <a:solidFill>
                  <a:schemeClr val="dk1"/>
                </a:solidFill>
                <a:ea typeface="Play"/>
                <a:sym typeface="Play"/>
              </a:rPr>
              <a:t> </a:t>
            </a:r>
            <a:r>
              <a:rPr lang="en-US" sz="2000" b="1" dirty="0">
                <a:solidFill>
                  <a:schemeClr val="dk1"/>
                </a:solidFill>
                <a:ea typeface="Play"/>
                <a:sym typeface="Play"/>
              </a:rPr>
              <a:t>larger or</a:t>
            </a:r>
            <a:r>
              <a:rPr lang="en-US" altLang="zh-CN" sz="2000" b="1" dirty="0">
                <a:solidFill>
                  <a:schemeClr val="dk1"/>
                </a:solidFill>
                <a:ea typeface="Play"/>
                <a:sym typeface="Play"/>
              </a:rPr>
              <a:t> </a:t>
            </a:r>
            <a:r>
              <a:rPr lang="en-US" sz="2000" b="1" dirty="0">
                <a:solidFill>
                  <a:schemeClr val="dk1"/>
                </a:solidFill>
                <a:ea typeface="Play"/>
                <a:sym typeface="Play"/>
              </a:rPr>
              <a:t>competitive downstream</a:t>
            </a:r>
            <a:r>
              <a:rPr lang="en-US" altLang="zh-CN" sz="2000" b="1" dirty="0">
                <a:solidFill>
                  <a:schemeClr val="dk1"/>
                </a:solidFill>
                <a:ea typeface="Play"/>
                <a:sym typeface="Play"/>
              </a:rPr>
              <a:t> </a:t>
            </a:r>
            <a:r>
              <a:rPr lang="en-US" sz="2000" b="1" dirty="0">
                <a:solidFill>
                  <a:schemeClr val="dk1"/>
                </a:solidFill>
                <a:ea typeface="Play"/>
                <a:sym typeface="Play"/>
              </a:rPr>
              <a:t>gains</a:t>
            </a:r>
            <a:r>
              <a:rPr lang="en-US" altLang="zh-CN" sz="2000" dirty="0">
                <a:solidFill>
                  <a:schemeClr val="dk1"/>
                </a:solidFill>
                <a:ea typeface="Play"/>
                <a:sym typeface="Play"/>
              </a:rPr>
              <a:t> </a:t>
            </a:r>
            <a:r>
              <a:rPr lang="en-US" sz="2000" dirty="0">
                <a:solidFill>
                  <a:schemeClr val="dk1"/>
                </a:solidFill>
                <a:ea typeface="Play"/>
                <a:sym typeface="Play"/>
              </a:rPr>
              <a:t>than the reconstruction method, e.g., AutoGraph-R1(AR1).</a:t>
            </a:r>
            <a:endParaRPr lang="en-US" dirty="0">
              <a:solidFill>
                <a:schemeClr val="dk1"/>
              </a:solidFill>
              <a:sym typeface="Play"/>
            </a:endParaRPr>
          </a:p>
        </p:txBody>
      </p:sp>
      <p:sp>
        <p:nvSpPr>
          <p:cNvPr id="22" name="Content Placeholder 2">
            <a:extLst>
              <a:ext uri="{FF2B5EF4-FFF2-40B4-BE49-F238E27FC236}">
                <a16:creationId xmlns:a16="http://schemas.microsoft.com/office/drawing/2014/main" id="{36D49123-5F3E-1B29-CE86-C7A1D556C1F3}"/>
              </a:ext>
            </a:extLst>
          </p:cNvPr>
          <p:cNvSpPr>
            <a:spLocks noGrp="1"/>
          </p:cNvSpPr>
          <p:nvPr/>
        </p:nvSpPr>
        <p:spPr>
          <a:xfrm>
            <a:off x="209459" y="1848624"/>
            <a:ext cx="4920858" cy="376388"/>
          </a:xfrm>
          <a:prstGeom prst="rect">
            <a:avLst/>
          </a:prstGeom>
        </p:spPr>
        <p:txBody>
          <a:bodyPr vert="horz" lIns="91440" tIns="45720" rIns="91440" bIns="45720" rtlCol="0" anchor="ctr" anchorCtr="0">
            <a:normAutofit fontScale="85000" lnSpcReduction="2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buNone/>
            </a:pPr>
            <a:r>
              <a:rPr lang="en-US">
                <a:ea typeface="Calibri"/>
                <a:cs typeface="Calibri"/>
              </a:rPr>
              <a:t>OOD experimental settings.</a:t>
            </a:r>
            <a:endParaRPr lang="en-US" dirty="0">
              <a:ea typeface="Calibri"/>
              <a:cs typeface="Calibri"/>
            </a:endParaRPr>
          </a:p>
        </p:txBody>
      </p:sp>
    </p:spTree>
    <p:extLst>
      <p:ext uri="{BB962C8B-B14F-4D97-AF65-F5344CB8AC3E}">
        <p14:creationId xmlns:p14="http://schemas.microsoft.com/office/powerpoint/2010/main" val="3332185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5266B-1C9F-FEE6-609F-7F64446170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7E857-9DD5-C615-15A0-4E1F9040ECB9}"/>
              </a:ext>
            </a:extLst>
          </p:cNvPr>
          <p:cNvSpPr>
            <a:spLocks noGrp="1"/>
          </p:cNvSpPr>
          <p:nvPr>
            <p:ph type="title"/>
          </p:nvPr>
        </p:nvSpPr>
        <p:spPr>
          <a:xfrm>
            <a:off x="231791" y="18256"/>
            <a:ext cx="11122009" cy="1069188"/>
          </a:xfrm>
        </p:spPr>
        <p:txBody>
          <a:bodyPr>
            <a:normAutofit fontScale="90000"/>
          </a:bodyPr>
          <a:lstStyle/>
          <a:p>
            <a:r>
              <a:rPr lang="en-US" altLang="zh-CN" dirty="0"/>
              <a:t>From Foundation KG Construction to </a:t>
            </a:r>
            <a:br>
              <a:rPr lang="en-US" altLang="zh-CN" dirty="0"/>
            </a:br>
            <a:r>
              <a:rPr lang="en-US" altLang="zh-CN" dirty="0"/>
              <a:t>Foundation Knowledge Models</a:t>
            </a:r>
            <a:r>
              <a:rPr lang="en-US" dirty="0"/>
              <a:t> </a:t>
            </a:r>
            <a:endParaRPr lang="en-HK" dirty="0"/>
          </a:p>
        </p:txBody>
      </p:sp>
      <p:sp>
        <p:nvSpPr>
          <p:cNvPr id="4" name="Slide Number Placeholder 3">
            <a:extLst>
              <a:ext uri="{FF2B5EF4-FFF2-40B4-BE49-F238E27FC236}">
                <a16:creationId xmlns:a16="http://schemas.microsoft.com/office/drawing/2014/main" id="{5120C95E-AA15-3A4B-E2A9-4DA467DCBAC1}"/>
              </a:ext>
            </a:extLst>
          </p:cNvPr>
          <p:cNvSpPr>
            <a:spLocks noGrp="1"/>
          </p:cNvSpPr>
          <p:nvPr>
            <p:ph type="sldNum" sz="quarter" idx="12"/>
          </p:nvPr>
        </p:nvSpPr>
        <p:spPr/>
        <p:txBody>
          <a:bodyPr/>
          <a:lstStyle/>
          <a:p>
            <a:fld id="{360D54F1-1E69-41BF-8A89-6B497D4E24EC}" type="slidenum">
              <a:rPr lang="en-US" smtClean="0"/>
              <a:t>17</a:t>
            </a:fld>
            <a:endParaRPr lang="en-US"/>
          </a:p>
        </p:txBody>
      </p:sp>
      <p:sp>
        <p:nvSpPr>
          <p:cNvPr id="5" name="Freeform 14">
            <a:extLst>
              <a:ext uri="{FF2B5EF4-FFF2-40B4-BE49-F238E27FC236}">
                <a16:creationId xmlns:a16="http://schemas.microsoft.com/office/drawing/2014/main" id="{22A0CF99-2E46-A38D-CDFD-5A5DA591EC44}"/>
              </a:ext>
            </a:extLst>
          </p:cNvPr>
          <p:cNvSpPr/>
          <p:nvPr/>
        </p:nvSpPr>
        <p:spPr>
          <a:xfrm>
            <a:off x="1262224" y="3426767"/>
            <a:ext cx="561705" cy="1214497"/>
          </a:xfrm>
          <a:custGeom>
            <a:avLst/>
            <a:gdLst/>
            <a:ahLst/>
            <a:cxnLst/>
            <a:rect l="l" t="t" r="r" b="b"/>
            <a:pathLst>
              <a:path w="561705" h="1214497">
                <a:moveTo>
                  <a:pt x="0" y="0"/>
                </a:moveTo>
                <a:lnTo>
                  <a:pt x="561705" y="0"/>
                </a:lnTo>
                <a:lnTo>
                  <a:pt x="561705" y="1214497"/>
                </a:lnTo>
                <a:lnTo>
                  <a:pt x="0" y="121449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HK"/>
          </a:p>
        </p:txBody>
      </p:sp>
      <p:sp>
        <p:nvSpPr>
          <p:cNvPr id="6" name="Freeform 16">
            <a:extLst>
              <a:ext uri="{FF2B5EF4-FFF2-40B4-BE49-F238E27FC236}">
                <a16:creationId xmlns:a16="http://schemas.microsoft.com/office/drawing/2014/main" id="{B323DD89-9154-111C-4A78-7B43AA6F748D}"/>
              </a:ext>
            </a:extLst>
          </p:cNvPr>
          <p:cNvSpPr/>
          <p:nvPr/>
        </p:nvSpPr>
        <p:spPr>
          <a:xfrm>
            <a:off x="1823929" y="3014933"/>
            <a:ext cx="596058" cy="596058"/>
          </a:xfrm>
          <a:custGeom>
            <a:avLst/>
            <a:gdLst/>
            <a:ahLst/>
            <a:cxnLst/>
            <a:rect l="l" t="t" r="r" b="b"/>
            <a:pathLst>
              <a:path w="596058" h="596058">
                <a:moveTo>
                  <a:pt x="0" y="0"/>
                </a:moveTo>
                <a:lnTo>
                  <a:pt x="596058" y="0"/>
                </a:lnTo>
                <a:lnTo>
                  <a:pt x="596058" y="596058"/>
                </a:lnTo>
                <a:lnTo>
                  <a:pt x="0" y="59605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HK"/>
          </a:p>
        </p:txBody>
      </p:sp>
      <p:sp>
        <p:nvSpPr>
          <p:cNvPr id="7" name="Freeform 18">
            <a:extLst>
              <a:ext uri="{FF2B5EF4-FFF2-40B4-BE49-F238E27FC236}">
                <a16:creationId xmlns:a16="http://schemas.microsoft.com/office/drawing/2014/main" id="{FA30BFB2-AD3C-44B6-EA0C-6D1CC6629F8E}"/>
              </a:ext>
            </a:extLst>
          </p:cNvPr>
          <p:cNvSpPr/>
          <p:nvPr/>
        </p:nvSpPr>
        <p:spPr>
          <a:xfrm rot="6241075">
            <a:off x="2773132" y="3769171"/>
            <a:ext cx="333200" cy="645802"/>
          </a:xfrm>
          <a:custGeom>
            <a:avLst/>
            <a:gdLst/>
            <a:ahLst/>
            <a:cxnLst/>
            <a:rect l="l" t="t" r="r" b="b"/>
            <a:pathLst>
              <a:path w="718975" h="1121209">
                <a:moveTo>
                  <a:pt x="0" y="0"/>
                </a:moveTo>
                <a:lnTo>
                  <a:pt x="718975" y="0"/>
                </a:lnTo>
                <a:lnTo>
                  <a:pt x="718975" y="1121208"/>
                </a:lnTo>
                <a:lnTo>
                  <a:pt x="0" y="11212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HK"/>
          </a:p>
        </p:txBody>
      </p:sp>
      <p:grpSp>
        <p:nvGrpSpPr>
          <p:cNvPr id="8" name="Group 7">
            <a:extLst>
              <a:ext uri="{FF2B5EF4-FFF2-40B4-BE49-F238E27FC236}">
                <a16:creationId xmlns:a16="http://schemas.microsoft.com/office/drawing/2014/main" id="{6B629854-53CD-7E60-8C6A-974EF2C7EA18}"/>
              </a:ext>
            </a:extLst>
          </p:cNvPr>
          <p:cNvGrpSpPr/>
          <p:nvPr/>
        </p:nvGrpSpPr>
        <p:grpSpPr>
          <a:xfrm>
            <a:off x="3886389" y="3610991"/>
            <a:ext cx="1867544" cy="1622264"/>
            <a:chOff x="4165491" y="3207863"/>
            <a:chExt cx="1867544" cy="1622264"/>
          </a:xfrm>
        </p:grpSpPr>
        <p:sp>
          <p:nvSpPr>
            <p:cNvPr id="9" name="Rounded Rectangle 56">
              <a:extLst>
                <a:ext uri="{FF2B5EF4-FFF2-40B4-BE49-F238E27FC236}">
                  <a16:creationId xmlns:a16="http://schemas.microsoft.com/office/drawing/2014/main" id="{16BAEF12-4D5C-291E-53E3-1D32B2C48DC6}"/>
                </a:ext>
              </a:extLst>
            </p:cNvPr>
            <p:cNvSpPr/>
            <p:nvPr/>
          </p:nvSpPr>
          <p:spPr>
            <a:xfrm>
              <a:off x="4208761" y="3207863"/>
              <a:ext cx="1729097" cy="1622264"/>
            </a:xfrm>
            <a:prstGeom prst="roundRect">
              <a:avLst>
                <a:gd name="adj" fmla="val 5521"/>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000" dirty="0"/>
            </a:p>
          </p:txBody>
        </p:sp>
        <p:sp>
          <p:nvSpPr>
            <p:cNvPr id="10" name="TextBox 9">
              <a:extLst>
                <a:ext uri="{FF2B5EF4-FFF2-40B4-BE49-F238E27FC236}">
                  <a16:creationId xmlns:a16="http://schemas.microsoft.com/office/drawing/2014/main" id="{3A81D78F-CB70-956F-B1E2-DFE91952F133}"/>
                </a:ext>
              </a:extLst>
            </p:cNvPr>
            <p:cNvSpPr txBox="1"/>
            <p:nvPr/>
          </p:nvSpPr>
          <p:spPr>
            <a:xfrm>
              <a:off x="4165491" y="3296517"/>
              <a:ext cx="1867544" cy="707886"/>
            </a:xfrm>
            <a:prstGeom prst="rect">
              <a:avLst/>
            </a:prstGeom>
            <a:noFill/>
          </p:spPr>
          <p:txBody>
            <a:bodyPr wrap="square">
              <a:spAutoFit/>
            </a:bodyPr>
            <a:lstStyle/>
            <a:p>
              <a:pPr algn="ctr"/>
              <a:r>
                <a:rPr lang="en-US" sz="2000" dirty="0"/>
                <a:t>Large Language Models (LLMs)</a:t>
              </a:r>
            </a:p>
          </p:txBody>
        </p:sp>
        <p:pic>
          <p:nvPicPr>
            <p:cNvPr id="11" name="Graphic 10" descr="Processor with solid fill">
              <a:extLst>
                <a:ext uri="{FF2B5EF4-FFF2-40B4-BE49-F238E27FC236}">
                  <a16:creationId xmlns:a16="http://schemas.microsoft.com/office/drawing/2014/main" id="{5A5A8E3C-38E7-62D5-47F2-3893A942BA2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66766" y="4065787"/>
              <a:ext cx="612568" cy="612568"/>
            </a:xfrm>
            <a:prstGeom prst="rect">
              <a:avLst/>
            </a:prstGeom>
          </p:spPr>
        </p:pic>
        <p:pic>
          <p:nvPicPr>
            <p:cNvPr id="12" name="Graphic 11" descr="Processor with solid fill">
              <a:extLst>
                <a:ext uri="{FF2B5EF4-FFF2-40B4-BE49-F238E27FC236}">
                  <a16:creationId xmlns:a16="http://schemas.microsoft.com/office/drawing/2014/main" id="{6A4E9911-AEB7-CEDE-261A-61BCBD6B315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99263" y="4072642"/>
              <a:ext cx="612568" cy="612568"/>
            </a:xfrm>
            <a:prstGeom prst="rect">
              <a:avLst/>
            </a:prstGeom>
          </p:spPr>
        </p:pic>
      </p:grpSp>
      <p:grpSp>
        <p:nvGrpSpPr>
          <p:cNvPr id="13" name="Group 12">
            <a:extLst>
              <a:ext uri="{FF2B5EF4-FFF2-40B4-BE49-F238E27FC236}">
                <a16:creationId xmlns:a16="http://schemas.microsoft.com/office/drawing/2014/main" id="{ED9C158F-5E2D-60CD-ADB8-D5F7C399B6C9}"/>
              </a:ext>
            </a:extLst>
          </p:cNvPr>
          <p:cNvGrpSpPr/>
          <p:nvPr/>
        </p:nvGrpSpPr>
        <p:grpSpPr>
          <a:xfrm>
            <a:off x="7206417" y="1451257"/>
            <a:ext cx="2083148" cy="1640576"/>
            <a:chOff x="8485433" y="2289559"/>
            <a:chExt cx="2083148" cy="1640576"/>
          </a:xfrm>
        </p:grpSpPr>
        <p:sp>
          <p:nvSpPr>
            <p:cNvPr id="14" name="Rounded Rectangle 8">
              <a:extLst>
                <a:ext uri="{FF2B5EF4-FFF2-40B4-BE49-F238E27FC236}">
                  <a16:creationId xmlns:a16="http://schemas.microsoft.com/office/drawing/2014/main" id="{65B7ABB2-7885-9E98-981A-6772AA4847C2}"/>
                </a:ext>
              </a:extLst>
            </p:cNvPr>
            <p:cNvSpPr/>
            <p:nvPr/>
          </p:nvSpPr>
          <p:spPr>
            <a:xfrm>
              <a:off x="8485433" y="2289559"/>
              <a:ext cx="2083148" cy="1622264"/>
            </a:xfrm>
            <a:prstGeom prst="roundRect">
              <a:avLst>
                <a:gd name="adj" fmla="val 5521"/>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000" dirty="0"/>
            </a:p>
          </p:txBody>
        </p:sp>
        <p:sp>
          <p:nvSpPr>
            <p:cNvPr id="15" name="TextBox 14">
              <a:extLst>
                <a:ext uri="{FF2B5EF4-FFF2-40B4-BE49-F238E27FC236}">
                  <a16:creationId xmlns:a16="http://schemas.microsoft.com/office/drawing/2014/main" id="{54630401-655A-D89A-A1B0-B536C17E470C}"/>
                </a:ext>
              </a:extLst>
            </p:cNvPr>
            <p:cNvSpPr txBox="1"/>
            <p:nvPr/>
          </p:nvSpPr>
          <p:spPr>
            <a:xfrm>
              <a:off x="8485433" y="2466861"/>
              <a:ext cx="2019615" cy="400110"/>
            </a:xfrm>
            <a:prstGeom prst="rect">
              <a:avLst/>
            </a:prstGeom>
            <a:noFill/>
          </p:spPr>
          <p:txBody>
            <a:bodyPr wrap="square">
              <a:spAutoFit/>
            </a:bodyPr>
            <a:lstStyle/>
            <a:p>
              <a:pPr algn="ctr"/>
              <a:r>
                <a:rPr lang="en-US" sz="2000" dirty="0"/>
                <a:t>Knowledge Bases</a:t>
              </a:r>
            </a:p>
          </p:txBody>
        </p:sp>
        <p:pic>
          <p:nvPicPr>
            <p:cNvPr id="16" name="Graphic 15" descr="Database with solid fill">
              <a:extLst>
                <a:ext uri="{FF2B5EF4-FFF2-40B4-BE49-F238E27FC236}">
                  <a16:creationId xmlns:a16="http://schemas.microsoft.com/office/drawing/2014/main" id="{1BA0DD8A-01F3-89D5-2156-1493AE1675F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529239" y="3002547"/>
              <a:ext cx="773700" cy="773700"/>
            </a:xfrm>
            <a:prstGeom prst="rect">
              <a:avLst/>
            </a:prstGeom>
          </p:spPr>
        </p:pic>
        <p:pic>
          <p:nvPicPr>
            <p:cNvPr id="17" name="Graphic 16" descr="Database with solid fill">
              <a:extLst>
                <a:ext uri="{FF2B5EF4-FFF2-40B4-BE49-F238E27FC236}">
                  <a16:creationId xmlns:a16="http://schemas.microsoft.com/office/drawing/2014/main" id="{3DA16AA2-79DA-4CDD-9459-0B034838D9C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167130" y="3156435"/>
              <a:ext cx="773700" cy="773700"/>
            </a:xfrm>
            <a:prstGeom prst="rect">
              <a:avLst/>
            </a:prstGeom>
          </p:spPr>
        </p:pic>
        <p:pic>
          <p:nvPicPr>
            <p:cNvPr id="18" name="Graphic 17" descr="Database with solid fill">
              <a:extLst>
                <a:ext uri="{FF2B5EF4-FFF2-40B4-BE49-F238E27FC236}">
                  <a16:creationId xmlns:a16="http://schemas.microsoft.com/office/drawing/2014/main" id="{BC65066F-0EBC-977C-9102-A4194F0A5DF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86354" y="2927619"/>
              <a:ext cx="773700" cy="773700"/>
            </a:xfrm>
            <a:prstGeom prst="rect">
              <a:avLst/>
            </a:prstGeom>
          </p:spPr>
        </p:pic>
      </p:grpSp>
      <p:grpSp>
        <p:nvGrpSpPr>
          <p:cNvPr id="19" name="Group 18">
            <a:extLst>
              <a:ext uri="{FF2B5EF4-FFF2-40B4-BE49-F238E27FC236}">
                <a16:creationId xmlns:a16="http://schemas.microsoft.com/office/drawing/2014/main" id="{56311601-B953-2106-530A-DE2ABE257545}"/>
              </a:ext>
            </a:extLst>
          </p:cNvPr>
          <p:cNvGrpSpPr/>
          <p:nvPr/>
        </p:nvGrpSpPr>
        <p:grpSpPr>
          <a:xfrm>
            <a:off x="7410675" y="3905605"/>
            <a:ext cx="1946490" cy="433336"/>
            <a:chOff x="7566559" y="3902103"/>
            <a:chExt cx="1946490" cy="433336"/>
          </a:xfrm>
        </p:grpSpPr>
        <p:sp>
          <p:nvSpPr>
            <p:cNvPr id="20" name="Rounded Rectangle 7">
              <a:extLst>
                <a:ext uri="{FF2B5EF4-FFF2-40B4-BE49-F238E27FC236}">
                  <a16:creationId xmlns:a16="http://schemas.microsoft.com/office/drawing/2014/main" id="{15DA7216-3A91-6C7A-ED96-6E7699A7385C}"/>
                </a:ext>
              </a:extLst>
            </p:cNvPr>
            <p:cNvSpPr/>
            <p:nvPr/>
          </p:nvSpPr>
          <p:spPr>
            <a:xfrm>
              <a:off x="7612278" y="3902104"/>
              <a:ext cx="1900771" cy="433335"/>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000" dirty="0"/>
            </a:p>
          </p:txBody>
        </p:sp>
        <p:pic>
          <p:nvPicPr>
            <p:cNvPr id="21" name="Graphic 20" descr="Binary with solid fill">
              <a:extLst>
                <a:ext uri="{FF2B5EF4-FFF2-40B4-BE49-F238E27FC236}">
                  <a16:creationId xmlns:a16="http://schemas.microsoft.com/office/drawing/2014/main" id="{ECA14168-E889-8595-621A-60609AAE8A6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49170" y="3902103"/>
              <a:ext cx="433335" cy="433335"/>
            </a:xfrm>
            <a:prstGeom prst="rect">
              <a:avLst/>
            </a:prstGeom>
          </p:spPr>
        </p:pic>
        <p:sp>
          <p:nvSpPr>
            <p:cNvPr id="22" name="TextBox 21">
              <a:extLst>
                <a:ext uri="{FF2B5EF4-FFF2-40B4-BE49-F238E27FC236}">
                  <a16:creationId xmlns:a16="http://schemas.microsoft.com/office/drawing/2014/main" id="{3F8AE08E-2297-5C00-4C73-E24811BAB8DE}"/>
                </a:ext>
              </a:extLst>
            </p:cNvPr>
            <p:cNvSpPr txBox="1"/>
            <p:nvPr/>
          </p:nvSpPr>
          <p:spPr>
            <a:xfrm>
              <a:off x="7566559" y="3934105"/>
              <a:ext cx="1382611" cy="400110"/>
            </a:xfrm>
            <a:prstGeom prst="rect">
              <a:avLst/>
            </a:prstGeom>
            <a:noFill/>
          </p:spPr>
          <p:txBody>
            <a:bodyPr wrap="square">
              <a:spAutoFit/>
            </a:bodyPr>
            <a:lstStyle/>
            <a:p>
              <a:pPr algn="ctr"/>
              <a:r>
                <a:rPr lang="en-US" sz="2000" dirty="0"/>
                <a:t>Embedding</a:t>
              </a:r>
            </a:p>
          </p:txBody>
        </p:sp>
      </p:grpSp>
      <p:grpSp>
        <p:nvGrpSpPr>
          <p:cNvPr id="24" name="Group 23">
            <a:extLst>
              <a:ext uri="{FF2B5EF4-FFF2-40B4-BE49-F238E27FC236}">
                <a16:creationId xmlns:a16="http://schemas.microsoft.com/office/drawing/2014/main" id="{E303FEA6-7E68-084D-8557-94E8A2F9CC29}"/>
              </a:ext>
            </a:extLst>
          </p:cNvPr>
          <p:cNvGrpSpPr/>
          <p:nvPr/>
        </p:nvGrpSpPr>
        <p:grpSpPr>
          <a:xfrm>
            <a:off x="7238184" y="5088082"/>
            <a:ext cx="2083148" cy="1622264"/>
            <a:chOff x="7566559" y="4830127"/>
            <a:chExt cx="2083148" cy="1622264"/>
          </a:xfrm>
        </p:grpSpPr>
        <p:grpSp>
          <p:nvGrpSpPr>
            <p:cNvPr id="25" name="Group 24">
              <a:extLst>
                <a:ext uri="{FF2B5EF4-FFF2-40B4-BE49-F238E27FC236}">
                  <a16:creationId xmlns:a16="http://schemas.microsoft.com/office/drawing/2014/main" id="{C54BC020-AB82-289B-E4B3-F442EC743C31}"/>
                </a:ext>
              </a:extLst>
            </p:cNvPr>
            <p:cNvGrpSpPr/>
            <p:nvPr/>
          </p:nvGrpSpPr>
          <p:grpSpPr>
            <a:xfrm>
              <a:off x="7566559" y="4830127"/>
              <a:ext cx="2083148" cy="1622264"/>
              <a:chOff x="8485433" y="2289559"/>
              <a:chExt cx="2083148" cy="1622264"/>
            </a:xfrm>
          </p:grpSpPr>
          <p:sp>
            <p:nvSpPr>
              <p:cNvPr id="34" name="Rounded Rectangle 8">
                <a:extLst>
                  <a:ext uri="{FF2B5EF4-FFF2-40B4-BE49-F238E27FC236}">
                    <a16:creationId xmlns:a16="http://schemas.microsoft.com/office/drawing/2014/main" id="{2856114C-E02B-0894-AC38-A5C8C0411B25}"/>
                  </a:ext>
                </a:extLst>
              </p:cNvPr>
              <p:cNvSpPr/>
              <p:nvPr/>
            </p:nvSpPr>
            <p:spPr>
              <a:xfrm>
                <a:off x="8485433" y="2289559"/>
                <a:ext cx="2083148" cy="1622264"/>
              </a:xfrm>
              <a:prstGeom prst="roundRect">
                <a:avLst>
                  <a:gd name="adj" fmla="val 5521"/>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000" dirty="0"/>
              </a:p>
            </p:txBody>
          </p:sp>
          <p:sp>
            <p:nvSpPr>
              <p:cNvPr id="35" name="TextBox 34">
                <a:extLst>
                  <a:ext uri="{FF2B5EF4-FFF2-40B4-BE49-F238E27FC236}">
                    <a16:creationId xmlns:a16="http://schemas.microsoft.com/office/drawing/2014/main" id="{BFB5AC01-B093-60C6-DDAB-2408ABF219C5}"/>
                  </a:ext>
                </a:extLst>
              </p:cNvPr>
              <p:cNvSpPr txBox="1"/>
              <p:nvPr/>
            </p:nvSpPr>
            <p:spPr>
              <a:xfrm>
                <a:off x="8485433" y="2460956"/>
                <a:ext cx="2019615" cy="400110"/>
              </a:xfrm>
              <a:prstGeom prst="rect">
                <a:avLst/>
              </a:prstGeom>
              <a:noFill/>
            </p:spPr>
            <p:txBody>
              <a:bodyPr wrap="square">
                <a:spAutoFit/>
              </a:bodyPr>
              <a:lstStyle/>
              <a:p>
                <a:pPr algn="ctr"/>
                <a:r>
                  <a:rPr lang="en-US" altLang="zh-CN" sz="2000" dirty="0"/>
                  <a:t>Vector Databases</a:t>
                </a:r>
                <a:endParaRPr lang="en-US" sz="2000" dirty="0"/>
              </a:p>
            </p:txBody>
          </p:sp>
        </p:grpSp>
        <p:pic>
          <p:nvPicPr>
            <p:cNvPr id="26" name="Graphic 25" descr="Binary with solid fill">
              <a:extLst>
                <a:ext uri="{FF2B5EF4-FFF2-40B4-BE49-F238E27FC236}">
                  <a16:creationId xmlns:a16="http://schemas.microsoft.com/office/drawing/2014/main" id="{2A9E2EDC-DDFD-E8BD-3519-7216F43DC84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41236" y="5514552"/>
              <a:ext cx="433335" cy="433335"/>
            </a:xfrm>
            <a:prstGeom prst="rect">
              <a:avLst/>
            </a:prstGeom>
          </p:spPr>
        </p:pic>
        <p:pic>
          <p:nvPicPr>
            <p:cNvPr id="27" name="Graphic 26" descr="Binary with solid fill">
              <a:extLst>
                <a:ext uri="{FF2B5EF4-FFF2-40B4-BE49-F238E27FC236}">
                  <a16:creationId xmlns:a16="http://schemas.microsoft.com/office/drawing/2014/main" id="{E77521BF-E453-569B-D20B-6D2A0794001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45675" y="5914150"/>
              <a:ext cx="433335" cy="433335"/>
            </a:xfrm>
            <a:prstGeom prst="rect">
              <a:avLst/>
            </a:prstGeom>
          </p:spPr>
        </p:pic>
        <p:pic>
          <p:nvPicPr>
            <p:cNvPr id="28" name="Graphic 27" descr="Binary with solid fill">
              <a:extLst>
                <a:ext uri="{FF2B5EF4-FFF2-40B4-BE49-F238E27FC236}">
                  <a16:creationId xmlns:a16="http://schemas.microsoft.com/office/drawing/2014/main" id="{52BB515B-3B53-A0AA-7D27-4ADF22D8238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143247" y="5514551"/>
              <a:ext cx="433335" cy="433335"/>
            </a:xfrm>
            <a:prstGeom prst="rect">
              <a:avLst/>
            </a:prstGeom>
          </p:spPr>
        </p:pic>
        <p:pic>
          <p:nvPicPr>
            <p:cNvPr id="29" name="Graphic 28" descr="Binary with solid fill">
              <a:extLst>
                <a:ext uri="{FF2B5EF4-FFF2-40B4-BE49-F238E27FC236}">
                  <a16:creationId xmlns:a16="http://schemas.microsoft.com/office/drawing/2014/main" id="{A81104D8-8609-850B-4F33-DB9673834A3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143246" y="5909402"/>
              <a:ext cx="433335" cy="433335"/>
            </a:xfrm>
            <a:prstGeom prst="rect">
              <a:avLst/>
            </a:prstGeom>
          </p:spPr>
        </p:pic>
        <p:pic>
          <p:nvPicPr>
            <p:cNvPr id="30" name="Graphic 29" descr="Binary with solid fill">
              <a:extLst>
                <a:ext uri="{FF2B5EF4-FFF2-40B4-BE49-F238E27FC236}">
                  <a16:creationId xmlns:a16="http://schemas.microsoft.com/office/drawing/2014/main" id="{F8059A7A-09C2-651F-55D8-27289DB0639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27336" y="5512445"/>
              <a:ext cx="433335" cy="433335"/>
            </a:xfrm>
            <a:prstGeom prst="rect">
              <a:avLst/>
            </a:prstGeom>
          </p:spPr>
        </p:pic>
        <p:pic>
          <p:nvPicPr>
            <p:cNvPr id="31" name="Graphic 30" descr="Binary with solid fill">
              <a:extLst>
                <a:ext uri="{FF2B5EF4-FFF2-40B4-BE49-F238E27FC236}">
                  <a16:creationId xmlns:a16="http://schemas.microsoft.com/office/drawing/2014/main" id="{BC6EFB7A-A68B-F3E0-D350-9BDC0379B4D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31775" y="5912043"/>
              <a:ext cx="433335" cy="433335"/>
            </a:xfrm>
            <a:prstGeom prst="rect">
              <a:avLst/>
            </a:prstGeom>
          </p:spPr>
        </p:pic>
        <p:pic>
          <p:nvPicPr>
            <p:cNvPr id="32" name="Graphic 31" descr="Binary with solid fill">
              <a:extLst>
                <a:ext uri="{FF2B5EF4-FFF2-40B4-BE49-F238E27FC236}">
                  <a16:creationId xmlns:a16="http://schemas.microsoft.com/office/drawing/2014/main" id="{664A8E03-170C-4EBD-E0F2-4A1122F4E99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129347" y="5512444"/>
              <a:ext cx="433335" cy="433335"/>
            </a:xfrm>
            <a:prstGeom prst="rect">
              <a:avLst/>
            </a:prstGeom>
          </p:spPr>
        </p:pic>
        <p:pic>
          <p:nvPicPr>
            <p:cNvPr id="33" name="Graphic 32" descr="Binary with solid fill">
              <a:extLst>
                <a:ext uri="{FF2B5EF4-FFF2-40B4-BE49-F238E27FC236}">
                  <a16:creationId xmlns:a16="http://schemas.microsoft.com/office/drawing/2014/main" id="{3EE998CB-56BF-37F6-293B-5C7A646ED2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129346" y="5907295"/>
              <a:ext cx="433335" cy="433335"/>
            </a:xfrm>
            <a:prstGeom prst="rect">
              <a:avLst/>
            </a:prstGeom>
          </p:spPr>
        </p:pic>
      </p:grpSp>
      <p:sp>
        <p:nvSpPr>
          <p:cNvPr id="38" name="Arrow: Down 37">
            <a:extLst>
              <a:ext uri="{FF2B5EF4-FFF2-40B4-BE49-F238E27FC236}">
                <a16:creationId xmlns:a16="http://schemas.microsoft.com/office/drawing/2014/main" id="{4DCCC054-48D2-DA04-361A-B6C126C602D7}"/>
              </a:ext>
            </a:extLst>
          </p:cNvPr>
          <p:cNvSpPr/>
          <p:nvPr/>
        </p:nvSpPr>
        <p:spPr>
          <a:xfrm>
            <a:off x="8218580" y="3327695"/>
            <a:ext cx="295223" cy="433336"/>
          </a:xfrm>
          <a:prstGeom prst="down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HK"/>
          </a:p>
        </p:txBody>
      </p:sp>
      <p:sp>
        <p:nvSpPr>
          <p:cNvPr id="39" name="Arrow: Down 38">
            <a:extLst>
              <a:ext uri="{FF2B5EF4-FFF2-40B4-BE49-F238E27FC236}">
                <a16:creationId xmlns:a16="http://schemas.microsoft.com/office/drawing/2014/main" id="{59F0443D-9157-DF74-0E18-89F1FD4D3C6E}"/>
              </a:ext>
            </a:extLst>
          </p:cNvPr>
          <p:cNvSpPr/>
          <p:nvPr/>
        </p:nvSpPr>
        <p:spPr>
          <a:xfrm>
            <a:off x="8241103" y="4453164"/>
            <a:ext cx="295223" cy="433336"/>
          </a:xfrm>
          <a:prstGeom prst="down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HK" dirty="0"/>
          </a:p>
        </p:txBody>
      </p:sp>
      <p:sp>
        <p:nvSpPr>
          <p:cNvPr id="44" name="文本框 9">
            <a:extLst>
              <a:ext uri="{FF2B5EF4-FFF2-40B4-BE49-F238E27FC236}">
                <a16:creationId xmlns:a16="http://schemas.microsoft.com/office/drawing/2014/main" id="{59A4553F-BABC-F90A-EADA-EA507DDCFBBF}"/>
              </a:ext>
            </a:extLst>
          </p:cNvPr>
          <p:cNvSpPr txBox="1"/>
          <p:nvPr/>
        </p:nvSpPr>
        <p:spPr>
          <a:xfrm>
            <a:off x="231791" y="1088667"/>
            <a:ext cx="6070599" cy="369332"/>
          </a:xfrm>
          <a:prstGeom prst="rect">
            <a:avLst/>
          </a:prstGeom>
          <a:noFill/>
        </p:spPr>
        <p:txBody>
          <a:bodyPr wrap="square">
            <a:spAutoFit/>
          </a:bodyPr>
          <a:lstStyle/>
          <a:p>
            <a:r>
              <a:rPr lang="en-US" altLang="zh-CN" b="1" dirty="0">
                <a:solidFill>
                  <a:schemeClr val="accent1">
                    <a:lumMod val="75000"/>
                  </a:schemeClr>
                </a:solidFill>
              </a:rPr>
              <a:t>1. Read/write</a:t>
            </a:r>
            <a:r>
              <a:rPr lang="en-US" altLang="zh-CN" dirty="0"/>
              <a:t>: relevancy and scalability.</a:t>
            </a:r>
            <a:endParaRPr lang="zh-CN" altLang="en-US" dirty="0"/>
          </a:p>
        </p:txBody>
      </p:sp>
      <p:sp>
        <p:nvSpPr>
          <p:cNvPr id="45" name="文本框 12">
            <a:extLst>
              <a:ext uri="{FF2B5EF4-FFF2-40B4-BE49-F238E27FC236}">
                <a16:creationId xmlns:a16="http://schemas.microsoft.com/office/drawing/2014/main" id="{19E48A3F-43CD-D8C6-0816-31A6BE6B4970}"/>
              </a:ext>
            </a:extLst>
          </p:cNvPr>
          <p:cNvSpPr txBox="1"/>
          <p:nvPr/>
        </p:nvSpPr>
        <p:spPr>
          <a:xfrm>
            <a:off x="231791" y="1526238"/>
            <a:ext cx="6217920" cy="646331"/>
          </a:xfrm>
          <a:prstGeom prst="rect">
            <a:avLst/>
          </a:prstGeom>
          <a:noFill/>
        </p:spPr>
        <p:txBody>
          <a:bodyPr wrap="square">
            <a:spAutoFit/>
          </a:bodyPr>
          <a:lstStyle/>
          <a:p>
            <a:r>
              <a:rPr lang="en-US" altLang="zh-CN" b="1" dirty="0">
                <a:solidFill>
                  <a:schemeClr val="accent1">
                    <a:lumMod val="75000"/>
                  </a:schemeClr>
                </a:solidFill>
              </a:rPr>
              <a:t>2. Augmentation</a:t>
            </a:r>
            <a:r>
              <a:rPr lang="en-US" altLang="zh-CN" dirty="0"/>
              <a:t>: LLM native (embeddings) or text native (natural language).</a:t>
            </a:r>
            <a:endParaRPr lang="zh-CN" altLang="en-US" dirty="0"/>
          </a:p>
        </p:txBody>
      </p:sp>
      <p:sp>
        <p:nvSpPr>
          <p:cNvPr id="46" name="文本框 14">
            <a:extLst>
              <a:ext uri="{FF2B5EF4-FFF2-40B4-BE49-F238E27FC236}">
                <a16:creationId xmlns:a16="http://schemas.microsoft.com/office/drawing/2014/main" id="{0B80C2E5-3AA4-E6DC-58AD-3D2C044421C4}"/>
              </a:ext>
            </a:extLst>
          </p:cNvPr>
          <p:cNvSpPr txBox="1"/>
          <p:nvPr/>
        </p:nvSpPr>
        <p:spPr>
          <a:xfrm>
            <a:off x="231791" y="2144141"/>
            <a:ext cx="6217920" cy="369332"/>
          </a:xfrm>
          <a:prstGeom prst="rect">
            <a:avLst/>
          </a:prstGeom>
          <a:noFill/>
        </p:spPr>
        <p:txBody>
          <a:bodyPr wrap="square">
            <a:spAutoFit/>
          </a:bodyPr>
          <a:lstStyle/>
          <a:p>
            <a:r>
              <a:rPr lang="en-US" altLang="zh-CN" b="1" dirty="0">
                <a:solidFill>
                  <a:schemeClr val="accent1">
                    <a:lumMod val="75000"/>
                  </a:schemeClr>
                </a:solidFill>
              </a:rPr>
              <a:t>3. Interaction</a:t>
            </a:r>
            <a:r>
              <a:rPr lang="en-US" altLang="zh-CN" dirty="0"/>
              <a:t>: Proactive or reactive.</a:t>
            </a:r>
            <a:endParaRPr lang="zh-CN" altLang="en-US" dirty="0"/>
          </a:p>
        </p:txBody>
      </p:sp>
      <p:sp>
        <p:nvSpPr>
          <p:cNvPr id="49" name="TextBox 48">
            <a:extLst>
              <a:ext uri="{FF2B5EF4-FFF2-40B4-BE49-F238E27FC236}">
                <a16:creationId xmlns:a16="http://schemas.microsoft.com/office/drawing/2014/main" id="{E5A439EC-6FEA-4D7C-9E9C-92F9F35A4DC8}"/>
              </a:ext>
            </a:extLst>
          </p:cNvPr>
          <p:cNvSpPr txBox="1"/>
          <p:nvPr/>
        </p:nvSpPr>
        <p:spPr>
          <a:xfrm>
            <a:off x="3877992" y="1991668"/>
            <a:ext cx="2552117" cy="1200329"/>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r>
              <a:rPr lang="en-US" altLang="zh-CN" dirty="0">
                <a:solidFill>
                  <a:schemeClr val="accent4"/>
                </a:solidFill>
              </a:rPr>
              <a:t>Agent-Native</a:t>
            </a:r>
            <a:r>
              <a:rPr lang="en-US" altLang="zh-CN" dirty="0"/>
              <a:t>: retrieve text information and perform context engineer</a:t>
            </a:r>
            <a:endParaRPr lang="en-HK" dirty="0">
              <a:solidFill>
                <a:srgbClr val="7030A0"/>
              </a:solidFill>
            </a:endParaRPr>
          </a:p>
        </p:txBody>
      </p:sp>
      <p:sp>
        <p:nvSpPr>
          <p:cNvPr id="50" name="TextBox 49">
            <a:extLst>
              <a:ext uri="{FF2B5EF4-FFF2-40B4-BE49-F238E27FC236}">
                <a16:creationId xmlns:a16="http://schemas.microsoft.com/office/drawing/2014/main" id="{B6620973-12C6-3E61-9E2E-84DED244E1DC}"/>
              </a:ext>
            </a:extLst>
          </p:cNvPr>
          <p:cNvSpPr txBox="1"/>
          <p:nvPr/>
        </p:nvSpPr>
        <p:spPr>
          <a:xfrm>
            <a:off x="9506850" y="1781653"/>
            <a:ext cx="2579256" cy="92333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r>
              <a:rPr lang="en-US" altLang="zh-CN" dirty="0"/>
              <a:t>Reactive: Enabled by LLMs to have a better fuzzy semantic search</a:t>
            </a:r>
          </a:p>
        </p:txBody>
      </p:sp>
      <p:sp>
        <p:nvSpPr>
          <p:cNvPr id="3" name="TextBox 2">
            <a:extLst>
              <a:ext uri="{FF2B5EF4-FFF2-40B4-BE49-F238E27FC236}">
                <a16:creationId xmlns:a16="http://schemas.microsoft.com/office/drawing/2014/main" id="{B80F700F-5CA0-3C08-6317-F61B4F7387DA}"/>
              </a:ext>
            </a:extLst>
          </p:cNvPr>
          <p:cNvSpPr txBox="1"/>
          <p:nvPr/>
        </p:nvSpPr>
        <p:spPr>
          <a:xfrm>
            <a:off x="9505714" y="3242505"/>
            <a:ext cx="2574208" cy="3139321"/>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r>
              <a:rPr lang="en-US" altLang="zh-CN" dirty="0"/>
              <a:t>Proactive: Database/knowledge base as a </a:t>
            </a:r>
            <a:r>
              <a:rPr lang="en-US" altLang="zh-CN" dirty="0">
                <a:solidFill>
                  <a:srgbClr val="7030A0"/>
                </a:solidFill>
              </a:rPr>
              <a:t>smart agent</a:t>
            </a:r>
            <a:r>
              <a:rPr lang="en-US" altLang="zh-CN" dirty="0"/>
              <a:t>: understanding LLMs/users’ intention and making predictions for more structured data and NP-complete problem</a:t>
            </a:r>
            <a:r>
              <a:rPr lang="en-US" altLang="zh-CN" dirty="0">
                <a:solidFill>
                  <a:schemeClr val="bg1"/>
                </a:solidFill>
              </a:rPr>
              <a:t>s</a:t>
            </a:r>
            <a:r>
              <a:rPr lang="en-HK" altLang="zh-CN" dirty="0">
                <a:solidFill>
                  <a:schemeClr val="bg1"/>
                </a:solidFill>
              </a:rPr>
              <a:t>:</a:t>
            </a:r>
            <a:endParaRPr lang="en-US" altLang="zh-CN" dirty="0">
              <a:solidFill>
                <a:schemeClr val="bg1"/>
              </a:solidFill>
            </a:endParaRPr>
          </a:p>
          <a:p>
            <a:r>
              <a:rPr lang="en-US" altLang="zh-CN" dirty="0">
                <a:solidFill>
                  <a:srgbClr val="7030A0"/>
                </a:solidFill>
              </a:rPr>
              <a:t>self-evolving, reasoning, in-context learning, etc.</a:t>
            </a:r>
            <a:endParaRPr lang="en-HK" altLang="zh-CN" dirty="0">
              <a:solidFill>
                <a:srgbClr val="7030A0"/>
              </a:solidFill>
            </a:endParaRPr>
          </a:p>
        </p:txBody>
      </p:sp>
      <p:sp>
        <p:nvSpPr>
          <p:cNvPr id="36" name="TextBox 35">
            <a:extLst>
              <a:ext uri="{FF2B5EF4-FFF2-40B4-BE49-F238E27FC236}">
                <a16:creationId xmlns:a16="http://schemas.microsoft.com/office/drawing/2014/main" id="{1C98C6A9-342F-BCCA-2176-92646CD99C74}"/>
              </a:ext>
            </a:extLst>
          </p:cNvPr>
          <p:cNvSpPr txBox="1"/>
          <p:nvPr/>
        </p:nvSpPr>
        <p:spPr>
          <a:xfrm>
            <a:off x="3910779" y="5645910"/>
            <a:ext cx="2552117" cy="92333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r>
              <a:rPr lang="en-US" altLang="zh-CN" dirty="0">
                <a:solidFill>
                  <a:srgbClr val="7030A0"/>
                </a:solidFill>
              </a:rPr>
              <a:t>AI-Native</a:t>
            </a:r>
            <a:r>
              <a:rPr lang="en-US" altLang="zh-CN" dirty="0"/>
              <a:t>: retrieve vectors and perform learning/inference</a:t>
            </a:r>
            <a:endParaRPr lang="en-HK" dirty="0"/>
          </a:p>
        </p:txBody>
      </p:sp>
      <p:sp>
        <p:nvSpPr>
          <p:cNvPr id="51" name="Arrow: Down 50">
            <a:extLst>
              <a:ext uri="{FF2B5EF4-FFF2-40B4-BE49-F238E27FC236}">
                <a16:creationId xmlns:a16="http://schemas.microsoft.com/office/drawing/2014/main" id="{13305D82-274A-9F25-8A76-B388647B6226}"/>
              </a:ext>
            </a:extLst>
          </p:cNvPr>
          <p:cNvSpPr/>
          <p:nvPr/>
        </p:nvSpPr>
        <p:spPr>
          <a:xfrm rot="10800000">
            <a:off x="7162761" y="3544363"/>
            <a:ext cx="286959" cy="1093151"/>
          </a:xfrm>
          <a:prstGeom prst="down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HK"/>
          </a:p>
        </p:txBody>
      </p:sp>
      <p:sp>
        <p:nvSpPr>
          <p:cNvPr id="53" name="Arrow: Down 52">
            <a:extLst>
              <a:ext uri="{FF2B5EF4-FFF2-40B4-BE49-F238E27FC236}">
                <a16:creationId xmlns:a16="http://schemas.microsoft.com/office/drawing/2014/main" id="{5D32869D-839E-25D4-255C-4DA3F232DED5}"/>
              </a:ext>
            </a:extLst>
          </p:cNvPr>
          <p:cNvSpPr/>
          <p:nvPr/>
        </p:nvSpPr>
        <p:spPr>
          <a:xfrm rot="14122232">
            <a:off x="6365967" y="2822375"/>
            <a:ext cx="286959" cy="1093151"/>
          </a:xfrm>
          <a:prstGeom prst="down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HK"/>
          </a:p>
        </p:txBody>
      </p:sp>
      <p:sp>
        <p:nvSpPr>
          <p:cNvPr id="55" name="Arrow: Down 54">
            <a:extLst>
              <a:ext uri="{FF2B5EF4-FFF2-40B4-BE49-F238E27FC236}">
                <a16:creationId xmlns:a16="http://schemas.microsoft.com/office/drawing/2014/main" id="{E744394D-CA5E-B9D4-B7C9-9CA99997A398}"/>
              </a:ext>
            </a:extLst>
          </p:cNvPr>
          <p:cNvSpPr/>
          <p:nvPr/>
        </p:nvSpPr>
        <p:spPr>
          <a:xfrm rot="7886712">
            <a:off x="6340976" y="4330285"/>
            <a:ext cx="286959" cy="1093151"/>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HK"/>
          </a:p>
        </p:txBody>
      </p:sp>
    </p:spTree>
    <p:extLst>
      <p:ext uri="{BB962C8B-B14F-4D97-AF65-F5344CB8AC3E}">
        <p14:creationId xmlns:p14="http://schemas.microsoft.com/office/powerpoint/2010/main" val="828112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3DE19-1CE1-8B01-19A6-05CFFA13F8AE}"/>
            </a:ext>
          </a:extLst>
        </p:cNvPr>
        <p:cNvGrpSpPr/>
        <p:nvPr/>
      </p:nvGrpSpPr>
      <p:grpSpPr>
        <a:xfrm>
          <a:off x="0" y="0"/>
          <a:ext cx="0" cy="0"/>
          <a:chOff x="0" y="0"/>
          <a:chExt cx="0" cy="0"/>
        </a:xfrm>
      </p:grpSpPr>
      <p:pic>
        <p:nvPicPr>
          <p:cNvPr id="2052" name="Picture 4">
            <a:extLst>
              <a:ext uri="{FF2B5EF4-FFF2-40B4-BE49-F238E27FC236}">
                <a16:creationId xmlns:a16="http://schemas.microsoft.com/office/drawing/2014/main" id="{C4D08343-D4B3-97FD-5CDF-29922ACF0A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44659" y="1130686"/>
            <a:ext cx="2644471" cy="264447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1924D3F0-9969-FEF9-2D06-CACD4B3D8233}"/>
              </a:ext>
            </a:extLst>
          </p:cNvPr>
          <p:cNvSpPr>
            <a:spLocks noGrp="1"/>
          </p:cNvSpPr>
          <p:nvPr>
            <p:ph type="sldNum" sz="quarter" idx="12"/>
          </p:nvPr>
        </p:nvSpPr>
        <p:spPr/>
        <p:txBody>
          <a:bodyPr/>
          <a:lstStyle/>
          <a:p>
            <a:fld id="{EE21FB83-F1FA-4FAA-A3AC-C42CA69C44BB}" type="slidenum">
              <a:rPr lang="en-HK" smtClean="0"/>
              <a:t>18</a:t>
            </a:fld>
            <a:endParaRPr lang="en-HK" dirty="0"/>
          </a:p>
        </p:txBody>
      </p:sp>
      <p:pic>
        <p:nvPicPr>
          <p:cNvPr id="7" name="Picture 6">
            <a:extLst>
              <a:ext uri="{FF2B5EF4-FFF2-40B4-BE49-F238E27FC236}">
                <a16:creationId xmlns:a16="http://schemas.microsoft.com/office/drawing/2014/main" id="{FA07623B-87B6-AE8B-481C-14E643595271}"/>
              </a:ext>
            </a:extLst>
          </p:cNvPr>
          <p:cNvPicPr>
            <a:picLocks noChangeAspect="1"/>
          </p:cNvPicPr>
          <p:nvPr/>
        </p:nvPicPr>
        <p:blipFill>
          <a:blip r:embed="rId3"/>
          <a:srcRect t="5246" b="43363"/>
          <a:stretch>
            <a:fillRect/>
          </a:stretch>
        </p:blipFill>
        <p:spPr>
          <a:xfrm>
            <a:off x="8953861" y="4671698"/>
            <a:ext cx="3179495" cy="1633995"/>
          </a:xfrm>
          <a:prstGeom prst="rect">
            <a:avLst/>
          </a:prstGeom>
          <a:effectLst>
            <a:outerShdw blurRad="50800" dist="38100" dir="2700000" algn="tl" rotWithShape="0">
              <a:prstClr val="black">
                <a:alpha val="40000"/>
              </a:prstClr>
            </a:outerShdw>
          </a:effectLst>
        </p:spPr>
      </p:pic>
      <p:pic>
        <p:nvPicPr>
          <p:cNvPr id="2050" name="Picture 2" descr="Plain text converter - Webegin">
            <a:extLst>
              <a:ext uri="{FF2B5EF4-FFF2-40B4-BE49-F238E27FC236}">
                <a16:creationId xmlns:a16="http://schemas.microsoft.com/office/drawing/2014/main" id="{A03C373B-99B0-C562-903D-4C9AC7B728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60" t="20733" r="11540" b="11454"/>
          <a:stretch>
            <a:fillRect/>
          </a:stretch>
        </p:blipFill>
        <p:spPr bwMode="auto">
          <a:xfrm>
            <a:off x="139147" y="4640000"/>
            <a:ext cx="3183247" cy="154576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2380D05-B3CF-6950-04F3-0B93F4840BC3}"/>
              </a:ext>
            </a:extLst>
          </p:cNvPr>
          <p:cNvPicPr>
            <a:picLocks noChangeAspect="1"/>
          </p:cNvPicPr>
          <p:nvPr/>
        </p:nvPicPr>
        <p:blipFill>
          <a:blip r:embed="rId5"/>
          <a:stretch>
            <a:fillRect/>
          </a:stretch>
        </p:blipFill>
        <p:spPr>
          <a:xfrm>
            <a:off x="178903" y="1130686"/>
            <a:ext cx="2644471" cy="2644471"/>
          </a:xfrm>
          <a:prstGeom prst="rect">
            <a:avLst/>
          </a:prstGeom>
          <a:effectLst>
            <a:outerShdw blurRad="50800" dist="38100" dir="2700000" algn="tl" rotWithShape="0">
              <a:prstClr val="black">
                <a:alpha val="40000"/>
              </a:prstClr>
            </a:outerShdw>
          </a:effectLst>
        </p:spPr>
      </p:pic>
      <p:sp>
        <p:nvSpPr>
          <p:cNvPr id="10" name="Down Arrow 9">
            <a:extLst>
              <a:ext uri="{FF2B5EF4-FFF2-40B4-BE49-F238E27FC236}">
                <a16:creationId xmlns:a16="http://schemas.microsoft.com/office/drawing/2014/main" id="{1B87DA9E-0CA6-DE66-6E6E-EC0F0CF69F47}"/>
              </a:ext>
            </a:extLst>
          </p:cNvPr>
          <p:cNvSpPr/>
          <p:nvPr/>
        </p:nvSpPr>
        <p:spPr>
          <a:xfrm rot="10800000">
            <a:off x="178508" y="3818636"/>
            <a:ext cx="510002" cy="1006867"/>
          </a:xfrm>
          <a:prstGeom prst="down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07304BD5-C8C0-DD29-4E47-715B372DE2D5}"/>
              </a:ext>
            </a:extLst>
          </p:cNvPr>
          <p:cNvSpPr>
            <a:spLocks noGrp="1"/>
          </p:cNvSpPr>
          <p:nvPr>
            <p:ph type="title"/>
          </p:nvPr>
        </p:nvSpPr>
        <p:spPr>
          <a:xfrm>
            <a:off x="139147" y="103689"/>
            <a:ext cx="10515600" cy="798642"/>
          </a:xfrm>
        </p:spPr>
        <p:txBody>
          <a:bodyPr>
            <a:normAutofit/>
          </a:bodyPr>
          <a:lstStyle/>
          <a:p>
            <a:r>
              <a:rPr lang="en-US" sz="3600" dirty="0">
                <a:latin typeface="+mn-lt"/>
              </a:rPr>
              <a:t>Generalization from Structured Data?</a:t>
            </a:r>
          </a:p>
        </p:txBody>
      </p:sp>
      <p:sp>
        <p:nvSpPr>
          <p:cNvPr id="16" name="TextBox 15">
            <a:extLst>
              <a:ext uri="{FF2B5EF4-FFF2-40B4-BE49-F238E27FC236}">
                <a16:creationId xmlns:a16="http://schemas.microsoft.com/office/drawing/2014/main" id="{8527F1A9-6FA7-E104-DD99-35C6A8F8B79F}"/>
              </a:ext>
            </a:extLst>
          </p:cNvPr>
          <p:cNvSpPr txBox="1"/>
          <p:nvPr/>
        </p:nvSpPr>
        <p:spPr>
          <a:xfrm>
            <a:off x="1184017" y="4343087"/>
            <a:ext cx="1769873" cy="369332"/>
          </a:xfrm>
          <a:prstGeom prst="rect">
            <a:avLst/>
          </a:prstGeom>
          <a:noFill/>
        </p:spPr>
        <p:txBody>
          <a:bodyPr wrap="square" rtlCol="0">
            <a:spAutoFit/>
          </a:bodyPr>
          <a:lstStyle/>
          <a:p>
            <a:r>
              <a:rPr lang="en-US" dirty="0"/>
              <a:t>Text Data</a:t>
            </a:r>
          </a:p>
        </p:txBody>
      </p:sp>
      <p:sp>
        <p:nvSpPr>
          <p:cNvPr id="17" name="TextBox 16">
            <a:extLst>
              <a:ext uri="{FF2B5EF4-FFF2-40B4-BE49-F238E27FC236}">
                <a16:creationId xmlns:a16="http://schemas.microsoft.com/office/drawing/2014/main" id="{90DA17EC-B878-DB7F-DA0C-B53483B059CC}"/>
              </a:ext>
            </a:extLst>
          </p:cNvPr>
          <p:cNvSpPr txBox="1"/>
          <p:nvPr/>
        </p:nvSpPr>
        <p:spPr>
          <a:xfrm>
            <a:off x="9881957" y="4329334"/>
            <a:ext cx="1769873" cy="369332"/>
          </a:xfrm>
          <a:prstGeom prst="rect">
            <a:avLst/>
          </a:prstGeom>
          <a:noFill/>
        </p:spPr>
        <p:txBody>
          <a:bodyPr wrap="square" rtlCol="0">
            <a:spAutoFit/>
          </a:bodyPr>
          <a:lstStyle/>
          <a:p>
            <a:r>
              <a:rPr lang="en-US" dirty="0"/>
              <a:t>Database Data</a:t>
            </a:r>
          </a:p>
        </p:txBody>
      </p:sp>
      <p:sp>
        <p:nvSpPr>
          <p:cNvPr id="18" name="TextBox 17">
            <a:extLst>
              <a:ext uri="{FF2B5EF4-FFF2-40B4-BE49-F238E27FC236}">
                <a16:creationId xmlns:a16="http://schemas.microsoft.com/office/drawing/2014/main" id="{AA1E9B63-D54D-05F4-E23D-9C44EAA9E3E7}"/>
              </a:ext>
            </a:extLst>
          </p:cNvPr>
          <p:cNvSpPr txBox="1"/>
          <p:nvPr/>
        </p:nvSpPr>
        <p:spPr>
          <a:xfrm>
            <a:off x="8340532" y="3763292"/>
            <a:ext cx="3404889" cy="369332"/>
          </a:xfrm>
          <a:prstGeom prst="rect">
            <a:avLst/>
          </a:prstGeom>
          <a:noFill/>
        </p:spPr>
        <p:txBody>
          <a:bodyPr wrap="square" rtlCol="0">
            <a:spAutoFit/>
          </a:bodyPr>
          <a:lstStyle/>
          <a:p>
            <a:pPr algn="ctr"/>
            <a:r>
              <a:rPr lang="en-US" dirty="0"/>
              <a:t>Neural (Graph) Databases</a:t>
            </a:r>
          </a:p>
        </p:txBody>
      </p:sp>
      <p:sp>
        <p:nvSpPr>
          <p:cNvPr id="19" name="TextBox 18">
            <a:extLst>
              <a:ext uri="{FF2B5EF4-FFF2-40B4-BE49-F238E27FC236}">
                <a16:creationId xmlns:a16="http://schemas.microsoft.com/office/drawing/2014/main" id="{B1C7CFBC-8A25-140E-2389-A13917864A39}"/>
              </a:ext>
            </a:extLst>
          </p:cNvPr>
          <p:cNvSpPr txBox="1"/>
          <p:nvPr/>
        </p:nvSpPr>
        <p:spPr>
          <a:xfrm>
            <a:off x="712699" y="3807696"/>
            <a:ext cx="2644471" cy="369332"/>
          </a:xfrm>
          <a:prstGeom prst="rect">
            <a:avLst/>
          </a:prstGeom>
          <a:noFill/>
        </p:spPr>
        <p:txBody>
          <a:bodyPr wrap="square" rtlCol="0">
            <a:spAutoFit/>
          </a:bodyPr>
          <a:lstStyle/>
          <a:p>
            <a:r>
              <a:rPr lang="en-US" dirty="0"/>
              <a:t>Large Language Model</a:t>
            </a:r>
          </a:p>
        </p:txBody>
      </p:sp>
      <p:pic>
        <p:nvPicPr>
          <p:cNvPr id="2054" name="Picture 6" descr="Ilya Sutskever: The 100 Most Influential People in AI 2023 | TIME">
            <a:extLst>
              <a:ext uri="{FF2B5EF4-FFF2-40B4-BE49-F238E27FC236}">
                <a16:creationId xmlns:a16="http://schemas.microsoft.com/office/drawing/2014/main" id="{01A27AB5-E0C3-6841-4F67-2671237938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2784" y="1148261"/>
            <a:ext cx="1274215" cy="154280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F1CBA2B8-83E0-B3FA-98B4-9A192043C8BA}"/>
              </a:ext>
            </a:extLst>
          </p:cNvPr>
          <p:cNvSpPr txBox="1"/>
          <p:nvPr/>
        </p:nvSpPr>
        <p:spPr>
          <a:xfrm>
            <a:off x="-14747" y="6373055"/>
            <a:ext cx="12148103" cy="461665"/>
          </a:xfrm>
          <a:prstGeom prst="rect">
            <a:avLst/>
          </a:prstGeom>
          <a:noFill/>
        </p:spPr>
        <p:txBody>
          <a:bodyPr wrap="square">
            <a:spAutoFit/>
          </a:bodyPr>
          <a:lstStyle/>
          <a:p>
            <a:r>
              <a:rPr lang="en-HK" sz="1200" b="0" i="0" u="none" strike="noStrike" dirty="0">
                <a:solidFill>
                  <a:srgbClr val="FFFFFF"/>
                </a:solidFill>
                <a:effectLst/>
                <a:latin typeface="YouTube Noto"/>
                <a:hlinkClick r:id="rId7"/>
              </a:rPr>
              <a:t>[1] </a:t>
            </a:r>
            <a:r>
              <a:rPr lang="en-HK" sz="1200" b="0" i="0" u="none" strike="noStrike" dirty="0">
                <a:solidFill>
                  <a:srgbClr val="FFFFFF"/>
                </a:solidFill>
                <a:effectLst/>
                <a:latin typeface="YouTube Noto"/>
                <a:hlinkClick r:id="rId8"/>
              </a:rPr>
              <a:t>https://youtu.be/1yvBqasHLZs </a:t>
            </a:r>
          </a:p>
          <a:p>
            <a:r>
              <a:rPr lang="en-US" sz="1200" dirty="0">
                <a:latin typeface="YouTube Noto"/>
              </a:rPr>
              <a:t>[2] Wang, Y., Wang, X., Gan, Q., Wang, M., Yang, Q., Wipf, D., &amp; Zhang, M. (2025). Griffin: Towards a Graph-Centric Relational Database Foundation Model. </a:t>
            </a:r>
            <a:r>
              <a:rPr lang="en-US" sz="1200" dirty="0" err="1">
                <a:latin typeface="YouTube Noto"/>
              </a:rPr>
              <a:t>arXiv</a:t>
            </a:r>
            <a:r>
              <a:rPr lang="en-US" sz="1200" dirty="0">
                <a:latin typeface="YouTube Noto"/>
              </a:rPr>
              <a:t> preprint arXiv:2505.05568.</a:t>
            </a:r>
            <a:r>
              <a:rPr lang="en-US" sz="1200" dirty="0">
                <a:solidFill>
                  <a:srgbClr val="FFFFFF"/>
                </a:solidFill>
                <a:latin typeface="YouTube Noto"/>
              </a:rPr>
              <a:t> </a:t>
            </a:r>
            <a:endParaRPr lang="en-HK" sz="1200" b="0" i="0" u="none" strike="noStrike" dirty="0">
              <a:solidFill>
                <a:srgbClr val="FFFFFF"/>
              </a:solidFill>
              <a:effectLst/>
              <a:latin typeface="YouTube Noto"/>
            </a:endParaRPr>
          </a:p>
        </p:txBody>
      </p:sp>
      <p:sp>
        <p:nvSpPr>
          <p:cNvPr id="23" name="TextBox 22">
            <a:extLst>
              <a:ext uri="{FF2B5EF4-FFF2-40B4-BE49-F238E27FC236}">
                <a16:creationId xmlns:a16="http://schemas.microsoft.com/office/drawing/2014/main" id="{20C63D8B-8379-D50C-0367-71AF7EFA8B01}"/>
              </a:ext>
            </a:extLst>
          </p:cNvPr>
          <p:cNvSpPr txBox="1"/>
          <p:nvPr/>
        </p:nvSpPr>
        <p:spPr>
          <a:xfrm>
            <a:off x="3091216" y="2627638"/>
            <a:ext cx="1937984" cy="646331"/>
          </a:xfrm>
          <a:prstGeom prst="rect">
            <a:avLst/>
          </a:prstGeom>
          <a:noFill/>
        </p:spPr>
        <p:txBody>
          <a:bodyPr wrap="square" rtlCol="0">
            <a:spAutoFit/>
          </a:bodyPr>
          <a:lstStyle/>
          <a:p>
            <a:r>
              <a:rPr lang="en-US" dirty="0"/>
              <a:t>Ilya </a:t>
            </a:r>
            <a:r>
              <a:rPr lang="en-US" dirty="0" err="1"/>
              <a:t>Sutskever</a:t>
            </a:r>
            <a:r>
              <a:rPr lang="en-US" dirty="0"/>
              <a:t> [1]</a:t>
            </a:r>
          </a:p>
          <a:p>
            <a:endParaRPr lang="en-US" dirty="0"/>
          </a:p>
        </p:txBody>
      </p:sp>
      <p:sp>
        <p:nvSpPr>
          <p:cNvPr id="25" name="Oval Callout 24">
            <a:extLst>
              <a:ext uri="{FF2B5EF4-FFF2-40B4-BE49-F238E27FC236}">
                <a16:creationId xmlns:a16="http://schemas.microsoft.com/office/drawing/2014/main" id="{D85008ED-CC1B-2E7A-3298-4BC51485F718}"/>
              </a:ext>
            </a:extLst>
          </p:cNvPr>
          <p:cNvSpPr/>
          <p:nvPr/>
        </p:nvSpPr>
        <p:spPr>
          <a:xfrm>
            <a:off x="4511279" y="1182263"/>
            <a:ext cx="4887660" cy="1244664"/>
          </a:xfrm>
          <a:prstGeom prst="wedgeEllipseCallout">
            <a:avLst>
              <a:gd name="adj1" fmla="val -53634"/>
              <a:gd name="adj2" fmla="val 45319"/>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n>
                  <a:solidFill>
                    <a:sysClr val="windowText" lastClr="000000"/>
                  </a:solidFill>
                </a:ln>
                <a:solidFill>
                  <a:sysClr val="windowText" lastClr="000000"/>
                </a:solidFill>
              </a:rPr>
              <a:t>LLM Pre-training scaling will stop</a:t>
            </a:r>
          </a:p>
          <a:p>
            <a:pPr algn="ctr"/>
            <a:r>
              <a:rPr lang="en-US" dirty="0">
                <a:ln>
                  <a:solidFill>
                    <a:sysClr val="windowText" lastClr="000000"/>
                  </a:solidFill>
                </a:ln>
                <a:solidFill>
                  <a:sysClr val="windowText" lastClr="000000"/>
                </a:solidFill>
              </a:rPr>
              <a:t>because we only have one internet! </a:t>
            </a:r>
          </a:p>
        </p:txBody>
      </p:sp>
      <p:sp>
        <p:nvSpPr>
          <p:cNvPr id="30" name="TextBox 29">
            <a:extLst>
              <a:ext uri="{FF2B5EF4-FFF2-40B4-BE49-F238E27FC236}">
                <a16:creationId xmlns:a16="http://schemas.microsoft.com/office/drawing/2014/main" id="{11FFCE1E-F9CF-02E5-7787-50D3AF785A9E}"/>
              </a:ext>
            </a:extLst>
          </p:cNvPr>
          <p:cNvSpPr txBox="1"/>
          <p:nvPr/>
        </p:nvSpPr>
        <p:spPr>
          <a:xfrm>
            <a:off x="3492683" y="4626168"/>
            <a:ext cx="5290889" cy="1754326"/>
          </a:xfrm>
          <a:prstGeom prst="rect">
            <a:avLst/>
          </a:prstGeom>
          <a:solidFill>
            <a:schemeClr val="accent2">
              <a:lumMod val="40000"/>
              <a:lumOff val="60000"/>
            </a:schemeClr>
          </a:solidFill>
          <a:ln>
            <a:solidFill>
              <a:schemeClr val="tx1"/>
            </a:solidFill>
          </a:ln>
        </p:spPr>
        <p:txBody>
          <a:bodyPr wrap="square" rtlCol="0">
            <a:spAutoFit/>
          </a:bodyPr>
          <a:lstStyle/>
          <a:p>
            <a:pPr marL="285750" indent="-285750">
              <a:buFont typeface="Arial" panose="020B0604020202020204" pitchFamily="34" charset="0"/>
              <a:buChar char="•"/>
            </a:pPr>
            <a:r>
              <a:rPr lang="en-HK" dirty="0"/>
              <a:t>Data within databases </a:t>
            </a:r>
            <a:r>
              <a:rPr lang="en-HK" b="1" dirty="0"/>
              <a:t>continues to grow</a:t>
            </a:r>
            <a:r>
              <a:rPr lang="en-HK" dirty="0"/>
              <a:t>;</a:t>
            </a:r>
          </a:p>
          <a:p>
            <a:pPr marL="285750" indent="-285750">
              <a:buFont typeface="Arial" panose="020B0604020202020204" pitchFamily="34" charset="0"/>
              <a:buChar char="•"/>
            </a:pPr>
            <a:r>
              <a:rPr lang="en-US" dirty="0"/>
              <a:t>At </a:t>
            </a:r>
            <a:r>
              <a:rPr lang="en-US" b="1" dirty="0"/>
              <a:t>very early stage </a:t>
            </a:r>
            <a:r>
              <a:rPr lang="en-US" dirty="0"/>
              <a:t>where universities can do research [2];</a:t>
            </a:r>
          </a:p>
          <a:p>
            <a:pPr marL="285750" indent="-285750">
              <a:buFont typeface="Arial" panose="020B0604020202020204" pitchFamily="34" charset="0"/>
              <a:buChar char="•"/>
            </a:pPr>
            <a:r>
              <a:rPr lang="en-HK" dirty="0"/>
              <a:t>Combines </a:t>
            </a:r>
            <a:r>
              <a:rPr lang="en-HK" b="1" dirty="0"/>
              <a:t>general applicability </a:t>
            </a:r>
            <a:r>
              <a:rPr lang="en-HK" dirty="0"/>
              <a:t>to real-world applications, positioning it to make industry impact;</a:t>
            </a:r>
          </a:p>
          <a:p>
            <a:pPr marL="285750" indent="-285750">
              <a:buFont typeface="Arial" panose="020B0604020202020204" pitchFamily="34" charset="0"/>
              <a:buChar char="•"/>
            </a:pPr>
            <a:r>
              <a:rPr lang="en-HK" dirty="0"/>
              <a:t>Many </a:t>
            </a:r>
            <a:r>
              <a:rPr lang="en-HK" b="1" dirty="0"/>
              <a:t>private domain </a:t>
            </a:r>
            <a:r>
              <a:rPr lang="en-HK" dirty="0"/>
              <a:t>databases.</a:t>
            </a:r>
            <a:endParaRPr lang="en-US" dirty="0"/>
          </a:p>
        </p:txBody>
      </p:sp>
      <p:sp>
        <p:nvSpPr>
          <p:cNvPr id="33" name="Down Arrow 32">
            <a:extLst>
              <a:ext uri="{FF2B5EF4-FFF2-40B4-BE49-F238E27FC236}">
                <a16:creationId xmlns:a16="http://schemas.microsoft.com/office/drawing/2014/main" id="{D9B8EDF5-8B5F-C772-E548-7F49C8A4D53D}"/>
              </a:ext>
            </a:extLst>
          </p:cNvPr>
          <p:cNvSpPr/>
          <p:nvPr/>
        </p:nvSpPr>
        <p:spPr>
          <a:xfrm rot="10800000">
            <a:off x="11535596" y="3786144"/>
            <a:ext cx="510002" cy="1006867"/>
          </a:xfrm>
          <a:prstGeom prst="down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5" name="Oval Callout 34">
            <a:extLst>
              <a:ext uri="{FF2B5EF4-FFF2-40B4-BE49-F238E27FC236}">
                <a16:creationId xmlns:a16="http://schemas.microsoft.com/office/drawing/2014/main" id="{4515D7B0-BFC5-4F25-2572-D5047DD80A28}"/>
              </a:ext>
            </a:extLst>
          </p:cNvPr>
          <p:cNvSpPr/>
          <p:nvPr/>
        </p:nvSpPr>
        <p:spPr>
          <a:xfrm>
            <a:off x="4477013" y="2809113"/>
            <a:ext cx="4446121" cy="1244664"/>
          </a:xfrm>
          <a:prstGeom prst="wedgeEllipseCallout">
            <a:avLst>
              <a:gd name="adj1" fmla="val 59927"/>
              <a:gd name="adj2" fmla="val -38568"/>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HK" b="1" dirty="0">
                <a:solidFill>
                  <a:schemeClr val="tx1"/>
                </a:solidFill>
              </a:rPr>
              <a:t>Neural Graph Database (NGDB) show </a:t>
            </a:r>
            <a:r>
              <a:rPr lang="en-US" b="1" dirty="0">
                <a:solidFill>
                  <a:schemeClr val="tx1"/>
                </a:solidFill>
              </a:rPr>
              <a:t>great potential for Database Memorization and Generalization!</a:t>
            </a:r>
          </a:p>
        </p:txBody>
      </p:sp>
      <p:sp>
        <p:nvSpPr>
          <p:cNvPr id="2" name="矩形 10">
            <a:extLst>
              <a:ext uri="{FF2B5EF4-FFF2-40B4-BE49-F238E27FC236}">
                <a16:creationId xmlns:a16="http://schemas.microsoft.com/office/drawing/2014/main" id="{CB847831-0649-DF5C-EB9F-E10873567805}"/>
              </a:ext>
            </a:extLst>
          </p:cNvPr>
          <p:cNvSpPr/>
          <p:nvPr/>
        </p:nvSpPr>
        <p:spPr>
          <a:xfrm>
            <a:off x="221866" y="3413781"/>
            <a:ext cx="2047417" cy="342495"/>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dirty="0"/>
              <a:t>Neuralization</a:t>
            </a:r>
            <a:endParaRPr lang="zh-CN" altLang="en-US" dirty="0"/>
          </a:p>
        </p:txBody>
      </p:sp>
      <p:sp>
        <p:nvSpPr>
          <p:cNvPr id="3" name="矩形 10">
            <a:extLst>
              <a:ext uri="{FF2B5EF4-FFF2-40B4-BE49-F238E27FC236}">
                <a16:creationId xmlns:a16="http://schemas.microsoft.com/office/drawing/2014/main" id="{CC05B0A3-AA2B-73BD-7EEE-FA1E8CA61D97}"/>
              </a:ext>
            </a:extLst>
          </p:cNvPr>
          <p:cNvSpPr/>
          <p:nvPr/>
        </p:nvSpPr>
        <p:spPr>
          <a:xfrm>
            <a:off x="9488179" y="3414436"/>
            <a:ext cx="2047417" cy="342495"/>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dirty="0"/>
              <a:t>Neuralization</a:t>
            </a:r>
            <a:endParaRPr lang="zh-CN" altLang="en-US" dirty="0"/>
          </a:p>
        </p:txBody>
      </p:sp>
    </p:spTree>
    <p:extLst>
      <p:ext uri="{BB962C8B-B14F-4D97-AF65-F5344CB8AC3E}">
        <p14:creationId xmlns:p14="http://schemas.microsoft.com/office/powerpoint/2010/main" val="2436277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84B83-E307-DC40-F4BB-D2175579310A}"/>
              </a:ext>
            </a:extLst>
          </p:cNvPr>
          <p:cNvSpPr>
            <a:spLocks noGrp="1"/>
          </p:cNvSpPr>
          <p:nvPr>
            <p:ph type="title"/>
          </p:nvPr>
        </p:nvSpPr>
        <p:spPr>
          <a:xfrm>
            <a:off x="179946" y="155312"/>
            <a:ext cx="10515600" cy="980957"/>
          </a:xfrm>
        </p:spPr>
        <p:txBody>
          <a:bodyPr>
            <a:normAutofit/>
          </a:bodyPr>
          <a:lstStyle/>
          <a:p>
            <a:r>
              <a:rPr lang="en-US" sz="3600" dirty="0">
                <a:latin typeface="+mn-lt"/>
              </a:rPr>
              <a:t>Recent Related Efforts: Relational Deep Learning</a:t>
            </a:r>
          </a:p>
        </p:txBody>
      </p:sp>
      <p:sp>
        <p:nvSpPr>
          <p:cNvPr id="3" name="Content Placeholder 2">
            <a:extLst>
              <a:ext uri="{FF2B5EF4-FFF2-40B4-BE49-F238E27FC236}">
                <a16:creationId xmlns:a16="http://schemas.microsoft.com/office/drawing/2014/main" id="{FBF98412-C110-9B5B-B568-6F6F4FF011F2}"/>
              </a:ext>
            </a:extLst>
          </p:cNvPr>
          <p:cNvSpPr>
            <a:spLocks noGrp="1"/>
          </p:cNvSpPr>
          <p:nvPr>
            <p:ph idx="1"/>
          </p:nvPr>
        </p:nvSpPr>
        <p:spPr>
          <a:xfrm>
            <a:off x="5108535" y="1571584"/>
            <a:ext cx="6101975" cy="4422493"/>
          </a:xfrm>
        </p:spPr>
        <p:txBody>
          <a:bodyPr>
            <a:normAutofit lnSpcReduction="10000"/>
          </a:bodyPr>
          <a:lstStyle/>
          <a:p>
            <a:r>
              <a:rPr lang="en-HK" b="1" dirty="0"/>
              <a:t>Data Is Stored in Databases</a:t>
            </a:r>
          </a:p>
          <a:p>
            <a:pPr lvl="1"/>
            <a:r>
              <a:rPr lang="en-HK" b="1" dirty="0"/>
              <a:t>Commerce</a:t>
            </a:r>
          </a:p>
          <a:p>
            <a:pPr lvl="1"/>
            <a:r>
              <a:rPr lang="en-HK" b="1" dirty="0"/>
              <a:t>Finance</a:t>
            </a:r>
          </a:p>
          <a:p>
            <a:pPr lvl="1"/>
            <a:r>
              <a:rPr lang="en-HK" b="1" dirty="0"/>
              <a:t>Social Media</a:t>
            </a:r>
          </a:p>
          <a:p>
            <a:pPr lvl="1"/>
            <a:r>
              <a:rPr lang="en-HK" b="1" dirty="0"/>
              <a:t>Medical</a:t>
            </a:r>
          </a:p>
          <a:p>
            <a:r>
              <a:rPr lang="en-HK" b="1" dirty="0"/>
              <a:t>Core Concept</a:t>
            </a:r>
            <a:r>
              <a:rPr lang="en-HK" dirty="0"/>
              <a:t>: Applying deep learning directly to relational databases </a:t>
            </a:r>
            <a:r>
              <a:rPr lang="en-HK" b="1" dirty="0">
                <a:solidFill>
                  <a:schemeClr val="accent1">
                    <a:lumMod val="60000"/>
                    <a:lumOff val="40000"/>
                  </a:schemeClr>
                </a:solidFill>
              </a:rPr>
              <a:t>tables </a:t>
            </a:r>
            <a:r>
              <a:rPr lang="en-HK" dirty="0"/>
              <a:t>by treating them as graphs [1]</a:t>
            </a:r>
          </a:p>
          <a:p>
            <a:r>
              <a:rPr lang="en-HK" b="1" dirty="0"/>
              <a:t>Statistical Relational Learning</a:t>
            </a:r>
            <a:r>
              <a:rPr lang="en-HK" dirty="0"/>
              <a:t> (SRL) has been a long standing research topic.</a:t>
            </a:r>
          </a:p>
          <a:p>
            <a:pPr lvl="1"/>
            <a:endParaRPr lang="en-US" dirty="0"/>
          </a:p>
          <a:p>
            <a:endParaRPr lang="en-US" dirty="0"/>
          </a:p>
        </p:txBody>
      </p:sp>
      <p:sp>
        <p:nvSpPr>
          <p:cNvPr id="6" name="Slide Number Placeholder 5">
            <a:extLst>
              <a:ext uri="{FF2B5EF4-FFF2-40B4-BE49-F238E27FC236}">
                <a16:creationId xmlns:a16="http://schemas.microsoft.com/office/drawing/2014/main" id="{0F26DB3E-E0AF-D974-8B40-CDE19E8612DA}"/>
              </a:ext>
            </a:extLst>
          </p:cNvPr>
          <p:cNvSpPr>
            <a:spLocks noGrp="1"/>
          </p:cNvSpPr>
          <p:nvPr>
            <p:ph type="sldNum" sz="quarter" idx="12"/>
          </p:nvPr>
        </p:nvSpPr>
        <p:spPr/>
        <p:txBody>
          <a:bodyPr/>
          <a:lstStyle/>
          <a:p>
            <a:fld id="{EE21FB83-F1FA-4FAA-A3AC-C42CA69C44BB}" type="slidenum">
              <a:rPr lang="en-HK" smtClean="0"/>
              <a:t>19</a:t>
            </a:fld>
            <a:endParaRPr lang="en-HK" dirty="0"/>
          </a:p>
        </p:txBody>
      </p:sp>
      <p:pic>
        <p:nvPicPr>
          <p:cNvPr id="1028" name="Picture 4">
            <a:extLst>
              <a:ext uri="{FF2B5EF4-FFF2-40B4-BE49-F238E27FC236}">
                <a16:creationId xmlns:a16="http://schemas.microsoft.com/office/drawing/2014/main" id="{E6CFE050-1B27-865E-68C6-E16981F403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710" y="1413775"/>
            <a:ext cx="4472609" cy="447260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6195C92-FC55-C095-43B5-E017B983DBD2}"/>
              </a:ext>
            </a:extLst>
          </p:cNvPr>
          <p:cNvSpPr txBox="1"/>
          <p:nvPr/>
        </p:nvSpPr>
        <p:spPr>
          <a:xfrm>
            <a:off x="237710" y="6259810"/>
            <a:ext cx="10972800" cy="461665"/>
          </a:xfrm>
          <a:prstGeom prst="rect">
            <a:avLst/>
          </a:prstGeom>
          <a:noFill/>
        </p:spPr>
        <p:txBody>
          <a:bodyPr wrap="square" rtlCol="0">
            <a:spAutoFit/>
          </a:bodyPr>
          <a:lstStyle/>
          <a:p>
            <a:r>
              <a:rPr lang="en-HK" sz="1200" dirty="0"/>
              <a:t>[1] Fey, M., Hu, W., Huang, K., Lenssen, J. E., Ranjan, R., Robinson, J., ... &amp; Leskovec, J. (2024, July). Position: Relational deep learning-graph representation learning on relational databases. In </a:t>
            </a:r>
            <a:r>
              <a:rPr lang="en-HK" sz="1200" i="1" dirty="0"/>
              <a:t>Forty-first International Conference on Machine Learning</a:t>
            </a:r>
            <a:r>
              <a:rPr lang="en-HK" sz="1200" dirty="0"/>
              <a:t>.</a:t>
            </a:r>
            <a:endParaRPr lang="en-US" sz="1200" dirty="0"/>
          </a:p>
        </p:txBody>
      </p:sp>
      <p:pic>
        <p:nvPicPr>
          <p:cNvPr id="8" name="Picture 7">
            <a:extLst>
              <a:ext uri="{FF2B5EF4-FFF2-40B4-BE49-F238E27FC236}">
                <a16:creationId xmlns:a16="http://schemas.microsoft.com/office/drawing/2014/main" id="{6973DA53-590A-9416-34DF-4A9FA66746DB}"/>
              </a:ext>
            </a:extLst>
          </p:cNvPr>
          <p:cNvPicPr>
            <a:picLocks noChangeAspect="1"/>
          </p:cNvPicPr>
          <p:nvPr/>
        </p:nvPicPr>
        <p:blipFill>
          <a:blip r:embed="rId3"/>
          <a:stretch>
            <a:fillRect/>
          </a:stretch>
        </p:blipFill>
        <p:spPr>
          <a:xfrm>
            <a:off x="10905010" y="31370"/>
            <a:ext cx="1257300" cy="1104900"/>
          </a:xfrm>
          <a:prstGeom prst="rect">
            <a:avLst/>
          </a:prstGeom>
        </p:spPr>
      </p:pic>
      <p:pic>
        <p:nvPicPr>
          <p:cNvPr id="1030" name="Picture 6" descr="Jure Leskovec @ Stanford">
            <a:extLst>
              <a:ext uri="{FF2B5EF4-FFF2-40B4-BE49-F238E27FC236}">
                <a16:creationId xmlns:a16="http://schemas.microsoft.com/office/drawing/2014/main" id="{27CCDB81-BEB9-E033-F248-1500FDB132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24229" y="1347100"/>
            <a:ext cx="1259142" cy="133431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0CFA8DF-11E6-EC78-A5C2-EFE1D51B9638}"/>
              </a:ext>
            </a:extLst>
          </p:cNvPr>
          <p:cNvSpPr txBox="1"/>
          <p:nvPr/>
        </p:nvSpPr>
        <p:spPr>
          <a:xfrm>
            <a:off x="10695546" y="2706462"/>
            <a:ext cx="1676228" cy="646331"/>
          </a:xfrm>
          <a:prstGeom prst="rect">
            <a:avLst/>
          </a:prstGeom>
          <a:noFill/>
        </p:spPr>
        <p:txBody>
          <a:bodyPr wrap="square" rtlCol="0">
            <a:spAutoFit/>
          </a:bodyPr>
          <a:lstStyle/>
          <a:p>
            <a:pPr algn="ctr"/>
            <a:r>
              <a:rPr lang="en-US" dirty="0"/>
              <a:t>Jure </a:t>
            </a:r>
            <a:r>
              <a:rPr lang="en-US" dirty="0" err="1"/>
              <a:t>Leskovek</a:t>
            </a:r>
            <a:endParaRPr lang="en-US" dirty="0"/>
          </a:p>
          <a:p>
            <a:pPr algn="ctr"/>
            <a:r>
              <a:rPr lang="en-US" dirty="0"/>
              <a:t>(Stanford)</a:t>
            </a:r>
          </a:p>
        </p:txBody>
      </p:sp>
    </p:spTree>
    <p:extLst>
      <p:ext uri="{BB962C8B-B14F-4D97-AF65-F5344CB8AC3E}">
        <p14:creationId xmlns:p14="http://schemas.microsoft.com/office/powerpoint/2010/main" val="1792075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6EF1A-1D3C-5019-50E7-96128F765D97}"/>
              </a:ext>
            </a:extLst>
          </p:cNvPr>
          <p:cNvSpPr>
            <a:spLocks noGrp="1"/>
          </p:cNvSpPr>
          <p:nvPr>
            <p:ph type="title"/>
          </p:nvPr>
        </p:nvSpPr>
        <p:spPr>
          <a:xfrm>
            <a:off x="838200" y="18255"/>
            <a:ext cx="10515600" cy="1325563"/>
          </a:xfrm>
        </p:spPr>
        <p:txBody>
          <a:bodyPr/>
          <a:lstStyle/>
          <a:p>
            <a:r>
              <a:rPr lang="en-US" altLang="zh-CN" dirty="0"/>
              <a:t>Main Contributors</a:t>
            </a:r>
            <a:endParaRPr lang="en-US" dirty="0"/>
          </a:p>
        </p:txBody>
      </p:sp>
      <p:sp>
        <p:nvSpPr>
          <p:cNvPr id="4" name="Slide Number Placeholder 3">
            <a:extLst>
              <a:ext uri="{FF2B5EF4-FFF2-40B4-BE49-F238E27FC236}">
                <a16:creationId xmlns:a16="http://schemas.microsoft.com/office/drawing/2014/main" id="{6D49DDC9-51CC-5312-BD2E-DC856CF48387}"/>
              </a:ext>
            </a:extLst>
          </p:cNvPr>
          <p:cNvSpPr>
            <a:spLocks noGrp="1"/>
          </p:cNvSpPr>
          <p:nvPr>
            <p:ph type="sldNum" sz="quarter" idx="12"/>
          </p:nvPr>
        </p:nvSpPr>
        <p:spPr/>
        <p:txBody>
          <a:bodyPr/>
          <a:lstStyle/>
          <a:p>
            <a:fld id="{360D54F1-1E69-41BF-8A89-6B497D4E24EC}" type="slidenum">
              <a:rPr lang="en-US" smtClean="0"/>
              <a:t>2</a:t>
            </a:fld>
            <a:endParaRPr lang="en-US"/>
          </a:p>
        </p:txBody>
      </p:sp>
      <p:pic>
        <p:nvPicPr>
          <p:cNvPr id="6" name="Picture 2" descr="The image shows a person wearing a blue soccer jersey, sporting a team logo, and sporting a wristwatch, standing on a green soccer field with palm trees and a clear sky in the background.&#10;&#10;AI-generated content may be incorrect.">
            <a:extLst>
              <a:ext uri="{FF2B5EF4-FFF2-40B4-BE49-F238E27FC236}">
                <a16:creationId xmlns:a16="http://schemas.microsoft.com/office/drawing/2014/main" id="{73FF8890-2459-4504-6099-4B454C7635D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8286" y="1343821"/>
            <a:ext cx="1797291" cy="1797291"/>
          </a:xfrm>
          <a:prstGeom prst="flowChartConnector">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914996B-B2F5-5AD6-3BA2-C14A6F8D1909}"/>
              </a:ext>
            </a:extLst>
          </p:cNvPr>
          <p:cNvSpPr txBox="1"/>
          <p:nvPr/>
        </p:nvSpPr>
        <p:spPr>
          <a:xfrm>
            <a:off x="2749257" y="3296090"/>
            <a:ext cx="1035348" cy="369332"/>
          </a:xfrm>
          <a:prstGeom prst="rect">
            <a:avLst/>
          </a:prstGeom>
          <a:noFill/>
          <a:ln>
            <a:solidFill>
              <a:schemeClr val="bg1">
                <a:lumMod val="75000"/>
              </a:schemeClr>
            </a:solidFill>
          </a:ln>
        </p:spPr>
        <p:txBody>
          <a:bodyPr wrap="none" rtlCol="0">
            <a:spAutoFit/>
          </a:bodyPr>
          <a:lstStyle/>
          <a:p>
            <a:r>
              <a:rPr lang="en-US" dirty="0"/>
              <a:t>Jiaxin Bai</a:t>
            </a:r>
            <a:endParaRPr lang="en-HK" dirty="0"/>
          </a:p>
        </p:txBody>
      </p:sp>
      <p:pic>
        <p:nvPicPr>
          <p:cNvPr id="9" name="Picture 8" descr="Dennis Tsang">
            <a:extLst>
              <a:ext uri="{FF2B5EF4-FFF2-40B4-BE49-F238E27FC236}">
                <a16:creationId xmlns:a16="http://schemas.microsoft.com/office/drawing/2014/main" id="{79F56612-26FD-2500-46E1-F42B42483D83}"/>
              </a:ext>
            </a:extLst>
          </p:cNvPr>
          <p:cNvPicPr>
            <a:picLocks noChangeAspect="1"/>
          </p:cNvPicPr>
          <p:nvPr/>
        </p:nvPicPr>
        <p:blipFill>
          <a:blip r:embed="rId3"/>
          <a:srcRect l="14064" t="10645" r="14844" b="29886"/>
          <a:stretch>
            <a:fillRect/>
          </a:stretch>
        </p:blipFill>
        <p:spPr>
          <a:xfrm>
            <a:off x="5126443" y="1342132"/>
            <a:ext cx="1850152" cy="1797291"/>
          </a:xfrm>
          <a:prstGeom prst="ellipse">
            <a:avLst/>
          </a:prstGeom>
        </p:spPr>
      </p:pic>
      <p:sp>
        <p:nvSpPr>
          <p:cNvPr id="11" name="TextBox 10">
            <a:extLst>
              <a:ext uri="{FF2B5EF4-FFF2-40B4-BE49-F238E27FC236}">
                <a16:creationId xmlns:a16="http://schemas.microsoft.com/office/drawing/2014/main" id="{0B5B1D2C-256C-7DDD-3C43-3B521A092C79}"/>
              </a:ext>
            </a:extLst>
          </p:cNvPr>
          <p:cNvSpPr txBox="1"/>
          <p:nvPr/>
        </p:nvSpPr>
        <p:spPr>
          <a:xfrm>
            <a:off x="5170316" y="3244338"/>
            <a:ext cx="1762406" cy="369332"/>
          </a:xfrm>
          <a:prstGeom prst="rect">
            <a:avLst/>
          </a:prstGeom>
          <a:noFill/>
          <a:ln>
            <a:solidFill>
              <a:schemeClr val="bg1">
                <a:lumMod val="75000"/>
              </a:schemeClr>
            </a:solidFill>
          </a:ln>
        </p:spPr>
        <p:txBody>
          <a:bodyPr wrap="none" rtlCol="0">
            <a:spAutoFit/>
          </a:bodyPr>
          <a:lstStyle/>
          <a:p>
            <a:r>
              <a:rPr lang="en-US" dirty="0"/>
              <a:t> Hong Ting Tsang</a:t>
            </a:r>
            <a:endParaRPr lang="en-HK" dirty="0"/>
          </a:p>
        </p:txBody>
      </p:sp>
      <p:pic>
        <p:nvPicPr>
          <p:cNvPr id="12" name="Picture 11" descr="The image shows a person wearing a light-colored shirt and a backpack, standing in a room with shelves filled with various glassware and decorative items.&#10;&#10;AI-generated content may be incorrect.">
            <a:extLst>
              <a:ext uri="{FF2B5EF4-FFF2-40B4-BE49-F238E27FC236}">
                <a16:creationId xmlns:a16="http://schemas.microsoft.com/office/drawing/2014/main" id="{27F96309-2574-9B7B-C24D-DDD7EF3D69D0}"/>
              </a:ext>
            </a:extLst>
          </p:cNvPr>
          <p:cNvPicPr>
            <a:picLocks noChangeAspect="1"/>
          </p:cNvPicPr>
          <p:nvPr/>
        </p:nvPicPr>
        <p:blipFill>
          <a:blip r:embed="rId4"/>
          <a:stretch>
            <a:fillRect/>
          </a:stretch>
        </p:blipFill>
        <p:spPr>
          <a:xfrm>
            <a:off x="7937461" y="1343818"/>
            <a:ext cx="1804775" cy="1797292"/>
          </a:xfrm>
          <a:prstGeom prst="ellipse">
            <a:avLst/>
          </a:prstGeom>
        </p:spPr>
      </p:pic>
      <p:sp>
        <p:nvSpPr>
          <p:cNvPr id="14" name="TextBox 13">
            <a:extLst>
              <a:ext uri="{FF2B5EF4-FFF2-40B4-BE49-F238E27FC236}">
                <a16:creationId xmlns:a16="http://schemas.microsoft.com/office/drawing/2014/main" id="{610E872E-BCC3-1077-25EE-46D91F5EAA3D}"/>
              </a:ext>
            </a:extLst>
          </p:cNvPr>
          <p:cNvSpPr txBox="1"/>
          <p:nvPr/>
        </p:nvSpPr>
        <p:spPr>
          <a:xfrm>
            <a:off x="8116541" y="3244338"/>
            <a:ext cx="1446614" cy="369332"/>
          </a:xfrm>
          <a:prstGeom prst="rect">
            <a:avLst/>
          </a:prstGeom>
          <a:noFill/>
          <a:ln>
            <a:solidFill>
              <a:schemeClr val="bg1">
                <a:lumMod val="75000"/>
              </a:schemeClr>
            </a:solidFill>
          </a:ln>
        </p:spPr>
        <p:txBody>
          <a:bodyPr wrap="none" rtlCol="0">
            <a:spAutoFit/>
          </a:bodyPr>
          <a:lstStyle/>
          <a:p>
            <a:r>
              <a:rPr lang="en-US" altLang="zh-CN" dirty="0"/>
              <a:t>Haoyu Huang</a:t>
            </a:r>
            <a:endParaRPr lang="en-HK" dirty="0"/>
          </a:p>
        </p:txBody>
      </p:sp>
      <p:pic>
        <p:nvPicPr>
          <p:cNvPr id="15" name="Picture 14" descr="Zhongwei Xie 谢中伟">
            <a:extLst>
              <a:ext uri="{FF2B5EF4-FFF2-40B4-BE49-F238E27FC236}">
                <a16:creationId xmlns:a16="http://schemas.microsoft.com/office/drawing/2014/main" id="{71219513-391D-F293-9A1C-A0973B0E3305}"/>
              </a:ext>
            </a:extLst>
          </p:cNvPr>
          <p:cNvPicPr>
            <a:picLocks noChangeAspect="1"/>
          </p:cNvPicPr>
          <p:nvPr/>
        </p:nvPicPr>
        <p:blipFill rotWithShape="1">
          <a:blip r:embed="rId5"/>
          <a:srcRect b="22213"/>
          <a:stretch>
            <a:fillRect/>
          </a:stretch>
        </p:blipFill>
        <p:spPr>
          <a:xfrm>
            <a:off x="5228792" y="3969255"/>
            <a:ext cx="1850152" cy="1798980"/>
          </a:xfrm>
          <a:prstGeom prst="ellipse">
            <a:avLst/>
          </a:prstGeom>
        </p:spPr>
      </p:pic>
      <p:sp>
        <p:nvSpPr>
          <p:cNvPr id="17" name="TextBox 16">
            <a:extLst>
              <a:ext uri="{FF2B5EF4-FFF2-40B4-BE49-F238E27FC236}">
                <a16:creationId xmlns:a16="http://schemas.microsoft.com/office/drawing/2014/main" id="{4ADFCD64-C48C-D875-8529-ED8020325114}"/>
              </a:ext>
            </a:extLst>
          </p:cNvPr>
          <p:cNvSpPr txBox="1"/>
          <p:nvPr/>
        </p:nvSpPr>
        <p:spPr>
          <a:xfrm>
            <a:off x="5434184" y="5869774"/>
            <a:ext cx="1439368" cy="369332"/>
          </a:xfrm>
          <a:prstGeom prst="rect">
            <a:avLst/>
          </a:prstGeom>
          <a:noFill/>
          <a:ln>
            <a:solidFill>
              <a:schemeClr val="bg1">
                <a:lumMod val="75000"/>
              </a:schemeClr>
            </a:solidFill>
          </a:ln>
        </p:spPr>
        <p:txBody>
          <a:bodyPr wrap="none" rtlCol="0">
            <a:spAutoFit/>
          </a:bodyPr>
          <a:lstStyle/>
          <a:p>
            <a:r>
              <a:rPr lang="en-US" altLang="zh-CN" dirty="0"/>
              <a:t>Zhongwei Xie</a:t>
            </a:r>
            <a:endParaRPr lang="en-HK" dirty="0"/>
          </a:p>
        </p:txBody>
      </p:sp>
      <p:pic>
        <p:nvPicPr>
          <p:cNvPr id="18" name="Picture 17" descr="Portrait of Yisen Gao">
            <a:extLst>
              <a:ext uri="{FF2B5EF4-FFF2-40B4-BE49-F238E27FC236}">
                <a16:creationId xmlns:a16="http://schemas.microsoft.com/office/drawing/2014/main" id="{6A04666F-95A6-4071-9073-4857EEE3CCAF}"/>
              </a:ext>
            </a:extLst>
          </p:cNvPr>
          <p:cNvPicPr>
            <a:picLocks noChangeAspect="1"/>
          </p:cNvPicPr>
          <p:nvPr/>
        </p:nvPicPr>
        <p:blipFill>
          <a:blip r:embed="rId6"/>
          <a:srcRect l="24875" t="39572" r="3966" b="5711"/>
          <a:stretch>
            <a:fillRect/>
          </a:stretch>
        </p:blipFill>
        <p:spPr>
          <a:xfrm>
            <a:off x="7986949" y="3969255"/>
            <a:ext cx="1755287" cy="1800330"/>
          </a:xfrm>
          <a:prstGeom prst="ellipse">
            <a:avLst/>
          </a:prstGeom>
        </p:spPr>
      </p:pic>
      <p:sp>
        <p:nvSpPr>
          <p:cNvPr id="20" name="TextBox 19">
            <a:extLst>
              <a:ext uri="{FF2B5EF4-FFF2-40B4-BE49-F238E27FC236}">
                <a16:creationId xmlns:a16="http://schemas.microsoft.com/office/drawing/2014/main" id="{F4BF8F7A-4A76-ED92-5685-004C590FE7B6}"/>
              </a:ext>
            </a:extLst>
          </p:cNvPr>
          <p:cNvSpPr txBox="1"/>
          <p:nvPr/>
        </p:nvSpPr>
        <p:spPr>
          <a:xfrm>
            <a:off x="8312389" y="5869774"/>
            <a:ext cx="1104405" cy="369332"/>
          </a:xfrm>
          <a:prstGeom prst="rect">
            <a:avLst/>
          </a:prstGeom>
          <a:noFill/>
          <a:ln>
            <a:solidFill>
              <a:schemeClr val="bg1">
                <a:lumMod val="75000"/>
              </a:schemeClr>
            </a:solidFill>
          </a:ln>
        </p:spPr>
        <p:txBody>
          <a:bodyPr wrap="none" rtlCol="0">
            <a:spAutoFit/>
          </a:bodyPr>
          <a:lstStyle/>
          <a:p>
            <a:r>
              <a:rPr lang="en-US" altLang="zh-CN" dirty="0"/>
              <a:t>Yisen Gao</a:t>
            </a:r>
            <a:endParaRPr lang="en-HK" dirty="0"/>
          </a:p>
        </p:txBody>
      </p:sp>
      <p:sp>
        <p:nvSpPr>
          <p:cNvPr id="22" name="TextBox 21">
            <a:extLst>
              <a:ext uri="{FF2B5EF4-FFF2-40B4-BE49-F238E27FC236}">
                <a16:creationId xmlns:a16="http://schemas.microsoft.com/office/drawing/2014/main" id="{BF24444B-540A-B2C1-05EE-8512E9360AC9}"/>
              </a:ext>
            </a:extLst>
          </p:cNvPr>
          <p:cNvSpPr txBox="1"/>
          <p:nvPr/>
        </p:nvSpPr>
        <p:spPr>
          <a:xfrm>
            <a:off x="2844539" y="5869774"/>
            <a:ext cx="844783" cy="369332"/>
          </a:xfrm>
          <a:prstGeom prst="rect">
            <a:avLst/>
          </a:prstGeom>
          <a:noFill/>
          <a:ln>
            <a:solidFill>
              <a:schemeClr val="bg1">
                <a:lumMod val="75000"/>
              </a:schemeClr>
            </a:solidFill>
          </a:ln>
        </p:spPr>
        <p:txBody>
          <a:bodyPr wrap="none" rtlCol="0">
            <a:spAutoFit/>
          </a:bodyPr>
          <a:lstStyle/>
          <a:p>
            <a:r>
              <a:rPr lang="en-US" altLang="zh-CN" dirty="0"/>
              <a:t>Yufei Li</a:t>
            </a:r>
            <a:endParaRPr lang="en-HK" dirty="0"/>
          </a:p>
        </p:txBody>
      </p:sp>
      <p:pic>
        <p:nvPicPr>
          <p:cNvPr id="23" name="Picture 22" descr="Yufei Li">
            <a:extLst>
              <a:ext uri="{FF2B5EF4-FFF2-40B4-BE49-F238E27FC236}">
                <a16:creationId xmlns:a16="http://schemas.microsoft.com/office/drawing/2014/main" id="{FF667E44-B656-6D48-B105-EB0F9A1B948F}"/>
              </a:ext>
            </a:extLst>
          </p:cNvPr>
          <p:cNvPicPr>
            <a:picLocks noChangeAspect="1"/>
          </p:cNvPicPr>
          <p:nvPr/>
        </p:nvPicPr>
        <p:blipFill>
          <a:blip r:embed="rId7"/>
          <a:stretch>
            <a:fillRect/>
          </a:stretch>
        </p:blipFill>
        <p:spPr>
          <a:xfrm>
            <a:off x="2368286" y="3964866"/>
            <a:ext cx="1797291" cy="1800330"/>
          </a:xfrm>
          <a:prstGeom prst="ellipse">
            <a:avLst/>
          </a:prstGeom>
        </p:spPr>
      </p:pic>
    </p:spTree>
    <p:extLst>
      <p:ext uri="{BB962C8B-B14F-4D97-AF65-F5344CB8AC3E}">
        <p14:creationId xmlns:p14="http://schemas.microsoft.com/office/powerpoint/2010/main" val="576808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D9BC81-D7D8-A94D-AE37-C00A4624F3E1}"/>
              </a:ext>
            </a:extLst>
          </p:cNvPr>
          <p:cNvSpPr>
            <a:spLocks noGrp="1"/>
          </p:cNvSpPr>
          <p:nvPr>
            <p:ph type="title"/>
          </p:nvPr>
        </p:nvSpPr>
        <p:spPr>
          <a:xfrm>
            <a:off x="838200" y="19580"/>
            <a:ext cx="10515600" cy="1325563"/>
          </a:xfrm>
        </p:spPr>
        <p:txBody>
          <a:bodyPr/>
          <a:lstStyle/>
          <a:p>
            <a:r>
              <a:rPr lang="en-US" altLang="zh-CN" dirty="0"/>
              <a:t>Graph Database Query</a:t>
            </a:r>
            <a:endParaRPr lang="zh-CN" altLang="en-US" dirty="0"/>
          </a:p>
        </p:txBody>
      </p:sp>
      <p:pic>
        <p:nvPicPr>
          <p:cNvPr id="6" name="内容占位符 5" descr="图表&#10;&#10;中度可信度描述已自动生成">
            <a:extLst>
              <a:ext uri="{FF2B5EF4-FFF2-40B4-BE49-F238E27FC236}">
                <a16:creationId xmlns:a16="http://schemas.microsoft.com/office/drawing/2014/main" id="{7656BEDA-DFDF-2762-F040-5FDF8A7C5D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2173" y="1451823"/>
            <a:ext cx="8470222" cy="4106605"/>
          </a:xfrm>
        </p:spPr>
      </p:pic>
      <p:sp>
        <p:nvSpPr>
          <p:cNvPr id="4" name="灯片编号占位符 3">
            <a:extLst>
              <a:ext uri="{FF2B5EF4-FFF2-40B4-BE49-F238E27FC236}">
                <a16:creationId xmlns:a16="http://schemas.microsoft.com/office/drawing/2014/main" id="{CF714D00-F072-E763-50DC-1910BACFFF92}"/>
              </a:ext>
            </a:extLst>
          </p:cNvPr>
          <p:cNvSpPr>
            <a:spLocks noGrp="1"/>
          </p:cNvSpPr>
          <p:nvPr>
            <p:ph type="sldNum" sz="quarter" idx="12"/>
          </p:nvPr>
        </p:nvSpPr>
        <p:spPr/>
        <p:txBody>
          <a:bodyPr/>
          <a:lstStyle/>
          <a:p>
            <a:fld id="{360D54F1-1E69-41BF-8A89-6B497D4E24EC}" type="slidenum">
              <a:rPr lang="en-US" smtClean="0"/>
              <a:t>20</a:t>
            </a:fld>
            <a:endParaRPr lang="en-US"/>
          </a:p>
        </p:txBody>
      </p:sp>
      <p:sp>
        <p:nvSpPr>
          <p:cNvPr id="7" name="文本框 6">
            <a:extLst>
              <a:ext uri="{FF2B5EF4-FFF2-40B4-BE49-F238E27FC236}">
                <a16:creationId xmlns:a16="http://schemas.microsoft.com/office/drawing/2014/main" id="{7210470B-CEA4-98B6-0858-63C6F92B1267}"/>
              </a:ext>
            </a:extLst>
          </p:cNvPr>
          <p:cNvSpPr txBox="1"/>
          <p:nvPr/>
        </p:nvSpPr>
        <p:spPr>
          <a:xfrm>
            <a:off x="3764901" y="5768623"/>
            <a:ext cx="5190845" cy="369332"/>
          </a:xfrm>
          <a:prstGeom prst="rect">
            <a:avLst/>
          </a:prstGeom>
          <a:noFill/>
        </p:spPr>
        <p:txBody>
          <a:bodyPr wrap="none" rtlCol="0">
            <a:spAutoFit/>
          </a:bodyPr>
          <a:lstStyle/>
          <a:p>
            <a:r>
              <a:rPr lang="en-US" altLang="zh-CN" dirty="0"/>
              <a:t>Complex Graph Queries (Figure taken from Ren et al) </a:t>
            </a:r>
            <a:endParaRPr lang="zh-CN" altLang="en-US" dirty="0"/>
          </a:p>
        </p:txBody>
      </p:sp>
      <p:sp>
        <p:nvSpPr>
          <p:cNvPr id="8" name="文本框 7">
            <a:extLst>
              <a:ext uri="{FF2B5EF4-FFF2-40B4-BE49-F238E27FC236}">
                <a16:creationId xmlns:a16="http://schemas.microsoft.com/office/drawing/2014/main" id="{8098648C-E5C0-E182-E05D-F61939FCC6DB}"/>
              </a:ext>
            </a:extLst>
          </p:cNvPr>
          <p:cNvSpPr txBox="1"/>
          <p:nvPr/>
        </p:nvSpPr>
        <p:spPr>
          <a:xfrm>
            <a:off x="0" y="6566545"/>
            <a:ext cx="11225418" cy="261610"/>
          </a:xfrm>
          <a:prstGeom prst="rect">
            <a:avLst/>
          </a:prstGeom>
          <a:noFill/>
        </p:spPr>
        <p:txBody>
          <a:bodyPr wrap="square">
            <a:spAutoFit/>
          </a:bodyPr>
          <a:lstStyle/>
          <a:p>
            <a:r>
              <a:rPr lang="en-US" altLang="zh-CN" sz="1100" b="0" i="0" dirty="0">
                <a:solidFill>
                  <a:srgbClr val="222222"/>
                </a:solidFill>
                <a:effectLst/>
                <a:highlight>
                  <a:srgbClr val="FFFFFF"/>
                </a:highlight>
                <a:latin typeface="Arial" panose="020B0604020202020204" pitchFamily="34" charset="0"/>
              </a:rPr>
              <a:t>Ren H, Galkin M, </a:t>
            </a:r>
            <a:r>
              <a:rPr lang="en-US" altLang="zh-CN" sz="1100" b="0" i="0" dirty="0" err="1">
                <a:solidFill>
                  <a:srgbClr val="222222"/>
                </a:solidFill>
                <a:effectLst/>
                <a:highlight>
                  <a:srgbClr val="FFFFFF"/>
                </a:highlight>
                <a:latin typeface="Arial" panose="020B0604020202020204" pitchFamily="34" charset="0"/>
              </a:rPr>
              <a:t>Cochez</a:t>
            </a:r>
            <a:r>
              <a:rPr lang="en-US" altLang="zh-CN" sz="1100" b="0" i="0" dirty="0">
                <a:solidFill>
                  <a:srgbClr val="222222"/>
                </a:solidFill>
                <a:effectLst/>
                <a:highlight>
                  <a:srgbClr val="FFFFFF"/>
                </a:highlight>
                <a:latin typeface="Arial" panose="020B0604020202020204" pitchFamily="34" charset="0"/>
              </a:rPr>
              <a:t> M, Zhu Z, </a:t>
            </a:r>
            <a:r>
              <a:rPr lang="en-US" altLang="zh-CN" sz="1100" b="0" i="0" dirty="0" err="1">
                <a:solidFill>
                  <a:srgbClr val="222222"/>
                </a:solidFill>
                <a:effectLst/>
                <a:highlight>
                  <a:srgbClr val="FFFFFF"/>
                </a:highlight>
                <a:latin typeface="Arial" panose="020B0604020202020204" pitchFamily="34" charset="0"/>
              </a:rPr>
              <a:t>Leskovec</a:t>
            </a:r>
            <a:r>
              <a:rPr lang="en-US" altLang="zh-CN" sz="1100" b="0" i="0" dirty="0">
                <a:solidFill>
                  <a:srgbClr val="222222"/>
                </a:solidFill>
                <a:effectLst/>
                <a:highlight>
                  <a:srgbClr val="FFFFFF"/>
                </a:highlight>
                <a:latin typeface="Arial" panose="020B0604020202020204" pitchFamily="34" charset="0"/>
              </a:rPr>
              <a:t> J. Neural graph reasoning: Complex logical query answering meets graph databases. </a:t>
            </a:r>
            <a:r>
              <a:rPr lang="en-US" altLang="zh-CN" sz="1100" b="0" i="0" dirty="0" err="1">
                <a:solidFill>
                  <a:srgbClr val="222222"/>
                </a:solidFill>
                <a:effectLst/>
                <a:highlight>
                  <a:srgbClr val="FFFFFF"/>
                </a:highlight>
                <a:latin typeface="Arial" panose="020B0604020202020204" pitchFamily="34" charset="0"/>
              </a:rPr>
              <a:t>arXiv</a:t>
            </a:r>
            <a:r>
              <a:rPr lang="en-US" altLang="zh-CN" sz="1100" b="0" i="0" dirty="0">
                <a:solidFill>
                  <a:srgbClr val="222222"/>
                </a:solidFill>
                <a:effectLst/>
                <a:highlight>
                  <a:srgbClr val="FFFFFF"/>
                </a:highlight>
                <a:latin typeface="Arial" panose="020B0604020202020204" pitchFamily="34" charset="0"/>
              </a:rPr>
              <a:t> preprint arXiv:2303.14617. 2023 Mar 26.</a:t>
            </a:r>
            <a:endParaRPr lang="zh-CN" altLang="en-US" sz="1100" dirty="0"/>
          </a:p>
        </p:txBody>
      </p:sp>
      <p:sp>
        <p:nvSpPr>
          <p:cNvPr id="9" name="文本框 8">
            <a:extLst>
              <a:ext uri="{FF2B5EF4-FFF2-40B4-BE49-F238E27FC236}">
                <a16:creationId xmlns:a16="http://schemas.microsoft.com/office/drawing/2014/main" id="{E0A1F942-AD63-3170-25DD-900841875516}"/>
              </a:ext>
            </a:extLst>
          </p:cNvPr>
          <p:cNvSpPr txBox="1"/>
          <p:nvPr/>
        </p:nvSpPr>
        <p:spPr>
          <a:xfrm>
            <a:off x="8882395" y="2810565"/>
            <a:ext cx="3220720" cy="1815882"/>
          </a:xfrm>
          <a:prstGeom prst="rect">
            <a:avLst/>
          </a:prstGeom>
          <a:noFill/>
        </p:spPr>
        <p:txBody>
          <a:bodyPr wrap="square" rtlCol="0">
            <a:spAutoFit/>
          </a:bodyPr>
          <a:lstStyle/>
          <a:p>
            <a:r>
              <a:rPr lang="en-US" altLang="zh-CN" sz="2800" b="1" dirty="0">
                <a:solidFill>
                  <a:srgbClr val="FF0000"/>
                </a:solidFill>
              </a:rPr>
              <a:t>Limitation</a:t>
            </a:r>
            <a:r>
              <a:rPr lang="en-US" altLang="zh-CN" sz="2800" dirty="0"/>
              <a:t>: Missing knowledge results in incomplete answer set. </a:t>
            </a:r>
            <a:endParaRPr lang="zh-CN" altLang="en-US" sz="2800" dirty="0"/>
          </a:p>
        </p:txBody>
      </p:sp>
      <p:sp>
        <p:nvSpPr>
          <p:cNvPr id="10" name="矩形 9">
            <a:extLst>
              <a:ext uri="{FF2B5EF4-FFF2-40B4-BE49-F238E27FC236}">
                <a16:creationId xmlns:a16="http://schemas.microsoft.com/office/drawing/2014/main" id="{D836214E-45F3-6D43-F732-972436B28F38}"/>
              </a:ext>
            </a:extLst>
          </p:cNvPr>
          <p:cNvSpPr/>
          <p:nvPr/>
        </p:nvSpPr>
        <p:spPr>
          <a:xfrm>
            <a:off x="3576320" y="4494179"/>
            <a:ext cx="1757680" cy="1011676"/>
          </a:xfrm>
          <a:prstGeom prst="rect">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04012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A968E2-2134-D82E-8713-EDBDF17B4129}"/>
              </a:ext>
            </a:extLst>
          </p:cNvPr>
          <p:cNvSpPr>
            <a:spLocks noGrp="1"/>
          </p:cNvSpPr>
          <p:nvPr>
            <p:ph type="title"/>
          </p:nvPr>
        </p:nvSpPr>
        <p:spPr>
          <a:xfrm>
            <a:off x="298824" y="291455"/>
            <a:ext cx="10277736" cy="813435"/>
          </a:xfrm>
        </p:spPr>
        <p:txBody>
          <a:bodyPr>
            <a:normAutofit/>
          </a:bodyPr>
          <a:lstStyle/>
          <a:p>
            <a:r>
              <a:rPr lang="en-US" altLang="zh-CN" dirty="0"/>
              <a:t>Neural Graph Databases (NGDBs)</a:t>
            </a:r>
            <a:endParaRPr lang="zh-CN" altLang="en-US" dirty="0"/>
          </a:p>
        </p:txBody>
      </p:sp>
      <p:sp>
        <p:nvSpPr>
          <p:cNvPr id="4" name="灯片编号占位符 3">
            <a:extLst>
              <a:ext uri="{FF2B5EF4-FFF2-40B4-BE49-F238E27FC236}">
                <a16:creationId xmlns:a16="http://schemas.microsoft.com/office/drawing/2014/main" id="{C57D49C2-A081-C543-F4C6-43420210B4F5}"/>
              </a:ext>
            </a:extLst>
          </p:cNvPr>
          <p:cNvSpPr>
            <a:spLocks noGrp="1"/>
          </p:cNvSpPr>
          <p:nvPr>
            <p:ph type="sldNum" sz="quarter" idx="12"/>
          </p:nvPr>
        </p:nvSpPr>
        <p:spPr/>
        <p:txBody>
          <a:bodyPr/>
          <a:lstStyle/>
          <a:p>
            <a:fld id="{360D54F1-1E69-41BF-8A89-6B497D4E24EC}" type="slidenum">
              <a:rPr lang="en-US" smtClean="0"/>
              <a:t>21</a:t>
            </a:fld>
            <a:endParaRPr lang="en-US"/>
          </a:p>
        </p:txBody>
      </p:sp>
      <p:sp>
        <p:nvSpPr>
          <p:cNvPr id="8" name="文本框 7">
            <a:extLst>
              <a:ext uri="{FF2B5EF4-FFF2-40B4-BE49-F238E27FC236}">
                <a16:creationId xmlns:a16="http://schemas.microsoft.com/office/drawing/2014/main" id="{11D1148D-9B4A-BBD5-BA5C-F23B72755945}"/>
              </a:ext>
            </a:extLst>
          </p:cNvPr>
          <p:cNvSpPr txBox="1"/>
          <p:nvPr/>
        </p:nvSpPr>
        <p:spPr>
          <a:xfrm>
            <a:off x="0" y="6566545"/>
            <a:ext cx="11225418" cy="261610"/>
          </a:xfrm>
          <a:prstGeom prst="rect">
            <a:avLst/>
          </a:prstGeom>
          <a:noFill/>
        </p:spPr>
        <p:txBody>
          <a:bodyPr wrap="square">
            <a:spAutoFit/>
          </a:bodyPr>
          <a:lstStyle/>
          <a:p>
            <a:r>
              <a:rPr lang="en-US" altLang="zh-CN" sz="1100" b="0" i="0" dirty="0">
                <a:solidFill>
                  <a:srgbClr val="222222"/>
                </a:solidFill>
                <a:effectLst/>
                <a:highlight>
                  <a:srgbClr val="FFFFFF"/>
                </a:highlight>
                <a:latin typeface="Arial" panose="020B0604020202020204" pitchFamily="34" charset="0"/>
              </a:rPr>
              <a:t>Ren H, Galkin M, </a:t>
            </a:r>
            <a:r>
              <a:rPr lang="en-US" altLang="zh-CN" sz="1100" b="0" i="0" dirty="0" err="1">
                <a:solidFill>
                  <a:srgbClr val="222222"/>
                </a:solidFill>
                <a:effectLst/>
                <a:highlight>
                  <a:srgbClr val="FFFFFF"/>
                </a:highlight>
                <a:latin typeface="Arial" panose="020B0604020202020204" pitchFamily="34" charset="0"/>
              </a:rPr>
              <a:t>Cochez</a:t>
            </a:r>
            <a:r>
              <a:rPr lang="en-US" altLang="zh-CN" sz="1100" b="0" i="0" dirty="0">
                <a:solidFill>
                  <a:srgbClr val="222222"/>
                </a:solidFill>
                <a:effectLst/>
                <a:highlight>
                  <a:srgbClr val="FFFFFF"/>
                </a:highlight>
                <a:latin typeface="Arial" panose="020B0604020202020204" pitchFamily="34" charset="0"/>
              </a:rPr>
              <a:t> M, Zhu Z, </a:t>
            </a:r>
            <a:r>
              <a:rPr lang="en-US" altLang="zh-CN" sz="1100" b="0" i="0" dirty="0" err="1">
                <a:solidFill>
                  <a:srgbClr val="222222"/>
                </a:solidFill>
                <a:effectLst/>
                <a:highlight>
                  <a:srgbClr val="FFFFFF"/>
                </a:highlight>
                <a:latin typeface="Arial" panose="020B0604020202020204" pitchFamily="34" charset="0"/>
              </a:rPr>
              <a:t>Leskovec</a:t>
            </a:r>
            <a:r>
              <a:rPr lang="en-US" altLang="zh-CN" sz="1100" b="0" i="0" dirty="0">
                <a:solidFill>
                  <a:srgbClr val="222222"/>
                </a:solidFill>
                <a:effectLst/>
                <a:highlight>
                  <a:srgbClr val="FFFFFF"/>
                </a:highlight>
                <a:latin typeface="Arial" panose="020B0604020202020204" pitchFamily="34" charset="0"/>
              </a:rPr>
              <a:t> J. Neural graph reasoning: Complex logical query answering meets graph databases. </a:t>
            </a:r>
            <a:r>
              <a:rPr lang="en-US" altLang="zh-CN" sz="1100" b="0" i="0" dirty="0" err="1">
                <a:solidFill>
                  <a:srgbClr val="222222"/>
                </a:solidFill>
                <a:effectLst/>
                <a:highlight>
                  <a:srgbClr val="FFFFFF"/>
                </a:highlight>
                <a:latin typeface="Arial" panose="020B0604020202020204" pitchFamily="34" charset="0"/>
              </a:rPr>
              <a:t>arXiv</a:t>
            </a:r>
            <a:r>
              <a:rPr lang="en-US" altLang="zh-CN" sz="1100" b="0" i="0" dirty="0">
                <a:solidFill>
                  <a:srgbClr val="222222"/>
                </a:solidFill>
                <a:effectLst/>
                <a:highlight>
                  <a:srgbClr val="FFFFFF"/>
                </a:highlight>
                <a:latin typeface="Arial" panose="020B0604020202020204" pitchFamily="34" charset="0"/>
              </a:rPr>
              <a:t> preprint arXiv:2303.14617. 2023 Mar 26.</a:t>
            </a:r>
            <a:endParaRPr lang="zh-CN" altLang="en-US" sz="1100" dirty="0"/>
          </a:p>
        </p:txBody>
      </p:sp>
      <p:sp>
        <p:nvSpPr>
          <p:cNvPr id="9" name="文本框 8">
            <a:extLst>
              <a:ext uri="{FF2B5EF4-FFF2-40B4-BE49-F238E27FC236}">
                <a16:creationId xmlns:a16="http://schemas.microsoft.com/office/drawing/2014/main" id="{8CB0EDCC-DCDE-B0D9-1808-0B83B1F48FFF}"/>
              </a:ext>
            </a:extLst>
          </p:cNvPr>
          <p:cNvSpPr txBox="1"/>
          <p:nvPr/>
        </p:nvSpPr>
        <p:spPr>
          <a:xfrm>
            <a:off x="1225487" y="5249276"/>
            <a:ext cx="5232715" cy="369332"/>
          </a:xfrm>
          <a:prstGeom prst="rect">
            <a:avLst/>
          </a:prstGeom>
          <a:noFill/>
        </p:spPr>
        <p:txBody>
          <a:bodyPr wrap="none" rtlCol="0">
            <a:spAutoFit/>
          </a:bodyPr>
          <a:lstStyle/>
          <a:p>
            <a:r>
              <a:rPr lang="en-US" altLang="zh-CN" dirty="0"/>
              <a:t>Neural Graph Databases (Figure taken from Ren et al) </a:t>
            </a:r>
            <a:endParaRPr lang="zh-CN" altLang="en-US" dirty="0"/>
          </a:p>
        </p:txBody>
      </p:sp>
      <p:pic>
        <p:nvPicPr>
          <p:cNvPr id="5" name="图片 4" descr="图示&#10;&#10;描述已自动生成">
            <a:extLst>
              <a:ext uri="{FF2B5EF4-FFF2-40B4-BE49-F238E27FC236}">
                <a16:creationId xmlns:a16="http://schemas.microsoft.com/office/drawing/2014/main" id="{B01F37E0-7864-0372-466E-FEACB44ED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70894"/>
            <a:ext cx="7917866" cy="3581710"/>
          </a:xfrm>
          <a:prstGeom prst="rect">
            <a:avLst/>
          </a:prstGeom>
        </p:spPr>
      </p:pic>
      <p:sp>
        <p:nvSpPr>
          <p:cNvPr id="3" name="文本框 2">
            <a:extLst>
              <a:ext uri="{FF2B5EF4-FFF2-40B4-BE49-F238E27FC236}">
                <a16:creationId xmlns:a16="http://schemas.microsoft.com/office/drawing/2014/main" id="{31C89C77-DFE8-229A-011C-CA45DB33CF25}"/>
              </a:ext>
            </a:extLst>
          </p:cNvPr>
          <p:cNvSpPr txBox="1"/>
          <p:nvPr/>
        </p:nvSpPr>
        <p:spPr>
          <a:xfrm>
            <a:off x="7273367" y="1859340"/>
            <a:ext cx="4830411" cy="1569660"/>
          </a:xfrm>
          <a:prstGeom prst="rect">
            <a:avLst/>
          </a:prstGeom>
          <a:noFill/>
        </p:spPr>
        <p:txBody>
          <a:bodyPr wrap="square" rtlCol="0">
            <a:spAutoFit/>
          </a:bodyPr>
          <a:lstStyle/>
          <a:p>
            <a:r>
              <a:rPr lang="en-US" altLang="zh-CN" sz="2400" b="1" dirty="0">
                <a:solidFill>
                  <a:schemeClr val="accent1">
                    <a:lumMod val="75000"/>
                  </a:schemeClr>
                </a:solidFill>
              </a:rPr>
              <a:t>Neural Graph Storage</a:t>
            </a:r>
            <a:r>
              <a:rPr lang="en-US" altLang="zh-CN" sz="2400" dirty="0"/>
              <a:t>: employ graph store and feature store to obtain latent representations in the embedding store.</a:t>
            </a:r>
            <a:endParaRPr lang="zh-CN" altLang="en-US" sz="2400" dirty="0"/>
          </a:p>
        </p:txBody>
      </p:sp>
      <p:sp>
        <p:nvSpPr>
          <p:cNvPr id="6" name="文本框 5">
            <a:extLst>
              <a:ext uri="{FF2B5EF4-FFF2-40B4-BE49-F238E27FC236}">
                <a16:creationId xmlns:a16="http://schemas.microsoft.com/office/drawing/2014/main" id="{CF1C3F70-1A0F-5E5E-71B0-F9E2843833E7}"/>
              </a:ext>
            </a:extLst>
          </p:cNvPr>
          <p:cNvSpPr txBox="1"/>
          <p:nvPr/>
        </p:nvSpPr>
        <p:spPr>
          <a:xfrm>
            <a:off x="7323329" y="4032213"/>
            <a:ext cx="4714798" cy="1200329"/>
          </a:xfrm>
          <a:prstGeom prst="rect">
            <a:avLst/>
          </a:prstGeom>
          <a:noFill/>
        </p:spPr>
        <p:txBody>
          <a:bodyPr wrap="square" rtlCol="0">
            <a:spAutoFit/>
          </a:bodyPr>
          <a:lstStyle/>
          <a:p>
            <a:r>
              <a:rPr lang="en-US" altLang="zh-CN" sz="2400" b="1" dirty="0">
                <a:solidFill>
                  <a:schemeClr val="accent6">
                    <a:lumMod val="75000"/>
                  </a:schemeClr>
                </a:solidFill>
              </a:rPr>
              <a:t>Neural Query Engine</a:t>
            </a:r>
            <a:r>
              <a:rPr lang="en-US" altLang="zh-CN" sz="2400" dirty="0"/>
              <a:t>: derive the computation graph of the query and execute in the latent space.  </a:t>
            </a:r>
            <a:endParaRPr lang="zh-CN" altLang="en-US" sz="2400" dirty="0"/>
          </a:p>
        </p:txBody>
      </p:sp>
      <p:sp>
        <p:nvSpPr>
          <p:cNvPr id="7" name="矩形 6">
            <a:extLst>
              <a:ext uri="{FF2B5EF4-FFF2-40B4-BE49-F238E27FC236}">
                <a16:creationId xmlns:a16="http://schemas.microsoft.com/office/drawing/2014/main" id="{518BE68A-1ABE-9E98-DD5A-64F1CD47BF95}"/>
              </a:ext>
            </a:extLst>
          </p:cNvPr>
          <p:cNvSpPr/>
          <p:nvPr/>
        </p:nvSpPr>
        <p:spPr>
          <a:xfrm>
            <a:off x="1638913" y="3600837"/>
            <a:ext cx="2511973" cy="1686269"/>
          </a:xfrm>
          <a:prstGeom prst="rect">
            <a:avLst/>
          </a:prstGeom>
          <a:noFill/>
          <a:ln w="412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6DD69307-AE1F-A37B-2FE0-E00F2FCEA0C3}"/>
              </a:ext>
            </a:extLst>
          </p:cNvPr>
          <p:cNvSpPr/>
          <p:nvPr/>
        </p:nvSpPr>
        <p:spPr>
          <a:xfrm>
            <a:off x="382926" y="2661920"/>
            <a:ext cx="4504034" cy="1081847"/>
          </a:xfrm>
          <a:prstGeom prst="rect">
            <a:avLst/>
          </a:prstGeom>
          <a:noFill/>
          <a:ln w="412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87788662"/>
      </p:ext>
    </p:extLst>
  </p:cSld>
  <p:clrMapOvr>
    <a:masterClrMapping/>
  </p:clrMapOvr>
  <mc:AlternateContent xmlns:mc="http://schemas.openxmlformats.org/markup-compatibility/2006" xmlns:p14="http://schemas.microsoft.com/office/powerpoint/2010/main">
    <mc:Choice Requires="p14">
      <p:transition spd="slow" p14:dur="2000" advTm="24087"/>
    </mc:Choice>
    <mc:Fallback xmlns="">
      <p:transition spd="slow" advTm="2408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FAC4E-6A89-B183-C75D-2892111113C8}"/>
              </a:ext>
            </a:extLst>
          </p:cNvPr>
          <p:cNvSpPr>
            <a:spLocks noGrp="1"/>
          </p:cNvSpPr>
          <p:nvPr>
            <p:ph type="title"/>
          </p:nvPr>
        </p:nvSpPr>
        <p:spPr>
          <a:xfrm>
            <a:off x="296694" y="3863"/>
            <a:ext cx="11008139" cy="1325563"/>
          </a:xfrm>
        </p:spPr>
        <p:txBody>
          <a:bodyPr>
            <a:noAutofit/>
          </a:bodyPr>
          <a:lstStyle/>
          <a:p>
            <a:r>
              <a:rPr lang="en-US" sz="4800" dirty="0"/>
              <a:t>Embedding Space and </a:t>
            </a:r>
            <a:r>
              <a:rPr lang="en-US" sz="4800" dirty="0">
                <a:solidFill>
                  <a:srgbClr val="FF0000"/>
                </a:solidFill>
              </a:rPr>
              <a:t>Set</a:t>
            </a:r>
            <a:r>
              <a:rPr lang="en-US" sz="4800" dirty="0"/>
              <a:t> Representations</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CA5B6A4-9F72-EE1B-FCBC-C338D71ED2EF}"/>
                  </a:ext>
                </a:extLst>
              </p:cNvPr>
              <p:cNvSpPr txBox="1"/>
              <p:nvPr/>
            </p:nvSpPr>
            <p:spPr>
              <a:xfrm>
                <a:off x="328281" y="1447082"/>
                <a:ext cx="8956115"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𝑞</m:t>
                      </m:r>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𝑉</m:t>
                          </m:r>
                        </m:e>
                        <m:sub>
                          <m:r>
                            <a:rPr lang="en-US" sz="2000" b="0" i="1" smtClean="0">
                              <a:latin typeface="Cambria Math" panose="02040503050406030204" pitchFamily="18" charset="0"/>
                            </a:rPr>
                            <m:t>?</m:t>
                          </m:r>
                        </m:sub>
                      </m:sSub>
                      <m:r>
                        <a:rPr lang="en-US" sz="2000" b="0" i="1" smtClean="0">
                          <a:latin typeface="Cambria Math" panose="02040503050406030204" pitchFamily="18" charset="0"/>
                        </a:rPr>
                        <m:t> . </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𝑉</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𝑊𝑖𝑛</m:t>
                      </m:r>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𝑇𝑢𝑟𝑖𝑛𝑔𝐴𝑤𝑎𝑟𝑑</m:t>
                          </m:r>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𝑉</m:t>
                          </m:r>
                        </m:e>
                      </m:d>
                      <m:r>
                        <a:rPr lang="en-HK"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𝐶𝑖𝑡𝑖𝑧𝑒𝑛</m:t>
                      </m:r>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𝐶𝑎𝑛𝑎𝑑𝑎</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𝑉</m:t>
                          </m:r>
                        </m:e>
                      </m:d>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𝐺𝑟𝑎𝑑𝑢𝑎𝑡𝑒</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𝑉</m:t>
                      </m:r>
                      <m:r>
                        <a:rPr lang="en-US" sz="2000" b="0" i="1" smtClean="0">
                          <a:latin typeface="Cambria Math" panose="02040503050406030204" pitchFamily="18" charset="0"/>
                          <a:ea typeface="Cambria Math" panose="02040503050406030204" pitchFamily="18" charset="0"/>
                        </a:rPr>
                        <m:t>, </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𝑉</m:t>
                          </m:r>
                        </m:e>
                        <m:sub>
                          <m:r>
                            <a:rPr lang="en-US" sz="2000" b="0" i="1" smtClean="0">
                              <a:latin typeface="Cambria Math" panose="02040503050406030204" pitchFamily="18" charset="0"/>
                              <a:ea typeface="Cambria Math" panose="02040503050406030204" pitchFamily="18" charset="0"/>
                            </a:rPr>
                            <m:t>?</m:t>
                          </m:r>
                        </m:sub>
                      </m:sSub>
                      <m:r>
                        <a:rPr lang="en-US" sz="2000" b="0" i="1" smtClean="0">
                          <a:latin typeface="Cambria Math" panose="02040503050406030204" pitchFamily="18" charset="0"/>
                          <a:ea typeface="Cambria Math" panose="02040503050406030204" pitchFamily="18" charset="0"/>
                        </a:rPr>
                        <m:t>)</m:t>
                      </m:r>
                    </m:oMath>
                  </m:oMathPara>
                </a14:m>
                <a:endParaRPr lang="en-US" sz="2000" dirty="0"/>
              </a:p>
            </p:txBody>
          </p:sp>
        </mc:Choice>
        <mc:Fallback xmlns="">
          <p:sp>
            <p:nvSpPr>
              <p:cNvPr id="13" name="TextBox 12">
                <a:extLst>
                  <a:ext uri="{FF2B5EF4-FFF2-40B4-BE49-F238E27FC236}">
                    <a16:creationId xmlns:a16="http://schemas.microsoft.com/office/drawing/2014/main" id="{5CA5B6A4-9F72-EE1B-FCBC-C338D71ED2EF}"/>
                  </a:ext>
                </a:extLst>
              </p:cNvPr>
              <p:cNvSpPr txBox="1">
                <a:spLocks noRot="1" noChangeAspect="1" noMove="1" noResize="1" noEditPoints="1" noAdjustHandles="1" noChangeArrowheads="1" noChangeShapeType="1" noTextEdit="1"/>
              </p:cNvSpPr>
              <p:nvPr/>
            </p:nvSpPr>
            <p:spPr>
              <a:xfrm>
                <a:off x="328281" y="1447082"/>
                <a:ext cx="8956115" cy="307777"/>
              </a:xfrm>
              <a:prstGeom prst="rect">
                <a:avLst/>
              </a:prstGeom>
              <a:blipFill>
                <a:blip r:embed="rId3"/>
                <a:stretch>
                  <a:fillRect t="-1961" b="-33333"/>
                </a:stretch>
              </a:blipFill>
            </p:spPr>
            <p:txBody>
              <a:bodyPr/>
              <a:lstStyle/>
              <a:p>
                <a:r>
                  <a:rPr lang="en-HK">
                    <a:noFill/>
                  </a:rPr>
                  <a:t> </a:t>
                </a:r>
              </a:p>
            </p:txBody>
          </p:sp>
        </mc:Fallback>
      </mc:AlternateContent>
      <p:grpSp>
        <p:nvGrpSpPr>
          <p:cNvPr id="4" name="Group 3">
            <a:extLst>
              <a:ext uri="{FF2B5EF4-FFF2-40B4-BE49-F238E27FC236}">
                <a16:creationId xmlns:a16="http://schemas.microsoft.com/office/drawing/2014/main" id="{BFF85507-0A9E-B70B-ECCE-48E5850E5357}"/>
              </a:ext>
            </a:extLst>
          </p:cNvPr>
          <p:cNvGrpSpPr/>
          <p:nvPr/>
        </p:nvGrpSpPr>
        <p:grpSpPr>
          <a:xfrm>
            <a:off x="279505" y="2566175"/>
            <a:ext cx="1236383" cy="646332"/>
            <a:chOff x="867334" y="2510545"/>
            <a:chExt cx="1236383" cy="646332"/>
          </a:xfrm>
        </p:grpSpPr>
        <p:sp>
          <p:nvSpPr>
            <p:cNvPr id="8" name="TextBox 7">
              <a:extLst>
                <a:ext uri="{FF2B5EF4-FFF2-40B4-BE49-F238E27FC236}">
                  <a16:creationId xmlns:a16="http://schemas.microsoft.com/office/drawing/2014/main" id="{D7FA7FC6-611A-27BF-4B7E-E3F94B3E07F8}"/>
                </a:ext>
              </a:extLst>
            </p:cNvPr>
            <p:cNvSpPr txBox="1"/>
            <p:nvPr/>
          </p:nvSpPr>
          <p:spPr>
            <a:xfrm>
              <a:off x="867334" y="2510545"/>
              <a:ext cx="1236383" cy="646332"/>
            </a:xfrm>
            <a:prstGeom prst="rect">
              <a:avLst/>
            </a:prstGeom>
            <a:noFill/>
          </p:spPr>
          <p:txBody>
            <a:bodyPr wrap="square" rtlCol="0">
              <a:spAutoFit/>
            </a:bodyPr>
            <a:lstStyle/>
            <a:p>
              <a:r>
                <a:rPr lang="en-US" dirty="0"/>
                <a:t>Turing </a:t>
              </a:r>
            </a:p>
            <a:p>
              <a:r>
                <a:rPr lang="en-US" dirty="0"/>
                <a:t>Award</a:t>
              </a:r>
            </a:p>
          </p:txBody>
        </p:sp>
        <p:sp>
          <p:nvSpPr>
            <p:cNvPr id="14" name="Oval 13">
              <a:extLst>
                <a:ext uri="{FF2B5EF4-FFF2-40B4-BE49-F238E27FC236}">
                  <a16:creationId xmlns:a16="http://schemas.microsoft.com/office/drawing/2014/main" id="{C98D9018-F09C-002E-2C89-641003535352}"/>
                </a:ext>
              </a:extLst>
            </p:cNvPr>
            <p:cNvSpPr/>
            <p:nvPr/>
          </p:nvSpPr>
          <p:spPr>
            <a:xfrm>
              <a:off x="1759447" y="2745890"/>
              <a:ext cx="292817" cy="282270"/>
            </a:xfrm>
            <a:prstGeom prst="ellipse">
              <a:avLst/>
            </a:prstGeom>
            <a:solidFill>
              <a:srgbClr val="003E5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7" name="Group 6">
            <a:extLst>
              <a:ext uri="{FF2B5EF4-FFF2-40B4-BE49-F238E27FC236}">
                <a16:creationId xmlns:a16="http://schemas.microsoft.com/office/drawing/2014/main" id="{2B5650FE-F890-C252-E6A6-7FBC28777194}"/>
              </a:ext>
            </a:extLst>
          </p:cNvPr>
          <p:cNvGrpSpPr/>
          <p:nvPr/>
        </p:nvGrpSpPr>
        <p:grpSpPr>
          <a:xfrm>
            <a:off x="201404" y="3876755"/>
            <a:ext cx="1263030" cy="379274"/>
            <a:chOff x="789233" y="3821125"/>
            <a:chExt cx="1263030" cy="379274"/>
          </a:xfrm>
        </p:grpSpPr>
        <p:sp>
          <p:nvSpPr>
            <p:cNvPr id="9" name="TextBox 8">
              <a:extLst>
                <a:ext uri="{FF2B5EF4-FFF2-40B4-BE49-F238E27FC236}">
                  <a16:creationId xmlns:a16="http://schemas.microsoft.com/office/drawing/2014/main" id="{BD96FA3A-53D7-8051-E04E-7BEC3B4428A3}"/>
                </a:ext>
              </a:extLst>
            </p:cNvPr>
            <p:cNvSpPr txBox="1"/>
            <p:nvPr/>
          </p:nvSpPr>
          <p:spPr>
            <a:xfrm>
              <a:off x="789233" y="3821125"/>
              <a:ext cx="1159016" cy="369333"/>
            </a:xfrm>
            <a:prstGeom prst="rect">
              <a:avLst/>
            </a:prstGeom>
            <a:noFill/>
          </p:spPr>
          <p:txBody>
            <a:bodyPr wrap="square" rtlCol="0">
              <a:spAutoFit/>
            </a:bodyPr>
            <a:lstStyle/>
            <a:p>
              <a:r>
                <a:rPr lang="en-US" dirty="0"/>
                <a:t>Canada</a:t>
              </a:r>
            </a:p>
          </p:txBody>
        </p:sp>
        <p:sp>
          <p:nvSpPr>
            <p:cNvPr id="15" name="Oval 14">
              <a:extLst>
                <a:ext uri="{FF2B5EF4-FFF2-40B4-BE49-F238E27FC236}">
                  <a16:creationId xmlns:a16="http://schemas.microsoft.com/office/drawing/2014/main" id="{5E662728-802B-F3B5-436A-74248E8B0F5A}"/>
                </a:ext>
              </a:extLst>
            </p:cNvPr>
            <p:cNvSpPr/>
            <p:nvPr/>
          </p:nvSpPr>
          <p:spPr>
            <a:xfrm>
              <a:off x="1759446" y="3918129"/>
              <a:ext cx="292817" cy="282270"/>
            </a:xfrm>
            <a:prstGeom prst="ellipse">
              <a:avLst/>
            </a:prstGeom>
            <a:solidFill>
              <a:srgbClr val="003E5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97" name="Group 196">
            <a:extLst>
              <a:ext uri="{FF2B5EF4-FFF2-40B4-BE49-F238E27FC236}">
                <a16:creationId xmlns:a16="http://schemas.microsoft.com/office/drawing/2014/main" id="{E6B830FB-2D81-B200-D613-E7943F47A881}"/>
              </a:ext>
            </a:extLst>
          </p:cNvPr>
          <p:cNvGrpSpPr/>
          <p:nvPr/>
        </p:nvGrpSpPr>
        <p:grpSpPr>
          <a:xfrm>
            <a:off x="1464435" y="2505042"/>
            <a:ext cx="2673118" cy="578748"/>
            <a:chOff x="1464434" y="2449412"/>
            <a:chExt cx="2673118" cy="578748"/>
          </a:xfrm>
        </p:grpSpPr>
        <p:sp>
          <p:nvSpPr>
            <p:cNvPr id="18" name="Oval 17">
              <a:extLst>
                <a:ext uri="{FF2B5EF4-FFF2-40B4-BE49-F238E27FC236}">
                  <a16:creationId xmlns:a16="http://schemas.microsoft.com/office/drawing/2014/main" id="{DF549849-5FCD-B6BA-5F7A-D0434D24627D}"/>
                </a:ext>
              </a:extLst>
            </p:cNvPr>
            <p:cNvSpPr/>
            <p:nvPr/>
          </p:nvSpPr>
          <p:spPr>
            <a:xfrm>
              <a:off x="3844735" y="2745890"/>
              <a:ext cx="292817" cy="282270"/>
            </a:xfrm>
            <a:prstGeom prst="ellipse">
              <a:avLst/>
            </a:prstGeom>
            <a:solidFill>
              <a:srgbClr val="BC509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1" name="TextBox 20">
              <a:extLst>
                <a:ext uri="{FF2B5EF4-FFF2-40B4-BE49-F238E27FC236}">
                  <a16:creationId xmlns:a16="http://schemas.microsoft.com/office/drawing/2014/main" id="{2C709C16-2BF0-AEB8-C872-70D4F7C52F52}"/>
                </a:ext>
              </a:extLst>
            </p:cNvPr>
            <p:cNvSpPr txBox="1"/>
            <p:nvPr/>
          </p:nvSpPr>
          <p:spPr>
            <a:xfrm>
              <a:off x="2022743" y="2449412"/>
              <a:ext cx="1422817" cy="369333"/>
            </a:xfrm>
            <a:prstGeom prst="rect">
              <a:avLst/>
            </a:prstGeom>
            <a:noFill/>
          </p:spPr>
          <p:txBody>
            <a:bodyPr wrap="square" rtlCol="0">
              <a:spAutoFit/>
            </a:bodyPr>
            <a:lstStyle/>
            <a:p>
              <a:r>
                <a:rPr lang="en-US" dirty="0"/>
                <a:t>Has Winner</a:t>
              </a:r>
            </a:p>
          </p:txBody>
        </p:sp>
        <p:cxnSp>
          <p:nvCxnSpPr>
            <p:cNvPr id="22" name="Straight Arrow Connector 21">
              <a:extLst>
                <a:ext uri="{FF2B5EF4-FFF2-40B4-BE49-F238E27FC236}">
                  <a16:creationId xmlns:a16="http://schemas.microsoft.com/office/drawing/2014/main" id="{1CB13193-CEDC-9E89-FCF0-CE15E4CC2AAF}"/>
                </a:ext>
              </a:extLst>
            </p:cNvPr>
            <p:cNvCxnSpPr>
              <a:cxnSpLocks/>
              <a:stCxn id="14" idx="6"/>
              <a:endCxn id="18" idx="2"/>
            </p:cNvCxnSpPr>
            <p:nvPr/>
          </p:nvCxnSpPr>
          <p:spPr>
            <a:xfrm>
              <a:off x="1464434" y="2887025"/>
              <a:ext cx="2380301" cy="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grpSp>
      <p:grpSp>
        <p:nvGrpSpPr>
          <p:cNvPr id="199" name="Group 198">
            <a:extLst>
              <a:ext uri="{FF2B5EF4-FFF2-40B4-BE49-F238E27FC236}">
                <a16:creationId xmlns:a16="http://schemas.microsoft.com/office/drawing/2014/main" id="{462F0B69-909E-FE94-30D5-0600531D8B6F}"/>
              </a:ext>
            </a:extLst>
          </p:cNvPr>
          <p:cNvGrpSpPr/>
          <p:nvPr/>
        </p:nvGrpSpPr>
        <p:grpSpPr>
          <a:xfrm>
            <a:off x="1270469" y="3653926"/>
            <a:ext cx="1442848" cy="602103"/>
            <a:chOff x="1858298" y="3598296"/>
            <a:chExt cx="1442848" cy="602103"/>
          </a:xfrm>
        </p:grpSpPr>
        <p:sp>
          <p:nvSpPr>
            <p:cNvPr id="10" name="TextBox 9">
              <a:extLst>
                <a:ext uri="{FF2B5EF4-FFF2-40B4-BE49-F238E27FC236}">
                  <a16:creationId xmlns:a16="http://schemas.microsoft.com/office/drawing/2014/main" id="{903716AF-1373-2870-C8DA-D9FB53F5F23C}"/>
                </a:ext>
              </a:extLst>
            </p:cNvPr>
            <p:cNvSpPr txBox="1"/>
            <p:nvPr/>
          </p:nvSpPr>
          <p:spPr>
            <a:xfrm>
              <a:off x="1858298" y="3598296"/>
              <a:ext cx="1442848" cy="369333"/>
            </a:xfrm>
            <a:prstGeom prst="rect">
              <a:avLst/>
            </a:prstGeom>
            <a:noFill/>
          </p:spPr>
          <p:txBody>
            <a:bodyPr wrap="square" rtlCol="0">
              <a:spAutoFit/>
            </a:bodyPr>
            <a:lstStyle/>
            <a:p>
              <a:r>
                <a:rPr lang="en-US" dirty="0"/>
                <a:t>Has Citizen</a:t>
              </a:r>
            </a:p>
          </p:txBody>
        </p:sp>
        <p:sp>
          <p:nvSpPr>
            <p:cNvPr id="16" name="Oval 15">
              <a:extLst>
                <a:ext uri="{FF2B5EF4-FFF2-40B4-BE49-F238E27FC236}">
                  <a16:creationId xmlns:a16="http://schemas.microsoft.com/office/drawing/2014/main" id="{5BA91364-0166-4F61-5F98-833265EA3F11}"/>
                </a:ext>
              </a:extLst>
            </p:cNvPr>
            <p:cNvSpPr/>
            <p:nvPr/>
          </p:nvSpPr>
          <p:spPr>
            <a:xfrm>
              <a:off x="2980462" y="3918129"/>
              <a:ext cx="292817" cy="282270"/>
            </a:xfrm>
            <a:prstGeom prst="ellipse">
              <a:avLst/>
            </a:prstGeom>
            <a:solidFill>
              <a:srgbClr val="BC50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23" name="Straight Arrow Connector 22">
              <a:extLst>
                <a:ext uri="{FF2B5EF4-FFF2-40B4-BE49-F238E27FC236}">
                  <a16:creationId xmlns:a16="http://schemas.microsoft.com/office/drawing/2014/main" id="{62193F2B-D2B1-BB08-1F2B-E5631CDF4232}"/>
                </a:ext>
              </a:extLst>
            </p:cNvPr>
            <p:cNvCxnSpPr>
              <a:cxnSpLocks/>
              <a:stCxn id="15" idx="6"/>
              <a:endCxn id="16" idx="2"/>
            </p:cNvCxnSpPr>
            <p:nvPr/>
          </p:nvCxnSpPr>
          <p:spPr>
            <a:xfrm>
              <a:off x="2052263" y="4059264"/>
              <a:ext cx="928199" cy="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grpSp>
      <p:grpSp>
        <p:nvGrpSpPr>
          <p:cNvPr id="200" name="Group 199">
            <a:extLst>
              <a:ext uri="{FF2B5EF4-FFF2-40B4-BE49-F238E27FC236}">
                <a16:creationId xmlns:a16="http://schemas.microsoft.com/office/drawing/2014/main" id="{8A313EAD-660A-FCF0-CE3D-D7DD1C2D4338}"/>
              </a:ext>
            </a:extLst>
          </p:cNvPr>
          <p:cNvGrpSpPr/>
          <p:nvPr/>
        </p:nvGrpSpPr>
        <p:grpSpPr>
          <a:xfrm>
            <a:off x="2539720" y="3651338"/>
            <a:ext cx="1946335" cy="604691"/>
            <a:chOff x="2656474" y="3595708"/>
            <a:chExt cx="1932535" cy="604691"/>
          </a:xfrm>
        </p:grpSpPr>
        <p:sp>
          <p:nvSpPr>
            <p:cNvPr id="6" name="TextBox 5">
              <a:extLst>
                <a:ext uri="{FF2B5EF4-FFF2-40B4-BE49-F238E27FC236}">
                  <a16:creationId xmlns:a16="http://schemas.microsoft.com/office/drawing/2014/main" id="{EF71670B-D801-CFAB-C848-C553244D9EA2}"/>
                </a:ext>
              </a:extLst>
            </p:cNvPr>
            <p:cNvSpPr txBox="1"/>
            <p:nvPr/>
          </p:nvSpPr>
          <p:spPr>
            <a:xfrm>
              <a:off x="2656474" y="3595708"/>
              <a:ext cx="1932535" cy="369333"/>
            </a:xfrm>
            <a:prstGeom prst="rect">
              <a:avLst/>
            </a:prstGeom>
            <a:noFill/>
          </p:spPr>
          <p:txBody>
            <a:bodyPr wrap="square" rtlCol="0">
              <a:spAutoFit/>
            </a:bodyPr>
            <a:lstStyle/>
            <a:p>
              <a:r>
                <a:rPr lang="en-US" dirty="0"/>
                <a:t>Complement</a:t>
              </a:r>
            </a:p>
          </p:txBody>
        </p:sp>
        <p:sp>
          <p:nvSpPr>
            <p:cNvPr id="17" name="Oval 16">
              <a:extLst>
                <a:ext uri="{FF2B5EF4-FFF2-40B4-BE49-F238E27FC236}">
                  <a16:creationId xmlns:a16="http://schemas.microsoft.com/office/drawing/2014/main" id="{8B1DA366-3FDC-EF13-3579-C8C213CC063F}"/>
                </a:ext>
              </a:extLst>
            </p:cNvPr>
            <p:cNvSpPr/>
            <p:nvPr/>
          </p:nvSpPr>
          <p:spPr>
            <a:xfrm>
              <a:off x="3950161" y="3918129"/>
              <a:ext cx="292817" cy="282270"/>
            </a:xfrm>
            <a:prstGeom prst="ellipse">
              <a:avLst/>
            </a:prstGeom>
            <a:solidFill>
              <a:srgbClr val="BC509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24" name="Straight Arrow Connector 23">
              <a:extLst>
                <a:ext uri="{FF2B5EF4-FFF2-40B4-BE49-F238E27FC236}">
                  <a16:creationId xmlns:a16="http://schemas.microsoft.com/office/drawing/2014/main" id="{470A45AF-5B47-4BF5-397E-347DE9616312}"/>
                </a:ext>
              </a:extLst>
            </p:cNvPr>
            <p:cNvCxnSpPr>
              <a:cxnSpLocks/>
              <a:stCxn id="16" idx="6"/>
              <a:endCxn id="17" idx="2"/>
            </p:cNvCxnSpPr>
            <p:nvPr/>
          </p:nvCxnSpPr>
          <p:spPr>
            <a:xfrm>
              <a:off x="2801171" y="4059264"/>
              <a:ext cx="1148990" cy="0"/>
            </a:xfrm>
            <a:prstGeom prst="straightConnector1">
              <a:avLst/>
            </a:prstGeom>
            <a:ln w="31750">
              <a:prstDash val="sysDash"/>
              <a:tailEnd type="triangle"/>
            </a:ln>
          </p:spPr>
          <p:style>
            <a:lnRef idx="1">
              <a:schemeClr val="dk1"/>
            </a:lnRef>
            <a:fillRef idx="0">
              <a:schemeClr val="dk1"/>
            </a:fillRef>
            <a:effectRef idx="0">
              <a:schemeClr val="dk1"/>
            </a:effectRef>
            <a:fontRef idx="minor">
              <a:schemeClr val="tx1"/>
            </a:fontRef>
          </p:style>
        </p:cxnSp>
      </p:grpSp>
      <p:grpSp>
        <p:nvGrpSpPr>
          <p:cNvPr id="202" name="Group 201">
            <a:extLst>
              <a:ext uri="{FF2B5EF4-FFF2-40B4-BE49-F238E27FC236}">
                <a16:creationId xmlns:a16="http://schemas.microsoft.com/office/drawing/2014/main" id="{569E54AF-E271-07CC-DEE8-8964693DD4EE}"/>
              </a:ext>
            </a:extLst>
          </p:cNvPr>
          <p:cNvGrpSpPr/>
          <p:nvPr/>
        </p:nvGrpSpPr>
        <p:grpSpPr>
          <a:xfrm>
            <a:off x="4094365" y="3042454"/>
            <a:ext cx="1829808" cy="1026764"/>
            <a:chOff x="4559492" y="3042453"/>
            <a:chExt cx="1829808" cy="1026764"/>
          </a:xfrm>
        </p:grpSpPr>
        <p:sp>
          <p:nvSpPr>
            <p:cNvPr id="11" name="TextBox 10">
              <a:extLst>
                <a:ext uri="{FF2B5EF4-FFF2-40B4-BE49-F238E27FC236}">
                  <a16:creationId xmlns:a16="http://schemas.microsoft.com/office/drawing/2014/main" id="{7342D1DF-2BEB-3EBE-BA1A-8892616B4FAE}"/>
                </a:ext>
              </a:extLst>
            </p:cNvPr>
            <p:cNvSpPr txBox="1"/>
            <p:nvPr/>
          </p:nvSpPr>
          <p:spPr>
            <a:xfrm>
              <a:off x="4579516" y="3699884"/>
              <a:ext cx="1809784" cy="369333"/>
            </a:xfrm>
            <a:prstGeom prst="rect">
              <a:avLst/>
            </a:prstGeom>
            <a:noFill/>
          </p:spPr>
          <p:txBody>
            <a:bodyPr wrap="square" rtlCol="0">
              <a:spAutoFit/>
            </a:bodyPr>
            <a:lstStyle/>
            <a:p>
              <a:r>
                <a:rPr lang="en-US" dirty="0"/>
                <a:t>Intersection</a:t>
              </a:r>
            </a:p>
          </p:txBody>
        </p:sp>
        <p:grpSp>
          <p:nvGrpSpPr>
            <p:cNvPr id="201" name="Group 200">
              <a:extLst>
                <a:ext uri="{FF2B5EF4-FFF2-40B4-BE49-F238E27FC236}">
                  <a16:creationId xmlns:a16="http://schemas.microsoft.com/office/drawing/2014/main" id="{02759A52-DF15-7E8B-9175-1D21B568D0D6}"/>
                </a:ext>
              </a:extLst>
            </p:cNvPr>
            <p:cNvGrpSpPr/>
            <p:nvPr/>
          </p:nvGrpSpPr>
          <p:grpSpPr>
            <a:xfrm>
              <a:off x="4559492" y="3042453"/>
              <a:ext cx="494806" cy="972642"/>
              <a:chOff x="4559492" y="3042453"/>
              <a:chExt cx="494806" cy="972642"/>
            </a:xfrm>
          </p:grpSpPr>
          <p:sp>
            <p:nvSpPr>
              <p:cNvPr id="19" name="Oval 18">
                <a:extLst>
                  <a:ext uri="{FF2B5EF4-FFF2-40B4-BE49-F238E27FC236}">
                    <a16:creationId xmlns:a16="http://schemas.microsoft.com/office/drawing/2014/main" id="{4E0D7E80-E0BE-A32A-15C6-4A25FD84A3E8}"/>
                  </a:ext>
                </a:extLst>
              </p:cNvPr>
              <p:cNvSpPr/>
              <p:nvPr/>
            </p:nvSpPr>
            <p:spPr>
              <a:xfrm>
                <a:off x="4761481" y="3326143"/>
                <a:ext cx="292817" cy="282270"/>
              </a:xfrm>
              <a:prstGeom prst="ellipse">
                <a:avLst/>
              </a:prstGeom>
              <a:solidFill>
                <a:srgbClr val="BC509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25" name="Straight Arrow Connector 24">
                <a:extLst>
                  <a:ext uri="{FF2B5EF4-FFF2-40B4-BE49-F238E27FC236}">
                    <a16:creationId xmlns:a16="http://schemas.microsoft.com/office/drawing/2014/main" id="{A6ACF948-4E10-2ACF-F6DF-584501E846BA}"/>
                  </a:ext>
                </a:extLst>
              </p:cNvPr>
              <p:cNvCxnSpPr>
                <a:cxnSpLocks/>
                <a:stCxn id="17" idx="7"/>
                <a:endCxn id="19" idx="3"/>
              </p:cNvCxnSpPr>
              <p:nvPr/>
            </p:nvCxnSpPr>
            <p:spPr>
              <a:xfrm flipV="1">
                <a:off x="4559492" y="3567076"/>
                <a:ext cx="244871" cy="448019"/>
              </a:xfrm>
              <a:prstGeom prst="straightConnector1">
                <a:avLst/>
              </a:prstGeom>
              <a:ln w="31750">
                <a:prstDash val="sysDash"/>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8CCBDCDC-9708-79D0-6821-F027D436B7FE}"/>
                  </a:ext>
                </a:extLst>
              </p:cNvPr>
              <p:cNvCxnSpPr>
                <a:cxnSpLocks/>
                <a:stCxn id="18" idx="5"/>
                <a:endCxn id="19" idx="1"/>
              </p:cNvCxnSpPr>
              <p:nvPr/>
            </p:nvCxnSpPr>
            <p:spPr>
              <a:xfrm>
                <a:off x="4559798" y="3042453"/>
                <a:ext cx="244565" cy="325028"/>
              </a:xfrm>
              <a:prstGeom prst="straightConnector1">
                <a:avLst/>
              </a:prstGeom>
              <a:ln w="31750">
                <a:prstDash val="sysDash"/>
                <a:tailEnd type="triangle"/>
              </a:ln>
            </p:spPr>
            <p:style>
              <a:lnRef idx="1">
                <a:schemeClr val="dk1"/>
              </a:lnRef>
              <a:fillRef idx="0">
                <a:schemeClr val="dk1"/>
              </a:fillRef>
              <a:effectRef idx="0">
                <a:schemeClr val="dk1"/>
              </a:effectRef>
              <a:fontRef idx="minor">
                <a:schemeClr val="tx1"/>
              </a:fontRef>
            </p:style>
          </p:cxnSp>
        </p:grpSp>
      </p:grpSp>
      <p:grpSp>
        <p:nvGrpSpPr>
          <p:cNvPr id="203" name="Group 202">
            <a:extLst>
              <a:ext uri="{FF2B5EF4-FFF2-40B4-BE49-F238E27FC236}">
                <a16:creationId xmlns:a16="http://schemas.microsoft.com/office/drawing/2014/main" id="{39E1F533-63A7-70E1-E2DE-4CB88ACC5BCA}"/>
              </a:ext>
            </a:extLst>
          </p:cNvPr>
          <p:cNvGrpSpPr/>
          <p:nvPr/>
        </p:nvGrpSpPr>
        <p:grpSpPr>
          <a:xfrm>
            <a:off x="4547628" y="3036205"/>
            <a:ext cx="1286713" cy="576822"/>
            <a:chOff x="4862314" y="2980575"/>
            <a:chExt cx="1286713" cy="576822"/>
          </a:xfrm>
        </p:grpSpPr>
        <p:sp>
          <p:nvSpPr>
            <p:cNvPr id="12" name="TextBox 11">
              <a:extLst>
                <a:ext uri="{FF2B5EF4-FFF2-40B4-BE49-F238E27FC236}">
                  <a16:creationId xmlns:a16="http://schemas.microsoft.com/office/drawing/2014/main" id="{ED50CFD8-715F-F84D-EC44-DAC0255FC43E}"/>
                </a:ext>
              </a:extLst>
            </p:cNvPr>
            <p:cNvSpPr txBox="1"/>
            <p:nvPr/>
          </p:nvSpPr>
          <p:spPr>
            <a:xfrm>
              <a:off x="4862314" y="2980575"/>
              <a:ext cx="1286713" cy="369333"/>
            </a:xfrm>
            <a:prstGeom prst="rect">
              <a:avLst/>
            </a:prstGeom>
            <a:noFill/>
          </p:spPr>
          <p:txBody>
            <a:bodyPr wrap="square" rtlCol="0">
              <a:spAutoFit/>
            </a:bodyPr>
            <a:lstStyle/>
            <a:p>
              <a:r>
                <a:rPr lang="en-US" dirty="0"/>
                <a:t>Graduate</a:t>
              </a:r>
            </a:p>
          </p:txBody>
        </p:sp>
        <p:sp>
          <p:nvSpPr>
            <p:cNvPr id="20" name="Oval 19">
              <a:extLst>
                <a:ext uri="{FF2B5EF4-FFF2-40B4-BE49-F238E27FC236}">
                  <a16:creationId xmlns:a16="http://schemas.microsoft.com/office/drawing/2014/main" id="{F4518C4B-F705-8C9A-97D8-C457646CC389}"/>
                </a:ext>
              </a:extLst>
            </p:cNvPr>
            <p:cNvSpPr/>
            <p:nvPr/>
          </p:nvSpPr>
          <p:spPr>
            <a:xfrm>
              <a:off x="5824253" y="3275127"/>
              <a:ext cx="292817" cy="282270"/>
            </a:xfrm>
            <a:prstGeom prst="ellipse">
              <a:avLst/>
            </a:prstGeom>
            <a:solidFill>
              <a:srgbClr val="F9A1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27" name="Straight Arrow Connector 26">
              <a:extLst>
                <a:ext uri="{FF2B5EF4-FFF2-40B4-BE49-F238E27FC236}">
                  <a16:creationId xmlns:a16="http://schemas.microsoft.com/office/drawing/2014/main" id="{09690CC4-4863-8611-7047-E883059260FD}"/>
                </a:ext>
              </a:extLst>
            </p:cNvPr>
            <p:cNvCxnSpPr>
              <a:cxnSpLocks/>
              <a:stCxn id="19" idx="6"/>
              <a:endCxn id="20" idx="2"/>
            </p:cNvCxnSpPr>
            <p:nvPr/>
          </p:nvCxnSpPr>
          <p:spPr>
            <a:xfrm>
              <a:off x="4903857" y="3411649"/>
              <a:ext cx="920396" cy="4613"/>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grpSp>
      <p:sp>
        <p:nvSpPr>
          <p:cNvPr id="28" name="TextBox 27">
            <a:extLst>
              <a:ext uri="{FF2B5EF4-FFF2-40B4-BE49-F238E27FC236}">
                <a16:creationId xmlns:a16="http://schemas.microsoft.com/office/drawing/2014/main" id="{80CE8C4B-68F2-C8EA-7F49-2DB739602D24}"/>
              </a:ext>
            </a:extLst>
          </p:cNvPr>
          <p:cNvSpPr txBox="1"/>
          <p:nvPr/>
        </p:nvSpPr>
        <p:spPr>
          <a:xfrm>
            <a:off x="1141883" y="4468670"/>
            <a:ext cx="3464676" cy="400109"/>
          </a:xfrm>
          <a:prstGeom prst="rect">
            <a:avLst/>
          </a:prstGeom>
          <a:noFill/>
        </p:spPr>
        <p:txBody>
          <a:bodyPr wrap="square" rtlCol="0">
            <a:spAutoFit/>
          </a:bodyPr>
          <a:lstStyle/>
          <a:p>
            <a:r>
              <a:rPr lang="en-US" sz="2000" dirty="0"/>
              <a:t> Computation Graph</a:t>
            </a:r>
          </a:p>
        </p:txBody>
      </p:sp>
      <p:grpSp>
        <p:nvGrpSpPr>
          <p:cNvPr id="204" name="Group 203">
            <a:extLst>
              <a:ext uri="{FF2B5EF4-FFF2-40B4-BE49-F238E27FC236}">
                <a16:creationId xmlns:a16="http://schemas.microsoft.com/office/drawing/2014/main" id="{25BA489B-A6BF-549F-287D-2F1B94AB085B}"/>
              </a:ext>
            </a:extLst>
          </p:cNvPr>
          <p:cNvGrpSpPr/>
          <p:nvPr/>
        </p:nvGrpSpPr>
        <p:grpSpPr>
          <a:xfrm>
            <a:off x="5622180" y="2990362"/>
            <a:ext cx="2705538" cy="1879929"/>
            <a:chOff x="6210009" y="2934732"/>
            <a:chExt cx="2705538" cy="1879929"/>
          </a:xfrm>
        </p:grpSpPr>
        <p:grpSp>
          <p:nvGrpSpPr>
            <p:cNvPr id="29" name="Group 28">
              <a:extLst>
                <a:ext uri="{FF2B5EF4-FFF2-40B4-BE49-F238E27FC236}">
                  <a16:creationId xmlns:a16="http://schemas.microsoft.com/office/drawing/2014/main" id="{1E3B697D-7A50-F182-5E67-279AE7CC15EB}"/>
                </a:ext>
              </a:extLst>
            </p:cNvPr>
            <p:cNvGrpSpPr/>
            <p:nvPr/>
          </p:nvGrpSpPr>
          <p:grpSpPr>
            <a:xfrm>
              <a:off x="7020437" y="2934732"/>
              <a:ext cx="1126515" cy="1000869"/>
              <a:chOff x="193106" y="559440"/>
              <a:chExt cx="2736521" cy="2257440"/>
            </a:xfrm>
          </p:grpSpPr>
          <p:sp>
            <p:nvSpPr>
              <p:cNvPr id="30" name="Rounded Rectangle 29">
                <a:extLst>
                  <a:ext uri="{FF2B5EF4-FFF2-40B4-BE49-F238E27FC236}">
                    <a16:creationId xmlns:a16="http://schemas.microsoft.com/office/drawing/2014/main" id="{52528C30-49FF-F720-D5F9-0A77A449D9C4}"/>
                  </a:ext>
                </a:extLst>
              </p:cNvPr>
              <p:cNvSpPr/>
              <p:nvPr/>
            </p:nvSpPr>
            <p:spPr>
              <a:xfrm>
                <a:off x="193106" y="559440"/>
                <a:ext cx="2736521" cy="2257440"/>
              </a:xfrm>
              <a:prstGeom prst="roundRect">
                <a:avLst>
                  <a:gd name="adj" fmla="val 4167"/>
                </a:avLst>
              </a:prstGeom>
              <a:ln w="31750">
                <a:solidFill>
                  <a:srgbClr val="003F5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1" name="Oval 30">
                <a:extLst>
                  <a:ext uri="{FF2B5EF4-FFF2-40B4-BE49-F238E27FC236}">
                    <a16:creationId xmlns:a16="http://schemas.microsoft.com/office/drawing/2014/main" id="{8D2DB1A3-D001-6587-99F5-426E5B305223}"/>
                  </a:ext>
                </a:extLst>
              </p:cNvPr>
              <p:cNvSpPr/>
              <p:nvPr/>
            </p:nvSpPr>
            <p:spPr>
              <a:xfrm>
                <a:off x="1017110" y="74757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6FC14441-B5B0-E64B-E00A-8CD440FC1A5D}"/>
                  </a:ext>
                </a:extLst>
              </p:cNvPr>
              <p:cNvSpPr/>
              <p:nvPr/>
            </p:nvSpPr>
            <p:spPr>
              <a:xfrm>
                <a:off x="2431332" y="942887"/>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9264611E-9F6B-0ECA-9DBE-4DCA90CCE683}"/>
                  </a:ext>
                </a:extLst>
              </p:cNvPr>
              <p:cNvSpPr/>
              <p:nvPr/>
            </p:nvSpPr>
            <p:spPr>
              <a:xfrm>
                <a:off x="710433" y="89288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18E7D8B8-6ED1-E92D-474A-D8C736AA7C13}"/>
                  </a:ext>
                </a:extLst>
              </p:cNvPr>
              <p:cNvSpPr/>
              <p:nvPr/>
            </p:nvSpPr>
            <p:spPr>
              <a:xfrm>
                <a:off x="1329683" y="82276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55213A9B-022F-BE9E-6F27-FA98B3B353CB}"/>
                  </a:ext>
                </a:extLst>
              </p:cNvPr>
              <p:cNvSpPr/>
              <p:nvPr/>
            </p:nvSpPr>
            <p:spPr>
              <a:xfrm>
                <a:off x="2253353" y="109523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FC4652A-94D5-EF0E-8ECE-C4ED58DB2665}"/>
                  </a:ext>
                </a:extLst>
              </p:cNvPr>
              <p:cNvSpPr/>
              <p:nvPr/>
            </p:nvSpPr>
            <p:spPr>
              <a:xfrm>
                <a:off x="1343843" y="126680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D981DB89-08D7-6086-9025-0611E8484766}"/>
                  </a:ext>
                </a:extLst>
              </p:cNvPr>
              <p:cNvSpPr/>
              <p:nvPr/>
            </p:nvSpPr>
            <p:spPr>
              <a:xfrm>
                <a:off x="424647" y="121189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D078C1BB-7D2E-548E-73B2-4FF71F8AC6B8}"/>
                  </a:ext>
                </a:extLst>
              </p:cNvPr>
              <p:cNvSpPr/>
              <p:nvPr/>
            </p:nvSpPr>
            <p:spPr>
              <a:xfrm>
                <a:off x="2240320" y="64756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A3D0C32D-6788-DB13-0878-31D52F25851D}"/>
                  </a:ext>
                </a:extLst>
              </p:cNvPr>
              <p:cNvSpPr/>
              <p:nvPr/>
            </p:nvSpPr>
            <p:spPr>
              <a:xfrm>
                <a:off x="1702289" y="121680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42042C89-3626-F157-D5E1-E2F894398B54}"/>
                  </a:ext>
                </a:extLst>
              </p:cNvPr>
              <p:cNvSpPr/>
              <p:nvPr/>
            </p:nvSpPr>
            <p:spPr>
              <a:xfrm>
                <a:off x="2436711" y="138349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3F86E5AA-1E18-25A2-0204-63C30A0A1DA2}"/>
                  </a:ext>
                </a:extLst>
              </p:cNvPr>
              <p:cNvSpPr/>
              <p:nvPr/>
            </p:nvSpPr>
            <p:spPr>
              <a:xfrm>
                <a:off x="607876" y="151909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E19EFB7-F031-028C-08F0-4B13B5B8E207}"/>
                  </a:ext>
                </a:extLst>
              </p:cNvPr>
              <p:cNvSpPr/>
              <p:nvPr/>
            </p:nvSpPr>
            <p:spPr>
              <a:xfrm>
                <a:off x="732442" y="1795379"/>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82F495BC-B9C3-7803-3B79-323A1E2D2C5C}"/>
                  </a:ext>
                </a:extLst>
              </p:cNvPr>
              <p:cNvSpPr/>
              <p:nvPr/>
            </p:nvSpPr>
            <p:spPr>
              <a:xfrm>
                <a:off x="2001221" y="176436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8957D332-4127-C96E-7D4C-453E72BF9CDE}"/>
                  </a:ext>
                </a:extLst>
              </p:cNvPr>
              <p:cNvSpPr/>
              <p:nvPr/>
            </p:nvSpPr>
            <p:spPr>
              <a:xfrm>
                <a:off x="1052076" y="220026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02D6646F-68AE-C1E0-5369-345CA93FB093}"/>
                  </a:ext>
                </a:extLst>
              </p:cNvPr>
              <p:cNvSpPr/>
              <p:nvPr/>
            </p:nvSpPr>
            <p:spPr>
              <a:xfrm>
                <a:off x="2082021" y="156434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9EEBD0B-36D6-BF1D-41B5-EFBABC23E4CE}"/>
                  </a:ext>
                </a:extLst>
              </p:cNvPr>
              <p:cNvSpPr/>
              <p:nvPr/>
            </p:nvSpPr>
            <p:spPr>
              <a:xfrm>
                <a:off x="1667826" y="145865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211D75F3-3754-C651-1714-225D73A6B27D}"/>
                  </a:ext>
                </a:extLst>
              </p:cNvPr>
              <p:cNvSpPr/>
              <p:nvPr/>
            </p:nvSpPr>
            <p:spPr>
              <a:xfrm>
                <a:off x="1589958" y="1821577"/>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C66A1CF7-3FC6-8901-DDC6-5D024A5AE5CF}"/>
                  </a:ext>
                </a:extLst>
              </p:cNvPr>
              <p:cNvSpPr/>
              <p:nvPr/>
            </p:nvSpPr>
            <p:spPr>
              <a:xfrm>
                <a:off x="1754806" y="82853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A716F58-1544-B68D-C745-E27138FDBA53}"/>
                  </a:ext>
                </a:extLst>
              </p:cNvPr>
              <p:cNvSpPr/>
              <p:nvPr/>
            </p:nvSpPr>
            <p:spPr>
              <a:xfrm>
                <a:off x="1002070" y="166435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F4D8D311-E3C2-4E00-DBD0-4968474CC2DC}"/>
                  </a:ext>
                </a:extLst>
              </p:cNvPr>
              <p:cNvSpPr/>
              <p:nvPr/>
            </p:nvSpPr>
            <p:spPr>
              <a:xfrm>
                <a:off x="1379688" y="222870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49FDE00-95C8-B03B-6199-20A9316AD6DA}"/>
                  </a:ext>
                </a:extLst>
              </p:cNvPr>
              <p:cNvSpPr/>
              <p:nvPr/>
            </p:nvSpPr>
            <p:spPr>
              <a:xfrm>
                <a:off x="1912717" y="222631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AB29712D-FD23-0EA8-5F05-8AAA8CFFD21E}"/>
                  </a:ext>
                </a:extLst>
              </p:cNvPr>
              <p:cNvSpPr/>
              <p:nvPr/>
            </p:nvSpPr>
            <p:spPr>
              <a:xfrm>
                <a:off x="782448" y="206439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570C34D-22D0-307D-C923-4DB5565F5271}"/>
                  </a:ext>
                </a:extLst>
              </p:cNvPr>
              <p:cNvSpPr/>
              <p:nvPr/>
            </p:nvSpPr>
            <p:spPr>
              <a:xfrm>
                <a:off x="782448" y="241676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4A1D5A8F-1B31-2F5E-5979-74FECD1BA097}"/>
                  </a:ext>
                </a:extLst>
              </p:cNvPr>
              <p:cNvSpPr/>
              <p:nvPr/>
            </p:nvSpPr>
            <p:spPr>
              <a:xfrm>
                <a:off x="1261474" y="183104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825B452C-D1A1-A5CE-9999-019EA386AB64}"/>
                  </a:ext>
                </a:extLst>
              </p:cNvPr>
              <p:cNvSpPr/>
              <p:nvPr/>
            </p:nvSpPr>
            <p:spPr>
              <a:xfrm>
                <a:off x="1796774" y="197152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1FD7CB26-42F2-F68D-5D6D-0444F633304B}"/>
                  </a:ext>
                </a:extLst>
              </p:cNvPr>
              <p:cNvSpPr/>
              <p:nvPr/>
            </p:nvSpPr>
            <p:spPr>
              <a:xfrm>
                <a:off x="2199839" y="209786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2E739FF7-0E1E-8FA0-EB62-B16A4050E991}"/>
                  </a:ext>
                </a:extLst>
              </p:cNvPr>
              <p:cNvSpPr/>
              <p:nvPr/>
            </p:nvSpPr>
            <p:spPr>
              <a:xfrm>
                <a:off x="1946792" y="121917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C96A4D38-E7DA-9DEE-6100-19870CF287DC}"/>
                  </a:ext>
                </a:extLst>
              </p:cNvPr>
              <p:cNvSpPr/>
              <p:nvPr/>
            </p:nvSpPr>
            <p:spPr>
              <a:xfrm>
                <a:off x="1958826" y="146908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33F4C53E-A040-3B40-57F8-735227C2DC62}"/>
                  </a:ext>
                </a:extLst>
              </p:cNvPr>
              <p:cNvSpPr/>
              <p:nvPr/>
            </p:nvSpPr>
            <p:spPr>
              <a:xfrm>
                <a:off x="657882" y="1219174"/>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8017D4E7-D080-FACC-3BBE-D0CF89F64C1D}"/>
                  </a:ext>
                </a:extLst>
              </p:cNvPr>
              <p:cNvSpPr/>
              <p:nvPr/>
            </p:nvSpPr>
            <p:spPr>
              <a:xfrm>
                <a:off x="972938" y="1140472"/>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22E652A6-8960-1377-5150-E1A313EC087A}"/>
                  </a:ext>
                </a:extLst>
              </p:cNvPr>
              <p:cNvSpPr/>
              <p:nvPr/>
            </p:nvSpPr>
            <p:spPr>
              <a:xfrm>
                <a:off x="850202" y="1321572"/>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76BC05FC-F0B9-B907-6B3A-2683F5FBC8A3}"/>
                  </a:ext>
                </a:extLst>
              </p:cNvPr>
              <p:cNvSpPr/>
              <p:nvPr/>
            </p:nvSpPr>
            <p:spPr>
              <a:xfrm>
                <a:off x="2431332" y="1207145"/>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9E61AB1D-8ED7-E547-7D49-9C0DAFA8E176}"/>
                  </a:ext>
                </a:extLst>
              </p:cNvPr>
              <p:cNvSpPr/>
              <p:nvPr/>
            </p:nvSpPr>
            <p:spPr>
              <a:xfrm>
                <a:off x="2646097" y="1090466"/>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9B78F09B-16CE-EC8E-A22D-AB848BD7B455}"/>
                  </a:ext>
                </a:extLst>
              </p:cNvPr>
              <p:cNvSpPr/>
              <p:nvPr/>
            </p:nvSpPr>
            <p:spPr>
              <a:xfrm>
                <a:off x="1625957" y="2276323"/>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F117A8D1-BBC3-4632-DD39-D22DE137A542}"/>
                  </a:ext>
                </a:extLst>
              </p:cNvPr>
              <p:cNvSpPr/>
              <p:nvPr/>
            </p:nvSpPr>
            <p:spPr>
              <a:xfrm>
                <a:off x="1706187" y="2516778"/>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5F6CC76C-A713-1E1A-08AA-82262E6ADABE}"/>
                  </a:ext>
                </a:extLst>
              </p:cNvPr>
              <p:cNvSpPr/>
              <p:nvPr/>
            </p:nvSpPr>
            <p:spPr>
              <a:xfrm>
                <a:off x="1525945" y="2416765"/>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7" name="TextBox 186">
              <a:extLst>
                <a:ext uri="{FF2B5EF4-FFF2-40B4-BE49-F238E27FC236}">
                  <a16:creationId xmlns:a16="http://schemas.microsoft.com/office/drawing/2014/main" id="{C05A2AD7-F6FE-0A79-154B-0C43E7DCDA94}"/>
                </a:ext>
              </a:extLst>
            </p:cNvPr>
            <p:cNvSpPr txBox="1"/>
            <p:nvPr/>
          </p:nvSpPr>
          <p:spPr>
            <a:xfrm>
              <a:off x="6210009" y="4414551"/>
              <a:ext cx="2705538" cy="400110"/>
            </a:xfrm>
            <a:prstGeom prst="rect">
              <a:avLst/>
            </a:prstGeom>
            <a:noFill/>
          </p:spPr>
          <p:txBody>
            <a:bodyPr wrap="square" rtlCol="0">
              <a:spAutoFit/>
            </a:bodyPr>
            <a:lstStyle/>
            <a:p>
              <a:r>
                <a:rPr lang="en-US" sz="2000" dirty="0"/>
                <a:t>Embedding Space</a:t>
              </a:r>
            </a:p>
          </p:txBody>
        </p:sp>
        <p:cxnSp>
          <p:nvCxnSpPr>
            <p:cNvPr id="188" name="Straight Arrow Connector 187">
              <a:extLst>
                <a:ext uri="{FF2B5EF4-FFF2-40B4-BE49-F238E27FC236}">
                  <a16:creationId xmlns:a16="http://schemas.microsoft.com/office/drawing/2014/main" id="{61FE2B2C-85D9-DC8C-E107-8829FAAE7086}"/>
                </a:ext>
              </a:extLst>
            </p:cNvPr>
            <p:cNvCxnSpPr>
              <a:cxnSpLocks/>
              <a:stCxn id="20" idx="7"/>
            </p:cNvCxnSpPr>
            <p:nvPr/>
          </p:nvCxnSpPr>
          <p:spPr>
            <a:xfrm flipV="1">
              <a:off x="6347331" y="2941821"/>
              <a:ext cx="672320" cy="374643"/>
            </a:xfrm>
            <a:prstGeom prst="straightConnector1">
              <a:avLst/>
            </a:prstGeom>
            <a:ln w="28575">
              <a:solidFill>
                <a:schemeClr val="tx1"/>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9" name="Straight Arrow Connector 188">
              <a:extLst>
                <a:ext uri="{FF2B5EF4-FFF2-40B4-BE49-F238E27FC236}">
                  <a16:creationId xmlns:a16="http://schemas.microsoft.com/office/drawing/2014/main" id="{83A3B1E7-1095-D6CE-71B2-468B0DDD82BB}"/>
                </a:ext>
              </a:extLst>
            </p:cNvPr>
            <p:cNvCxnSpPr>
              <a:cxnSpLocks/>
              <a:stCxn id="20" idx="5"/>
            </p:cNvCxnSpPr>
            <p:nvPr/>
          </p:nvCxnSpPr>
          <p:spPr>
            <a:xfrm>
              <a:off x="6347331" y="3516060"/>
              <a:ext cx="678783" cy="454807"/>
            </a:xfrm>
            <a:prstGeom prst="straightConnector1">
              <a:avLst/>
            </a:prstGeom>
            <a:ln w="28575">
              <a:solidFill>
                <a:schemeClr val="tx1"/>
              </a:solidFill>
              <a:prstDash val="sysDash"/>
              <a:headEnd type="none" w="med" len="med"/>
              <a:tailEnd type="none" w="med" len="med"/>
            </a:ln>
          </p:spPr>
          <p:style>
            <a:lnRef idx="1">
              <a:schemeClr val="dk1"/>
            </a:lnRef>
            <a:fillRef idx="0">
              <a:schemeClr val="dk1"/>
            </a:fillRef>
            <a:effectRef idx="0">
              <a:schemeClr val="dk1"/>
            </a:effectRef>
            <a:fontRef idx="minor">
              <a:schemeClr val="tx1"/>
            </a:fontRef>
          </p:style>
        </p:cxnSp>
      </p:grpSp>
      <p:sp>
        <p:nvSpPr>
          <p:cNvPr id="192" name="TextBox 191">
            <a:extLst>
              <a:ext uri="{FF2B5EF4-FFF2-40B4-BE49-F238E27FC236}">
                <a16:creationId xmlns:a16="http://schemas.microsoft.com/office/drawing/2014/main" id="{3CB6683C-B002-6970-DFA4-B834E5DD3B5F}"/>
              </a:ext>
            </a:extLst>
          </p:cNvPr>
          <p:cNvSpPr txBox="1"/>
          <p:nvPr/>
        </p:nvSpPr>
        <p:spPr>
          <a:xfrm>
            <a:off x="12859" y="5143315"/>
            <a:ext cx="3962465" cy="707886"/>
          </a:xfrm>
          <a:prstGeom prst="rect">
            <a:avLst/>
          </a:prstGeom>
          <a:noFill/>
        </p:spPr>
        <p:txBody>
          <a:bodyPr wrap="square" rtlCol="0">
            <a:spAutoFit/>
          </a:bodyPr>
          <a:lstStyle/>
          <a:p>
            <a:r>
              <a:rPr lang="en-US" sz="2000" dirty="0"/>
              <a:t>The multi-hop logical operations make the query answers diversified</a:t>
            </a:r>
          </a:p>
        </p:txBody>
      </p:sp>
      <p:sp>
        <p:nvSpPr>
          <p:cNvPr id="193" name="TextBox 192">
            <a:extLst>
              <a:ext uri="{FF2B5EF4-FFF2-40B4-BE49-F238E27FC236}">
                <a16:creationId xmlns:a16="http://schemas.microsoft.com/office/drawing/2014/main" id="{A5E36C06-F51E-724D-7E22-E2FE5A473F8E}"/>
              </a:ext>
            </a:extLst>
          </p:cNvPr>
          <p:cNvSpPr txBox="1"/>
          <p:nvPr/>
        </p:nvSpPr>
        <p:spPr>
          <a:xfrm>
            <a:off x="4930879" y="5132593"/>
            <a:ext cx="3883065" cy="707886"/>
          </a:xfrm>
          <a:prstGeom prst="rect">
            <a:avLst/>
          </a:prstGeom>
          <a:noFill/>
        </p:spPr>
        <p:txBody>
          <a:bodyPr wrap="square" rtlCol="0">
            <a:spAutoFit/>
          </a:bodyPr>
          <a:lstStyle/>
          <a:p>
            <a:r>
              <a:rPr lang="en-US" sz="2000" dirty="0"/>
              <a:t>The </a:t>
            </a:r>
            <a:r>
              <a:rPr lang="en-US" sz="2000" dirty="0">
                <a:solidFill>
                  <a:srgbClr val="FAA100"/>
                </a:solidFill>
              </a:rPr>
              <a:t>answers embeddings </a:t>
            </a:r>
            <a:r>
              <a:rPr lang="en-US" sz="2000" dirty="0"/>
              <a:t>are </a:t>
            </a:r>
            <a:r>
              <a:rPr lang="en-US" sz="2000" dirty="0">
                <a:solidFill>
                  <a:srgbClr val="FF0000"/>
                </a:solidFill>
              </a:rPr>
              <a:t>set(s) </a:t>
            </a:r>
            <a:r>
              <a:rPr lang="en-US" sz="2000" dirty="0"/>
              <a:t>scattered in the embedding space</a:t>
            </a:r>
            <a:endParaRPr lang="en-US" sz="2000" dirty="0">
              <a:solidFill>
                <a:srgbClr val="FAA100"/>
              </a:solidFill>
            </a:endParaRPr>
          </a:p>
        </p:txBody>
      </p:sp>
      <p:grpSp>
        <p:nvGrpSpPr>
          <p:cNvPr id="207" name="Group 206">
            <a:extLst>
              <a:ext uri="{FF2B5EF4-FFF2-40B4-BE49-F238E27FC236}">
                <a16:creationId xmlns:a16="http://schemas.microsoft.com/office/drawing/2014/main" id="{124B4CDB-EFF0-608E-7F93-DA0293FFA3D0}"/>
              </a:ext>
            </a:extLst>
          </p:cNvPr>
          <p:cNvGrpSpPr/>
          <p:nvPr/>
        </p:nvGrpSpPr>
        <p:grpSpPr>
          <a:xfrm>
            <a:off x="7780202" y="1589602"/>
            <a:ext cx="3827712" cy="1391645"/>
            <a:chOff x="8368031" y="1533972"/>
            <a:chExt cx="3827712" cy="1391645"/>
          </a:xfrm>
        </p:grpSpPr>
        <p:grpSp>
          <p:nvGrpSpPr>
            <p:cNvPr id="67" name="Group 66">
              <a:extLst>
                <a:ext uri="{FF2B5EF4-FFF2-40B4-BE49-F238E27FC236}">
                  <a16:creationId xmlns:a16="http://schemas.microsoft.com/office/drawing/2014/main" id="{74BAC805-2EEF-C653-4F71-1533D8AD69B2}"/>
                </a:ext>
              </a:extLst>
            </p:cNvPr>
            <p:cNvGrpSpPr/>
            <p:nvPr/>
          </p:nvGrpSpPr>
          <p:grpSpPr>
            <a:xfrm>
              <a:off x="9901857" y="1533972"/>
              <a:ext cx="1126515" cy="1000869"/>
              <a:chOff x="3287815" y="554662"/>
              <a:chExt cx="2736521" cy="2257440"/>
            </a:xfrm>
          </p:grpSpPr>
          <p:sp>
            <p:nvSpPr>
              <p:cNvPr id="68" name="Rounded Rectangle 67">
                <a:extLst>
                  <a:ext uri="{FF2B5EF4-FFF2-40B4-BE49-F238E27FC236}">
                    <a16:creationId xmlns:a16="http://schemas.microsoft.com/office/drawing/2014/main" id="{F77921A7-9AE8-8A07-D1BA-4CF4C457CF41}"/>
                  </a:ext>
                </a:extLst>
              </p:cNvPr>
              <p:cNvSpPr/>
              <p:nvPr/>
            </p:nvSpPr>
            <p:spPr>
              <a:xfrm>
                <a:off x="3287815" y="554662"/>
                <a:ext cx="2736521" cy="2257440"/>
              </a:xfrm>
              <a:prstGeom prst="roundRect">
                <a:avLst>
                  <a:gd name="adj" fmla="val 4167"/>
                </a:avLst>
              </a:prstGeom>
              <a:ln w="31750">
                <a:solidFill>
                  <a:srgbClr val="003F5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9" name="Oval 68">
                <a:extLst>
                  <a:ext uri="{FF2B5EF4-FFF2-40B4-BE49-F238E27FC236}">
                    <a16:creationId xmlns:a16="http://schemas.microsoft.com/office/drawing/2014/main" id="{2257D65B-6F40-A888-7F20-293667D1A672}"/>
                  </a:ext>
                </a:extLst>
              </p:cNvPr>
              <p:cNvSpPr/>
              <p:nvPr/>
            </p:nvSpPr>
            <p:spPr>
              <a:xfrm>
                <a:off x="4111819" y="74279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49FC4044-88FC-C3B1-EDC2-59DF78BEEF63}"/>
                  </a:ext>
                </a:extLst>
              </p:cNvPr>
              <p:cNvSpPr/>
              <p:nvPr/>
            </p:nvSpPr>
            <p:spPr>
              <a:xfrm>
                <a:off x="5526041" y="938109"/>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470F7285-1F51-D6D7-6F6F-6386E6EECA21}"/>
                  </a:ext>
                </a:extLst>
              </p:cNvPr>
              <p:cNvSpPr/>
              <p:nvPr/>
            </p:nvSpPr>
            <p:spPr>
              <a:xfrm>
                <a:off x="3805142" y="88810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9D192C4-C323-D9F1-DEA4-037FE03819AB}"/>
                  </a:ext>
                </a:extLst>
              </p:cNvPr>
              <p:cNvSpPr/>
              <p:nvPr/>
            </p:nvSpPr>
            <p:spPr>
              <a:xfrm>
                <a:off x="4424392" y="817987"/>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8A3989DF-F319-6D8B-6DCE-AD0991BC44E4}"/>
                  </a:ext>
                </a:extLst>
              </p:cNvPr>
              <p:cNvSpPr/>
              <p:nvPr/>
            </p:nvSpPr>
            <p:spPr>
              <a:xfrm>
                <a:off x="5348062" y="109045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ECE49E2E-7122-185F-B3A0-D59F54D43871}"/>
                  </a:ext>
                </a:extLst>
              </p:cNvPr>
              <p:cNvSpPr/>
              <p:nvPr/>
            </p:nvSpPr>
            <p:spPr>
              <a:xfrm>
                <a:off x="4438552" y="126203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DBA624BC-24AE-6457-72B6-D34CF58ECC41}"/>
                  </a:ext>
                </a:extLst>
              </p:cNvPr>
              <p:cNvSpPr/>
              <p:nvPr/>
            </p:nvSpPr>
            <p:spPr>
              <a:xfrm>
                <a:off x="3519356" y="120712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22A2CC73-3F90-A64F-D3F6-42EFCCF2FCA8}"/>
                  </a:ext>
                </a:extLst>
              </p:cNvPr>
              <p:cNvSpPr/>
              <p:nvPr/>
            </p:nvSpPr>
            <p:spPr>
              <a:xfrm>
                <a:off x="5335029" y="64278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C06B3E62-6A9D-A852-6E8E-FE512CBF4B2D}"/>
                  </a:ext>
                </a:extLst>
              </p:cNvPr>
              <p:cNvSpPr/>
              <p:nvPr/>
            </p:nvSpPr>
            <p:spPr>
              <a:xfrm>
                <a:off x="4796998" y="121202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C7EAD66E-C881-ED9E-3E08-20524E4EC134}"/>
                  </a:ext>
                </a:extLst>
              </p:cNvPr>
              <p:cNvSpPr/>
              <p:nvPr/>
            </p:nvSpPr>
            <p:spPr>
              <a:xfrm>
                <a:off x="5531420" y="137871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C9F3D6E5-951A-1C23-5B73-1C83CBF02965}"/>
                  </a:ext>
                </a:extLst>
              </p:cNvPr>
              <p:cNvSpPr/>
              <p:nvPr/>
            </p:nvSpPr>
            <p:spPr>
              <a:xfrm>
                <a:off x="3702585" y="151431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B3D3168E-A1B8-229F-A9BE-02DE587AAB53}"/>
                  </a:ext>
                </a:extLst>
              </p:cNvPr>
              <p:cNvSpPr/>
              <p:nvPr/>
            </p:nvSpPr>
            <p:spPr>
              <a:xfrm>
                <a:off x="3827151" y="179060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651E4E09-D89D-47F0-46F2-356438BD6EA2}"/>
                  </a:ext>
                </a:extLst>
              </p:cNvPr>
              <p:cNvSpPr/>
              <p:nvPr/>
            </p:nvSpPr>
            <p:spPr>
              <a:xfrm>
                <a:off x="5095930" y="175958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34E4CF49-320D-174E-B17C-7653E87B0EDC}"/>
                  </a:ext>
                </a:extLst>
              </p:cNvPr>
              <p:cNvSpPr/>
              <p:nvPr/>
            </p:nvSpPr>
            <p:spPr>
              <a:xfrm>
                <a:off x="4146785" y="219548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99BCAF12-D034-1993-2400-EED368CD2053}"/>
                  </a:ext>
                </a:extLst>
              </p:cNvPr>
              <p:cNvSpPr/>
              <p:nvPr/>
            </p:nvSpPr>
            <p:spPr>
              <a:xfrm>
                <a:off x="5176730" y="155956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710DCDAE-36C0-26D1-C0A7-7D3B545732FC}"/>
                  </a:ext>
                </a:extLst>
              </p:cNvPr>
              <p:cNvSpPr/>
              <p:nvPr/>
            </p:nvSpPr>
            <p:spPr>
              <a:xfrm>
                <a:off x="4762535" y="1453877"/>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9B551672-7AC9-3ED7-9306-1D45C420FFF9}"/>
                  </a:ext>
                </a:extLst>
              </p:cNvPr>
              <p:cNvSpPr/>
              <p:nvPr/>
            </p:nvSpPr>
            <p:spPr>
              <a:xfrm>
                <a:off x="4684667" y="1816799"/>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3283840A-DAA8-1B39-1164-227D5AB56D8A}"/>
                  </a:ext>
                </a:extLst>
              </p:cNvPr>
              <p:cNvSpPr/>
              <p:nvPr/>
            </p:nvSpPr>
            <p:spPr>
              <a:xfrm>
                <a:off x="4849515" y="823757"/>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4D37A91C-229E-BBA2-1047-C8D532AECAF2}"/>
                  </a:ext>
                </a:extLst>
              </p:cNvPr>
              <p:cNvSpPr/>
              <p:nvPr/>
            </p:nvSpPr>
            <p:spPr>
              <a:xfrm>
                <a:off x="4096779" y="165957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0C13F60E-81E9-7954-CBD7-D530CE2594BC}"/>
                  </a:ext>
                </a:extLst>
              </p:cNvPr>
              <p:cNvSpPr/>
              <p:nvPr/>
            </p:nvSpPr>
            <p:spPr>
              <a:xfrm>
                <a:off x="4474397" y="222393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A6022B91-B332-40D8-0912-D7A80F7A661D}"/>
                  </a:ext>
                </a:extLst>
              </p:cNvPr>
              <p:cNvSpPr/>
              <p:nvPr/>
            </p:nvSpPr>
            <p:spPr>
              <a:xfrm>
                <a:off x="5007426" y="222153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1A35A1D6-6419-E889-DD9B-47134F2C986C}"/>
                  </a:ext>
                </a:extLst>
              </p:cNvPr>
              <p:cNvSpPr/>
              <p:nvPr/>
            </p:nvSpPr>
            <p:spPr>
              <a:xfrm>
                <a:off x="3877157" y="205961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9DC5F782-8BCA-94BE-CDE7-CC5D2E29CB9D}"/>
                  </a:ext>
                </a:extLst>
              </p:cNvPr>
              <p:cNvSpPr/>
              <p:nvPr/>
            </p:nvSpPr>
            <p:spPr>
              <a:xfrm>
                <a:off x="3877157" y="241198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46F60294-2EC4-4079-27E6-0514B27DF031}"/>
                  </a:ext>
                </a:extLst>
              </p:cNvPr>
              <p:cNvSpPr/>
              <p:nvPr/>
            </p:nvSpPr>
            <p:spPr>
              <a:xfrm>
                <a:off x="4356183" y="182626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AFB4135E-CF05-361A-705E-51BF32885838}"/>
                  </a:ext>
                </a:extLst>
              </p:cNvPr>
              <p:cNvSpPr/>
              <p:nvPr/>
            </p:nvSpPr>
            <p:spPr>
              <a:xfrm>
                <a:off x="4891483" y="196674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05F222DB-69C1-0785-D0AA-3BCE2B1EB4B4}"/>
                  </a:ext>
                </a:extLst>
              </p:cNvPr>
              <p:cNvSpPr/>
              <p:nvPr/>
            </p:nvSpPr>
            <p:spPr>
              <a:xfrm>
                <a:off x="5294548" y="209308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432263E6-8BB4-7FA1-D220-32E37D3FE4D1}"/>
                  </a:ext>
                </a:extLst>
              </p:cNvPr>
              <p:cNvSpPr/>
              <p:nvPr/>
            </p:nvSpPr>
            <p:spPr>
              <a:xfrm>
                <a:off x="5041501" y="121439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AA1EC470-A7AD-9C21-654F-D5462257EB08}"/>
                  </a:ext>
                </a:extLst>
              </p:cNvPr>
              <p:cNvSpPr/>
              <p:nvPr/>
            </p:nvSpPr>
            <p:spPr>
              <a:xfrm>
                <a:off x="5053535" y="146430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FE610FC4-C072-9718-FE6F-E119551A0D68}"/>
                  </a:ext>
                </a:extLst>
              </p:cNvPr>
              <p:cNvSpPr/>
              <p:nvPr/>
            </p:nvSpPr>
            <p:spPr>
              <a:xfrm>
                <a:off x="3752591" y="1214396"/>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0E066F9A-67F8-9407-2412-96E9DBF56874}"/>
                  </a:ext>
                </a:extLst>
              </p:cNvPr>
              <p:cNvSpPr/>
              <p:nvPr/>
            </p:nvSpPr>
            <p:spPr>
              <a:xfrm>
                <a:off x="4067647" y="1135694"/>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12BC807A-4CCE-B848-BCB5-0FC7FFE8BF64}"/>
                  </a:ext>
                </a:extLst>
              </p:cNvPr>
              <p:cNvSpPr/>
              <p:nvPr/>
            </p:nvSpPr>
            <p:spPr>
              <a:xfrm>
                <a:off x="3944911" y="1316794"/>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87373CFF-FD8B-57E1-30CB-5C523DD3EFBD}"/>
                  </a:ext>
                </a:extLst>
              </p:cNvPr>
              <p:cNvSpPr/>
              <p:nvPr/>
            </p:nvSpPr>
            <p:spPr>
              <a:xfrm>
                <a:off x="5526041" y="1202367"/>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6FB327EF-75D1-AAE5-4668-AF57BD4775AA}"/>
                  </a:ext>
                </a:extLst>
              </p:cNvPr>
              <p:cNvSpPr/>
              <p:nvPr/>
            </p:nvSpPr>
            <p:spPr>
              <a:xfrm>
                <a:off x="5740806" y="1085688"/>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4406A8B7-9946-B5BF-8014-ED990235F0BB}"/>
                  </a:ext>
                </a:extLst>
              </p:cNvPr>
              <p:cNvSpPr/>
              <p:nvPr/>
            </p:nvSpPr>
            <p:spPr>
              <a:xfrm>
                <a:off x="4720666" y="2271545"/>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9A28BB3D-7591-69DF-4A19-C83CF1E0E726}"/>
                  </a:ext>
                </a:extLst>
              </p:cNvPr>
              <p:cNvSpPr/>
              <p:nvPr/>
            </p:nvSpPr>
            <p:spPr>
              <a:xfrm>
                <a:off x="4800896" y="2512000"/>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632F7FF1-0F3B-DB17-ED45-2A2CB85387D5}"/>
                  </a:ext>
                </a:extLst>
              </p:cNvPr>
              <p:cNvSpPr/>
              <p:nvPr/>
            </p:nvSpPr>
            <p:spPr>
              <a:xfrm>
                <a:off x="4620654" y="2411987"/>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C2549906-A2D2-E4F8-9C8E-9813F4351459}"/>
                  </a:ext>
                </a:extLst>
              </p:cNvPr>
              <p:cNvSpPr/>
              <p:nvPr/>
            </p:nvSpPr>
            <p:spPr>
              <a:xfrm>
                <a:off x="3757316" y="1054709"/>
                <a:ext cx="817670" cy="767592"/>
              </a:xfrm>
              <a:prstGeom prst="ellipse">
                <a:avLst/>
              </a:prstGeom>
              <a:solidFill>
                <a:srgbClr val="BC5090">
                  <a:alpha val="40000"/>
                </a:srgbClr>
              </a:solidFill>
              <a:ln>
                <a:solidFill>
                  <a:srgbClr val="BC50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1" name="TextBox 190">
              <a:extLst>
                <a:ext uri="{FF2B5EF4-FFF2-40B4-BE49-F238E27FC236}">
                  <a16:creationId xmlns:a16="http://schemas.microsoft.com/office/drawing/2014/main" id="{35E9E322-85C5-8B3F-45D2-9E2E0EA80DD0}"/>
                </a:ext>
              </a:extLst>
            </p:cNvPr>
            <p:cNvSpPr txBox="1"/>
            <p:nvPr/>
          </p:nvSpPr>
          <p:spPr>
            <a:xfrm>
              <a:off x="9214262" y="2525507"/>
              <a:ext cx="2981481" cy="400110"/>
            </a:xfrm>
            <a:prstGeom prst="rect">
              <a:avLst/>
            </a:prstGeom>
            <a:noFill/>
          </p:spPr>
          <p:txBody>
            <a:bodyPr wrap="square" rtlCol="0">
              <a:spAutoFit/>
            </a:bodyPr>
            <a:lstStyle/>
            <a:p>
              <a:r>
                <a:rPr lang="en-US" sz="2000" dirty="0"/>
                <a:t>Vector Embeddings</a:t>
              </a:r>
            </a:p>
          </p:txBody>
        </p:sp>
        <p:sp>
          <p:nvSpPr>
            <p:cNvPr id="194" name="Right Arrow 193">
              <a:extLst>
                <a:ext uri="{FF2B5EF4-FFF2-40B4-BE49-F238E27FC236}">
                  <a16:creationId xmlns:a16="http://schemas.microsoft.com/office/drawing/2014/main" id="{6945EF44-3169-9883-A653-A09484AB91E5}"/>
                </a:ext>
              </a:extLst>
            </p:cNvPr>
            <p:cNvSpPr/>
            <p:nvPr/>
          </p:nvSpPr>
          <p:spPr>
            <a:xfrm rot="19804154">
              <a:off x="8368031" y="2036105"/>
              <a:ext cx="1073608" cy="406653"/>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8" name="Group 207">
            <a:extLst>
              <a:ext uri="{FF2B5EF4-FFF2-40B4-BE49-F238E27FC236}">
                <a16:creationId xmlns:a16="http://schemas.microsoft.com/office/drawing/2014/main" id="{E02E4AE3-4F6F-CF7C-8ABF-BCCD83E6695A}"/>
              </a:ext>
            </a:extLst>
          </p:cNvPr>
          <p:cNvGrpSpPr/>
          <p:nvPr/>
        </p:nvGrpSpPr>
        <p:grpSpPr>
          <a:xfrm>
            <a:off x="7752543" y="3027073"/>
            <a:ext cx="3417926" cy="1451662"/>
            <a:chOff x="8340372" y="2971443"/>
            <a:chExt cx="3417926" cy="1451662"/>
          </a:xfrm>
        </p:grpSpPr>
        <p:grpSp>
          <p:nvGrpSpPr>
            <p:cNvPr id="106" name="Group 105">
              <a:extLst>
                <a:ext uri="{FF2B5EF4-FFF2-40B4-BE49-F238E27FC236}">
                  <a16:creationId xmlns:a16="http://schemas.microsoft.com/office/drawing/2014/main" id="{943540AD-54F9-D936-342F-A72AF7739550}"/>
                </a:ext>
              </a:extLst>
            </p:cNvPr>
            <p:cNvGrpSpPr/>
            <p:nvPr/>
          </p:nvGrpSpPr>
          <p:grpSpPr>
            <a:xfrm>
              <a:off x="9901856" y="2971443"/>
              <a:ext cx="1126515" cy="1000869"/>
              <a:chOff x="6251936" y="558587"/>
              <a:chExt cx="2736521" cy="2257440"/>
            </a:xfrm>
          </p:grpSpPr>
          <p:sp>
            <p:nvSpPr>
              <p:cNvPr id="107" name="Rounded Rectangle 106">
                <a:extLst>
                  <a:ext uri="{FF2B5EF4-FFF2-40B4-BE49-F238E27FC236}">
                    <a16:creationId xmlns:a16="http://schemas.microsoft.com/office/drawing/2014/main" id="{798556CF-8501-2950-25BA-0089A322C7CE}"/>
                  </a:ext>
                </a:extLst>
              </p:cNvPr>
              <p:cNvSpPr/>
              <p:nvPr/>
            </p:nvSpPr>
            <p:spPr>
              <a:xfrm>
                <a:off x="6251936" y="558587"/>
                <a:ext cx="2736521" cy="2257440"/>
              </a:xfrm>
              <a:prstGeom prst="roundRect">
                <a:avLst>
                  <a:gd name="adj" fmla="val 4167"/>
                </a:avLst>
              </a:prstGeom>
              <a:noFill/>
              <a:ln w="31750">
                <a:solidFill>
                  <a:srgbClr val="003F5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8" name="Oval 107">
                <a:extLst>
                  <a:ext uri="{FF2B5EF4-FFF2-40B4-BE49-F238E27FC236}">
                    <a16:creationId xmlns:a16="http://schemas.microsoft.com/office/drawing/2014/main" id="{546C54EB-6EC1-5060-3502-512DEC062505}"/>
                  </a:ext>
                </a:extLst>
              </p:cNvPr>
              <p:cNvSpPr/>
              <p:nvPr/>
            </p:nvSpPr>
            <p:spPr>
              <a:xfrm>
                <a:off x="7075940" y="74672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83B2E5B3-33B2-96ED-B327-6770B44F1E91}"/>
                  </a:ext>
                </a:extLst>
              </p:cNvPr>
              <p:cNvSpPr/>
              <p:nvPr/>
            </p:nvSpPr>
            <p:spPr>
              <a:xfrm>
                <a:off x="8490162" y="942034"/>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5549F4D2-21AC-0956-CA8B-7D644AB13452}"/>
                  </a:ext>
                </a:extLst>
              </p:cNvPr>
              <p:cNvSpPr/>
              <p:nvPr/>
            </p:nvSpPr>
            <p:spPr>
              <a:xfrm>
                <a:off x="6769263" y="892027"/>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74A414EF-77B7-BC43-0C31-16AA72FED15A}"/>
                  </a:ext>
                </a:extLst>
              </p:cNvPr>
              <p:cNvSpPr/>
              <p:nvPr/>
            </p:nvSpPr>
            <p:spPr>
              <a:xfrm>
                <a:off x="7388513" y="82191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E3284C8C-1FF3-58D6-63A7-E5EA2D8D7ED8}"/>
                  </a:ext>
                </a:extLst>
              </p:cNvPr>
              <p:cNvSpPr/>
              <p:nvPr/>
            </p:nvSpPr>
            <p:spPr>
              <a:xfrm>
                <a:off x="8312183" y="109438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5B9A2886-74FF-59ED-89FA-81F2308622E6}"/>
                  </a:ext>
                </a:extLst>
              </p:cNvPr>
              <p:cNvSpPr/>
              <p:nvPr/>
            </p:nvSpPr>
            <p:spPr>
              <a:xfrm>
                <a:off x="7402673" y="126595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0BA9D442-D4B0-5BAD-F7F6-041A7F64E087}"/>
                  </a:ext>
                </a:extLst>
              </p:cNvPr>
              <p:cNvSpPr/>
              <p:nvPr/>
            </p:nvSpPr>
            <p:spPr>
              <a:xfrm>
                <a:off x="6483477" y="121104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C5AA24E8-9911-E9A5-6C30-C268E3E2A317}"/>
                  </a:ext>
                </a:extLst>
              </p:cNvPr>
              <p:cNvSpPr/>
              <p:nvPr/>
            </p:nvSpPr>
            <p:spPr>
              <a:xfrm>
                <a:off x="8299150" y="64670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0CCA929A-707D-EF7E-DE4D-0D0909A5D096}"/>
                  </a:ext>
                </a:extLst>
              </p:cNvPr>
              <p:cNvSpPr/>
              <p:nvPr/>
            </p:nvSpPr>
            <p:spPr>
              <a:xfrm>
                <a:off x="7761119" y="1215949"/>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7F794FFB-0CAD-8746-3516-08324EC4DBDA}"/>
                  </a:ext>
                </a:extLst>
              </p:cNvPr>
              <p:cNvSpPr/>
              <p:nvPr/>
            </p:nvSpPr>
            <p:spPr>
              <a:xfrm>
                <a:off x="8495541" y="138264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B09DE0BB-B6F3-DB07-F999-3842B9C3CBDB}"/>
                  </a:ext>
                </a:extLst>
              </p:cNvPr>
              <p:cNvSpPr/>
              <p:nvPr/>
            </p:nvSpPr>
            <p:spPr>
              <a:xfrm>
                <a:off x="6666706" y="151823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E46CADB4-6045-7193-3DF4-6A2B8D66EDF0}"/>
                  </a:ext>
                </a:extLst>
              </p:cNvPr>
              <p:cNvSpPr/>
              <p:nvPr/>
            </p:nvSpPr>
            <p:spPr>
              <a:xfrm>
                <a:off x="6791272" y="179452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D739C826-03E0-C49D-195B-94F19E5C5FCC}"/>
                  </a:ext>
                </a:extLst>
              </p:cNvPr>
              <p:cNvSpPr/>
              <p:nvPr/>
            </p:nvSpPr>
            <p:spPr>
              <a:xfrm>
                <a:off x="8060051" y="176351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778FD12E-A52E-52E4-E7CF-33081F9CB376}"/>
                  </a:ext>
                </a:extLst>
              </p:cNvPr>
              <p:cNvSpPr/>
              <p:nvPr/>
            </p:nvSpPr>
            <p:spPr>
              <a:xfrm>
                <a:off x="7110906" y="2199407"/>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AED7AA04-4463-D09D-45D1-0597868ACD4A}"/>
                  </a:ext>
                </a:extLst>
              </p:cNvPr>
              <p:cNvSpPr/>
              <p:nvPr/>
            </p:nvSpPr>
            <p:spPr>
              <a:xfrm>
                <a:off x="8140851" y="156348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4FA8EBFD-0B6C-2F50-C8F5-F97D8AB5AC18}"/>
                  </a:ext>
                </a:extLst>
              </p:cNvPr>
              <p:cNvSpPr/>
              <p:nvPr/>
            </p:nvSpPr>
            <p:spPr>
              <a:xfrm>
                <a:off x="7726656" y="145780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E5EA2C6D-95FC-26BA-33AD-181B1A6EDBDC}"/>
                  </a:ext>
                </a:extLst>
              </p:cNvPr>
              <p:cNvSpPr/>
              <p:nvPr/>
            </p:nvSpPr>
            <p:spPr>
              <a:xfrm>
                <a:off x="7648788" y="182072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A27FA3A0-B6D0-BFAA-3845-E7553CEF4B6D}"/>
                  </a:ext>
                </a:extLst>
              </p:cNvPr>
              <p:cNvSpPr/>
              <p:nvPr/>
            </p:nvSpPr>
            <p:spPr>
              <a:xfrm>
                <a:off x="7813636" y="82768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64A00D8F-AE84-353A-4AD0-AE7B0539B2B3}"/>
                  </a:ext>
                </a:extLst>
              </p:cNvPr>
              <p:cNvSpPr/>
              <p:nvPr/>
            </p:nvSpPr>
            <p:spPr>
              <a:xfrm>
                <a:off x="7060900" y="166350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64B6CB9C-5878-BDA1-84CB-3CD8234A4072}"/>
                  </a:ext>
                </a:extLst>
              </p:cNvPr>
              <p:cNvSpPr/>
              <p:nvPr/>
            </p:nvSpPr>
            <p:spPr>
              <a:xfrm>
                <a:off x="7438518" y="222785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692D2CEE-73DC-D00E-D56C-0121C48E436E}"/>
                  </a:ext>
                </a:extLst>
              </p:cNvPr>
              <p:cNvSpPr/>
              <p:nvPr/>
            </p:nvSpPr>
            <p:spPr>
              <a:xfrm>
                <a:off x="7971547" y="222546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0EAED8E6-71ED-711B-DDF9-0FD750A7428B}"/>
                  </a:ext>
                </a:extLst>
              </p:cNvPr>
              <p:cNvSpPr/>
              <p:nvPr/>
            </p:nvSpPr>
            <p:spPr>
              <a:xfrm>
                <a:off x="6841278" y="2063539"/>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2F476BAF-256E-8675-8486-E967E7101117}"/>
                  </a:ext>
                </a:extLst>
              </p:cNvPr>
              <p:cNvSpPr/>
              <p:nvPr/>
            </p:nvSpPr>
            <p:spPr>
              <a:xfrm>
                <a:off x="6841278" y="241591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4B306A46-E820-C749-E06D-181E2CA5D008}"/>
                  </a:ext>
                </a:extLst>
              </p:cNvPr>
              <p:cNvSpPr/>
              <p:nvPr/>
            </p:nvSpPr>
            <p:spPr>
              <a:xfrm>
                <a:off x="7320304" y="1830189"/>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42917225-F043-D348-84CE-1145A3D126E4}"/>
                  </a:ext>
                </a:extLst>
              </p:cNvPr>
              <p:cNvSpPr/>
              <p:nvPr/>
            </p:nvSpPr>
            <p:spPr>
              <a:xfrm>
                <a:off x="7855604" y="1970669"/>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5131B481-DCBC-3015-BADA-05F5841E54C7}"/>
                  </a:ext>
                </a:extLst>
              </p:cNvPr>
              <p:cNvSpPr/>
              <p:nvPr/>
            </p:nvSpPr>
            <p:spPr>
              <a:xfrm>
                <a:off x="8258669" y="209701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F8645546-BB13-547D-A7CF-66E44D2B144E}"/>
                  </a:ext>
                </a:extLst>
              </p:cNvPr>
              <p:cNvSpPr/>
              <p:nvPr/>
            </p:nvSpPr>
            <p:spPr>
              <a:xfrm>
                <a:off x="8005622" y="121832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a:extLst>
                  <a:ext uri="{FF2B5EF4-FFF2-40B4-BE49-F238E27FC236}">
                    <a16:creationId xmlns:a16="http://schemas.microsoft.com/office/drawing/2014/main" id="{4D49E83C-A69B-BD6A-1F65-75AB498A4AE2}"/>
                  </a:ext>
                </a:extLst>
              </p:cNvPr>
              <p:cNvSpPr/>
              <p:nvPr/>
            </p:nvSpPr>
            <p:spPr>
              <a:xfrm>
                <a:off x="8017656" y="146823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a:extLst>
                  <a:ext uri="{FF2B5EF4-FFF2-40B4-BE49-F238E27FC236}">
                    <a16:creationId xmlns:a16="http://schemas.microsoft.com/office/drawing/2014/main" id="{21080340-BA68-F4B1-138C-C2C3A78708DA}"/>
                  </a:ext>
                </a:extLst>
              </p:cNvPr>
              <p:cNvSpPr/>
              <p:nvPr/>
            </p:nvSpPr>
            <p:spPr>
              <a:xfrm>
                <a:off x="6716712" y="1218321"/>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a:extLst>
                  <a:ext uri="{FF2B5EF4-FFF2-40B4-BE49-F238E27FC236}">
                    <a16:creationId xmlns:a16="http://schemas.microsoft.com/office/drawing/2014/main" id="{D5E6286E-9941-F7F0-9980-28BCD9C20D2C}"/>
                  </a:ext>
                </a:extLst>
              </p:cNvPr>
              <p:cNvSpPr/>
              <p:nvPr/>
            </p:nvSpPr>
            <p:spPr>
              <a:xfrm>
                <a:off x="7031768" y="1139619"/>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BDDAB9CD-A957-539E-BBD8-8D7CD7F5AF14}"/>
                  </a:ext>
                </a:extLst>
              </p:cNvPr>
              <p:cNvSpPr/>
              <p:nvPr/>
            </p:nvSpPr>
            <p:spPr>
              <a:xfrm>
                <a:off x="6909032" y="1320719"/>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a:extLst>
                  <a:ext uri="{FF2B5EF4-FFF2-40B4-BE49-F238E27FC236}">
                    <a16:creationId xmlns:a16="http://schemas.microsoft.com/office/drawing/2014/main" id="{03581FC6-A560-5980-C14A-54D8650F2BB9}"/>
                  </a:ext>
                </a:extLst>
              </p:cNvPr>
              <p:cNvSpPr/>
              <p:nvPr/>
            </p:nvSpPr>
            <p:spPr>
              <a:xfrm>
                <a:off x="8490162" y="1206292"/>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a:extLst>
                  <a:ext uri="{FF2B5EF4-FFF2-40B4-BE49-F238E27FC236}">
                    <a16:creationId xmlns:a16="http://schemas.microsoft.com/office/drawing/2014/main" id="{CB9D514E-0345-AF7B-486D-E53564795895}"/>
                  </a:ext>
                </a:extLst>
              </p:cNvPr>
              <p:cNvSpPr/>
              <p:nvPr/>
            </p:nvSpPr>
            <p:spPr>
              <a:xfrm>
                <a:off x="8704927" y="1089613"/>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A0283D6B-9258-5F13-C762-0DBFD85A3CF0}"/>
                  </a:ext>
                </a:extLst>
              </p:cNvPr>
              <p:cNvSpPr/>
              <p:nvPr/>
            </p:nvSpPr>
            <p:spPr>
              <a:xfrm>
                <a:off x="7684787" y="2275470"/>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8DAC38FD-A274-010F-FE68-B7E550BC2A00}"/>
                  </a:ext>
                </a:extLst>
              </p:cNvPr>
              <p:cNvSpPr/>
              <p:nvPr/>
            </p:nvSpPr>
            <p:spPr>
              <a:xfrm>
                <a:off x="7765017" y="2515925"/>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64732119-6AEB-C154-9C25-F34C36EE7C7F}"/>
                  </a:ext>
                </a:extLst>
              </p:cNvPr>
              <p:cNvSpPr/>
              <p:nvPr/>
            </p:nvSpPr>
            <p:spPr>
              <a:xfrm>
                <a:off x="7584775" y="2415912"/>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FDF0BD9C-54F9-8D56-3143-7EC166D7C5A1}"/>
                  </a:ext>
                </a:extLst>
              </p:cNvPr>
              <p:cNvSpPr/>
              <p:nvPr/>
            </p:nvSpPr>
            <p:spPr>
              <a:xfrm>
                <a:off x="6841278" y="1042047"/>
                <a:ext cx="1623439" cy="1326299"/>
              </a:xfrm>
              <a:prstGeom prst="rect">
                <a:avLst/>
              </a:prstGeom>
              <a:solidFill>
                <a:srgbClr val="BC5090">
                  <a:alpha val="40000"/>
                </a:srgbClr>
              </a:solidFill>
              <a:ln>
                <a:solidFill>
                  <a:srgbClr val="BC50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0" name="TextBox 189">
              <a:extLst>
                <a:ext uri="{FF2B5EF4-FFF2-40B4-BE49-F238E27FC236}">
                  <a16:creationId xmlns:a16="http://schemas.microsoft.com/office/drawing/2014/main" id="{AF172C95-78C4-4129-0E20-B37AE68E529E}"/>
                </a:ext>
              </a:extLst>
            </p:cNvPr>
            <p:cNvSpPr txBox="1"/>
            <p:nvPr/>
          </p:nvSpPr>
          <p:spPr>
            <a:xfrm>
              <a:off x="9345943" y="4022995"/>
              <a:ext cx="2412355" cy="400110"/>
            </a:xfrm>
            <a:prstGeom prst="rect">
              <a:avLst/>
            </a:prstGeom>
            <a:noFill/>
          </p:spPr>
          <p:txBody>
            <a:bodyPr wrap="square" rtlCol="0">
              <a:spAutoFit/>
            </a:bodyPr>
            <a:lstStyle/>
            <a:p>
              <a:r>
                <a:rPr lang="en-US" sz="2000" dirty="0"/>
                <a:t>Box Embeddings</a:t>
              </a:r>
            </a:p>
          </p:txBody>
        </p:sp>
        <p:sp>
          <p:nvSpPr>
            <p:cNvPr id="195" name="Right Arrow 194">
              <a:extLst>
                <a:ext uri="{FF2B5EF4-FFF2-40B4-BE49-F238E27FC236}">
                  <a16:creationId xmlns:a16="http://schemas.microsoft.com/office/drawing/2014/main" id="{F13CEC35-374B-CEB4-4801-B6F76F831CB4}"/>
                </a:ext>
              </a:extLst>
            </p:cNvPr>
            <p:cNvSpPr/>
            <p:nvPr/>
          </p:nvSpPr>
          <p:spPr>
            <a:xfrm>
              <a:off x="8340372" y="3170893"/>
              <a:ext cx="1073608" cy="406653"/>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9" name="Group 208">
            <a:extLst>
              <a:ext uri="{FF2B5EF4-FFF2-40B4-BE49-F238E27FC236}">
                <a16:creationId xmlns:a16="http://schemas.microsoft.com/office/drawing/2014/main" id="{C20DEE25-7EB1-9758-0115-EF7AF0BC8D84}"/>
              </a:ext>
            </a:extLst>
          </p:cNvPr>
          <p:cNvGrpSpPr/>
          <p:nvPr/>
        </p:nvGrpSpPr>
        <p:grpSpPr>
          <a:xfrm>
            <a:off x="7792187" y="4396715"/>
            <a:ext cx="3806462" cy="1716464"/>
            <a:chOff x="8380016" y="4341085"/>
            <a:chExt cx="3806462" cy="1716464"/>
          </a:xfrm>
        </p:grpSpPr>
        <p:grpSp>
          <p:nvGrpSpPr>
            <p:cNvPr id="145" name="Group 144">
              <a:extLst>
                <a:ext uri="{FF2B5EF4-FFF2-40B4-BE49-F238E27FC236}">
                  <a16:creationId xmlns:a16="http://schemas.microsoft.com/office/drawing/2014/main" id="{CB53108B-F191-6497-9B0E-90B8F6447ABD}"/>
                </a:ext>
              </a:extLst>
            </p:cNvPr>
            <p:cNvGrpSpPr/>
            <p:nvPr/>
          </p:nvGrpSpPr>
          <p:grpSpPr>
            <a:xfrm>
              <a:off x="9881252" y="4515251"/>
              <a:ext cx="1179968" cy="1048360"/>
              <a:chOff x="9318054" y="554662"/>
              <a:chExt cx="2736521" cy="2257440"/>
            </a:xfrm>
          </p:grpSpPr>
          <p:sp>
            <p:nvSpPr>
              <p:cNvPr id="146" name="Rounded Rectangle 145">
                <a:extLst>
                  <a:ext uri="{FF2B5EF4-FFF2-40B4-BE49-F238E27FC236}">
                    <a16:creationId xmlns:a16="http://schemas.microsoft.com/office/drawing/2014/main" id="{351AD227-49A4-CF61-FC10-00A237A95074}"/>
                  </a:ext>
                </a:extLst>
              </p:cNvPr>
              <p:cNvSpPr/>
              <p:nvPr/>
            </p:nvSpPr>
            <p:spPr>
              <a:xfrm>
                <a:off x="9318054" y="554662"/>
                <a:ext cx="2736521" cy="2257440"/>
              </a:xfrm>
              <a:prstGeom prst="roundRect">
                <a:avLst>
                  <a:gd name="adj" fmla="val 4167"/>
                </a:avLst>
              </a:prstGeom>
              <a:ln w="31750">
                <a:solidFill>
                  <a:srgbClr val="003F5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a:extLst>
                  <a:ext uri="{FF2B5EF4-FFF2-40B4-BE49-F238E27FC236}">
                    <a16:creationId xmlns:a16="http://schemas.microsoft.com/office/drawing/2014/main" id="{0CED0DAD-C8A3-7E81-2A13-A9792923ECA1}"/>
                  </a:ext>
                </a:extLst>
              </p:cNvPr>
              <p:cNvSpPr/>
              <p:nvPr/>
            </p:nvSpPr>
            <p:spPr>
              <a:xfrm>
                <a:off x="10142058" y="74279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D88A65FB-3ECC-CCDA-B225-A83BC9496F6E}"/>
                  </a:ext>
                </a:extLst>
              </p:cNvPr>
              <p:cNvSpPr/>
              <p:nvPr/>
            </p:nvSpPr>
            <p:spPr>
              <a:xfrm>
                <a:off x="11556280" y="938109"/>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609F5DB8-3826-C151-90F2-D176263B99F4}"/>
                  </a:ext>
                </a:extLst>
              </p:cNvPr>
              <p:cNvSpPr/>
              <p:nvPr/>
            </p:nvSpPr>
            <p:spPr>
              <a:xfrm>
                <a:off x="9835381" y="88810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D8B4F43D-D219-A485-EB5F-272A6BCE693D}"/>
                  </a:ext>
                </a:extLst>
              </p:cNvPr>
              <p:cNvSpPr/>
              <p:nvPr/>
            </p:nvSpPr>
            <p:spPr>
              <a:xfrm>
                <a:off x="10454631" y="817987"/>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CED1E409-F117-D8DC-6F34-EC710388FD6A}"/>
                  </a:ext>
                </a:extLst>
              </p:cNvPr>
              <p:cNvSpPr/>
              <p:nvPr/>
            </p:nvSpPr>
            <p:spPr>
              <a:xfrm>
                <a:off x="11378301" y="109045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231B94FC-4A82-FA3B-3731-3495FF812F17}"/>
                  </a:ext>
                </a:extLst>
              </p:cNvPr>
              <p:cNvSpPr/>
              <p:nvPr/>
            </p:nvSpPr>
            <p:spPr>
              <a:xfrm>
                <a:off x="10468791" y="126203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5B60382F-A59A-CC02-D892-5E79F6DC9AA3}"/>
                  </a:ext>
                </a:extLst>
              </p:cNvPr>
              <p:cNvSpPr/>
              <p:nvPr/>
            </p:nvSpPr>
            <p:spPr>
              <a:xfrm>
                <a:off x="9549595" y="120712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792BE3CF-71C4-B629-2837-774F8E3365AF}"/>
                  </a:ext>
                </a:extLst>
              </p:cNvPr>
              <p:cNvSpPr/>
              <p:nvPr/>
            </p:nvSpPr>
            <p:spPr>
              <a:xfrm>
                <a:off x="11365268" y="64278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356ED11A-1F71-939D-98A5-F16D95444DE0}"/>
                  </a:ext>
                </a:extLst>
              </p:cNvPr>
              <p:cNvSpPr/>
              <p:nvPr/>
            </p:nvSpPr>
            <p:spPr>
              <a:xfrm>
                <a:off x="10827237" y="121202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EA95B81E-C535-F30D-00A7-B3CA3A4BCD11}"/>
                  </a:ext>
                </a:extLst>
              </p:cNvPr>
              <p:cNvSpPr/>
              <p:nvPr/>
            </p:nvSpPr>
            <p:spPr>
              <a:xfrm>
                <a:off x="11561659" y="137871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D576E0D4-9F6F-BA4E-943F-ED2EDE9CD9FC}"/>
                  </a:ext>
                </a:extLst>
              </p:cNvPr>
              <p:cNvSpPr/>
              <p:nvPr/>
            </p:nvSpPr>
            <p:spPr>
              <a:xfrm>
                <a:off x="9732824" y="151431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DD980C94-9295-F7AA-B0D0-2BA073C47EAC}"/>
                  </a:ext>
                </a:extLst>
              </p:cNvPr>
              <p:cNvSpPr/>
              <p:nvPr/>
            </p:nvSpPr>
            <p:spPr>
              <a:xfrm>
                <a:off x="9857390" y="1790601"/>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4C7C91B3-36A0-6F9D-F1AB-8D2C91089038}"/>
                  </a:ext>
                </a:extLst>
              </p:cNvPr>
              <p:cNvSpPr/>
              <p:nvPr/>
            </p:nvSpPr>
            <p:spPr>
              <a:xfrm>
                <a:off x="11126169" y="175958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2962B34C-97B0-F56D-4C7A-30CA5E1152BA}"/>
                  </a:ext>
                </a:extLst>
              </p:cNvPr>
              <p:cNvSpPr/>
              <p:nvPr/>
            </p:nvSpPr>
            <p:spPr>
              <a:xfrm>
                <a:off x="10177024" y="2195482"/>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F8D95430-4A9A-ACDA-5551-77B9C3CFF136}"/>
                  </a:ext>
                </a:extLst>
              </p:cNvPr>
              <p:cNvSpPr/>
              <p:nvPr/>
            </p:nvSpPr>
            <p:spPr>
              <a:xfrm>
                <a:off x="11206969" y="1559563"/>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1A7EC83D-AAEA-D187-2AA0-BEA61F544625}"/>
                  </a:ext>
                </a:extLst>
              </p:cNvPr>
              <p:cNvSpPr/>
              <p:nvPr/>
            </p:nvSpPr>
            <p:spPr>
              <a:xfrm>
                <a:off x="10792774" y="1453877"/>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id="{828E82C8-A1FB-66C9-7A92-4A6295419753}"/>
                  </a:ext>
                </a:extLst>
              </p:cNvPr>
              <p:cNvSpPr/>
              <p:nvPr/>
            </p:nvSpPr>
            <p:spPr>
              <a:xfrm>
                <a:off x="10714906" y="1816799"/>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id="{899A2315-BB48-3412-8EC8-2DA82382F966}"/>
                  </a:ext>
                </a:extLst>
              </p:cNvPr>
              <p:cNvSpPr/>
              <p:nvPr/>
            </p:nvSpPr>
            <p:spPr>
              <a:xfrm>
                <a:off x="10879754" y="823757"/>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A060B203-D6D3-F7E5-FAB3-B2747BEF66B2}"/>
                  </a:ext>
                </a:extLst>
              </p:cNvPr>
              <p:cNvSpPr/>
              <p:nvPr/>
            </p:nvSpPr>
            <p:spPr>
              <a:xfrm>
                <a:off x="10127018" y="165957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a:extLst>
                  <a:ext uri="{FF2B5EF4-FFF2-40B4-BE49-F238E27FC236}">
                    <a16:creationId xmlns:a16="http://schemas.microsoft.com/office/drawing/2014/main" id="{8F965D8D-0B73-1251-9D0D-358A0F856745}"/>
                  </a:ext>
                </a:extLst>
              </p:cNvPr>
              <p:cNvSpPr/>
              <p:nvPr/>
            </p:nvSpPr>
            <p:spPr>
              <a:xfrm>
                <a:off x="10504636" y="2223930"/>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478820B7-8EE6-1BC4-1968-6C90F12D3CB0}"/>
                  </a:ext>
                </a:extLst>
              </p:cNvPr>
              <p:cNvSpPr/>
              <p:nvPr/>
            </p:nvSpPr>
            <p:spPr>
              <a:xfrm>
                <a:off x="11037665" y="2221538"/>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A641CB53-2531-838F-1B8E-DEFDA68DDF08}"/>
                  </a:ext>
                </a:extLst>
              </p:cNvPr>
              <p:cNvSpPr/>
              <p:nvPr/>
            </p:nvSpPr>
            <p:spPr>
              <a:xfrm>
                <a:off x="9907396" y="205961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89F8A0DF-B92D-227C-F724-8F10FEB634A5}"/>
                  </a:ext>
                </a:extLst>
              </p:cNvPr>
              <p:cNvSpPr/>
              <p:nvPr/>
            </p:nvSpPr>
            <p:spPr>
              <a:xfrm>
                <a:off x="9907396" y="241198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7076CD12-F606-93A1-3E3F-30DC51A08BA2}"/>
                  </a:ext>
                </a:extLst>
              </p:cNvPr>
              <p:cNvSpPr/>
              <p:nvPr/>
            </p:nvSpPr>
            <p:spPr>
              <a:xfrm>
                <a:off x="10386422" y="182626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a:extLst>
                  <a:ext uri="{FF2B5EF4-FFF2-40B4-BE49-F238E27FC236}">
                    <a16:creationId xmlns:a16="http://schemas.microsoft.com/office/drawing/2014/main" id="{F811560A-AF70-6FF0-EF57-AEC825D4A5CA}"/>
                  </a:ext>
                </a:extLst>
              </p:cNvPr>
              <p:cNvSpPr/>
              <p:nvPr/>
            </p:nvSpPr>
            <p:spPr>
              <a:xfrm>
                <a:off x="10921722" y="1966744"/>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a:extLst>
                  <a:ext uri="{FF2B5EF4-FFF2-40B4-BE49-F238E27FC236}">
                    <a16:creationId xmlns:a16="http://schemas.microsoft.com/office/drawing/2014/main" id="{0DB716C3-F178-D902-08E4-EF71BE615C1D}"/>
                  </a:ext>
                </a:extLst>
              </p:cNvPr>
              <p:cNvSpPr/>
              <p:nvPr/>
            </p:nvSpPr>
            <p:spPr>
              <a:xfrm>
                <a:off x="11324787" y="209308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a:extLst>
                  <a:ext uri="{FF2B5EF4-FFF2-40B4-BE49-F238E27FC236}">
                    <a16:creationId xmlns:a16="http://schemas.microsoft.com/office/drawing/2014/main" id="{ADA82F15-3AB0-CE03-52B6-92C1D4BC83C6}"/>
                  </a:ext>
                </a:extLst>
              </p:cNvPr>
              <p:cNvSpPr/>
              <p:nvPr/>
            </p:nvSpPr>
            <p:spPr>
              <a:xfrm>
                <a:off x="11071740" y="1214395"/>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a:extLst>
                  <a:ext uri="{FF2B5EF4-FFF2-40B4-BE49-F238E27FC236}">
                    <a16:creationId xmlns:a16="http://schemas.microsoft.com/office/drawing/2014/main" id="{FDDC587D-1483-10D1-490D-883D6818D3DA}"/>
                  </a:ext>
                </a:extLst>
              </p:cNvPr>
              <p:cNvSpPr/>
              <p:nvPr/>
            </p:nvSpPr>
            <p:spPr>
              <a:xfrm>
                <a:off x="11083774" y="1464306"/>
                <a:ext cx="100012" cy="100013"/>
              </a:xfrm>
              <a:prstGeom prst="ellipse">
                <a:avLst/>
              </a:prstGeom>
              <a:solidFill>
                <a:srgbClr val="003F5B"/>
              </a:solidFill>
              <a:ln>
                <a:solidFill>
                  <a:srgbClr val="00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a:extLst>
                  <a:ext uri="{FF2B5EF4-FFF2-40B4-BE49-F238E27FC236}">
                    <a16:creationId xmlns:a16="http://schemas.microsoft.com/office/drawing/2014/main" id="{4EE27580-7B23-A412-C115-54892F467CC0}"/>
                  </a:ext>
                </a:extLst>
              </p:cNvPr>
              <p:cNvSpPr/>
              <p:nvPr/>
            </p:nvSpPr>
            <p:spPr>
              <a:xfrm>
                <a:off x="9782830" y="1214396"/>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a:extLst>
                  <a:ext uri="{FF2B5EF4-FFF2-40B4-BE49-F238E27FC236}">
                    <a16:creationId xmlns:a16="http://schemas.microsoft.com/office/drawing/2014/main" id="{8ABAE396-545C-E7F1-47C1-B5D5E1E4BB45}"/>
                  </a:ext>
                </a:extLst>
              </p:cNvPr>
              <p:cNvSpPr/>
              <p:nvPr/>
            </p:nvSpPr>
            <p:spPr>
              <a:xfrm>
                <a:off x="10097886" y="1135694"/>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a:extLst>
                  <a:ext uri="{FF2B5EF4-FFF2-40B4-BE49-F238E27FC236}">
                    <a16:creationId xmlns:a16="http://schemas.microsoft.com/office/drawing/2014/main" id="{83DC472B-2DCF-1A8A-6415-A92F8673C8CE}"/>
                  </a:ext>
                </a:extLst>
              </p:cNvPr>
              <p:cNvSpPr/>
              <p:nvPr/>
            </p:nvSpPr>
            <p:spPr>
              <a:xfrm>
                <a:off x="9975150" y="1316794"/>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a:extLst>
                  <a:ext uri="{FF2B5EF4-FFF2-40B4-BE49-F238E27FC236}">
                    <a16:creationId xmlns:a16="http://schemas.microsoft.com/office/drawing/2014/main" id="{7955ADBC-046B-388D-F116-198B4BBA7198}"/>
                  </a:ext>
                </a:extLst>
              </p:cNvPr>
              <p:cNvSpPr/>
              <p:nvPr/>
            </p:nvSpPr>
            <p:spPr>
              <a:xfrm>
                <a:off x="11556280" y="1202367"/>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a:extLst>
                  <a:ext uri="{FF2B5EF4-FFF2-40B4-BE49-F238E27FC236}">
                    <a16:creationId xmlns:a16="http://schemas.microsoft.com/office/drawing/2014/main" id="{250FA330-0B15-DA4D-24EA-ED83028EFDC9}"/>
                  </a:ext>
                </a:extLst>
              </p:cNvPr>
              <p:cNvSpPr/>
              <p:nvPr/>
            </p:nvSpPr>
            <p:spPr>
              <a:xfrm>
                <a:off x="11771045" y="1085688"/>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a:extLst>
                  <a:ext uri="{FF2B5EF4-FFF2-40B4-BE49-F238E27FC236}">
                    <a16:creationId xmlns:a16="http://schemas.microsoft.com/office/drawing/2014/main" id="{1E103156-1E83-4AE4-4802-C5E644B09461}"/>
                  </a:ext>
                </a:extLst>
              </p:cNvPr>
              <p:cNvSpPr/>
              <p:nvPr/>
            </p:nvSpPr>
            <p:spPr>
              <a:xfrm>
                <a:off x="10750905" y="2271545"/>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FE2FC499-D79F-7A6F-D8DB-BDAC5906916D}"/>
                  </a:ext>
                </a:extLst>
              </p:cNvPr>
              <p:cNvSpPr/>
              <p:nvPr/>
            </p:nvSpPr>
            <p:spPr>
              <a:xfrm>
                <a:off x="10831135" y="2512000"/>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C54DE4F1-9C81-2EE6-0862-BB26E637510F}"/>
                  </a:ext>
                </a:extLst>
              </p:cNvPr>
              <p:cNvSpPr/>
              <p:nvPr/>
            </p:nvSpPr>
            <p:spPr>
              <a:xfrm>
                <a:off x="10650893" y="2411987"/>
                <a:ext cx="100012" cy="100013"/>
              </a:xfrm>
              <a:prstGeom prst="ellipse">
                <a:avLst/>
              </a:prstGeom>
              <a:solidFill>
                <a:srgbClr val="FFA601"/>
              </a:solidFill>
              <a:ln>
                <a:solidFill>
                  <a:srgbClr val="FFA6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FFFEBA59-EE9F-3C3A-343A-295F0B2515C8}"/>
                  </a:ext>
                </a:extLst>
              </p:cNvPr>
              <p:cNvSpPr/>
              <p:nvPr/>
            </p:nvSpPr>
            <p:spPr>
              <a:xfrm>
                <a:off x="9762829" y="1055930"/>
                <a:ext cx="514207" cy="514350"/>
              </a:xfrm>
              <a:prstGeom prst="ellipse">
                <a:avLst/>
              </a:prstGeom>
              <a:solidFill>
                <a:srgbClr val="BC5090">
                  <a:alpha val="40000"/>
                </a:srgbClr>
              </a:solidFill>
              <a:ln>
                <a:solidFill>
                  <a:srgbClr val="BC50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6C7FCD8D-DD11-5C13-94E7-73E5050C4D01}"/>
                  </a:ext>
                </a:extLst>
              </p:cNvPr>
              <p:cNvSpPr/>
              <p:nvPr/>
            </p:nvSpPr>
            <p:spPr>
              <a:xfrm>
                <a:off x="11462436" y="864365"/>
                <a:ext cx="514207" cy="514350"/>
              </a:xfrm>
              <a:prstGeom prst="ellipse">
                <a:avLst/>
              </a:prstGeom>
              <a:solidFill>
                <a:srgbClr val="BC5090">
                  <a:alpha val="40000"/>
                </a:srgbClr>
              </a:solidFill>
              <a:ln>
                <a:solidFill>
                  <a:srgbClr val="BC50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233F1A05-958D-F535-AA12-992BDD1307F8}"/>
                  </a:ext>
                </a:extLst>
              </p:cNvPr>
              <p:cNvSpPr/>
              <p:nvPr/>
            </p:nvSpPr>
            <p:spPr>
              <a:xfrm>
                <a:off x="10559017" y="2193098"/>
                <a:ext cx="514207" cy="514350"/>
              </a:xfrm>
              <a:prstGeom prst="ellipse">
                <a:avLst/>
              </a:prstGeom>
              <a:solidFill>
                <a:srgbClr val="BC5090">
                  <a:alpha val="40000"/>
                </a:srgbClr>
              </a:solidFill>
              <a:ln>
                <a:solidFill>
                  <a:srgbClr val="BC50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6" name="TextBox 185">
              <a:extLst>
                <a:ext uri="{FF2B5EF4-FFF2-40B4-BE49-F238E27FC236}">
                  <a16:creationId xmlns:a16="http://schemas.microsoft.com/office/drawing/2014/main" id="{3FFEDFD8-F5F8-6A37-3333-E384F4594937}"/>
                </a:ext>
              </a:extLst>
            </p:cNvPr>
            <p:cNvSpPr txBox="1"/>
            <p:nvPr/>
          </p:nvSpPr>
          <p:spPr>
            <a:xfrm>
              <a:off x="9204997" y="5657439"/>
              <a:ext cx="2981481" cy="400110"/>
            </a:xfrm>
            <a:prstGeom prst="rect">
              <a:avLst/>
            </a:prstGeom>
            <a:noFill/>
          </p:spPr>
          <p:txBody>
            <a:bodyPr wrap="square" rtlCol="0">
              <a:spAutoFit/>
            </a:bodyPr>
            <a:lstStyle/>
            <a:p>
              <a:r>
                <a:rPr lang="en-US" sz="2000" dirty="0"/>
                <a:t>Particle Embeddings</a:t>
              </a:r>
            </a:p>
          </p:txBody>
        </p:sp>
        <p:sp>
          <p:nvSpPr>
            <p:cNvPr id="196" name="Right Arrow 195">
              <a:extLst>
                <a:ext uri="{FF2B5EF4-FFF2-40B4-BE49-F238E27FC236}">
                  <a16:creationId xmlns:a16="http://schemas.microsoft.com/office/drawing/2014/main" id="{FDC67185-4163-7992-0FB9-896C55ACF02D}"/>
                </a:ext>
              </a:extLst>
            </p:cNvPr>
            <p:cNvSpPr/>
            <p:nvPr/>
          </p:nvSpPr>
          <p:spPr>
            <a:xfrm rot="1928034">
              <a:off x="8380016" y="4341085"/>
              <a:ext cx="1073608" cy="406653"/>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8" name="Right Arrow 197">
            <a:extLst>
              <a:ext uri="{FF2B5EF4-FFF2-40B4-BE49-F238E27FC236}">
                <a16:creationId xmlns:a16="http://schemas.microsoft.com/office/drawing/2014/main" id="{0DEBBC24-1DA7-D0C9-DD87-CDF0D8F5BAA5}"/>
              </a:ext>
            </a:extLst>
          </p:cNvPr>
          <p:cNvSpPr/>
          <p:nvPr/>
        </p:nvSpPr>
        <p:spPr>
          <a:xfrm>
            <a:off x="3803622" y="5262854"/>
            <a:ext cx="1073608" cy="406653"/>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Slide Number Placeholder 3">
            <a:extLst>
              <a:ext uri="{FF2B5EF4-FFF2-40B4-BE49-F238E27FC236}">
                <a16:creationId xmlns:a16="http://schemas.microsoft.com/office/drawing/2014/main" id="{001B3433-C408-6E93-6F17-8E865FA98A73}"/>
              </a:ext>
            </a:extLst>
          </p:cNvPr>
          <p:cNvSpPr>
            <a:spLocks noGrp="1"/>
          </p:cNvSpPr>
          <p:nvPr>
            <p:ph type="sldNum" sz="quarter" idx="12"/>
          </p:nvPr>
        </p:nvSpPr>
        <p:spPr>
          <a:xfrm>
            <a:off x="8610600" y="6356350"/>
            <a:ext cx="2743200" cy="365125"/>
          </a:xfrm>
        </p:spPr>
        <p:txBody>
          <a:bodyPr/>
          <a:lstStyle/>
          <a:p>
            <a:fld id="{1CF2D47E-0AF1-4C27-801F-64E3E5BF7F72}" type="slidenum">
              <a:rPr lang="en-US" smtClean="0"/>
              <a:t>22</a:t>
            </a:fld>
            <a:endParaRPr lang="en-US"/>
          </a:p>
        </p:txBody>
      </p:sp>
      <p:sp>
        <p:nvSpPr>
          <p:cNvPr id="3" name="TextBox 2">
            <a:extLst>
              <a:ext uri="{FF2B5EF4-FFF2-40B4-BE49-F238E27FC236}">
                <a16:creationId xmlns:a16="http://schemas.microsoft.com/office/drawing/2014/main" id="{4392C476-60F8-BB43-A517-7E4668AA8B85}"/>
              </a:ext>
            </a:extLst>
          </p:cNvPr>
          <p:cNvSpPr txBox="1"/>
          <p:nvPr/>
        </p:nvSpPr>
        <p:spPr>
          <a:xfrm>
            <a:off x="0" y="6270050"/>
            <a:ext cx="12109408" cy="600164"/>
          </a:xfrm>
          <a:prstGeom prst="rect">
            <a:avLst/>
          </a:prstGeom>
          <a:noFill/>
        </p:spPr>
        <p:txBody>
          <a:bodyPr wrap="square">
            <a:spAutoFit/>
          </a:bodyPr>
          <a:lstStyle/>
          <a:p>
            <a:r>
              <a:rPr lang="en-US" sz="1100" dirty="0">
                <a:solidFill>
                  <a:srgbClr val="222222"/>
                </a:solidFill>
                <a:latin typeface="Arial" panose="020B0604020202020204" pitchFamily="34" charset="0"/>
              </a:rPr>
              <a:t>William L. Hamilton, Payal Bajaj, Marinka </a:t>
            </a:r>
            <a:r>
              <a:rPr lang="en-US" sz="1100" dirty="0" err="1">
                <a:solidFill>
                  <a:srgbClr val="222222"/>
                </a:solidFill>
                <a:latin typeface="Arial" panose="020B0604020202020204" pitchFamily="34" charset="0"/>
              </a:rPr>
              <a:t>Zitnik</a:t>
            </a:r>
            <a:r>
              <a:rPr lang="en-US" sz="1100" dirty="0">
                <a:solidFill>
                  <a:srgbClr val="222222"/>
                </a:solidFill>
                <a:latin typeface="Arial" panose="020B0604020202020204" pitchFamily="34" charset="0"/>
              </a:rPr>
              <a:t>, Dan </a:t>
            </a:r>
            <a:r>
              <a:rPr lang="en-US" sz="1100" dirty="0" err="1">
                <a:solidFill>
                  <a:srgbClr val="222222"/>
                </a:solidFill>
                <a:latin typeface="Arial" panose="020B0604020202020204" pitchFamily="34" charset="0"/>
              </a:rPr>
              <a:t>Jurafsky</a:t>
            </a:r>
            <a:r>
              <a:rPr lang="en-US" sz="1100" dirty="0">
                <a:solidFill>
                  <a:srgbClr val="222222"/>
                </a:solidFill>
                <a:latin typeface="Arial" panose="020B0604020202020204" pitchFamily="34" charset="0"/>
              </a:rPr>
              <a:t>, Jure </a:t>
            </a:r>
            <a:r>
              <a:rPr lang="en-US" sz="1100" dirty="0" err="1">
                <a:solidFill>
                  <a:srgbClr val="222222"/>
                </a:solidFill>
                <a:latin typeface="Arial" panose="020B0604020202020204" pitchFamily="34" charset="0"/>
              </a:rPr>
              <a:t>Leskovec</a:t>
            </a:r>
            <a:r>
              <a:rPr lang="en-US" sz="1100" dirty="0">
                <a:solidFill>
                  <a:srgbClr val="222222"/>
                </a:solidFill>
                <a:latin typeface="Arial" panose="020B0604020202020204" pitchFamily="34" charset="0"/>
              </a:rPr>
              <a:t>. Embedding Logical Queries on Knowledge Graphs. </a:t>
            </a:r>
            <a:r>
              <a:rPr lang="en-US" sz="1100" dirty="0" err="1">
                <a:solidFill>
                  <a:srgbClr val="222222"/>
                </a:solidFill>
                <a:latin typeface="Arial" panose="020B0604020202020204" pitchFamily="34" charset="0"/>
              </a:rPr>
              <a:t>NeurIPS</a:t>
            </a:r>
            <a:r>
              <a:rPr lang="en-US" sz="1100" dirty="0">
                <a:solidFill>
                  <a:srgbClr val="222222"/>
                </a:solidFill>
                <a:latin typeface="Arial" panose="020B0604020202020204" pitchFamily="34" charset="0"/>
              </a:rPr>
              <a:t> 2018.</a:t>
            </a:r>
          </a:p>
          <a:p>
            <a:r>
              <a:rPr lang="en-US" sz="1100" dirty="0" err="1">
                <a:solidFill>
                  <a:srgbClr val="222222"/>
                </a:solidFill>
                <a:latin typeface="Arial" panose="020B0604020202020204" pitchFamily="34" charset="0"/>
              </a:rPr>
              <a:t>Hongyu</a:t>
            </a:r>
            <a:r>
              <a:rPr lang="en-US" sz="1100" dirty="0">
                <a:solidFill>
                  <a:srgbClr val="222222"/>
                </a:solidFill>
                <a:latin typeface="Arial" panose="020B0604020202020204" pitchFamily="34" charset="0"/>
              </a:rPr>
              <a:t> Ren, </a:t>
            </a:r>
            <a:r>
              <a:rPr lang="en-US" sz="1100" dirty="0" err="1">
                <a:solidFill>
                  <a:srgbClr val="222222"/>
                </a:solidFill>
                <a:latin typeface="Arial" panose="020B0604020202020204" pitchFamily="34" charset="0"/>
              </a:rPr>
              <a:t>Weihua</a:t>
            </a:r>
            <a:r>
              <a:rPr lang="en-US" sz="1100" dirty="0">
                <a:solidFill>
                  <a:srgbClr val="222222"/>
                </a:solidFill>
                <a:latin typeface="Arial" panose="020B0604020202020204" pitchFamily="34" charset="0"/>
              </a:rPr>
              <a:t> Hu, Jure </a:t>
            </a:r>
            <a:r>
              <a:rPr lang="en-US" sz="1100" dirty="0" err="1">
                <a:solidFill>
                  <a:srgbClr val="222222"/>
                </a:solidFill>
                <a:latin typeface="Arial" panose="020B0604020202020204" pitchFamily="34" charset="0"/>
              </a:rPr>
              <a:t>Leskovec</a:t>
            </a:r>
            <a:r>
              <a:rPr lang="en-US" sz="1100" dirty="0">
                <a:solidFill>
                  <a:srgbClr val="222222"/>
                </a:solidFill>
                <a:latin typeface="Arial" panose="020B0604020202020204" pitchFamily="34" charset="0"/>
              </a:rPr>
              <a:t>. Query2box: Reasoning over Knowledge Graphs in Vector Space using Box Embeddings. ICLR 2020.</a:t>
            </a:r>
            <a:endParaRPr lang="en-HK" sz="1100" dirty="0">
              <a:solidFill>
                <a:srgbClr val="222222"/>
              </a:solidFill>
              <a:latin typeface="Arial" panose="020B0604020202020204" pitchFamily="34" charset="0"/>
            </a:endParaRPr>
          </a:p>
          <a:p>
            <a:r>
              <a:rPr lang="en-US" sz="1100" dirty="0">
                <a:solidFill>
                  <a:srgbClr val="222222"/>
                </a:solidFill>
                <a:latin typeface="Arial" panose="020B0604020202020204" pitchFamily="34" charset="0"/>
              </a:rPr>
              <a:t>Example from: </a:t>
            </a:r>
            <a:r>
              <a:rPr lang="en-HK" sz="1100" dirty="0">
                <a:solidFill>
                  <a:srgbClr val="222222"/>
                </a:solidFill>
                <a:latin typeface="Arial" panose="020B0604020202020204" pitchFamily="34" charset="0"/>
              </a:rPr>
              <a:t>Jiaxin </a:t>
            </a:r>
            <a:r>
              <a:rPr lang="en-HK" sz="1100" b="0" i="0" dirty="0">
                <a:solidFill>
                  <a:srgbClr val="222222"/>
                </a:solidFill>
                <a:effectLst/>
                <a:latin typeface="Arial" panose="020B0604020202020204" pitchFamily="34" charset="0"/>
              </a:rPr>
              <a:t>Bai, Zihao Wang, Hongming Zhang, Yangqiu Song: Query2Particles: Knowledge Graph Reasoning with Particle Embeddings. NAACL-HLT (Findings) 2022.</a:t>
            </a:r>
            <a:endParaRPr lang="LID4096" sz="1100" dirty="0"/>
          </a:p>
        </p:txBody>
      </p:sp>
      <p:sp>
        <p:nvSpPr>
          <p:cNvPr id="5" name="TextBox 4">
            <a:extLst>
              <a:ext uri="{FF2B5EF4-FFF2-40B4-BE49-F238E27FC236}">
                <a16:creationId xmlns:a16="http://schemas.microsoft.com/office/drawing/2014/main" id="{8B3CB49F-9958-7935-665C-E4C5B123C282}"/>
              </a:ext>
            </a:extLst>
          </p:cNvPr>
          <p:cNvSpPr txBox="1"/>
          <p:nvPr/>
        </p:nvSpPr>
        <p:spPr>
          <a:xfrm>
            <a:off x="10522552" y="1685260"/>
            <a:ext cx="644728" cy="400110"/>
          </a:xfrm>
          <a:prstGeom prst="rect">
            <a:avLst/>
          </a:prstGeom>
          <a:noFill/>
        </p:spPr>
        <p:txBody>
          <a:bodyPr wrap="none" rtlCol="0">
            <a:spAutoFit/>
          </a:bodyPr>
          <a:lstStyle/>
          <a:p>
            <a:r>
              <a:rPr lang="en-HK" sz="2000" dirty="0">
                <a:solidFill>
                  <a:srgbClr val="FF0000"/>
                </a:solidFill>
              </a:rPr>
              <a:t>GQE</a:t>
            </a:r>
          </a:p>
        </p:txBody>
      </p:sp>
      <p:sp>
        <p:nvSpPr>
          <p:cNvPr id="206" name="TextBox 205">
            <a:extLst>
              <a:ext uri="{FF2B5EF4-FFF2-40B4-BE49-F238E27FC236}">
                <a16:creationId xmlns:a16="http://schemas.microsoft.com/office/drawing/2014/main" id="{34A3CA92-4B0E-D9C0-3E96-C649CEC12643}"/>
              </a:ext>
            </a:extLst>
          </p:cNvPr>
          <p:cNvSpPr txBox="1"/>
          <p:nvPr/>
        </p:nvSpPr>
        <p:spPr>
          <a:xfrm>
            <a:off x="10530843" y="3304049"/>
            <a:ext cx="1336713" cy="400110"/>
          </a:xfrm>
          <a:prstGeom prst="rect">
            <a:avLst/>
          </a:prstGeom>
          <a:noFill/>
        </p:spPr>
        <p:txBody>
          <a:bodyPr wrap="none" rtlCol="0">
            <a:spAutoFit/>
          </a:bodyPr>
          <a:lstStyle/>
          <a:p>
            <a:r>
              <a:rPr lang="en-US" altLang="zh-CN" sz="2000" dirty="0">
                <a:solidFill>
                  <a:srgbClr val="FF0000"/>
                </a:solidFill>
              </a:rPr>
              <a:t>Query2Box</a:t>
            </a:r>
            <a:endParaRPr lang="en-HK" sz="2000" dirty="0">
              <a:solidFill>
                <a:srgbClr val="FF0000"/>
              </a:solidFill>
            </a:endParaRPr>
          </a:p>
        </p:txBody>
      </p:sp>
      <p:sp>
        <p:nvSpPr>
          <p:cNvPr id="210" name="TextBox 209">
            <a:extLst>
              <a:ext uri="{FF2B5EF4-FFF2-40B4-BE49-F238E27FC236}">
                <a16:creationId xmlns:a16="http://schemas.microsoft.com/office/drawing/2014/main" id="{9FE350A3-7C90-BE8E-578D-7DAE5BD75D09}"/>
              </a:ext>
            </a:extLst>
          </p:cNvPr>
          <p:cNvSpPr txBox="1"/>
          <p:nvPr/>
        </p:nvSpPr>
        <p:spPr>
          <a:xfrm>
            <a:off x="10535155" y="4784529"/>
            <a:ext cx="1740156" cy="400110"/>
          </a:xfrm>
          <a:prstGeom prst="rect">
            <a:avLst/>
          </a:prstGeom>
          <a:noFill/>
        </p:spPr>
        <p:txBody>
          <a:bodyPr wrap="none" rtlCol="0">
            <a:spAutoFit/>
          </a:bodyPr>
          <a:lstStyle/>
          <a:p>
            <a:r>
              <a:rPr lang="en-US" altLang="zh-CN" sz="2000" dirty="0">
                <a:solidFill>
                  <a:srgbClr val="FF0000"/>
                </a:solidFill>
              </a:rPr>
              <a:t>Query2Particle</a:t>
            </a:r>
            <a:endParaRPr lang="en-HK" sz="2000" dirty="0">
              <a:solidFill>
                <a:srgbClr val="FF0000"/>
              </a:solidFill>
            </a:endParaRPr>
          </a:p>
        </p:txBody>
      </p:sp>
    </p:spTree>
    <p:extLst>
      <p:ext uri="{BB962C8B-B14F-4D97-AF65-F5344CB8AC3E}">
        <p14:creationId xmlns:p14="http://schemas.microsoft.com/office/powerpoint/2010/main" val="2578359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E66C5-10C5-2E64-2193-C76376DCC58D}"/>
              </a:ext>
            </a:extLst>
          </p:cNvPr>
          <p:cNvSpPr>
            <a:spLocks noGrp="1"/>
          </p:cNvSpPr>
          <p:nvPr>
            <p:ph type="title"/>
          </p:nvPr>
        </p:nvSpPr>
        <p:spPr/>
        <p:txBody>
          <a:bodyPr/>
          <a:lstStyle/>
          <a:p>
            <a:r>
              <a:rPr lang="en-US" altLang="zh-CN" dirty="0"/>
              <a:t>Scaling Predictive Complex Graph Queries</a:t>
            </a:r>
            <a:endParaRPr lang="en-US" dirty="0"/>
          </a:p>
        </p:txBody>
      </p:sp>
      <p:sp>
        <p:nvSpPr>
          <p:cNvPr id="3" name="Content Placeholder 2">
            <a:extLst>
              <a:ext uri="{FF2B5EF4-FFF2-40B4-BE49-F238E27FC236}">
                <a16:creationId xmlns:a16="http://schemas.microsoft.com/office/drawing/2014/main" id="{116FF881-CC2E-EC86-E79F-0FE18938401E}"/>
              </a:ext>
            </a:extLst>
          </p:cNvPr>
          <p:cNvSpPr>
            <a:spLocks noGrp="1"/>
          </p:cNvSpPr>
          <p:nvPr>
            <p:ph idx="1"/>
          </p:nvPr>
        </p:nvSpPr>
        <p:spPr/>
        <p:txBody>
          <a:bodyPr/>
          <a:lstStyle/>
          <a:p>
            <a:r>
              <a:rPr lang="en-US" altLang="zh-CN" dirty="0"/>
              <a:t>Existing predictive graph queries are not enough</a:t>
            </a:r>
          </a:p>
          <a:p>
            <a:pPr lvl="1"/>
            <a:r>
              <a:rPr lang="en-US" altLang="zh-CN" dirty="0" err="1"/>
              <a:t>NGDBench</a:t>
            </a:r>
            <a:endParaRPr lang="en-US" altLang="zh-CN" dirty="0"/>
          </a:p>
          <a:p>
            <a:endParaRPr lang="en-US" altLang="zh-CN" dirty="0"/>
          </a:p>
          <a:p>
            <a:r>
              <a:rPr lang="en-US" altLang="zh-CN" dirty="0"/>
              <a:t>Graph databases are usually very large; training is still not scaling</a:t>
            </a:r>
          </a:p>
          <a:p>
            <a:pPr lvl="1"/>
            <a:r>
              <a:rPr lang="en-US" dirty="0"/>
              <a:t>NGDB-ZOO</a:t>
            </a:r>
          </a:p>
          <a:p>
            <a:pPr lvl="1"/>
            <a:endParaRPr lang="en-US" dirty="0"/>
          </a:p>
          <a:p>
            <a:r>
              <a:rPr lang="en-US" altLang="zh-CN" dirty="0"/>
              <a:t>Training free; inference </a:t>
            </a:r>
            <a:r>
              <a:rPr lang="en-US" altLang="zh-CN"/>
              <a:t>stage scaling: </a:t>
            </a:r>
            <a:r>
              <a:rPr lang="en-US" altLang="zh-CN" dirty="0"/>
              <a:t>f</a:t>
            </a:r>
            <a:r>
              <a:rPr lang="en-US" dirty="0"/>
              <a:t>rom foundation models to in-context learning (ICL)</a:t>
            </a:r>
          </a:p>
          <a:p>
            <a:pPr lvl="1"/>
            <a:r>
              <a:rPr lang="en-US" dirty="0"/>
              <a:t>KGPFN</a:t>
            </a:r>
          </a:p>
          <a:p>
            <a:endParaRPr lang="en-US" dirty="0"/>
          </a:p>
        </p:txBody>
      </p:sp>
      <p:sp>
        <p:nvSpPr>
          <p:cNvPr id="4" name="Slide Number Placeholder 3">
            <a:extLst>
              <a:ext uri="{FF2B5EF4-FFF2-40B4-BE49-F238E27FC236}">
                <a16:creationId xmlns:a16="http://schemas.microsoft.com/office/drawing/2014/main" id="{788387C5-50CA-DE06-A669-AC01DDC60071}"/>
              </a:ext>
            </a:extLst>
          </p:cNvPr>
          <p:cNvSpPr>
            <a:spLocks noGrp="1"/>
          </p:cNvSpPr>
          <p:nvPr>
            <p:ph type="sldNum" sz="quarter" idx="12"/>
          </p:nvPr>
        </p:nvSpPr>
        <p:spPr/>
        <p:txBody>
          <a:bodyPr/>
          <a:lstStyle/>
          <a:p>
            <a:fld id="{360D54F1-1E69-41BF-8A89-6B497D4E24EC}" type="slidenum">
              <a:rPr lang="en-US" smtClean="0"/>
              <a:t>23</a:t>
            </a:fld>
            <a:endParaRPr lang="en-US"/>
          </a:p>
        </p:txBody>
      </p:sp>
    </p:spTree>
    <p:extLst>
      <p:ext uri="{BB962C8B-B14F-4D97-AF65-F5344CB8AC3E}">
        <p14:creationId xmlns:p14="http://schemas.microsoft.com/office/powerpoint/2010/main" val="2656343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81636-30FA-BD07-56B4-E69B7F2BA957}"/>
              </a:ext>
            </a:extLst>
          </p:cNvPr>
          <p:cNvSpPr>
            <a:spLocks noGrp="1"/>
          </p:cNvSpPr>
          <p:nvPr>
            <p:ph type="title"/>
          </p:nvPr>
        </p:nvSpPr>
        <p:spPr>
          <a:xfrm>
            <a:off x="103909" y="15402"/>
            <a:ext cx="10515600" cy="1155580"/>
          </a:xfrm>
        </p:spPr>
        <p:txBody>
          <a:bodyPr/>
          <a:lstStyle/>
          <a:p>
            <a:r>
              <a:rPr lang="en-US" altLang="zh-CN" dirty="0" err="1"/>
              <a:t>NGDBench</a:t>
            </a:r>
            <a:r>
              <a:rPr lang="en-US" altLang="zh-CN" dirty="0"/>
              <a:t>: Data Type Scaling</a:t>
            </a:r>
            <a:endParaRPr lang="en-US" dirty="0"/>
          </a:p>
        </p:txBody>
      </p:sp>
      <p:sp>
        <p:nvSpPr>
          <p:cNvPr id="3" name="Content Placeholder 2">
            <a:extLst>
              <a:ext uri="{FF2B5EF4-FFF2-40B4-BE49-F238E27FC236}">
                <a16:creationId xmlns:a16="http://schemas.microsoft.com/office/drawing/2014/main" id="{3609AFDA-5491-3979-CCAB-41628411930D}"/>
              </a:ext>
            </a:extLst>
          </p:cNvPr>
          <p:cNvSpPr>
            <a:spLocks noGrp="1"/>
          </p:cNvSpPr>
          <p:nvPr>
            <p:ph idx="1"/>
          </p:nvPr>
        </p:nvSpPr>
        <p:spPr>
          <a:xfrm>
            <a:off x="477982" y="990794"/>
            <a:ext cx="10875818" cy="4351338"/>
          </a:xfrm>
        </p:spPr>
        <p:txBody>
          <a:bodyPr/>
          <a:lstStyle/>
          <a:p>
            <a:r>
              <a:rPr lang="en-US" altLang="zh-CN" dirty="0"/>
              <a:t>Supports </a:t>
            </a:r>
            <a:r>
              <a:rPr lang="en-US" dirty="0"/>
              <a:t>full Cypher queries and dynamic data management operations</a:t>
            </a:r>
          </a:p>
        </p:txBody>
      </p:sp>
      <p:sp>
        <p:nvSpPr>
          <p:cNvPr id="4" name="Slide Number Placeholder 3">
            <a:extLst>
              <a:ext uri="{FF2B5EF4-FFF2-40B4-BE49-F238E27FC236}">
                <a16:creationId xmlns:a16="http://schemas.microsoft.com/office/drawing/2014/main" id="{B78BC2B9-7AD2-B302-5619-A5E9EBE10D1B}"/>
              </a:ext>
            </a:extLst>
          </p:cNvPr>
          <p:cNvSpPr>
            <a:spLocks noGrp="1"/>
          </p:cNvSpPr>
          <p:nvPr>
            <p:ph type="sldNum" sz="quarter" idx="12"/>
          </p:nvPr>
        </p:nvSpPr>
        <p:spPr/>
        <p:txBody>
          <a:bodyPr/>
          <a:lstStyle/>
          <a:p>
            <a:fld id="{360D54F1-1E69-41BF-8A89-6B497D4E24EC}" type="slidenum">
              <a:rPr lang="en-US" smtClean="0"/>
              <a:t>24</a:t>
            </a:fld>
            <a:endParaRPr lang="en-US"/>
          </a:p>
        </p:txBody>
      </p:sp>
      <p:sp>
        <p:nvSpPr>
          <p:cNvPr id="8" name="TextBox 7">
            <a:extLst>
              <a:ext uri="{FF2B5EF4-FFF2-40B4-BE49-F238E27FC236}">
                <a16:creationId xmlns:a16="http://schemas.microsoft.com/office/drawing/2014/main" id="{323C4C2D-0D2D-A328-AD07-AF46A8547D9C}"/>
              </a:ext>
            </a:extLst>
          </p:cNvPr>
          <p:cNvSpPr txBox="1"/>
          <p:nvPr/>
        </p:nvSpPr>
        <p:spPr>
          <a:xfrm>
            <a:off x="0" y="5948675"/>
            <a:ext cx="12192000" cy="938719"/>
          </a:xfrm>
          <a:prstGeom prst="rect">
            <a:avLst/>
          </a:prstGeom>
          <a:noFill/>
        </p:spPr>
        <p:txBody>
          <a:bodyPr wrap="square">
            <a:spAutoFit/>
          </a:bodyPr>
          <a:lstStyle/>
          <a:p>
            <a:r>
              <a:rPr lang="en-US" sz="1100" dirty="0"/>
              <a:t>Hongyu Ren, Weihua Hu, and Jure Leskovec. 2020. Query2box: Reasoning over knowledge graphs in vector space using box embeddings, ICLR 2020</a:t>
            </a:r>
          </a:p>
          <a:p>
            <a:r>
              <a:rPr lang="en-US" sz="1100" dirty="0"/>
              <a:t>Caglar Demir, Michel </a:t>
            </a:r>
            <a:r>
              <a:rPr lang="en-US" sz="1100" dirty="0" err="1"/>
              <a:t>Wiebesiek</a:t>
            </a:r>
            <a:r>
              <a:rPr lang="en-US" sz="1100" dirty="0"/>
              <a:t>, </a:t>
            </a:r>
            <a:r>
              <a:rPr lang="en-US" sz="1100" dirty="0" err="1"/>
              <a:t>Renzhong</a:t>
            </a:r>
            <a:r>
              <a:rPr lang="en-US" sz="1100" dirty="0"/>
              <a:t> Lu, Axel- Cyrille Ngonga Ngomo, and Stefan Heindorf. 2023. </a:t>
            </a:r>
            <a:r>
              <a:rPr lang="en-US" sz="1100" dirty="0" err="1"/>
              <a:t>LitCQD</a:t>
            </a:r>
            <a:r>
              <a:rPr lang="en-US" sz="1100" dirty="0"/>
              <a:t>: Multi-hop reasoning in incomplete knowledge graphs with numeric literals. ECML PKDD 2023</a:t>
            </a:r>
          </a:p>
          <a:p>
            <a:r>
              <a:rPr lang="en-US" sz="1100" dirty="0"/>
              <a:t>Jiaxin Bai, Chen Luo, Zheng Li, Qingyu Yin, Bing Yin, and Yangqiu Song. 2023. Knowledge graph reasoning over entities and numerical values, KDD 2023</a:t>
            </a:r>
          </a:p>
          <a:p>
            <a:r>
              <a:rPr lang="en-US" sz="1100" dirty="0" err="1"/>
              <a:t>ZihaoWang</a:t>
            </a:r>
            <a:r>
              <a:rPr lang="en-US" sz="1100" dirty="0"/>
              <a:t>, Hang Yin, and Yangqiu Song. Benchmarking the combinatorial generalizability of complex query answering on knowledge graphs,</a:t>
            </a:r>
            <a:r>
              <a:rPr lang="zh-CN" altLang="en-US" sz="1100" dirty="0"/>
              <a:t> </a:t>
            </a:r>
            <a:r>
              <a:rPr lang="en-US" altLang="zh-CN" sz="1100" dirty="0" err="1"/>
              <a:t>NeurIPS</a:t>
            </a:r>
            <a:r>
              <a:rPr lang="en-US" sz="1100" dirty="0"/>
              <a:t> Benchmarks Track (Round 2), 2021</a:t>
            </a:r>
          </a:p>
          <a:p>
            <a:r>
              <a:rPr lang="en-US" sz="1100" dirty="0"/>
              <a:t>Hang Yin, Zihao Wang, </a:t>
            </a:r>
            <a:r>
              <a:rPr lang="en-US" sz="1100" dirty="0" err="1"/>
              <a:t>Weizhi</a:t>
            </a:r>
            <a:r>
              <a:rPr lang="en-US" sz="1100" dirty="0"/>
              <a:t> Fei, and Yangqiu Song. </a:t>
            </a:r>
            <a:r>
              <a:rPr lang="en-US" sz="1100" dirty="0" err="1"/>
              <a:t>EfOk</a:t>
            </a:r>
            <a:r>
              <a:rPr lang="en-US" sz="1100" dirty="0"/>
              <a:t>-CQA: Towards knowledge graph complex query answering beyond set operation. KDD 2025.</a:t>
            </a:r>
          </a:p>
        </p:txBody>
      </p:sp>
      <p:pic>
        <p:nvPicPr>
          <p:cNvPr id="10" name="Picture 9" descr="The image is a table comparing different categories such as NGD-BI, NGD-Fin, NGD-Prime, NGD-MCP, and NGD-Econ, detailing the number of nodes, edges, and various analytical data points, including groundtruth, perturbed, and query categories.&#10;&#10;AI-generated content may be incorrect.">
            <a:extLst>
              <a:ext uri="{FF2B5EF4-FFF2-40B4-BE49-F238E27FC236}">
                <a16:creationId xmlns:a16="http://schemas.microsoft.com/office/drawing/2014/main" id="{6B3B56E9-DB4B-C143-7BDB-442C63CB9E4C}"/>
              </a:ext>
            </a:extLst>
          </p:cNvPr>
          <p:cNvPicPr>
            <a:picLocks noChangeAspect="1"/>
          </p:cNvPicPr>
          <p:nvPr/>
        </p:nvPicPr>
        <p:blipFill>
          <a:blip r:embed="rId2"/>
          <a:stretch>
            <a:fillRect/>
          </a:stretch>
        </p:blipFill>
        <p:spPr>
          <a:xfrm>
            <a:off x="13856" y="3635344"/>
            <a:ext cx="12192000" cy="2374537"/>
          </a:xfrm>
          <a:prstGeom prst="rect">
            <a:avLst/>
          </a:prstGeom>
        </p:spPr>
      </p:pic>
      <p:pic>
        <p:nvPicPr>
          <p:cNvPr id="12" name="Picture 11" descr="The image presents a comparison table of different data formats, operators, and their compatibility with various benchmark datasets.&#10;&#10;AI-generated content may be incorrect.">
            <a:extLst>
              <a:ext uri="{FF2B5EF4-FFF2-40B4-BE49-F238E27FC236}">
                <a16:creationId xmlns:a16="http://schemas.microsoft.com/office/drawing/2014/main" id="{4CD19264-836C-06CB-CD8A-3336CC67E892}"/>
              </a:ext>
            </a:extLst>
          </p:cNvPr>
          <p:cNvPicPr>
            <a:picLocks noChangeAspect="1"/>
          </p:cNvPicPr>
          <p:nvPr/>
        </p:nvPicPr>
        <p:blipFill>
          <a:blip r:embed="rId3"/>
          <a:stretch>
            <a:fillRect/>
          </a:stretch>
        </p:blipFill>
        <p:spPr>
          <a:xfrm>
            <a:off x="55418" y="1477007"/>
            <a:ext cx="12192000" cy="2158337"/>
          </a:xfrm>
          <a:prstGeom prst="rect">
            <a:avLst/>
          </a:prstGeom>
        </p:spPr>
      </p:pic>
      <p:sp>
        <p:nvSpPr>
          <p:cNvPr id="14" name="TextBox 13">
            <a:extLst>
              <a:ext uri="{FF2B5EF4-FFF2-40B4-BE49-F238E27FC236}">
                <a16:creationId xmlns:a16="http://schemas.microsoft.com/office/drawing/2014/main" id="{4DCE800D-DEFB-ADD7-6352-AB1D88266056}"/>
              </a:ext>
            </a:extLst>
          </p:cNvPr>
          <p:cNvSpPr txBox="1"/>
          <p:nvPr/>
        </p:nvSpPr>
        <p:spPr>
          <a:xfrm>
            <a:off x="7045036" y="136525"/>
            <a:ext cx="4121727" cy="646331"/>
          </a:xfrm>
          <a:prstGeom prst="rect">
            <a:avLst/>
          </a:prstGeom>
          <a:noFill/>
        </p:spPr>
        <p:txBody>
          <a:bodyPr wrap="square">
            <a:spAutoFit/>
          </a:bodyPr>
          <a:lstStyle/>
          <a:p>
            <a:r>
              <a:rPr lang="en-US" sz="1200" dirty="0"/>
              <a:t>Yufei Li, Yisen Gao, Jiaxin Bai, Jiaxuan Xiong, Haoyu Huang, Zhongwei Xie, Hong Ting Tsang, Yangqiu Song: Towards Neural Graph Data Management. </a:t>
            </a:r>
            <a:r>
              <a:rPr lang="en-US" sz="1200" dirty="0" err="1"/>
              <a:t>CoRR</a:t>
            </a:r>
            <a:r>
              <a:rPr lang="en-US" sz="1200" dirty="0"/>
              <a:t> abs/2603.05529 (2026)</a:t>
            </a:r>
          </a:p>
        </p:txBody>
      </p:sp>
      <p:sp>
        <p:nvSpPr>
          <p:cNvPr id="5" name="TextBox 4">
            <a:extLst>
              <a:ext uri="{FF2B5EF4-FFF2-40B4-BE49-F238E27FC236}">
                <a16:creationId xmlns:a16="http://schemas.microsoft.com/office/drawing/2014/main" id="{27C8E494-0A6D-B11C-0760-1515CA0F6EF9}"/>
              </a:ext>
            </a:extLst>
          </p:cNvPr>
          <p:cNvSpPr txBox="1"/>
          <p:nvPr/>
        </p:nvSpPr>
        <p:spPr>
          <a:xfrm>
            <a:off x="1981201" y="2757831"/>
            <a:ext cx="543739" cy="307777"/>
          </a:xfrm>
          <a:prstGeom prst="rect">
            <a:avLst/>
          </a:prstGeom>
          <a:noFill/>
        </p:spPr>
        <p:txBody>
          <a:bodyPr wrap="none" rtlCol="0">
            <a:spAutoFit/>
          </a:bodyPr>
          <a:lstStyle/>
          <a:p>
            <a:r>
              <a:rPr lang="en-US" sz="1400" dirty="0">
                <a:solidFill>
                  <a:srgbClr val="0070C0"/>
                </a:solidFill>
                <a:latin typeface="Times New Roman" panose="02020603050405020304" pitchFamily="18" charset="0"/>
                <a:cs typeface="Times New Roman" panose="02020603050405020304" pitchFamily="18" charset="0"/>
              </a:rPr>
              <a:t>2021</a:t>
            </a:r>
          </a:p>
        </p:txBody>
      </p:sp>
      <p:grpSp>
        <p:nvGrpSpPr>
          <p:cNvPr id="16" name="Group 15">
            <a:extLst>
              <a:ext uri="{FF2B5EF4-FFF2-40B4-BE49-F238E27FC236}">
                <a16:creationId xmlns:a16="http://schemas.microsoft.com/office/drawing/2014/main" id="{6214A45A-9C48-3AD0-5AE7-DA4DB74B8205}"/>
              </a:ext>
            </a:extLst>
          </p:cNvPr>
          <p:cNvGrpSpPr/>
          <p:nvPr/>
        </p:nvGrpSpPr>
        <p:grpSpPr>
          <a:xfrm>
            <a:off x="2392388" y="2451565"/>
            <a:ext cx="2899301" cy="950818"/>
            <a:chOff x="2392388" y="2451565"/>
            <a:chExt cx="2899301" cy="950818"/>
          </a:xfrm>
        </p:grpSpPr>
        <p:sp>
          <p:nvSpPr>
            <p:cNvPr id="6" name="Arrow: Right 5">
              <a:extLst>
                <a:ext uri="{FF2B5EF4-FFF2-40B4-BE49-F238E27FC236}">
                  <a16:creationId xmlns:a16="http://schemas.microsoft.com/office/drawing/2014/main" id="{8ECF328E-A167-ED21-C5B9-9038313A2282}"/>
                </a:ext>
              </a:extLst>
            </p:cNvPr>
            <p:cNvSpPr/>
            <p:nvPr/>
          </p:nvSpPr>
          <p:spPr>
            <a:xfrm rot="9948031">
              <a:off x="2392388" y="2451565"/>
              <a:ext cx="548478" cy="3201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2C44283A-C2C2-3D05-1283-A805BEEEAB35}"/>
                </a:ext>
              </a:extLst>
            </p:cNvPr>
            <p:cNvSpPr/>
            <p:nvPr/>
          </p:nvSpPr>
          <p:spPr>
            <a:xfrm rot="10800000">
              <a:off x="2597385" y="2748705"/>
              <a:ext cx="548478" cy="3201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5D39F09E-DD22-C4C7-27E9-3A053BE072E2}"/>
                </a:ext>
              </a:extLst>
            </p:cNvPr>
            <p:cNvSpPr/>
            <p:nvPr/>
          </p:nvSpPr>
          <p:spPr>
            <a:xfrm rot="11602526">
              <a:off x="2411000" y="3082272"/>
              <a:ext cx="548478" cy="3201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C1C8A89-2617-6ED6-00F5-870110423BE1}"/>
                </a:ext>
              </a:extLst>
            </p:cNvPr>
            <p:cNvSpPr/>
            <p:nvPr/>
          </p:nvSpPr>
          <p:spPr>
            <a:xfrm>
              <a:off x="3352053" y="2475760"/>
              <a:ext cx="1939636"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From </a:t>
              </a:r>
              <a:r>
                <a:rPr lang="en-US" sz="2800" dirty="0" err="1"/>
                <a:t>KnowComp</a:t>
              </a:r>
              <a:endParaRPr lang="en-US" sz="2800" dirty="0"/>
            </a:p>
          </p:txBody>
        </p:sp>
      </p:grpSp>
    </p:spTree>
    <p:extLst>
      <p:ext uri="{BB962C8B-B14F-4D97-AF65-F5344CB8AC3E}">
        <p14:creationId xmlns:p14="http://schemas.microsoft.com/office/powerpoint/2010/main" val="202182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4B8A3C-4DD0-C36A-EFC8-0D1FCB766F86}"/>
              </a:ext>
            </a:extLst>
          </p:cNvPr>
          <p:cNvSpPr>
            <a:spLocks noGrp="1"/>
          </p:cNvSpPr>
          <p:nvPr>
            <p:ph type="sldNum" sz="quarter" idx="12"/>
          </p:nvPr>
        </p:nvSpPr>
        <p:spPr/>
        <p:txBody>
          <a:bodyPr/>
          <a:lstStyle/>
          <a:p>
            <a:fld id="{360D54F1-1E69-41BF-8A89-6B497D4E24EC}" type="slidenum">
              <a:rPr lang="en-US" smtClean="0"/>
              <a:t>25</a:t>
            </a:fld>
            <a:endParaRPr lang="en-US"/>
          </a:p>
        </p:txBody>
      </p:sp>
      <p:pic>
        <p:nvPicPr>
          <p:cNvPr id="4" name="Picture 3" descr="The image illustrates a comparison between traditional query-level batching and NGDB-Zoo operator-level batching, showcasing how the latter reduces fragmentation and improves GPU core utilization.&#10;&#10;AI-generated content may be incorrect.">
            <a:extLst>
              <a:ext uri="{FF2B5EF4-FFF2-40B4-BE49-F238E27FC236}">
                <a16:creationId xmlns:a16="http://schemas.microsoft.com/office/drawing/2014/main" id="{48C88480-90EF-4938-F9C3-FCBF21A6AD62}"/>
              </a:ext>
            </a:extLst>
          </p:cNvPr>
          <p:cNvPicPr>
            <a:picLocks noChangeAspect="1"/>
          </p:cNvPicPr>
          <p:nvPr/>
        </p:nvPicPr>
        <p:blipFill>
          <a:blip r:embed="rId2"/>
          <a:stretch>
            <a:fillRect/>
          </a:stretch>
        </p:blipFill>
        <p:spPr>
          <a:xfrm>
            <a:off x="4803136" y="1116142"/>
            <a:ext cx="7388864" cy="5741858"/>
          </a:xfrm>
          <a:prstGeom prst="rect">
            <a:avLst/>
          </a:prstGeom>
        </p:spPr>
      </p:pic>
      <p:sp>
        <p:nvSpPr>
          <p:cNvPr id="5" name="TextBox 14">
            <a:extLst>
              <a:ext uri="{FF2B5EF4-FFF2-40B4-BE49-F238E27FC236}">
                <a16:creationId xmlns:a16="http://schemas.microsoft.com/office/drawing/2014/main" id="{0E8D5B66-425F-BE15-DFFF-A2A8E4F4F67B}"/>
              </a:ext>
            </a:extLst>
          </p:cNvPr>
          <p:cNvSpPr txBox="1"/>
          <p:nvPr/>
        </p:nvSpPr>
        <p:spPr>
          <a:xfrm>
            <a:off x="452203" y="2066825"/>
            <a:ext cx="3915618" cy="4001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2000" dirty="0"/>
              <a:t>Low</a:t>
            </a:r>
            <a:r>
              <a:rPr lang="zh-CN" altLang="en-US" sz="2000" dirty="0"/>
              <a:t> </a:t>
            </a:r>
            <a:r>
              <a:rPr lang="en-GB" altLang="zh-CN" sz="2000" dirty="0"/>
              <a:t>training efficiency</a:t>
            </a:r>
            <a:endParaRPr lang="en-US" sz="2000" dirty="0">
              <a:solidFill>
                <a:srgbClr val="FF0000"/>
              </a:solidFill>
            </a:endParaRPr>
          </a:p>
        </p:txBody>
      </p:sp>
      <p:sp>
        <p:nvSpPr>
          <p:cNvPr id="6" name="TextBox 14">
            <a:extLst>
              <a:ext uri="{FF2B5EF4-FFF2-40B4-BE49-F238E27FC236}">
                <a16:creationId xmlns:a16="http://schemas.microsoft.com/office/drawing/2014/main" id="{EB426A2C-E581-32CD-88B7-23589E6E6B42}"/>
              </a:ext>
            </a:extLst>
          </p:cNvPr>
          <p:cNvSpPr txBox="1"/>
          <p:nvPr/>
        </p:nvSpPr>
        <p:spPr>
          <a:xfrm>
            <a:off x="452203" y="2749712"/>
            <a:ext cx="3915618" cy="70788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2000" dirty="0"/>
              <a:t>Expressivity are constrained by structure-exclusive embeddings</a:t>
            </a:r>
            <a:endParaRPr lang="zh-CN" altLang="en-US" sz="2000" dirty="0"/>
          </a:p>
        </p:txBody>
      </p:sp>
      <p:sp>
        <p:nvSpPr>
          <p:cNvPr id="7" name="文本框 43">
            <a:extLst>
              <a:ext uri="{FF2B5EF4-FFF2-40B4-BE49-F238E27FC236}">
                <a16:creationId xmlns:a16="http://schemas.microsoft.com/office/drawing/2014/main" id="{8F4E3080-1243-2F9F-F5BE-5CDB6231353B}"/>
              </a:ext>
            </a:extLst>
          </p:cNvPr>
          <p:cNvSpPr txBox="1"/>
          <p:nvPr/>
        </p:nvSpPr>
        <p:spPr>
          <a:xfrm>
            <a:off x="452203" y="5086001"/>
            <a:ext cx="4060032" cy="646331"/>
          </a:xfrm>
          <a:prstGeom prst="rect">
            <a:avLst/>
          </a:prstGeom>
          <a:noFill/>
        </p:spPr>
        <p:txBody>
          <a:bodyPr wrap="square">
            <a:spAutoFit/>
          </a:bodyPr>
          <a:lstStyle/>
          <a:p>
            <a:r>
              <a:rPr lang="en-US" altLang="zh-CN" dirty="0"/>
              <a:t>NGDB-Zoo: </a:t>
            </a:r>
            <a:r>
              <a:rPr lang="zh-CN" altLang="en-US" dirty="0"/>
              <a:t>Towards Efficient and Scalable Neural Graph Databases Training</a:t>
            </a:r>
          </a:p>
        </p:txBody>
      </p:sp>
      <p:sp>
        <p:nvSpPr>
          <p:cNvPr id="8" name="Right Arrow 197">
            <a:extLst>
              <a:ext uri="{FF2B5EF4-FFF2-40B4-BE49-F238E27FC236}">
                <a16:creationId xmlns:a16="http://schemas.microsoft.com/office/drawing/2014/main" id="{4831375F-ADE4-B57F-4D40-327C8AAE9D28}"/>
              </a:ext>
            </a:extLst>
          </p:cNvPr>
          <p:cNvSpPr/>
          <p:nvPr/>
        </p:nvSpPr>
        <p:spPr>
          <a:xfrm rot="5400000">
            <a:off x="1825549" y="4006641"/>
            <a:ext cx="1073608" cy="406653"/>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96B5C8B-6489-65A7-597F-C652D57E9FFA}"/>
              </a:ext>
            </a:extLst>
          </p:cNvPr>
          <p:cNvSpPr txBox="1"/>
          <p:nvPr/>
        </p:nvSpPr>
        <p:spPr>
          <a:xfrm>
            <a:off x="157032" y="64686"/>
            <a:ext cx="6153316" cy="94478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t>NGDBs</a:t>
            </a:r>
            <a:r>
              <a:rPr lang="zh-CN" altLang="en-US" sz="4400" dirty="0"/>
              <a:t> </a:t>
            </a:r>
            <a:r>
              <a:rPr lang="en-US" altLang="zh-CN" sz="4400" dirty="0"/>
              <a:t>Training Scaling</a:t>
            </a:r>
            <a:endParaRPr lang="en-US" sz="4400" dirty="0"/>
          </a:p>
        </p:txBody>
      </p:sp>
    </p:spTree>
    <p:extLst>
      <p:ext uri="{BB962C8B-B14F-4D97-AF65-F5344CB8AC3E}">
        <p14:creationId xmlns:p14="http://schemas.microsoft.com/office/powerpoint/2010/main" val="2180644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10515600" cy="1325563"/>
          </a:xfrm>
        </p:spPr>
        <p:txBody>
          <a:bodyPr>
            <a:normAutofit fontScale="90000"/>
          </a:bodyPr>
          <a:lstStyle/>
          <a:p>
            <a:r>
              <a:rPr lang="en-US" altLang="zh-CN" dirty="0"/>
              <a:t>Scalability and Predictive Performance on Massive</a:t>
            </a:r>
            <a:br>
              <a:rPr lang="en-US" altLang="zh-CN" dirty="0"/>
            </a:br>
            <a:r>
              <a:rPr lang="en-US" altLang="zh-CN" dirty="0"/>
              <a:t>Knowledge Graphs</a:t>
            </a:r>
            <a:endParaRPr lang="zh-CN" altLang="en-US" dirty="0"/>
          </a:p>
        </p:txBody>
      </p:sp>
      <p:sp>
        <p:nvSpPr>
          <p:cNvPr id="4" name="灯片编号占位符 3"/>
          <p:cNvSpPr>
            <a:spLocks noGrp="1"/>
          </p:cNvSpPr>
          <p:nvPr>
            <p:ph type="sldNum" sz="quarter" idx="12"/>
          </p:nvPr>
        </p:nvSpPr>
        <p:spPr/>
        <p:txBody>
          <a:bodyPr/>
          <a:lstStyle/>
          <a:p>
            <a:fld id="{360D54F1-1E69-41BF-8A89-6B497D4E24EC}" type="slidenum">
              <a:rPr lang="en-US" smtClean="0"/>
              <a:t>26</a:t>
            </a:fld>
            <a:endParaRPr lang="en-US"/>
          </a:p>
        </p:txBody>
      </p:sp>
      <p:sp>
        <p:nvSpPr>
          <p:cNvPr id="10" name="文本框 9"/>
          <p:cNvSpPr txBox="1"/>
          <p:nvPr/>
        </p:nvSpPr>
        <p:spPr>
          <a:xfrm>
            <a:off x="7783677" y="4331658"/>
            <a:ext cx="4408323" cy="193899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altLang="zh-CN" sz="2400" dirty="0"/>
              <a:t>NGDB-Zoo enables</a:t>
            </a:r>
            <a:r>
              <a:rPr lang="zh-CN" altLang="en-US" sz="2400" dirty="0"/>
              <a:t> </a:t>
            </a:r>
            <a:r>
              <a:rPr lang="en-US" altLang="zh-CN" sz="2400" dirty="0"/>
              <a:t>high</a:t>
            </a:r>
            <a:r>
              <a:rPr lang="zh-CN" altLang="en-US" sz="2400" dirty="0"/>
              <a:t> </a:t>
            </a:r>
            <a:r>
              <a:rPr lang="en-US" altLang="zh-CN" sz="2400" dirty="0"/>
              <a:t>throughput and robust reasoning across diverse paradigms on</a:t>
            </a:r>
            <a:r>
              <a:rPr lang="zh-CN" altLang="en-US" sz="2400" dirty="0"/>
              <a:t> </a:t>
            </a:r>
            <a:r>
              <a:rPr lang="en-US" altLang="zh-CN" sz="2400" dirty="0"/>
              <a:t>production-scale graphs with millions of entities.</a:t>
            </a:r>
            <a:endParaRPr lang="zh-CN" altLang="en-US" sz="2400" dirty="0"/>
          </a:p>
        </p:txBody>
      </p:sp>
      <p:pic>
        <p:nvPicPr>
          <p:cNvPr id="16" name="图片 15"/>
          <p:cNvPicPr>
            <a:picLocks noChangeAspect="1"/>
          </p:cNvPicPr>
          <p:nvPr/>
        </p:nvPicPr>
        <p:blipFill>
          <a:blip r:embed="rId2"/>
          <a:stretch>
            <a:fillRect/>
          </a:stretch>
        </p:blipFill>
        <p:spPr>
          <a:xfrm>
            <a:off x="11277" y="4159301"/>
            <a:ext cx="7772400" cy="1624083"/>
          </a:xfrm>
          <a:prstGeom prst="rect">
            <a:avLst/>
          </a:prstGeom>
        </p:spPr>
      </p:pic>
      <p:pic>
        <p:nvPicPr>
          <p:cNvPr id="17" name="图片 16"/>
          <p:cNvPicPr>
            <a:picLocks noChangeAspect="1"/>
          </p:cNvPicPr>
          <p:nvPr/>
        </p:nvPicPr>
        <p:blipFill>
          <a:blip r:embed="rId3"/>
          <a:stretch>
            <a:fillRect/>
          </a:stretch>
        </p:blipFill>
        <p:spPr>
          <a:xfrm>
            <a:off x="266700" y="1678020"/>
            <a:ext cx="6337300" cy="2336800"/>
          </a:xfrm>
          <a:prstGeom prst="rect">
            <a:avLst/>
          </a:prstGeom>
        </p:spPr>
      </p:pic>
      <p:sp>
        <p:nvSpPr>
          <p:cNvPr id="18" name="文本框 17"/>
          <p:cNvSpPr txBox="1"/>
          <p:nvPr/>
        </p:nvSpPr>
        <p:spPr>
          <a:xfrm>
            <a:off x="56215" y="5783384"/>
            <a:ext cx="7833235" cy="369332"/>
          </a:xfrm>
          <a:prstGeom prst="rect">
            <a:avLst/>
          </a:prstGeom>
          <a:noFill/>
        </p:spPr>
        <p:txBody>
          <a:bodyPr wrap="none" rtlCol="0">
            <a:spAutoFit/>
          </a:bodyPr>
          <a:lstStyle/>
          <a:p>
            <a:r>
              <a:rPr lang="en-US" altLang="zh-CN" dirty="0"/>
              <a:t>KG statistics with number of entities, relations, training, validation and test edges.</a:t>
            </a:r>
            <a:endParaRPr lang="zh-CN" altLang="en-US" dirty="0"/>
          </a:p>
        </p:txBody>
      </p:sp>
      <p:pic>
        <p:nvPicPr>
          <p:cNvPr id="21" name="图片 20"/>
          <p:cNvPicPr>
            <a:picLocks noChangeAspect="1"/>
          </p:cNvPicPr>
          <p:nvPr/>
        </p:nvPicPr>
        <p:blipFill>
          <a:blip r:embed="rId4"/>
          <a:stretch>
            <a:fillRect/>
          </a:stretch>
        </p:blipFill>
        <p:spPr>
          <a:xfrm>
            <a:off x="7262167" y="1647901"/>
            <a:ext cx="4749800" cy="2425700"/>
          </a:xfrm>
          <a:prstGeom prst="rect">
            <a:avLst/>
          </a:prstGeom>
        </p:spPr>
      </p:pic>
      <p:sp>
        <p:nvSpPr>
          <p:cNvPr id="24" name="矩形 23"/>
          <p:cNvSpPr/>
          <p:nvPr/>
        </p:nvSpPr>
        <p:spPr>
          <a:xfrm flipV="1">
            <a:off x="56215" y="5179980"/>
            <a:ext cx="7453857" cy="471312"/>
          </a:xfrm>
          <a:prstGeom prst="rect">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a:extLst>
              <a:ext uri="{FF2B5EF4-FFF2-40B4-BE49-F238E27FC236}">
                <a16:creationId xmlns:a16="http://schemas.microsoft.com/office/drawing/2014/main" id="{14EA6855-5478-899D-9058-D8E3CF16D7E1}"/>
              </a:ext>
            </a:extLst>
          </p:cNvPr>
          <p:cNvSpPr/>
          <p:nvPr/>
        </p:nvSpPr>
        <p:spPr>
          <a:xfrm flipV="1">
            <a:off x="9148437" y="1486091"/>
            <a:ext cx="2863529" cy="2587509"/>
          </a:xfrm>
          <a:prstGeom prst="rect">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a:extLst>
              <a:ext uri="{FF2B5EF4-FFF2-40B4-BE49-F238E27FC236}">
                <a16:creationId xmlns:a16="http://schemas.microsoft.com/office/drawing/2014/main" id="{E0DCAABC-D886-789E-444E-F12BFD7CA533}"/>
              </a:ext>
            </a:extLst>
          </p:cNvPr>
          <p:cNvSpPr txBox="1"/>
          <p:nvPr/>
        </p:nvSpPr>
        <p:spPr>
          <a:xfrm>
            <a:off x="8105291" y="1124680"/>
            <a:ext cx="4308625" cy="307777"/>
          </a:xfrm>
          <a:prstGeom prst="rect">
            <a:avLst/>
          </a:prstGeom>
          <a:noFill/>
        </p:spPr>
        <p:txBody>
          <a:bodyPr wrap="square">
            <a:spAutoFit/>
          </a:bodyPr>
          <a:lstStyle/>
          <a:p>
            <a:r>
              <a:rPr lang="en" altLang="zh-CN" sz="1400"/>
              <a:t>The unit of throughput is 10³ queries/sec.</a:t>
            </a:r>
            <a:endParaRPr lang="en" altLang="zh-CN"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894" y="156685"/>
            <a:ext cx="10515600" cy="1325563"/>
          </a:xfrm>
        </p:spPr>
        <p:txBody>
          <a:bodyPr/>
          <a:lstStyle/>
          <a:p>
            <a:r>
              <a:rPr lang="en-US" dirty="0"/>
              <a:t>Revisit Knowledge Graph Foundation Model</a:t>
            </a:r>
          </a:p>
        </p:txBody>
      </p:sp>
      <p:sp>
        <p:nvSpPr>
          <p:cNvPr id="3" name="Content Placeholder 2"/>
          <p:cNvSpPr>
            <a:spLocks noGrp="1"/>
          </p:cNvSpPr>
          <p:nvPr>
            <p:ph idx="1"/>
          </p:nvPr>
        </p:nvSpPr>
        <p:spPr>
          <a:xfrm>
            <a:off x="407894" y="1363980"/>
            <a:ext cx="11148695" cy="4926965"/>
          </a:xfrm>
        </p:spPr>
        <p:txBody>
          <a:bodyPr/>
          <a:lstStyle/>
          <a:p>
            <a:r>
              <a:rPr lang="en-US" altLang="zh-CN" dirty="0">
                <a:solidFill>
                  <a:srgbClr val="FF0000"/>
                </a:solidFill>
              </a:rPr>
              <a:t>Knowledge Graph Foundation Model (</a:t>
            </a:r>
            <a:r>
              <a:rPr lang="en-US" altLang="zh-CN" b="1" dirty="0">
                <a:solidFill>
                  <a:srgbClr val="FF0000"/>
                </a:solidFill>
              </a:rPr>
              <a:t>KGFM</a:t>
            </a:r>
            <a:r>
              <a:rPr lang="en-US" altLang="zh-CN" dirty="0">
                <a:solidFill>
                  <a:srgbClr val="FF0000"/>
                </a:solidFill>
              </a:rPr>
              <a:t>) </a:t>
            </a:r>
            <a:r>
              <a:rPr lang="en-US" altLang="zh-CN" dirty="0"/>
              <a:t>need to be able to generalize on new graphs where the entities and relationships are completely different.</a:t>
            </a:r>
          </a:p>
        </p:txBody>
      </p:sp>
      <p:sp>
        <p:nvSpPr>
          <p:cNvPr id="4" name="Slide Number Placeholder 3"/>
          <p:cNvSpPr>
            <a:spLocks noGrp="1"/>
          </p:cNvSpPr>
          <p:nvPr>
            <p:ph type="sldNum" sz="quarter" idx="12"/>
            <p:custDataLst>
              <p:tags r:id="rId1"/>
            </p:custDataLst>
          </p:nvPr>
        </p:nvSpPr>
        <p:spPr/>
        <p:txBody>
          <a:bodyPr/>
          <a:lstStyle/>
          <a:p>
            <a:fld id="{360D54F1-1E69-41BF-8A89-6B497D4E24EC}" type="slidenum">
              <a:rPr lang="en-US" smtClean="0"/>
              <a:t>27</a:t>
            </a:fld>
            <a:endParaRPr lang="en-US"/>
          </a:p>
        </p:txBody>
      </p:sp>
      <p:sp>
        <p:nvSpPr>
          <p:cNvPr id="6" name="TextBox 5"/>
          <p:cNvSpPr txBox="1"/>
          <p:nvPr>
            <p:custDataLst>
              <p:tags r:id="rId2"/>
            </p:custDataLst>
          </p:nvPr>
        </p:nvSpPr>
        <p:spPr>
          <a:xfrm>
            <a:off x="0" y="6356985"/>
            <a:ext cx="12102425" cy="275590"/>
          </a:xfrm>
          <a:prstGeom prst="rect">
            <a:avLst/>
          </a:prstGeom>
          <a:noFill/>
        </p:spPr>
        <p:txBody>
          <a:bodyPr wrap="square">
            <a:spAutoFit/>
          </a:bodyPr>
          <a:lstStyle/>
          <a:p>
            <a:r>
              <a:rPr lang="en-US" altLang="zh-CN" sz="1200" dirty="0">
                <a:ea typeface="等线"/>
                <a:cs typeface="+mn-lt"/>
              </a:rPr>
              <a:t>Towards Foundation Models For Knowledge Graph Reasoning. ICLR 2024</a:t>
            </a:r>
          </a:p>
        </p:txBody>
      </p:sp>
      <p:pic>
        <p:nvPicPr>
          <p:cNvPr id="5" name="图片 4"/>
          <p:cNvPicPr>
            <a:picLocks noChangeAspect="1"/>
          </p:cNvPicPr>
          <p:nvPr>
            <p:custDataLst>
              <p:tags r:id="rId3"/>
            </p:custDataLst>
          </p:nvPr>
        </p:nvPicPr>
        <p:blipFill>
          <a:blip r:embed="rId9"/>
          <a:srcRect l="2103" t="6238" r="8523" b="1035"/>
          <a:stretch>
            <a:fillRect/>
          </a:stretch>
        </p:blipFill>
        <p:spPr>
          <a:xfrm>
            <a:off x="1078865" y="3046730"/>
            <a:ext cx="4667250" cy="2447290"/>
          </a:xfrm>
          <a:prstGeom prst="rect">
            <a:avLst/>
          </a:prstGeom>
        </p:spPr>
      </p:pic>
      <p:pic>
        <p:nvPicPr>
          <p:cNvPr id="8" name="图片 7"/>
          <p:cNvPicPr>
            <a:picLocks noChangeAspect="1"/>
          </p:cNvPicPr>
          <p:nvPr>
            <p:custDataLst>
              <p:tags r:id="rId4"/>
            </p:custDataLst>
          </p:nvPr>
        </p:nvPicPr>
        <p:blipFill>
          <a:blip r:embed="rId10"/>
          <a:srcRect l="2377" t="3554" r="1840" b="4363"/>
          <a:stretch>
            <a:fillRect/>
          </a:stretch>
        </p:blipFill>
        <p:spPr>
          <a:xfrm>
            <a:off x="6201410" y="3046730"/>
            <a:ext cx="4644390" cy="2446655"/>
          </a:xfrm>
          <a:prstGeom prst="rect">
            <a:avLst/>
          </a:prstGeom>
        </p:spPr>
      </p:pic>
      <p:sp>
        <p:nvSpPr>
          <p:cNvPr id="11" name="文本框 10"/>
          <p:cNvSpPr txBox="1"/>
          <p:nvPr>
            <p:custDataLst>
              <p:tags r:id="rId5"/>
            </p:custDataLst>
          </p:nvPr>
        </p:nvSpPr>
        <p:spPr>
          <a:xfrm>
            <a:off x="2261235" y="5570220"/>
            <a:ext cx="2301875" cy="368300"/>
          </a:xfrm>
          <a:prstGeom prst="rect">
            <a:avLst/>
          </a:prstGeom>
          <a:noFill/>
        </p:spPr>
        <p:txBody>
          <a:bodyPr wrap="square" rtlCol="0">
            <a:spAutoFit/>
          </a:bodyPr>
          <a:lstStyle/>
          <a:p>
            <a:r>
              <a:rPr lang="en-US" altLang="zh-CN" dirty="0"/>
              <a:t>Figure1. Train graph</a:t>
            </a:r>
          </a:p>
        </p:txBody>
      </p:sp>
      <p:sp>
        <p:nvSpPr>
          <p:cNvPr id="12" name="文本框 11"/>
          <p:cNvSpPr txBox="1"/>
          <p:nvPr>
            <p:custDataLst>
              <p:tags r:id="rId6"/>
            </p:custDataLst>
          </p:nvPr>
        </p:nvSpPr>
        <p:spPr>
          <a:xfrm>
            <a:off x="7372985" y="5570220"/>
            <a:ext cx="2301875" cy="368300"/>
          </a:xfrm>
          <a:prstGeom prst="rect">
            <a:avLst/>
          </a:prstGeom>
          <a:noFill/>
        </p:spPr>
        <p:txBody>
          <a:bodyPr wrap="square" rtlCol="0">
            <a:spAutoFit/>
          </a:bodyPr>
          <a:lstStyle/>
          <a:p>
            <a:r>
              <a:rPr lang="en-US" altLang="zh-CN" dirty="0"/>
              <a:t>Figure2. Test graph</a:t>
            </a:r>
          </a:p>
        </p:txBody>
      </p:sp>
      <p:sp>
        <p:nvSpPr>
          <p:cNvPr id="13" name="TextBox 5"/>
          <p:cNvSpPr txBox="1"/>
          <p:nvPr/>
        </p:nvSpPr>
        <p:spPr>
          <a:xfrm>
            <a:off x="0" y="6578600"/>
            <a:ext cx="12102425" cy="275590"/>
          </a:xfrm>
          <a:prstGeom prst="rect">
            <a:avLst/>
          </a:prstGeom>
          <a:noFill/>
        </p:spPr>
        <p:txBody>
          <a:bodyPr wrap="square">
            <a:spAutoFit/>
          </a:bodyPr>
          <a:lstStyle/>
          <a:p>
            <a:r>
              <a:rPr lang="en-US" altLang="zh-CN" sz="1200" dirty="0">
                <a:ea typeface="等线"/>
                <a:cs typeface="+mn-lt"/>
              </a:rPr>
              <a:t>How Expressive are Knowledge Graph Foundation Models? ICML 2025</a:t>
            </a:r>
          </a:p>
        </p:txBody>
      </p:sp>
      <p:sp>
        <p:nvSpPr>
          <p:cNvPr id="9" name="TextBox 8">
            <a:extLst>
              <a:ext uri="{FF2B5EF4-FFF2-40B4-BE49-F238E27FC236}">
                <a16:creationId xmlns:a16="http://schemas.microsoft.com/office/drawing/2014/main" id="{089352CF-5EEB-F17E-0AF1-25A2BE08BDE1}"/>
              </a:ext>
            </a:extLst>
          </p:cNvPr>
          <p:cNvSpPr txBox="1"/>
          <p:nvPr/>
        </p:nvSpPr>
        <p:spPr>
          <a:xfrm>
            <a:off x="4900274" y="5876846"/>
            <a:ext cx="2301875" cy="369332"/>
          </a:xfrm>
          <a:prstGeom prst="rect">
            <a:avLst/>
          </a:prstGeom>
          <a:noFill/>
        </p:spPr>
        <p:txBody>
          <a:bodyPr wrap="square">
            <a:spAutoFit/>
          </a:bodyPr>
          <a:lstStyle/>
          <a:p>
            <a:r>
              <a:rPr lang="en-US" altLang="zh-CN" sz="1800" dirty="0">
                <a:ea typeface="等线"/>
                <a:cs typeface="+mn-lt"/>
              </a:rPr>
              <a:t>Figure Ref: ICML 2025</a:t>
            </a:r>
            <a:endParaRPr lang="en-US" dirty="0"/>
          </a:p>
        </p:txBody>
      </p:sp>
      <p:sp>
        <p:nvSpPr>
          <p:cNvPr id="10" name="TextBox 9">
            <a:extLst>
              <a:ext uri="{FF2B5EF4-FFF2-40B4-BE49-F238E27FC236}">
                <a16:creationId xmlns:a16="http://schemas.microsoft.com/office/drawing/2014/main" id="{67C06E8C-6F57-7A6E-6E0A-8222A7E68003}"/>
              </a:ext>
            </a:extLst>
          </p:cNvPr>
          <p:cNvSpPr txBox="1"/>
          <p:nvPr/>
        </p:nvSpPr>
        <p:spPr>
          <a:xfrm>
            <a:off x="5043709" y="6246178"/>
            <a:ext cx="6098988" cy="646331"/>
          </a:xfrm>
          <a:prstGeom prst="rect">
            <a:avLst/>
          </a:prstGeom>
          <a:noFill/>
        </p:spPr>
        <p:txBody>
          <a:bodyPr wrap="square">
            <a:spAutoFit/>
          </a:bodyPr>
          <a:lstStyle/>
          <a:p>
            <a:r>
              <a:rPr lang="en-US" altLang="zh-CN" b="1" dirty="0">
                <a:solidFill>
                  <a:srgbClr val="FF0000"/>
                </a:solidFill>
              </a:rPr>
              <a:t>Invariance of the relational structure</a:t>
            </a:r>
            <a:r>
              <a:rPr lang="en-US" altLang="zh-CN" dirty="0"/>
              <a:t> facilitates the transition to new relations——capturing the ‘relation’ of relation.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矩形 65"/>
          <p:cNvSpPr/>
          <p:nvPr/>
        </p:nvSpPr>
        <p:spPr>
          <a:xfrm>
            <a:off x="429260" y="1650365"/>
            <a:ext cx="11359515" cy="2436495"/>
          </a:xfrm>
          <a:prstGeom prst="rect">
            <a:avLst/>
          </a:prstGeom>
          <a:noFill/>
          <a:ln w="25400" cap="flat" cmpd="sng">
            <a:solidFill>
              <a:schemeClr val="accent2">
                <a:lumMod val="40000"/>
                <a:lumOff val="60000"/>
              </a:schemeClr>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Title 1"/>
          <p:cNvSpPr>
            <a:spLocks noGrp="1"/>
          </p:cNvSpPr>
          <p:nvPr>
            <p:ph type="title"/>
          </p:nvPr>
        </p:nvSpPr>
        <p:spPr>
          <a:xfrm>
            <a:off x="519430" y="14491"/>
            <a:ext cx="10515600" cy="1280388"/>
          </a:xfrm>
        </p:spPr>
        <p:txBody>
          <a:bodyPr>
            <a:normAutofit/>
          </a:bodyPr>
          <a:lstStyle/>
          <a:p>
            <a:r>
              <a:rPr lang="en-US" dirty="0"/>
              <a:t>Rethink the Foundation Model</a:t>
            </a:r>
          </a:p>
        </p:txBody>
      </p:sp>
      <p:sp>
        <p:nvSpPr>
          <p:cNvPr id="3" name="Content Placeholder 2"/>
          <p:cNvSpPr>
            <a:spLocks noGrp="1"/>
          </p:cNvSpPr>
          <p:nvPr>
            <p:ph idx="1"/>
          </p:nvPr>
        </p:nvSpPr>
        <p:spPr>
          <a:xfrm>
            <a:off x="4744720" y="1116330"/>
            <a:ext cx="3019425" cy="552450"/>
          </a:xfrm>
        </p:spPr>
        <p:txBody>
          <a:bodyPr>
            <a:noAutofit/>
          </a:bodyPr>
          <a:lstStyle/>
          <a:p>
            <a:pPr marL="0" indent="0">
              <a:buNone/>
            </a:pPr>
            <a:r>
              <a:rPr lang="en-US" sz="3200" dirty="0"/>
              <a:t>LLM vs KGFM</a:t>
            </a:r>
          </a:p>
        </p:txBody>
      </p:sp>
      <p:sp>
        <p:nvSpPr>
          <p:cNvPr id="4" name="Slide Number Placeholder 3"/>
          <p:cNvSpPr>
            <a:spLocks noGrp="1"/>
          </p:cNvSpPr>
          <p:nvPr>
            <p:ph type="sldNum" sz="quarter" idx="12"/>
          </p:nvPr>
        </p:nvSpPr>
        <p:spPr>
          <a:xfrm>
            <a:off x="8610600" y="6462395"/>
            <a:ext cx="2743200" cy="365125"/>
          </a:xfrm>
        </p:spPr>
        <p:txBody>
          <a:bodyPr/>
          <a:lstStyle/>
          <a:p>
            <a:fld id="{360D54F1-1E69-41BF-8A89-6B497D4E24EC}" type="slidenum">
              <a:rPr lang="en-US" smtClean="0"/>
              <a:t>28</a:t>
            </a:fld>
            <a:endParaRPr lang="en-US"/>
          </a:p>
        </p:txBody>
      </p:sp>
      <p:sp>
        <p:nvSpPr>
          <p:cNvPr id="51" name="文本框 50"/>
          <p:cNvSpPr txBox="1"/>
          <p:nvPr/>
        </p:nvSpPr>
        <p:spPr>
          <a:xfrm>
            <a:off x="3728085" y="1668780"/>
            <a:ext cx="6096000" cy="521970"/>
          </a:xfrm>
          <a:prstGeom prst="rect">
            <a:avLst/>
          </a:prstGeom>
          <a:noFill/>
        </p:spPr>
        <p:txBody>
          <a:bodyPr wrap="square" rtlCol="0" anchor="t">
            <a:spAutoFit/>
          </a:bodyPr>
          <a:lstStyle/>
          <a:p>
            <a:r>
              <a:rPr lang="en-US" altLang="zh-CN" sz="2800"/>
              <a:t>General invariant basic unit</a:t>
            </a:r>
            <a:endParaRPr lang="zh-CN" altLang="en-US" sz="2800"/>
          </a:p>
        </p:txBody>
      </p:sp>
      <p:sp>
        <p:nvSpPr>
          <p:cNvPr id="52" name="文本框 51"/>
          <p:cNvSpPr txBox="1"/>
          <p:nvPr/>
        </p:nvSpPr>
        <p:spPr>
          <a:xfrm>
            <a:off x="2574290" y="2190750"/>
            <a:ext cx="1513205" cy="460375"/>
          </a:xfrm>
          <a:prstGeom prst="rect">
            <a:avLst/>
          </a:prstGeom>
          <a:noFill/>
        </p:spPr>
        <p:txBody>
          <a:bodyPr wrap="square" rtlCol="0">
            <a:spAutoFit/>
          </a:bodyPr>
          <a:lstStyle/>
          <a:p>
            <a:r>
              <a:rPr lang="en-US" altLang="zh-CN" sz="2400"/>
              <a:t>Token</a:t>
            </a:r>
          </a:p>
        </p:txBody>
      </p:sp>
      <p:pic>
        <p:nvPicPr>
          <p:cNvPr id="54" name="图片 53"/>
          <p:cNvPicPr>
            <a:picLocks noChangeAspect="1"/>
          </p:cNvPicPr>
          <p:nvPr/>
        </p:nvPicPr>
        <p:blipFill>
          <a:blip r:embed="rId2"/>
          <a:srcRect t="3058" r="253" b="809"/>
          <a:stretch>
            <a:fillRect/>
          </a:stretch>
        </p:blipFill>
        <p:spPr>
          <a:xfrm>
            <a:off x="6597650" y="2652395"/>
            <a:ext cx="4756150" cy="1357630"/>
          </a:xfrm>
          <a:prstGeom prst="rect">
            <a:avLst/>
          </a:prstGeom>
        </p:spPr>
      </p:pic>
      <p:sp>
        <p:nvSpPr>
          <p:cNvPr id="55" name="文本框 54"/>
          <p:cNvSpPr txBox="1"/>
          <p:nvPr/>
        </p:nvSpPr>
        <p:spPr>
          <a:xfrm>
            <a:off x="8110855" y="2190750"/>
            <a:ext cx="3242945" cy="460375"/>
          </a:xfrm>
          <a:prstGeom prst="rect">
            <a:avLst/>
          </a:prstGeom>
          <a:noFill/>
        </p:spPr>
        <p:txBody>
          <a:bodyPr wrap="square" rtlCol="0">
            <a:spAutoFit/>
          </a:bodyPr>
          <a:lstStyle/>
          <a:p>
            <a:r>
              <a:rPr lang="en-US" altLang="zh-CN" sz="2400"/>
              <a:t>Relation Motif</a:t>
            </a:r>
          </a:p>
        </p:txBody>
      </p:sp>
      <p:pic>
        <p:nvPicPr>
          <p:cNvPr id="59" name="图片 58"/>
          <p:cNvPicPr>
            <a:picLocks noChangeAspect="1"/>
          </p:cNvPicPr>
          <p:nvPr/>
        </p:nvPicPr>
        <p:blipFill>
          <a:blip r:embed="rId3"/>
          <a:srcRect t="3295" r="23671"/>
          <a:stretch>
            <a:fillRect/>
          </a:stretch>
        </p:blipFill>
        <p:spPr>
          <a:xfrm>
            <a:off x="519430" y="2785110"/>
            <a:ext cx="5690235" cy="1080770"/>
          </a:xfrm>
          <a:prstGeom prst="rect">
            <a:avLst/>
          </a:prstGeom>
        </p:spPr>
      </p:pic>
      <p:sp>
        <p:nvSpPr>
          <p:cNvPr id="60" name="文本框 59"/>
          <p:cNvSpPr txBox="1"/>
          <p:nvPr/>
        </p:nvSpPr>
        <p:spPr>
          <a:xfrm>
            <a:off x="4406265" y="4255770"/>
            <a:ext cx="6096000" cy="521970"/>
          </a:xfrm>
          <a:prstGeom prst="rect">
            <a:avLst/>
          </a:prstGeom>
          <a:noFill/>
        </p:spPr>
        <p:txBody>
          <a:bodyPr wrap="square" rtlCol="0" anchor="t">
            <a:spAutoFit/>
          </a:bodyPr>
          <a:lstStyle/>
          <a:p>
            <a:r>
              <a:rPr lang="en-US" altLang="zh-CN" sz="2800"/>
              <a:t>Incontext Learning</a:t>
            </a:r>
          </a:p>
        </p:txBody>
      </p:sp>
      <p:pic>
        <p:nvPicPr>
          <p:cNvPr id="61" name="图片 60"/>
          <p:cNvPicPr>
            <a:picLocks noChangeAspect="1"/>
          </p:cNvPicPr>
          <p:nvPr/>
        </p:nvPicPr>
        <p:blipFill>
          <a:blip r:embed="rId4"/>
          <a:srcRect b="5719"/>
          <a:stretch>
            <a:fillRect/>
          </a:stretch>
        </p:blipFill>
        <p:spPr>
          <a:xfrm>
            <a:off x="685800" y="4982210"/>
            <a:ext cx="4953635" cy="1688465"/>
          </a:xfrm>
          <a:prstGeom prst="rect">
            <a:avLst/>
          </a:prstGeom>
        </p:spPr>
      </p:pic>
      <p:pic>
        <p:nvPicPr>
          <p:cNvPr id="62" name="图片 61" descr="wenhao"/>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34705" y="5380990"/>
            <a:ext cx="1081405" cy="1081405"/>
          </a:xfrm>
          <a:prstGeom prst="rect">
            <a:avLst/>
          </a:prstGeom>
        </p:spPr>
      </p:pic>
      <p:sp>
        <p:nvSpPr>
          <p:cNvPr id="63" name="文本框 62"/>
          <p:cNvSpPr txBox="1"/>
          <p:nvPr/>
        </p:nvSpPr>
        <p:spPr>
          <a:xfrm>
            <a:off x="2440940" y="4594225"/>
            <a:ext cx="1513205" cy="460375"/>
          </a:xfrm>
          <a:prstGeom prst="rect">
            <a:avLst/>
          </a:prstGeom>
          <a:noFill/>
        </p:spPr>
        <p:txBody>
          <a:bodyPr wrap="square" rtlCol="0">
            <a:spAutoFit/>
          </a:bodyPr>
          <a:lstStyle/>
          <a:p>
            <a:r>
              <a:rPr lang="en-US" altLang="zh-CN" sz="2400"/>
              <a:t>Prompt</a:t>
            </a:r>
          </a:p>
        </p:txBody>
      </p:sp>
      <p:sp>
        <p:nvSpPr>
          <p:cNvPr id="64" name="右箭头 63"/>
          <p:cNvSpPr/>
          <p:nvPr/>
        </p:nvSpPr>
        <p:spPr>
          <a:xfrm>
            <a:off x="6209665" y="5685155"/>
            <a:ext cx="916305" cy="364490"/>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5" name="文本框 64"/>
          <p:cNvSpPr txBox="1"/>
          <p:nvPr/>
        </p:nvSpPr>
        <p:spPr>
          <a:xfrm>
            <a:off x="8434705" y="4649470"/>
            <a:ext cx="1513205" cy="460375"/>
          </a:xfrm>
          <a:prstGeom prst="rect">
            <a:avLst/>
          </a:prstGeom>
          <a:noFill/>
        </p:spPr>
        <p:txBody>
          <a:bodyPr wrap="square" rtlCol="0">
            <a:spAutoFit/>
          </a:bodyPr>
          <a:lstStyle/>
          <a:p>
            <a:r>
              <a:rPr lang="en-US" altLang="zh-CN" sz="2400"/>
              <a:t>Missing</a:t>
            </a:r>
          </a:p>
        </p:txBody>
      </p:sp>
      <p:sp>
        <p:nvSpPr>
          <p:cNvPr id="67" name="矩形 66"/>
          <p:cNvSpPr/>
          <p:nvPr/>
        </p:nvSpPr>
        <p:spPr>
          <a:xfrm>
            <a:off x="429260" y="4248150"/>
            <a:ext cx="11359515" cy="2436495"/>
          </a:xfrm>
          <a:prstGeom prst="rect">
            <a:avLst/>
          </a:prstGeom>
          <a:noFill/>
          <a:ln w="25400" cap="flat" cmpd="sng">
            <a:solidFill>
              <a:schemeClr val="accent2">
                <a:lumMod val="75000"/>
              </a:schemeClr>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795" y="0"/>
            <a:ext cx="11672570" cy="1280160"/>
          </a:xfrm>
        </p:spPr>
        <p:txBody>
          <a:bodyPr>
            <a:normAutofit/>
          </a:bodyPr>
          <a:lstStyle/>
          <a:p>
            <a:r>
              <a:rPr lang="en-US" altLang="zh-CN" sz="4000" dirty="0"/>
              <a:t>In-context Learning from a Bayesian View</a:t>
            </a:r>
          </a:p>
        </p:txBody>
      </p:sp>
      <p:sp>
        <p:nvSpPr>
          <p:cNvPr id="8" name="Content Placeholder 2"/>
          <p:cNvSpPr>
            <a:spLocks noGrp="1"/>
          </p:cNvSpPr>
          <p:nvPr>
            <p:ph idx="1"/>
          </p:nvPr>
        </p:nvSpPr>
        <p:spPr>
          <a:xfrm>
            <a:off x="518794" y="1817221"/>
            <a:ext cx="11148695" cy="1123950"/>
          </a:xfrm>
        </p:spPr>
        <p:txBody>
          <a:bodyPr/>
          <a:lstStyle/>
          <a:p>
            <a:r>
              <a:rPr lang="en-US" altLang="zh-CN" dirty="0"/>
              <a:t>ICL in LLM: Extract the shared concept from the prompt and conduct Bayesian inference. </a:t>
            </a:r>
          </a:p>
        </p:txBody>
      </p:sp>
      <mc:AlternateContent xmlns:mc="http://schemas.openxmlformats.org/markup-compatibility/2006" xmlns:a14="http://schemas.microsoft.com/office/drawing/2010/main">
        <mc:Choice Requires="a14">
          <p:sp>
            <p:nvSpPr>
              <p:cNvPr id="9" name="Content Placeholder 2"/>
              <p:cNvSpPr>
                <a:spLocks noGrp="1"/>
              </p:cNvSpPr>
              <p:nvPr/>
            </p:nvSpPr>
            <p:spPr>
              <a:xfrm>
                <a:off x="518794" y="3957320"/>
                <a:ext cx="10517094" cy="11239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tLang="zh-CN" dirty="0"/>
                  <a:t>Posterior predictive distribution: a prior specifies a hypothesis space    </a:t>
                </a:r>
                <a:r>
                  <a:rPr lang="en-US" altLang="zh-CN" i="1" dirty="0">
                    <a:latin typeface="Arial" panose="020B0604020202090204" pitchFamily="34" charset="0"/>
                    <a:cs typeface="Arial" panose="020B0604020202090204" pitchFamily="34" charset="0"/>
                  </a:rPr>
                  <a:t>Φ</a:t>
                </a:r>
                <a14:m>
                  <m:oMath xmlns:m="http://schemas.openxmlformats.org/officeDocument/2006/math">
                    <m:r>
                      <a:rPr lang="en-US" altLang="zh-CN" i="1" dirty="0">
                        <a:latin typeface="Cambria Math" panose="02040503050406030204" pitchFamily="18" charset="0"/>
                        <a:cs typeface="DejaVu Math TeX Gyre" panose="02000503000000000000" charset="0"/>
                      </a:rPr>
                      <m:t> </m:t>
                    </m:r>
                  </m:oMath>
                </a14:m>
                <a:r>
                  <a:rPr lang="en-US" altLang="zh-CN" dirty="0"/>
                  <a:t>that maps inputs </a:t>
                </a:r>
                <a:r>
                  <a:rPr lang="en-US" altLang="zh-CN" i="1" dirty="0"/>
                  <a:t>x</a:t>
                </a:r>
                <a:r>
                  <a:rPr lang="en-US" altLang="zh-CN" dirty="0"/>
                  <a:t> to labels </a:t>
                </a:r>
                <a:r>
                  <a:rPr lang="en-US" altLang="zh-CN" i="1" dirty="0"/>
                  <a:t>y</a:t>
                </a:r>
                <a:r>
                  <a:rPr lang="en-US" altLang="zh-CN" dirty="0"/>
                  <a:t> in sampled dataset </a:t>
                </a:r>
                <a:r>
                  <a:rPr lang="en-US" altLang="zh-CN" i="1" dirty="0"/>
                  <a:t>D</a:t>
                </a:r>
                <a:r>
                  <a:rPr lang="en-US" altLang="zh-CN" dirty="0"/>
                  <a:t>. </a:t>
                </a:r>
              </a:p>
            </p:txBody>
          </p:sp>
        </mc:Choice>
        <mc:Fallback xmlns="">
          <p:sp>
            <p:nvSpPr>
              <p:cNvPr id="9" name="Content Placeholder 2"/>
              <p:cNvSpPr>
                <a:spLocks noGrp="1" noRot="1" noChangeAspect="1" noMove="1" noResize="1" noEditPoints="1" noAdjustHandles="1" noChangeArrowheads="1" noChangeShapeType="1" noTextEdit="1"/>
              </p:cNvSpPr>
              <p:nvPr/>
            </p:nvSpPr>
            <p:spPr>
              <a:xfrm>
                <a:off x="518794" y="3957320"/>
                <a:ext cx="10517094" cy="1123950"/>
              </a:xfrm>
              <a:prstGeom prst="rect">
                <a:avLst/>
              </a:prstGeom>
              <a:blipFill>
                <a:blip r:embed="rId2"/>
                <a:stretch>
                  <a:fillRect l="-1043" t="-8649" r="-1681"/>
                </a:stretch>
              </a:blipFill>
            </p:spPr>
            <p:txBody>
              <a:bodyPr/>
              <a:lstStyle/>
              <a:p>
                <a:r>
                  <a:rPr lang="en-US">
                    <a:noFill/>
                  </a:rPr>
                  <a:t> </a:t>
                </a:r>
              </a:p>
            </p:txBody>
          </p:sp>
        </mc:Fallback>
      </mc:AlternateContent>
      <p:pic>
        <p:nvPicPr>
          <p:cNvPr id="10" name="图片 9" descr="LaTeXLive1782355757042"/>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8200" y="2349500"/>
            <a:ext cx="10758170" cy="588010"/>
          </a:xfrm>
          <a:prstGeom prst="rect">
            <a:avLst/>
          </a:prstGeom>
        </p:spPr>
      </p:pic>
      <p:pic>
        <p:nvPicPr>
          <p:cNvPr id="12" name="图片 11" descr="LaTeXLive1782356825366"/>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32050" y="4656455"/>
            <a:ext cx="6760845" cy="84963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ACCDB6-E781-4368-4081-D1EF22CBBEED}"/>
              </a:ext>
            </a:extLst>
          </p:cNvPr>
          <p:cNvSpPr>
            <a:spLocks noGrp="1"/>
          </p:cNvSpPr>
          <p:nvPr>
            <p:ph type="sldNum" sz="quarter" idx="12"/>
          </p:nvPr>
        </p:nvSpPr>
        <p:spPr/>
        <p:txBody>
          <a:bodyPr/>
          <a:lstStyle/>
          <a:p>
            <a:fld id="{360D54F1-1E69-41BF-8A89-6B497D4E24EC}" type="slidenum">
              <a:rPr lang="en-US" smtClean="0"/>
              <a:t>3</a:t>
            </a:fld>
            <a:endParaRPr lang="en-US"/>
          </a:p>
        </p:txBody>
      </p:sp>
      <p:sp>
        <p:nvSpPr>
          <p:cNvPr id="6" name="Google Shape;266;p20">
            <a:extLst>
              <a:ext uri="{FF2B5EF4-FFF2-40B4-BE49-F238E27FC236}">
                <a16:creationId xmlns:a16="http://schemas.microsoft.com/office/drawing/2014/main" id="{B1D4A736-3B79-53C7-6959-D622B1A0DA85}"/>
              </a:ext>
            </a:extLst>
          </p:cNvPr>
          <p:cNvSpPr/>
          <p:nvPr/>
        </p:nvSpPr>
        <p:spPr>
          <a:xfrm rot="16200000">
            <a:off x="1625200" y="3577162"/>
            <a:ext cx="685600" cy="1434800"/>
          </a:xfrm>
          <a:prstGeom prst="flowChartOffpageConnector">
            <a:avLst/>
          </a:prstGeom>
          <a:solidFill>
            <a:srgbClr val="A2C4C9"/>
          </a:solidFill>
          <a:ln>
            <a:noFill/>
          </a:ln>
        </p:spPr>
        <p:txBody>
          <a:bodyPr spcFirstLastPara="1" wrap="square" lIns="121900" tIns="121900" rIns="121900" bIns="121900" anchor="ctr" anchorCtr="0">
            <a:noAutofit/>
          </a:bodyPr>
          <a:lstStyle/>
          <a:p>
            <a:pPr algn="ctr"/>
            <a:endParaRPr sz="2000">
              <a:latin typeface="Arial" panose="020B0604020202020204" pitchFamily="34" charset="0"/>
              <a:cs typeface="Arial" panose="020B0604020202020204" pitchFamily="34" charset="0"/>
            </a:endParaRPr>
          </a:p>
        </p:txBody>
      </p:sp>
      <p:sp>
        <p:nvSpPr>
          <p:cNvPr id="8" name="Google Shape;267;p20">
            <a:extLst>
              <a:ext uri="{FF2B5EF4-FFF2-40B4-BE49-F238E27FC236}">
                <a16:creationId xmlns:a16="http://schemas.microsoft.com/office/drawing/2014/main" id="{07532998-8C18-3FD0-F940-CEA5E6ABC814}"/>
              </a:ext>
            </a:extLst>
          </p:cNvPr>
          <p:cNvSpPr/>
          <p:nvPr/>
        </p:nvSpPr>
        <p:spPr>
          <a:xfrm rot="16200000">
            <a:off x="1625200" y="2013862"/>
            <a:ext cx="685600" cy="1434800"/>
          </a:xfrm>
          <a:prstGeom prst="flowChartOffpageConnector">
            <a:avLst/>
          </a:prstGeom>
          <a:solidFill>
            <a:srgbClr val="A2C4C9"/>
          </a:solidFill>
          <a:ln>
            <a:noFill/>
          </a:ln>
        </p:spPr>
        <p:txBody>
          <a:bodyPr spcFirstLastPara="1" wrap="square" lIns="121900" tIns="121900" rIns="121900" bIns="121900" anchor="ctr" anchorCtr="0">
            <a:noAutofit/>
          </a:bodyPr>
          <a:lstStyle/>
          <a:p>
            <a:pPr algn="ctr"/>
            <a:endParaRPr sz="2000">
              <a:latin typeface="Arial" panose="020B0604020202020204" pitchFamily="34" charset="0"/>
              <a:cs typeface="Arial" panose="020B0604020202020204" pitchFamily="34" charset="0"/>
            </a:endParaRPr>
          </a:p>
        </p:txBody>
      </p:sp>
      <p:sp>
        <p:nvSpPr>
          <p:cNvPr id="12" name="Google Shape;269;p20">
            <a:extLst>
              <a:ext uri="{FF2B5EF4-FFF2-40B4-BE49-F238E27FC236}">
                <a16:creationId xmlns:a16="http://schemas.microsoft.com/office/drawing/2014/main" id="{7A9EB032-6A61-EFE4-E81F-EB77481353E5}"/>
              </a:ext>
            </a:extLst>
          </p:cNvPr>
          <p:cNvSpPr txBox="1"/>
          <p:nvPr/>
        </p:nvSpPr>
        <p:spPr>
          <a:xfrm>
            <a:off x="2562199" y="1386367"/>
            <a:ext cx="9318171" cy="4708694"/>
          </a:xfrm>
          <a:prstGeom prst="rect">
            <a:avLst/>
          </a:prstGeom>
          <a:noFill/>
          <a:ln>
            <a:noFill/>
          </a:ln>
        </p:spPr>
        <p:txBody>
          <a:bodyPr spcFirstLastPara="1" wrap="square" lIns="121900" tIns="121900" rIns="121900" bIns="121900" anchor="ctr" anchorCtr="0">
            <a:noAutofit/>
          </a:bodyPr>
          <a:lstStyle/>
          <a:p>
            <a:pPr marL="609585" indent="-448722">
              <a:lnSpc>
                <a:spcPct val="115000"/>
              </a:lnSpc>
              <a:spcBef>
                <a:spcPts val="1600"/>
              </a:spcBef>
              <a:buSzPts val="1700"/>
              <a:buFont typeface="Times New Roman"/>
              <a:buChar char="●"/>
            </a:pPr>
            <a:r>
              <a:rPr lang="en-US" altLang="zh-CN" sz="2400" dirty="0">
                <a:latin typeface="Arial" panose="020B0604020202020204" pitchFamily="34" charset="0"/>
                <a:ea typeface="Times New Roman"/>
                <a:cs typeface="Arial" panose="020B0604020202020204" pitchFamily="34" charset="0"/>
                <a:sym typeface="Times New Roman"/>
              </a:rPr>
              <a:t>Deliver </a:t>
            </a:r>
            <a:r>
              <a:rPr lang="en-US" altLang="zh-CN" sz="2400" b="1" dirty="0">
                <a:solidFill>
                  <a:srgbClr val="FF0000"/>
                </a:solidFill>
                <a:latin typeface="Arial" panose="020B0604020202020204" pitchFamily="34" charset="0"/>
                <a:ea typeface="Times New Roman"/>
                <a:cs typeface="Arial" panose="020B0604020202020204" pitchFamily="34" charset="0"/>
                <a:sym typeface="Times New Roman"/>
              </a:rPr>
              <a:t>explicit, structured knowledge</a:t>
            </a:r>
            <a:r>
              <a:rPr lang="zh-CN" altLang="en-US" sz="2400" dirty="0">
                <a:solidFill>
                  <a:srgbClr val="FF0000"/>
                </a:solidFill>
                <a:latin typeface="Arial" panose="020B0604020202020204" pitchFamily="34" charset="0"/>
                <a:ea typeface="Times New Roman"/>
                <a:cs typeface="Arial" panose="020B0604020202020204" pitchFamily="34" charset="0"/>
                <a:sym typeface="Times New Roman"/>
              </a:rPr>
              <a:t> </a:t>
            </a:r>
            <a:r>
              <a:rPr lang="en-US" altLang="zh-CN" sz="2400" dirty="0">
                <a:latin typeface="Arial" panose="020B0604020202020204" pitchFamily="34" charset="0"/>
                <a:ea typeface="Times New Roman"/>
                <a:cs typeface="Arial" panose="020B0604020202020204" pitchFamily="34" charset="0"/>
                <a:sym typeface="Times New Roman"/>
              </a:rPr>
              <a:t>through nodes and edges (as a </a:t>
            </a:r>
            <a:r>
              <a:rPr lang="en-US" altLang="zh-CN" sz="2400" b="1" dirty="0">
                <a:solidFill>
                  <a:schemeClr val="accent4"/>
                </a:solidFill>
                <a:latin typeface="Arial" panose="020B0604020202020204" pitchFamily="34" charset="0"/>
                <a:ea typeface="Times New Roman"/>
                <a:cs typeface="Arial" panose="020B0604020202020204" pitchFamily="34" charset="0"/>
                <a:sym typeface="Times New Roman"/>
              </a:rPr>
              <a:t>global structure</a:t>
            </a:r>
            <a:r>
              <a:rPr lang="en-US" altLang="zh-CN" sz="2400" dirty="0">
                <a:latin typeface="Arial" panose="020B0604020202020204" pitchFamily="34" charset="0"/>
                <a:ea typeface="Times New Roman"/>
                <a:cs typeface="Arial" panose="020B0604020202020204" pitchFamily="34" charset="0"/>
                <a:sym typeface="Times New Roman"/>
              </a:rPr>
              <a:t>). Serve as an </a:t>
            </a:r>
            <a:r>
              <a:rPr lang="en-US" altLang="zh-CN" sz="2400" b="1" dirty="0">
                <a:solidFill>
                  <a:schemeClr val="accent6"/>
                </a:solidFill>
                <a:latin typeface="Arial" panose="020B0604020202020204" pitchFamily="34" charset="0"/>
                <a:ea typeface="Times New Roman"/>
                <a:cs typeface="Arial" panose="020B0604020202020204" pitchFamily="34" charset="0"/>
                <a:sym typeface="Times New Roman"/>
              </a:rPr>
              <a:t>organized, readily navigable</a:t>
            </a:r>
            <a:r>
              <a:rPr lang="zh-CN" altLang="en-US" sz="2400" dirty="0">
                <a:solidFill>
                  <a:schemeClr val="accent6"/>
                </a:solidFill>
                <a:latin typeface="Arial" panose="020B0604020202020204" pitchFamily="34" charset="0"/>
                <a:ea typeface="Times New Roman"/>
                <a:cs typeface="Arial" panose="020B0604020202020204" pitchFamily="34" charset="0"/>
                <a:sym typeface="Times New Roman"/>
              </a:rPr>
              <a:t> </a:t>
            </a:r>
            <a:r>
              <a:rPr lang="en-US" altLang="zh-CN" sz="2400" dirty="0">
                <a:latin typeface="Arial" panose="020B0604020202020204" pitchFamily="34" charset="0"/>
                <a:ea typeface="Times New Roman"/>
                <a:cs typeface="Arial" panose="020B0604020202020204" pitchFamily="34" charset="0"/>
                <a:sym typeface="Times New Roman"/>
              </a:rPr>
              <a:t>external </a:t>
            </a:r>
            <a:r>
              <a:rPr lang="en-US" altLang="zh-CN" sz="2400" b="1" dirty="0">
                <a:solidFill>
                  <a:schemeClr val="accent5"/>
                </a:solidFill>
                <a:latin typeface="Arial" panose="020B0604020202020204" pitchFamily="34" charset="0"/>
                <a:ea typeface="Times New Roman"/>
                <a:cs typeface="Arial" panose="020B0604020202020204" pitchFamily="34" charset="0"/>
                <a:sym typeface="Times New Roman"/>
              </a:rPr>
              <a:t>memory</a:t>
            </a:r>
            <a:r>
              <a:rPr lang="en-US" altLang="zh-CN" sz="2400" dirty="0">
                <a:latin typeface="Arial" panose="020B0604020202020204" pitchFamily="34" charset="0"/>
                <a:ea typeface="Times New Roman"/>
                <a:cs typeface="Arial" panose="020B0604020202020204" pitchFamily="34" charset="0"/>
                <a:sym typeface="Times New Roman"/>
              </a:rPr>
              <a:t> that can be injected into LLMs with clear provenance.</a:t>
            </a:r>
            <a:endParaRPr sz="2400" dirty="0">
              <a:latin typeface="Arial" panose="020B0604020202020204" pitchFamily="34" charset="0"/>
              <a:ea typeface="Times New Roman"/>
              <a:cs typeface="Arial" panose="020B0604020202020204" pitchFamily="34" charset="0"/>
              <a:sym typeface="Times New Roman"/>
            </a:endParaRPr>
          </a:p>
          <a:p>
            <a:pPr marL="609585" indent="-448722">
              <a:lnSpc>
                <a:spcPct val="115000"/>
              </a:lnSpc>
              <a:spcBef>
                <a:spcPts val="1600"/>
              </a:spcBef>
              <a:buSzPts val="1700"/>
              <a:buFont typeface="Times New Roman"/>
              <a:buChar char="●"/>
            </a:pPr>
            <a:r>
              <a:rPr lang="en-US" altLang="zh-CN" sz="2400" dirty="0">
                <a:latin typeface="Arial" panose="020B0604020202020204" pitchFamily="34" charset="0"/>
                <a:ea typeface="Times New Roman"/>
                <a:cs typeface="Arial" panose="020B0604020202020204" pitchFamily="34" charset="0"/>
                <a:sym typeface="Times New Roman"/>
              </a:rPr>
              <a:t>Offers </a:t>
            </a:r>
            <a:r>
              <a:rPr lang="en-US" altLang="zh-CN" sz="2400" b="1" dirty="0">
                <a:solidFill>
                  <a:schemeClr val="accent5"/>
                </a:solidFill>
                <a:latin typeface="Arial" panose="020B0604020202020204" pitchFamily="34" charset="0"/>
                <a:ea typeface="Times New Roman"/>
                <a:cs typeface="Arial" panose="020B0604020202020204" pitchFamily="34" charset="0"/>
                <a:sym typeface="Times New Roman"/>
              </a:rPr>
              <a:t>systematic provenance,</a:t>
            </a:r>
            <a:r>
              <a:rPr lang="zh-CN" altLang="en-US" sz="2400" b="1" dirty="0">
                <a:solidFill>
                  <a:schemeClr val="accent5"/>
                </a:solidFill>
                <a:latin typeface="Arial" panose="020B0604020202020204" pitchFamily="34" charset="0"/>
                <a:ea typeface="Times New Roman"/>
                <a:cs typeface="Arial" panose="020B0604020202020204" pitchFamily="34" charset="0"/>
                <a:sym typeface="Times New Roman"/>
              </a:rPr>
              <a:t> </a:t>
            </a:r>
            <a:r>
              <a:rPr lang="en-US" altLang="zh-CN" sz="2400" b="1" dirty="0">
                <a:solidFill>
                  <a:schemeClr val="accent5"/>
                </a:solidFill>
                <a:latin typeface="Arial" panose="020B0604020202020204" pitchFamily="34" charset="0"/>
                <a:ea typeface="Times New Roman"/>
                <a:cs typeface="Arial" panose="020B0604020202020204" pitchFamily="34" charset="0"/>
                <a:sym typeface="Times New Roman"/>
              </a:rPr>
              <a:t>semantic layer or schema/ontology</a:t>
            </a:r>
            <a:r>
              <a:rPr lang="en-US" altLang="zh-CN" sz="2400" dirty="0">
                <a:latin typeface="Arial" panose="020B0604020202020204" pitchFamily="34" charset="0"/>
                <a:ea typeface="Times New Roman"/>
                <a:cs typeface="Arial" panose="020B0604020202020204" pitchFamily="34" charset="0"/>
                <a:sym typeface="Times New Roman"/>
              </a:rPr>
              <a:t>, hampering traceability and increasing the risk of propagating </a:t>
            </a:r>
            <a:r>
              <a:rPr lang="en-US" altLang="zh-CN" sz="2400" b="1" dirty="0">
                <a:solidFill>
                  <a:schemeClr val="accent6"/>
                </a:solidFill>
                <a:latin typeface="Arial" panose="020B0604020202020204" pitchFamily="34" charset="0"/>
                <a:ea typeface="Times New Roman"/>
                <a:cs typeface="Arial" panose="020B0604020202020204" pitchFamily="34" charset="0"/>
                <a:sym typeface="Times New Roman"/>
              </a:rPr>
              <a:t>noisy or contradictory information to LLMs</a:t>
            </a:r>
            <a:r>
              <a:rPr lang="en-US" altLang="zh-CN" sz="2400" dirty="0">
                <a:latin typeface="Arial" panose="020B0604020202020204" pitchFamily="34" charset="0"/>
                <a:ea typeface="Times New Roman"/>
                <a:cs typeface="Arial" panose="020B0604020202020204" pitchFamily="34" charset="0"/>
                <a:sym typeface="Times New Roman"/>
              </a:rPr>
              <a:t>.</a:t>
            </a:r>
            <a:endParaRPr sz="2400" dirty="0">
              <a:latin typeface="Arial" panose="020B0604020202020204" pitchFamily="34" charset="0"/>
              <a:ea typeface="Times New Roman"/>
              <a:cs typeface="Arial" panose="020B0604020202020204" pitchFamily="34" charset="0"/>
              <a:sym typeface="Times New Roman"/>
            </a:endParaRPr>
          </a:p>
        </p:txBody>
      </p:sp>
      <p:sp>
        <p:nvSpPr>
          <p:cNvPr id="14" name="Google Shape;270;p20">
            <a:extLst>
              <a:ext uri="{FF2B5EF4-FFF2-40B4-BE49-F238E27FC236}">
                <a16:creationId xmlns:a16="http://schemas.microsoft.com/office/drawing/2014/main" id="{458CCD03-3442-225E-80C7-413A1F4724ED}"/>
              </a:ext>
            </a:extLst>
          </p:cNvPr>
          <p:cNvSpPr/>
          <p:nvPr/>
        </p:nvSpPr>
        <p:spPr>
          <a:xfrm>
            <a:off x="354600" y="1927052"/>
            <a:ext cx="1822800" cy="3267200"/>
          </a:xfrm>
          <a:prstGeom prst="roundRect">
            <a:avLst>
              <a:gd name="adj" fmla="val 26844"/>
            </a:avLst>
          </a:prstGeom>
          <a:solidFill>
            <a:srgbClr val="A2C4C9"/>
          </a:solidFill>
          <a:ln>
            <a:noFill/>
          </a:ln>
        </p:spPr>
        <p:txBody>
          <a:bodyPr spcFirstLastPara="1" wrap="square" lIns="121900" tIns="121900" rIns="121900" bIns="121900" anchor="ctr" anchorCtr="0">
            <a:noAutofit/>
          </a:bodyPr>
          <a:lstStyle/>
          <a:p>
            <a:pPr algn="ctr"/>
            <a:endParaRPr sz="2000">
              <a:latin typeface="Arial" panose="020B0604020202020204" pitchFamily="34" charset="0"/>
              <a:cs typeface="Arial" panose="020B0604020202020204" pitchFamily="34" charset="0"/>
            </a:endParaRPr>
          </a:p>
        </p:txBody>
      </p:sp>
      <p:pic>
        <p:nvPicPr>
          <p:cNvPr id="16" name="Google Shape;271;p20" descr="The image depicts a serene landscape with a lone tree surrounded by a clear blue sky.&#10;&#10;AI-generated content may be incorrect.">
            <a:extLst>
              <a:ext uri="{FF2B5EF4-FFF2-40B4-BE49-F238E27FC236}">
                <a16:creationId xmlns:a16="http://schemas.microsoft.com/office/drawing/2014/main" id="{5D083094-583A-7C4D-3DE9-8ECA5292FE0E}"/>
              </a:ext>
            </a:extLst>
          </p:cNvPr>
          <p:cNvPicPr preferRelativeResize="0"/>
          <p:nvPr/>
        </p:nvPicPr>
        <p:blipFill rotWithShape="1">
          <a:blip r:embed="rId2">
            <a:alphaModFix/>
          </a:blip>
          <a:srcRect l="8112" t="7972" r="9187" b="9328"/>
          <a:stretch/>
        </p:blipFill>
        <p:spPr>
          <a:xfrm>
            <a:off x="809057" y="2388472"/>
            <a:ext cx="913867" cy="913867"/>
          </a:xfrm>
          <a:prstGeom prst="rect">
            <a:avLst/>
          </a:prstGeom>
          <a:noFill/>
          <a:ln>
            <a:noFill/>
          </a:ln>
        </p:spPr>
      </p:pic>
      <p:pic>
        <p:nvPicPr>
          <p:cNvPr id="18" name="Google Shape;272;p20" title="paper.png">
            <a:extLst>
              <a:ext uri="{FF2B5EF4-FFF2-40B4-BE49-F238E27FC236}">
                <a16:creationId xmlns:a16="http://schemas.microsoft.com/office/drawing/2014/main" id="{1229270B-88F7-4BF6-6BA2-A4171A0A2155}"/>
              </a:ext>
            </a:extLst>
          </p:cNvPr>
          <p:cNvPicPr preferRelativeResize="0"/>
          <p:nvPr/>
        </p:nvPicPr>
        <p:blipFill>
          <a:blip r:embed="rId3">
            <a:alphaModFix/>
          </a:blip>
          <a:stretch>
            <a:fillRect/>
          </a:stretch>
        </p:blipFill>
        <p:spPr>
          <a:xfrm>
            <a:off x="865800" y="3894366"/>
            <a:ext cx="800400" cy="800400"/>
          </a:xfrm>
          <a:prstGeom prst="rect">
            <a:avLst/>
          </a:prstGeom>
          <a:noFill/>
          <a:ln>
            <a:noFill/>
          </a:ln>
        </p:spPr>
      </p:pic>
      <p:pic>
        <p:nvPicPr>
          <p:cNvPr id="20" name="Google Shape;273;p20" title="smile.png">
            <a:extLst>
              <a:ext uri="{FF2B5EF4-FFF2-40B4-BE49-F238E27FC236}">
                <a16:creationId xmlns:a16="http://schemas.microsoft.com/office/drawing/2014/main" id="{5FE026D5-A9B6-709A-D84D-CA1529A2D52D}"/>
              </a:ext>
            </a:extLst>
          </p:cNvPr>
          <p:cNvPicPr preferRelativeResize="0"/>
          <p:nvPr/>
        </p:nvPicPr>
        <p:blipFill>
          <a:blip r:embed="rId4">
            <a:alphaModFix/>
          </a:blip>
          <a:stretch>
            <a:fillRect/>
          </a:stretch>
        </p:blipFill>
        <p:spPr>
          <a:xfrm>
            <a:off x="0" y="2559661"/>
            <a:ext cx="571467" cy="571467"/>
          </a:xfrm>
          <a:prstGeom prst="rect">
            <a:avLst/>
          </a:prstGeom>
          <a:noFill/>
          <a:ln>
            <a:noFill/>
          </a:ln>
        </p:spPr>
      </p:pic>
      <p:sp>
        <p:nvSpPr>
          <p:cNvPr id="26" name="Text 2">
            <a:extLst>
              <a:ext uri="{FF2B5EF4-FFF2-40B4-BE49-F238E27FC236}">
                <a16:creationId xmlns:a16="http://schemas.microsoft.com/office/drawing/2014/main" id="{7672DC8C-286E-443A-F903-EF49A453B299}"/>
              </a:ext>
            </a:extLst>
          </p:cNvPr>
          <p:cNvSpPr/>
          <p:nvPr/>
        </p:nvSpPr>
        <p:spPr>
          <a:xfrm>
            <a:off x="207813" y="416304"/>
            <a:ext cx="10811303" cy="604013"/>
          </a:xfrm>
          <a:prstGeom prst="rect">
            <a:avLst/>
          </a:prstGeom>
          <a:noFill/>
          <a:ln/>
        </p:spPr>
        <p:txBody>
          <a:bodyPr wrap="square" lIns="0" tIns="0" rIns="0" bIns="102109" rtlCol="0" anchor="t">
            <a:spAutoFit/>
          </a:bodyPr>
          <a:lstStyle/>
          <a:p>
            <a:pPr>
              <a:lnSpc>
                <a:spcPts val="3840"/>
              </a:lnSpc>
            </a:pPr>
            <a:r>
              <a:rPr lang="en-US" altLang="zh-CN" sz="4000" dirty="0">
                <a:ea typeface="Open Sans" pitchFamily="34" charset="-122"/>
                <a:cs typeface="Arial" panose="020B0604020202020204" pitchFamily="34" charset="0"/>
                <a:sym typeface="Times New Roman"/>
              </a:rPr>
              <a:t>Why We STILL Need Foundation Knowledge Graphs?</a:t>
            </a:r>
            <a:endParaRPr lang="en-US" sz="4000" dirty="0">
              <a:ea typeface="Open Sans" pitchFamily="34" charset="-122"/>
              <a:cs typeface="Arial" panose="020B0604020202020204" pitchFamily="34" charset="0"/>
            </a:endParaRPr>
          </a:p>
        </p:txBody>
      </p:sp>
    </p:spTree>
    <p:extLst>
      <p:ext uri="{BB962C8B-B14F-4D97-AF65-F5344CB8AC3E}">
        <p14:creationId xmlns:p14="http://schemas.microsoft.com/office/powerpoint/2010/main" val="718879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795" y="0"/>
            <a:ext cx="11672570" cy="1280160"/>
          </a:xfrm>
        </p:spPr>
        <p:txBody>
          <a:bodyPr>
            <a:normAutofit/>
          </a:bodyPr>
          <a:lstStyle/>
          <a:p>
            <a:r>
              <a:rPr lang="en-US" altLang="zh-CN" sz="4000" dirty="0"/>
              <a:t>Prior-data Fitted Networks (PFNs)</a:t>
            </a:r>
          </a:p>
        </p:txBody>
      </p:sp>
      <p:sp>
        <p:nvSpPr>
          <p:cNvPr id="8" name="Content Placeholder 2"/>
          <p:cNvSpPr>
            <a:spLocks noGrp="1"/>
          </p:cNvSpPr>
          <p:nvPr>
            <p:ph idx="1"/>
          </p:nvPr>
        </p:nvSpPr>
        <p:spPr>
          <a:xfrm>
            <a:off x="297665" y="1021132"/>
            <a:ext cx="11148695" cy="1123950"/>
          </a:xfrm>
        </p:spPr>
        <p:txBody>
          <a:bodyPr>
            <a:noAutofit/>
          </a:bodyPr>
          <a:lstStyle/>
          <a:p>
            <a:r>
              <a:rPr lang="en-US" altLang="zh-CN" sz="2700" dirty="0">
                <a:sym typeface="+mn-ea"/>
              </a:rPr>
              <a:t>Prior-data fitted networks(PFN) : </a:t>
            </a:r>
            <a:r>
              <a:rPr lang="en-US" altLang="zh-CN" sz="2700" dirty="0"/>
              <a:t>cast in-context learning as amortized Bayesian inference: </a:t>
            </a:r>
          </a:p>
        </p:txBody>
      </p:sp>
      <p:sp>
        <p:nvSpPr>
          <p:cNvPr id="3" name="文本框 2"/>
          <p:cNvSpPr txBox="1"/>
          <p:nvPr/>
        </p:nvSpPr>
        <p:spPr>
          <a:xfrm>
            <a:off x="573553" y="1782767"/>
            <a:ext cx="10462260" cy="829945"/>
          </a:xfrm>
          <a:prstGeom prst="rect">
            <a:avLst/>
          </a:prstGeom>
          <a:noFill/>
        </p:spPr>
        <p:txBody>
          <a:bodyPr wrap="square" rtlCol="0" anchor="t">
            <a:spAutoFit/>
          </a:bodyPr>
          <a:lstStyle/>
          <a:p>
            <a:r>
              <a:rPr lang="en-US" altLang="zh-CN" sz="2400" dirty="0">
                <a:sym typeface="+mn-ea"/>
              </a:rPr>
              <a:t>a single parametric model is trained to output the posterior predictive distribution conditioned on a set of labeled context examples.</a:t>
            </a:r>
          </a:p>
        </p:txBody>
      </p:sp>
      <p:pic>
        <p:nvPicPr>
          <p:cNvPr id="16" name="Picture 15"/>
          <p:cNvPicPr>
            <a:picLocks noChangeAspect="1"/>
          </p:cNvPicPr>
          <p:nvPr/>
        </p:nvPicPr>
        <p:blipFill>
          <a:blip r:embed="rId3"/>
          <a:stretch>
            <a:fillRect/>
          </a:stretch>
        </p:blipFill>
        <p:spPr>
          <a:xfrm>
            <a:off x="3260367" y="2500558"/>
            <a:ext cx="4135560" cy="928442"/>
          </a:xfrm>
          <a:prstGeom prst="rect">
            <a:avLst/>
          </a:prstGeom>
        </p:spPr>
      </p:pic>
      <p:sp>
        <p:nvSpPr>
          <p:cNvPr id="7" name="Content Placeholder 2"/>
          <p:cNvSpPr>
            <a:spLocks noGrp="1"/>
          </p:cNvSpPr>
          <p:nvPr/>
        </p:nvSpPr>
        <p:spPr>
          <a:xfrm>
            <a:off x="297665" y="3319081"/>
            <a:ext cx="11148695" cy="11239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tLang="zh-CN" sz="2700" dirty="0"/>
              <a:t>PFN has become the cornerstone of structured data incontext learning, including tables, relational databases and time series data.</a:t>
            </a:r>
          </a:p>
        </p:txBody>
      </p:sp>
      <p:pic>
        <p:nvPicPr>
          <p:cNvPr id="5" name="图片 5" descr="The image illustrates a neural network architecture, specifically TabPFN, trained on synthetic data to make predictions on unseen real-world datasets, with a focus on optimizing training loss.&#10;&#10;AI-generated content may be incorrect.">
            <a:extLst>
              <a:ext uri="{FF2B5EF4-FFF2-40B4-BE49-F238E27FC236}">
                <a16:creationId xmlns:a16="http://schemas.microsoft.com/office/drawing/2014/main" id="{B8129618-3171-04A7-3447-55CAFAA764D1}"/>
              </a:ext>
            </a:extLst>
          </p:cNvPr>
          <p:cNvPicPr>
            <a:picLocks noChangeAspect="1"/>
          </p:cNvPicPr>
          <p:nvPr/>
        </p:nvPicPr>
        <p:blipFill>
          <a:blip r:embed="rId4"/>
          <a:stretch>
            <a:fillRect/>
          </a:stretch>
        </p:blipFill>
        <p:spPr>
          <a:xfrm>
            <a:off x="1165411" y="4135369"/>
            <a:ext cx="9526495" cy="2528657"/>
          </a:xfrm>
          <a:prstGeom prst="rect">
            <a:avLst/>
          </a:prstGeom>
        </p:spPr>
      </p:pic>
      <p:sp>
        <p:nvSpPr>
          <p:cNvPr id="10" name="TextBox 9">
            <a:extLst>
              <a:ext uri="{FF2B5EF4-FFF2-40B4-BE49-F238E27FC236}">
                <a16:creationId xmlns:a16="http://schemas.microsoft.com/office/drawing/2014/main" id="{00A3A1A9-C923-59CA-FB12-AEAC9860F60A}"/>
              </a:ext>
            </a:extLst>
          </p:cNvPr>
          <p:cNvSpPr txBox="1"/>
          <p:nvPr/>
        </p:nvSpPr>
        <p:spPr>
          <a:xfrm>
            <a:off x="0" y="6581001"/>
            <a:ext cx="10437260" cy="276999"/>
          </a:xfrm>
          <a:prstGeom prst="rect">
            <a:avLst/>
          </a:prstGeom>
          <a:noFill/>
        </p:spPr>
        <p:txBody>
          <a:bodyPr wrap="square">
            <a:spAutoFit/>
          </a:bodyPr>
          <a:lstStyle/>
          <a:p>
            <a:r>
              <a:rPr lang="en-HK" sz="1200" dirty="0"/>
              <a:t>Accurate predictions on small data with a tabular foundation model. Nature, 2024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795" y="0"/>
            <a:ext cx="11672570" cy="896471"/>
          </a:xfrm>
        </p:spPr>
        <p:txBody>
          <a:bodyPr>
            <a:normAutofit/>
          </a:bodyPr>
          <a:lstStyle/>
          <a:p>
            <a:r>
              <a:rPr lang="en-US" altLang="zh-CN" sz="4000" dirty="0">
                <a:sym typeface="+mn-ea"/>
              </a:rPr>
              <a:t>ICL for Knowledge Graph Foundation Model</a:t>
            </a:r>
            <a:endParaRPr lang="en-US" altLang="zh-CN" sz="4000" dirty="0"/>
          </a:p>
        </p:txBody>
      </p:sp>
      <p:sp>
        <p:nvSpPr>
          <p:cNvPr id="8" name="Content Placeholder 2"/>
          <p:cNvSpPr>
            <a:spLocks noGrp="1"/>
          </p:cNvSpPr>
          <p:nvPr>
            <p:ph idx="1"/>
          </p:nvPr>
        </p:nvSpPr>
        <p:spPr>
          <a:xfrm>
            <a:off x="524510" y="781685"/>
            <a:ext cx="11148695" cy="1123950"/>
          </a:xfrm>
        </p:spPr>
        <p:txBody>
          <a:bodyPr>
            <a:noAutofit/>
          </a:bodyPr>
          <a:lstStyle/>
          <a:p>
            <a:r>
              <a:rPr lang="en-US" altLang="zh-CN" sz="2700" dirty="0"/>
              <a:t>Context in KG: local context and global context</a:t>
            </a:r>
          </a:p>
        </p:txBody>
      </p:sp>
      <p:pic>
        <p:nvPicPr>
          <p:cNvPr id="4" name="图片 3" descr="截屏2026-06-25 11.27.49"/>
          <p:cNvPicPr>
            <a:picLocks noChangeAspect="1"/>
          </p:cNvPicPr>
          <p:nvPr/>
        </p:nvPicPr>
        <p:blipFill>
          <a:blip r:embed="rId2"/>
          <a:stretch>
            <a:fillRect/>
          </a:stretch>
        </p:blipFill>
        <p:spPr>
          <a:xfrm>
            <a:off x="784709" y="1277039"/>
            <a:ext cx="10403243" cy="558096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795" y="0"/>
            <a:ext cx="11672570" cy="1280160"/>
          </a:xfrm>
        </p:spPr>
        <p:txBody>
          <a:bodyPr>
            <a:normAutofit/>
          </a:bodyPr>
          <a:lstStyle/>
          <a:p>
            <a:r>
              <a:rPr lang="en-US" altLang="zh-CN" sz="4000" dirty="0">
                <a:sym typeface="+mn-ea"/>
              </a:rPr>
              <a:t>KGPFN: </a:t>
            </a:r>
            <a:r>
              <a:rPr lang="en-US" altLang="zh-CN" sz="4000" dirty="0"/>
              <a:t>In Context Learning KGFM+PFN</a:t>
            </a:r>
          </a:p>
        </p:txBody>
      </p:sp>
      <p:pic>
        <p:nvPicPr>
          <p:cNvPr id="3" name="图片 2" descr="截屏2026-06-25 11.34.37"/>
          <p:cNvPicPr>
            <a:picLocks noChangeAspect="1"/>
          </p:cNvPicPr>
          <p:nvPr/>
        </p:nvPicPr>
        <p:blipFill>
          <a:blip r:embed="rId2"/>
          <a:stretch>
            <a:fillRect/>
          </a:stretch>
        </p:blipFill>
        <p:spPr>
          <a:xfrm>
            <a:off x="427953" y="1029320"/>
            <a:ext cx="11142494" cy="582868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795" y="0"/>
            <a:ext cx="11672570" cy="1280160"/>
          </a:xfrm>
        </p:spPr>
        <p:txBody>
          <a:bodyPr>
            <a:normAutofit/>
          </a:bodyPr>
          <a:lstStyle/>
          <a:p>
            <a:r>
              <a:rPr lang="en-US" altLang="zh-CN" sz="4000" dirty="0">
                <a:sym typeface="+mn-ea"/>
              </a:rPr>
              <a:t>Experiment: Test/Inference </a:t>
            </a:r>
            <a:r>
              <a:rPr lang="en-US" altLang="zh-CN" sz="4000">
                <a:sym typeface="+mn-ea"/>
              </a:rPr>
              <a:t>Time Scaling</a:t>
            </a:r>
            <a:endParaRPr lang="en-US" altLang="zh-CN" sz="4000" dirty="0"/>
          </a:p>
        </p:txBody>
      </p:sp>
      <p:sp>
        <p:nvSpPr>
          <p:cNvPr id="4" name="Content Placeholder 2"/>
          <p:cNvSpPr>
            <a:spLocks noGrp="1"/>
          </p:cNvSpPr>
          <p:nvPr/>
        </p:nvSpPr>
        <p:spPr>
          <a:xfrm>
            <a:off x="780415" y="1101090"/>
            <a:ext cx="11148695" cy="6457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endParaRPr lang="en-US" altLang="zh-CN" sz="2700" dirty="0"/>
          </a:p>
        </p:txBody>
      </p:sp>
      <p:pic>
        <p:nvPicPr>
          <p:cNvPr id="3" name="图片 2" descr="截屏2026-06-25 15.20.34"/>
          <p:cNvPicPr>
            <a:picLocks noChangeAspect="1"/>
          </p:cNvPicPr>
          <p:nvPr/>
        </p:nvPicPr>
        <p:blipFill>
          <a:blip r:embed="rId2"/>
          <a:stretch>
            <a:fillRect/>
          </a:stretch>
        </p:blipFill>
        <p:spPr>
          <a:xfrm>
            <a:off x="780415" y="2597785"/>
            <a:ext cx="10779760" cy="4048760"/>
          </a:xfrm>
          <a:prstGeom prst="rect">
            <a:avLst/>
          </a:prstGeom>
        </p:spPr>
      </p:pic>
      <p:sp>
        <p:nvSpPr>
          <p:cNvPr id="5" name="Content Placeholder 2"/>
          <p:cNvSpPr>
            <a:spLocks noGrp="1"/>
          </p:cNvSpPr>
          <p:nvPr/>
        </p:nvSpPr>
        <p:spPr>
          <a:xfrm>
            <a:off x="907415" y="1101090"/>
            <a:ext cx="11148695" cy="6457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tLang="zh-CN" sz="2700" dirty="0"/>
              <a:t>Link Prediction Performance on </a:t>
            </a:r>
            <a:r>
              <a:rPr lang="en-US" altLang="zh-CN" dirty="0">
                <a:solidFill>
                  <a:srgbClr val="FF0000"/>
                </a:solidFill>
              </a:rPr>
              <a:t>57 KGs</a:t>
            </a:r>
            <a:endParaRPr lang="en-US" altLang="zh-CN" sz="2700" dirty="0">
              <a:solidFill>
                <a:srgbClr val="FF0000"/>
              </a:solidFill>
            </a:endParaRPr>
          </a:p>
        </p:txBody>
      </p:sp>
      <p:sp>
        <p:nvSpPr>
          <p:cNvPr id="9" name="文本框 8"/>
          <p:cNvSpPr txBox="1"/>
          <p:nvPr/>
        </p:nvSpPr>
        <p:spPr>
          <a:xfrm>
            <a:off x="907415" y="1746885"/>
            <a:ext cx="10779125" cy="521970"/>
          </a:xfrm>
          <a:prstGeom prst="rect">
            <a:avLst/>
          </a:prstGeom>
          <a:noFill/>
          <a:ln w="12700">
            <a:solidFill>
              <a:schemeClr val="accent2">
                <a:lumMod val="60000"/>
                <a:lumOff val="40000"/>
              </a:schemeClr>
            </a:solidFill>
          </a:ln>
        </p:spPr>
        <p:txBody>
          <a:bodyPr wrap="square" rtlCol="0" anchor="t">
            <a:spAutoFit/>
          </a:bodyPr>
          <a:lstStyle/>
          <a:p>
            <a:r>
              <a:rPr lang="en-US" altLang="zh-CN" sz="2800" dirty="0"/>
              <a:t>KGPFN can </a:t>
            </a:r>
            <a:r>
              <a:rPr lang="en-US" altLang="zh-CN" sz="2800" dirty="0">
                <a:solidFill>
                  <a:srgbClr val="FF0000"/>
                </a:solidFill>
              </a:rPr>
              <a:t>defeat the fine-tuned KGFMs </a:t>
            </a:r>
            <a:r>
              <a:rPr lang="en-US" altLang="zh-CN" sz="2800" dirty="0"/>
              <a:t>with in-context learning.</a:t>
            </a:r>
            <a:endParaRPr lang="zh-CN" altLang="en-US" sz="2800" dirty="0"/>
          </a:p>
        </p:txBody>
      </p:sp>
      <p:sp>
        <p:nvSpPr>
          <p:cNvPr id="7" name="TextBox 6">
            <a:extLst>
              <a:ext uri="{FF2B5EF4-FFF2-40B4-BE49-F238E27FC236}">
                <a16:creationId xmlns:a16="http://schemas.microsoft.com/office/drawing/2014/main" id="{232504AB-F444-B19F-16DB-DA1B2E0ADBF8}"/>
              </a:ext>
            </a:extLst>
          </p:cNvPr>
          <p:cNvSpPr txBox="1"/>
          <p:nvPr/>
        </p:nvSpPr>
        <p:spPr>
          <a:xfrm>
            <a:off x="14201" y="6604084"/>
            <a:ext cx="12192000" cy="253916"/>
          </a:xfrm>
          <a:prstGeom prst="rect">
            <a:avLst/>
          </a:prstGeom>
          <a:noFill/>
        </p:spPr>
        <p:txBody>
          <a:bodyPr wrap="square">
            <a:spAutoFit/>
          </a:bodyPr>
          <a:lstStyle/>
          <a:p>
            <a:r>
              <a:rPr lang="en-US" sz="1050" dirty="0"/>
              <a:t>Yisen Gao, Jiaxin Bai, Haoyu Huang, Zhongwei Xie, Yufei Li, Hong Ting Tsang, Sirui Han, Yangqiu Song: KGPFN: Unlocking the Potential of Knowledge Graph Foundation Model via In-Context Learning. (2026)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02BC3-EECD-53F5-9FEF-9F1683138F7C}"/>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D2D35DA3-817B-9DAD-5353-5E3D72655ABE}"/>
              </a:ext>
            </a:extLst>
          </p:cNvPr>
          <p:cNvSpPr>
            <a:spLocks noGrp="1"/>
          </p:cNvSpPr>
          <p:nvPr>
            <p:ph idx="1"/>
          </p:nvPr>
        </p:nvSpPr>
        <p:spPr/>
        <p:txBody>
          <a:bodyPr/>
          <a:lstStyle/>
          <a:p>
            <a:r>
              <a:rPr lang="en-US" dirty="0"/>
              <a:t>We build foundation knowledge graphs automatically extracted or refined from Web-scale documents</a:t>
            </a:r>
          </a:p>
          <a:p>
            <a:pPr lvl="1"/>
            <a:r>
              <a:rPr lang="en-US" dirty="0"/>
              <a:t>All entities, events, relations, and schemas are automatic</a:t>
            </a:r>
          </a:p>
          <a:p>
            <a:endParaRPr lang="en-US" dirty="0"/>
          </a:p>
          <a:p>
            <a:r>
              <a:rPr lang="en-US" dirty="0"/>
              <a:t>We build </a:t>
            </a:r>
            <a:r>
              <a:rPr lang="en-US" dirty="0" err="1"/>
              <a:t>neuralized</a:t>
            </a:r>
            <a:r>
              <a:rPr lang="en-US" dirty="0"/>
              <a:t> knowledge foundation model that can efficiently trained over large-scale graph databases</a:t>
            </a:r>
          </a:p>
          <a:p>
            <a:endParaRPr lang="en-US" dirty="0"/>
          </a:p>
          <a:p>
            <a:r>
              <a:rPr lang="en-US" dirty="0"/>
              <a:t>We extend the foundation model into in-context learning, which is one more big step towards foundation model real use</a:t>
            </a:r>
          </a:p>
        </p:txBody>
      </p:sp>
      <p:sp>
        <p:nvSpPr>
          <p:cNvPr id="4" name="Slide Number Placeholder 3">
            <a:extLst>
              <a:ext uri="{FF2B5EF4-FFF2-40B4-BE49-F238E27FC236}">
                <a16:creationId xmlns:a16="http://schemas.microsoft.com/office/drawing/2014/main" id="{FBDABC4F-8BD6-B9D1-8BA5-DD564A0E055E}"/>
              </a:ext>
            </a:extLst>
          </p:cNvPr>
          <p:cNvSpPr>
            <a:spLocks noGrp="1"/>
          </p:cNvSpPr>
          <p:nvPr>
            <p:ph type="sldNum" sz="quarter" idx="12"/>
          </p:nvPr>
        </p:nvSpPr>
        <p:spPr/>
        <p:txBody>
          <a:bodyPr/>
          <a:lstStyle/>
          <a:p>
            <a:fld id="{360D54F1-1E69-41BF-8A89-6B497D4E24EC}" type="slidenum">
              <a:rPr lang="en-US" smtClean="0"/>
              <a:t>34</a:t>
            </a:fld>
            <a:endParaRPr lang="en-US"/>
          </a:p>
        </p:txBody>
      </p:sp>
    </p:spTree>
    <p:extLst>
      <p:ext uri="{BB962C8B-B14F-4D97-AF65-F5344CB8AC3E}">
        <p14:creationId xmlns:p14="http://schemas.microsoft.com/office/powerpoint/2010/main" val="2483710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2EF3A7A-8948-6050-BB8E-6A93339279F1}"/>
              </a:ext>
            </a:extLst>
          </p:cNvPr>
          <p:cNvSpPr>
            <a:spLocks noGrp="1"/>
          </p:cNvSpPr>
          <p:nvPr>
            <p:ph type="ctrTitle"/>
          </p:nvPr>
        </p:nvSpPr>
        <p:spPr>
          <a:xfrm>
            <a:off x="1123544" y="1156410"/>
            <a:ext cx="9944911" cy="2387600"/>
          </a:xfrm>
        </p:spPr>
        <p:txBody>
          <a:bodyPr/>
          <a:lstStyle/>
          <a:p>
            <a:r>
              <a:rPr lang="en-HK" dirty="0"/>
              <a:t>Thank you for your attention </a:t>
            </a:r>
            <a:r>
              <a:rPr lang="en-HK" dirty="0">
                <a:sym typeface="Wingdings" panose="05000000000000000000" pitchFamily="2" charset="2"/>
              </a:rPr>
              <a:t></a:t>
            </a:r>
            <a:endParaRPr lang="en-HK" dirty="0"/>
          </a:p>
        </p:txBody>
      </p:sp>
      <p:sp>
        <p:nvSpPr>
          <p:cNvPr id="6" name="Subtitle 5">
            <a:extLst>
              <a:ext uri="{FF2B5EF4-FFF2-40B4-BE49-F238E27FC236}">
                <a16:creationId xmlns:a16="http://schemas.microsoft.com/office/drawing/2014/main" id="{3289953A-AD7B-ED32-265F-979623CFB81A}"/>
              </a:ext>
            </a:extLst>
          </p:cNvPr>
          <p:cNvSpPr>
            <a:spLocks noGrp="1"/>
          </p:cNvSpPr>
          <p:nvPr>
            <p:ph type="subTitle" idx="1"/>
          </p:nvPr>
        </p:nvSpPr>
        <p:spPr/>
        <p:txBody>
          <a:bodyPr/>
          <a:lstStyle/>
          <a:p>
            <a:endParaRPr lang="en-HK"/>
          </a:p>
        </p:txBody>
      </p:sp>
      <p:sp>
        <p:nvSpPr>
          <p:cNvPr id="4" name="Slide Number Placeholder 3">
            <a:extLst>
              <a:ext uri="{FF2B5EF4-FFF2-40B4-BE49-F238E27FC236}">
                <a16:creationId xmlns:a16="http://schemas.microsoft.com/office/drawing/2014/main" id="{283CAC1C-9992-542C-613D-D6F1367E1460}"/>
              </a:ext>
            </a:extLst>
          </p:cNvPr>
          <p:cNvSpPr>
            <a:spLocks noGrp="1"/>
          </p:cNvSpPr>
          <p:nvPr>
            <p:ph type="sldNum" sz="quarter" idx="12"/>
          </p:nvPr>
        </p:nvSpPr>
        <p:spPr/>
        <p:txBody>
          <a:bodyPr/>
          <a:lstStyle/>
          <a:p>
            <a:fld id="{360D54F1-1E69-41BF-8A89-6B497D4E24EC}" type="slidenum">
              <a:rPr lang="en-US" smtClean="0"/>
              <a:t>35</a:t>
            </a:fld>
            <a:endParaRPr lang="en-US"/>
          </a:p>
        </p:txBody>
      </p:sp>
    </p:spTree>
    <p:extLst>
      <p:ext uri="{BB962C8B-B14F-4D97-AF65-F5344CB8AC3E}">
        <p14:creationId xmlns:p14="http://schemas.microsoft.com/office/powerpoint/2010/main" val="1275369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2"/>
          <p:cNvSpPr/>
          <p:nvPr/>
        </p:nvSpPr>
        <p:spPr>
          <a:xfrm>
            <a:off x="165377" y="603780"/>
            <a:ext cx="11114116" cy="604013"/>
          </a:xfrm>
          <a:prstGeom prst="rect">
            <a:avLst/>
          </a:prstGeom>
          <a:noFill/>
          <a:ln/>
        </p:spPr>
        <p:txBody>
          <a:bodyPr wrap="square" lIns="0" tIns="0" rIns="0" bIns="102109" rtlCol="0" anchor="t">
            <a:spAutoFit/>
          </a:bodyPr>
          <a:lstStyle/>
          <a:p>
            <a:pPr>
              <a:lnSpc>
                <a:spcPts val="3840"/>
              </a:lnSpc>
            </a:pPr>
            <a:r>
              <a:rPr lang="en-US" sz="4000" dirty="0">
                <a:ea typeface="Open Sans" pitchFamily="34" charset="-122"/>
                <a:cs typeface="Arial" panose="020B0604020202020204" pitchFamily="34" charset="0"/>
              </a:rPr>
              <a:t>The Inherent Paradox of Traditional KG Construction</a:t>
            </a:r>
            <a:endParaRPr lang="en-US" sz="4000" dirty="0">
              <a:cs typeface="Arial" panose="020B0604020202020204" pitchFamily="34" charset="0"/>
            </a:endParaRPr>
          </a:p>
        </p:txBody>
      </p:sp>
      <p:sp>
        <p:nvSpPr>
          <p:cNvPr id="6" name="Text 3"/>
          <p:cNvSpPr/>
          <p:nvPr/>
        </p:nvSpPr>
        <p:spPr>
          <a:xfrm>
            <a:off x="216935" y="1596398"/>
            <a:ext cx="6340979" cy="1231106"/>
          </a:xfrm>
          <a:prstGeom prst="rect">
            <a:avLst/>
          </a:prstGeom>
          <a:noFill/>
          <a:ln/>
        </p:spPr>
        <p:txBody>
          <a:bodyPr wrap="square" lIns="0" tIns="0" rIns="0" bIns="0" rtlCol="0" anchor="t">
            <a:spAutoFit/>
          </a:bodyPr>
          <a:lstStyle/>
          <a:p>
            <a:pPr>
              <a:lnSpc>
                <a:spcPts val="2400"/>
              </a:lnSpc>
            </a:pPr>
            <a:r>
              <a:rPr lang="en-US" sz="2000" dirty="0">
                <a:solidFill>
                  <a:srgbClr val="000000"/>
                </a:solidFill>
                <a:ea typeface="Open Sans" pitchFamily="34" charset="-122"/>
                <a:cs typeface="Arial" panose="020B0604020202020204" pitchFamily="34" charset="0"/>
              </a:rPr>
              <a:t>Previous KG construction approaches face an inherent paradox: they require </a:t>
            </a:r>
            <a:r>
              <a:rPr lang="en-US" sz="2000" dirty="0">
                <a:solidFill>
                  <a:srgbClr val="C00000"/>
                </a:solidFill>
                <a:ea typeface="Open Sans" pitchFamily="34" charset="-122"/>
                <a:cs typeface="Arial" panose="020B0604020202020204" pitchFamily="34" charset="0"/>
              </a:rPr>
              <a:t>predefined schemas </a:t>
            </a:r>
            <a:r>
              <a:rPr lang="en-US" sz="2000" dirty="0">
                <a:solidFill>
                  <a:srgbClr val="000000"/>
                </a:solidFill>
                <a:ea typeface="Open Sans" pitchFamily="34" charset="-122"/>
                <a:cs typeface="Arial" panose="020B0604020202020204" pitchFamily="34" charset="0"/>
              </a:rPr>
              <a:t>created by </a:t>
            </a:r>
            <a:r>
              <a:rPr lang="en-US" sz="2000" dirty="0">
                <a:solidFill>
                  <a:srgbClr val="C00000"/>
                </a:solidFill>
                <a:ea typeface="Open Sans" pitchFamily="34" charset="-122"/>
                <a:cs typeface="Arial" panose="020B0604020202020204" pitchFamily="34" charset="0"/>
              </a:rPr>
              <a:t>domain experts</a:t>
            </a:r>
            <a:r>
              <a:rPr lang="en-US" sz="2000" dirty="0">
                <a:solidFill>
                  <a:srgbClr val="000000"/>
                </a:solidFill>
                <a:ea typeface="Open Sans" pitchFamily="34" charset="-122"/>
                <a:cs typeface="Arial" panose="020B0604020202020204" pitchFamily="34" charset="0"/>
              </a:rPr>
              <a:t>, which fundamentally limits their scalability, adaptability, and domain coverage.</a:t>
            </a:r>
            <a:endParaRPr lang="en-US" sz="2000" dirty="0">
              <a:cs typeface="Arial" panose="020B0604020202020204" pitchFamily="34" charset="0"/>
            </a:endParaRPr>
          </a:p>
        </p:txBody>
      </p:sp>
      <p:sp>
        <p:nvSpPr>
          <p:cNvPr id="7" name="Text 4"/>
          <p:cNvSpPr/>
          <p:nvPr/>
        </p:nvSpPr>
        <p:spPr>
          <a:xfrm>
            <a:off x="244858" y="3122884"/>
            <a:ext cx="5800362" cy="3077766"/>
          </a:xfrm>
          <a:prstGeom prst="rect">
            <a:avLst/>
          </a:prstGeom>
          <a:noFill/>
          <a:ln/>
        </p:spPr>
        <p:txBody>
          <a:bodyPr wrap="square" lIns="0" tIns="0" rIns="0" bIns="0" rtlCol="0" anchor="t">
            <a:spAutoFit/>
          </a:bodyPr>
          <a:lstStyle/>
          <a:p>
            <a:pPr marL="152396" indent="-152396">
              <a:lnSpc>
                <a:spcPts val="2400"/>
              </a:lnSpc>
              <a:buSzPct val="100000"/>
              <a:buChar char="•"/>
            </a:pPr>
            <a:r>
              <a:rPr lang="en-US" sz="2000" dirty="0">
                <a:solidFill>
                  <a:srgbClr val="000000"/>
                </a:solidFill>
                <a:ea typeface="Open Sans" pitchFamily="34" charset="-122"/>
                <a:cs typeface="Arial" panose="020B0604020202020204" pitchFamily="34" charset="0"/>
              </a:rPr>
              <a:t>Traditional approaches (Freebase, YAGO) start with a </a:t>
            </a:r>
            <a:r>
              <a:rPr lang="en-US" sz="2000" dirty="0">
                <a:solidFill>
                  <a:schemeClr val="accent5"/>
                </a:solidFill>
                <a:ea typeface="Open Sans" pitchFamily="34" charset="-122"/>
                <a:cs typeface="Arial" panose="020B0604020202020204" pitchFamily="34" charset="0"/>
              </a:rPr>
              <a:t>manually designed ontology</a:t>
            </a:r>
            <a:r>
              <a:rPr lang="en-US" sz="2000" dirty="0">
                <a:solidFill>
                  <a:srgbClr val="000000"/>
                </a:solidFill>
                <a:ea typeface="Open Sans" pitchFamily="34" charset="-122"/>
                <a:cs typeface="Arial" panose="020B0604020202020204" pitchFamily="34" charset="0"/>
              </a:rPr>
              <a:t>.</a:t>
            </a:r>
          </a:p>
          <a:p>
            <a:pPr marL="152396" indent="-152396">
              <a:lnSpc>
                <a:spcPts val="2400"/>
              </a:lnSpc>
              <a:buSzPct val="100000"/>
              <a:buChar char="•"/>
            </a:pPr>
            <a:endParaRPr lang="en-US" sz="2000" dirty="0">
              <a:solidFill>
                <a:srgbClr val="000000"/>
              </a:solidFill>
              <a:ea typeface="Open Sans" pitchFamily="34" charset="-122"/>
              <a:cs typeface="Arial" panose="020B0604020202020204" pitchFamily="34" charset="0"/>
            </a:endParaRPr>
          </a:p>
          <a:p>
            <a:pPr marL="152396" indent="-152396">
              <a:lnSpc>
                <a:spcPts val="2400"/>
              </a:lnSpc>
              <a:buSzPct val="100000"/>
              <a:buChar char="•"/>
            </a:pPr>
            <a:r>
              <a:rPr lang="en-US" sz="2000" dirty="0">
                <a:solidFill>
                  <a:srgbClr val="000000"/>
                </a:solidFill>
                <a:ea typeface="Open Sans" pitchFamily="34" charset="-122"/>
                <a:cs typeface="Arial" panose="020B0604020202020204" pitchFamily="34" charset="0"/>
              </a:rPr>
              <a:t>Even recent LLM-based methods (</a:t>
            </a:r>
            <a:r>
              <a:rPr lang="en-US" sz="2000" dirty="0" err="1">
                <a:solidFill>
                  <a:srgbClr val="000000"/>
                </a:solidFill>
                <a:ea typeface="Open Sans" pitchFamily="34" charset="-122"/>
                <a:cs typeface="Arial" panose="020B0604020202020204" pitchFamily="34" charset="0"/>
              </a:rPr>
              <a:t>PiVE</a:t>
            </a:r>
            <a:r>
              <a:rPr lang="en-US" sz="2000" dirty="0">
                <a:solidFill>
                  <a:srgbClr val="000000"/>
                </a:solidFill>
                <a:ea typeface="Open Sans" pitchFamily="34" charset="-122"/>
                <a:cs typeface="Arial" panose="020B0604020202020204" pitchFamily="34" charset="0"/>
              </a:rPr>
              <a:t>, iText2KG, </a:t>
            </a:r>
            <a:r>
              <a:rPr lang="en-US" sz="2000" dirty="0" err="1">
                <a:solidFill>
                  <a:srgbClr val="000000"/>
                </a:solidFill>
                <a:ea typeface="Open Sans" pitchFamily="34" charset="-122"/>
                <a:cs typeface="Arial" panose="020B0604020202020204" pitchFamily="34" charset="0"/>
              </a:rPr>
              <a:t>GraphRAG</a:t>
            </a:r>
            <a:r>
              <a:rPr lang="en-US" sz="2000" dirty="0">
                <a:solidFill>
                  <a:srgbClr val="000000"/>
                </a:solidFill>
                <a:ea typeface="Open Sans" pitchFamily="34" charset="-122"/>
                <a:cs typeface="Arial" panose="020B0604020202020204" pitchFamily="34" charset="0"/>
              </a:rPr>
              <a:t>) still rely on </a:t>
            </a:r>
            <a:r>
              <a:rPr lang="en-US" sz="2000" dirty="0">
                <a:solidFill>
                  <a:schemeClr val="accent2"/>
                </a:solidFill>
                <a:ea typeface="Open Sans" pitchFamily="34" charset="-122"/>
                <a:cs typeface="Arial" panose="020B0604020202020204" pitchFamily="34" charset="0"/>
              </a:rPr>
              <a:t>fixed prompts or heuristics</a:t>
            </a:r>
            <a:r>
              <a:rPr lang="en-US" sz="2000" dirty="0">
                <a:solidFill>
                  <a:srgbClr val="000000"/>
                </a:solidFill>
                <a:ea typeface="Open Sans" pitchFamily="34" charset="-122"/>
                <a:cs typeface="Arial" panose="020B0604020202020204" pitchFamily="34" charset="0"/>
              </a:rPr>
              <a:t>.</a:t>
            </a:r>
          </a:p>
          <a:p>
            <a:pPr marL="152396" indent="-152396">
              <a:lnSpc>
                <a:spcPts val="2400"/>
              </a:lnSpc>
              <a:buSzPct val="100000"/>
              <a:buFontTx/>
              <a:buChar char="•"/>
            </a:pPr>
            <a:endParaRPr lang="en-US" sz="2000" dirty="0">
              <a:solidFill>
                <a:srgbClr val="000000"/>
              </a:solidFill>
              <a:ea typeface="Open Sans" pitchFamily="34" charset="-122"/>
              <a:cs typeface="Arial" panose="020B0604020202020204" pitchFamily="34" charset="0"/>
            </a:endParaRPr>
          </a:p>
          <a:p>
            <a:pPr marL="152396" indent="-152396">
              <a:lnSpc>
                <a:spcPts val="2400"/>
              </a:lnSpc>
              <a:buSzPct val="100000"/>
              <a:buFontTx/>
              <a:buChar char="•"/>
            </a:pPr>
            <a:r>
              <a:rPr lang="en-US" sz="2000" dirty="0">
                <a:solidFill>
                  <a:srgbClr val="000000"/>
                </a:solidFill>
                <a:ea typeface="Open Sans" pitchFamily="34" charset="-122"/>
                <a:cs typeface="Arial" panose="020B0604020202020204" pitchFamily="34" charset="0"/>
              </a:rPr>
              <a:t>Traditional ways of KG definitions capture static facts ("Paris is the capital of France"), but </a:t>
            </a:r>
            <a:r>
              <a:rPr lang="en-US" sz="2000" dirty="0">
                <a:solidFill>
                  <a:srgbClr val="FF0000"/>
                </a:solidFill>
                <a:ea typeface="Open Sans" pitchFamily="34" charset="-122"/>
                <a:cs typeface="Arial" panose="020B0604020202020204" pitchFamily="34" charset="0"/>
              </a:rPr>
              <a:t>miss dynamic knowledge</a:t>
            </a:r>
            <a:r>
              <a:rPr lang="en-US" sz="2000" dirty="0">
                <a:solidFill>
                  <a:srgbClr val="000000"/>
                </a:solidFill>
                <a:ea typeface="Open Sans" pitchFamily="34" charset="-122"/>
                <a:cs typeface="Arial" panose="020B0604020202020204" pitchFamily="34" charset="0"/>
              </a:rPr>
              <a:t> — temporal relationships, causality, and procedural knowledge among events.</a:t>
            </a:r>
            <a:endParaRPr lang="en-US" sz="2000" dirty="0">
              <a:cs typeface="Arial" panose="020B0604020202020204" pitchFamily="34" charset="0"/>
            </a:endParaRPr>
          </a:p>
        </p:txBody>
      </p:sp>
      <p:sp>
        <p:nvSpPr>
          <p:cNvPr id="8" name="Text 5"/>
          <p:cNvSpPr/>
          <p:nvPr/>
        </p:nvSpPr>
        <p:spPr>
          <a:xfrm>
            <a:off x="1305663" y="3442706"/>
            <a:ext cx="10029829" cy="307777"/>
          </a:xfrm>
          <a:prstGeom prst="rect">
            <a:avLst/>
          </a:prstGeom>
          <a:noFill/>
          <a:ln/>
        </p:spPr>
        <p:txBody>
          <a:bodyPr wrap="square" lIns="0" tIns="0" rIns="0" bIns="0" rtlCol="0" anchor="t">
            <a:spAutoFit/>
          </a:bodyPr>
          <a:lstStyle/>
          <a:p>
            <a:pPr marL="152396" indent="-152396">
              <a:lnSpc>
                <a:spcPts val="2400"/>
              </a:lnSpc>
              <a:buSzPct val="100000"/>
              <a:buChar char="•"/>
            </a:pPr>
            <a:endParaRPr lang="en-US" sz="2160" dirty="0">
              <a:cs typeface="Arial" panose="020B0604020202020204" pitchFamily="34" charset="0"/>
            </a:endParaRPr>
          </a:p>
        </p:txBody>
      </p:sp>
      <p:sp>
        <p:nvSpPr>
          <p:cNvPr id="14" name="Slide Number Placeholder 13">
            <a:extLst>
              <a:ext uri="{FF2B5EF4-FFF2-40B4-BE49-F238E27FC236}">
                <a16:creationId xmlns:a16="http://schemas.microsoft.com/office/drawing/2014/main" id="{B20EAD47-4B6F-4863-80AA-013A8D88DC8C}"/>
              </a:ext>
            </a:extLst>
          </p:cNvPr>
          <p:cNvSpPr>
            <a:spLocks noGrp="1"/>
          </p:cNvSpPr>
          <p:nvPr>
            <p:ph type="sldNum" sz="quarter" idx="12"/>
          </p:nvPr>
        </p:nvSpPr>
        <p:spPr/>
        <p:txBody>
          <a:bodyPr/>
          <a:lstStyle/>
          <a:p>
            <a:fld id="{48F63A3B-78C7-47BE-AE5E-E10140E04643}" type="slidenum">
              <a:rPr lang="en-US" smtClean="0">
                <a:cs typeface="Arial" panose="020B0604020202020204" pitchFamily="34" charset="0"/>
              </a:rPr>
              <a:t>4</a:t>
            </a:fld>
            <a:endParaRPr lang="en-US" dirty="0">
              <a:cs typeface="Arial" panose="020B0604020202020204" pitchFamily="34" charset="0"/>
            </a:endParaRPr>
          </a:p>
        </p:txBody>
      </p:sp>
      <p:sp>
        <p:nvSpPr>
          <p:cNvPr id="18" name="Text 5">
            <a:extLst>
              <a:ext uri="{FF2B5EF4-FFF2-40B4-BE49-F238E27FC236}">
                <a16:creationId xmlns:a16="http://schemas.microsoft.com/office/drawing/2014/main" id="{5F779D79-AD94-3353-BD64-EFF1CC5864CC}"/>
              </a:ext>
            </a:extLst>
          </p:cNvPr>
          <p:cNvSpPr/>
          <p:nvPr/>
        </p:nvSpPr>
        <p:spPr>
          <a:xfrm>
            <a:off x="1305662" y="4403879"/>
            <a:ext cx="10029829" cy="307777"/>
          </a:xfrm>
          <a:prstGeom prst="rect">
            <a:avLst/>
          </a:prstGeom>
          <a:noFill/>
          <a:ln/>
        </p:spPr>
        <p:txBody>
          <a:bodyPr wrap="square" lIns="0" tIns="0" rIns="0" bIns="0" rtlCol="0" anchor="t">
            <a:spAutoFit/>
          </a:bodyPr>
          <a:lstStyle/>
          <a:p>
            <a:pPr>
              <a:lnSpc>
                <a:spcPts val="2400"/>
              </a:lnSpc>
            </a:pPr>
            <a:endParaRPr lang="en-US" sz="2160" dirty="0">
              <a:solidFill>
                <a:srgbClr val="000000"/>
              </a:solidFill>
              <a:ea typeface="Open Sans" pitchFamily="34" charset="-122"/>
              <a:cs typeface="Arial" panose="020B0604020202020204" pitchFamily="34" charset="0"/>
            </a:endParaRPr>
          </a:p>
        </p:txBody>
      </p:sp>
      <p:grpSp>
        <p:nvGrpSpPr>
          <p:cNvPr id="2" name="Group 1">
            <a:extLst>
              <a:ext uri="{FF2B5EF4-FFF2-40B4-BE49-F238E27FC236}">
                <a16:creationId xmlns:a16="http://schemas.microsoft.com/office/drawing/2014/main" id="{B890830F-B6FE-2F14-CC77-06F205695CFD}"/>
              </a:ext>
            </a:extLst>
          </p:cNvPr>
          <p:cNvGrpSpPr/>
          <p:nvPr/>
        </p:nvGrpSpPr>
        <p:grpSpPr>
          <a:xfrm>
            <a:off x="6006356" y="1837738"/>
            <a:ext cx="6185644" cy="4385517"/>
            <a:chOff x="6006356" y="1614911"/>
            <a:chExt cx="6185644" cy="4385517"/>
          </a:xfrm>
        </p:grpSpPr>
        <p:cxnSp>
          <p:nvCxnSpPr>
            <p:cNvPr id="19" name="Google Shape;109;p16">
              <a:extLst>
                <a:ext uri="{FF2B5EF4-FFF2-40B4-BE49-F238E27FC236}">
                  <a16:creationId xmlns:a16="http://schemas.microsoft.com/office/drawing/2014/main" id="{2F4A0353-4D30-0713-79F8-40CEF9124DDA}"/>
                </a:ext>
              </a:extLst>
            </p:cNvPr>
            <p:cNvCxnSpPr/>
            <p:nvPr/>
          </p:nvCxnSpPr>
          <p:spPr>
            <a:xfrm>
              <a:off x="11338702" y="3180915"/>
              <a:ext cx="169200" cy="0"/>
            </a:xfrm>
            <a:prstGeom prst="straightConnector1">
              <a:avLst/>
            </a:prstGeom>
            <a:noFill/>
            <a:ln w="17950" cap="flat" cmpd="sng">
              <a:solidFill>
                <a:srgbClr val="FFFFFF"/>
              </a:solidFill>
              <a:prstDash val="dot"/>
              <a:round/>
              <a:headEnd type="none" w="med" len="med"/>
              <a:tailEnd type="none" w="med" len="med"/>
            </a:ln>
          </p:spPr>
        </p:cxnSp>
        <p:cxnSp>
          <p:nvCxnSpPr>
            <p:cNvPr id="20" name="Google Shape;110;p16">
              <a:extLst>
                <a:ext uri="{FF2B5EF4-FFF2-40B4-BE49-F238E27FC236}">
                  <a16:creationId xmlns:a16="http://schemas.microsoft.com/office/drawing/2014/main" id="{E4B771DD-6CBC-CB73-9D7F-16061342282D}"/>
                </a:ext>
              </a:extLst>
            </p:cNvPr>
            <p:cNvCxnSpPr/>
            <p:nvPr/>
          </p:nvCxnSpPr>
          <p:spPr>
            <a:xfrm>
              <a:off x="11338694" y="2753835"/>
              <a:ext cx="169200" cy="0"/>
            </a:xfrm>
            <a:prstGeom prst="straightConnector1">
              <a:avLst/>
            </a:prstGeom>
            <a:noFill/>
            <a:ln w="17950" cap="flat" cmpd="sng">
              <a:solidFill>
                <a:srgbClr val="FFFFFF"/>
              </a:solidFill>
              <a:prstDash val="dot"/>
              <a:round/>
              <a:headEnd type="none" w="med" len="med"/>
              <a:tailEnd type="none" w="med" len="med"/>
            </a:ln>
          </p:spPr>
        </p:cxnSp>
        <p:sp>
          <p:nvSpPr>
            <p:cNvPr id="21" name="Google Shape;111;p16">
              <a:extLst>
                <a:ext uri="{FF2B5EF4-FFF2-40B4-BE49-F238E27FC236}">
                  <a16:creationId xmlns:a16="http://schemas.microsoft.com/office/drawing/2014/main" id="{3EF44A9B-C73D-F6B7-B368-EBB5E98C730E}"/>
                </a:ext>
              </a:extLst>
            </p:cNvPr>
            <p:cNvSpPr/>
            <p:nvPr/>
          </p:nvSpPr>
          <p:spPr>
            <a:xfrm>
              <a:off x="8321566" y="3237079"/>
              <a:ext cx="1736140" cy="739500"/>
            </a:xfrm>
            <a:prstGeom prst="ellipse">
              <a:avLst/>
            </a:prstGeom>
            <a:solidFill>
              <a:srgbClr val="D1EBF7"/>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Clr>
                  <a:schemeClr val="dk1"/>
                </a:buClr>
                <a:buSzPts val="1077"/>
                <a:buFont typeface="Arial"/>
                <a:buNone/>
              </a:pPr>
              <a:r>
                <a:rPr lang="zh-CN" sz="1200" b="1">
                  <a:solidFill>
                    <a:schemeClr val="dk1"/>
                  </a:solidFill>
                  <a:ea typeface="Times New Roman"/>
                  <a:cs typeface="Arial" panose="020B0604020202020204" pitchFamily="34" charset="0"/>
                  <a:sym typeface="Times New Roman"/>
                </a:rPr>
                <a:t>data privacy and security laws</a:t>
              </a:r>
              <a:endParaRPr sz="1600" b="1">
                <a:cs typeface="Arial" panose="020B0604020202020204" pitchFamily="34" charset="0"/>
              </a:endParaRPr>
            </a:p>
          </p:txBody>
        </p:sp>
        <p:sp>
          <p:nvSpPr>
            <p:cNvPr id="22" name="Google Shape;112;p16">
              <a:extLst>
                <a:ext uri="{FF2B5EF4-FFF2-40B4-BE49-F238E27FC236}">
                  <a16:creationId xmlns:a16="http://schemas.microsoft.com/office/drawing/2014/main" id="{B7B385A1-E400-93DF-0E08-B77F8B9D21EF}"/>
                </a:ext>
              </a:extLst>
            </p:cNvPr>
            <p:cNvSpPr/>
            <p:nvPr/>
          </p:nvSpPr>
          <p:spPr>
            <a:xfrm>
              <a:off x="7031298" y="2559784"/>
              <a:ext cx="1398934" cy="563100"/>
            </a:xfrm>
            <a:prstGeom prst="ellipse">
              <a:avLst/>
            </a:prstGeom>
            <a:solidFill>
              <a:srgbClr val="D1EBF7"/>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b="1" dirty="0">
                  <a:solidFill>
                    <a:schemeClr val="dk1"/>
                  </a:solidFill>
                  <a:ea typeface="Times New Roman"/>
                  <a:cs typeface="Arial" panose="020B0604020202020204" pitchFamily="34" charset="0"/>
                  <a:sym typeface="Times New Roman"/>
                </a:rPr>
                <a:t>cost of operations</a:t>
              </a:r>
              <a:endParaRPr sz="1600" b="1" dirty="0">
                <a:cs typeface="Arial" panose="020B0604020202020204" pitchFamily="34" charset="0"/>
              </a:endParaRPr>
            </a:p>
          </p:txBody>
        </p:sp>
        <p:cxnSp>
          <p:nvCxnSpPr>
            <p:cNvPr id="23" name="Google Shape;113;p16">
              <a:extLst>
                <a:ext uri="{FF2B5EF4-FFF2-40B4-BE49-F238E27FC236}">
                  <a16:creationId xmlns:a16="http://schemas.microsoft.com/office/drawing/2014/main" id="{A3B002C4-6093-4F10-7F84-152AC749E458}"/>
                </a:ext>
              </a:extLst>
            </p:cNvPr>
            <p:cNvCxnSpPr>
              <a:cxnSpLocks/>
              <a:stCxn id="21" idx="1"/>
              <a:endCxn id="22" idx="5"/>
            </p:cNvCxnSpPr>
            <p:nvPr/>
          </p:nvCxnSpPr>
          <p:spPr>
            <a:xfrm flipH="1" flipV="1">
              <a:off x="8225363" y="3040420"/>
              <a:ext cx="350455" cy="304956"/>
            </a:xfrm>
            <a:prstGeom prst="straightConnector1">
              <a:avLst/>
            </a:prstGeom>
            <a:noFill/>
            <a:ln w="18650" cap="flat" cmpd="sng">
              <a:solidFill>
                <a:schemeClr val="dk1"/>
              </a:solidFill>
              <a:prstDash val="solid"/>
              <a:round/>
              <a:headEnd type="none" w="med" len="med"/>
              <a:tailEnd type="triangle" w="med" len="med"/>
            </a:ln>
          </p:spPr>
        </p:cxnSp>
        <p:sp>
          <p:nvSpPr>
            <p:cNvPr id="24" name="Google Shape;114;p16">
              <a:extLst>
                <a:ext uri="{FF2B5EF4-FFF2-40B4-BE49-F238E27FC236}">
                  <a16:creationId xmlns:a16="http://schemas.microsoft.com/office/drawing/2014/main" id="{6142D3BC-E5D0-2B4D-C71E-E3C2D2E079F9}"/>
                </a:ext>
              </a:extLst>
            </p:cNvPr>
            <p:cNvSpPr txBox="1"/>
            <p:nvPr/>
          </p:nvSpPr>
          <p:spPr>
            <a:xfrm>
              <a:off x="8283429" y="2904377"/>
              <a:ext cx="894981"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dirty="0">
                  <a:solidFill>
                    <a:schemeClr val="dk1"/>
                  </a:solidFill>
                  <a:ea typeface="Times New Roman"/>
                  <a:cs typeface="Arial" panose="020B0604020202020204" pitchFamily="34" charset="0"/>
                  <a:sym typeface="Times New Roman"/>
                </a:rPr>
                <a:t>[Increases]</a:t>
              </a:r>
              <a:endParaRPr sz="1200" dirty="0">
                <a:solidFill>
                  <a:schemeClr val="dk1"/>
                </a:solidFill>
                <a:ea typeface="Times New Roman"/>
                <a:cs typeface="Arial" panose="020B0604020202020204" pitchFamily="34" charset="0"/>
                <a:sym typeface="Times New Roman"/>
              </a:endParaRPr>
            </a:p>
          </p:txBody>
        </p:sp>
        <p:sp>
          <p:nvSpPr>
            <p:cNvPr id="25" name="Google Shape;115;p16">
              <a:extLst>
                <a:ext uri="{FF2B5EF4-FFF2-40B4-BE49-F238E27FC236}">
                  <a16:creationId xmlns:a16="http://schemas.microsoft.com/office/drawing/2014/main" id="{DF6DBEEA-005F-DFC6-22A9-80059E4AC5CD}"/>
                </a:ext>
              </a:extLst>
            </p:cNvPr>
            <p:cNvSpPr/>
            <p:nvPr/>
          </p:nvSpPr>
          <p:spPr>
            <a:xfrm>
              <a:off x="8548308" y="2379259"/>
              <a:ext cx="1304641" cy="430800"/>
            </a:xfrm>
            <a:prstGeom prst="ellipse">
              <a:avLst/>
            </a:prstGeom>
            <a:solidFill>
              <a:srgbClr val="D1EBF7"/>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b="1" dirty="0">
                  <a:solidFill>
                    <a:schemeClr val="dk1"/>
                  </a:solidFill>
                  <a:ea typeface="Times New Roman"/>
                  <a:cs typeface="Arial" panose="020B0604020202020204" pitchFamily="34" charset="0"/>
                  <a:sym typeface="Times New Roman"/>
                </a:rPr>
                <a:t>possible sanctions</a:t>
              </a:r>
              <a:endParaRPr sz="1600" b="1" dirty="0">
                <a:cs typeface="Arial" panose="020B0604020202020204" pitchFamily="34" charset="0"/>
              </a:endParaRPr>
            </a:p>
          </p:txBody>
        </p:sp>
        <p:cxnSp>
          <p:nvCxnSpPr>
            <p:cNvPr id="26" name="Google Shape;116;p16">
              <a:extLst>
                <a:ext uri="{FF2B5EF4-FFF2-40B4-BE49-F238E27FC236}">
                  <a16:creationId xmlns:a16="http://schemas.microsoft.com/office/drawing/2014/main" id="{B2D6CACA-5C29-A24B-777E-57D3430E80B4}"/>
                </a:ext>
              </a:extLst>
            </p:cNvPr>
            <p:cNvCxnSpPr>
              <a:cxnSpLocks/>
              <a:stCxn id="21" idx="0"/>
              <a:endCxn id="25" idx="4"/>
            </p:cNvCxnSpPr>
            <p:nvPr/>
          </p:nvCxnSpPr>
          <p:spPr>
            <a:xfrm flipV="1">
              <a:off x="9189636" y="2810059"/>
              <a:ext cx="10993" cy="427020"/>
            </a:xfrm>
            <a:prstGeom prst="straightConnector1">
              <a:avLst/>
            </a:prstGeom>
            <a:noFill/>
            <a:ln w="18650" cap="flat" cmpd="sng">
              <a:solidFill>
                <a:schemeClr val="dk1"/>
              </a:solidFill>
              <a:prstDash val="solid"/>
              <a:round/>
              <a:headEnd type="none" w="med" len="med"/>
              <a:tailEnd type="triangle" w="med" len="med"/>
            </a:ln>
          </p:spPr>
        </p:cxnSp>
        <p:sp>
          <p:nvSpPr>
            <p:cNvPr id="27" name="Google Shape;117;p16">
              <a:extLst>
                <a:ext uri="{FF2B5EF4-FFF2-40B4-BE49-F238E27FC236}">
                  <a16:creationId xmlns:a16="http://schemas.microsoft.com/office/drawing/2014/main" id="{389F07AE-1576-0AC8-89B8-3D1BA172B2AB}"/>
                </a:ext>
              </a:extLst>
            </p:cNvPr>
            <p:cNvSpPr txBox="1"/>
            <p:nvPr/>
          </p:nvSpPr>
          <p:spPr>
            <a:xfrm>
              <a:off x="9100391" y="2855809"/>
              <a:ext cx="859500"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a:solidFill>
                    <a:schemeClr val="dk1"/>
                  </a:solidFill>
                  <a:ea typeface="Times New Roman"/>
                  <a:cs typeface="Arial" panose="020B0604020202020204" pitchFamily="34" charset="0"/>
                  <a:sym typeface="Times New Roman"/>
                </a:rPr>
                <a:t>[Subject]</a:t>
              </a:r>
              <a:endParaRPr sz="1200">
                <a:solidFill>
                  <a:schemeClr val="dk1"/>
                </a:solidFill>
                <a:ea typeface="Times New Roman"/>
                <a:cs typeface="Arial" panose="020B0604020202020204" pitchFamily="34" charset="0"/>
                <a:sym typeface="Times New Roman"/>
              </a:endParaRPr>
            </a:p>
          </p:txBody>
        </p:sp>
        <p:sp>
          <p:nvSpPr>
            <p:cNvPr id="28" name="Google Shape;118;p16">
              <a:extLst>
                <a:ext uri="{FF2B5EF4-FFF2-40B4-BE49-F238E27FC236}">
                  <a16:creationId xmlns:a16="http://schemas.microsoft.com/office/drawing/2014/main" id="{31B8B05C-9CA1-4995-0E14-F2207F1DE68A}"/>
                </a:ext>
              </a:extLst>
            </p:cNvPr>
            <p:cNvSpPr/>
            <p:nvPr/>
          </p:nvSpPr>
          <p:spPr>
            <a:xfrm>
              <a:off x="9948809" y="1982521"/>
              <a:ext cx="2243191" cy="943200"/>
            </a:xfrm>
            <a:prstGeom prst="ellipse">
              <a:avLst/>
            </a:prstGeom>
            <a:solidFill>
              <a:srgbClr val="D1EBF7"/>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b="1" dirty="0">
                  <a:solidFill>
                    <a:schemeClr val="dk1"/>
                  </a:solidFill>
                  <a:ea typeface="Times New Roman"/>
                  <a:cs typeface="Arial" panose="020B0604020202020204" pitchFamily="34" charset="0"/>
                  <a:sym typeface="Times New Roman"/>
                </a:rPr>
                <a:t>collection, storage,.., sharing and protection of personal information</a:t>
              </a:r>
              <a:endParaRPr sz="1200" b="1" dirty="0">
                <a:solidFill>
                  <a:schemeClr val="dk1"/>
                </a:solidFill>
                <a:ea typeface="Times New Roman"/>
                <a:cs typeface="Arial" panose="020B0604020202020204" pitchFamily="34" charset="0"/>
                <a:sym typeface="Times New Roman"/>
              </a:endParaRPr>
            </a:p>
          </p:txBody>
        </p:sp>
        <p:cxnSp>
          <p:nvCxnSpPr>
            <p:cNvPr id="29" name="Google Shape;119;p16">
              <a:extLst>
                <a:ext uri="{FF2B5EF4-FFF2-40B4-BE49-F238E27FC236}">
                  <a16:creationId xmlns:a16="http://schemas.microsoft.com/office/drawing/2014/main" id="{93570B01-4186-AEE8-9169-BC429351FF65}"/>
                </a:ext>
              </a:extLst>
            </p:cNvPr>
            <p:cNvCxnSpPr>
              <a:cxnSpLocks/>
              <a:stCxn id="21" idx="7"/>
              <a:endCxn id="28" idx="3"/>
            </p:cNvCxnSpPr>
            <p:nvPr/>
          </p:nvCxnSpPr>
          <p:spPr>
            <a:xfrm flipV="1">
              <a:off x="9803454" y="2787593"/>
              <a:ext cx="473863" cy="557783"/>
            </a:xfrm>
            <a:prstGeom prst="straightConnector1">
              <a:avLst/>
            </a:prstGeom>
            <a:noFill/>
            <a:ln w="18650" cap="flat" cmpd="sng">
              <a:solidFill>
                <a:schemeClr val="dk1"/>
              </a:solidFill>
              <a:prstDash val="solid"/>
              <a:round/>
              <a:headEnd type="none" w="med" len="med"/>
              <a:tailEnd type="triangle" w="med" len="med"/>
            </a:ln>
          </p:spPr>
        </p:cxnSp>
        <p:sp>
          <p:nvSpPr>
            <p:cNvPr id="30" name="Google Shape;120;p16">
              <a:extLst>
                <a:ext uri="{FF2B5EF4-FFF2-40B4-BE49-F238E27FC236}">
                  <a16:creationId xmlns:a16="http://schemas.microsoft.com/office/drawing/2014/main" id="{5723D645-165D-6C8B-0D10-B655CAC865E1}"/>
                </a:ext>
              </a:extLst>
            </p:cNvPr>
            <p:cNvSpPr txBox="1"/>
            <p:nvPr/>
          </p:nvSpPr>
          <p:spPr>
            <a:xfrm>
              <a:off x="9843888" y="3020507"/>
              <a:ext cx="859500"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a:solidFill>
                    <a:schemeClr val="dk1"/>
                  </a:solidFill>
                  <a:ea typeface="Times New Roman"/>
                  <a:cs typeface="Arial" panose="020B0604020202020204" pitchFamily="34" charset="0"/>
                  <a:sym typeface="Times New Roman"/>
                </a:rPr>
                <a:t>[Govern]</a:t>
              </a:r>
              <a:endParaRPr sz="1200">
                <a:solidFill>
                  <a:schemeClr val="dk1"/>
                </a:solidFill>
                <a:ea typeface="Times New Roman"/>
                <a:cs typeface="Arial" panose="020B0604020202020204" pitchFamily="34" charset="0"/>
                <a:sym typeface="Times New Roman"/>
              </a:endParaRPr>
            </a:p>
          </p:txBody>
        </p:sp>
        <p:sp>
          <p:nvSpPr>
            <p:cNvPr id="31" name="Google Shape;121;p16">
              <a:extLst>
                <a:ext uri="{FF2B5EF4-FFF2-40B4-BE49-F238E27FC236}">
                  <a16:creationId xmlns:a16="http://schemas.microsoft.com/office/drawing/2014/main" id="{EF8B0405-2A35-78E9-BAB5-3C91AD0680E8}"/>
                </a:ext>
              </a:extLst>
            </p:cNvPr>
            <p:cNvSpPr/>
            <p:nvPr/>
          </p:nvSpPr>
          <p:spPr>
            <a:xfrm>
              <a:off x="10711904" y="3401403"/>
              <a:ext cx="717000" cy="430800"/>
            </a:xfrm>
            <a:prstGeom prst="ellipse">
              <a:avLst/>
            </a:prstGeom>
            <a:solidFill>
              <a:srgbClr val="FADBCC"/>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b="1">
                  <a:solidFill>
                    <a:schemeClr val="dk1"/>
                  </a:solidFill>
                  <a:ea typeface="Times New Roman"/>
                  <a:cs typeface="Arial" panose="020B0604020202020204" pitchFamily="34" charset="0"/>
                  <a:sym typeface="Times New Roman"/>
                </a:rPr>
                <a:t>data</a:t>
              </a:r>
              <a:endParaRPr sz="1600" b="1">
                <a:cs typeface="Arial" panose="020B0604020202020204" pitchFamily="34" charset="0"/>
              </a:endParaRPr>
            </a:p>
          </p:txBody>
        </p:sp>
        <p:cxnSp>
          <p:nvCxnSpPr>
            <p:cNvPr id="32" name="Google Shape;122;p16">
              <a:extLst>
                <a:ext uri="{FF2B5EF4-FFF2-40B4-BE49-F238E27FC236}">
                  <a16:creationId xmlns:a16="http://schemas.microsoft.com/office/drawing/2014/main" id="{FE78FDB4-12F7-1EF2-E277-E94EBECE7C79}"/>
                </a:ext>
              </a:extLst>
            </p:cNvPr>
            <p:cNvCxnSpPr>
              <a:cxnSpLocks/>
              <a:stCxn id="28" idx="4"/>
              <a:endCxn id="31" idx="0"/>
            </p:cNvCxnSpPr>
            <p:nvPr/>
          </p:nvCxnSpPr>
          <p:spPr>
            <a:xfrm flipH="1">
              <a:off x="11070404" y="2925721"/>
              <a:ext cx="1" cy="475682"/>
            </a:xfrm>
            <a:prstGeom prst="straightConnector1">
              <a:avLst/>
            </a:prstGeom>
            <a:noFill/>
            <a:ln w="18650" cap="flat" cmpd="sng">
              <a:solidFill>
                <a:schemeClr val="dk1"/>
              </a:solidFill>
              <a:prstDash val="solid"/>
              <a:round/>
              <a:headEnd type="none" w="med" len="med"/>
              <a:tailEnd type="triangle" w="med" len="med"/>
            </a:ln>
          </p:spPr>
        </p:cxnSp>
        <p:sp>
          <p:nvSpPr>
            <p:cNvPr id="33" name="Google Shape;123;p16">
              <a:extLst>
                <a:ext uri="{FF2B5EF4-FFF2-40B4-BE49-F238E27FC236}">
                  <a16:creationId xmlns:a16="http://schemas.microsoft.com/office/drawing/2014/main" id="{6BC0D98E-7E4D-5FF6-F913-0FE6E8E3AD7C}"/>
                </a:ext>
              </a:extLst>
            </p:cNvPr>
            <p:cNvSpPr txBox="1"/>
            <p:nvPr/>
          </p:nvSpPr>
          <p:spPr>
            <a:xfrm>
              <a:off x="11075203" y="2997812"/>
              <a:ext cx="859500"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dirty="0">
                  <a:solidFill>
                    <a:schemeClr val="dk1"/>
                  </a:solidFill>
                  <a:ea typeface="Times New Roman"/>
                  <a:cs typeface="Arial" panose="020B0604020202020204" pitchFamily="34" charset="0"/>
                  <a:sym typeface="Times New Roman"/>
                </a:rPr>
                <a:t>[Concept]</a:t>
              </a:r>
              <a:endParaRPr sz="1200" dirty="0">
                <a:solidFill>
                  <a:schemeClr val="dk1"/>
                </a:solidFill>
                <a:ea typeface="Times New Roman"/>
                <a:cs typeface="Arial" panose="020B0604020202020204" pitchFamily="34" charset="0"/>
                <a:sym typeface="Times New Roman"/>
              </a:endParaRPr>
            </a:p>
          </p:txBody>
        </p:sp>
        <p:sp>
          <p:nvSpPr>
            <p:cNvPr id="34" name="Google Shape;124;p16">
              <a:extLst>
                <a:ext uri="{FF2B5EF4-FFF2-40B4-BE49-F238E27FC236}">
                  <a16:creationId xmlns:a16="http://schemas.microsoft.com/office/drawing/2014/main" id="{E0B05706-2B0C-88A1-38FB-869F9BFF4251}"/>
                </a:ext>
              </a:extLst>
            </p:cNvPr>
            <p:cNvSpPr/>
            <p:nvPr/>
          </p:nvSpPr>
          <p:spPr>
            <a:xfrm>
              <a:off x="8694529" y="1614911"/>
              <a:ext cx="1012200" cy="430800"/>
            </a:xfrm>
            <a:prstGeom prst="ellipse">
              <a:avLst/>
            </a:prstGeom>
            <a:solidFill>
              <a:srgbClr val="FADBCC"/>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b="1">
                  <a:solidFill>
                    <a:schemeClr val="dk1"/>
                  </a:solidFill>
                  <a:ea typeface="Times New Roman"/>
                  <a:cs typeface="Arial" panose="020B0604020202020204" pitchFamily="34" charset="0"/>
                  <a:sym typeface="Times New Roman"/>
                </a:rPr>
                <a:t>penalty</a:t>
              </a:r>
              <a:endParaRPr sz="1200" b="1">
                <a:solidFill>
                  <a:schemeClr val="dk1"/>
                </a:solidFill>
                <a:ea typeface="Times New Roman"/>
                <a:cs typeface="Arial" panose="020B0604020202020204" pitchFamily="34" charset="0"/>
                <a:sym typeface="Times New Roman"/>
              </a:endParaRPr>
            </a:p>
          </p:txBody>
        </p:sp>
        <p:cxnSp>
          <p:nvCxnSpPr>
            <p:cNvPr id="35" name="Google Shape;125;p16">
              <a:extLst>
                <a:ext uri="{FF2B5EF4-FFF2-40B4-BE49-F238E27FC236}">
                  <a16:creationId xmlns:a16="http://schemas.microsoft.com/office/drawing/2014/main" id="{CD7E1DF1-2C60-2BF2-BFD7-F59D7E8014F8}"/>
                </a:ext>
              </a:extLst>
            </p:cNvPr>
            <p:cNvCxnSpPr>
              <a:cxnSpLocks/>
              <a:stCxn id="25" idx="0"/>
              <a:endCxn id="34" idx="4"/>
            </p:cNvCxnSpPr>
            <p:nvPr/>
          </p:nvCxnSpPr>
          <p:spPr>
            <a:xfrm flipV="1">
              <a:off x="9200629" y="2045711"/>
              <a:ext cx="0" cy="333548"/>
            </a:xfrm>
            <a:prstGeom prst="straightConnector1">
              <a:avLst/>
            </a:prstGeom>
            <a:noFill/>
            <a:ln w="18650" cap="flat" cmpd="sng">
              <a:solidFill>
                <a:schemeClr val="dk1"/>
              </a:solidFill>
              <a:prstDash val="solid"/>
              <a:round/>
              <a:headEnd type="none" w="med" len="med"/>
              <a:tailEnd type="triangle" w="med" len="med"/>
            </a:ln>
          </p:spPr>
        </p:cxnSp>
        <p:sp>
          <p:nvSpPr>
            <p:cNvPr id="36" name="Google Shape;126;p16">
              <a:extLst>
                <a:ext uri="{FF2B5EF4-FFF2-40B4-BE49-F238E27FC236}">
                  <a16:creationId xmlns:a16="http://schemas.microsoft.com/office/drawing/2014/main" id="{FE3EB3BC-B49D-0779-DF8B-16363902FD4E}"/>
                </a:ext>
              </a:extLst>
            </p:cNvPr>
            <p:cNvSpPr txBox="1"/>
            <p:nvPr/>
          </p:nvSpPr>
          <p:spPr>
            <a:xfrm>
              <a:off x="9220346" y="1996927"/>
              <a:ext cx="859500"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dirty="0">
                  <a:solidFill>
                    <a:schemeClr val="dk1"/>
                  </a:solidFill>
                  <a:ea typeface="Times New Roman"/>
                  <a:cs typeface="Arial" panose="020B0604020202020204" pitchFamily="34" charset="0"/>
                  <a:sym typeface="Times New Roman"/>
                </a:rPr>
                <a:t>[Concept]</a:t>
              </a:r>
              <a:endParaRPr sz="1200" dirty="0">
                <a:solidFill>
                  <a:schemeClr val="dk1"/>
                </a:solidFill>
                <a:ea typeface="Times New Roman"/>
                <a:cs typeface="Arial" panose="020B0604020202020204" pitchFamily="34" charset="0"/>
                <a:sym typeface="Times New Roman"/>
              </a:endParaRPr>
            </a:p>
          </p:txBody>
        </p:sp>
        <p:sp>
          <p:nvSpPr>
            <p:cNvPr id="37" name="Google Shape;127;p16">
              <a:extLst>
                <a:ext uri="{FF2B5EF4-FFF2-40B4-BE49-F238E27FC236}">
                  <a16:creationId xmlns:a16="http://schemas.microsoft.com/office/drawing/2014/main" id="{48054E77-F36E-5520-21B2-40919004C9CB}"/>
                </a:ext>
              </a:extLst>
            </p:cNvPr>
            <p:cNvSpPr/>
            <p:nvPr/>
          </p:nvSpPr>
          <p:spPr>
            <a:xfrm>
              <a:off x="6006356" y="4215428"/>
              <a:ext cx="3351807" cy="1785000"/>
            </a:xfrm>
            <a:prstGeom prst="ellipse">
              <a:avLst/>
            </a:prstGeom>
            <a:solidFill>
              <a:srgbClr val="B4E5A2"/>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b="1" dirty="0">
                  <a:solidFill>
                    <a:schemeClr val="dk1"/>
                  </a:solidFill>
                  <a:ea typeface="Times New Roman"/>
                  <a:cs typeface="Arial" panose="020B0604020202020204" pitchFamily="34" charset="0"/>
                  <a:sym typeface="Times New Roman"/>
                </a:rPr>
                <a:t>The scope of data privacy and security regulations worldwide continues to evolve, and the adoption of increasingly restrictive regulations in this area is likely within the United States and other jurisdictions</a:t>
              </a:r>
              <a:endParaRPr sz="1600" b="1" dirty="0">
                <a:cs typeface="Arial" panose="020B0604020202020204" pitchFamily="34" charset="0"/>
              </a:endParaRPr>
            </a:p>
          </p:txBody>
        </p:sp>
        <p:sp>
          <p:nvSpPr>
            <p:cNvPr id="38" name="Google Shape;128;p16">
              <a:extLst>
                <a:ext uri="{FF2B5EF4-FFF2-40B4-BE49-F238E27FC236}">
                  <a16:creationId xmlns:a16="http://schemas.microsoft.com/office/drawing/2014/main" id="{068FAE2F-E866-DD32-9375-9B524D7437B5}"/>
                </a:ext>
              </a:extLst>
            </p:cNvPr>
            <p:cNvSpPr/>
            <p:nvPr/>
          </p:nvSpPr>
          <p:spPr>
            <a:xfrm>
              <a:off x="6262942" y="3372035"/>
              <a:ext cx="1360317" cy="490800"/>
            </a:xfrm>
            <a:prstGeom prst="ellipse">
              <a:avLst/>
            </a:prstGeom>
            <a:solidFill>
              <a:srgbClr val="FADBCC"/>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b="1" dirty="0">
                  <a:solidFill>
                    <a:schemeClr val="dk1"/>
                  </a:solidFill>
                  <a:ea typeface="Times New Roman"/>
                  <a:cs typeface="Arial" panose="020B0604020202020204" pitchFamily="34" charset="0"/>
                  <a:sym typeface="Times New Roman"/>
                </a:rPr>
                <a:t>regulation</a:t>
              </a:r>
              <a:endParaRPr sz="1600" b="1" dirty="0">
                <a:cs typeface="Arial" panose="020B0604020202020204" pitchFamily="34" charset="0"/>
              </a:endParaRPr>
            </a:p>
          </p:txBody>
        </p:sp>
        <p:sp>
          <p:nvSpPr>
            <p:cNvPr id="39" name="Google Shape;129;p16">
              <a:extLst>
                <a:ext uri="{FF2B5EF4-FFF2-40B4-BE49-F238E27FC236}">
                  <a16:creationId xmlns:a16="http://schemas.microsoft.com/office/drawing/2014/main" id="{A5023647-9C75-CC24-E515-33A19D9128A2}"/>
                </a:ext>
              </a:extLst>
            </p:cNvPr>
            <p:cNvSpPr/>
            <p:nvPr/>
          </p:nvSpPr>
          <p:spPr>
            <a:xfrm>
              <a:off x="7111623" y="1747089"/>
              <a:ext cx="1238284" cy="430800"/>
            </a:xfrm>
            <a:prstGeom prst="ellipse">
              <a:avLst/>
            </a:prstGeom>
            <a:solidFill>
              <a:srgbClr val="FADBCC"/>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b="1" dirty="0">
                  <a:solidFill>
                    <a:schemeClr val="dk1"/>
                  </a:solidFill>
                  <a:ea typeface="Times New Roman"/>
                  <a:cs typeface="Arial" panose="020B0604020202020204" pitchFamily="34" charset="0"/>
                  <a:sym typeface="Times New Roman"/>
                </a:rPr>
                <a:t> expense</a:t>
              </a:r>
              <a:endParaRPr sz="1200" b="1" dirty="0">
                <a:solidFill>
                  <a:schemeClr val="dk1"/>
                </a:solidFill>
                <a:ea typeface="Times New Roman"/>
                <a:cs typeface="Arial" panose="020B0604020202020204" pitchFamily="34" charset="0"/>
                <a:sym typeface="Times New Roman"/>
              </a:endParaRPr>
            </a:p>
          </p:txBody>
        </p:sp>
        <p:cxnSp>
          <p:nvCxnSpPr>
            <p:cNvPr id="40" name="Google Shape;130;p16">
              <a:extLst>
                <a:ext uri="{FF2B5EF4-FFF2-40B4-BE49-F238E27FC236}">
                  <a16:creationId xmlns:a16="http://schemas.microsoft.com/office/drawing/2014/main" id="{0A4580FB-1336-58BA-F968-A228CAD5E97F}"/>
                </a:ext>
              </a:extLst>
            </p:cNvPr>
            <p:cNvCxnSpPr>
              <a:cxnSpLocks/>
              <a:stCxn id="22" idx="0"/>
              <a:endCxn id="39" idx="4"/>
            </p:cNvCxnSpPr>
            <p:nvPr/>
          </p:nvCxnSpPr>
          <p:spPr>
            <a:xfrm flipV="1">
              <a:off x="7730765" y="2177889"/>
              <a:ext cx="0" cy="381895"/>
            </a:xfrm>
            <a:prstGeom prst="straightConnector1">
              <a:avLst/>
            </a:prstGeom>
            <a:noFill/>
            <a:ln w="18650" cap="flat" cmpd="sng">
              <a:solidFill>
                <a:schemeClr val="dk1"/>
              </a:solidFill>
              <a:prstDash val="solid"/>
              <a:round/>
              <a:headEnd type="none" w="med" len="med"/>
              <a:tailEnd type="triangle" w="med" len="med"/>
            </a:ln>
          </p:spPr>
        </p:cxnSp>
        <p:sp>
          <p:nvSpPr>
            <p:cNvPr id="41" name="Google Shape;131;p16">
              <a:extLst>
                <a:ext uri="{FF2B5EF4-FFF2-40B4-BE49-F238E27FC236}">
                  <a16:creationId xmlns:a16="http://schemas.microsoft.com/office/drawing/2014/main" id="{9117B15F-C8FE-5418-775C-EF2B02F85E35}"/>
                </a:ext>
              </a:extLst>
            </p:cNvPr>
            <p:cNvSpPr txBox="1"/>
            <p:nvPr/>
          </p:nvSpPr>
          <p:spPr>
            <a:xfrm>
              <a:off x="7663025" y="2212034"/>
              <a:ext cx="859500"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a:solidFill>
                    <a:schemeClr val="dk1"/>
                  </a:solidFill>
                  <a:ea typeface="Times New Roman"/>
                  <a:cs typeface="Arial" panose="020B0604020202020204" pitchFamily="34" charset="0"/>
                  <a:sym typeface="Times New Roman"/>
                </a:rPr>
                <a:t>[Concept]</a:t>
              </a:r>
              <a:endParaRPr sz="1200">
                <a:solidFill>
                  <a:schemeClr val="dk1"/>
                </a:solidFill>
                <a:ea typeface="Times New Roman"/>
                <a:cs typeface="Arial" panose="020B0604020202020204" pitchFamily="34" charset="0"/>
                <a:sym typeface="Times New Roman"/>
              </a:endParaRPr>
            </a:p>
          </p:txBody>
        </p:sp>
        <p:sp>
          <p:nvSpPr>
            <p:cNvPr id="42" name="Google Shape;132;p16">
              <a:extLst>
                <a:ext uri="{FF2B5EF4-FFF2-40B4-BE49-F238E27FC236}">
                  <a16:creationId xmlns:a16="http://schemas.microsoft.com/office/drawing/2014/main" id="{7B5D0C4F-FA45-79E6-5A0F-7C069B96F66F}"/>
                </a:ext>
              </a:extLst>
            </p:cNvPr>
            <p:cNvSpPr/>
            <p:nvPr/>
          </p:nvSpPr>
          <p:spPr>
            <a:xfrm>
              <a:off x="10235507" y="4738146"/>
              <a:ext cx="1515000" cy="739500"/>
            </a:xfrm>
            <a:prstGeom prst="ellipse">
              <a:avLst/>
            </a:prstGeom>
            <a:solidFill>
              <a:srgbClr val="D1EBF7"/>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Clr>
                  <a:schemeClr val="dk1"/>
                </a:buClr>
                <a:buSzPts val="1077"/>
                <a:buFont typeface="Arial"/>
                <a:buNone/>
              </a:pPr>
              <a:r>
                <a:rPr lang="zh-CN" sz="1200" b="1">
                  <a:solidFill>
                    <a:schemeClr val="dk1"/>
                  </a:solidFill>
                  <a:ea typeface="Times New Roman"/>
                  <a:cs typeface="Arial" panose="020B0604020202020204" pitchFamily="34" charset="0"/>
                  <a:sym typeface="Times New Roman"/>
                </a:rPr>
                <a:t>United States</a:t>
              </a:r>
              <a:endParaRPr sz="1600" b="1">
                <a:cs typeface="Arial" panose="020B0604020202020204" pitchFamily="34" charset="0"/>
              </a:endParaRPr>
            </a:p>
          </p:txBody>
        </p:sp>
        <p:cxnSp>
          <p:nvCxnSpPr>
            <p:cNvPr id="43" name="Google Shape;133;p16">
              <a:extLst>
                <a:ext uri="{FF2B5EF4-FFF2-40B4-BE49-F238E27FC236}">
                  <a16:creationId xmlns:a16="http://schemas.microsoft.com/office/drawing/2014/main" id="{AC72805E-969D-461F-5995-EE5B92D8BC16}"/>
                </a:ext>
              </a:extLst>
            </p:cNvPr>
            <p:cNvCxnSpPr>
              <a:cxnSpLocks/>
              <a:stCxn id="42" idx="2"/>
              <a:endCxn id="37" idx="6"/>
            </p:cNvCxnSpPr>
            <p:nvPr/>
          </p:nvCxnSpPr>
          <p:spPr>
            <a:xfrm flipH="1">
              <a:off x="9358163" y="5107896"/>
              <a:ext cx="877344" cy="32"/>
            </a:xfrm>
            <a:prstGeom prst="straightConnector1">
              <a:avLst/>
            </a:prstGeom>
            <a:noFill/>
            <a:ln w="18650" cap="flat" cmpd="sng">
              <a:solidFill>
                <a:schemeClr val="dk1"/>
              </a:solidFill>
              <a:prstDash val="solid"/>
              <a:round/>
              <a:headEnd type="none" w="med" len="med"/>
              <a:tailEnd type="triangle" w="med" len="med"/>
            </a:ln>
          </p:spPr>
        </p:cxnSp>
        <p:sp>
          <p:nvSpPr>
            <p:cNvPr id="44" name="Google Shape;134;p16">
              <a:extLst>
                <a:ext uri="{FF2B5EF4-FFF2-40B4-BE49-F238E27FC236}">
                  <a16:creationId xmlns:a16="http://schemas.microsoft.com/office/drawing/2014/main" id="{D400F5A1-5578-DC32-9C3D-BC9BB7561CD3}"/>
                </a:ext>
              </a:extLst>
            </p:cNvPr>
            <p:cNvSpPr txBox="1"/>
            <p:nvPr/>
          </p:nvSpPr>
          <p:spPr>
            <a:xfrm>
              <a:off x="9278100" y="4782600"/>
              <a:ext cx="1105827"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a:solidFill>
                    <a:schemeClr val="dk1"/>
                  </a:solidFill>
                  <a:ea typeface="Times New Roman"/>
                  <a:cs typeface="Arial" panose="020B0604020202020204" pitchFamily="34" charset="0"/>
                  <a:sym typeface="Times New Roman"/>
                </a:rPr>
                <a:t>[Participated]</a:t>
              </a:r>
              <a:endParaRPr sz="1200">
                <a:solidFill>
                  <a:schemeClr val="dk1"/>
                </a:solidFill>
                <a:ea typeface="Times New Roman"/>
                <a:cs typeface="Arial" panose="020B0604020202020204" pitchFamily="34" charset="0"/>
                <a:sym typeface="Times New Roman"/>
              </a:endParaRPr>
            </a:p>
          </p:txBody>
        </p:sp>
        <p:sp>
          <p:nvSpPr>
            <p:cNvPr id="45" name="Google Shape;135;p16">
              <a:extLst>
                <a:ext uri="{FF2B5EF4-FFF2-40B4-BE49-F238E27FC236}">
                  <a16:creationId xmlns:a16="http://schemas.microsoft.com/office/drawing/2014/main" id="{C04728A5-1CB9-4AA8-BADA-CB791A13E85C}"/>
                </a:ext>
              </a:extLst>
            </p:cNvPr>
            <p:cNvSpPr/>
            <p:nvPr/>
          </p:nvSpPr>
          <p:spPr>
            <a:xfrm>
              <a:off x="10425973" y="4014150"/>
              <a:ext cx="1134067" cy="430800"/>
            </a:xfrm>
            <a:prstGeom prst="ellipse">
              <a:avLst/>
            </a:prstGeom>
            <a:solidFill>
              <a:srgbClr val="FADBCC"/>
            </a:solidFill>
            <a:ln w="9325" cap="flat" cmpd="sng">
              <a:solidFill>
                <a:schemeClr val="dk1"/>
              </a:solidFill>
              <a:prstDash val="solid"/>
              <a:round/>
              <a:headEnd type="none" w="sm" len="sm"/>
              <a:tailEnd type="none" w="sm" len="sm"/>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b="1" dirty="0">
                  <a:solidFill>
                    <a:schemeClr val="dk1"/>
                  </a:solidFill>
                  <a:ea typeface="Times New Roman"/>
                  <a:cs typeface="Arial" panose="020B0604020202020204" pitchFamily="34" charset="0"/>
                  <a:sym typeface="Times New Roman"/>
                </a:rPr>
                <a:t>Country</a:t>
              </a:r>
              <a:endParaRPr sz="1600" b="1" dirty="0">
                <a:cs typeface="Arial" panose="020B0604020202020204" pitchFamily="34" charset="0"/>
              </a:endParaRPr>
            </a:p>
          </p:txBody>
        </p:sp>
        <p:cxnSp>
          <p:nvCxnSpPr>
            <p:cNvPr id="46" name="Google Shape;136;p16">
              <a:extLst>
                <a:ext uri="{FF2B5EF4-FFF2-40B4-BE49-F238E27FC236}">
                  <a16:creationId xmlns:a16="http://schemas.microsoft.com/office/drawing/2014/main" id="{15A5ED39-7076-7E58-02FF-2EF550A6C78F}"/>
                </a:ext>
              </a:extLst>
            </p:cNvPr>
            <p:cNvCxnSpPr>
              <a:cxnSpLocks/>
              <a:stCxn id="42" idx="0"/>
              <a:endCxn id="45" idx="4"/>
            </p:cNvCxnSpPr>
            <p:nvPr/>
          </p:nvCxnSpPr>
          <p:spPr>
            <a:xfrm flipV="1">
              <a:off x="10993007" y="4444950"/>
              <a:ext cx="0" cy="293196"/>
            </a:xfrm>
            <a:prstGeom prst="straightConnector1">
              <a:avLst/>
            </a:prstGeom>
            <a:noFill/>
            <a:ln w="18650" cap="flat" cmpd="sng">
              <a:solidFill>
                <a:schemeClr val="dk1"/>
              </a:solidFill>
              <a:prstDash val="solid"/>
              <a:round/>
              <a:headEnd type="none" w="med" len="med"/>
              <a:tailEnd type="triangle" w="med" len="med"/>
            </a:ln>
          </p:spPr>
        </p:cxnSp>
        <p:sp>
          <p:nvSpPr>
            <p:cNvPr id="47" name="Google Shape;137;p16">
              <a:extLst>
                <a:ext uri="{FF2B5EF4-FFF2-40B4-BE49-F238E27FC236}">
                  <a16:creationId xmlns:a16="http://schemas.microsoft.com/office/drawing/2014/main" id="{CEBD214C-8CF7-6BDE-F0C1-99A4DD4BE997}"/>
                </a:ext>
              </a:extLst>
            </p:cNvPr>
            <p:cNvSpPr txBox="1"/>
            <p:nvPr/>
          </p:nvSpPr>
          <p:spPr>
            <a:xfrm>
              <a:off x="10927747" y="4440432"/>
              <a:ext cx="859500"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a:solidFill>
                    <a:schemeClr val="dk1"/>
                  </a:solidFill>
                  <a:ea typeface="Times New Roman"/>
                  <a:cs typeface="Arial" panose="020B0604020202020204" pitchFamily="34" charset="0"/>
                  <a:sym typeface="Times New Roman"/>
                </a:rPr>
                <a:t>[Concept]</a:t>
              </a:r>
              <a:endParaRPr sz="1200">
                <a:solidFill>
                  <a:schemeClr val="dk1"/>
                </a:solidFill>
                <a:ea typeface="Times New Roman"/>
                <a:cs typeface="Arial" panose="020B0604020202020204" pitchFamily="34" charset="0"/>
                <a:sym typeface="Times New Roman"/>
              </a:endParaRPr>
            </a:p>
          </p:txBody>
        </p:sp>
        <p:cxnSp>
          <p:nvCxnSpPr>
            <p:cNvPr id="48" name="Google Shape;138;p16">
              <a:extLst>
                <a:ext uri="{FF2B5EF4-FFF2-40B4-BE49-F238E27FC236}">
                  <a16:creationId xmlns:a16="http://schemas.microsoft.com/office/drawing/2014/main" id="{9FC287F1-4A82-CEFE-CA22-5C46C2F03F47}"/>
                </a:ext>
              </a:extLst>
            </p:cNvPr>
            <p:cNvCxnSpPr>
              <a:cxnSpLocks/>
              <a:stCxn id="37" idx="0"/>
              <a:endCxn id="38" idx="4"/>
            </p:cNvCxnSpPr>
            <p:nvPr/>
          </p:nvCxnSpPr>
          <p:spPr>
            <a:xfrm flipH="1" flipV="1">
              <a:off x="6943101" y="3862835"/>
              <a:ext cx="739159" cy="352593"/>
            </a:xfrm>
            <a:prstGeom prst="straightConnector1">
              <a:avLst/>
            </a:prstGeom>
            <a:noFill/>
            <a:ln w="18650" cap="flat" cmpd="sng">
              <a:solidFill>
                <a:schemeClr val="dk1"/>
              </a:solidFill>
              <a:prstDash val="solid"/>
              <a:round/>
              <a:headEnd type="none" w="med" len="med"/>
              <a:tailEnd type="triangle" w="med" len="med"/>
            </a:ln>
          </p:spPr>
        </p:cxnSp>
        <p:sp>
          <p:nvSpPr>
            <p:cNvPr id="49" name="Google Shape;139;p16">
              <a:extLst>
                <a:ext uri="{FF2B5EF4-FFF2-40B4-BE49-F238E27FC236}">
                  <a16:creationId xmlns:a16="http://schemas.microsoft.com/office/drawing/2014/main" id="{F774EF42-C293-A519-2F8B-679ADC2A68E8}"/>
                </a:ext>
              </a:extLst>
            </p:cNvPr>
            <p:cNvSpPr txBox="1"/>
            <p:nvPr/>
          </p:nvSpPr>
          <p:spPr>
            <a:xfrm>
              <a:off x="7335557" y="3757786"/>
              <a:ext cx="859500"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a:solidFill>
                    <a:schemeClr val="dk1"/>
                  </a:solidFill>
                  <a:ea typeface="Times New Roman"/>
                  <a:cs typeface="Arial" panose="020B0604020202020204" pitchFamily="34" charset="0"/>
                  <a:sym typeface="Times New Roman"/>
                </a:rPr>
                <a:t>[Concept]</a:t>
              </a:r>
              <a:endParaRPr sz="1200">
                <a:solidFill>
                  <a:schemeClr val="dk1"/>
                </a:solidFill>
                <a:ea typeface="Times New Roman"/>
                <a:cs typeface="Arial" panose="020B0604020202020204" pitchFamily="34" charset="0"/>
                <a:sym typeface="Times New Roman"/>
              </a:endParaRPr>
            </a:p>
          </p:txBody>
        </p:sp>
        <p:cxnSp>
          <p:nvCxnSpPr>
            <p:cNvPr id="50" name="Google Shape;140;p16">
              <a:extLst>
                <a:ext uri="{FF2B5EF4-FFF2-40B4-BE49-F238E27FC236}">
                  <a16:creationId xmlns:a16="http://schemas.microsoft.com/office/drawing/2014/main" id="{AF7263EA-881C-6F7F-34E6-B275C4DF8F31}"/>
                </a:ext>
              </a:extLst>
            </p:cNvPr>
            <p:cNvCxnSpPr>
              <a:cxnSpLocks/>
              <a:stCxn id="21" idx="2"/>
              <a:endCxn id="38" idx="6"/>
            </p:cNvCxnSpPr>
            <p:nvPr/>
          </p:nvCxnSpPr>
          <p:spPr>
            <a:xfrm flipH="1">
              <a:off x="7623259" y="3606829"/>
              <a:ext cx="698307" cy="10606"/>
            </a:xfrm>
            <a:prstGeom prst="straightConnector1">
              <a:avLst/>
            </a:prstGeom>
            <a:noFill/>
            <a:ln w="18650" cap="flat" cmpd="sng">
              <a:solidFill>
                <a:schemeClr val="dk1"/>
              </a:solidFill>
              <a:prstDash val="solid"/>
              <a:round/>
              <a:headEnd type="none" w="med" len="med"/>
              <a:tailEnd type="triangle" w="med" len="med"/>
            </a:ln>
          </p:spPr>
        </p:cxnSp>
        <p:sp>
          <p:nvSpPr>
            <p:cNvPr id="51" name="Google Shape;141;p16">
              <a:extLst>
                <a:ext uri="{FF2B5EF4-FFF2-40B4-BE49-F238E27FC236}">
                  <a16:creationId xmlns:a16="http://schemas.microsoft.com/office/drawing/2014/main" id="{5ADB39E7-87AB-181C-20AC-E61F2AF52F21}"/>
                </a:ext>
              </a:extLst>
            </p:cNvPr>
            <p:cNvSpPr txBox="1"/>
            <p:nvPr/>
          </p:nvSpPr>
          <p:spPr>
            <a:xfrm>
              <a:off x="7603448" y="3300119"/>
              <a:ext cx="859500"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a:solidFill>
                    <a:schemeClr val="dk1"/>
                  </a:solidFill>
                  <a:ea typeface="Times New Roman"/>
                  <a:cs typeface="Arial" panose="020B0604020202020204" pitchFamily="34" charset="0"/>
                  <a:sym typeface="Times New Roman"/>
                </a:rPr>
                <a:t>[Concept]</a:t>
              </a:r>
              <a:endParaRPr sz="1200">
                <a:solidFill>
                  <a:schemeClr val="dk1"/>
                </a:solidFill>
                <a:ea typeface="Times New Roman"/>
                <a:cs typeface="Arial" panose="020B0604020202020204" pitchFamily="34" charset="0"/>
                <a:sym typeface="Times New Roman"/>
              </a:endParaRPr>
            </a:p>
          </p:txBody>
        </p:sp>
        <p:cxnSp>
          <p:nvCxnSpPr>
            <p:cNvPr id="52" name="Google Shape;142;p16">
              <a:extLst>
                <a:ext uri="{FF2B5EF4-FFF2-40B4-BE49-F238E27FC236}">
                  <a16:creationId xmlns:a16="http://schemas.microsoft.com/office/drawing/2014/main" id="{5FDFA105-AD2D-54E6-5A01-1B29F3EC324F}"/>
                </a:ext>
              </a:extLst>
            </p:cNvPr>
            <p:cNvCxnSpPr>
              <a:cxnSpLocks/>
              <a:stCxn id="21" idx="4"/>
              <a:endCxn id="37" idx="7"/>
            </p:cNvCxnSpPr>
            <p:nvPr/>
          </p:nvCxnSpPr>
          <p:spPr>
            <a:xfrm flipH="1">
              <a:off x="8867302" y="3976579"/>
              <a:ext cx="322334" cy="500256"/>
            </a:xfrm>
            <a:prstGeom prst="straightConnector1">
              <a:avLst/>
            </a:prstGeom>
            <a:noFill/>
            <a:ln w="18650" cap="flat" cmpd="sng">
              <a:solidFill>
                <a:schemeClr val="dk1"/>
              </a:solidFill>
              <a:prstDash val="solid"/>
              <a:round/>
              <a:headEnd type="none" w="med" len="med"/>
              <a:tailEnd type="triangle" w="med" len="med"/>
            </a:ln>
          </p:spPr>
        </p:cxnSp>
        <p:sp>
          <p:nvSpPr>
            <p:cNvPr id="53" name="Google Shape;143;p16">
              <a:extLst>
                <a:ext uri="{FF2B5EF4-FFF2-40B4-BE49-F238E27FC236}">
                  <a16:creationId xmlns:a16="http://schemas.microsoft.com/office/drawing/2014/main" id="{F4C23EA2-8C30-2433-1E99-4EAD6E6B1B11}"/>
                </a:ext>
              </a:extLst>
            </p:cNvPr>
            <p:cNvSpPr txBox="1"/>
            <p:nvPr/>
          </p:nvSpPr>
          <p:spPr>
            <a:xfrm>
              <a:off x="8981993" y="4070478"/>
              <a:ext cx="1105827" cy="331500"/>
            </a:xfrm>
            <a:prstGeom prst="rect">
              <a:avLst/>
            </a:prstGeom>
            <a:noFill/>
            <a:ln>
              <a:noFill/>
            </a:ln>
          </p:spPr>
          <p:txBody>
            <a:bodyPr spcFirstLastPara="1" wrap="square" lIns="89500" tIns="89500" rIns="89500" bIns="89500" anchor="ctr" anchorCtr="0">
              <a:noAutofit/>
            </a:bodyPr>
            <a:lstStyle/>
            <a:p>
              <a:pPr marL="0" lvl="0" indent="0" algn="ctr" rtl="0">
                <a:spcBef>
                  <a:spcPts val="0"/>
                </a:spcBef>
                <a:spcAft>
                  <a:spcPts val="0"/>
                </a:spcAft>
                <a:buNone/>
              </a:pPr>
              <a:r>
                <a:rPr lang="zh-CN" sz="1200" dirty="0">
                  <a:solidFill>
                    <a:schemeClr val="dk1"/>
                  </a:solidFill>
                  <a:ea typeface="Times New Roman"/>
                  <a:cs typeface="Arial" panose="020B0604020202020204" pitchFamily="34" charset="0"/>
                  <a:sym typeface="Times New Roman"/>
                </a:rPr>
                <a:t>[Participated]</a:t>
              </a:r>
              <a:endParaRPr sz="1200" dirty="0">
                <a:solidFill>
                  <a:schemeClr val="dk1"/>
                </a:solidFill>
                <a:ea typeface="Times New Roman"/>
                <a:cs typeface="Arial" panose="020B0604020202020204" pitchFamily="34" charset="0"/>
                <a:sym typeface="Times New Roman"/>
              </a:endParaRPr>
            </a:p>
          </p:txBody>
        </p:sp>
        <p:cxnSp>
          <p:nvCxnSpPr>
            <p:cNvPr id="54" name="Google Shape;144;p16">
              <a:extLst>
                <a:ext uri="{FF2B5EF4-FFF2-40B4-BE49-F238E27FC236}">
                  <a16:creationId xmlns:a16="http://schemas.microsoft.com/office/drawing/2014/main" id="{739C9F4D-A305-6286-E978-F11B425B6ADA}"/>
                </a:ext>
              </a:extLst>
            </p:cNvPr>
            <p:cNvCxnSpPr/>
            <p:nvPr/>
          </p:nvCxnSpPr>
          <p:spPr>
            <a:xfrm rot="10800000">
              <a:off x="6413748" y="2841497"/>
              <a:ext cx="529200" cy="0"/>
            </a:xfrm>
            <a:prstGeom prst="straightConnector1">
              <a:avLst/>
            </a:prstGeom>
            <a:noFill/>
            <a:ln w="37300" cap="flat" cmpd="sng">
              <a:solidFill>
                <a:schemeClr val="dk1"/>
              </a:solidFill>
              <a:prstDash val="dot"/>
              <a:round/>
              <a:headEnd type="none" w="med" len="med"/>
              <a:tailEnd type="none" w="med" len="med"/>
            </a:ln>
          </p:spPr>
        </p:cxnSp>
        <p:cxnSp>
          <p:nvCxnSpPr>
            <p:cNvPr id="55" name="Google Shape;145;p16">
              <a:extLst>
                <a:ext uri="{FF2B5EF4-FFF2-40B4-BE49-F238E27FC236}">
                  <a16:creationId xmlns:a16="http://schemas.microsoft.com/office/drawing/2014/main" id="{59EC4884-A760-14CB-CCA2-D54B5C41A025}"/>
                </a:ext>
              </a:extLst>
            </p:cNvPr>
            <p:cNvCxnSpPr/>
            <p:nvPr/>
          </p:nvCxnSpPr>
          <p:spPr>
            <a:xfrm rot="10800000">
              <a:off x="9650096" y="5511515"/>
              <a:ext cx="529200" cy="0"/>
            </a:xfrm>
            <a:prstGeom prst="straightConnector1">
              <a:avLst/>
            </a:prstGeom>
            <a:noFill/>
            <a:ln w="37300" cap="flat" cmpd="sng">
              <a:solidFill>
                <a:schemeClr val="dk1"/>
              </a:solidFill>
              <a:prstDash val="dot"/>
              <a:round/>
              <a:headEnd type="none" w="med" len="med"/>
              <a:tailEnd type="none" w="med" len="med"/>
            </a:ln>
          </p:spPr>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306;p23" descr="The diagram illustrates a process for constructing a knowledge graph, detailing steps such as document input, entity creation, entity-entity extraction, conceptualization, and output processing, all aimed at linking and organizing information for semantic analysis.&#10;&#10;AI-generated content may be incorrect.">
            <a:extLst>
              <a:ext uri="{FF2B5EF4-FFF2-40B4-BE49-F238E27FC236}">
                <a16:creationId xmlns:a16="http://schemas.microsoft.com/office/drawing/2014/main" id="{F8CD348D-A4EB-794B-2788-EEC17E096FC9}"/>
              </a:ext>
            </a:extLst>
          </p:cNvPr>
          <p:cNvPicPr preferRelativeResize="0"/>
          <p:nvPr/>
        </p:nvPicPr>
        <p:blipFill>
          <a:blip r:embed="rId2">
            <a:alphaModFix/>
          </a:blip>
          <a:stretch>
            <a:fillRect/>
          </a:stretch>
        </p:blipFill>
        <p:spPr>
          <a:xfrm>
            <a:off x="148996" y="990378"/>
            <a:ext cx="11894008" cy="5103403"/>
          </a:xfrm>
          <a:prstGeom prst="rect">
            <a:avLst/>
          </a:prstGeom>
          <a:noFill/>
          <a:ln>
            <a:noFill/>
          </a:ln>
        </p:spPr>
      </p:pic>
      <p:sp>
        <p:nvSpPr>
          <p:cNvPr id="7" name="Google Shape;309;p23">
            <a:extLst>
              <a:ext uri="{FF2B5EF4-FFF2-40B4-BE49-F238E27FC236}">
                <a16:creationId xmlns:a16="http://schemas.microsoft.com/office/drawing/2014/main" id="{D5747E90-F257-21A2-8637-C441D49206CD}"/>
              </a:ext>
            </a:extLst>
          </p:cNvPr>
          <p:cNvSpPr txBox="1"/>
          <p:nvPr/>
        </p:nvSpPr>
        <p:spPr>
          <a:xfrm>
            <a:off x="594542" y="6300172"/>
            <a:ext cx="10741474" cy="423712"/>
          </a:xfrm>
          <a:prstGeom prst="rect">
            <a:avLst/>
          </a:prstGeom>
          <a:solidFill>
            <a:srgbClr val="D0E0E3"/>
          </a:solidFill>
          <a:ln>
            <a:noFill/>
          </a:ln>
        </p:spPr>
        <p:txBody>
          <a:bodyPr spcFirstLastPara="1" wrap="square" lIns="121900" tIns="121900" rIns="121900" bIns="121900" anchor="ctr" anchorCtr="0">
            <a:noAutofit/>
          </a:bodyPr>
          <a:lstStyle/>
          <a:p>
            <a:pPr>
              <a:lnSpc>
                <a:spcPct val="115000"/>
              </a:lnSpc>
              <a:spcBef>
                <a:spcPts val="1600"/>
              </a:spcBef>
              <a:spcAft>
                <a:spcPts val="1600"/>
              </a:spcAft>
            </a:pPr>
            <a:r>
              <a:rPr lang="en-US" altLang="zh-CN" dirty="0">
                <a:solidFill>
                  <a:schemeClr val="dk1"/>
                </a:solidFill>
                <a:ea typeface="Times New Roman"/>
                <a:cs typeface="Arial" panose="020B0604020202020204" pitchFamily="34" charset="0"/>
                <a:sym typeface="Times New Roman"/>
              </a:rPr>
              <a:t>In short, it </a:t>
            </a:r>
            <a:r>
              <a:rPr lang="en-US" altLang="zh-CN" b="1" dirty="0">
                <a:solidFill>
                  <a:schemeClr val="dk1"/>
                </a:solidFill>
                <a:ea typeface="Times New Roman"/>
                <a:cs typeface="Arial" panose="020B0604020202020204" pitchFamily="34" charset="0"/>
                <a:sym typeface="Times New Roman"/>
              </a:rPr>
              <a:t>removes the manual bottleneck</a:t>
            </a:r>
            <a:r>
              <a:rPr lang="zh-CN" altLang="en-US" dirty="0">
                <a:solidFill>
                  <a:schemeClr val="dk1"/>
                </a:solidFill>
                <a:ea typeface="Times New Roman"/>
                <a:cs typeface="Arial" panose="020B0604020202020204" pitchFamily="34" charset="0"/>
                <a:sym typeface="Times New Roman"/>
              </a:rPr>
              <a:t> </a:t>
            </a:r>
            <a:r>
              <a:rPr lang="en-US" altLang="zh-CN" dirty="0">
                <a:solidFill>
                  <a:schemeClr val="dk1"/>
                </a:solidFill>
                <a:ea typeface="Times New Roman"/>
                <a:cs typeface="Arial" panose="020B0604020202020204" pitchFamily="34" charset="0"/>
                <a:sym typeface="Times New Roman"/>
              </a:rPr>
              <a:t>and creates </a:t>
            </a:r>
            <a:r>
              <a:rPr lang="en-US" altLang="zh-CN" b="1" dirty="0">
                <a:solidFill>
                  <a:schemeClr val="dk1"/>
                </a:solidFill>
                <a:ea typeface="Times New Roman"/>
                <a:cs typeface="Arial" panose="020B0604020202020204" pitchFamily="34" charset="0"/>
                <a:sym typeface="Times New Roman"/>
              </a:rPr>
              <a:t>richer</a:t>
            </a:r>
            <a:r>
              <a:rPr lang="en-US" altLang="zh-CN" dirty="0">
                <a:solidFill>
                  <a:schemeClr val="dk1"/>
                </a:solidFill>
                <a:ea typeface="Times New Roman"/>
                <a:cs typeface="Arial" panose="020B0604020202020204" pitchFamily="34" charset="0"/>
                <a:sym typeface="Times New Roman"/>
              </a:rPr>
              <a:t>, more </a:t>
            </a:r>
            <a:r>
              <a:rPr lang="en-US" altLang="zh-CN" b="1" dirty="0">
                <a:solidFill>
                  <a:schemeClr val="dk1"/>
                </a:solidFill>
                <a:ea typeface="Times New Roman"/>
                <a:cs typeface="Arial" panose="020B0604020202020204" pitchFamily="34" charset="0"/>
                <a:sym typeface="Times New Roman"/>
              </a:rPr>
              <a:t>adaptable</a:t>
            </a:r>
            <a:r>
              <a:rPr lang="zh-CN" altLang="en-US" dirty="0">
                <a:solidFill>
                  <a:schemeClr val="dk1"/>
                </a:solidFill>
                <a:ea typeface="Times New Roman"/>
                <a:cs typeface="Arial" panose="020B0604020202020204" pitchFamily="34" charset="0"/>
                <a:sym typeface="Times New Roman"/>
              </a:rPr>
              <a:t> </a:t>
            </a:r>
            <a:r>
              <a:rPr lang="en-US" altLang="zh-CN" dirty="0">
                <a:solidFill>
                  <a:schemeClr val="dk1"/>
                </a:solidFill>
                <a:ea typeface="Times New Roman"/>
                <a:cs typeface="Arial" panose="020B0604020202020204" pitchFamily="34" charset="0"/>
                <a:sym typeface="Times New Roman"/>
              </a:rPr>
              <a:t>knowledge graphs. </a:t>
            </a:r>
            <a:endParaRPr dirty="0">
              <a:solidFill>
                <a:schemeClr val="dk1"/>
              </a:solidFill>
              <a:ea typeface="Times New Roman"/>
              <a:cs typeface="Arial" panose="020B0604020202020204" pitchFamily="34" charset="0"/>
              <a:sym typeface="Times New Roman"/>
            </a:endParaRPr>
          </a:p>
        </p:txBody>
      </p:sp>
      <p:sp>
        <p:nvSpPr>
          <p:cNvPr id="11" name="Text 2">
            <a:extLst>
              <a:ext uri="{FF2B5EF4-FFF2-40B4-BE49-F238E27FC236}">
                <a16:creationId xmlns:a16="http://schemas.microsoft.com/office/drawing/2014/main" id="{BA676800-3023-1A81-777D-214B9F4E9F9E}"/>
              </a:ext>
            </a:extLst>
          </p:cNvPr>
          <p:cNvSpPr/>
          <p:nvPr/>
        </p:nvSpPr>
        <p:spPr>
          <a:xfrm>
            <a:off x="262965" y="343293"/>
            <a:ext cx="11073051" cy="617542"/>
          </a:xfrm>
          <a:prstGeom prst="rect">
            <a:avLst/>
          </a:prstGeom>
          <a:noFill/>
          <a:ln/>
        </p:spPr>
        <p:txBody>
          <a:bodyPr wrap="square" lIns="0" tIns="0" rIns="0" bIns="102109" rtlCol="0" anchor="t">
            <a:spAutoFit/>
          </a:bodyPr>
          <a:lstStyle/>
          <a:p>
            <a:pPr>
              <a:lnSpc>
                <a:spcPts val="3840"/>
              </a:lnSpc>
            </a:pPr>
            <a:r>
              <a:rPr lang="en-US" altLang="zh-CN" sz="4000" dirty="0" err="1">
                <a:ea typeface="Open Sans" pitchFamily="34" charset="-122"/>
                <a:cs typeface="Arial" panose="020B0604020202020204" pitchFamily="34" charset="0"/>
                <a:sym typeface="Times New Roman"/>
              </a:rPr>
              <a:t>AutoSchemaKG</a:t>
            </a:r>
            <a:r>
              <a:rPr lang="en-US" altLang="zh-CN" sz="4000" dirty="0">
                <a:ea typeface="Open Sans" pitchFamily="34" charset="-122"/>
                <a:cs typeface="Arial" panose="020B0604020202020204" pitchFamily="34" charset="0"/>
                <a:sym typeface="Times New Roman"/>
              </a:rPr>
              <a:t> Overview</a:t>
            </a:r>
            <a:endParaRPr lang="en-US" sz="4000" dirty="0">
              <a:cs typeface="Arial" panose="020B0604020202020204" pitchFamily="34" charset="0"/>
            </a:endParaRPr>
          </a:p>
        </p:txBody>
      </p:sp>
    </p:spTree>
    <p:extLst>
      <p:ext uri="{BB962C8B-B14F-4D97-AF65-F5344CB8AC3E}">
        <p14:creationId xmlns:p14="http://schemas.microsoft.com/office/powerpoint/2010/main" val="2660632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155C8-FA3E-F680-3720-E75987B4AEA5}"/>
              </a:ext>
            </a:extLst>
          </p:cNvPr>
          <p:cNvSpPr>
            <a:spLocks noGrp="1"/>
          </p:cNvSpPr>
          <p:nvPr>
            <p:ph type="title"/>
          </p:nvPr>
        </p:nvSpPr>
        <p:spPr>
          <a:xfrm>
            <a:off x="276224" y="0"/>
            <a:ext cx="10636811" cy="998899"/>
          </a:xfrm>
        </p:spPr>
        <p:txBody>
          <a:bodyPr>
            <a:noAutofit/>
          </a:bodyPr>
          <a:lstStyle/>
          <a:p>
            <a:r>
              <a:rPr lang="en-US" altLang="zh-CN" sz="3600" dirty="0" err="1">
                <a:latin typeface="+mn-lt"/>
                <a:cs typeface="Arial" panose="020B0604020202020204" pitchFamily="34" charset="0"/>
              </a:rPr>
              <a:t>AutoSchemaKG</a:t>
            </a:r>
            <a:r>
              <a:rPr lang="en-US" altLang="zh-CN" sz="3600" dirty="0">
                <a:latin typeface="+mn-lt"/>
                <a:cs typeface="Arial" panose="020B0604020202020204" pitchFamily="34" charset="0"/>
              </a:rPr>
              <a:t>: Biggest Open Source </a:t>
            </a:r>
            <a:r>
              <a:rPr lang="en-US" altLang="zh-CN" sz="3600" dirty="0" err="1">
                <a:latin typeface="+mn-lt"/>
                <a:cs typeface="Arial" panose="020B0604020202020204" pitchFamily="34" charset="0"/>
              </a:rPr>
              <a:t>GraphRAG</a:t>
            </a:r>
            <a:r>
              <a:rPr lang="en-US" altLang="zh-CN" sz="3600" dirty="0">
                <a:latin typeface="+mn-lt"/>
                <a:cs typeface="Arial" panose="020B0604020202020204" pitchFamily="34" charset="0"/>
              </a:rPr>
              <a:t> SOTA</a:t>
            </a:r>
            <a:endParaRPr lang="zh-CN" altLang="en-US" sz="3600" dirty="0">
              <a:latin typeface="+mn-lt"/>
              <a:cs typeface="Arial" panose="020B0604020202020204" pitchFamily="34" charset="0"/>
            </a:endParaRPr>
          </a:p>
        </p:txBody>
      </p:sp>
      <p:sp>
        <p:nvSpPr>
          <p:cNvPr id="6" name="TextBox 5">
            <a:extLst>
              <a:ext uri="{FF2B5EF4-FFF2-40B4-BE49-F238E27FC236}">
                <a16:creationId xmlns:a16="http://schemas.microsoft.com/office/drawing/2014/main" id="{48386B33-A009-C245-3775-5F88C0ABB62F}"/>
              </a:ext>
            </a:extLst>
          </p:cNvPr>
          <p:cNvSpPr txBox="1"/>
          <p:nvPr/>
        </p:nvSpPr>
        <p:spPr>
          <a:xfrm>
            <a:off x="443706" y="811351"/>
            <a:ext cx="11304587" cy="338554"/>
          </a:xfrm>
          <a:prstGeom prst="rect">
            <a:avLst/>
          </a:prstGeom>
          <a:noFill/>
        </p:spPr>
        <p:txBody>
          <a:bodyPr wrap="square">
            <a:spAutoFit/>
          </a:bodyPr>
          <a:lstStyle/>
          <a:p>
            <a:r>
              <a:rPr lang="en-US" altLang="zh-CN" sz="1600" b="0" i="0" dirty="0">
                <a:solidFill>
                  <a:srgbClr val="333333"/>
                </a:solidFill>
                <a:effectLst/>
              </a:rPr>
              <a:t>The ATLAS (Automated Triple Linking And Schema induction) knowledge graph family built from multiple corpora:</a:t>
            </a:r>
            <a:endParaRPr lang="zh-CN" altLang="en-US" sz="1600" dirty="0"/>
          </a:p>
        </p:txBody>
      </p:sp>
      <p:graphicFrame>
        <p:nvGraphicFramePr>
          <p:cNvPr id="7" name="Table 6">
            <a:extLst>
              <a:ext uri="{FF2B5EF4-FFF2-40B4-BE49-F238E27FC236}">
                <a16:creationId xmlns:a16="http://schemas.microsoft.com/office/drawing/2014/main" id="{3E2CD8C9-E266-4408-C207-E8690C825272}"/>
              </a:ext>
            </a:extLst>
          </p:cNvPr>
          <p:cNvGraphicFramePr>
            <a:graphicFrameLocks noGrp="1"/>
          </p:cNvGraphicFramePr>
          <p:nvPr>
            <p:extLst>
              <p:ext uri="{D42A27DB-BD31-4B8C-83A1-F6EECF244321}">
                <p14:modId xmlns:p14="http://schemas.microsoft.com/office/powerpoint/2010/main" val="2415837640"/>
              </p:ext>
            </p:extLst>
          </p:nvPr>
        </p:nvGraphicFramePr>
        <p:xfrm>
          <a:off x="571500" y="1312924"/>
          <a:ext cx="4328160" cy="3307080"/>
        </p:xfrm>
        <a:graphic>
          <a:graphicData uri="http://schemas.openxmlformats.org/drawingml/2006/table">
            <a:tbl>
              <a:tblPr/>
              <a:tblGrid>
                <a:gridCol w="2164080">
                  <a:extLst>
                    <a:ext uri="{9D8B030D-6E8A-4147-A177-3AD203B41FA5}">
                      <a16:colId xmlns:a16="http://schemas.microsoft.com/office/drawing/2014/main" val="767770341"/>
                    </a:ext>
                  </a:extLst>
                </a:gridCol>
                <a:gridCol w="2164080">
                  <a:extLst>
                    <a:ext uri="{9D8B030D-6E8A-4147-A177-3AD203B41FA5}">
                      <a16:colId xmlns:a16="http://schemas.microsoft.com/office/drawing/2014/main" val="4263305790"/>
                    </a:ext>
                  </a:extLst>
                </a:gridCol>
              </a:tblGrid>
              <a:tr h="411045">
                <a:tc>
                  <a:txBody>
                    <a:bodyPr/>
                    <a:lstStyle/>
                    <a:p>
                      <a:pPr algn="l">
                        <a:buNone/>
                      </a:pPr>
                      <a:r>
                        <a:rPr lang="en-US" sz="1600" b="1" dirty="0">
                          <a:solidFill>
                            <a:srgbClr val="0078D4"/>
                          </a:solidFill>
                          <a:effectLst/>
                        </a:rPr>
                        <a:t>Metric</a:t>
                      </a:r>
                    </a:p>
                  </a:txBody>
                  <a:tcPr marL="142875" marR="142875" marT="114300" marB="114300" anchor="ctr">
                    <a:lnL>
                      <a:noFill/>
                    </a:lnL>
                    <a:lnR>
                      <a:noFill/>
                    </a:lnR>
                    <a:lnT>
                      <a:noFill/>
                    </a:lnT>
                    <a:lnB w="9525" cap="flat" cmpd="sng" algn="ctr">
                      <a:solidFill>
                        <a:srgbClr val="DDDDDD"/>
                      </a:solidFill>
                      <a:prstDash val="solid"/>
                      <a:round/>
                      <a:headEnd type="none" w="med" len="med"/>
                      <a:tailEnd type="none" w="med" len="med"/>
                    </a:lnB>
                    <a:solidFill>
                      <a:srgbClr val="F2F2F2"/>
                    </a:solidFill>
                  </a:tcPr>
                </a:tc>
                <a:tc>
                  <a:txBody>
                    <a:bodyPr/>
                    <a:lstStyle/>
                    <a:p>
                      <a:pPr algn="l">
                        <a:buNone/>
                      </a:pPr>
                      <a:r>
                        <a:rPr lang="en-US" sz="1600" b="1">
                          <a:solidFill>
                            <a:srgbClr val="0078D4"/>
                          </a:solidFill>
                          <a:effectLst/>
                        </a:rPr>
                        <a:t>Total</a:t>
                      </a:r>
                    </a:p>
                  </a:txBody>
                  <a:tcPr marL="142875" marR="142875" marT="114300" marB="114300" anchor="ctr">
                    <a:lnL>
                      <a:noFill/>
                    </a:lnL>
                    <a:lnR>
                      <a:noFill/>
                    </a:lnR>
                    <a:lnT>
                      <a:noFill/>
                    </a:lnT>
                    <a:lnB w="9525"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759024431"/>
                  </a:ext>
                </a:extLst>
              </a:tr>
              <a:tr h="411045">
                <a:tc>
                  <a:txBody>
                    <a:bodyPr/>
                    <a:lstStyle/>
                    <a:p>
                      <a:pPr algn="l">
                        <a:buNone/>
                      </a:pPr>
                      <a:r>
                        <a:rPr lang="en-US" sz="1600" dirty="0">
                          <a:effectLst/>
                        </a:rPr>
                        <a:t>Text Chunks</a:t>
                      </a: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sz="1600" dirty="0">
                          <a:effectLst/>
                        </a:rPr>
                        <a:t>52.557M</a:t>
                      </a: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772602348"/>
                  </a:ext>
                </a:extLst>
              </a:tr>
              <a:tr h="411045">
                <a:tc>
                  <a:txBody>
                    <a:bodyPr/>
                    <a:lstStyle/>
                    <a:p>
                      <a:pPr algn="l">
                        <a:buNone/>
                      </a:pPr>
                      <a:r>
                        <a:rPr lang="en-US" sz="1600">
                          <a:effectLst/>
                        </a:rPr>
                        <a:t>Entities</a:t>
                      </a: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sz="1600">
                          <a:effectLst/>
                        </a:rPr>
                        <a:t>387.022M</a:t>
                      </a: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126616678"/>
                  </a:ext>
                </a:extLst>
              </a:tr>
              <a:tr h="411045">
                <a:tc>
                  <a:txBody>
                    <a:bodyPr/>
                    <a:lstStyle/>
                    <a:p>
                      <a:pPr algn="l">
                        <a:buNone/>
                      </a:pPr>
                      <a:r>
                        <a:rPr lang="en-US" sz="1600">
                          <a:effectLst/>
                        </a:rPr>
                        <a:t>Events</a:t>
                      </a: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sz="1600">
                          <a:effectLst/>
                        </a:rPr>
                        <a:t>954.548M</a:t>
                      </a: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566630073"/>
                  </a:ext>
                </a:extLst>
              </a:tr>
              <a:tr h="411045">
                <a:tc>
                  <a:txBody>
                    <a:bodyPr/>
                    <a:lstStyle/>
                    <a:p>
                      <a:pPr algn="l">
                        <a:buNone/>
                      </a:pPr>
                      <a:r>
                        <a:rPr lang="en-US" sz="1600">
                          <a:effectLst/>
                        </a:rPr>
                        <a:t>Concepts</a:t>
                      </a: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sz="1600">
                          <a:effectLst/>
                        </a:rPr>
                        <a:t>45.056M</a:t>
                      </a: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300678994"/>
                  </a:ext>
                </a:extLst>
              </a:tr>
              <a:tr h="411045">
                <a:tc>
                  <a:txBody>
                    <a:bodyPr/>
                    <a:lstStyle/>
                    <a:p>
                      <a:pPr algn="l">
                        <a:buNone/>
                      </a:pPr>
                      <a:r>
                        <a:rPr lang="en-US" sz="1600" b="1">
                          <a:effectLst/>
                        </a:rPr>
                        <a:t>Total Nodes</a:t>
                      </a:r>
                      <a:endParaRPr lang="en-US" sz="1600">
                        <a:effectLst/>
                      </a:endParaRP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sz="1600" b="1">
                          <a:effectLst/>
                        </a:rPr>
                        <a:t>1.355B</a:t>
                      </a:r>
                      <a:endParaRPr lang="en-US" sz="1600">
                        <a:effectLst/>
                      </a:endParaRP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857137608"/>
                  </a:ext>
                </a:extLst>
              </a:tr>
              <a:tr h="411045">
                <a:tc>
                  <a:txBody>
                    <a:bodyPr/>
                    <a:lstStyle/>
                    <a:p>
                      <a:pPr algn="l">
                        <a:buNone/>
                      </a:pPr>
                      <a:r>
                        <a:rPr lang="en-US" sz="1600" b="1">
                          <a:effectLst/>
                        </a:rPr>
                        <a:t>Total Edges</a:t>
                      </a:r>
                      <a:endParaRPr lang="en-US" sz="1600">
                        <a:effectLst/>
                      </a:endParaRP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sz="1600" b="1" dirty="0">
                          <a:effectLst/>
                        </a:rPr>
                        <a:t>8.600B</a:t>
                      </a:r>
                      <a:endParaRPr lang="en-US" sz="1600" dirty="0">
                        <a:effectLst/>
                      </a:endParaRPr>
                    </a:p>
                  </a:txBody>
                  <a:tcPr marL="142875" marR="142875" marT="114300" marB="11430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959538827"/>
                  </a:ext>
                </a:extLst>
              </a:tr>
            </a:tbl>
          </a:graphicData>
        </a:graphic>
      </p:graphicFrame>
      <p:sp>
        <p:nvSpPr>
          <p:cNvPr id="10" name="Rectangle: Rounded Corners 9">
            <a:extLst>
              <a:ext uri="{FF2B5EF4-FFF2-40B4-BE49-F238E27FC236}">
                <a16:creationId xmlns:a16="http://schemas.microsoft.com/office/drawing/2014/main" id="{80867E29-076E-E329-2B38-DB0F2C59DF73}"/>
              </a:ext>
            </a:extLst>
          </p:cNvPr>
          <p:cNvSpPr/>
          <p:nvPr/>
        </p:nvSpPr>
        <p:spPr>
          <a:xfrm>
            <a:off x="1277261" y="6425868"/>
            <a:ext cx="9033736" cy="307777"/>
          </a:xfrm>
          <a:prstGeom prst="roundRect">
            <a:avLst>
              <a:gd name="adj" fmla="val 3077"/>
            </a:avLst>
          </a:prstGeom>
          <a:solidFill>
            <a:schemeClr val="accent4">
              <a:lumMod val="20000"/>
              <a:lumOff val="8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altLang="zh-CN" sz="1200" b="1" dirty="0">
                <a:solidFill>
                  <a:schemeClr val="tx1"/>
                </a:solidFill>
              </a:rPr>
              <a:t>Computational Requirements:</a:t>
            </a:r>
            <a:r>
              <a:rPr lang="en-US" altLang="zh-CN" sz="1200" dirty="0">
                <a:solidFill>
                  <a:schemeClr val="tx1"/>
                </a:solidFill>
              </a:rPr>
              <a:t> Built using 80GB GPUs with 1,513 TFLOPS of FP16 compute, running Llama-3-8B-instruct with Flash Attention.</a:t>
            </a:r>
            <a:endParaRPr lang="zh-CN" altLang="en-US" sz="1200" dirty="0">
              <a:solidFill>
                <a:schemeClr val="tx1"/>
              </a:solidFill>
            </a:endParaRPr>
          </a:p>
        </p:txBody>
      </p:sp>
      <p:sp>
        <p:nvSpPr>
          <p:cNvPr id="11" name="Rectangle: Rounded Corners 10">
            <a:extLst>
              <a:ext uri="{FF2B5EF4-FFF2-40B4-BE49-F238E27FC236}">
                <a16:creationId xmlns:a16="http://schemas.microsoft.com/office/drawing/2014/main" id="{838BF644-4055-AFF3-6DC6-C07602939F3D}"/>
              </a:ext>
            </a:extLst>
          </p:cNvPr>
          <p:cNvSpPr/>
          <p:nvPr/>
        </p:nvSpPr>
        <p:spPr>
          <a:xfrm>
            <a:off x="489322" y="4819845"/>
            <a:ext cx="1273087" cy="733816"/>
          </a:xfrm>
          <a:prstGeom prst="roundRect">
            <a:avLst>
              <a:gd name="adj" fmla="val 3077"/>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3" name="TextBox 12">
            <a:extLst>
              <a:ext uri="{FF2B5EF4-FFF2-40B4-BE49-F238E27FC236}">
                <a16:creationId xmlns:a16="http://schemas.microsoft.com/office/drawing/2014/main" id="{A1C596F0-9345-F971-B847-EE7F860DFF47}"/>
              </a:ext>
            </a:extLst>
          </p:cNvPr>
          <p:cNvSpPr txBox="1"/>
          <p:nvPr/>
        </p:nvSpPr>
        <p:spPr>
          <a:xfrm>
            <a:off x="819559" y="4885304"/>
            <a:ext cx="714518" cy="369332"/>
          </a:xfrm>
          <a:prstGeom prst="rect">
            <a:avLst/>
          </a:prstGeom>
          <a:noFill/>
        </p:spPr>
        <p:txBody>
          <a:bodyPr wrap="square">
            <a:spAutoFit/>
          </a:bodyPr>
          <a:lstStyle/>
          <a:p>
            <a:r>
              <a:rPr lang="en-US" altLang="zh-CN" b="1" i="0" dirty="0">
                <a:solidFill>
                  <a:srgbClr val="0078D4"/>
                </a:solidFill>
                <a:effectLst/>
              </a:rPr>
              <a:t>1B+</a:t>
            </a:r>
            <a:endParaRPr lang="zh-CN" altLang="en-US" dirty="0"/>
          </a:p>
        </p:txBody>
      </p:sp>
      <p:sp>
        <p:nvSpPr>
          <p:cNvPr id="15" name="TextBox 14">
            <a:extLst>
              <a:ext uri="{FF2B5EF4-FFF2-40B4-BE49-F238E27FC236}">
                <a16:creationId xmlns:a16="http://schemas.microsoft.com/office/drawing/2014/main" id="{E132260C-9D70-7920-FBF5-E096F3E10D0C}"/>
              </a:ext>
            </a:extLst>
          </p:cNvPr>
          <p:cNvSpPr txBox="1"/>
          <p:nvPr/>
        </p:nvSpPr>
        <p:spPr>
          <a:xfrm>
            <a:off x="580094" y="5202382"/>
            <a:ext cx="1512887" cy="307777"/>
          </a:xfrm>
          <a:prstGeom prst="rect">
            <a:avLst/>
          </a:prstGeom>
          <a:noFill/>
        </p:spPr>
        <p:txBody>
          <a:bodyPr wrap="square">
            <a:spAutoFit/>
          </a:bodyPr>
          <a:lstStyle/>
          <a:p>
            <a:r>
              <a:rPr lang="en-US" altLang="zh-CN" sz="1400" b="0" i="0" dirty="0">
                <a:solidFill>
                  <a:srgbClr val="666666"/>
                </a:solidFill>
                <a:effectLst/>
              </a:rPr>
              <a:t>Total Nodes</a:t>
            </a:r>
            <a:endParaRPr lang="zh-CN" altLang="en-US" sz="1400" dirty="0"/>
          </a:p>
        </p:txBody>
      </p:sp>
      <p:sp>
        <p:nvSpPr>
          <p:cNvPr id="16" name="Rectangle: Rounded Corners 15">
            <a:extLst>
              <a:ext uri="{FF2B5EF4-FFF2-40B4-BE49-F238E27FC236}">
                <a16:creationId xmlns:a16="http://schemas.microsoft.com/office/drawing/2014/main" id="{DAEC3218-83E0-0A5C-16D8-DC78928A0D70}"/>
              </a:ext>
            </a:extLst>
          </p:cNvPr>
          <p:cNvSpPr/>
          <p:nvPr/>
        </p:nvSpPr>
        <p:spPr>
          <a:xfrm>
            <a:off x="1957955" y="4811261"/>
            <a:ext cx="1346483" cy="733815"/>
          </a:xfrm>
          <a:prstGeom prst="roundRect">
            <a:avLst>
              <a:gd name="adj" fmla="val 3077"/>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7" name="TextBox 16">
            <a:extLst>
              <a:ext uri="{FF2B5EF4-FFF2-40B4-BE49-F238E27FC236}">
                <a16:creationId xmlns:a16="http://schemas.microsoft.com/office/drawing/2014/main" id="{875B847E-8619-0032-3A4C-D6C0BDEE51D5}"/>
              </a:ext>
            </a:extLst>
          </p:cNvPr>
          <p:cNvSpPr txBox="1"/>
          <p:nvPr/>
        </p:nvSpPr>
        <p:spPr>
          <a:xfrm>
            <a:off x="2267801" y="4885304"/>
            <a:ext cx="1036637" cy="369332"/>
          </a:xfrm>
          <a:prstGeom prst="rect">
            <a:avLst/>
          </a:prstGeom>
          <a:noFill/>
        </p:spPr>
        <p:txBody>
          <a:bodyPr wrap="square">
            <a:spAutoFit/>
          </a:bodyPr>
          <a:lstStyle/>
          <a:p>
            <a:r>
              <a:rPr lang="en-US" altLang="zh-CN" b="1" i="0" dirty="0">
                <a:solidFill>
                  <a:srgbClr val="0078D4"/>
                </a:solidFill>
                <a:effectLst/>
              </a:rPr>
              <a:t>8.6B+</a:t>
            </a:r>
            <a:endParaRPr lang="zh-CN" altLang="en-US" dirty="0"/>
          </a:p>
        </p:txBody>
      </p:sp>
      <p:sp>
        <p:nvSpPr>
          <p:cNvPr id="18" name="TextBox 17">
            <a:extLst>
              <a:ext uri="{FF2B5EF4-FFF2-40B4-BE49-F238E27FC236}">
                <a16:creationId xmlns:a16="http://schemas.microsoft.com/office/drawing/2014/main" id="{97240419-BAF7-09C8-BFC0-3A07B1C87A98}"/>
              </a:ext>
            </a:extLst>
          </p:cNvPr>
          <p:cNvSpPr txBox="1"/>
          <p:nvPr/>
        </p:nvSpPr>
        <p:spPr>
          <a:xfrm>
            <a:off x="2091194" y="5188878"/>
            <a:ext cx="1512887" cy="307777"/>
          </a:xfrm>
          <a:prstGeom prst="rect">
            <a:avLst/>
          </a:prstGeom>
          <a:noFill/>
        </p:spPr>
        <p:txBody>
          <a:bodyPr wrap="square">
            <a:spAutoFit/>
          </a:bodyPr>
          <a:lstStyle/>
          <a:p>
            <a:r>
              <a:rPr lang="en-US" altLang="zh-CN" sz="1400" b="0" i="0" dirty="0">
                <a:solidFill>
                  <a:srgbClr val="666666"/>
                </a:solidFill>
                <a:effectLst/>
              </a:rPr>
              <a:t>Total Edges</a:t>
            </a:r>
            <a:endParaRPr lang="zh-CN" altLang="en-US" sz="1400" dirty="0"/>
          </a:p>
        </p:txBody>
      </p:sp>
      <p:sp>
        <p:nvSpPr>
          <p:cNvPr id="19" name="Rectangle: Rounded Corners 18">
            <a:extLst>
              <a:ext uri="{FF2B5EF4-FFF2-40B4-BE49-F238E27FC236}">
                <a16:creationId xmlns:a16="http://schemas.microsoft.com/office/drawing/2014/main" id="{15709968-5A37-BE6F-B640-16D54D2203DB}"/>
              </a:ext>
            </a:extLst>
          </p:cNvPr>
          <p:cNvSpPr/>
          <p:nvPr/>
        </p:nvSpPr>
        <p:spPr>
          <a:xfrm>
            <a:off x="3499984" y="4811262"/>
            <a:ext cx="1399676" cy="733814"/>
          </a:xfrm>
          <a:prstGeom prst="roundRect">
            <a:avLst>
              <a:gd name="adj" fmla="val 3077"/>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20" name="TextBox 19">
            <a:extLst>
              <a:ext uri="{FF2B5EF4-FFF2-40B4-BE49-F238E27FC236}">
                <a16:creationId xmlns:a16="http://schemas.microsoft.com/office/drawing/2014/main" id="{67DDBF02-2073-CD68-81A0-7FE77A7C9016}"/>
              </a:ext>
            </a:extLst>
          </p:cNvPr>
          <p:cNvSpPr txBox="1"/>
          <p:nvPr/>
        </p:nvSpPr>
        <p:spPr>
          <a:xfrm>
            <a:off x="3773379" y="4885304"/>
            <a:ext cx="1036637" cy="369332"/>
          </a:xfrm>
          <a:prstGeom prst="rect">
            <a:avLst/>
          </a:prstGeom>
          <a:noFill/>
        </p:spPr>
        <p:txBody>
          <a:bodyPr wrap="square">
            <a:spAutoFit/>
          </a:bodyPr>
          <a:lstStyle/>
          <a:p>
            <a:r>
              <a:rPr lang="en-US" altLang="zh-CN" b="1" i="0" dirty="0">
                <a:solidFill>
                  <a:srgbClr val="0078D4"/>
                </a:solidFill>
                <a:effectLst/>
              </a:rPr>
              <a:t>78,400</a:t>
            </a:r>
            <a:endParaRPr lang="zh-CN" altLang="en-US" dirty="0"/>
          </a:p>
        </p:txBody>
      </p:sp>
      <p:sp>
        <p:nvSpPr>
          <p:cNvPr id="21" name="TextBox 20">
            <a:extLst>
              <a:ext uri="{FF2B5EF4-FFF2-40B4-BE49-F238E27FC236}">
                <a16:creationId xmlns:a16="http://schemas.microsoft.com/office/drawing/2014/main" id="{F10AD0C6-8455-93FA-C616-027074375B8F}"/>
              </a:ext>
            </a:extLst>
          </p:cNvPr>
          <p:cNvSpPr txBox="1"/>
          <p:nvPr/>
        </p:nvSpPr>
        <p:spPr>
          <a:xfrm>
            <a:off x="3725756" y="5188878"/>
            <a:ext cx="1512887" cy="307777"/>
          </a:xfrm>
          <a:prstGeom prst="rect">
            <a:avLst/>
          </a:prstGeom>
          <a:noFill/>
        </p:spPr>
        <p:txBody>
          <a:bodyPr wrap="square">
            <a:spAutoFit/>
          </a:bodyPr>
          <a:lstStyle/>
          <a:p>
            <a:r>
              <a:rPr lang="en-US" altLang="zh-CN" sz="1400" b="0" i="0" dirty="0">
                <a:solidFill>
                  <a:srgbClr val="666666"/>
                </a:solidFill>
                <a:effectLst/>
              </a:rPr>
              <a:t>GPU Hours</a:t>
            </a:r>
            <a:endParaRPr lang="zh-CN" altLang="en-US" sz="1400" dirty="0"/>
          </a:p>
        </p:txBody>
      </p:sp>
      <p:sp>
        <p:nvSpPr>
          <p:cNvPr id="3" name="Oval 2">
            <a:extLst>
              <a:ext uri="{FF2B5EF4-FFF2-40B4-BE49-F238E27FC236}">
                <a16:creationId xmlns:a16="http://schemas.microsoft.com/office/drawing/2014/main" id="{C6728730-236D-69D3-F2E2-DCA930CA26D1}"/>
              </a:ext>
            </a:extLst>
          </p:cNvPr>
          <p:cNvSpPr/>
          <p:nvPr/>
        </p:nvSpPr>
        <p:spPr>
          <a:xfrm>
            <a:off x="2483068" y="3648141"/>
            <a:ext cx="1382815" cy="97431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HK"/>
          </a:p>
        </p:txBody>
      </p:sp>
      <p:sp>
        <p:nvSpPr>
          <p:cNvPr id="4" name="TextBox 3">
            <a:extLst>
              <a:ext uri="{FF2B5EF4-FFF2-40B4-BE49-F238E27FC236}">
                <a16:creationId xmlns:a16="http://schemas.microsoft.com/office/drawing/2014/main" id="{523B3220-7BA7-5F74-4C7D-E74343B9A50C}"/>
              </a:ext>
            </a:extLst>
          </p:cNvPr>
          <p:cNvSpPr txBox="1"/>
          <p:nvPr/>
        </p:nvSpPr>
        <p:spPr>
          <a:xfrm>
            <a:off x="6570377" y="1280468"/>
            <a:ext cx="5214937" cy="369332"/>
          </a:xfrm>
          <a:prstGeom prst="rect">
            <a:avLst/>
          </a:prstGeom>
          <a:noFill/>
        </p:spPr>
        <p:txBody>
          <a:bodyPr wrap="square">
            <a:spAutoFit/>
          </a:bodyPr>
          <a:lstStyle/>
          <a:p>
            <a:pPr algn="l">
              <a:buNone/>
            </a:pPr>
            <a:r>
              <a:rPr lang="en-US" altLang="zh-CN" b="1" i="0" dirty="0">
                <a:solidFill>
                  <a:srgbClr val="0078D4"/>
                </a:solidFill>
                <a:effectLst/>
              </a:rPr>
              <a:t>Multi-hop QA Performance</a:t>
            </a:r>
          </a:p>
        </p:txBody>
      </p:sp>
      <p:graphicFrame>
        <p:nvGraphicFramePr>
          <p:cNvPr id="5" name="Table 4">
            <a:extLst>
              <a:ext uri="{FF2B5EF4-FFF2-40B4-BE49-F238E27FC236}">
                <a16:creationId xmlns:a16="http://schemas.microsoft.com/office/drawing/2014/main" id="{E7CC6113-FED1-0A78-AB7E-93CE6A0A25D9}"/>
              </a:ext>
            </a:extLst>
          </p:cNvPr>
          <p:cNvGraphicFramePr>
            <a:graphicFrameLocks noGrp="1"/>
          </p:cNvGraphicFramePr>
          <p:nvPr>
            <p:extLst>
              <p:ext uri="{D42A27DB-BD31-4B8C-83A1-F6EECF244321}">
                <p14:modId xmlns:p14="http://schemas.microsoft.com/office/powerpoint/2010/main" val="2232116414"/>
              </p:ext>
            </p:extLst>
          </p:nvPr>
        </p:nvGraphicFramePr>
        <p:xfrm>
          <a:off x="6281359" y="1762734"/>
          <a:ext cx="4882775" cy="3732174"/>
        </p:xfrm>
        <a:graphic>
          <a:graphicData uri="http://schemas.openxmlformats.org/drawingml/2006/table">
            <a:tbl>
              <a:tblPr/>
              <a:tblGrid>
                <a:gridCol w="1355436">
                  <a:extLst>
                    <a:ext uri="{9D8B030D-6E8A-4147-A177-3AD203B41FA5}">
                      <a16:colId xmlns:a16="http://schemas.microsoft.com/office/drawing/2014/main" val="1317321579"/>
                    </a:ext>
                  </a:extLst>
                </a:gridCol>
                <a:gridCol w="2139652">
                  <a:extLst>
                    <a:ext uri="{9D8B030D-6E8A-4147-A177-3AD203B41FA5}">
                      <a16:colId xmlns:a16="http://schemas.microsoft.com/office/drawing/2014/main" val="2309286645"/>
                    </a:ext>
                  </a:extLst>
                </a:gridCol>
                <a:gridCol w="616227">
                  <a:extLst>
                    <a:ext uri="{9D8B030D-6E8A-4147-A177-3AD203B41FA5}">
                      <a16:colId xmlns:a16="http://schemas.microsoft.com/office/drawing/2014/main" val="1610764002"/>
                    </a:ext>
                  </a:extLst>
                </a:gridCol>
                <a:gridCol w="771460">
                  <a:extLst>
                    <a:ext uri="{9D8B030D-6E8A-4147-A177-3AD203B41FA5}">
                      <a16:colId xmlns:a16="http://schemas.microsoft.com/office/drawing/2014/main" val="1623661245"/>
                    </a:ext>
                  </a:extLst>
                </a:gridCol>
              </a:tblGrid>
              <a:tr h="332023">
                <a:tc>
                  <a:txBody>
                    <a:bodyPr/>
                    <a:lstStyle/>
                    <a:p>
                      <a:pPr algn="l">
                        <a:buNone/>
                      </a:pPr>
                      <a:r>
                        <a:rPr lang="en-US" sz="1800" b="1" dirty="0">
                          <a:solidFill>
                            <a:srgbClr val="0078D4"/>
                          </a:solidFill>
                          <a:effectLst/>
                        </a:rPr>
                        <a:t>Dataset</a:t>
                      </a:r>
                    </a:p>
                  </a:txBody>
                  <a:tcPr marL="87729" marR="87729" marT="70183" marB="70183" anchor="ctr">
                    <a:lnL>
                      <a:noFill/>
                    </a:lnL>
                    <a:lnR>
                      <a:noFill/>
                    </a:lnR>
                    <a:lnT>
                      <a:noFill/>
                    </a:lnT>
                    <a:lnB w="9525" cap="flat" cmpd="sng" algn="ctr">
                      <a:solidFill>
                        <a:srgbClr val="DDDDDD"/>
                      </a:solidFill>
                      <a:prstDash val="solid"/>
                      <a:round/>
                      <a:headEnd type="none" w="med" len="med"/>
                      <a:tailEnd type="none" w="med" len="med"/>
                    </a:lnB>
                    <a:solidFill>
                      <a:srgbClr val="F2F2F2"/>
                    </a:solidFill>
                  </a:tcPr>
                </a:tc>
                <a:tc>
                  <a:txBody>
                    <a:bodyPr/>
                    <a:lstStyle/>
                    <a:p>
                      <a:pPr algn="l">
                        <a:buNone/>
                      </a:pPr>
                      <a:r>
                        <a:rPr lang="en-US" sz="1800" b="1">
                          <a:solidFill>
                            <a:srgbClr val="0078D4"/>
                          </a:solidFill>
                          <a:effectLst/>
                        </a:rPr>
                        <a:t>Method</a:t>
                      </a:r>
                    </a:p>
                  </a:txBody>
                  <a:tcPr marL="87729" marR="87729" marT="70183" marB="70183" anchor="ctr">
                    <a:lnL>
                      <a:noFill/>
                    </a:lnL>
                    <a:lnR>
                      <a:noFill/>
                    </a:lnR>
                    <a:lnT>
                      <a:noFill/>
                    </a:lnT>
                    <a:lnB w="9525" cap="flat" cmpd="sng" algn="ctr">
                      <a:solidFill>
                        <a:srgbClr val="DDDDDD"/>
                      </a:solidFill>
                      <a:prstDash val="solid"/>
                      <a:round/>
                      <a:headEnd type="none" w="med" len="med"/>
                      <a:tailEnd type="none" w="med" len="med"/>
                    </a:lnB>
                    <a:solidFill>
                      <a:srgbClr val="F2F2F2"/>
                    </a:solidFill>
                  </a:tcPr>
                </a:tc>
                <a:tc>
                  <a:txBody>
                    <a:bodyPr/>
                    <a:lstStyle/>
                    <a:p>
                      <a:pPr algn="l">
                        <a:buNone/>
                      </a:pPr>
                      <a:r>
                        <a:rPr lang="en-US" sz="1800" b="1">
                          <a:solidFill>
                            <a:srgbClr val="0078D4"/>
                          </a:solidFill>
                          <a:effectLst/>
                        </a:rPr>
                        <a:t>EM</a:t>
                      </a:r>
                    </a:p>
                  </a:txBody>
                  <a:tcPr marL="87729" marR="87729" marT="70183" marB="70183" anchor="ctr">
                    <a:lnL>
                      <a:noFill/>
                    </a:lnL>
                    <a:lnR>
                      <a:noFill/>
                    </a:lnR>
                    <a:lnT>
                      <a:noFill/>
                    </a:lnT>
                    <a:lnB w="9525" cap="flat" cmpd="sng" algn="ctr">
                      <a:solidFill>
                        <a:srgbClr val="DDDDDD"/>
                      </a:solidFill>
                      <a:prstDash val="solid"/>
                      <a:round/>
                      <a:headEnd type="none" w="med" len="med"/>
                      <a:tailEnd type="none" w="med" len="med"/>
                    </a:lnB>
                    <a:solidFill>
                      <a:srgbClr val="F2F2F2"/>
                    </a:solidFill>
                  </a:tcPr>
                </a:tc>
                <a:tc>
                  <a:txBody>
                    <a:bodyPr/>
                    <a:lstStyle/>
                    <a:p>
                      <a:pPr algn="l">
                        <a:buNone/>
                      </a:pPr>
                      <a:r>
                        <a:rPr lang="en-US" sz="1800" b="1">
                          <a:solidFill>
                            <a:srgbClr val="0078D4"/>
                          </a:solidFill>
                          <a:effectLst/>
                        </a:rPr>
                        <a:t>F1</a:t>
                      </a:r>
                    </a:p>
                  </a:txBody>
                  <a:tcPr marL="87729" marR="87729" marT="70183" marB="70183" anchor="ctr">
                    <a:lnL>
                      <a:noFill/>
                    </a:lnL>
                    <a:lnR>
                      <a:noFill/>
                    </a:lnR>
                    <a:lnT>
                      <a:noFill/>
                    </a:lnT>
                    <a:lnB w="9525"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3906456117"/>
                  </a:ext>
                </a:extLst>
              </a:tr>
              <a:tr h="386303">
                <a:tc rowSpan="4">
                  <a:txBody>
                    <a:bodyPr/>
                    <a:lstStyle/>
                    <a:p>
                      <a:pPr algn="l">
                        <a:buNone/>
                      </a:pPr>
                      <a:r>
                        <a:rPr lang="en-US" sz="1800" dirty="0" err="1">
                          <a:effectLst/>
                        </a:rPr>
                        <a:t>HotpotQA</a:t>
                      </a:r>
                      <a:endParaRPr lang="en-US"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sz="1800" dirty="0">
                          <a:effectLst/>
                        </a:rPr>
                        <a:t>No Retriever</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dirty="0">
                          <a:effectLst/>
                        </a:rPr>
                        <a:t>37.0</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dirty="0">
                          <a:effectLst/>
                        </a:rPr>
                        <a:t>47.3</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370554986"/>
                  </a:ext>
                </a:extLst>
              </a:tr>
              <a:tr h="386303">
                <a:tc vMerge="1">
                  <a:txBody>
                    <a:bodyPr/>
                    <a:lstStyle/>
                    <a:p>
                      <a:endParaRPr lang="zh-CN" altLang="en-US"/>
                    </a:p>
                  </a:txBody>
                  <a:tcPr/>
                </a:tc>
                <a:tc>
                  <a:txBody>
                    <a:bodyPr/>
                    <a:lstStyle/>
                    <a:p>
                      <a:pPr algn="l">
                        <a:buNone/>
                      </a:pPr>
                      <a:r>
                        <a:rPr lang="en-US" altLang="zh-CN" sz="1800" dirty="0" err="1"/>
                        <a:t>GraphRAG</a:t>
                      </a:r>
                      <a:r>
                        <a:rPr lang="en-US" altLang="zh-CN" sz="1800" dirty="0"/>
                        <a:t> [1]</a:t>
                      </a:r>
                      <a:endParaRPr lang="en-US"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dirty="0"/>
                        <a:t>55.2</a:t>
                      </a:r>
                      <a:endParaRPr lang="en-US" altLang="zh-CN"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dirty="0"/>
                        <a:t>68.6 </a:t>
                      </a:r>
                      <a:endParaRPr lang="en-US" altLang="zh-CN"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548139238"/>
                  </a:ext>
                </a:extLst>
              </a:tr>
              <a:tr h="386303">
                <a:tc vMerge="1">
                  <a:txBody>
                    <a:bodyPr/>
                    <a:lstStyle/>
                    <a:p>
                      <a:endParaRPr lang="zh-CN" altLang="en-US"/>
                    </a:p>
                  </a:txBody>
                  <a:tcPr/>
                </a:tc>
                <a:tc>
                  <a:txBody>
                    <a:bodyPr/>
                    <a:lstStyle/>
                    <a:p>
                      <a:pPr algn="l">
                        <a:buNone/>
                      </a:pPr>
                      <a:r>
                        <a:rPr lang="en-US" sz="1800" dirty="0">
                          <a:effectLst/>
                        </a:rPr>
                        <a:t>HippoRAG2 [2]</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b="1" dirty="0"/>
                        <a:t>62.7</a:t>
                      </a:r>
                      <a:endParaRPr lang="en-US" altLang="zh-CN" sz="1800" b="1"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dirty="0"/>
                        <a:t>75.5</a:t>
                      </a:r>
                      <a:endParaRPr lang="en-US" altLang="zh-CN"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282178679"/>
                  </a:ext>
                </a:extLst>
              </a:tr>
              <a:tr h="386303">
                <a:tc vMerge="1">
                  <a:txBody>
                    <a:bodyPr/>
                    <a:lstStyle/>
                    <a:p>
                      <a:endParaRPr lang="zh-CN" altLang="en-US"/>
                    </a:p>
                  </a:txBody>
                  <a:tcPr/>
                </a:tc>
                <a:tc>
                  <a:txBody>
                    <a:bodyPr/>
                    <a:lstStyle/>
                    <a:p>
                      <a:pPr algn="l">
                        <a:buNone/>
                      </a:pPr>
                      <a:r>
                        <a:rPr lang="en-US" sz="1800">
                          <a:effectLst/>
                        </a:rPr>
                        <a:t>AutoSchemaKG</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a:effectLst/>
                        </a:rPr>
                        <a:t>61.8</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b="1" dirty="0">
                          <a:effectLst/>
                        </a:rPr>
                        <a:t>78.3</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34706925"/>
                  </a:ext>
                </a:extLst>
              </a:tr>
              <a:tr h="386303">
                <a:tc rowSpan="4">
                  <a:txBody>
                    <a:bodyPr/>
                    <a:lstStyle/>
                    <a:p>
                      <a:pPr algn="l">
                        <a:buNone/>
                      </a:pPr>
                      <a:r>
                        <a:rPr lang="en-US" sz="1800">
                          <a:effectLst/>
                        </a:rPr>
                        <a:t>2Wiki</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sz="1800" dirty="0">
                          <a:effectLst/>
                        </a:rPr>
                        <a:t>No Retriever</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a:effectLst/>
                        </a:rPr>
                        <a:t>36.5</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a:effectLst/>
                        </a:rPr>
                        <a:t>42.8</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40700595"/>
                  </a:ext>
                </a:extLst>
              </a:tr>
              <a:tr h="386303">
                <a:tc vMerge="1">
                  <a:txBody>
                    <a:bodyPr/>
                    <a:lstStyle/>
                    <a:p>
                      <a:endParaRPr lang="zh-CN" altLang="en-US"/>
                    </a:p>
                  </a:txBody>
                  <a:tcPr/>
                </a:tc>
                <a:tc>
                  <a:txBody>
                    <a:bodyPr/>
                    <a:lstStyle/>
                    <a:p>
                      <a:pPr algn="l">
                        <a:buNone/>
                      </a:pPr>
                      <a:r>
                        <a:rPr lang="en-US" altLang="zh-CN" sz="1800" dirty="0" err="1"/>
                        <a:t>GraphRAG</a:t>
                      </a:r>
                      <a:endParaRPr lang="en-US"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dirty="0"/>
                        <a:t>51.4</a:t>
                      </a:r>
                      <a:endParaRPr lang="en-US" altLang="zh-CN"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dirty="0"/>
                        <a:t>58.6</a:t>
                      </a:r>
                      <a:endParaRPr lang="en-US" altLang="zh-CN"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464486118"/>
                  </a:ext>
                </a:extLst>
              </a:tr>
              <a:tr h="386303">
                <a:tc vMerge="1">
                  <a:txBody>
                    <a:bodyPr/>
                    <a:lstStyle/>
                    <a:p>
                      <a:endParaRPr lang="zh-CN"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effectLst/>
                        </a:rPr>
                        <a:t>HippoRAG2</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dirty="0"/>
                        <a:t>65.0</a:t>
                      </a:r>
                      <a:endParaRPr lang="en-US" altLang="zh-CN"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dirty="0"/>
                        <a:t>71.0</a:t>
                      </a:r>
                      <a:endParaRPr lang="en-US" altLang="zh-CN" sz="1800" dirty="0">
                        <a:effectLst/>
                      </a:endParaRP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275051875"/>
                  </a:ext>
                </a:extLst>
              </a:tr>
              <a:tr h="386303">
                <a:tc vMerge="1">
                  <a:txBody>
                    <a:bodyPr/>
                    <a:lstStyle/>
                    <a:p>
                      <a:endParaRPr lang="zh-CN" altLang="en-US"/>
                    </a:p>
                  </a:txBody>
                  <a:tcPr/>
                </a:tc>
                <a:tc>
                  <a:txBody>
                    <a:bodyPr/>
                    <a:lstStyle/>
                    <a:p>
                      <a:pPr algn="l">
                        <a:buNone/>
                      </a:pPr>
                      <a:r>
                        <a:rPr lang="en-US" sz="1800">
                          <a:effectLst/>
                        </a:rPr>
                        <a:t>AutoSchemaKG</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b="1" dirty="0">
                          <a:effectLst/>
                        </a:rPr>
                        <a:t>65.3</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buNone/>
                      </a:pPr>
                      <a:r>
                        <a:rPr lang="en-US" altLang="zh-CN" sz="1800" b="1" dirty="0">
                          <a:effectLst/>
                        </a:rPr>
                        <a:t>73.9</a:t>
                      </a:r>
                    </a:p>
                  </a:txBody>
                  <a:tcPr marL="87729" marR="87729" marT="70183" marB="70183"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59946694"/>
                  </a:ext>
                </a:extLst>
              </a:tr>
            </a:tbl>
          </a:graphicData>
        </a:graphic>
      </p:graphicFrame>
      <p:sp>
        <p:nvSpPr>
          <p:cNvPr id="8" name="TextBox 7">
            <a:extLst>
              <a:ext uri="{FF2B5EF4-FFF2-40B4-BE49-F238E27FC236}">
                <a16:creationId xmlns:a16="http://schemas.microsoft.com/office/drawing/2014/main" id="{0F1C5E0A-2DFD-AF96-1A1E-B523A35E78B3}"/>
              </a:ext>
            </a:extLst>
          </p:cNvPr>
          <p:cNvSpPr txBox="1"/>
          <p:nvPr/>
        </p:nvSpPr>
        <p:spPr>
          <a:xfrm>
            <a:off x="6455058" y="5607842"/>
            <a:ext cx="4535379" cy="523220"/>
          </a:xfrm>
          <a:prstGeom prst="rect">
            <a:avLst/>
          </a:prstGeom>
          <a:noFill/>
        </p:spPr>
        <p:txBody>
          <a:bodyPr wrap="square">
            <a:spAutoFit/>
          </a:bodyPr>
          <a:lstStyle/>
          <a:p>
            <a:r>
              <a:rPr lang="en-US" altLang="zh-CN" sz="1400" b="1" i="0" dirty="0">
                <a:solidFill>
                  <a:srgbClr val="333333"/>
                </a:solidFill>
                <a:effectLst/>
              </a:rPr>
              <a:t>Key Finding:</a:t>
            </a:r>
            <a:r>
              <a:rPr lang="en-US" altLang="zh-CN" sz="1400" b="0" i="0" dirty="0">
                <a:solidFill>
                  <a:srgbClr val="333333"/>
                </a:solidFill>
                <a:effectLst/>
              </a:rPr>
              <a:t> 12-18% improvement over state-of-the-art baselines on multi-hop QA tasks</a:t>
            </a:r>
            <a:endParaRPr lang="zh-CN" altLang="en-US" sz="1400" dirty="0"/>
          </a:p>
        </p:txBody>
      </p:sp>
      <p:sp>
        <p:nvSpPr>
          <p:cNvPr id="12" name="TextBox 11">
            <a:extLst>
              <a:ext uri="{FF2B5EF4-FFF2-40B4-BE49-F238E27FC236}">
                <a16:creationId xmlns:a16="http://schemas.microsoft.com/office/drawing/2014/main" id="{9DB47B22-3A25-9DA9-A124-BCF8EA79A8D8}"/>
              </a:ext>
            </a:extLst>
          </p:cNvPr>
          <p:cNvSpPr txBox="1"/>
          <p:nvPr/>
        </p:nvSpPr>
        <p:spPr>
          <a:xfrm>
            <a:off x="443706" y="5811852"/>
            <a:ext cx="6153254" cy="369332"/>
          </a:xfrm>
          <a:prstGeom prst="rect">
            <a:avLst/>
          </a:prstGeom>
          <a:noFill/>
        </p:spPr>
        <p:txBody>
          <a:bodyPr wrap="square">
            <a:spAutoFit/>
          </a:bodyPr>
          <a:lstStyle/>
          <a:p>
            <a:r>
              <a:rPr lang="en-HK" dirty="0">
                <a:hlinkClick r:id="rId2"/>
              </a:rPr>
              <a:t>https://github.com/HKUST-KnowComp/AutoSchemaKG</a:t>
            </a:r>
            <a:endParaRPr lang="en-HK" dirty="0"/>
          </a:p>
        </p:txBody>
      </p:sp>
    </p:spTree>
    <p:extLst>
      <p:ext uri="{BB962C8B-B14F-4D97-AF65-F5344CB8AC3E}">
        <p14:creationId xmlns:p14="http://schemas.microsoft.com/office/powerpoint/2010/main" val="2568931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21268-8F5B-BE8C-A817-EAA3FE446294}"/>
              </a:ext>
            </a:extLst>
          </p:cNvPr>
          <p:cNvSpPr>
            <a:spLocks noGrp="1"/>
          </p:cNvSpPr>
          <p:nvPr>
            <p:ph type="title"/>
          </p:nvPr>
        </p:nvSpPr>
        <p:spPr/>
        <p:txBody>
          <a:bodyPr>
            <a:normAutofit/>
          </a:bodyPr>
          <a:lstStyle/>
          <a:p>
            <a:r>
              <a:rPr lang="en-US" altLang="zh-CN" sz="4000" dirty="0"/>
              <a:t>Automation</a:t>
            </a:r>
            <a:r>
              <a:rPr lang="en-US" sz="4000" dirty="0">
                <a:solidFill>
                  <a:srgbClr val="1A1A1A"/>
                </a:solidFill>
                <a:ea typeface="Georgia" pitchFamily="34" charset="-122"/>
                <a:cs typeface="Georgia" pitchFamily="34" charset="-120"/>
              </a:rPr>
              <a:t> ≠ Good Enough for Downstream Tasks</a:t>
            </a:r>
            <a:r>
              <a:rPr lang="en-US" altLang="zh-CN" sz="4000" dirty="0"/>
              <a:t> </a:t>
            </a:r>
            <a:endParaRPr lang="en-US" sz="4000" dirty="0"/>
          </a:p>
        </p:txBody>
      </p:sp>
      <p:sp>
        <p:nvSpPr>
          <p:cNvPr id="3" name="Content Placeholder 2">
            <a:extLst>
              <a:ext uri="{FF2B5EF4-FFF2-40B4-BE49-F238E27FC236}">
                <a16:creationId xmlns:a16="http://schemas.microsoft.com/office/drawing/2014/main" id="{3E2F563F-E633-D805-9330-96097F2667CB}"/>
              </a:ext>
            </a:extLst>
          </p:cNvPr>
          <p:cNvSpPr>
            <a:spLocks noGrp="1"/>
          </p:cNvSpPr>
          <p:nvPr>
            <p:ph idx="1"/>
          </p:nvPr>
        </p:nvSpPr>
        <p:spPr/>
        <p:txBody>
          <a:bodyPr/>
          <a:lstStyle/>
          <a:p>
            <a:r>
              <a:rPr lang="en-US" dirty="0"/>
              <a:t>Automatic </a:t>
            </a:r>
            <a:r>
              <a:rPr lang="en-US" dirty="0">
                <a:solidFill>
                  <a:schemeClr val="dk1"/>
                </a:solidFill>
                <a:ea typeface="Play"/>
                <a:sym typeface="Play"/>
              </a:rPr>
              <a:t>Reconstruction</a:t>
            </a:r>
          </a:p>
          <a:p>
            <a:pPr lvl="1"/>
            <a:r>
              <a:rPr lang="en-US" dirty="0">
                <a:solidFill>
                  <a:srgbClr val="1A1A1A"/>
                </a:solidFill>
                <a:ea typeface="Georgia" pitchFamily="34" charset="-122"/>
                <a:cs typeface="Georgia" pitchFamily="34" charset="-120"/>
              </a:rPr>
              <a:t>AutoGraph-R1</a:t>
            </a:r>
          </a:p>
          <a:p>
            <a:pPr lvl="1"/>
            <a:endParaRPr lang="en-US" dirty="0">
              <a:solidFill>
                <a:srgbClr val="1A1A1A"/>
              </a:solidFill>
            </a:endParaRPr>
          </a:p>
          <a:p>
            <a:r>
              <a:rPr lang="en-US" dirty="0">
                <a:solidFill>
                  <a:srgbClr val="1A1A1A"/>
                </a:solidFill>
              </a:rPr>
              <a:t>Automatic Refinement</a:t>
            </a:r>
          </a:p>
          <a:p>
            <a:pPr lvl="1"/>
            <a:r>
              <a:rPr lang="en-US" altLang="zh-CN" dirty="0" err="1">
                <a:ea typeface="等线 Light"/>
              </a:rPr>
              <a:t>DeepRefine</a:t>
            </a:r>
            <a:endParaRPr lang="en-US" dirty="0">
              <a:solidFill>
                <a:srgbClr val="1A1A1A"/>
              </a:solidFill>
            </a:endParaRPr>
          </a:p>
          <a:p>
            <a:pPr lvl="1"/>
            <a:endParaRPr lang="en-US" dirty="0">
              <a:solidFill>
                <a:srgbClr val="1A1A1A"/>
              </a:solidFill>
            </a:endParaRPr>
          </a:p>
          <a:p>
            <a:endParaRPr lang="en-US" dirty="0"/>
          </a:p>
        </p:txBody>
      </p:sp>
      <p:sp>
        <p:nvSpPr>
          <p:cNvPr id="4" name="Slide Number Placeholder 3">
            <a:extLst>
              <a:ext uri="{FF2B5EF4-FFF2-40B4-BE49-F238E27FC236}">
                <a16:creationId xmlns:a16="http://schemas.microsoft.com/office/drawing/2014/main" id="{BE05106C-7BF0-6F3E-B6AA-7892D11F7171}"/>
              </a:ext>
            </a:extLst>
          </p:cNvPr>
          <p:cNvSpPr>
            <a:spLocks noGrp="1"/>
          </p:cNvSpPr>
          <p:nvPr>
            <p:ph type="sldNum" sz="quarter" idx="12"/>
          </p:nvPr>
        </p:nvSpPr>
        <p:spPr/>
        <p:txBody>
          <a:bodyPr/>
          <a:lstStyle/>
          <a:p>
            <a:fld id="{360D54F1-1E69-41BF-8A89-6B497D4E24EC}" type="slidenum">
              <a:rPr lang="en-US" smtClean="0"/>
              <a:t>7</a:t>
            </a:fld>
            <a:endParaRPr lang="en-US"/>
          </a:p>
        </p:txBody>
      </p:sp>
    </p:spTree>
    <p:extLst>
      <p:ext uri="{BB962C8B-B14F-4D97-AF65-F5344CB8AC3E}">
        <p14:creationId xmlns:p14="http://schemas.microsoft.com/office/powerpoint/2010/main" val="628053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62619" y="427309"/>
            <a:ext cx="11259671" cy="609600"/>
          </a:xfrm>
          <a:prstGeom prst="rect">
            <a:avLst/>
          </a:prstGeom>
          <a:noFill/>
          <a:ln/>
        </p:spPr>
        <p:txBody>
          <a:bodyPr wrap="square" lIns="0" tIns="0" rIns="0" bIns="0" rtlCol="0" anchor="ctr"/>
          <a:lstStyle/>
          <a:p>
            <a:r>
              <a:rPr lang="en-US" sz="3467" dirty="0">
                <a:solidFill>
                  <a:srgbClr val="1A1A1A"/>
                </a:solidFill>
                <a:ea typeface="Georgia" pitchFamily="34" charset="-122"/>
                <a:cs typeface="Georgia" pitchFamily="34" charset="-120"/>
              </a:rPr>
              <a:t>Building "Good" Graphs for Downstream Tasks</a:t>
            </a:r>
            <a:endParaRPr lang="en-US" sz="3467" dirty="0"/>
          </a:p>
        </p:txBody>
      </p:sp>
      <p:grpSp>
        <p:nvGrpSpPr>
          <p:cNvPr id="24" name="Group 23">
            <a:extLst>
              <a:ext uri="{FF2B5EF4-FFF2-40B4-BE49-F238E27FC236}">
                <a16:creationId xmlns:a16="http://schemas.microsoft.com/office/drawing/2014/main" id="{920C32AC-4C15-7F5A-50FB-E6BAEC4F723F}"/>
              </a:ext>
            </a:extLst>
          </p:cNvPr>
          <p:cNvGrpSpPr/>
          <p:nvPr/>
        </p:nvGrpSpPr>
        <p:grpSpPr>
          <a:xfrm>
            <a:off x="222633" y="1376678"/>
            <a:ext cx="4912659" cy="3515884"/>
            <a:chOff x="4754879" y="1097280"/>
            <a:chExt cx="4108871" cy="1211580"/>
          </a:xfrm>
        </p:grpSpPr>
        <p:sp>
          <p:nvSpPr>
            <p:cNvPr id="7" name="Text 5"/>
            <p:cNvSpPr/>
            <p:nvPr/>
          </p:nvSpPr>
          <p:spPr>
            <a:xfrm>
              <a:off x="4754880" y="1097280"/>
              <a:ext cx="3931920" cy="210069"/>
            </a:xfrm>
            <a:prstGeom prst="rect">
              <a:avLst/>
            </a:prstGeom>
            <a:noFill/>
            <a:ln/>
          </p:spPr>
          <p:txBody>
            <a:bodyPr wrap="square" lIns="0" tIns="0" rIns="0" bIns="0" rtlCol="0" anchor="ctr"/>
            <a:lstStyle/>
            <a:p>
              <a:r>
                <a:rPr lang="en-US" sz="3200" dirty="0">
                  <a:solidFill>
                    <a:srgbClr val="1B6B8A"/>
                  </a:solidFill>
                  <a:ea typeface="Calibri" pitchFamily="34" charset="-122"/>
                  <a:cs typeface="Calibri" pitchFamily="34" charset="-120"/>
                </a:rPr>
                <a:t>Key Insight</a:t>
              </a:r>
              <a:endParaRPr lang="en-US" sz="3200" dirty="0"/>
            </a:p>
          </p:txBody>
        </p:sp>
        <p:sp>
          <p:nvSpPr>
            <p:cNvPr id="8" name="Text 6"/>
            <p:cNvSpPr/>
            <p:nvPr/>
          </p:nvSpPr>
          <p:spPr>
            <a:xfrm>
              <a:off x="4754880" y="1306035"/>
              <a:ext cx="3931920" cy="292924"/>
            </a:xfrm>
            <a:prstGeom prst="rect">
              <a:avLst/>
            </a:prstGeom>
            <a:noFill/>
            <a:ln/>
          </p:spPr>
          <p:txBody>
            <a:bodyPr wrap="square" lIns="0" tIns="0" rIns="0" bIns="0" rtlCol="0" anchor="ctr"/>
            <a:lstStyle/>
            <a:p>
              <a:r>
                <a:rPr lang="en-US" sz="2400" b="1" dirty="0">
                  <a:solidFill>
                    <a:srgbClr val="1A1A1A"/>
                  </a:solidFill>
                  <a:ea typeface="Calibri" pitchFamily="34" charset="-122"/>
                  <a:cs typeface="Calibri" pitchFamily="34" charset="-120"/>
                </a:rPr>
                <a:t>The bottleneck is not graph quality — it's task alignment.</a:t>
              </a:r>
              <a:endParaRPr lang="en-US" sz="2400" b="1" dirty="0"/>
            </a:p>
          </p:txBody>
        </p:sp>
        <p:sp>
          <p:nvSpPr>
            <p:cNvPr id="9" name="Text 7"/>
            <p:cNvSpPr/>
            <p:nvPr/>
          </p:nvSpPr>
          <p:spPr>
            <a:xfrm>
              <a:off x="4754879" y="1623060"/>
              <a:ext cx="4108871" cy="685800"/>
            </a:xfrm>
            <a:prstGeom prst="rect">
              <a:avLst/>
            </a:prstGeom>
            <a:noFill/>
            <a:ln/>
          </p:spPr>
          <p:txBody>
            <a:bodyPr wrap="square" lIns="0" tIns="0" rIns="0" bIns="0" rtlCol="0" anchor="ctr"/>
            <a:lstStyle/>
            <a:p>
              <a:r>
                <a:rPr lang="en-US" sz="2400" dirty="0">
                  <a:solidFill>
                    <a:srgbClr val="555555"/>
                  </a:solidFill>
                  <a:ea typeface="Calibri" pitchFamily="34" charset="-122"/>
                  <a:cs typeface="Calibri" pitchFamily="34" charset="-120"/>
                </a:rPr>
                <a:t>A "good" graph by intrinsic standards may be:</a:t>
              </a:r>
              <a:endParaRPr lang="en-US" sz="2400" dirty="0"/>
            </a:p>
            <a:p>
              <a:r>
                <a:rPr lang="en-US" sz="2400" dirty="0">
                  <a:solidFill>
                    <a:srgbClr val="555555"/>
                  </a:solidFill>
                  <a:ea typeface="Calibri" pitchFamily="34" charset="-122"/>
                  <a:cs typeface="Calibri" pitchFamily="34" charset="-120"/>
                </a:rPr>
                <a:t>• Too noisy for a text-indexing retriever</a:t>
              </a:r>
              <a:endParaRPr lang="en-US" sz="2400" dirty="0"/>
            </a:p>
            <a:p>
              <a:r>
                <a:rPr lang="en-US" sz="2400" dirty="0">
                  <a:solidFill>
                    <a:srgbClr val="555555"/>
                  </a:solidFill>
                  <a:ea typeface="Calibri" pitchFamily="34" charset="-122"/>
                  <a:cs typeface="Calibri" pitchFamily="34" charset="-120"/>
                </a:rPr>
                <a:t>• Too sparse for a multi-hop reasoning retriever</a:t>
              </a:r>
              <a:endParaRPr lang="en-US" sz="2400" dirty="0"/>
            </a:p>
          </p:txBody>
        </p:sp>
      </p:grpSp>
      <p:grpSp>
        <p:nvGrpSpPr>
          <p:cNvPr id="25" name="Group 24">
            <a:extLst>
              <a:ext uri="{FF2B5EF4-FFF2-40B4-BE49-F238E27FC236}">
                <a16:creationId xmlns:a16="http://schemas.microsoft.com/office/drawing/2014/main" id="{A9C477B0-20F4-272B-38D1-2ABCF31F2D30}"/>
              </a:ext>
            </a:extLst>
          </p:cNvPr>
          <p:cNvGrpSpPr/>
          <p:nvPr/>
        </p:nvGrpSpPr>
        <p:grpSpPr>
          <a:xfrm>
            <a:off x="191247" y="5121712"/>
            <a:ext cx="4912659" cy="731520"/>
            <a:chOff x="4754880" y="2606040"/>
            <a:chExt cx="3931920" cy="548640"/>
          </a:xfrm>
        </p:grpSpPr>
        <p:sp>
          <p:nvSpPr>
            <p:cNvPr id="10" name="Shape 8"/>
            <p:cNvSpPr/>
            <p:nvPr/>
          </p:nvSpPr>
          <p:spPr>
            <a:xfrm>
              <a:off x="4754880" y="2606040"/>
              <a:ext cx="3931920" cy="548640"/>
            </a:xfrm>
            <a:prstGeom prst="rect">
              <a:avLst/>
            </a:prstGeom>
            <a:solidFill>
              <a:srgbClr val="F5F5F5"/>
            </a:solidFill>
            <a:ln/>
          </p:spPr>
          <p:txBody>
            <a:bodyPr/>
            <a:lstStyle/>
            <a:p>
              <a:endParaRPr lang="en-US" sz="2400"/>
            </a:p>
          </p:txBody>
        </p:sp>
        <p:sp>
          <p:nvSpPr>
            <p:cNvPr id="11" name="Text 9"/>
            <p:cNvSpPr/>
            <p:nvPr/>
          </p:nvSpPr>
          <p:spPr>
            <a:xfrm>
              <a:off x="4892040" y="2651760"/>
              <a:ext cx="3657600" cy="457200"/>
            </a:xfrm>
            <a:prstGeom prst="rect">
              <a:avLst/>
            </a:prstGeom>
            <a:noFill/>
            <a:ln/>
          </p:spPr>
          <p:txBody>
            <a:bodyPr wrap="square" lIns="0" tIns="0" rIns="0" bIns="0" rtlCol="0" anchor="ctr"/>
            <a:lstStyle/>
            <a:p>
              <a:r>
                <a:rPr lang="en-US" sz="1600" b="1" dirty="0">
                  <a:solidFill>
                    <a:srgbClr val="1A1A1A"/>
                  </a:solidFill>
                  <a:ea typeface="Calibri" pitchFamily="34" charset="-122"/>
                  <a:cs typeface="Calibri" pitchFamily="34" charset="-120"/>
                </a:rPr>
                <a:t>Our question: </a:t>
              </a:r>
              <a:r>
                <a:rPr lang="en-US" sz="1600" dirty="0">
                  <a:solidFill>
                    <a:srgbClr val="555555"/>
                  </a:solidFill>
                  <a:ea typeface="Calibri" pitchFamily="34" charset="-122"/>
                  <a:cs typeface="Calibri" pitchFamily="34" charset="-120"/>
                </a:rPr>
                <a:t>Can we train the KG constructor to build graphs that are </a:t>
              </a:r>
              <a:r>
                <a:rPr lang="en-US" sz="1600" b="1" dirty="0">
                  <a:solidFill>
                    <a:srgbClr val="1B6B8A"/>
                  </a:solidFill>
                  <a:ea typeface="Calibri" pitchFamily="34" charset="-122"/>
                  <a:cs typeface="Calibri" pitchFamily="34" charset="-120"/>
                </a:rPr>
                <a:t>directly useful</a:t>
              </a:r>
              <a:r>
                <a:rPr lang="en-US" sz="1600" dirty="0">
                  <a:solidFill>
                    <a:srgbClr val="555555"/>
                  </a:solidFill>
                  <a:ea typeface="Calibri" pitchFamily="34" charset="-122"/>
                  <a:cs typeface="Calibri" pitchFamily="34" charset="-120"/>
                </a:rPr>
                <a:t> for downstream QA?</a:t>
              </a:r>
              <a:endParaRPr lang="en-US" sz="1600" dirty="0"/>
            </a:p>
          </p:txBody>
        </p:sp>
      </p:grpSp>
      <p:grpSp>
        <p:nvGrpSpPr>
          <p:cNvPr id="23" name="Group 22">
            <a:extLst>
              <a:ext uri="{FF2B5EF4-FFF2-40B4-BE49-F238E27FC236}">
                <a16:creationId xmlns:a16="http://schemas.microsoft.com/office/drawing/2014/main" id="{4A8B5511-4E9F-23AD-1672-C681E476AE47}"/>
              </a:ext>
            </a:extLst>
          </p:cNvPr>
          <p:cNvGrpSpPr/>
          <p:nvPr/>
        </p:nvGrpSpPr>
        <p:grpSpPr>
          <a:xfrm>
            <a:off x="609600" y="6085435"/>
            <a:ext cx="10972800" cy="395703"/>
            <a:chOff x="457200" y="3794760"/>
            <a:chExt cx="8229600" cy="296777"/>
          </a:xfrm>
        </p:grpSpPr>
        <p:sp>
          <p:nvSpPr>
            <p:cNvPr id="12" name="Shape 10"/>
            <p:cNvSpPr/>
            <p:nvPr/>
          </p:nvSpPr>
          <p:spPr>
            <a:xfrm>
              <a:off x="457200" y="3794760"/>
              <a:ext cx="8229600" cy="18288"/>
            </a:xfrm>
            <a:prstGeom prst="rect">
              <a:avLst/>
            </a:prstGeom>
            <a:solidFill>
              <a:srgbClr val="CCCCCC"/>
            </a:solidFill>
            <a:ln/>
          </p:spPr>
          <p:txBody>
            <a:bodyPr/>
            <a:lstStyle/>
            <a:p>
              <a:endParaRPr lang="en-US" sz="2400"/>
            </a:p>
          </p:txBody>
        </p:sp>
        <p:sp>
          <p:nvSpPr>
            <p:cNvPr id="13" name="Text 11"/>
            <p:cNvSpPr/>
            <p:nvPr/>
          </p:nvSpPr>
          <p:spPr>
            <a:xfrm>
              <a:off x="457200" y="3817217"/>
              <a:ext cx="8229600" cy="274320"/>
            </a:xfrm>
            <a:prstGeom prst="rect">
              <a:avLst/>
            </a:prstGeom>
            <a:noFill/>
            <a:ln/>
          </p:spPr>
          <p:txBody>
            <a:bodyPr wrap="square" lIns="0" tIns="0" rIns="0" bIns="0" rtlCol="0" anchor="ctr"/>
            <a:lstStyle/>
            <a:p>
              <a:r>
                <a:rPr lang="en-US" sz="1600" i="1" dirty="0">
                  <a:solidFill>
                    <a:srgbClr val="555555"/>
                  </a:solidFill>
                  <a:ea typeface="Calibri" pitchFamily="34" charset="-122"/>
                  <a:cs typeface="Calibri" pitchFamily="34" charset="-120"/>
                </a:rPr>
                <a:t>Different retrievers demand fundamentally different graph structures. This is the core motivation for our reward design.</a:t>
              </a:r>
              <a:endParaRPr lang="en-US" sz="1600" dirty="0"/>
            </a:p>
          </p:txBody>
        </p:sp>
      </p:grpSp>
      <p:pic>
        <p:nvPicPr>
          <p:cNvPr id="16" name="Picture 15">
            <a:extLst>
              <a:ext uri="{FF2B5EF4-FFF2-40B4-BE49-F238E27FC236}">
                <a16:creationId xmlns:a16="http://schemas.microsoft.com/office/drawing/2014/main" id="{5864F385-3BB8-6104-CFF9-1F405D5D0633}"/>
              </a:ext>
            </a:extLst>
          </p:cNvPr>
          <p:cNvPicPr>
            <a:picLocks noChangeAspect="1"/>
          </p:cNvPicPr>
          <p:nvPr/>
        </p:nvPicPr>
        <p:blipFill>
          <a:blip r:embed="rId3"/>
          <a:stretch>
            <a:fillRect/>
          </a:stretch>
        </p:blipFill>
        <p:spPr>
          <a:xfrm>
            <a:off x="5166679" y="1454826"/>
            <a:ext cx="6834074" cy="4046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3817" y="177681"/>
            <a:ext cx="11409082" cy="609600"/>
          </a:xfrm>
          <a:prstGeom prst="rect">
            <a:avLst/>
          </a:prstGeom>
          <a:noFill/>
          <a:ln/>
        </p:spPr>
        <p:txBody>
          <a:bodyPr wrap="square" lIns="0" tIns="0" rIns="0" bIns="0" rtlCol="0" anchor="ctr"/>
          <a:lstStyle/>
          <a:p>
            <a:r>
              <a:rPr lang="en-US" sz="3467" dirty="0">
                <a:solidFill>
                  <a:srgbClr val="1A1A1A"/>
                </a:solidFill>
                <a:ea typeface="Georgia" pitchFamily="34" charset="-122"/>
                <a:cs typeface="Georgia" pitchFamily="34" charset="-120"/>
              </a:rPr>
              <a:t>AutoGraph-R1: Closing the Loop with Reinforcement Learning</a:t>
            </a:r>
            <a:endParaRPr lang="en-US" sz="3467" dirty="0"/>
          </a:p>
        </p:txBody>
      </p:sp>
      <p:sp>
        <p:nvSpPr>
          <p:cNvPr id="4" name="Text 2"/>
          <p:cNvSpPr/>
          <p:nvPr/>
        </p:nvSpPr>
        <p:spPr>
          <a:xfrm>
            <a:off x="782918" y="1000641"/>
            <a:ext cx="3413760" cy="426720"/>
          </a:xfrm>
          <a:prstGeom prst="rect">
            <a:avLst/>
          </a:prstGeom>
          <a:noFill/>
          <a:ln/>
        </p:spPr>
        <p:txBody>
          <a:bodyPr wrap="square" lIns="0" tIns="0" rIns="0" bIns="0" rtlCol="0" anchor="ctr"/>
          <a:lstStyle/>
          <a:p>
            <a:r>
              <a:rPr lang="en-US" sz="2400" b="1" dirty="0">
                <a:solidFill>
                  <a:srgbClr val="D45D44"/>
                </a:solidFill>
                <a:latin typeface="Calibri" pitchFamily="34" charset="0"/>
                <a:ea typeface="Calibri" pitchFamily="34" charset="-122"/>
                <a:cs typeface="Calibri" pitchFamily="34" charset="-120"/>
              </a:rPr>
              <a:t>KG Constructor (Trainable)</a:t>
            </a:r>
            <a:endParaRPr lang="en-US" sz="2400" dirty="0"/>
          </a:p>
        </p:txBody>
      </p:sp>
      <p:sp>
        <p:nvSpPr>
          <p:cNvPr id="5" name="Shape 3"/>
          <p:cNvSpPr/>
          <p:nvPr/>
        </p:nvSpPr>
        <p:spPr>
          <a:xfrm>
            <a:off x="782918" y="1427361"/>
            <a:ext cx="3413760" cy="18288"/>
          </a:xfrm>
          <a:prstGeom prst="rect">
            <a:avLst/>
          </a:prstGeom>
          <a:solidFill>
            <a:srgbClr val="D45D44"/>
          </a:solidFill>
          <a:ln/>
        </p:spPr>
        <p:txBody>
          <a:bodyPr/>
          <a:lstStyle/>
          <a:p>
            <a:endParaRPr lang="en-US" sz="3200"/>
          </a:p>
        </p:txBody>
      </p:sp>
      <p:sp>
        <p:nvSpPr>
          <p:cNvPr id="6" name="Text 4"/>
          <p:cNvSpPr/>
          <p:nvPr/>
        </p:nvSpPr>
        <p:spPr>
          <a:xfrm>
            <a:off x="221130" y="1447442"/>
            <a:ext cx="3975548" cy="1097280"/>
          </a:xfrm>
          <a:prstGeom prst="rect">
            <a:avLst/>
          </a:prstGeom>
          <a:noFill/>
          <a:ln/>
        </p:spPr>
        <p:txBody>
          <a:bodyPr wrap="square" lIns="0" tIns="0" rIns="0" bIns="0" rtlCol="0" anchor="ctr"/>
          <a:lstStyle/>
          <a:p>
            <a:pPr algn="ctr"/>
            <a:r>
              <a:rPr lang="en-US" dirty="0">
                <a:solidFill>
                  <a:srgbClr val="555555"/>
                </a:solidFill>
                <a:latin typeface="Calibri" pitchFamily="34" charset="0"/>
                <a:ea typeface="Calibri" pitchFamily="34" charset="-122"/>
                <a:cs typeface="Calibri" pitchFamily="34" charset="-120"/>
              </a:rPr>
              <a:t>π_θ^KG: LLM maps documents → graph G</a:t>
            </a:r>
            <a:endParaRPr lang="en-US" dirty="0"/>
          </a:p>
          <a:p>
            <a:pPr algn="ctr"/>
            <a:r>
              <a:rPr lang="en-US" dirty="0">
                <a:solidFill>
                  <a:srgbClr val="555555"/>
                </a:solidFill>
                <a:latin typeface="Calibri" pitchFamily="34" charset="0"/>
                <a:ea typeface="Calibri" pitchFamily="34" charset="-122"/>
                <a:cs typeface="Calibri" pitchFamily="34" charset="-120"/>
              </a:rPr>
              <a:t>Only component that is updated</a:t>
            </a:r>
            <a:endParaRPr lang="en-US" dirty="0"/>
          </a:p>
        </p:txBody>
      </p:sp>
      <p:sp>
        <p:nvSpPr>
          <p:cNvPr id="7" name="Text 5"/>
          <p:cNvSpPr/>
          <p:nvPr/>
        </p:nvSpPr>
        <p:spPr>
          <a:xfrm>
            <a:off x="4501478" y="1000641"/>
            <a:ext cx="3413760" cy="426720"/>
          </a:xfrm>
          <a:prstGeom prst="rect">
            <a:avLst/>
          </a:prstGeom>
          <a:noFill/>
          <a:ln/>
        </p:spPr>
        <p:txBody>
          <a:bodyPr wrap="square" lIns="0" tIns="0" rIns="0" bIns="0" rtlCol="0" anchor="ctr"/>
          <a:lstStyle/>
          <a:p>
            <a:r>
              <a:rPr lang="en-US" sz="2400" b="1" dirty="0">
                <a:solidFill>
                  <a:srgbClr val="1B6B8A"/>
                </a:solidFill>
                <a:latin typeface="Calibri" pitchFamily="34" charset="0"/>
                <a:ea typeface="Calibri" pitchFamily="34" charset="-122"/>
                <a:cs typeface="Calibri" pitchFamily="34" charset="-120"/>
              </a:rPr>
              <a:t>Frozen RAG Server</a:t>
            </a:r>
            <a:endParaRPr lang="en-US" sz="2400" dirty="0"/>
          </a:p>
        </p:txBody>
      </p:sp>
      <p:sp>
        <p:nvSpPr>
          <p:cNvPr id="8" name="Shape 6"/>
          <p:cNvSpPr/>
          <p:nvPr/>
        </p:nvSpPr>
        <p:spPr>
          <a:xfrm>
            <a:off x="4501478" y="1427361"/>
            <a:ext cx="3413760" cy="18288"/>
          </a:xfrm>
          <a:prstGeom prst="rect">
            <a:avLst/>
          </a:prstGeom>
          <a:solidFill>
            <a:srgbClr val="1B6B8A"/>
          </a:solidFill>
          <a:ln/>
        </p:spPr>
        <p:txBody>
          <a:bodyPr/>
          <a:lstStyle/>
          <a:p>
            <a:endParaRPr lang="en-US" sz="3200"/>
          </a:p>
        </p:txBody>
      </p:sp>
      <p:sp>
        <p:nvSpPr>
          <p:cNvPr id="9" name="Text 7"/>
          <p:cNvSpPr/>
          <p:nvPr/>
        </p:nvSpPr>
        <p:spPr>
          <a:xfrm>
            <a:off x="4318599" y="1447442"/>
            <a:ext cx="3413760" cy="1097280"/>
          </a:xfrm>
          <a:prstGeom prst="rect">
            <a:avLst/>
          </a:prstGeom>
          <a:noFill/>
          <a:ln/>
        </p:spPr>
        <p:txBody>
          <a:bodyPr wrap="square" lIns="0" tIns="0" rIns="0" bIns="0" rtlCol="0" anchor="ctr"/>
          <a:lstStyle/>
          <a:p>
            <a:pPr algn="ctr"/>
            <a:r>
              <a:rPr lang="en-US" dirty="0">
                <a:solidFill>
                  <a:srgbClr val="555555"/>
                </a:solidFill>
                <a:latin typeface="Calibri" pitchFamily="34" charset="0"/>
                <a:ea typeface="Calibri" pitchFamily="34" charset="-122"/>
                <a:cs typeface="Calibri" pitchFamily="34" charset="-120"/>
              </a:rPr>
              <a:t>Retriever + Answer generator</a:t>
            </a:r>
            <a:endParaRPr lang="en-US" dirty="0"/>
          </a:p>
          <a:p>
            <a:pPr algn="ctr"/>
            <a:r>
              <a:rPr lang="en-US" dirty="0">
                <a:solidFill>
                  <a:srgbClr val="555555"/>
                </a:solidFill>
                <a:latin typeface="Calibri" pitchFamily="34" charset="0"/>
                <a:ea typeface="Calibri" pitchFamily="34" charset="-122"/>
                <a:cs typeface="Calibri" pitchFamily="34" charset="-120"/>
              </a:rPr>
              <a:t>Never updated during training</a:t>
            </a:r>
            <a:endParaRPr lang="en-US" dirty="0"/>
          </a:p>
          <a:p>
            <a:pPr algn="ctr"/>
            <a:r>
              <a:rPr lang="en-US" dirty="0">
                <a:solidFill>
                  <a:srgbClr val="555555"/>
                </a:solidFill>
                <a:latin typeface="Calibri" pitchFamily="34" charset="0"/>
                <a:ea typeface="Calibri" pitchFamily="34" charset="-122"/>
                <a:cs typeface="Calibri" pitchFamily="34" charset="-120"/>
              </a:rPr>
              <a:t>Uses G to produce answer ŷ</a:t>
            </a:r>
            <a:endParaRPr lang="en-US" dirty="0"/>
          </a:p>
        </p:txBody>
      </p:sp>
      <p:sp>
        <p:nvSpPr>
          <p:cNvPr id="10" name="Text 8"/>
          <p:cNvSpPr/>
          <p:nvPr/>
        </p:nvSpPr>
        <p:spPr>
          <a:xfrm>
            <a:off x="8220038" y="1000641"/>
            <a:ext cx="3413760" cy="426720"/>
          </a:xfrm>
          <a:prstGeom prst="rect">
            <a:avLst/>
          </a:prstGeom>
          <a:noFill/>
          <a:ln/>
        </p:spPr>
        <p:txBody>
          <a:bodyPr wrap="square" lIns="0" tIns="0" rIns="0" bIns="0" rtlCol="0" anchor="ctr"/>
          <a:lstStyle/>
          <a:p>
            <a:r>
              <a:rPr lang="en-US" sz="2400" b="1" dirty="0">
                <a:solidFill>
                  <a:srgbClr val="2F855A"/>
                </a:solidFill>
                <a:latin typeface="Calibri" pitchFamily="34" charset="0"/>
                <a:ea typeface="Calibri" pitchFamily="34" charset="-122"/>
                <a:cs typeface="Calibri" pitchFamily="34" charset="-120"/>
              </a:rPr>
              <a:t>Task-Specific Reward</a:t>
            </a:r>
            <a:endParaRPr lang="en-US" sz="2400" dirty="0"/>
          </a:p>
        </p:txBody>
      </p:sp>
      <p:sp>
        <p:nvSpPr>
          <p:cNvPr id="11" name="Shape 9"/>
          <p:cNvSpPr/>
          <p:nvPr/>
        </p:nvSpPr>
        <p:spPr>
          <a:xfrm>
            <a:off x="8220038" y="1427361"/>
            <a:ext cx="3413760" cy="18288"/>
          </a:xfrm>
          <a:prstGeom prst="rect">
            <a:avLst/>
          </a:prstGeom>
          <a:solidFill>
            <a:srgbClr val="2F855A"/>
          </a:solidFill>
          <a:ln/>
        </p:spPr>
        <p:txBody>
          <a:bodyPr/>
          <a:lstStyle/>
          <a:p>
            <a:endParaRPr lang="en-US" sz="3200"/>
          </a:p>
        </p:txBody>
      </p:sp>
      <p:sp>
        <p:nvSpPr>
          <p:cNvPr id="12" name="Text 10"/>
          <p:cNvSpPr/>
          <p:nvPr/>
        </p:nvSpPr>
        <p:spPr>
          <a:xfrm>
            <a:off x="8220038" y="1457841"/>
            <a:ext cx="3413760" cy="1097280"/>
          </a:xfrm>
          <a:prstGeom prst="rect">
            <a:avLst/>
          </a:prstGeom>
          <a:noFill/>
          <a:ln/>
        </p:spPr>
        <p:txBody>
          <a:bodyPr wrap="square" lIns="0" tIns="0" rIns="0" bIns="0" rtlCol="0" anchor="ctr"/>
          <a:lstStyle/>
          <a:p>
            <a:pPr algn="ctr"/>
            <a:r>
              <a:rPr lang="en-US" dirty="0">
                <a:solidFill>
                  <a:srgbClr val="555555"/>
                </a:solidFill>
                <a:latin typeface="Calibri" pitchFamily="34" charset="0"/>
                <a:ea typeface="Calibri" pitchFamily="34" charset="-122"/>
                <a:cs typeface="Calibri" pitchFamily="34" charset="-120"/>
              </a:rPr>
              <a:t>R(q, ŷ, y, G): measures graph's</a:t>
            </a:r>
            <a:endParaRPr lang="en-US" dirty="0"/>
          </a:p>
          <a:p>
            <a:pPr algn="ctr"/>
            <a:r>
              <a:rPr lang="en-US" dirty="0">
                <a:solidFill>
                  <a:srgbClr val="555555"/>
                </a:solidFill>
                <a:latin typeface="Calibri" pitchFamily="34" charset="0"/>
                <a:ea typeface="Calibri" pitchFamily="34" charset="-122"/>
                <a:cs typeface="Calibri" pitchFamily="34" charset="-120"/>
              </a:rPr>
              <a:t>functional utility in the RAG pipeline</a:t>
            </a:r>
            <a:endParaRPr lang="en-US" dirty="0"/>
          </a:p>
        </p:txBody>
      </p:sp>
      <p:sp>
        <p:nvSpPr>
          <p:cNvPr id="13" name="Text 11"/>
          <p:cNvSpPr/>
          <p:nvPr/>
        </p:nvSpPr>
        <p:spPr>
          <a:xfrm>
            <a:off x="4074760" y="1843682"/>
            <a:ext cx="304800" cy="487680"/>
          </a:xfrm>
          <a:prstGeom prst="rect">
            <a:avLst/>
          </a:prstGeom>
          <a:noFill/>
          <a:ln/>
        </p:spPr>
        <p:txBody>
          <a:bodyPr wrap="square" lIns="0" tIns="0" rIns="0" bIns="0" rtlCol="0" anchor="ctr"/>
          <a:lstStyle/>
          <a:p>
            <a:pPr algn="ctr"/>
            <a:r>
              <a:rPr lang="en-US" sz="3200" dirty="0">
                <a:solidFill>
                  <a:srgbClr val="1B6B8A"/>
                </a:solidFill>
              </a:rPr>
              <a:t>→</a:t>
            </a:r>
            <a:endParaRPr lang="en-US" sz="3200" dirty="0"/>
          </a:p>
        </p:txBody>
      </p:sp>
      <p:sp>
        <p:nvSpPr>
          <p:cNvPr id="14" name="Text 12"/>
          <p:cNvSpPr/>
          <p:nvPr/>
        </p:nvSpPr>
        <p:spPr>
          <a:xfrm>
            <a:off x="7745508" y="1843682"/>
            <a:ext cx="304800" cy="487680"/>
          </a:xfrm>
          <a:prstGeom prst="rect">
            <a:avLst/>
          </a:prstGeom>
          <a:noFill/>
          <a:ln/>
        </p:spPr>
        <p:txBody>
          <a:bodyPr wrap="square" lIns="0" tIns="0" rIns="0" bIns="0" rtlCol="0" anchor="ctr"/>
          <a:lstStyle/>
          <a:p>
            <a:pPr algn="ctr"/>
            <a:r>
              <a:rPr lang="en-US" sz="3200" dirty="0">
                <a:solidFill>
                  <a:srgbClr val="1B6B8A"/>
                </a:solidFill>
              </a:rPr>
              <a:t>→</a:t>
            </a:r>
            <a:endParaRPr lang="en-US" sz="3200" dirty="0"/>
          </a:p>
        </p:txBody>
      </p:sp>
      <p:grpSp>
        <p:nvGrpSpPr>
          <p:cNvPr id="23" name="Group 22">
            <a:extLst>
              <a:ext uri="{FF2B5EF4-FFF2-40B4-BE49-F238E27FC236}">
                <a16:creationId xmlns:a16="http://schemas.microsoft.com/office/drawing/2014/main" id="{DA4068DB-37BC-F6F6-B4DD-1FFC9076A9EB}"/>
              </a:ext>
            </a:extLst>
          </p:cNvPr>
          <p:cNvGrpSpPr/>
          <p:nvPr/>
        </p:nvGrpSpPr>
        <p:grpSpPr>
          <a:xfrm>
            <a:off x="47812" y="6126480"/>
            <a:ext cx="11905129" cy="670560"/>
            <a:chOff x="457200" y="3566160"/>
            <a:chExt cx="8229600" cy="502920"/>
          </a:xfrm>
        </p:grpSpPr>
        <p:sp>
          <p:nvSpPr>
            <p:cNvPr id="16" name="Shape 14"/>
            <p:cNvSpPr/>
            <p:nvPr/>
          </p:nvSpPr>
          <p:spPr>
            <a:xfrm>
              <a:off x="457200" y="3566160"/>
              <a:ext cx="8229600" cy="502920"/>
            </a:xfrm>
            <a:prstGeom prst="rect">
              <a:avLst/>
            </a:prstGeom>
            <a:solidFill>
              <a:srgbClr val="F5F5F5"/>
            </a:solidFill>
            <a:ln/>
          </p:spPr>
          <p:txBody>
            <a:bodyPr/>
            <a:lstStyle/>
            <a:p>
              <a:endParaRPr lang="en-US" sz="2400"/>
            </a:p>
          </p:txBody>
        </p:sp>
        <p:sp>
          <p:nvSpPr>
            <p:cNvPr id="17" name="Text 15"/>
            <p:cNvSpPr/>
            <p:nvPr/>
          </p:nvSpPr>
          <p:spPr>
            <a:xfrm>
              <a:off x="640080" y="3611880"/>
              <a:ext cx="7863840" cy="411480"/>
            </a:xfrm>
            <a:prstGeom prst="rect">
              <a:avLst/>
            </a:prstGeom>
            <a:noFill/>
            <a:ln/>
          </p:spPr>
          <p:txBody>
            <a:bodyPr wrap="square" lIns="0" tIns="0" rIns="0" bIns="0" rtlCol="0" anchor="ctr"/>
            <a:lstStyle/>
            <a:p>
              <a:r>
                <a:rPr lang="en-US" sz="1600" b="1" dirty="0">
                  <a:solidFill>
                    <a:srgbClr val="1A1A1A"/>
                  </a:solidFill>
                  <a:latin typeface="Calibri" pitchFamily="34" charset="0"/>
                  <a:ea typeface="Calibri" pitchFamily="34" charset="-122"/>
                  <a:cs typeface="Calibri" pitchFamily="34" charset="-120"/>
                </a:rPr>
                <a:t>Core innovation: The reward signal reflects the graph's FUNCTIONAL UTILITY — not intrinsic quality. This closes the loop between construction and application.</a:t>
              </a:r>
              <a:endParaRPr lang="en-US" sz="1600" dirty="0"/>
            </a:p>
          </p:txBody>
        </p:sp>
      </p:grpSp>
      <p:pic>
        <p:nvPicPr>
          <p:cNvPr id="22" name="Picture 21">
            <a:extLst>
              <a:ext uri="{FF2B5EF4-FFF2-40B4-BE49-F238E27FC236}">
                <a16:creationId xmlns:a16="http://schemas.microsoft.com/office/drawing/2014/main" id="{BD747813-4D32-83A5-8A06-EA63CE470259}"/>
              </a:ext>
            </a:extLst>
          </p:cNvPr>
          <p:cNvPicPr>
            <a:picLocks noChangeAspect="1"/>
          </p:cNvPicPr>
          <p:nvPr/>
        </p:nvPicPr>
        <p:blipFill>
          <a:blip r:embed="rId3"/>
          <a:stretch>
            <a:fillRect/>
          </a:stretch>
        </p:blipFill>
        <p:spPr>
          <a:xfrm>
            <a:off x="1433633" y="2413658"/>
            <a:ext cx="9035902" cy="3682342"/>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289.35,&quot;left&quot;:0,&quot;top&quot;:239.9,&quot;width&quot;:952.9468503937007}"/>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89.35,&quot;left&quot;:0,&quot;top&quot;:239.9,&quot;width&quot;:952.9468503937007}"/>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89.35,&quot;left&quot;:0,&quot;top&quot;:239.9,&quot;width&quot;:952.9468503937007}"/>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89.35,&quot;left&quot;:0,&quot;top&quot;:239.9,&quot;width&quot;:952.9468503937007}"/>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89.35,&quot;left&quot;:0,&quot;top&quot;:239.9,&quot;width&quot;:952.9468503937007}"/>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289.35,&quot;left&quot;:0,&quot;top&quot;:239.9,&quot;width&quot;:952.946850393700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WW-Tutorial-Part 3-Yangqiu.pptx" id="{E542E6B3-6449-422E-B6DA-3C276B6605A5}" vid="{7E820C00-57A0-4EB6-BF34-C99373E220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WWW-Tutorial-Part 3-Yangqiu</Template>
  <TotalTime>10206</TotalTime>
  <Words>3987</Words>
  <Application>Microsoft Office PowerPoint</Application>
  <PresentationFormat>Widescreen</PresentationFormat>
  <Paragraphs>395</Paragraphs>
  <Slides>35</Slides>
  <Notes>14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35</vt:i4>
      </vt:variant>
    </vt:vector>
  </HeadingPairs>
  <TitlesOfParts>
    <vt:vector size="49" baseType="lpstr">
      <vt:lpstr>DengXian</vt:lpstr>
      <vt:lpstr>DengXian</vt:lpstr>
      <vt:lpstr>等线 Light</vt:lpstr>
      <vt:lpstr>Play</vt:lpstr>
      <vt:lpstr>YouTube Noto</vt:lpstr>
      <vt:lpstr>Arial</vt:lpstr>
      <vt:lpstr>Calibri</vt:lpstr>
      <vt:lpstr>Calibri Light</vt:lpstr>
      <vt:lpstr>Cambria Math</vt:lpstr>
      <vt:lpstr>Georgia</vt:lpstr>
      <vt:lpstr>Open Sans</vt:lpstr>
      <vt:lpstr>Times New Roman</vt:lpstr>
      <vt:lpstr>Wingdings</vt:lpstr>
      <vt:lpstr>Office 主题​​</vt:lpstr>
      <vt:lpstr>From Foundation Knowledge Graph Construction to Foundation Knowledge Models</vt:lpstr>
      <vt:lpstr>Main Contributors</vt:lpstr>
      <vt:lpstr>PowerPoint Presentation</vt:lpstr>
      <vt:lpstr>PowerPoint Presentation</vt:lpstr>
      <vt:lpstr>PowerPoint Presentation</vt:lpstr>
      <vt:lpstr>AutoSchemaKG: Biggest Open Source GraphRAG SOTA</vt:lpstr>
      <vt:lpstr>Automation ≠ Good Enough for Downstream Tasks </vt:lpstr>
      <vt:lpstr>PowerPoint Presentation</vt:lpstr>
      <vt:lpstr>PowerPoint Presentation</vt:lpstr>
      <vt:lpstr>PowerPoint Presentation</vt:lpstr>
      <vt:lpstr>PowerPoint Presentation</vt:lpstr>
      <vt:lpstr>DeepRefine: Motivation</vt:lpstr>
      <vt:lpstr>KGs/KBs are also Changing</vt:lpstr>
      <vt:lpstr>DeepRefine: Agentic Harness Design</vt:lpstr>
      <vt:lpstr>DeepRefine: Agentic Harness Design</vt:lpstr>
      <vt:lpstr>DeepRefine: Performance</vt:lpstr>
      <vt:lpstr>From Foundation KG Construction to  Foundation Knowledge Models </vt:lpstr>
      <vt:lpstr>Generalization from Structured Data?</vt:lpstr>
      <vt:lpstr>Recent Related Efforts: Relational Deep Learning</vt:lpstr>
      <vt:lpstr>Graph Database Query</vt:lpstr>
      <vt:lpstr>Neural Graph Databases (NGDBs)</vt:lpstr>
      <vt:lpstr>Embedding Space and Set Representations</vt:lpstr>
      <vt:lpstr>Scaling Predictive Complex Graph Queries</vt:lpstr>
      <vt:lpstr>NGDBench: Data Type Scaling</vt:lpstr>
      <vt:lpstr>PowerPoint Presentation</vt:lpstr>
      <vt:lpstr>Scalability and Predictive Performance on Massive Knowledge Graphs</vt:lpstr>
      <vt:lpstr>Revisit Knowledge Graph Foundation Model</vt:lpstr>
      <vt:lpstr>Rethink the Foundation Model</vt:lpstr>
      <vt:lpstr>In-context Learning from a Bayesian View</vt:lpstr>
      <vt:lpstr>Prior-data Fitted Networks (PFNs)</vt:lpstr>
      <vt:lpstr>ICL for Knowledge Graph Foundation Model</vt:lpstr>
      <vt:lpstr>KGPFN: In Context Learning KGFM+PFN</vt:lpstr>
      <vt:lpstr>Experiment: Test/Inference Time Scaling</vt:lpstr>
      <vt:lpstr>Conclusions</vt:lpstr>
      <vt:lpstr>Thank you for your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Qi HU</dc:creator>
  <cp:lastModifiedBy>Yangqiu SONG</cp:lastModifiedBy>
  <cp:revision>149</cp:revision>
  <dcterms:created xsi:type="dcterms:W3CDTF">2024-07-06T03:26:24Z</dcterms:created>
  <dcterms:modified xsi:type="dcterms:W3CDTF">2026-07-26T11:58:45Z</dcterms:modified>
</cp:coreProperties>
</file>