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70" r:id="rId2"/>
    <p:sldId id="262" r:id="rId3"/>
    <p:sldId id="374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437" r:id="rId12"/>
    <p:sldId id="438" r:id="rId13"/>
    <p:sldId id="439" r:id="rId14"/>
    <p:sldId id="384" r:id="rId15"/>
    <p:sldId id="385" r:id="rId16"/>
    <p:sldId id="386" r:id="rId17"/>
    <p:sldId id="390" r:id="rId18"/>
    <p:sldId id="394" r:id="rId19"/>
    <p:sldId id="303" r:id="rId20"/>
    <p:sldId id="396" r:id="rId21"/>
    <p:sldId id="440" r:id="rId22"/>
    <p:sldId id="414" r:id="rId23"/>
    <p:sldId id="398" r:id="rId24"/>
    <p:sldId id="399" r:id="rId25"/>
    <p:sldId id="401" r:id="rId26"/>
    <p:sldId id="402" r:id="rId27"/>
    <p:sldId id="403" r:id="rId28"/>
    <p:sldId id="404" r:id="rId29"/>
    <p:sldId id="406" r:id="rId30"/>
    <p:sldId id="375" r:id="rId31"/>
    <p:sldId id="408" r:id="rId32"/>
    <p:sldId id="410" r:id="rId33"/>
    <p:sldId id="416" r:id="rId34"/>
    <p:sldId id="413" r:id="rId35"/>
    <p:sldId id="415" r:id="rId36"/>
    <p:sldId id="409" r:id="rId37"/>
    <p:sldId id="418" r:id="rId38"/>
    <p:sldId id="426" r:id="rId39"/>
    <p:sldId id="419" r:id="rId40"/>
    <p:sldId id="420" r:id="rId41"/>
    <p:sldId id="417" r:id="rId42"/>
    <p:sldId id="422" r:id="rId43"/>
    <p:sldId id="427" r:id="rId44"/>
    <p:sldId id="429" r:id="rId45"/>
    <p:sldId id="441" r:id="rId46"/>
    <p:sldId id="423" r:id="rId47"/>
    <p:sldId id="424" r:id="rId48"/>
    <p:sldId id="425" r:id="rId49"/>
    <p:sldId id="431" r:id="rId50"/>
    <p:sldId id="304" r:id="rId51"/>
    <p:sldId id="31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0" autoAdjust="0"/>
    <p:restoredTop sz="88437" autoAdjust="0"/>
  </p:normalViewPr>
  <p:slideViewPr>
    <p:cSldViewPr snapToGrid="0">
      <p:cViewPr varScale="1">
        <p:scale>
          <a:sx n="101" d="100"/>
          <a:sy n="101" d="100"/>
        </p:scale>
        <p:origin x="16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qsong\Google%20Drive\documents\talks\20210402-&#31185;&#25216;&#37096;&#22269;&#21512;&#24320;&#39064;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qsong\Google%20Drive\USJob2015\jobtalk\resources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qsong\Google%20Drive\USJob2015\jobtalk\resources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qsong\Google%20Drive\documents\talks\20190720-HIT-ASER\Book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#Eventualities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Sheet2!$A$2:$A$12</c:f>
              <c:strCache>
                <c:ptCount val="11"/>
                <c:pt idx="0">
                  <c:v>FrameNet (Baker et al., 1998)</c:v>
                </c:pt>
                <c:pt idx="1">
                  <c:v>ACE (Aguilar et al., 2014)</c:v>
                </c:pt>
                <c:pt idx="2">
                  <c:v>PropBank (Palmer et al., 2005)</c:v>
                </c:pt>
                <c:pt idx="3">
                  <c:v>TimeBank (Pustejovsky et al., 2003)</c:v>
                </c:pt>
                <c:pt idx="4">
                  <c:v>OMCS in ConceptNet (Liu &amp; Singh, 2004)</c:v>
                </c:pt>
                <c:pt idx="5">
                  <c:v>Event2Mind (Smith et al., 2018)</c:v>
                </c:pt>
                <c:pt idx="6">
                  <c:v>ProPora (Dalvi et al., 2018)</c:v>
                </c:pt>
                <c:pt idx="7">
                  <c:v>ATOMIC (Sap et al., 2018)</c:v>
                </c:pt>
                <c:pt idx="8">
                  <c:v>Knowlywood (Tandon et al., 2015)</c:v>
                </c:pt>
                <c:pt idx="9">
                  <c:v>ASER (core)</c:v>
                </c:pt>
                <c:pt idx="10">
                  <c:v>ASER (full)</c:v>
                </c:pt>
              </c:strCache>
            </c:strRef>
          </c:cat>
          <c:val>
            <c:numRef>
              <c:f>Sheet2!$B$2:$B$12</c:f>
              <c:numCache>
                <c:formatCode>#,##0</c:formatCode>
                <c:ptCount val="11"/>
                <c:pt idx="0">
                  <c:v>27691</c:v>
                </c:pt>
                <c:pt idx="1">
                  <c:v>3290</c:v>
                </c:pt>
                <c:pt idx="2">
                  <c:v>112917</c:v>
                </c:pt>
                <c:pt idx="3">
                  <c:v>7571</c:v>
                </c:pt>
                <c:pt idx="4">
                  <c:v>74989</c:v>
                </c:pt>
                <c:pt idx="5">
                  <c:v>24716</c:v>
                </c:pt>
                <c:pt idx="6">
                  <c:v>2406</c:v>
                </c:pt>
                <c:pt idx="7">
                  <c:v>309515</c:v>
                </c:pt>
                <c:pt idx="8">
                  <c:v>964758</c:v>
                </c:pt>
                <c:pt idx="9">
                  <c:v>52940258</c:v>
                </c:pt>
                <c:pt idx="10">
                  <c:v>438648952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8-4069-84F0-1B31606CDA70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#Relations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Sheet2!$A$2:$A$12</c:f>
              <c:strCache>
                <c:ptCount val="11"/>
                <c:pt idx="0">
                  <c:v>FrameNet (Baker et al., 1998)</c:v>
                </c:pt>
                <c:pt idx="1">
                  <c:v>ACE (Aguilar et al., 2014)</c:v>
                </c:pt>
                <c:pt idx="2">
                  <c:v>PropBank (Palmer et al., 2005)</c:v>
                </c:pt>
                <c:pt idx="3">
                  <c:v>TimeBank (Pustejovsky et al., 2003)</c:v>
                </c:pt>
                <c:pt idx="4">
                  <c:v>OMCS in ConceptNet (Liu &amp; Singh, 2004)</c:v>
                </c:pt>
                <c:pt idx="5">
                  <c:v>Event2Mind (Smith et al., 2018)</c:v>
                </c:pt>
                <c:pt idx="6">
                  <c:v>ProPora (Dalvi et al., 2018)</c:v>
                </c:pt>
                <c:pt idx="7">
                  <c:v>ATOMIC (Sap et al., 2018)</c:v>
                </c:pt>
                <c:pt idx="8">
                  <c:v>Knowlywood (Tandon et al., 2015)</c:v>
                </c:pt>
                <c:pt idx="9">
                  <c:v>ASER (core)</c:v>
                </c:pt>
                <c:pt idx="10">
                  <c:v>ASER (full)</c:v>
                </c:pt>
              </c:strCache>
            </c:strRef>
          </c:cat>
          <c:val>
            <c:numRef>
              <c:f>Sheet2!$C$2:$C$12</c:f>
              <c:numCache>
                <c:formatCode>General</c:formatCode>
                <c:ptCount val="11"/>
                <c:pt idx="0" formatCode="#,##0">
                  <c:v>1709</c:v>
                </c:pt>
                <c:pt idx="1">
                  <c:v>0</c:v>
                </c:pt>
                <c:pt idx="2">
                  <c:v>0</c:v>
                </c:pt>
                <c:pt idx="3" formatCode="#,##0">
                  <c:v>8242</c:v>
                </c:pt>
                <c:pt idx="4" formatCode="#,##0">
                  <c:v>116097</c:v>
                </c:pt>
                <c:pt idx="5" formatCode="#,##0">
                  <c:v>57097</c:v>
                </c:pt>
                <c:pt idx="6" formatCode="#,##0">
                  <c:v>16269</c:v>
                </c:pt>
                <c:pt idx="7" formatCode="#,##0">
                  <c:v>877108</c:v>
                </c:pt>
                <c:pt idx="8" formatCode="#,##0">
                  <c:v>2644415</c:v>
                </c:pt>
                <c:pt idx="9" formatCode="#,##0">
                  <c:v>52296498</c:v>
                </c:pt>
                <c:pt idx="10" formatCode="#,##0">
                  <c:v>648514465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8-4069-84F0-1B31606CD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0818544"/>
        <c:axId val="630826088"/>
      </c:barChart>
      <c:catAx>
        <c:axId val="63081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826088"/>
        <c:crosses val="autoZero"/>
        <c:auto val="1"/>
        <c:lblAlgn val="ctr"/>
        <c:lblOffset val="100"/>
        <c:noMultiLvlLbl val="0"/>
      </c:catAx>
      <c:valAx>
        <c:axId val="63082608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81854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.37287707667301845"/>
          <c:y val="0.90182829157545252"/>
          <c:w val="0.221703992900599"/>
          <c:h val="5.2417882924132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Sheet6!$H$1:$H$6</c:f>
              <c:strCache>
                <c:ptCount val="6"/>
                <c:pt idx="0">
                  <c:v>bird</c:v>
                </c:pt>
                <c:pt idx="1">
                  <c:v>species</c:v>
                </c:pt>
                <c:pt idx="2">
                  <c:v>character</c:v>
                </c:pt>
                <c:pt idx="3">
                  <c:v>songbird</c:v>
                </c:pt>
                <c:pt idx="4">
                  <c:v>common bird</c:v>
                </c:pt>
                <c:pt idx="5">
                  <c:v>small bird</c:v>
                </c:pt>
              </c:strCache>
            </c:strRef>
          </c:cat>
          <c:val>
            <c:numRef>
              <c:f>Sheet6!$I$1:$I$6</c:f>
              <c:numCache>
                <c:formatCode>General</c:formatCode>
                <c:ptCount val="6"/>
                <c:pt idx="0">
                  <c:v>0.51381215469613251</c:v>
                </c:pt>
                <c:pt idx="1">
                  <c:v>0.12891344383057474</c:v>
                </c:pt>
                <c:pt idx="2">
                  <c:v>4.9723756906077513E-2</c:v>
                </c:pt>
                <c:pt idx="3">
                  <c:v>4.0515653775322284E-2</c:v>
                </c:pt>
                <c:pt idx="4">
                  <c:v>3.4990791896869246E-2</c:v>
                </c:pt>
                <c:pt idx="5">
                  <c:v>2.9465930018416749E-2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B-4CB0-9EDF-C74C75136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598592"/>
        <c:axId val="237600128"/>
      </c:barChart>
      <c:catAx>
        <c:axId val="2375985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600128"/>
        <c:crosses val="autoZero"/>
        <c:auto val="1"/>
        <c:lblAlgn val="ctr"/>
        <c:lblOffset val="100"/>
        <c:noMultiLvlLbl val="0"/>
      </c:catAx>
      <c:valAx>
        <c:axId val="237600128"/>
        <c:scaling>
          <c:orientation val="minMax"/>
        </c:scaling>
        <c:delete val="0"/>
        <c:axPos val="t"/>
        <c:majorGridlines>
          <c:spPr>
            <a:ln w="6350" cap="flat" cmpd="sng" algn="ctr">
              <a:solidFill>
                <a:prstClr val="white">
                  <a:lumMod val="50000"/>
                </a:prst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98592"/>
        <c:crosses val="autoZero"/>
        <c:crossBetween val="between"/>
      </c:valAx>
      <c:spPr>
        <a:noFill/>
        <a:ln>
          <a:solidFill>
            <a:prstClr val="white">
              <a:lumMod val="50000"/>
            </a:prstClr>
          </a:solidFill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Sheet7!$I$1:$I$6</c:f>
              <c:strCache>
                <c:ptCount val="6"/>
                <c:pt idx="0">
                  <c:v>animal</c:v>
                </c:pt>
                <c:pt idx="1">
                  <c:v>bird</c:v>
                </c:pt>
                <c:pt idx="2">
                  <c:v>species</c:v>
                </c:pt>
                <c:pt idx="3">
                  <c:v>flightless bird</c:v>
                </c:pt>
                <c:pt idx="4">
                  <c:v>seabird</c:v>
                </c:pt>
                <c:pt idx="5">
                  <c:v>diving bird</c:v>
                </c:pt>
              </c:strCache>
            </c:strRef>
          </c:cat>
          <c:val>
            <c:numRef>
              <c:f>Sheet7!$J$1:$J$6</c:f>
              <c:numCache>
                <c:formatCode>General</c:formatCode>
                <c:ptCount val="6"/>
                <c:pt idx="0">
                  <c:v>0.34630350194553045</c:v>
                </c:pt>
                <c:pt idx="1">
                  <c:v>0.1867704280155642</c:v>
                </c:pt>
                <c:pt idx="2">
                  <c:v>8.1712062256809548E-2</c:v>
                </c:pt>
                <c:pt idx="3">
                  <c:v>7.7821011673151752E-2</c:v>
                </c:pt>
                <c:pt idx="4">
                  <c:v>3.1128404669260701E-2</c:v>
                </c:pt>
                <c:pt idx="5">
                  <c:v>2.3346303501945546E-2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99-4673-AD32-D2A2F5BBE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184704"/>
        <c:axId val="238194688"/>
      </c:barChart>
      <c:catAx>
        <c:axId val="2381847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94688"/>
        <c:crosses val="autoZero"/>
        <c:auto val="1"/>
        <c:lblAlgn val="ctr"/>
        <c:lblOffset val="100"/>
        <c:noMultiLvlLbl val="0"/>
      </c:catAx>
      <c:valAx>
        <c:axId val="238194688"/>
        <c:scaling>
          <c:orientation val="minMax"/>
        </c:scaling>
        <c:delete val="0"/>
        <c:axPos val="t"/>
        <c:majorGridlines>
          <c:spPr>
            <a:ln w="6350" cap="flat" cmpd="sng" algn="ctr">
              <a:solidFill>
                <a:prstClr val="white">
                  <a:lumMod val="50000"/>
                </a:prst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84704"/>
        <c:crosses val="autoZero"/>
        <c:crossBetween val="between"/>
        <c:majorUnit val="0.1"/>
      </c:valAx>
      <c:spPr>
        <a:noFill/>
        <a:ln>
          <a:solidFill>
            <a:prstClr val="white">
              <a:lumMod val="50000"/>
            </a:prstClr>
          </a:solidFill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COMET @ 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oEffect</c:v>
                </c:pt>
                <c:pt idx="1">
                  <c:v>oReact</c:v>
                </c:pt>
                <c:pt idx="2">
                  <c:v>oWant</c:v>
                </c:pt>
                <c:pt idx="3">
                  <c:v>xAttr</c:v>
                </c:pt>
                <c:pt idx="4">
                  <c:v>xEffect</c:v>
                </c:pt>
                <c:pt idx="5">
                  <c:v>xIntent</c:v>
                </c:pt>
                <c:pt idx="6">
                  <c:v>xNeed</c:v>
                </c:pt>
                <c:pt idx="7">
                  <c:v>xReact</c:v>
                </c:pt>
                <c:pt idx="8">
                  <c:v>xWant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40.4</c:v>
                </c:pt>
                <c:pt idx="1">
                  <c:v>4.9000000000000004</c:v>
                </c:pt>
                <c:pt idx="2">
                  <c:v>32.4</c:v>
                </c:pt>
                <c:pt idx="3">
                  <c:v>0.8</c:v>
                </c:pt>
                <c:pt idx="4">
                  <c:v>24.1</c:v>
                </c:pt>
                <c:pt idx="5">
                  <c:v>31.2</c:v>
                </c:pt>
                <c:pt idx="6">
                  <c:v>41</c:v>
                </c:pt>
                <c:pt idx="7">
                  <c:v>4.7</c:v>
                </c:pt>
                <c:pt idx="8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6-E042-A89D-EED769F534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DISCOS @10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oEffect</c:v>
                </c:pt>
                <c:pt idx="1">
                  <c:v>oReact</c:v>
                </c:pt>
                <c:pt idx="2">
                  <c:v>oWant</c:v>
                </c:pt>
                <c:pt idx="3">
                  <c:v>xAttr</c:v>
                </c:pt>
                <c:pt idx="4">
                  <c:v>xEffect</c:v>
                </c:pt>
                <c:pt idx="5">
                  <c:v>xIntent</c:v>
                </c:pt>
                <c:pt idx="6">
                  <c:v>xNeed</c:v>
                </c:pt>
                <c:pt idx="7">
                  <c:v>xReact</c:v>
                </c:pt>
                <c:pt idx="8">
                  <c:v>xWant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76.2</c:v>
                </c:pt>
                <c:pt idx="1">
                  <c:v>50.4</c:v>
                </c:pt>
                <c:pt idx="2">
                  <c:v>75.400000000000006</c:v>
                </c:pt>
                <c:pt idx="3">
                  <c:v>30.4</c:v>
                </c:pt>
                <c:pt idx="4">
                  <c:v>71.099999999999994</c:v>
                </c:pt>
                <c:pt idx="5">
                  <c:v>74.099999999999994</c:v>
                </c:pt>
                <c:pt idx="6">
                  <c:v>66.2</c:v>
                </c:pt>
                <c:pt idx="7">
                  <c:v>42.8</c:v>
                </c:pt>
                <c:pt idx="8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6-E042-A89D-EED769F53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04367"/>
        <c:axId val="20226671"/>
      </c:barChart>
      <c:catAx>
        <c:axId val="20504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6671"/>
        <c:crosses val="autoZero"/>
        <c:auto val="1"/>
        <c:lblAlgn val="ctr"/>
        <c:lblOffset val="100"/>
        <c:noMultiLvlLbl val="0"/>
      </c:catAx>
      <c:valAx>
        <c:axId val="2022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4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COMET @ 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oEffect</c:v>
                </c:pt>
                <c:pt idx="1">
                  <c:v>oReact</c:v>
                </c:pt>
                <c:pt idx="2">
                  <c:v>oWant</c:v>
                </c:pt>
                <c:pt idx="3">
                  <c:v>xAttr</c:v>
                </c:pt>
                <c:pt idx="4">
                  <c:v>xEffect</c:v>
                </c:pt>
                <c:pt idx="5">
                  <c:v>xIntent</c:v>
                </c:pt>
                <c:pt idx="6">
                  <c:v>xNeed</c:v>
                </c:pt>
                <c:pt idx="7">
                  <c:v>xReact</c:v>
                </c:pt>
                <c:pt idx="8">
                  <c:v>xWant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59.8</c:v>
                </c:pt>
                <c:pt idx="1">
                  <c:v>69.599999999999994</c:v>
                </c:pt>
                <c:pt idx="2">
                  <c:v>69</c:v>
                </c:pt>
                <c:pt idx="3">
                  <c:v>77.7</c:v>
                </c:pt>
                <c:pt idx="4">
                  <c:v>75.400000000000006</c:v>
                </c:pt>
                <c:pt idx="5">
                  <c:v>86.2</c:v>
                </c:pt>
                <c:pt idx="6">
                  <c:v>80.7</c:v>
                </c:pt>
                <c:pt idx="7">
                  <c:v>75.599999999999994</c:v>
                </c:pt>
                <c:pt idx="8">
                  <c:v>78.900000000000006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B-7B47-926F-D87ECAB0A1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DISCOS @10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oEffect</c:v>
                </c:pt>
                <c:pt idx="1">
                  <c:v>oReact</c:v>
                </c:pt>
                <c:pt idx="2">
                  <c:v>oWant</c:v>
                </c:pt>
                <c:pt idx="3">
                  <c:v>xAttr</c:v>
                </c:pt>
                <c:pt idx="4">
                  <c:v>xEffect</c:v>
                </c:pt>
                <c:pt idx="5">
                  <c:v>xIntent</c:v>
                </c:pt>
                <c:pt idx="6">
                  <c:v>xNeed</c:v>
                </c:pt>
                <c:pt idx="7">
                  <c:v>xReact</c:v>
                </c:pt>
                <c:pt idx="8">
                  <c:v>xWant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68.3</c:v>
                </c:pt>
                <c:pt idx="1">
                  <c:v>67.099999999999994</c:v>
                </c:pt>
                <c:pt idx="2">
                  <c:v>69.900000000000006</c:v>
                </c:pt>
                <c:pt idx="3">
                  <c:v>66.7</c:v>
                </c:pt>
                <c:pt idx="4">
                  <c:v>60.9</c:v>
                </c:pt>
                <c:pt idx="5">
                  <c:v>87.8</c:v>
                </c:pt>
                <c:pt idx="6">
                  <c:v>84.9</c:v>
                </c:pt>
                <c:pt idx="7">
                  <c:v>68.400000000000006</c:v>
                </c:pt>
                <c:pt idx="8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8B-7B47-926F-D87ECAB0A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04367"/>
        <c:axId val="20226671"/>
      </c:barChart>
      <c:catAx>
        <c:axId val="20504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6671"/>
        <c:crosses val="autoZero"/>
        <c:auto val="1"/>
        <c:lblAlgn val="ctr"/>
        <c:lblOffset val="100"/>
        <c:noMultiLvlLbl val="0"/>
      </c:catAx>
      <c:valAx>
        <c:axId val="2022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4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Sheet3!$L$1</c:f>
              <c:strCache>
                <c:ptCount val="1"/>
                <c:pt idx="0">
                  <c:v>#Eventuality (In millions)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Sheet3!$K$2:$K$15</c:f>
              <c:strCache>
                <c:ptCount val="14"/>
                <c:pt idx="0">
                  <c:v>s-v</c:v>
                </c:pt>
                <c:pt idx="1">
                  <c:v>s-v-o</c:v>
                </c:pt>
                <c:pt idx="2">
                  <c:v>s-v-a</c:v>
                </c:pt>
                <c:pt idx="3">
                  <c:v>s-v-o-o</c:v>
                </c:pt>
                <c:pt idx="4">
                  <c:v>s-be-a</c:v>
                </c:pt>
                <c:pt idx="5">
                  <c:v>s-v-be-a</c:v>
                </c:pt>
                <c:pt idx="6">
                  <c:v>s-v-be-o</c:v>
                </c:pt>
                <c:pt idx="7">
                  <c:v>s-v-v-o</c:v>
                </c:pt>
                <c:pt idx="8">
                  <c:v>s-v-v</c:v>
                </c:pt>
                <c:pt idx="9">
                  <c:v>s-be-a-p-o</c:v>
                </c:pt>
                <c:pt idx="10">
                  <c:v>s-v-p-o</c:v>
                </c:pt>
                <c:pt idx="11">
                  <c:v>s-v-o-p-o</c:v>
                </c:pt>
                <c:pt idx="12">
                  <c:v>spass-v</c:v>
                </c:pt>
                <c:pt idx="13">
                  <c:v>spass-v-p-o</c:v>
                </c:pt>
              </c:strCache>
            </c:strRef>
          </c:cat>
          <c:val>
            <c:numRef>
              <c:f>Sheet3!$L$2:$L$15</c:f>
              <c:numCache>
                <c:formatCode>General</c:formatCode>
                <c:ptCount val="14"/>
                <c:pt idx="0">
                  <c:v>109</c:v>
                </c:pt>
                <c:pt idx="1">
                  <c:v>129</c:v>
                </c:pt>
                <c:pt idx="2">
                  <c:v>5.2</c:v>
                </c:pt>
                <c:pt idx="3">
                  <c:v>3.5</c:v>
                </c:pt>
                <c:pt idx="4">
                  <c:v>89.9</c:v>
                </c:pt>
                <c:pt idx="5">
                  <c:v>1.2</c:v>
                </c:pt>
                <c:pt idx="6">
                  <c:v>1.2</c:v>
                </c:pt>
                <c:pt idx="7">
                  <c:v>12.4</c:v>
                </c:pt>
                <c:pt idx="8">
                  <c:v>8.6999999999999993</c:v>
                </c:pt>
                <c:pt idx="9">
                  <c:v>13.2</c:v>
                </c:pt>
                <c:pt idx="10">
                  <c:v>39</c:v>
                </c:pt>
                <c:pt idx="11">
                  <c:v>27.2</c:v>
                </c:pt>
                <c:pt idx="12">
                  <c:v>15.1</c:v>
                </c:pt>
                <c:pt idx="13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2-4F29-820E-791B43040CE5}"/>
            </c:ext>
          </c:extLst>
        </c:ser>
        <c:ser>
          <c:idx val="1"/>
          <c:order val="1"/>
          <c:tx>
            <c:strRef>
              <c:f>Sheet3!$M$1</c:f>
              <c:strCache>
                <c:ptCount val="1"/>
                <c:pt idx="0">
                  <c:v>#Unique (In millions)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Sheet3!$K$2:$K$15</c:f>
              <c:strCache>
                <c:ptCount val="14"/>
                <c:pt idx="0">
                  <c:v>s-v</c:v>
                </c:pt>
                <c:pt idx="1">
                  <c:v>s-v-o</c:v>
                </c:pt>
                <c:pt idx="2">
                  <c:v>s-v-a</c:v>
                </c:pt>
                <c:pt idx="3">
                  <c:v>s-v-o-o</c:v>
                </c:pt>
                <c:pt idx="4">
                  <c:v>s-be-a</c:v>
                </c:pt>
                <c:pt idx="5">
                  <c:v>s-v-be-a</c:v>
                </c:pt>
                <c:pt idx="6">
                  <c:v>s-v-be-o</c:v>
                </c:pt>
                <c:pt idx="7">
                  <c:v>s-v-v-o</c:v>
                </c:pt>
                <c:pt idx="8">
                  <c:v>s-v-v</c:v>
                </c:pt>
                <c:pt idx="9">
                  <c:v>s-be-a-p-o</c:v>
                </c:pt>
                <c:pt idx="10">
                  <c:v>s-v-p-o</c:v>
                </c:pt>
                <c:pt idx="11">
                  <c:v>s-v-o-p-o</c:v>
                </c:pt>
                <c:pt idx="12">
                  <c:v>spass-v</c:v>
                </c:pt>
                <c:pt idx="13">
                  <c:v>spass-v-p-o</c:v>
                </c:pt>
              </c:strCache>
            </c:strRef>
          </c:cat>
          <c:val>
            <c:numRef>
              <c:f>Sheet3!$M$2:$M$15</c:f>
              <c:numCache>
                <c:formatCode>General</c:formatCode>
                <c:ptCount val="14"/>
                <c:pt idx="0">
                  <c:v>22.1</c:v>
                </c:pt>
                <c:pt idx="1">
                  <c:v>60</c:v>
                </c:pt>
                <c:pt idx="2">
                  <c:v>2.1</c:v>
                </c:pt>
                <c:pt idx="3">
                  <c:v>1.7</c:v>
                </c:pt>
                <c:pt idx="4">
                  <c:v>29</c:v>
                </c:pt>
                <c:pt idx="5">
                  <c:v>0.5</c:v>
                </c:pt>
                <c:pt idx="6">
                  <c:v>0.7</c:v>
                </c:pt>
                <c:pt idx="7">
                  <c:v>6.6</c:v>
                </c:pt>
                <c:pt idx="8">
                  <c:v>2.7</c:v>
                </c:pt>
                <c:pt idx="9">
                  <c:v>8.6999999999999993</c:v>
                </c:pt>
                <c:pt idx="10">
                  <c:v>23.5</c:v>
                </c:pt>
                <c:pt idx="11">
                  <c:v>19.7</c:v>
                </c:pt>
                <c:pt idx="12">
                  <c:v>6.2</c:v>
                </c:pt>
                <c:pt idx="13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12-4F29-820E-791B43040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545488"/>
        <c:axId val="474544832"/>
      </c:barChart>
      <c:lineChart>
        <c:grouping val="standard"/>
        <c:varyColors val="0"/>
        <c:ser>
          <c:idx val="2"/>
          <c:order val="2"/>
          <c:tx>
            <c:strRef>
              <c:f>Sheet3!$N$1</c:f>
              <c:strCache>
                <c:ptCount val="1"/>
                <c:pt idx="0">
                  <c:v>#Accuracy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Sheet3!$K$2:$K$15</c:f>
              <c:strCache>
                <c:ptCount val="14"/>
                <c:pt idx="0">
                  <c:v>s-v</c:v>
                </c:pt>
                <c:pt idx="1">
                  <c:v>s-v-o</c:v>
                </c:pt>
                <c:pt idx="2">
                  <c:v>s-v-a</c:v>
                </c:pt>
                <c:pt idx="3">
                  <c:v>s-v-o-o</c:v>
                </c:pt>
                <c:pt idx="4">
                  <c:v>s-be-a</c:v>
                </c:pt>
                <c:pt idx="5">
                  <c:v>s-v-be-a</c:v>
                </c:pt>
                <c:pt idx="6">
                  <c:v>s-v-be-o</c:v>
                </c:pt>
                <c:pt idx="7">
                  <c:v>s-v-v-o</c:v>
                </c:pt>
                <c:pt idx="8">
                  <c:v>s-v-v</c:v>
                </c:pt>
                <c:pt idx="9">
                  <c:v>s-be-a-p-o</c:v>
                </c:pt>
                <c:pt idx="10">
                  <c:v>s-v-p-o</c:v>
                </c:pt>
                <c:pt idx="11">
                  <c:v>s-v-o-p-o</c:v>
                </c:pt>
                <c:pt idx="12">
                  <c:v>spass-v</c:v>
                </c:pt>
                <c:pt idx="13">
                  <c:v>spass-v-p-o</c:v>
                </c:pt>
              </c:strCache>
            </c:strRef>
          </c:cat>
          <c:val>
            <c:numRef>
              <c:f>Sheet3!$N$2:$N$15</c:f>
              <c:numCache>
                <c:formatCode>0.00%</c:formatCode>
                <c:ptCount val="14"/>
                <c:pt idx="0">
                  <c:v>0.92400000000000004</c:v>
                </c:pt>
                <c:pt idx="1">
                  <c:v>0.95599999999999996</c:v>
                </c:pt>
                <c:pt idx="2">
                  <c:v>0.98499999999999999</c:v>
                </c:pt>
                <c:pt idx="3">
                  <c:v>0.96399999999999997</c:v>
                </c:pt>
                <c:pt idx="4">
                  <c:v>0.995</c:v>
                </c:pt>
                <c:pt idx="5">
                  <c:v>0.98399999999999999</c:v>
                </c:pt>
                <c:pt idx="6">
                  <c:v>0.91900000000000004</c:v>
                </c:pt>
                <c:pt idx="7">
                  <c:v>0.95899999999999996</c:v>
                </c:pt>
                <c:pt idx="8">
                  <c:v>0.83799999999999997</c:v>
                </c:pt>
                <c:pt idx="9">
                  <c:v>0.97899999999999998</c:v>
                </c:pt>
                <c:pt idx="10">
                  <c:v>0.90400000000000003</c:v>
                </c:pt>
                <c:pt idx="11">
                  <c:v>0.92200000000000004</c:v>
                </c:pt>
                <c:pt idx="12">
                  <c:v>0.876</c:v>
                </c:pt>
                <c:pt idx="13">
                  <c:v>0.94099999999999995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12-4F29-820E-791B43040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541224"/>
        <c:axId val="474540896"/>
      </c:lineChart>
      <c:catAx>
        <c:axId val="47454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544832"/>
        <c:crosses val="autoZero"/>
        <c:auto val="1"/>
        <c:lblAlgn val="ctr"/>
        <c:lblOffset val="100"/>
        <c:noMultiLvlLbl val="0"/>
      </c:catAx>
      <c:valAx>
        <c:axId val="47454483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545488"/>
        <c:crosses val="autoZero"/>
        <c:crossBetween val="between"/>
      </c:valAx>
      <c:valAx>
        <c:axId val="474540896"/>
        <c:scaling>
          <c:orientation val="minMax"/>
          <c:max val="1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541224"/>
        <c:crosses val="max"/>
        <c:crossBetween val="between"/>
      </c:valAx>
      <c:catAx>
        <c:axId val="474541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454089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2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2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0521-5357-488A-921D-139BB7919B3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11B1F-6B79-42B5-BCF1-9751864B6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8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8850E-4A33-4613-80AE-B2738CDE8C9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err="1"/>
              <a:t>ConceptNet</a:t>
            </a:r>
            <a:r>
              <a:rPr lang="en-US" altLang="ja-JP" dirty="0"/>
              <a:t> : is generated automatically from OMCS corpus  (general public)  about 4 years</a:t>
            </a:r>
          </a:p>
          <a:p>
            <a:r>
              <a:rPr lang="en-US" altLang="ja-JP" dirty="0"/>
              <a:t>WordNet, </a:t>
            </a:r>
            <a:r>
              <a:rPr lang="en-US" altLang="ja-JP" dirty="0" err="1"/>
              <a:t>Cyc</a:t>
            </a:r>
            <a:r>
              <a:rPr lang="en-US" altLang="ja-JP" dirty="0"/>
              <a:t>: is manually handcrafted by knowledge engineers (knowledge engineers at </a:t>
            </a:r>
            <a:r>
              <a:rPr lang="en-US" altLang="ja-JP" dirty="0" err="1"/>
              <a:t>Cycorp</a:t>
            </a:r>
            <a:r>
              <a:rPr lang="en-US" altLang="ja-JP" dirty="0"/>
              <a:t>)  20 years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err="1"/>
              <a:t>C</a:t>
            </a:r>
            <a:r>
              <a:rPr lang="en-US" altLang="zh-TW" dirty="0" err="1">
                <a:ea typeface="新細明體" pitchFamily="1" charset="-128"/>
              </a:rPr>
              <a:t>onceptNet</a:t>
            </a:r>
            <a:r>
              <a:rPr lang="en-US" altLang="zh-TW" dirty="0">
                <a:ea typeface="新細明體" pitchFamily="1" charset="-128"/>
              </a:rPr>
              <a:t> : </a:t>
            </a:r>
          </a:p>
          <a:p>
            <a:r>
              <a:rPr lang="en-US" altLang="zh-TW" dirty="0">
                <a:ea typeface="新細明體" pitchFamily="1" charset="-128"/>
              </a:rPr>
              <a:t>Structure like WordNet, relationally rich like </a:t>
            </a:r>
            <a:r>
              <a:rPr lang="en-US" altLang="zh-TW" dirty="0" err="1">
                <a:ea typeface="新細明體" pitchFamily="1" charset="-128"/>
              </a:rPr>
              <a:t>Cyc</a:t>
            </a:r>
            <a:endParaRPr lang="en-US" altLang="ja-JP" dirty="0"/>
          </a:p>
          <a:p>
            <a:r>
              <a:rPr lang="en-US" altLang="zh-TW" dirty="0"/>
              <a:t>(</a:t>
            </a:r>
            <a:r>
              <a:rPr lang="en-US" altLang="zh-TW" dirty="0">
                <a:ea typeface="新細明體" pitchFamily="1" charset="-128"/>
              </a:rPr>
              <a:t>simple-to-use representation</a:t>
            </a:r>
            <a:r>
              <a:rPr lang="en-US" altLang="zh-TW" dirty="0"/>
              <a:t>) (</a:t>
            </a:r>
            <a:r>
              <a:rPr lang="en-US" altLang="zh-TW" dirty="0">
                <a:ea typeface="新細明體" pitchFamily="1" charset="-128"/>
              </a:rPr>
              <a:t>rich content</a:t>
            </a:r>
            <a:r>
              <a:rPr lang="en-US" altLang="zh-TW" dirty="0"/>
              <a:t>)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0047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DA08-FCFE-9746-98CB-E0304B116F2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1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75395-BC68-1345-AAAA-1283CF81E9D0}" type="slidenum"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92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75395-BC68-1345-AAAA-1283CF81E9D0}" type="slidenum"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86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75395-BC68-1345-AAAA-1283CF81E9D0}" type="slidenum"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455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75395-BC68-1345-AAAA-1283CF81E9D0}" type="slidenum"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1153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75395-BC68-1345-AAAA-1283CF81E9D0}" type="slidenum"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8095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11B1F-6B79-42B5-BCF1-9751864B60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59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11B1F-6B79-42B5-BCF1-9751864B60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DA08-FCFE-9746-98CB-E0304B116F2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9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549F-13FD-41FC-B39E-296337D643D1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0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E8CC-C499-4EBC-B986-90DDD1F46952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6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C57B-345B-473E-BD96-B464EF5AC25C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0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C3A-4463-4A82-9328-268C321CCA99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7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6279-875D-4DD6-94F3-9A74E567975E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7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17D9-A2DE-4FEC-994A-72A73EC219B0}" type="datetime1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5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293A-7513-4B9B-A7C4-47182F9C45A9}" type="datetime1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682B-1F5D-4341-BBD1-87210A478884}" type="datetime1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1857-A1A6-4D66-9D73-67A1AFEE09A7}" type="datetime1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3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413E8-AC5D-4CF1-B458-669810477880}" type="datetime1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1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F286-B485-40B6-86D7-2A85D6406335}" type="datetime1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3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E230-48F4-492E-B546-328BA1F066E8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05EB-5688-4E40-BED4-4C9347BB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8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oughtco.com/world-knowledge-language-studies-169250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.research.microsoft.com/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hyperlink" Target="https://concept.research.microsoft.com/" TargetMode="External"/><Relationship Id="rId9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hkust-knowcomp.github.io/ASER/" TargetMode="External"/><Relationship Id="rId2" Type="http://schemas.openxmlformats.org/officeDocument/2006/relationships/hyperlink" Target="https://github.com/HKUST-KnowComp/AS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An Overview of Commonsense Knowledge Graph Construction and Reasoning at HKUST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Yangqiu Song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CSE, HKUST, Hong Kong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723" y="4915199"/>
            <a:ext cx="6477000" cy="7770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3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However,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240"/>
            <a:ext cx="10515600" cy="49811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Semantic meaning in our language can be described as ‘</a:t>
            </a:r>
            <a:r>
              <a:rPr lang="en-US" dirty="0">
                <a:solidFill>
                  <a:srgbClr val="00B050"/>
                </a:solidFill>
              </a:rPr>
              <a:t>a finite set </a:t>
            </a:r>
            <a:r>
              <a:rPr lang="en-US" dirty="0"/>
              <a:t>of mental </a:t>
            </a:r>
            <a:r>
              <a:rPr lang="en-US" dirty="0">
                <a:solidFill>
                  <a:srgbClr val="00B0F0"/>
                </a:solidFill>
              </a:rPr>
              <a:t>primitives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a finite set </a:t>
            </a:r>
            <a:r>
              <a:rPr lang="en-US" dirty="0"/>
              <a:t>of </a:t>
            </a:r>
            <a:r>
              <a:rPr lang="en-US" dirty="0">
                <a:solidFill>
                  <a:srgbClr val="00B0F0"/>
                </a:solidFill>
              </a:rPr>
              <a:t>principles</a:t>
            </a:r>
            <a:r>
              <a:rPr lang="en-US" dirty="0"/>
              <a:t> of </a:t>
            </a:r>
            <a:r>
              <a:rPr lang="en-US" dirty="0">
                <a:solidFill>
                  <a:srgbClr val="FFC000"/>
                </a:solidFill>
              </a:rPr>
              <a:t>mental combination </a:t>
            </a:r>
            <a:r>
              <a:rPr lang="en-US" dirty="0"/>
              <a:t>(</a:t>
            </a:r>
            <a:r>
              <a:rPr lang="en-US" dirty="0" err="1"/>
              <a:t>Jackendoff</a:t>
            </a:r>
            <a:r>
              <a:rPr lang="en-US" dirty="0"/>
              <a:t>, 1990)’.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primitive units of semantic meanings </a:t>
            </a:r>
            <a:r>
              <a:rPr lang="en-US" dirty="0"/>
              <a:t>include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Thing (or Object, Entity, Concept, Instance, etc.)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Property, </a:t>
            </a:r>
          </a:p>
          <a:p>
            <a:pPr lvl="1"/>
            <a:r>
              <a:rPr lang="en-US" dirty="0"/>
              <a:t>Place, </a:t>
            </a:r>
          </a:p>
          <a:p>
            <a:pPr lvl="1"/>
            <a:r>
              <a:rPr lang="en-US" dirty="0"/>
              <a:t>Path, </a:t>
            </a:r>
          </a:p>
          <a:p>
            <a:pPr lvl="1"/>
            <a:r>
              <a:rPr lang="en-US" dirty="0"/>
              <a:t>Amount,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Activity,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State,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Event, 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8262"/>
            <a:ext cx="996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Ray </a:t>
            </a:r>
            <a:r>
              <a:rPr lang="en-US" dirty="0" err="1"/>
              <a:t>Jackendo</a:t>
            </a:r>
            <a:r>
              <a:rPr lang="en-US" altLang="zh-CN" dirty="0" err="1"/>
              <a:t>ff</a:t>
            </a:r>
            <a:r>
              <a:rPr lang="en-US" dirty="0"/>
              <a:t>. (Ed.). (1990). Semantic Structures. Cambridge, Massachusetts: MIT Press.</a:t>
            </a:r>
          </a:p>
        </p:txBody>
      </p:sp>
      <p:sp>
        <p:nvSpPr>
          <p:cNvPr id="6" name="Cloud 5"/>
          <p:cNvSpPr/>
          <p:nvPr/>
        </p:nvSpPr>
        <p:spPr>
          <a:xfrm>
            <a:off x="4578496" y="3334995"/>
            <a:ext cx="4679804" cy="24229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/>
              <a:t>How to collect more knowledge about </a:t>
            </a:r>
            <a:r>
              <a:rPr lang="en-US" altLang="zh-CN" sz="2400" dirty="0">
                <a:solidFill>
                  <a:srgbClr val="FFFF00"/>
                </a:solidFill>
              </a:rPr>
              <a:t>eventualities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rather than </a:t>
            </a:r>
            <a:r>
              <a:rPr lang="en-US" sz="2400" dirty="0">
                <a:solidFill>
                  <a:srgbClr val="FFFF00"/>
                </a:solidFill>
              </a:rPr>
              <a:t>entities</a:t>
            </a:r>
            <a:r>
              <a:rPr lang="en-US" sz="2400" dirty="0"/>
              <a:t> and relations?</a:t>
            </a:r>
          </a:p>
        </p:txBody>
      </p:sp>
      <p:pic>
        <p:nvPicPr>
          <p:cNvPr id="3074" name="Picture 2" descr="Image result for jackendoff 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662" y="2987892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F35B77-59ED-394F-AF66-1F93046DD390}"/>
              </a:ext>
            </a:extLst>
          </p:cNvPr>
          <p:cNvSpPr txBox="1"/>
          <p:nvPr/>
        </p:nvSpPr>
        <p:spPr>
          <a:xfrm>
            <a:off x="3134258" y="5011440"/>
            <a:ext cx="173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Eventuality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0C5B730-0F1A-9043-A84C-3FD3DF9E570F}"/>
              </a:ext>
            </a:extLst>
          </p:cNvPr>
          <p:cNvSpPr/>
          <p:nvPr/>
        </p:nvSpPr>
        <p:spPr>
          <a:xfrm rot="1864598">
            <a:off x="2614990" y="4880272"/>
            <a:ext cx="556952" cy="151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273C86E-C0EE-0440-9CD1-DDA3C7157AA6}"/>
              </a:ext>
            </a:extLst>
          </p:cNvPr>
          <p:cNvSpPr/>
          <p:nvPr/>
        </p:nvSpPr>
        <p:spPr>
          <a:xfrm>
            <a:off x="2577306" y="5182416"/>
            <a:ext cx="556952" cy="149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FC34872-4DBF-DC4C-BF58-FB98DE57E7E4}"/>
              </a:ext>
            </a:extLst>
          </p:cNvPr>
          <p:cNvSpPr/>
          <p:nvPr/>
        </p:nvSpPr>
        <p:spPr>
          <a:xfrm rot="20064798">
            <a:off x="2577075" y="5493686"/>
            <a:ext cx="614297" cy="138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04"/>
            <a:ext cx="10515600" cy="1325563"/>
          </a:xfrm>
        </p:spPr>
        <p:txBody>
          <a:bodyPr/>
          <a:lstStyle/>
          <a:p>
            <a:r>
              <a:rPr lang="en-US" dirty="0"/>
              <a:t>ATOMIC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55" y="1873773"/>
            <a:ext cx="4501662" cy="3753576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Crowdsoursing</a:t>
            </a:r>
            <a:r>
              <a:rPr lang="en-US" dirty="0"/>
              <a:t> 9 Types of IF-THEN relations</a:t>
            </a:r>
          </a:p>
          <a:p>
            <a:endParaRPr lang="en-US" dirty="0"/>
          </a:p>
          <a:p>
            <a:r>
              <a:rPr lang="en-US" dirty="0"/>
              <a:t>All </a:t>
            </a:r>
            <a:r>
              <a:rPr lang="en-US" altLang="zh-CN" dirty="0">
                <a:solidFill>
                  <a:srgbClr val="00B050"/>
                </a:solidFill>
              </a:rPr>
              <a:t>personal</a:t>
            </a:r>
            <a:r>
              <a:rPr lang="en-US" altLang="zh-CN" dirty="0"/>
              <a:t> </a:t>
            </a:r>
            <a:r>
              <a:rPr lang="en-US" dirty="0">
                <a:solidFill>
                  <a:srgbClr val="00B050"/>
                </a:solidFill>
              </a:rPr>
              <a:t>entity information has been removed </a:t>
            </a:r>
            <a:r>
              <a:rPr lang="en-US" dirty="0"/>
              <a:t>to reduce ambiguity</a:t>
            </a:r>
          </a:p>
          <a:p>
            <a:endParaRPr lang="en-US" dirty="0"/>
          </a:p>
          <a:p>
            <a:r>
              <a:rPr lang="en-US" dirty="0"/>
              <a:t>Arbitrary texts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7696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Maarten Sap, Ronan </a:t>
            </a:r>
            <a:r>
              <a:rPr lang="en-US" dirty="0" err="1"/>
              <a:t>LeBras</a:t>
            </a:r>
            <a:r>
              <a:rPr lang="en-US" dirty="0"/>
              <a:t>, Emily </a:t>
            </a:r>
            <a:r>
              <a:rPr lang="en-US" dirty="0" err="1"/>
              <a:t>Allaway</a:t>
            </a:r>
            <a:r>
              <a:rPr lang="en-US" dirty="0"/>
              <a:t>, Chandra </a:t>
            </a:r>
            <a:r>
              <a:rPr lang="en-US" dirty="0" err="1"/>
              <a:t>Bhagavatula</a:t>
            </a:r>
            <a:r>
              <a:rPr lang="en-US" dirty="0"/>
              <a:t>, Nicholas </a:t>
            </a:r>
            <a:r>
              <a:rPr lang="en-US" dirty="0" err="1"/>
              <a:t>Lourie</a:t>
            </a:r>
            <a:r>
              <a:rPr lang="en-US" dirty="0"/>
              <a:t>, Hannah </a:t>
            </a:r>
            <a:r>
              <a:rPr lang="en-US" dirty="0" err="1"/>
              <a:t>Rashkin</a:t>
            </a:r>
            <a:r>
              <a:rPr lang="en-US" dirty="0"/>
              <a:t>, Brendan Roof, Noah A. Smith, </a:t>
            </a:r>
            <a:r>
              <a:rPr lang="en-US" dirty="0" err="1"/>
              <a:t>Yejin</a:t>
            </a:r>
            <a:r>
              <a:rPr lang="en-US" dirty="0"/>
              <a:t> Choi: ATOMIC: An Atlas of Machine Commonsense for If-Then Reasoning. AAAI, 2019.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98" y="103517"/>
            <a:ext cx="7351567" cy="58918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7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KnowlyWood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50" y="1473215"/>
            <a:ext cx="5655150" cy="4351338"/>
          </a:xfrm>
        </p:spPr>
        <p:txBody>
          <a:bodyPr>
            <a:noAutofit/>
          </a:bodyPr>
          <a:lstStyle/>
          <a:p>
            <a:r>
              <a:rPr lang="en-US" altLang="zh-CN" dirty="0"/>
              <a:t>Perform </a:t>
            </a:r>
            <a:r>
              <a:rPr lang="en-US" altLang="zh-CN" dirty="0">
                <a:solidFill>
                  <a:srgbClr val="FF0000"/>
                </a:solidFill>
              </a:rPr>
              <a:t>information extraction </a:t>
            </a:r>
            <a:r>
              <a:rPr lang="en-US" altLang="zh-CN" dirty="0"/>
              <a:t>from free text</a:t>
            </a:r>
          </a:p>
          <a:p>
            <a:pPr lvl="1"/>
            <a:r>
              <a:rPr lang="en-US" dirty="0"/>
              <a:t>Mostly movie scripts and novel books</a:t>
            </a:r>
          </a:p>
          <a:p>
            <a:pPr lvl="1"/>
            <a:endParaRPr lang="en-US" dirty="0"/>
          </a:p>
          <a:p>
            <a:r>
              <a:rPr lang="en-US" dirty="0"/>
              <a:t>Four relations: </a:t>
            </a:r>
            <a:r>
              <a:rPr lang="en-US" dirty="0">
                <a:solidFill>
                  <a:srgbClr val="00B050"/>
                </a:solidFill>
              </a:rPr>
              <a:t>previous, next, parent, similarity</a:t>
            </a:r>
          </a:p>
          <a:p>
            <a:endParaRPr lang="en-US" dirty="0"/>
          </a:p>
          <a:p>
            <a:r>
              <a:rPr lang="en-US" dirty="0"/>
              <a:t>Only </a:t>
            </a:r>
            <a:r>
              <a:rPr lang="en-US" dirty="0" err="1">
                <a:solidFill>
                  <a:srgbClr val="7030A0"/>
                </a:solidFill>
              </a:rPr>
              <a:t>verb+object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86" y="1893227"/>
            <a:ext cx="5844368" cy="3044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15289"/>
            <a:ext cx="1224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Niket</a:t>
            </a:r>
            <a:r>
              <a:rPr lang="en-US" dirty="0"/>
              <a:t> </a:t>
            </a:r>
            <a:r>
              <a:rPr lang="en-US" dirty="0" err="1"/>
              <a:t>Tandon</a:t>
            </a:r>
            <a:r>
              <a:rPr lang="en-US" dirty="0"/>
              <a:t>, Gerard de </a:t>
            </a:r>
            <a:r>
              <a:rPr lang="en-US" dirty="0" err="1"/>
              <a:t>Melo</a:t>
            </a:r>
            <a:r>
              <a:rPr lang="en-US" dirty="0"/>
              <a:t>, </a:t>
            </a:r>
            <a:r>
              <a:rPr lang="en-US" dirty="0" err="1"/>
              <a:t>Abir</a:t>
            </a:r>
            <a:r>
              <a:rPr lang="en-US" dirty="0"/>
              <a:t> De, Gerhard </a:t>
            </a:r>
            <a:r>
              <a:rPr lang="en-US" dirty="0" err="1"/>
              <a:t>Weikum</a:t>
            </a:r>
            <a:r>
              <a:rPr lang="en-US" dirty="0"/>
              <a:t>: </a:t>
            </a:r>
            <a:r>
              <a:rPr lang="en-US" dirty="0" err="1"/>
              <a:t>Knowlywood</a:t>
            </a:r>
            <a:r>
              <a:rPr lang="en-US" dirty="0"/>
              <a:t>: Mining Activity Knowledge From Hollywood Narratives. CIKM 2015: 223-232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9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684" y="3121510"/>
            <a:ext cx="1121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600" dirty="0"/>
              <a:t>How to define and scale up the commonsense knowledge acquisition and inference?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0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Motivation: NLP and commonsense knowledge</a:t>
            </a:r>
          </a:p>
          <a:p>
            <a:endParaRPr lang="en-US" dirty="0"/>
          </a:p>
          <a:p>
            <a:r>
              <a:rPr lang="en-US" dirty="0"/>
              <a:t>Consideration: selectional preference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proposal: large-scale and higher-order selectional preference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Application on the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Winograd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Schema Challenge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Extensions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3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492" y="2498103"/>
            <a:ext cx="6355508" cy="2931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3" y="365125"/>
            <a:ext cx="11482752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“Linguistic description – grammar = semantics”</a:t>
            </a:r>
            <a:br>
              <a:rPr lang="en-US" altLang="zh-CN" sz="3600" dirty="0"/>
            </a:br>
            <a:r>
              <a:rPr lang="en-US" altLang="zh-CN" sz="3600" dirty="0"/>
              <a:t>The lower bound of a semantic theory (Katz and Fodor, 1963)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46" y="1960684"/>
            <a:ext cx="5611034" cy="403294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Disambiguation needs both “the speaker's knowledge of his language and his knowledge about the world” (Katz and Fodor, 1963)</a:t>
            </a:r>
          </a:p>
          <a:p>
            <a:pPr marL="228600" lvl="1">
              <a:spcBef>
                <a:spcPts val="1000"/>
              </a:spcBef>
            </a:pPr>
            <a:endParaRPr lang="en-US" sz="2800" dirty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Compare semantic meanings by fixing grammar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Syntactically unambiguous </a:t>
            </a:r>
          </a:p>
          <a:p>
            <a:pPr marL="685800" lvl="2">
              <a:spcBef>
                <a:spcPts val="1000"/>
              </a:spcBef>
            </a:pPr>
            <a:endParaRPr lang="en-US" sz="2400" dirty="0"/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6519446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Katz, J. J., &amp; Fodor, J. A. (1963). The structure of a semantic theory. Language, 39(2), 170–210.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1501" y="4734718"/>
            <a:ext cx="189346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Principle #1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Selectional </a:t>
            </a:r>
            <a:r>
              <a:rPr lang="en-US" altLang="zh-CN" dirty="0"/>
              <a:t>P</a:t>
            </a:r>
            <a:r>
              <a:rPr lang="en-US" dirty="0"/>
              <a:t>reference (SP)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21953"/>
            <a:ext cx="11152695" cy="4351338"/>
          </a:xfrm>
        </p:spPr>
        <p:txBody>
          <a:bodyPr>
            <a:normAutofit fontScale="92500"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The need of language inference based on ‘</a:t>
            </a:r>
            <a:r>
              <a:rPr lang="en-US" b="1" dirty="0"/>
              <a:t>partial information </a:t>
            </a:r>
            <a:r>
              <a:rPr lang="en-US" dirty="0"/>
              <a:t>(in John </a:t>
            </a:r>
            <a:r>
              <a:rPr lang="en-US" dirty="0" err="1"/>
              <a:t>MaCarthy’s</a:t>
            </a:r>
            <a:r>
              <a:rPr lang="en-US" dirty="0"/>
              <a:t> phrase)</a:t>
            </a:r>
            <a:r>
              <a:rPr lang="en-US" b="1" dirty="0"/>
              <a:t>’ </a:t>
            </a:r>
            <a:r>
              <a:rPr lang="en-US" dirty="0"/>
              <a:t>(Wilks, 1975)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soldiers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fired</a:t>
            </a:r>
            <a:r>
              <a:rPr lang="en-US" dirty="0"/>
              <a:t> at the </a:t>
            </a:r>
            <a:r>
              <a:rPr lang="en-US" dirty="0">
                <a:solidFill>
                  <a:srgbClr val="FF0000"/>
                </a:solidFill>
              </a:rPr>
              <a:t>women</a:t>
            </a:r>
            <a:r>
              <a:rPr lang="en-US" dirty="0"/>
              <a:t>, and we saw several of </a:t>
            </a:r>
            <a:r>
              <a:rPr lang="en-US" dirty="0">
                <a:solidFill>
                  <a:srgbClr val="FF0000"/>
                </a:solidFill>
              </a:rPr>
              <a:t>them</a:t>
            </a:r>
            <a:r>
              <a:rPr lang="en-US" dirty="0"/>
              <a:t> fall.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The needed partial information: </a:t>
            </a:r>
            <a:r>
              <a:rPr lang="en-US" dirty="0">
                <a:solidFill>
                  <a:srgbClr val="00B050"/>
                </a:solidFill>
              </a:rPr>
              <a:t>hurt things tending to fall down</a:t>
            </a:r>
          </a:p>
          <a:p>
            <a:pPr marL="1143000" lvl="3">
              <a:spcBef>
                <a:spcPts val="1000"/>
              </a:spcBef>
            </a:pPr>
            <a:r>
              <a:rPr lang="en-US" dirty="0"/>
              <a:t>“not invariably true”</a:t>
            </a:r>
          </a:p>
          <a:p>
            <a:pPr marL="1143000" lvl="3">
              <a:spcBef>
                <a:spcPts val="1000"/>
              </a:spcBef>
            </a:pPr>
            <a:r>
              <a:rPr lang="en-US" dirty="0"/>
              <a:t>“tend to be of a very high degree of generality indeed”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dirty="0" err="1"/>
              <a:t>Selectional</a:t>
            </a:r>
            <a:r>
              <a:rPr lang="en-US" dirty="0"/>
              <a:t> preference (</a:t>
            </a:r>
            <a:r>
              <a:rPr lang="en-US" dirty="0" err="1"/>
              <a:t>Resnik</a:t>
            </a:r>
            <a:r>
              <a:rPr lang="en-US" dirty="0"/>
              <a:t>, 1993)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A relaxation of </a:t>
            </a:r>
            <a:r>
              <a:rPr lang="en-US" altLang="zh-CN" dirty="0"/>
              <a:t>selectional restrictions (Katz and Fodor, 1963) and </a:t>
            </a:r>
            <a:r>
              <a:rPr lang="en-US" dirty="0"/>
              <a:t>as syntactic features (Chomsky, 1965)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Applied to </a:t>
            </a:r>
            <a:r>
              <a:rPr lang="en-US" dirty="0" err="1">
                <a:solidFill>
                  <a:srgbClr val="FF0000"/>
                </a:solidFill>
              </a:rPr>
              <a:t>isA</a:t>
            </a:r>
            <a:r>
              <a:rPr lang="en-US" dirty="0">
                <a:solidFill>
                  <a:srgbClr val="FF0000"/>
                </a:solidFill>
              </a:rPr>
              <a:t> hierarchy </a:t>
            </a:r>
            <a:r>
              <a:rPr lang="en-US" dirty="0"/>
              <a:t>in WordNet and </a:t>
            </a:r>
            <a:r>
              <a:rPr lang="en-US" dirty="0">
                <a:solidFill>
                  <a:srgbClr val="FF0000"/>
                </a:solidFill>
              </a:rPr>
              <a:t>verb-object</a:t>
            </a:r>
            <a:r>
              <a:rPr lang="en-US" dirty="0"/>
              <a:t> relations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2952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dirty="0" err="1"/>
              <a:t>Yorick</a:t>
            </a:r>
            <a:r>
              <a:rPr lang="en-US" sz="1400" dirty="0"/>
              <a:t> Wilks. 1975. An intelligent analyzer and </a:t>
            </a:r>
            <a:r>
              <a:rPr lang="en-US" sz="1400" dirty="0" err="1"/>
              <a:t>understander</a:t>
            </a:r>
            <a:r>
              <a:rPr lang="en-US" sz="1400" dirty="0"/>
              <a:t> of English. Communications of the ACM, 18(5):264–274.</a:t>
            </a:r>
          </a:p>
          <a:p>
            <a:pPr fontAlgn="base"/>
            <a:r>
              <a:rPr lang="en-US" sz="1400" dirty="0"/>
              <a:t>Katz, J. J., &amp; Fodor, J. A. (1963). The structure of a semantic theory. Language, 39(2), 170–210.</a:t>
            </a:r>
          </a:p>
          <a:p>
            <a:pPr fontAlgn="base"/>
            <a:r>
              <a:rPr lang="en-US" sz="1400" dirty="0"/>
              <a:t>Noam Chomsky. 1965. Aspects of the Theory of Syntax. MIT Press, Cambridge, MA.</a:t>
            </a:r>
          </a:p>
          <a:p>
            <a:pPr fontAlgn="base"/>
            <a:r>
              <a:rPr lang="en-US" sz="1400" dirty="0"/>
              <a:t>Philip </a:t>
            </a:r>
            <a:r>
              <a:rPr lang="en-US" sz="1400" dirty="0" err="1"/>
              <a:t>Resnik</a:t>
            </a:r>
            <a:r>
              <a:rPr lang="en-US" sz="1400" dirty="0"/>
              <a:t>. 1993. Selection and information: A class-based approach to lexical relationships. Ph.D. thesis, University of Pennsylvania.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8112" y="898733"/>
            <a:ext cx="189346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Principle #2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6493" y="3778629"/>
            <a:ext cx="4187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(hurt,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00B050"/>
                </a:solidFill>
              </a:rPr>
              <a:t>connection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, fall)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Motivation: NLP and commonsense knowledge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Consideration: selectional preference</a:t>
            </a:r>
          </a:p>
          <a:p>
            <a:endParaRPr lang="en-US" dirty="0"/>
          </a:p>
          <a:p>
            <a:r>
              <a:rPr lang="en-US" altLang="zh-CN" dirty="0"/>
              <a:t>New</a:t>
            </a:r>
            <a:r>
              <a:rPr lang="en-US" dirty="0"/>
              <a:t> proposal: large-scale and </a:t>
            </a:r>
            <a:r>
              <a:rPr lang="en-US" dirty="0">
                <a:solidFill>
                  <a:srgbClr val="FF0000"/>
                </a:solidFill>
              </a:rPr>
              <a:t>higher-order</a:t>
            </a:r>
            <a:r>
              <a:rPr lang="en-US" dirty="0"/>
              <a:t> selectional preference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Extensions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18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33"/>
            <a:ext cx="10515600" cy="1325563"/>
          </a:xfrm>
        </p:spPr>
        <p:txBody>
          <a:bodyPr/>
          <a:lstStyle/>
          <a:p>
            <a:r>
              <a:rPr lang="en-US" altLang="zh-CN" dirty="0"/>
              <a:t>A New Eventuality Knowledge Graph: ASER</a:t>
            </a:r>
            <a:br>
              <a:rPr lang="en-US" altLang="zh-CN" dirty="0"/>
            </a:b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ctivities,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tates,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vents, and their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52"/>
            <a:ext cx="10515600" cy="4351338"/>
          </a:xfrm>
        </p:spPr>
        <p:txBody>
          <a:bodyPr/>
          <a:lstStyle/>
          <a:p>
            <a:r>
              <a:rPr lang="en-US" dirty="0"/>
              <a:t>Use verb-centric patterns from dependency </a:t>
            </a:r>
            <a:r>
              <a:rPr lang="en-US" altLang="zh-CN" dirty="0"/>
              <a:t>parsing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Principle #1: </a:t>
            </a:r>
            <a:r>
              <a:rPr lang="en-US" dirty="0"/>
              <a:t>to compare semantics by</a:t>
            </a:r>
            <a:r>
              <a:rPr lang="en-US" dirty="0">
                <a:solidFill>
                  <a:srgbClr val="FF0000"/>
                </a:solidFill>
              </a:rPr>
              <a:t> fixing syntax </a:t>
            </a:r>
            <a:r>
              <a:rPr lang="en-US" dirty="0"/>
              <a:t>(</a:t>
            </a:r>
            <a:r>
              <a:rPr lang="en-US" altLang="zh-CN" dirty="0"/>
              <a:t>Katz and Fodor, 1963)</a:t>
            </a:r>
          </a:p>
          <a:p>
            <a:r>
              <a:rPr lang="en-US" dirty="0"/>
              <a:t>Maintain a set of key tags and a set of auxiliary tags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Principle #2: </a:t>
            </a:r>
            <a:r>
              <a:rPr lang="en-US" dirty="0"/>
              <a:t>to obtain frequent </a:t>
            </a:r>
            <a:r>
              <a:rPr lang="en-US" dirty="0">
                <a:solidFill>
                  <a:srgbClr val="FF0000"/>
                </a:solidFill>
              </a:rPr>
              <a:t>‘partial information’ </a:t>
            </a:r>
            <a:r>
              <a:rPr lang="en-US" dirty="0"/>
              <a:t>(Wilks, 1975)</a:t>
            </a:r>
          </a:p>
          <a:p>
            <a:pPr lvl="1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9465393" y="3819248"/>
            <a:ext cx="2309711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hybrid graph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eventuality is a hyper-edge of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Heterogeneous edges among eventualities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07" y="3580545"/>
            <a:ext cx="8627193" cy="2958367"/>
          </a:xfrm>
          <a:prstGeom prst="rect">
            <a:avLst/>
          </a:prstGeom>
        </p:spPr>
      </p:pic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ASER</a:t>
            </a:r>
            <a:br>
              <a:rPr lang="en-US" altLang="zh-CN" dirty="0"/>
            </a:br>
            <a:r>
              <a:rPr lang="en-US" b="1" dirty="0"/>
              <a:t>A</a:t>
            </a:r>
            <a:r>
              <a:rPr lang="en-US" dirty="0"/>
              <a:t>ctivities, </a:t>
            </a:r>
            <a:r>
              <a:rPr lang="en-US" b="1" dirty="0"/>
              <a:t>S</a:t>
            </a:r>
            <a:r>
              <a:rPr lang="en-US" dirty="0"/>
              <a:t>tates, </a:t>
            </a:r>
            <a:r>
              <a:rPr lang="en-US" b="1" dirty="0"/>
              <a:t>E</a:t>
            </a:r>
            <a:r>
              <a:rPr lang="en-US" dirty="0"/>
              <a:t>vents, and their </a:t>
            </a:r>
            <a:r>
              <a:rPr lang="en-US" b="1" dirty="0"/>
              <a:t>R</a:t>
            </a:r>
            <a:r>
              <a:rPr lang="en-US" dirty="0"/>
              <a:t>elations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Alexander P. D. </a:t>
            </a:r>
            <a:r>
              <a:rPr lang="en-US" dirty="0" err="1"/>
              <a:t>Mourelatos</a:t>
            </a:r>
            <a:r>
              <a:rPr lang="en-US" dirty="0"/>
              <a:t>. Events, processes, and states. Linguistics and Philosophy, 2, 415-434. 1978.</a:t>
            </a:r>
          </a:p>
          <a:p>
            <a:r>
              <a:rPr lang="en-US" dirty="0" err="1"/>
              <a:t>Emmon</a:t>
            </a:r>
            <a:r>
              <a:rPr lang="en-US" dirty="0"/>
              <a:t> Bach. The algebra of events. Linguistics and philosophy, 9 (1), 5-16. 1986.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5" y="1652773"/>
            <a:ext cx="6102319" cy="19416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4628" y="4025881"/>
            <a:ext cx="422030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State</a:t>
            </a:r>
            <a:r>
              <a:rPr lang="en-US" dirty="0"/>
              <a:t>: The air smells of jasmine.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Process</a:t>
            </a:r>
            <a:r>
              <a:rPr lang="en-US" dirty="0"/>
              <a:t>: It’s snowing.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Development</a:t>
            </a:r>
            <a:r>
              <a:rPr lang="en-US" dirty="0"/>
              <a:t>: The sun went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Punctual occurrence</a:t>
            </a:r>
            <a:r>
              <a:rPr lang="en-US" dirty="0"/>
              <a:t>: The cable snapped. He blinked. The pebble hit the water.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97" y="1681145"/>
            <a:ext cx="5269759" cy="2261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22838" y="1304502"/>
            <a:ext cx="2963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Mourelatos</a:t>
            </a:r>
            <a:r>
              <a:rPr lang="en-US" dirty="0">
                <a:solidFill>
                  <a:srgbClr val="FF0000"/>
                </a:solidFill>
              </a:rPr>
              <a:t>’ taxonomy (1978)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08077" y="4010753"/>
            <a:ext cx="609600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S</a:t>
            </a:r>
            <a:r>
              <a:rPr lang="en-US" b="1" dirty="0"/>
              <a:t>tatic states</a:t>
            </a:r>
            <a:r>
              <a:rPr lang="en-US" dirty="0"/>
              <a:t>: be in New York, love (one's cat);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Dynamic states</a:t>
            </a:r>
            <a:r>
              <a:rPr lang="en-US" dirty="0"/>
              <a:t>: sit, stand, drunk, present, sick;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Processes</a:t>
            </a:r>
            <a:r>
              <a:rPr lang="en-US" dirty="0"/>
              <a:t>: walk, push a cart, sleep;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Protracted events</a:t>
            </a:r>
            <a:r>
              <a:rPr lang="en-US" dirty="0"/>
              <a:t>: build (a cabin), eat a sandwich, polish a shoe, walk to Boston;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Culminations</a:t>
            </a:r>
            <a:r>
              <a:rPr lang="en-US" dirty="0"/>
              <a:t>: take off; arrive, leave, depart;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Happenings</a:t>
            </a:r>
            <a:r>
              <a:rPr lang="en-US" dirty="0"/>
              <a:t>: blink, flash, knock, kick, hit, pat, wink;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87038" y="1306891"/>
            <a:ext cx="2413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Bach</a:t>
            </a:r>
            <a:r>
              <a:rPr lang="en-US" dirty="0">
                <a:solidFill>
                  <a:srgbClr val="FF0000"/>
                </a:solidFill>
              </a:rPr>
              <a:t>’s taxonomy (1986)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human’s language requires complex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3043"/>
          </a:xfrm>
        </p:spPr>
        <p:txBody>
          <a:bodyPr>
            <a:normAutofit/>
          </a:bodyPr>
          <a:lstStyle/>
          <a:p>
            <a:r>
              <a:rPr lang="en-US" dirty="0"/>
              <a:t>"Crucial to comprehension is the knowledge that the reader brings to the text. The construction of meaning depends on the reader's </a:t>
            </a:r>
            <a:r>
              <a:rPr lang="en-US" dirty="0">
                <a:solidFill>
                  <a:srgbClr val="FF0000"/>
                </a:solidFill>
              </a:rPr>
              <a:t>knowledge of the language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structure of texts</a:t>
            </a:r>
            <a:r>
              <a:rPr lang="en-US" dirty="0"/>
              <a:t>, a </a:t>
            </a:r>
            <a:r>
              <a:rPr lang="en-US" dirty="0">
                <a:solidFill>
                  <a:srgbClr val="FF0000"/>
                </a:solidFill>
              </a:rPr>
              <a:t>knowledge of the subject </a:t>
            </a:r>
            <a:r>
              <a:rPr lang="en-US" dirty="0"/>
              <a:t>of the reading, and a broad-based </a:t>
            </a:r>
            <a:r>
              <a:rPr lang="en-US" dirty="0">
                <a:solidFill>
                  <a:srgbClr val="FF0000"/>
                </a:solidFill>
              </a:rPr>
              <a:t>background </a:t>
            </a:r>
            <a:r>
              <a:rPr lang="en-US" dirty="0"/>
              <a:t>or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dirty="0">
                <a:solidFill>
                  <a:srgbClr val="FF0000"/>
                </a:solidFill>
              </a:rPr>
              <a:t>world knowledge</a:t>
            </a:r>
            <a:r>
              <a:rPr lang="en-US" dirty="0"/>
              <a:t>.” (Day and Bamford, 1998)</a:t>
            </a:r>
          </a:p>
          <a:p>
            <a:pPr lvl="1"/>
            <a:r>
              <a:rPr lang="en-US" dirty="0"/>
              <a:t>Pragmatics: Contexts and knowledge contributes to the meanings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11966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https://www.thoughtco.com/world-knowledge-language-studies-1692508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43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6543"/>
          </a:xfrm>
        </p:spPr>
        <p:txBody>
          <a:bodyPr/>
          <a:lstStyle/>
          <a:p>
            <a:r>
              <a:rPr lang="en-US" altLang="zh-CN" dirty="0"/>
              <a:t>A Running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25" y="882703"/>
            <a:ext cx="8176075" cy="597529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2E0606-F774-4427-AF77-B4D384AA48DC}"/>
              </a:ext>
            </a:extLst>
          </p:cNvPr>
          <p:cNvSpPr/>
          <p:nvPr/>
        </p:nvSpPr>
        <p:spPr>
          <a:xfrm>
            <a:off x="9553575" y="6257925"/>
            <a:ext cx="2362200" cy="561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An input sentence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8EFEA7-5A73-47D2-B5E6-FE305E2393B8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7419977" y="6538912"/>
            <a:ext cx="21335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0B91C4D-FA4F-492C-987E-B37697CCA9FA}"/>
              </a:ext>
            </a:extLst>
          </p:cNvPr>
          <p:cNvSpPr/>
          <p:nvPr/>
        </p:nvSpPr>
        <p:spPr>
          <a:xfrm>
            <a:off x="9553575" y="5162550"/>
            <a:ext cx="2362200" cy="561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Eventuality Extraction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B928E1-2B6E-4E87-A040-161EBF63151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514975" y="5443537"/>
            <a:ext cx="4038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42649D2-37E7-4E20-BF35-9CFCEC305230}"/>
              </a:ext>
            </a:extLst>
          </p:cNvPr>
          <p:cNvSpPr/>
          <p:nvPr/>
        </p:nvSpPr>
        <p:spPr>
          <a:xfrm>
            <a:off x="9553575" y="4425157"/>
            <a:ext cx="2362200" cy="561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Relation</a:t>
            </a:r>
            <a:r>
              <a:rPr lang="en-HK" dirty="0"/>
              <a:t> Extraction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39AD01-F564-44D9-BCA8-3B1F3714244C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8315325" y="4706144"/>
            <a:ext cx="12382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6726FD2-61D1-4611-8ADF-D1D461DA10C7}"/>
              </a:ext>
            </a:extLst>
          </p:cNvPr>
          <p:cNvSpPr/>
          <p:nvPr/>
        </p:nvSpPr>
        <p:spPr>
          <a:xfrm>
            <a:off x="9553575" y="2958816"/>
            <a:ext cx="2362200" cy="561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Graph Construction</a:t>
            </a:r>
            <a:endParaRPr lang="en-HK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382630-1427-47CD-A3B5-E9E14D567719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5143500" y="3239803"/>
            <a:ext cx="44100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D411777-4F17-42AC-9371-48A1761B94C1}"/>
              </a:ext>
            </a:extLst>
          </p:cNvPr>
          <p:cNvSpPr/>
          <p:nvPr/>
        </p:nvSpPr>
        <p:spPr>
          <a:xfrm>
            <a:off x="9553575" y="1133475"/>
            <a:ext cx="2362200" cy="561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Conceptualization</a:t>
            </a:r>
            <a:endParaRPr lang="en-HK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9A0D55-2257-450B-8B5D-82A653AB78AD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7143751" y="1414462"/>
            <a:ext cx="24098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45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4" grpId="0" animBg="1"/>
      <p:bldP spid="14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Eventualities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84" y="1606819"/>
            <a:ext cx="4894385" cy="4776396"/>
          </a:xfrm>
        </p:spPr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>
                <a:solidFill>
                  <a:srgbClr val="00B0F0"/>
                </a:solidFill>
              </a:rPr>
              <a:t>patterns</a:t>
            </a:r>
            <a:r>
              <a:rPr lang="en-US" dirty="0"/>
              <a:t> to collect partial information</a:t>
            </a:r>
          </a:p>
          <a:p>
            <a:endParaRPr lang="en-US" dirty="0"/>
          </a:p>
          <a:p>
            <a:r>
              <a:rPr lang="en-US" dirty="0"/>
              <a:t>Six relations are also kept but treated as </a:t>
            </a:r>
            <a:r>
              <a:rPr lang="en-US" dirty="0">
                <a:solidFill>
                  <a:srgbClr val="00B0F0"/>
                </a:solidFill>
              </a:rPr>
              <a:t>auxiliary edges</a:t>
            </a:r>
          </a:p>
          <a:p>
            <a:pPr lvl="1"/>
            <a:r>
              <a:rPr lang="en-US" dirty="0" err="1"/>
              <a:t>advmod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amod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nummod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aux, </a:t>
            </a:r>
          </a:p>
          <a:p>
            <a:pPr lvl="1"/>
            <a:r>
              <a:rPr lang="en-US" dirty="0"/>
              <a:t>compound, </a:t>
            </a:r>
          </a:p>
          <a:p>
            <a:pPr lvl="1"/>
            <a:r>
              <a:rPr lang="en-US" dirty="0" err="1"/>
              <a:t>neg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03244"/>
              </p:ext>
            </p:extLst>
          </p:nvPr>
        </p:nvGraphicFramePr>
        <p:xfrm>
          <a:off x="5281186" y="0"/>
          <a:ext cx="6842677" cy="388181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446585">
                  <a:extLst>
                    <a:ext uri="{9D8B030D-6E8A-4147-A177-3AD203B41FA5}">
                      <a16:colId xmlns:a16="http://schemas.microsoft.com/office/drawing/2014/main" val="2518539875"/>
                    </a:ext>
                  </a:extLst>
                </a:gridCol>
                <a:gridCol w="1072661">
                  <a:extLst>
                    <a:ext uri="{9D8B030D-6E8A-4147-A177-3AD203B41FA5}">
                      <a16:colId xmlns:a16="http://schemas.microsoft.com/office/drawing/2014/main" val="2480751790"/>
                    </a:ext>
                  </a:extLst>
                </a:gridCol>
                <a:gridCol w="2323431">
                  <a:extLst>
                    <a:ext uri="{9D8B030D-6E8A-4147-A177-3AD203B41FA5}">
                      <a16:colId xmlns:a16="http://schemas.microsoft.com/office/drawing/2014/main" val="2724556309"/>
                    </a:ext>
                  </a:extLst>
                </a:gridCol>
              </a:tblGrid>
              <a:tr h="18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Pattern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Code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Example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69400"/>
                  </a:ext>
                </a:extLst>
              </a:tr>
              <a:tr h="18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n1-nsubj-v1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s-v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`The dog barks'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2992649800"/>
                  </a:ext>
                </a:extLst>
              </a:tr>
              <a:tr h="18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n1-nsubj-v1-dobj-n2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s-v-o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`I love you'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2857051773"/>
                  </a:ext>
                </a:extLst>
              </a:tr>
              <a:tr h="18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n1-nsubj-v1-xcomp-a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s-v-a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`He felt ill'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3932350971"/>
                  </a:ext>
                </a:extLst>
              </a:tr>
              <a:tr h="273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n1-nsubj-(v1-iobj-n2)-dobj-n3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s-v-o-o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`You give me the book'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800331976"/>
                  </a:ext>
                </a:extLst>
              </a:tr>
              <a:tr h="18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n1-nsubj-a1-cop-be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s-be-a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`The dog is cute'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237271667"/>
                  </a:ext>
                </a:extLst>
              </a:tr>
              <a:tr h="18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n1-nsubj-v1-xcomp-a1-cop-be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s-v-be-a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`I want to be slim'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1750245451"/>
                  </a:ext>
                </a:extLst>
              </a:tr>
              <a:tr h="18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n1-nsubj-v1-xcomp-n2-cop-be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s-v-be-o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`I want to be a hero'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1540068419"/>
                  </a:ext>
                </a:extLst>
              </a:tr>
              <a:tr h="273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n1-nsubj-v1-xcomp-v2-dobj-n2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s-v-v-o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`I want to eat the apple'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2736514029"/>
                  </a:ext>
                </a:extLst>
              </a:tr>
              <a:tr h="18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n1-nsubj-v1-xcomp-v2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s-v-v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`I want to go'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2350294229"/>
                  </a:ext>
                </a:extLst>
              </a:tr>
              <a:tr h="273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(n1-nsubj-a1-cop-be)-nmod-n2-case-p1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s-be-a-p-o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`It' cheap for the quality'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2212836056"/>
                  </a:ext>
                </a:extLst>
              </a:tr>
              <a:tr h="273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n1-nsubj-v1-nmod-n2-case-p1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s-v-p-o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`He walks into the room'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3162692914"/>
                  </a:ext>
                </a:extLst>
              </a:tr>
              <a:tr h="273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(n1-nsubj-v1-dobj-n2)-nmod-n3-case-p1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s-v-o-p-o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`He plays football with me'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4228136"/>
                  </a:ext>
                </a:extLst>
              </a:tr>
              <a:tr h="18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n1-nsubjpass-v1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spass-v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`The bill is paid'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276045507"/>
                  </a:ext>
                </a:extLst>
              </a:tr>
              <a:tr h="273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n1-nsubjpass-v1-nmod-n2-case-p1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spass-v-p-o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`The bill is paid by me'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/>
                </a:tc>
                <a:extLst>
                  <a:ext uri="{0D108BD9-81ED-4DB2-BD59-A6C34878D82A}">
                    <a16:rowId xmlns:a16="http://schemas.microsoft.com/office/drawing/2014/main" val="70733434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466" y="4019810"/>
            <a:ext cx="3216268" cy="27016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7" y="-1217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Eventuality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31" y="1403313"/>
            <a:ext cx="3851030" cy="471267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14 relations taking from </a:t>
            </a:r>
            <a:r>
              <a:rPr lang="en-US" dirty="0" err="1"/>
              <a:t>CoNLL</a:t>
            </a:r>
            <a:r>
              <a:rPr lang="en-US" dirty="0"/>
              <a:t> shared task</a:t>
            </a:r>
          </a:p>
          <a:p>
            <a:pPr lvl="1"/>
            <a:r>
              <a:rPr lang="en-US" dirty="0"/>
              <a:t>More frequent relations</a:t>
            </a:r>
          </a:p>
          <a:p>
            <a:r>
              <a:rPr lang="en-US" dirty="0"/>
              <a:t>Less ambiguous connectives</a:t>
            </a:r>
          </a:p>
          <a:p>
            <a:pPr lvl="1"/>
            <a:r>
              <a:rPr lang="en-US" dirty="0"/>
              <a:t>‘</a:t>
            </a:r>
            <a:r>
              <a:rPr lang="en-US" dirty="0">
                <a:solidFill>
                  <a:srgbClr val="00B0F0"/>
                </a:solidFill>
              </a:rPr>
              <a:t>so that</a:t>
            </a:r>
            <a:r>
              <a:rPr lang="en-US" dirty="0"/>
              <a:t>’ 31 times only in ‘Result’ relations</a:t>
            </a:r>
          </a:p>
          <a:p>
            <a:r>
              <a:rPr lang="en-US" dirty="0"/>
              <a:t>Some are ambiguous</a:t>
            </a:r>
          </a:p>
          <a:p>
            <a:pPr lvl="1"/>
            <a:r>
              <a:rPr lang="en-US" dirty="0"/>
              <a:t>‘</a:t>
            </a:r>
            <a:r>
              <a:rPr lang="en-US" dirty="0">
                <a:solidFill>
                  <a:srgbClr val="FF0000"/>
                </a:solidFill>
              </a:rPr>
              <a:t>while</a:t>
            </a:r>
            <a:r>
              <a:rPr lang="en-US" dirty="0"/>
              <a:t>’: Conjunction 39 times, Contrast 111 times, Expectation 79 times, and Concession 85 times</a:t>
            </a:r>
          </a:p>
          <a:p>
            <a:r>
              <a:rPr lang="en-US" dirty="0"/>
              <a:t>Classifiers trained on Penn Discourse Treebank (PDTB) (Prasad et al., 2007)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838520"/>
              </p:ext>
            </p:extLst>
          </p:nvPr>
        </p:nvGraphicFramePr>
        <p:xfrm>
          <a:off x="4149950" y="1330630"/>
          <a:ext cx="7859346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031">
                  <a:extLst>
                    <a:ext uri="{9D8B030D-6E8A-4147-A177-3AD203B41FA5}">
                      <a16:colId xmlns:a16="http://schemas.microsoft.com/office/drawing/2014/main" val="4225489058"/>
                    </a:ext>
                  </a:extLst>
                </a:gridCol>
                <a:gridCol w="6040315">
                  <a:extLst>
                    <a:ext uri="{9D8B030D-6E8A-4147-A177-3AD203B41FA5}">
                      <a16:colId xmlns:a16="http://schemas.microsoft.com/office/drawing/2014/main" val="2118325133"/>
                    </a:ext>
                  </a:extLst>
                </a:gridCol>
              </a:tblGrid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Relation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842827"/>
                  </a:ext>
                </a:extLst>
              </a:tr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Precedence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 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till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until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790737"/>
                  </a:ext>
                </a:extLst>
              </a:tr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Succession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once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20399"/>
                  </a:ext>
                </a:extLst>
              </a:tr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Synchronous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meanwhile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meantime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the same time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702925"/>
                  </a:ext>
                </a:extLst>
              </a:tr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804949"/>
                  </a:ext>
                </a:extLst>
              </a:tr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thus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therefore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 that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610567"/>
                  </a:ext>
                </a:extLst>
              </a:tr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long as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707310"/>
                  </a:ext>
                </a:extLst>
              </a:tr>
              <a:tr h="494794"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E1, </a:t>
                      </a: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E1, </a:t>
                      </a: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however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</a:t>
                      </a:r>
                      <a:r>
                        <a:rPr lang="it-IT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by contrast 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E2; 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contrast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E2; E1 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the other hand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E2; 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the contrary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484539"/>
                  </a:ext>
                </a:extLst>
              </a:tr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Concession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although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436016"/>
                  </a:ext>
                </a:extLst>
              </a:tr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Conjunction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84934"/>
                  </a:ext>
                </a:extLst>
              </a:tr>
              <a:tr h="286460">
                <a:tc>
                  <a:txBody>
                    <a:bodyPr/>
                    <a:lstStyle/>
                    <a:p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Instantiation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E1, </a:t>
                      </a:r>
                      <a:r>
                        <a:rPr lang="pt-BR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example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E2; E1, </a:t>
                      </a:r>
                      <a:r>
                        <a:rPr lang="pt-BR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instance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082635"/>
                  </a:ext>
                </a:extLst>
              </a:tr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Restatement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other words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868990"/>
                  </a:ext>
                </a:extLst>
              </a:tr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Alternative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unless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E2; 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an alternative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E2; 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otherwise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819816"/>
                  </a:ext>
                </a:extLst>
              </a:tr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ChosenAlternative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E1, E2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01004"/>
                  </a:ext>
                </a:extLst>
              </a:tr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except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63606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7359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Prasad, R., </a:t>
            </a:r>
            <a:r>
              <a:rPr lang="en-US" sz="1400" dirty="0" err="1"/>
              <a:t>Miltsakaki</a:t>
            </a:r>
            <a:r>
              <a:rPr lang="en-US" sz="1400" dirty="0"/>
              <a:t>, E., Dinesh, N., Lee, A., Joshi, A., </a:t>
            </a:r>
            <a:r>
              <a:rPr lang="en-US" sz="1400" dirty="0" err="1"/>
              <a:t>Robaldo</a:t>
            </a:r>
            <a:r>
              <a:rPr lang="en-US" sz="1400" dirty="0"/>
              <a:t>, L., &amp; Webber, B. L. (2007). The </a:t>
            </a:r>
            <a:r>
              <a:rPr lang="en-US" sz="1400" dirty="0" err="1"/>
              <a:t>penn</a:t>
            </a:r>
            <a:r>
              <a:rPr lang="en-US" sz="1400" dirty="0"/>
              <a:t> discourse treebank 2.0 annotation manual.</a:t>
            </a:r>
          </a:p>
          <a:p>
            <a:r>
              <a:rPr lang="en-US" sz="1400" dirty="0" err="1"/>
              <a:t>Nianwen</a:t>
            </a:r>
            <a:r>
              <a:rPr lang="en-US" sz="1400" dirty="0"/>
              <a:t> </a:t>
            </a:r>
            <a:r>
              <a:rPr lang="en-US" sz="1400" dirty="0" err="1"/>
              <a:t>Xue</a:t>
            </a:r>
            <a:r>
              <a:rPr lang="en-US" sz="1400" dirty="0"/>
              <a:t>, </a:t>
            </a:r>
            <a:r>
              <a:rPr lang="en-US" sz="1400" dirty="0" err="1"/>
              <a:t>Hwee</a:t>
            </a:r>
            <a:r>
              <a:rPr lang="en-US" sz="1400" dirty="0"/>
              <a:t> </a:t>
            </a:r>
            <a:r>
              <a:rPr lang="en-US" sz="1400" dirty="0" err="1"/>
              <a:t>Tou</a:t>
            </a:r>
            <a:r>
              <a:rPr lang="en-US" sz="1400" dirty="0"/>
              <a:t> Ng, Sameer Pradhan, </a:t>
            </a:r>
            <a:r>
              <a:rPr lang="en-US" sz="1400" dirty="0" err="1"/>
              <a:t>Rashmi</a:t>
            </a:r>
            <a:r>
              <a:rPr lang="en-US" sz="1400" dirty="0"/>
              <a:t> Prasad, Christopher Bryant, </a:t>
            </a:r>
            <a:r>
              <a:rPr lang="en-US" sz="1400" dirty="0" err="1"/>
              <a:t>Attapol</a:t>
            </a:r>
            <a:r>
              <a:rPr lang="en-US" sz="1400" dirty="0"/>
              <a:t> T. Rutherford. The CoNLL-2015 Shared Task on Shallow Discourse Parsing.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0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576192"/>
              </p:ext>
            </p:extLst>
          </p:nvPr>
        </p:nvGraphicFramePr>
        <p:xfrm>
          <a:off x="169727" y="1062247"/>
          <a:ext cx="11708030" cy="592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Scales of Verb Related Knowledge Graphs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D7293-A08D-B54F-9F76-7482AA85B1DC}"/>
              </a:ext>
            </a:extLst>
          </p:cNvPr>
          <p:cNvSpPr txBox="1"/>
          <p:nvPr/>
        </p:nvSpPr>
        <p:spPr>
          <a:xfrm>
            <a:off x="7842844" y="1369402"/>
            <a:ext cx="172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300x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larger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8D98B8-8CCB-4D44-951B-4B86C2185712}"/>
              </a:ext>
            </a:extLst>
          </p:cNvPr>
          <p:cNvCxnSpPr/>
          <p:nvPr/>
        </p:nvCxnSpPr>
        <p:spPr>
          <a:xfrm>
            <a:off x="9567949" y="1250830"/>
            <a:ext cx="0" cy="8024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043015-3772-FC4A-92B5-905702C2C372}"/>
              </a:ext>
            </a:extLst>
          </p:cNvPr>
          <p:cNvCxnSpPr>
            <a:cxnSpLocks/>
          </p:cNvCxnSpPr>
          <p:nvPr/>
        </p:nvCxnSpPr>
        <p:spPr>
          <a:xfrm>
            <a:off x="5736566" y="1250830"/>
            <a:ext cx="11057" cy="127185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8016DF-F090-1A40-9866-DD220E705DC5}"/>
              </a:ext>
            </a:extLst>
          </p:cNvPr>
          <p:cNvSpPr txBox="1"/>
          <p:nvPr/>
        </p:nvSpPr>
        <p:spPr>
          <a:xfrm>
            <a:off x="3896057" y="1635607"/>
            <a:ext cx="194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6000x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larger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Information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2">
              <a:spcBef>
                <a:spcPts val="1000"/>
              </a:spcBef>
            </a:pPr>
            <a:r>
              <a:rPr lang="en-US" sz="2800" dirty="0"/>
              <a:t>“hurt things tending to fall down”</a:t>
            </a:r>
          </a:p>
          <a:p>
            <a:pPr marL="228600" lvl="2">
              <a:spcBef>
                <a:spcPts val="1000"/>
              </a:spcBef>
            </a:pPr>
            <a:endParaRPr lang="en-US" sz="2800" dirty="0"/>
          </a:p>
          <a:p>
            <a:pPr marL="228600" lvl="2">
              <a:spcBef>
                <a:spcPts val="1000"/>
              </a:spcBef>
            </a:pPr>
            <a:endParaRPr lang="en-US" sz="2800" dirty="0"/>
          </a:p>
          <a:p>
            <a:pPr marL="228600" lvl="2">
              <a:spcBef>
                <a:spcPts val="1000"/>
              </a:spcBef>
            </a:pPr>
            <a:endParaRPr lang="en-US" sz="2800" dirty="0"/>
          </a:p>
          <a:p>
            <a:pPr marL="228600" lvl="2">
              <a:spcBef>
                <a:spcPts val="1000"/>
              </a:spcBef>
            </a:pPr>
            <a:r>
              <a:rPr lang="en-US" sz="2800" dirty="0"/>
              <a:t>“stocks price may increase when a company acquires a start-up”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40919" y="2704418"/>
            <a:ext cx="4187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(hurt,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00B050"/>
                </a:solidFill>
              </a:rPr>
              <a:t>connection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, fall)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951" y="4840894"/>
            <a:ext cx="805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>
                <a:solidFill>
                  <a:srgbClr val="00B0F0"/>
                </a:solidFill>
              </a:rPr>
              <a:t>company</a:t>
            </a:r>
            <a:r>
              <a:rPr lang="en-US" sz="2800" dirty="0"/>
              <a:t>, acquire, </a:t>
            </a:r>
            <a:r>
              <a:rPr lang="en-US" sz="2800" dirty="0">
                <a:solidFill>
                  <a:srgbClr val="00B0F0"/>
                </a:solidFill>
              </a:rPr>
              <a:t>start-up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00B050"/>
                </a:solidFill>
              </a:rPr>
              <a:t>result-in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00"/>
                </a:solidFill>
              </a:rPr>
              <a:t>stock</a:t>
            </a:r>
            <a:r>
              <a:rPr lang="en-US" sz="2800" dirty="0"/>
              <a:t>, increase)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9606F5E7-B0D0-8A44-B0D6-5742E80A77FE}"/>
              </a:ext>
            </a:extLst>
          </p:cNvPr>
          <p:cNvSpPr txBox="1"/>
          <p:nvPr/>
        </p:nvSpPr>
        <p:spPr>
          <a:xfrm>
            <a:off x="1760261" y="2367121"/>
            <a:ext cx="344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>
                <a:ea typeface="Microsoft YaHei" panose="020B0503020204020204" pitchFamily="34" charset="-122"/>
                <a:cs typeface="Consolas" panose="020B0609020204030204" pitchFamily="49" charset="0"/>
              </a:rPr>
              <a:t>He, she, I, Bob, … </a:t>
            </a:r>
            <a:endParaRPr kumimoji="1" lang="zh-CN" altLang="en-US" sz="2400"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4E5C88B-99D5-5B42-BA9B-15AB0B2357B1}"/>
              </a:ext>
            </a:extLst>
          </p:cNvPr>
          <p:cNvSpPr txBox="1"/>
          <p:nvPr/>
        </p:nvSpPr>
        <p:spPr>
          <a:xfrm>
            <a:off x="7355412" y="2367121"/>
            <a:ext cx="120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ea typeface="Microsoft YaHei" panose="020B0503020204020204" pitchFamily="34" charset="-122"/>
                <a:cs typeface="Consolas" panose="020B0609020204030204" pitchFamily="49" charset="0"/>
              </a:rPr>
              <a:t>PERSON</a:t>
            </a:r>
            <a:endParaRPr kumimoji="1" lang="zh-CN" altLang="en-US" sz="2400" dirty="0"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8F2CAA01-0651-EE4E-9B2E-01D4121541EA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5201075" y="2597954"/>
            <a:ext cx="215433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BF88ACB8-6593-864C-8BB9-9C60230CB60A}"/>
              </a:ext>
            </a:extLst>
          </p:cNvPr>
          <p:cNvSpPr txBox="1"/>
          <p:nvPr/>
        </p:nvSpPr>
        <p:spPr>
          <a:xfrm>
            <a:off x="1787961" y="3085832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ea typeface="Microsoft YaHei" panose="020B0503020204020204" pitchFamily="34" charset="-122"/>
                <a:cs typeface="Consolas" panose="020B0609020204030204" pitchFamily="49" charset="0"/>
              </a:rPr>
              <a:t>1996, 2020, 1949, …</a:t>
            </a:r>
            <a:endParaRPr kumimoji="1" lang="zh-CN" altLang="en-US" sz="2400"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0082CB1-0D06-8946-A94B-50B92434352D}"/>
              </a:ext>
            </a:extLst>
          </p:cNvPr>
          <p:cNvSpPr txBox="1"/>
          <p:nvPr/>
        </p:nvSpPr>
        <p:spPr>
          <a:xfrm>
            <a:off x="7383112" y="3085832"/>
            <a:ext cx="82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ea typeface="Microsoft YaHei" panose="020B0503020204020204" pitchFamily="34" charset="-122"/>
                <a:cs typeface="Consolas" panose="020B0609020204030204" pitchFamily="49" charset="0"/>
              </a:rPr>
              <a:t>YEAR</a:t>
            </a:r>
            <a:endParaRPr kumimoji="1" lang="zh-CN" altLang="en-US" sz="2400" dirty="0"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770C0A1D-72D6-4B44-8943-AF8F5D952A76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5201075" y="3316665"/>
            <a:ext cx="218203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939D721F-BB45-A24D-854A-09B4420C1358}"/>
              </a:ext>
            </a:extLst>
          </p:cNvPr>
          <p:cNvSpPr txBox="1"/>
          <p:nvPr/>
        </p:nvSpPr>
        <p:spPr>
          <a:xfrm>
            <a:off x="1787961" y="3896875"/>
            <a:ext cx="341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>
                <a:ea typeface="Microsoft YaHei" panose="020B0503020204020204" pitchFamily="34" charset="-122"/>
                <a:cs typeface="Consolas" panose="020B0609020204030204" pitchFamily="49" charset="0"/>
              </a:rPr>
              <a:t>23, 20, 333, …. </a:t>
            </a:r>
            <a:endParaRPr kumimoji="1" lang="zh-CN" altLang="en-US" sz="2400"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C6907CB-612A-B043-B451-9E5F5DF63FEC}"/>
              </a:ext>
            </a:extLst>
          </p:cNvPr>
          <p:cNvSpPr txBox="1"/>
          <p:nvPr/>
        </p:nvSpPr>
        <p:spPr>
          <a:xfrm>
            <a:off x="7383112" y="3896875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ea typeface="Microsoft YaHei" panose="020B0503020204020204" pitchFamily="34" charset="-122"/>
                <a:cs typeface="Consolas" panose="020B0609020204030204" pitchFamily="49" charset="0"/>
              </a:rPr>
              <a:t>DIGIT</a:t>
            </a:r>
            <a:endParaRPr kumimoji="1" lang="zh-CN" altLang="en-US" sz="2400" dirty="0"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11F728AE-43E7-944A-AAA0-69587625AD1C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5201075" y="4127708"/>
            <a:ext cx="218203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50A84518-52B9-D64D-8056-CB5836D474B7}"/>
              </a:ext>
            </a:extLst>
          </p:cNvPr>
          <p:cNvSpPr txBox="1"/>
          <p:nvPr/>
        </p:nvSpPr>
        <p:spPr>
          <a:xfrm>
            <a:off x="1744232" y="4707919"/>
            <a:ext cx="345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>
                <a:ea typeface="Microsoft YaHei" panose="020B0503020204020204" pitchFamily="34" charset="-122"/>
                <a:cs typeface="Consolas" panose="020B0609020204030204" pitchFamily="49" charset="0"/>
              </a:rPr>
              <a:t>www.google.com, …     </a:t>
            </a:r>
            <a:endParaRPr kumimoji="1" lang="zh-CN" altLang="en-US" sz="2400"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9EEE5E6-2C53-B34B-8D20-4BE621E056D7}"/>
              </a:ext>
            </a:extLst>
          </p:cNvPr>
          <p:cNvSpPr txBox="1"/>
          <p:nvPr/>
        </p:nvSpPr>
        <p:spPr>
          <a:xfrm>
            <a:off x="7339382" y="4707919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ea typeface="Microsoft YaHei" panose="020B0503020204020204" pitchFamily="34" charset="-122"/>
                <a:cs typeface="Consolas" panose="020B0609020204030204" pitchFamily="49" charset="0"/>
              </a:rPr>
              <a:t>URL</a:t>
            </a:r>
            <a:endParaRPr kumimoji="1" lang="zh-CN" altLang="en-US" sz="2400" dirty="0"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66544D3F-D98F-FA44-B9EB-A22E9D41EA0E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5201076" y="4938752"/>
            <a:ext cx="213830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3C4D3B4F-6E69-584E-B053-F6AFE5AA14BF}"/>
              </a:ext>
            </a:extLst>
          </p:cNvPr>
          <p:cNvSpPr txBox="1"/>
          <p:nvPr/>
        </p:nvSpPr>
        <p:spPr>
          <a:xfrm>
            <a:off x="9986483" y="236712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ea typeface="Microsoft YaHei" panose="020B0503020204020204" pitchFamily="34" charset="-122"/>
                <a:cs typeface="Consolas" panose="020B0609020204030204" pitchFamily="49" charset="0"/>
              </a:rPr>
              <a:t>1.0</a:t>
            </a:r>
            <a:endParaRPr kumimoji="1" lang="zh-CN" altLang="en-US" sz="2400"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E757C99-962C-0B41-8BDB-8641D76842DD}"/>
              </a:ext>
            </a:extLst>
          </p:cNvPr>
          <p:cNvSpPr txBox="1"/>
          <p:nvPr/>
        </p:nvSpPr>
        <p:spPr>
          <a:xfrm>
            <a:off x="10014183" y="308583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ea typeface="Microsoft YaHei" panose="020B0503020204020204" pitchFamily="34" charset="-122"/>
                <a:cs typeface="Consolas" panose="020B0609020204030204" pitchFamily="49" charset="0"/>
              </a:rPr>
              <a:t>1.0</a:t>
            </a:r>
            <a:endParaRPr kumimoji="1" lang="zh-CN" altLang="en-US" sz="2400"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4E2ACB7-9BBE-994E-898B-96D11C3DBEF0}"/>
              </a:ext>
            </a:extLst>
          </p:cNvPr>
          <p:cNvSpPr txBox="1"/>
          <p:nvPr/>
        </p:nvSpPr>
        <p:spPr>
          <a:xfrm>
            <a:off x="10014183" y="389687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ea typeface="Microsoft YaHei" panose="020B0503020204020204" pitchFamily="34" charset="-122"/>
                <a:cs typeface="Consolas" panose="020B0609020204030204" pitchFamily="49" charset="0"/>
              </a:rPr>
              <a:t>1.0</a:t>
            </a:r>
            <a:endParaRPr kumimoji="1" lang="zh-CN" altLang="en-US" sz="2400"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E66E647-E6A6-9842-9F98-962201FAB06E}"/>
              </a:ext>
            </a:extLst>
          </p:cNvPr>
          <p:cNvSpPr txBox="1"/>
          <p:nvPr/>
        </p:nvSpPr>
        <p:spPr>
          <a:xfrm>
            <a:off x="10014183" y="470791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ea typeface="Microsoft YaHei" panose="020B0503020204020204" pitchFamily="34" charset="-122"/>
                <a:cs typeface="Consolas" panose="020B0609020204030204" pitchFamily="49" charset="0"/>
              </a:rPr>
              <a:t>1.0</a:t>
            </a:r>
            <a:endParaRPr kumimoji="1" lang="zh-CN" altLang="en-US" sz="2400"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946ACBD-9AE8-864C-943B-BF464C58D40C}"/>
              </a:ext>
            </a:extLst>
          </p:cNvPr>
          <p:cNvSpPr txBox="1"/>
          <p:nvPr/>
        </p:nvSpPr>
        <p:spPr>
          <a:xfrm>
            <a:off x="9255420" y="1669308"/>
            <a:ext cx="1532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>
                <a:ea typeface="Microsoft YaHei" panose="020B0503020204020204" pitchFamily="34" charset="-122"/>
                <a:cs typeface="Consolas" panose="020B0609020204030204" pitchFamily="49" charset="0"/>
              </a:rPr>
              <a:t>Probability</a:t>
            </a:r>
            <a:endParaRPr kumimoji="1" lang="zh-CN" altLang="en-US" sz="2400">
              <a:ea typeface="Microsoft YaHei" panose="020B0503020204020204" pitchFamily="34" charset="-122"/>
              <a:cs typeface="Consolas" panose="020B0609020204030204" pitchFamily="49" charset="0"/>
            </a:endParaRP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F25FDAD3-9962-FD45-A8B5-D88E2D4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ea typeface="Microsoft YaHei" panose="020B0503020204020204" pitchFamily="34" charset="-122"/>
              </a:rPr>
              <a:t>Normalization</a:t>
            </a:r>
            <a:endParaRPr kumimoji="1" lang="zh-CN" altLang="en-US" dirty="0">
              <a:ea typeface="Microsoft YaHei" panose="020B0503020204020204" pitchFamily="34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07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F25FDAD3-9962-FD45-A8B5-D88E2D4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92" y="2358"/>
            <a:ext cx="10515600" cy="896168"/>
          </a:xfrm>
        </p:spPr>
        <p:txBody>
          <a:bodyPr/>
          <a:lstStyle/>
          <a:p>
            <a:r>
              <a:rPr kumimoji="1" lang="en-US" altLang="zh-CN" dirty="0">
                <a:ea typeface="Microsoft YaHei" panose="020B0503020204020204" pitchFamily="34" charset="-122"/>
              </a:rPr>
              <a:t>Conceptualization with</a:t>
            </a:r>
            <a:endParaRPr kumimoji="1" lang="zh-CN" altLang="en-US" dirty="0">
              <a:ea typeface="Microsoft YaHei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28" y="633250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Data are available at </a:t>
            </a:r>
            <a:r>
              <a:rPr lang="en-US" sz="1400" dirty="0">
                <a:hlinkClick r:id="rId3"/>
              </a:rPr>
              <a:t>https://concept.research.microsoft.com/</a:t>
            </a:r>
            <a:endParaRPr lang="en-US" sz="1400" dirty="0"/>
          </a:p>
          <a:p>
            <a:r>
              <a:rPr lang="en-US" sz="1400" dirty="0" err="1"/>
              <a:t>Wentao</a:t>
            </a:r>
            <a:r>
              <a:rPr lang="en-US" sz="1400" dirty="0"/>
              <a:t> Wu, </a:t>
            </a:r>
            <a:r>
              <a:rPr lang="en-US" sz="1400" dirty="0" err="1"/>
              <a:t>Hongsong</a:t>
            </a:r>
            <a:r>
              <a:rPr lang="en-US" sz="1400" dirty="0"/>
              <a:t> Li, </a:t>
            </a:r>
            <a:r>
              <a:rPr lang="en-US" sz="1400" dirty="0" err="1"/>
              <a:t>Haixun</a:t>
            </a:r>
            <a:r>
              <a:rPr lang="en-US" sz="1400" dirty="0"/>
              <a:t> Wang, Kenny </a:t>
            </a:r>
            <a:r>
              <a:rPr lang="en-US" sz="1400" dirty="0" err="1"/>
              <a:t>Qili</a:t>
            </a:r>
            <a:r>
              <a:rPr lang="en-US" sz="1400" dirty="0"/>
              <a:t> Zhu: </a:t>
            </a:r>
            <a:r>
              <a:rPr lang="en-US" sz="1400" dirty="0" err="1"/>
              <a:t>Probase</a:t>
            </a:r>
            <a:r>
              <a:rPr lang="en-US" sz="1400" dirty="0"/>
              <a:t>: a probabilistic taxonomy for text understanding. SIGMOD Conference 2012: 481-492</a:t>
            </a:r>
          </a:p>
        </p:txBody>
      </p:sp>
      <p:pic>
        <p:nvPicPr>
          <p:cNvPr id="3074" name="Picture 2" descr="https://www.microsoft.com/en-us/research/wp-content/uploads/2016/02/probase-probase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29" y="182019"/>
            <a:ext cx="21907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054565" y="0"/>
            <a:ext cx="3137434" cy="2759013"/>
            <a:chOff x="9054565" y="0"/>
            <a:chExt cx="3137434" cy="27590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92325" y="615969"/>
              <a:ext cx="2861913" cy="21430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54565" y="0"/>
              <a:ext cx="3137434" cy="619166"/>
            </a:xfrm>
            <a:prstGeom prst="rect">
              <a:avLst/>
            </a:prstGeom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9038041" y="3372624"/>
            <a:ext cx="3096689" cy="1360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i="1" dirty="0"/>
              <a:t>Concepts are the glue that holds our mental world together.</a:t>
            </a:r>
            <a:endParaRPr lang="en-US" sz="2000" dirty="0"/>
          </a:p>
          <a:p>
            <a:pPr marL="0" indent="0" algn="r">
              <a:buFont typeface="Arial" pitchFamily="34" charset="0"/>
              <a:buNone/>
            </a:pPr>
            <a:r>
              <a:rPr lang="en-US" sz="2000" dirty="0"/>
              <a:t>Gregory L. Murphy</a:t>
            </a:r>
            <a:br>
              <a:rPr lang="en-US" sz="2000" dirty="0"/>
            </a:br>
            <a:r>
              <a:rPr lang="en-US" sz="2000" dirty="0"/>
              <a:t>NYU</a:t>
            </a:r>
            <a:endParaRPr lang="en-US" sz="2000" b="1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2.7 million concepts </a:t>
            </a:r>
          </a:p>
          <a:p>
            <a:endParaRPr lang="en-US" dirty="0"/>
          </a:p>
        </p:txBody>
      </p:sp>
      <p:pic>
        <p:nvPicPr>
          <p:cNvPr id="16" name="Picture 2" descr="C:\Users\haixunw\AppData\Local\Microsoft\Windows\Temporary Internet Files\Content.Outlook\DB7Y2VJ3\conceptcurves_v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15400" cy="53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Callout 1 16"/>
          <p:cNvSpPr/>
          <p:nvPr/>
        </p:nvSpPr>
        <p:spPr>
          <a:xfrm>
            <a:off x="1333937" y="1937746"/>
            <a:ext cx="1219200" cy="304800"/>
          </a:xfrm>
          <a:prstGeom prst="borderCallout1">
            <a:avLst>
              <a:gd name="adj1" fmla="val 103824"/>
              <a:gd name="adj2" fmla="val 49317"/>
              <a:gd name="adj3" fmla="val 1109606"/>
              <a:gd name="adj4" fmla="val -24095"/>
            </a:avLst>
          </a:prstGeom>
          <a:noFill/>
          <a:ln w="254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cities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3380509" y="1599108"/>
            <a:ext cx="2819400" cy="304800"/>
          </a:xfrm>
          <a:prstGeom prst="borderCallout1">
            <a:avLst>
              <a:gd name="adj1" fmla="val 103824"/>
              <a:gd name="adj2" fmla="val 50890"/>
              <a:gd name="adj3" fmla="val 1223659"/>
              <a:gd name="adj4" fmla="val 52703"/>
            </a:avLst>
          </a:prstGeom>
          <a:noFill/>
          <a:ln w="254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Basic watercolor techniques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5133109" y="2242546"/>
            <a:ext cx="3352800" cy="304800"/>
          </a:xfrm>
          <a:prstGeom prst="borderCallout1">
            <a:avLst>
              <a:gd name="adj1" fmla="val 99346"/>
              <a:gd name="adj2" fmla="val 49317"/>
              <a:gd name="adj3" fmla="val 991048"/>
              <a:gd name="adj4" fmla="val 54222"/>
            </a:avLst>
          </a:prstGeom>
          <a:noFill/>
          <a:ln w="254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Celebrity wedding dress designers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9038041" y="4937693"/>
            <a:ext cx="30966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err="1"/>
              <a:t>Probase</a:t>
            </a:r>
            <a:r>
              <a:rPr lang="en-US" altLang="zh-CN" sz="2000" b="1" dirty="0"/>
              <a:t> </a:t>
            </a:r>
            <a:r>
              <a:rPr lang="en-US" altLang="zh-CN" sz="2000" dirty="0"/>
              <a:t>is a </a:t>
            </a:r>
            <a:r>
              <a:rPr lang="en-US" altLang="zh-CN" sz="2000" i="1" dirty="0">
                <a:solidFill>
                  <a:srgbClr val="C00000"/>
                </a:solidFill>
              </a:rPr>
              <a:t>large,</a:t>
            </a:r>
            <a:r>
              <a:rPr lang="en-US" altLang="zh-CN" sz="2000" dirty="0"/>
              <a:t> </a:t>
            </a:r>
            <a:r>
              <a:rPr lang="en-US" altLang="zh-CN" sz="2000" i="1" dirty="0">
                <a:solidFill>
                  <a:srgbClr val="C00000"/>
                </a:solidFill>
              </a:rPr>
              <a:t>universal, </a:t>
            </a:r>
            <a:br>
              <a:rPr lang="en-US" altLang="zh-CN" sz="2000" i="1" dirty="0">
                <a:solidFill>
                  <a:srgbClr val="C00000"/>
                </a:solidFill>
              </a:rPr>
            </a:br>
            <a:r>
              <a:rPr lang="en-US" altLang="zh-CN" sz="2000" i="1" dirty="0">
                <a:solidFill>
                  <a:srgbClr val="C00000"/>
                </a:solidFill>
              </a:rPr>
              <a:t>probabilistic </a:t>
            </a:r>
            <a:r>
              <a:rPr lang="en-US" altLang="zh-CN" sz="2000" dirty="0"/>
              <a:t>knowledge base with </a:t>
            </a:r>
            <a:r>
              <a:rPr lang="en-US" altLang="zh-CN" sz="2000" b="1" dirty="0"/>
              <a:t>an extremely large concept space </a:t>
            </a:r>
            <a:endParaRPr lang="en-US" altLang="zh-CN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80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930D42F-BC42-EF41-BE28-CD885F0C6B44}"/>
                  </a:ext>
                </a:extLst>
              </p:cNvPr>
              <p:cNvSpPr txBox="1"/>
              <p:nvPr/>
            </p:nvSpPr>
            <p:spPr>
              <a:xfrm>
                <a:off x="2321663" y="1270050"/>
                <a:ext cx="6239721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  <m:t>𝑐𝑜𝑛𝑐𝑒𝑝𝑡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kumimoji="1" lang="en-US" altLang="zh-CN" sz="24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0" i="1">
                          <a:latin typeface="Cambria Math" panose="02040503050406030204" pitchFamily="18" charset="0"/>
                        </a:rPr>
                        <m:t>𝑖𝑛𝑠𝑡𝑎𝑛𝑐𝑒</m:t>
                      </m:r>
                      <m:r>
                        <a:rPr kumimoji="1" lang="en-US" altLang="zh-CN" sz="2400" b="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  <m:t>𝑐𝑜𝑛𝑐𝑒𝑝𝑡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  <m:t>𝑖𝑛𝑠𝑡𝑎𝑛𝑐𝑒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  <m:t>𝑖𝑛𝑠𝑡𝑎𝑛𝑐𝑒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930D42F-BC42-EF41-BE28-CD885F0C6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663" y="1270050"/>
                <a:ext cx="6239721" cy="768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>
            <a:extLst>
              <a:ext uri="{FF2B5EF4-FFF2-40B4-BE49-F238E27FC236}">
                <a16:creationId xmlns:a16="http://schemas.microsoft.com/office/drawing/2014/main" id="{F25FDAD3-9962-FD45-A8B5-D88E2D4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86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ea typeface="Microsoft YaHei" panose="020B0503020204020204" pitchFamily="34" charset="-122"/>
              </a:rPr>
              <a:t>Conceptualization with</a:t>
            </a:r>
            <a:endParaRPr kumimoji="1" lang="zh-CN" altLang="en-US" dirty="0">
              <a:ea typeface="Microsoft YaHei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148067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Data are available at </a:t>
            </a:r>
            <a:r>
              <a:rPr lang="en-US" sz="1400" dirty="0">
                <a:hlinkClick r:id="rId4"/>
              </a:rPr>
              <a:t>https://concept.research.microsoft.com/</a:t>
            </a:r>
            <a:endParaRPr lang="en-US" sz="1400" dirty="0"/>
          </a:p>
          <a:p>
            <a:r>
              <a:rPr lang="en-US" sz="1400" dirty="0" err="1"/>
              <a:t>Wentao</a:t>
            </a:r>
            <a:r>
              <a:rPr lang="en-US" sz="1400" dirty="0"/>
              <a:t> Wu, </a:t>
            </a:r>
            <a:r>
              <a:rPr lang="en-US" sz="1400" dirty="0" err="1"/>
              <a:t>Hongsong</a:t>
            </a:r>
            <a:r>
              <a:rPr lang="en-US" sz="1400" dirty="0"/>
              <a:t> Li, </a:t>
            </a:r>
            <a:r>
              <a:rPr lang="en-US" sz="1400" dirty="0" err="1"/>
              <a:t>Haixun</a:t>
            </a:r>
            <a:r>
              <a:rPr lang="en-US" sz="1400" dirty="0"/>
              <a:t> Wang, Kenny </a:t>
            </a:r>
            <a:r>
              <a:rPr lang="en-US" sz="1400" dirty="0" err="1"/>
              <a:t>Qili</a:t>
            </a:r>
            <a:r>
              <a:rPr lang="en-US" sz="1400" dirty="0"/>
              <a:t> Zhu: </a:t>
            </a:r>
            <a:r>
              <a:rPr lang="en-US" sz="1400" dirty="0" err="1"/>
              <a:t>Probase</a:t>
            </a:r>
            <a:r>
              <a:rPr lang="en-US" sz="1400" dirty="0"/>
              <a:t>: a probabilistic taxonomy for text understanding. SIGMOD Conference 2012: 481-492</a:t>
            </a:r>
          </a:p>
          <a:p>
            <a:r>
              <a:rPr lang="en-US" sz="1400" dirty="0" err="1"/>
              <a:t>Yangqiu</a:t>
            </a:r>
            <a:r>
              <a:rPr lang="en-US" sz="1400" dirty="0"/>
              <a:t> Song, </a:t>
            </a:r>
            <a:r>
              <a:rPr lang="en-US" sz="1400" dirty="0" err="1"/>
              <a:t>Haixun</a:t>
            </a:r>
            <a:r>
              <a:rPr lang="en-US" sz="1400" dirty="0"/>
              <a:t> Wang, </a:t>
            </a:r>
            <a:r>
              <a:rPr lang="en-US" sz="1400" dirty="0" err="1"/>
              <a:t>Zhongyuan</a:t>
            </a:r>
            <a:r>
              <a:rPr lang="en-US" sz="1400" dirty="0"/>
              <a:t> Wang, </a:t>
            </a:r>
            <a:r>
              <a:rPr lang="en-US" sz="1400" dirty="0" err="1"/>
              <a:t>Hongsong</a:t>
            </a:r>
            <a:r>
              <a:rPr lang="en-US" sz="1400" dirty="0"/>
              <a:t> Li, </a:t>
            </a:r>
            <a:r>
              <a:rPr lang="en-US" sz="1400" dirty="0" err="1"/>
              <a:t>Weizhu</a:t>
            </a:r>
            <a:r>
              <a:rPr lang="en-US" sz="1400" dirty="0"/>
              <a:t> Chen: Short Text Conceptualization Using a Probabilistic Knowledgebase. IJCAI 2011: 2330-2336</a:t>
            </a:r>
          </a:p>
        </p:txBody>
      </p:sp>
      <p:pic>
        <p:nvPicPr>
          <p:cNvPr id="3074" name="Picture 2" descr="https://www.microsoft.com/en-us/research/wp-content/uploads/2016/02/probase-probase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65" y="357819"/>
            <a:ext cx="21907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6360" y="619166"/>
            <a:ext cx="2861913" cy="2143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2635" y="0"/>
            <a:ext cx="3309364" cy="65309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690806" y="2567410"/>
            <a:ext cx="4038600" cy="61832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Robin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6074743" y="2567410"/>
            <a:ext cx="4038600" cy="6183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F0"/>
                </a:solidFill>
              </a:rPr>
              <a:t>Penguin</a:t>
            </a:r>
          </a:p>
        </p:txBody>
      </p:sp>
      <p:graphicFrame>
        <p:nvGraphicFramePr>
          <p:cNvPr id="16" name="Chart 15"/>
          <p:cNvGraphicFramePr/>
          <p:nvPr/>
        </p:nvGraphicFramePr>
        <p:xfrm>
          <a:off x="1236043" y="2857111"/>
          <a:ext cx="4572000" cy="315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5808043" y="2857112"/>
          <a:ext cx="4572000" cy="315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5969" y="1356868"/>
            <a:ext cx="2170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Typicality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21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E07B1B7-04C9-784B-93C7-3BCC60422B64}"/>
              </a:ext>
            </a:extLst>
          </p:cNvPr>
          <p:cNvSpPr/>
          <p:nvPr/>
        </p:nvSpPr>
        <p:spPr>
          <a:xfrm>
            <a:off x="6539451" y="3162538"/>
            <a:ext cx="4896633" cy="274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A315C50-27C8-AF47-A5A6-AC0DDDA65188}"/>
              </a:ext>
            </a:extLst>
          </p:cNvPr>
          <p:cNvSpPr txBox="1"/>
          <p:nvPr/>
        </p:nvSpPr>
        <p:spPr>
          <a:xfrm>
            <a:off x="930965" y="930706"/>
            <a:ext cx="1396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cs typeface="Consolas" panose="020B0609020204030204" pitchFamily="49" charset="0"/>
              </a:rPr>
              <a:t>Obama</a:t>
            </a:r>
            <a:endParaRPr lang="en-US" altLang="zh-CN" sz="3200" dirty="0">
              <a:solidFill>
                <a:schemeClr val="accent2"/>
              </a:solidFill>
              <a:cs typeface="Consolas" panose="020B0609020204030204" pitchFamily="49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26504F6-A7D2-CE4C-A524-E3D1E135972B}"/>
              </a:ext>
            </a:extLst>
          </p:cNvPr>
          <p:cNvSpPr txBox="1"/>
          <p:nvPr/>
        </p:nvSpPr>
        <p:spPr>
          <a:xfrm>
            <a:off x="930965" y="1688622"/>
            <a:ext cx="2778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Consolas" panose="020B0609020204030204" pitchFamily="49" charset="0"/>
              </a:rPr>
              <a:t>(politician, 0.0855)</a:t>
            </a:r>
          </a:p>
          <a:p>
            <a:r>
              <a:rPr lang="en-US" altLang="zh-CN" sz="2400" dirty="0">
                <a:cs typeface="Consolas" panose="020B0609020204030204" pitchFamily="49" charset="0"/>
              </a:rPr>
              <a:t>(democrat,   0.0560) </a:t>
            </a:r>
          </a:p>
          <a:p>
            <a:r>
              <a:rPr lang="en-US" altLang="zh-CN" sz="2400" dirty="0">
                <a:cs typeface="Consolas" panose="020B0609020204030204" pitchFamily="49" charset="0"/>
              </a:rPr>
              <a:t>(liberal,    0.0560)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E7C4178-34D8-5F4E-8052-DFF86492984A}"/>
              </a:ext>
            </a:extLst>
          </p:cNvPr>
          <p:cNvSpPr txBox="1"/>
          <p:nvPr/>
        </p:nvSpPr>
        <p:spPr>
          <a:xfrm>
            <a:off x="6188765" y="930706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B0F0"/>
                </a:solidFill>
                <a:cs typeface="Consolas" panose="020B0609020204030204" pitchFamily="49" charset="0"/>
              </a:rPr>
              <a:t>dog</a:t>
            </a:r>
            <a:endParaRPr lang="en-US" altLang="zh-CN" sz="3200" dirty="0">
              <a:solidFill>
                <a:schemeClr val="accent2"/>
              </a:solidFill>
              <a:cs typeface="Consolas" panose="020B0609020204030204" pitchFamily="49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AC1A429-0BA7-3042-92E3-A9E466012C3B}"/>
              </a:ext>
            </a:extLst>
          </p:cNvPr>
          <p:cNvSpPr txBox="1"/>
          <p:nvPr/>
        </p:nvSpPr>
        <p:spPr>
          <a:xfrm>
            <a:off x="6188765" y="1688622"/>
            <a:ext cx="3494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Consolas" panose="020B0609020204030204" pitchFamily="49" charset="0"/>
              </a:rPr>
              <a:t>(animal,           0.2811) </a:t>
            </a:r>
          </a:p>
          <a:p>
            <a:r>
              <a:rPr lang="en-US" altLang="zh-CN" sz="2400" dirty="0">
                <a:cs typeface="Consolas" panose="020B0609020204030204" pitchFamily="49" charset="0"/>
              </a:rPr>
              <a:t>(pet,              0.1377) </a:t>
            </a:r>
          </a:p>
          <a:p>
            <a:r>
              <a:rPr lang="en-US" altLang="zh-CN" sz="2400" dirty="0">
                <a:cs typeface="Consolas" panose="020B0609020204030204" pitchFamily="49" charset="0"/>
              </a:rPr>
              <a:t>(domestic animal,  0.0525)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211291-AC7D-C74A-82B5-36223F815FE2}"/>
              </a:ext>
            </a:extLst>
          </p:cNvPr>
          <p:cNvSpPr txBox="1"/>
          <p:nvPr/>
        </p:nvSpPr>
        <p:spPr>
          <a:xfrm>
            <a:off x="1233621" y="3843686"/>
            <a:ext cx="36263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cs typeface="Consolas" panose="020B0609020204030204" pitchFamily="49" charset="0"/>
              </a:rPr>
              <a:t>(</a:t>
            </a:r>
            <a:r>
              <a:rPr lang="en-US" altLang="zh-CN" sz="2000" dirty="0" err="1">
                <a:cs typeface="Consolas" panose="020B0609020204030204" pitchFamily="49" charset="0"/>
              </a:rPr>
              <a:t>obama</a:t>
            </a:r>
            <a:r>
              <a:rPr lang="en-US" altLang="zh-CN" sz="2000" dirty="0">
                <a:cs typeface="Consolas" panose="020B0609020204030204" pitchFamily="49" charset="0"/>
              </a:rPr>
              <a:t> have </a:t>
            </a:r>
            <a:r>
              <a:rPr lang="en-US" altLang="zh-CN" sz="2000" u="sng" dirty="0">
                <a:cs typeface="Consolas" panose="020B0609020204030204" pitchFamily="49" charset="0"/>
              </a:rPr>
              <a:t>animal</a:t>
            </a:r>
            <a:r>
              <a:rPr lang="en-US" altLang="zh-CN" sz="2000" dirty="0">
                <a:cs typeface="Consolas" panose="020B0609020204030204" pitchFamily="49" charset="0"/>
              </a:rPr>
              <a:t>, 0.2811)</a:t>
            </a:r>
          </a:p>
          <a:p>
            <a:r>
              <a:rPr lang="en-US" altLang="zh-CN" sz="2000" dirty="0">
                <a:cs typeface="Consolas" panose="020B0609020204030204" pitchFamily="49" charset="0"/>
              </a:rPr>
              <a:t>(</a:t>
            </a:r>
            <a:r>
              <a:rPr lang="en-US" altLang="zh-CN" sz="2000" dirty="0" err="1">
                <a:cs typeface="Consolas" panose="020B0609020204030204" pitchFamily="49" charset="0"/>
              </a:rPr>
              <a:t>obama</a:t>
            </a:r>
            <a:r>
              <a:rPr lang="en-US" altLang="zh-CN" sz="2000" dirty="0">
                <a:cs typeface="Consolas" panose="020B0609020204030204" pitchFamily="49" charset="0"/>
              </a:rPr>
              <a:t> have </a:t>
            </a:r>
            <a:r>
              <a:rPr lang="en-US" altLang="zh-CN" sz="2000" u="sng" dirty="0">
                <a:cs typeface="Consolas" panose="020B0609020204030204" pitchFamily="49" charset="0"/>
              </a:rPr>
              <a:t>pet</a:t>
            </a:r>
            <a:r>
              <a:rPr lang="en-US" altLang="zh-CN" sz="2000" dirty="0">
                <a:cs typeface="Consolas" panose="020B0609020204030204" pitchFamily="49" charset="0"/>
              </a:rPr>
              <a:t>, 0.1377)</a:t>
            </a:r>
          </a:p>
          <a:p>
            <a:r>
              <a:rPr lang="en-US" altLang="zh-CN" sz="2000" dirty="0">
                <a:cs typeface="Consolas" panose="020B0609020204030204" pitchFamily="49" charset="0"/>
              </a:rPr>
              <a:t>(</a:t>
            </a:r>
            <a:r>
              <a:rPr lang="en-US" altLang="zh-CN" sz="2000" u="sng" dirty="0">
                <a:cs typeface="Consolas" panose="020B0609020204030204" pitchFamily="49" charset="0"/>
              </a:rPr>
              <a:t>politician</a:t>
            </a:r>
            <a:r>
              <a:rPr lang="en-US" altLang="zh-CN" sz="2000" dirty="0">
                <a:cs typeface="Consolas" panose="020B0609020204030204" pitchFamily="49" charset="0"/>
              </a:rPr>
              <a:t> have dog, 0.0855)</a:t>
            </a:r>
          </a:p>
          <a:p>
            <a:r>
              <a:rPr lang="en-US" altLang="zh-CN" sz="2000" dirty="0">
                <a:cs typeface="Consolas" panose="020B0609020204030204" pitchFamily="49" charset="0"/>
              </a:rPr>
              <a:t>(</a:t>
            </a:r>
            <a:r>
              <a:rPr lang="en-US" altLang="zh-CN" sz="2000" u="sng" dirty="0">
                <a:cs typeface="Consolas" panose="020B0609020204030204" pitchFamily="49" charset="0"/>
              </a:rPr>
              <a:t>democrat</a:t>
            </a:r>
            <a:r>
              <a:rPr lang="en-US" altLang="zh-CN" sz="2000" dirty="0">
                <a:cs typeface="Consolas" panose="020B0609020204030204" pitchFamily="49" charset="0"/>
              </a:rPr>
              <a:t> have dog, 0.05604) </a:t>
            </a:r>
          </a:p>
          <a:p>
            <a:r>
              <a:rPr lang="en-US" altLang="zh-CN" sz="2000" dirty="0">
                <a:cs typeface="Consolas" panose="020B0609020204030204" pitchFamily="49" charset="0"/>
              </a:rPr>
              <a:t>              ...</a:t>
            </a:r>
          </a:p>
          <a:p>
            <a:r>
              <a:rPr lang="en-US" altLang="zh-CN" sz="2000" dirty="0">
                <a:cs typeface="Consolas" panose="020B0609020204030204" pitchFamily="49" charset="0"/>
              </a:rPr>
              <a:t>(</a:t>
            </a:r>
            <a:r>
              <a:rPr lang="en-US" altLang="zh-CN" sz="2000" u="sng" dirty="0">
                <a:cs typeface="Consolas" panose="020B0609020204030204" pitchFamily="49" charset="0"/>
              </a:rPr>
              <a:t>politician</a:t>
            </a:r>
            <a:r>
              <a:rPr lang="en-US" altLang="zh-CN" sz="2000" dirty="0">
                <a:cs typeface="Consolas" panose="020B0609020204030204" pitchFamily="49" charset="0"/>
              </a:rPr>
              <a:t> have </a:t>
            </a:r>
            <a:r>
              <a:rPr lang="en-US" altLang="zh-CN" sz="2000" u="sng" dirty="0">
                <a:cs typeface="Consolas" panose="020B0609020204030204" pitchFamily="49" charset="0"/>
              </a:rPr>
              <a:t>animal</a:t>
            </a:r>
            <a:r>
              <a:rPr lang="en-US" altLang="zh-CN" sz="2000" dirty="0">
                <a:cs typeface="Consolas" panose="020B0609020204030204" pitchFamily="49" charset="0"/>
              </a:rPr>
              <a:t>, </a:t>
            </a:r>
            <a:r>
              <a:rPr lang="en-US" altLang="zh-CN" sz="2000" dirty="0">
                <a:solidFill>
                  <a:srgbClr val="FF0000"/>
                </a:solidFill>
                <a:cs typeface="Consolas" panose="020B0609020204030204" pitchFamily="49" charset="0"/>
              </a:rPr>
              <a:t>0.0240</a:t>
            </a:r>
            <a:r>
              <a:rPr lang="en-US" altLang="zh-CN" sz="2000" dirty="0">
                <a:cs typeface="Consolas" panose="020B0609020204030204" pitchFamily="49" charset="0"/>
              </a:rPr>
              <a:t>)</a:t>
            </a:r>
          </a:p>
          <a:p>
            <a:r>
              <a:rPr lang="en-US" altLang="zh-CN" sz="2000" dirty="0">
                <a:cs typeface="Consolas" panose="020B0609020204030204" pitchFamily="49" charset="0"/>
              </a:rPr>
              <a:t>(</a:t>
            </a:r>
            <a:r>
              <a:rPr lang="en-US" altLang="zh-CN" sz="2000" u="sng" dirty="0">
                <a:cs typeface="Consolas" panose="020B0609020204030204" pitchFamily="49" charset="0"/>
              </a:rPr>
              <a:t>democrat</a:t>
            </a:r>
            <a:r>
              <a:rPr lang="en-US" altLang="zh-CN" sz="2000" dirty="0">
                <a:cs typeface="Consolas" panose="020B0609020204030204" pitchFamily="49" charset="0"/>
              </a:rPr>
              <a:t> have </a:t>
            </a:r>
            <a:r>
              <a:rPr lang="en-US" altLang="zh-CN" sz="2000" u="sng" dirty="0">
                <a:cs typeface="Consolas" panose="020B0609020204030204" pitchFamily="49" charset="0"/>
              </a:rPr>
              <a:t>animal</a:t>
            </a:r>
            <a:r>
              <a:rPr lang="en-US" altLang="zh-CN" sz="2000" dirty="0">
                <a:cs typeface="Consolas" panose="020B0609020204030204" pitchFamily="49" charset="0"/>
              </a:rPr>
              <a:t>, 0.01575)</a:t>
            </a:r>
          </a:p>
          <a:p>
            <a:r>
              <a:rPr lang="en-US" altLang="zh-CN" sz="2000" dirty="0">
                <a:cs typeface="Consolas" panose="020B0609020204030204" pitchFamily="49" charset="0"/>
              </a:rPr>
              <a:t>		   ...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25F79A8-C3EE-944C-8376-7F15AE4C8C59}"/>
              </a:ext>
            </a:extLst>
          </p:cNvPr>
          <p:cNvSpPr txBox="1"/>
          <p:nvPr/>
        </p:nvSpPr>
        <p:spPr>
          <a:xfrm>
            <a:off x="1309035" y="3178774"/>
            <a:ext cx="263072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cs typeface="Consolas" panose="020B0609020204030204" pitchFamily="49" charset="0"/>
              </a:rPr>
              <a:t>(</a:t>
            </a:r>
            <a:r>
              <a:rPr lang="en-US" altLang="zh-CN" sz="2400" dirty="0">
                <a:solidFill>
                  <a:srgbClr val="00B050"/>
                </a:solidFill>
                <a:cs typeface="Consolas" panose="020B0609020204030204" pitchFamily="49" charset="0"/>
              </a:rPr>
              <a:t>Obama</a:t>
            </a:r>
            <a:r>
              <a:rPr lang="en-US" altLang="zh-CN" sz="2400" dirty="0">
                <a:solidFill>
                  <a:schemeClr val="accent2"/>
                </a:solidFill>
                <a:cs typeface="Consolas" panose="020B0609020204030204" pitchFamily="49" charset="0"/>
              </a:rPr>
              <a:t>, have, </a:t>
            </a:r>
            <a:r>
              <a:rPr lang="en-US" altLang="zh-CN" sz="2400" dirty="0">
                <a:solidFill>
                  <a:srgbClr val="00B0F0"/>
                </a:solidFill>
                <a:cs typeface="Consolas" panose="020B0609020204030204" pitchFamily="49" charset="0"/>
              </a:rPr>
              <a:t>dog</a:t>
            </a:r>
            <a:r>
              <a:rPr lang="en-US" altLang="zh-CN" sz="2400" dirty="0">
                <a:solidFill>
                  <a:schemeClr val="accent2"/>
                </a:solidFill>
                <a:cs typeface="Consolas" panose="020B06090202040302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C85BB0D-A33E-B440-A2E9-7442898232E9}"/>
                  </a:ext>
                </a:extLst>
              </p:cNvPr>
              <p:cNvSpPr txBox="1"/>
              <p:nvPr/>
            </p:nvSpPr>
            <p:spPr>
              <a:xfrm>
                <a:off x="6997410" y="3178774"/>
                <a:ext cx="3456844" cy="116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kumimoji="1" lang="zh-CN" altLang="en-US" sz="2400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onsolas" panose="020B06090202040302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400" b="0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onsolas" panose="020B0609020204030204" pitchFamily="49" charset="0"/>
                            </a:rPr>
                            <m:t>𝑖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onsolas" panose="020B0609020204030204" pitchFamily="49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onsolas" panose="020B0609020204030204" pitchFamily="49" charset="0"/>
                            </a:rPr>
                            <m:t>𝑁</m:t>
                          </m:r>
                        </m:sup>
                        <m:e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onsolas" panose="020B0609020204030204" pitchFamily="49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1" lang="en-US" altLang="zh-CN" sz="2400" b="0" i="1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Consolas" panose="020B0609020204030204" pitchFamily="49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400" b="0" i="1"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Consolas" panose="020B06090202040302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Consolas" panose="020B0609020204030204" pitchFamily="49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1" lang="en-US" altLang="zh-CN" sz="2400" b="0" i="1"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Consolas" panose="020B0609020204030204" pitchFamily="49" charset="0"/>
                                    </a:rPr>
                                    <m:t>𝑖</m:t>
                                  </m:r>
                                  <m:r>
                                    <a:rPr kumimoji="1" lang="en-US" altLang="zh-CN" sz="2400" b="0" i="1"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Consolas" panose="020B0609020204030204" pitchFamily="49" charset="0"/>
                                    </a:rPr>
                                    <m:t>, </m:t>
                                  </m:r>
                                  <m:r>
                                    <a:rPr kumimoji="1" lang="en-US" altLang="zh-CN" sz="2400" b="0" i="1"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Consolas" panose="020B0609020204030204" pitchFamily="49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400" b="0" i="1"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Consolas" panose="020B06090202040302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b="0" i="1"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Consolas" panose="020B0609020204030204" pitchFamily="49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zh-CN" sz="2400" b="0" i="1"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Consolas" panose="020B0609020204030204" pitchFamily="49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zh-CN" altLang="en-US" sz="2400">
                  <a:ea typeface="Microsoft YaHei" panose="020B0503020204020204" pitchFamily="34" charset="-122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C85BB0D-A33E-B440-A2E9-744289823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10" y="3178774"/>
                <a:ext cx="3456844" cy="1169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F611607-E192-EA4C-8543-898E228CDAEF}"/>
                  </a:ext>
                </a:extLst>
              </p:cNvPr>
              <p:cNvSpPr txBox="1"/>
              <p:nvPr/>
            </p:nvSpPr>
            <p:spPr>
              <a:xfrm>
                <a:off x="6347250" y="4638404"/>
                <a:ext cx="5100917" cy="1183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Consolas" panose="020B0609020204030204" pitchFamily="49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CN" sz="2400" b="0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onsolas" panose="020B06090202040302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onsolas" panose="020B0609020204030204" pitchFamily="49" charset="0"/>
                            </a:rPr>
                            <m:t>𝑝𝑜𝑙𝑖𝑡𝑖𝑐𝑖𝑎𝑛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onsolas" panose="020B0609020204030204" pitchFamily="49" charset="0"/>
                            </a:rPr>
                            <m:t> </m:t>
                          </m:r>
                        </m:e>
                        <m:e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onsolas" panose="020B0609020204030204" pitchFamily="49" charset="0"/>
                            </a:rPr>
                            <m:t> 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onsolas" panose="020B0609020204030204" pitchFamily="49" charset="0"/>
                            </a:rPr>
                            <m:t>𝑂𝑏𝑎𝑚𝑎</m:t>
                          </m:r>
                        </m:e>
                      </m:d>
                      <m:r>
                        <a:rPr kumimoji="1" lang="en-US" altLang="zh-CN" sz="2400" b="0" i="1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Consolas" panose="020B0609020204030204" pitchFamily="49" charset="0"/>
                        </a:rPr>
                        <m:t> × </m:t>
                      </m:r>
                      <m:r>
                        <a:rPr kumimoji="1" lang="en-US" altLang="zh-CN" sz="2400" b="0" i="1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Consolas" panose="020B0609020204030204" pitchFamily="49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kumimoji="1" lang="en-US" altLang="zh-CN" sz="2400" b="0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onsolas" panose="020B0609020204030204" pitchFamily="49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onsolas" panose="020B0609020204030204" pitchFamily="49" charset="0"/>
                            </a:rPr>
                            <m:t>𝑎𝑛𝑖𝑚𝑎𝑙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onsolas" panose="020B0609020204030204" pitchFamily="49" charset="0"/>
                            </a:rPr>
                            <m:t> </m:t>
                          </m:r>
                        </m:e>
                      </m:d>
                      <m:r>
                        <a:rPr kumimoji="1" lang="en-US" altLang="zh-CN" sz="2400" b="0" i="1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Consolas" panose="020B0609020204030204" pitchFamily="49" charset="0"/>
                        </a:rPr>
                        <m:t> </m:t>
                      </m:r>
                      <m:r>
                        <a:rPr kumimoji="1" lang="en-US" altLang="zh-CN" sz="2400" b="0" i="1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Consolas" panose="020B0609020204030204" pitchFamily="49" charset="0"/>
                        </a:rPr>
                        <m:t>𝑑𝑜𝑔</m:t>
                      </m:r>
                      <m:r>
                        <a:rPr kumimoji="1" lang="en-US" altLang="zh-CN" sz="2400" b="0" i="1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Consolas" panose="020B0609020204030204" pitchFamily="49" charset="0"/>
                        </a:rPr>
                        <m:t>)=0.0855 × 0.2811=0.0240</m:t>
                      </m:r>
                    </m:oMath>
                  </m:oMathPara>
                </a14:m>
                <a:endParaRPr kumimoji="1" lang="zh-CN" altLang="en-US" sz="2400">
                  <a:ea typeface="Microsoft YaHei" panose="020B0503020204020204" pitchFamily="34" charset="-122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F611607-E192-EA4C-8543-898E228CD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250" y="4638404"/>
                <a:ext cx="5100917" cy="1183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4B3CA2DB-8BE4-B844-8589-F52B93D8AEB7}"/>
              </a:ext>
            </a:extLst>
          </p:cNvPr>
          <p:cNvCxnSpPr>
            <a:cxnSpLocks/>
          </p:cNvCxnSpPr>
          <p:nvPr/>
        </p:nvCxnSpPr>
        <p:spPr>
          <a:xfrm flipV="1">
            <a:off x="5234066" y="5120959"/>
            <a:ext cx="1497496" cy="3975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标题 1">
            <a:extLst>
              <a:ext uri="{FF2B5EF4-FFF2-40B4-BE49-F238E27FC236}">
                <a16:creationId xmlns:a16="http://schemas.microsoft.com/office/drawing/2014/main" id="{F25FDAD3-9962-FD45-A8B5-D88E2D45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25" y="-5663"/>
            <a:ext cx="10665741" cy="1325563"/>
          </a:xfrm>
        </p:spPr>
        <p:txBody>
          <a:bodyPr/>
          <a:lstStyle/>
          <a:p>
            <a:r>
              <a:rPr kumimoji="1" lang="en-US" altLang="zh-CN" dirty="0">
                <a:ea typeface="Microsoft YaHei" panose="020B0503020204020204" pitchFamily="34" charset="-122"/>
              </a:rPr>
              <a:t>A Running Example</a:t>
            </a:r>
            <a:endParaRPr kumimoji="1" lang="zh-CN" altLang="en-US" dirty="0">
              <a:ea typeface="Microsoft YaHei" panose="020B0503020204020204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29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:a16="http://schemas.microsoft.com/office/drawing/2014/main" id="{8F1702CA-ACE4-1C45-A74A-5BCF347FD24B}"/>
              </a:ext>
            </a:extLst>
          </p:cNvPr>
          <p:cNvSpPr/>
          <p:nvPr/>
        </p:nvSpPr>
        <p:spPr>
          <a:xfrm>
            <a:off x="533567" y="5388357"/>
            <a:ext cx="11031376" cy="9559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5798E33-239D-4C43-9138-0EDB92B5B964}"/>
              </a:ext>
            </a:extLst>
          </p:cNvPr>
          <p:cNvSpPr txBox="1"/>
          <p:nvPr/>
        </p:nvSpPr>
        <p:spPr>
          <a:xfrm>
            <a:off x="760330" y="405203"/>
            <a:ext cx="34247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6"/>
                </a:solidFill>
                <a:cs typeface="Consolas" panose="020B0609020204030204" pitchFamily="49" charset="0"/>
              </a:rPr>
              <a:t>(person, have, animal)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A8806B8-4E71-F240-ACA8-C9D4DD08BF41}"/>
              </a:ext>
            </a:extLst>
          </p:cNvPr>
          <p:cNvSpPr txBox="1"/>
          <p:nvPr/>
        </p:nvSpPr>
        <p:spPr>
          <a:xfrm>
            <a:off x="7523922" y="397065"/>
            <a:ext cx="386189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6"/>
                </a:solidFill>
                <a:cs typeface="Consolas" panose="020B0609020204030204" pitchFamily="49" charset="0"/>
              </a:rPr>
              <a:t>(positive-emotion, come)</a:t>
            </a: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A16139CF-4147-0B44-97FD-ACF1F4FEB0A1}"/>
              </a:ext>
            </a:extLst>
          </p:cNvPr>
          <p:cNvCxnSpPr/>
          <p:nvPr/>
        </p:nvCxnSpPr>
        <p:spPr>
          <a:xfrm>
            <a:off x="336229" y="920285"/>
            <a:ext cx="0" cy="42215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49563597-EA35-5D41-9DAC-CE0A713973D7}"/>
              </a:ext>
            </a:extLst>
          </p:cNvPr>
          <p:cNvCxnSpPr/>
          <p:nvPr/>
        </p:nvCxnSpPr>
        <p:spPr>
          <a:xfrm>
            <a:off x="11816015" y="920285"/>
            <a:ext cx="0" cy="42215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37276DAA-ED22-DB48-8085-44E952CDA504}"/>
              </a:ext>
            </a:extLst>
          </p:cNvPr>
          <p:cNvSpPr txBox="1"/>
          <p:nvPr/>
        </p:nvSpPr>
        <p:spPr>
          <a:xfrm>
            <a:off x="1444120" y="4372968"/>
            <a:ext cx="25129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Consolas" panose="020B0609020204030204" pitchFamily="49" charset="0"/>
              </a:rPr>
              <a:t>You, will have, a duckling</a:t>
            </a: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988F957C-4C65-8B41-82B0-6A0D0B23D827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47802" y="4557634"/>
            <a:ext cx="10963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AE426B0-4DCC-1E41-9325-32987695A8FD}"/>
              </a:ext>
            </a:extLst>
          </p:cNvPr>
          <p:cNvSpPr txBox="1"/>
          <p:nvPr/>
        </p:nvSpPr>
        <p:spPr>
          <a:xfrm>
            <a:off x="1444120" y="3616233"/>
            <a:ext cx="22324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Consolas" panose="020B0609020204030204" pitchFamily="49" charset="0"/>
              </a:rPr>
              <a:t>I, have, my own horse</a:t>
            </a: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0E67580B-BDB4-D74F-82BB-EA7D50DF4A40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347802" y="3800899"/>
            <a:ext cx="1096318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788A4C0F-E354-8647-961C-9D85DA5F3F8C}"/>
              </a:ext>
            </a:extLst>
          </p:cNvPr>
          <p:cNvSpPr txBox="1"/>
          <p:nvPr/>
        </p:nvSpPr>
        <p:spPr>
          <a:xfrm>
            <a:off x="7855967" y="3616233"/>
            <a:ext cx="228678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Consolas" panose="020B0609020204030204" pitchFamily="49" charset="0"/>
              </a:rPr>
              <a:t>the exhilaration, come</a:t>
            </a:r>
          </a:p>
        </p:txBody>
      </p: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4C42EBED-97E3-CB40-9E19-92EF774EAB91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0142747" y="3800899"/>
            <a:ext cx="16732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F8AB883B-7C60-FA4B-AEE9-109F836D1BEC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3676591" y="3800899"/>
            <a:ext cx="4179376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176C00B1-CC12-6E47-9CD2-C090EB6A8939}"/>
              </a:ext>
            </a:extLst>
          </p:cNvPr>
          <p:cNvSpPr txBox="1"/>
          <p:nvPr/>
        </p:nvSpPr>
        <p:spPr>
          <a:xfrm>
            <a:off x="4307849" y="3185346"/>
            <a:ext cx="262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cs typeface="Consolas" panose="020B0609020204030204" pitchFamily="49" charset="0"/>
              </a:rPr>
              <a:t>ResultIn [freq=2]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68111A9-E3F4-5A4D-932A-E8CE543FD144}"/>
              </a:ext>
            </a:extLst>
          </p:cNvPr>
          <p:cNvSpPr/>
          <p:nvPr/>
        </p:nvSpPr>
        <p:spPr>
          <a:xfrm>
            <a:off x="10903721" y="3323557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cs typeface="Times New Roman" panose="02020603050405020304" pitchFamily="18" charset="0"/>
              </a:rPr>
              <a:t>0.125</a:t>
            </a:r>
            <a:endParaRPr lang="zh-CN" altLang="en-US" sz="2000"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8990676-8C03-1246-AE9A-6F8C4477D684}"/>
              </a:ext>
            </a:extLst>
          </p:cNvPr>
          <p:cNvSpPr/>
          <p:nvPr/>
        </p:nvSpPr>
        <p:spPr>
          <a:xfrm>
            <a:off x="462147" y="3353725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cs typeface="Times New Roman" panose="02020603050405020304" pitchFamily="18" charset="0"/>
              </a:rPr>
              <a:t>0.333</a:t>
            </a:r>
            <a:endParaRPr lang="zh-CN" altLang="en-US" sz="2000"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971E9BC-5176-4846-BA8F-F38431009AC1}"/>
              </a:ext>
            </a:extLst>
          </p:cNvPr>
          <p:cNvSpPr txBox="1"/>
          <p:nvPr/>
        </p:nvSpPr>
        <p:spPr>
          <a:xfrm>
            <a:off x="1441625" y="1952339"/>
            <a:ext cx="21053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Consolas" panose="020B0609020204030204" pitchFamily="49" charset="0"/>
              </a:rPr>
              <a:t>He, have, a little dog</a:t>
            </a:r>
          </a:p>
        </p:txBody>
      </p: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038D4C5F-B207-0041-A163-CF32354D3690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345307" y="2137005"/>
            <a:ext cx="1096318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9F38DC19-9237-5C47-9328-071B4B744EA4}"/>
              </a:ext>
            </a:extLst>
          </p:cNvPr>
          <p:cNvSpPr/>
          <p:nvPr/>
        </p:nvSpPr>
        <p:spPr>
          <a:xfrm>
            <a:off x="459652" y="1689831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cs typeface="Times New Roman" panose="02020603050405020304" pitchFamily="18" charset="0"/>
              </a:rPr>
              <a:t>0.281</a:t>
            </a:r>
            <a:endParaRPr lang="zh-CN" altLang="en-US" sz="2000">
              <a:cs typeface="Times New Roman" panose="02020603050405020304" pitchFamily="18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A8F5843-08B6-BF4C-B4A5-5B3BE38F5D9C}"/>
              </a:ext>
            </a:extLst>
          </p:cNvPr>
          <p:cNvSpPr/>
          <p:nvPr/>
        </p:nvSpPr>
        <p:spPr>
          <a:xfrm>
            <a:off x="458485" y="4099813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cs typeface="Times New Roman" panose="02020603050405020304" pitchFamily="18" charset="0"/>
              </a:rPr>
              <a:t>0.222</a:t>
            </a:r>
            <a:endParaRPr lang="zh-CN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69C87DB-F69B-D744-B736-5A5CED49E888}"/>
              </a:ext>
            </a:extLst>
          </p:cNvPr>
          <p:cNvSpPr txBox="1"/>
          <p:nvPr/>
        </p:nvSpPr>
        <p:spPr>
          <a:xfrm>
            <a:off x="7800722" y="1952339"/>
            <a:ext cx="212558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Consolas" panose="020B0609020204030204" pitchFamily="49" charset="0"/>
              </a:rPr>
              <a:t>the happiness, come</a:t>
            </a:r>
          </a:p>
        </p:txBody>
      </p: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7C59FFFF-B403-814C-9DE3-421E91A88B46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9926304" y="2137005"/>
            <a:ext cx="18344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2483F906-8B8D-2449-B53B-65ABA509AEA3}"/>
              </a:ext>
            </a:extLst>
          </p:cNvPr>
          <p:cNvCxnSpPr>
            <a:cxnSpLocks/>
            <a:stCxn id="38" idx="3"/>
            <a:endCxn id="46" idx="1"/>
          </p:cNvCxnSpPr>
          <p:nvPr/>
        </p:nvCxnSpPr>
        <p:spPr>
          <a:xfrm>
            <a:off x="3546945" y="2137005"/>
            <a:ext cx="4253777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22DA7D76-94A0-6E45-B6E4-E90B1ED37957}"/>
              </a:ext>
            </a:extLst>
          </p:cNvPr>
          <p:cNvSpPr/>
          <p:nvPr/>
        </p:nvSpPr>
        <p:spPr>
          <a:xfrm>
            <a:off x="10885551" y="167620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cs typeface="Times New Roman" panose="02020603050405020304" pitchFamily="18" charset="0"/>
              </a:rPr>
              <a:t>0.087</a:t>
            </a:r>
            <a:endParaRPr lang="zh-CN" altLang="en-US" sz="2000"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DC9BE99-3A8F-994E-994E-BB2069421A24}"/>
              </a:ext>
            </a:extLst>
          </p:cNvPr>
          <p:cNvSpPr txBox="1"/>
          <p:nvPr/>
        </p:nvSpPr>
        <p:spPr>
          <a:xfrm>
            <a:off x="4211606" y="1370625"/>
            <a:ext cx="262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solidFill>
                  <a:schemeClr val="accent2"/>
                </a:solidFill>
                <a:cs typeface="Consolas" panose="020B0609020204030204" pitchFamily="49" charset="0"/>
              </a:rPr>
              <a:t>ResultIn</a:t>
            </a:r>
            <a:r>
              <a:rPr lang="en-US" altLang="zh-CN" sz="2800" dirty="0">
                <a:solidFill>
                  <a:schemeClr val="accent2"/>
                </a:solidFill>
                <a:cs typeface="Consolas" panose="020B0609020204030204" pitchFamily="49" charset="0"/>
              </a:rPr>
              <a:t> [</a:t>
            </a:r>
            <a:r>
              <a:rPr lang="en-US" altLang="zh-CN" sz="2800" dirty="0" err="1">
                <a:solidFill>
                  <a:schemeClr val="accent2"/>
                </a:solidFill>
                <a:cs typeface="Consolas" panose="020B0609020204030204" pitchFamily="49" charset="0"/>
              </a:rPr>
              <a:t>freq</a:t>
            </a:r>
            <a:r>
              <a:rPr lang="en-US" altLang="zh-CN" sz="2800" dirty="0">
                <a:solidFill>
                  <a:schemeClr val="accent2"/>
                </a:solidFill>
                <a:cs typeface="Consolas" panose="020B0609020204030204" pitchFamily="49" charset="0"/>
              </a:rPr>
              <a:t>=3]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52C7106-D59D-C14E-9329-3B358CFC7AD7}"/>
              </a:ext>
            </a:extLst>
          </p:cNvPr>
          <p:cNvSpPr txBox="1"/>
          <p:nvPr/>
        </p:nvSpPr>
        <p:spPr>
          <a:xfrm>
            <a:off x="2042155" y="120464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ea typeface="Microsoft YaHei" panose="020B0503020204020204" pitchFamily="34" charset="-122"/>
              </a:rPr>
              <a:t>……</a:t>
            </a:r>
            <a:endParaRPr kumimoji="1" lang="zh-CN" altLang="en-US">
              <a:ea typeface="Microsoft YaHei" panose="020B0503020204020204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1651444-E917-5446-A24D-8ABF60C0CF56}"/>
              </a:ext>
            </a:extLst>
          </p:cNvPr>
          <p:cNvSpPr txBox="1"/>
          <p:nvPr/>
        </p:nvSpPr>
        <p:spPr>
          <a:xfrm>
            <a:off x="9381330" y="1120392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ea typeface="Microsoft YaHei" panose="020B0503020204020204" pitchFamily="34" charset="-122"/>
              </a:rPr>
              <a:t>……</a:t>
            </a:r>
            <a:endParaRPr kumimoji="1" lang="zh-CN" altLang="en-US">
              <a:ea typeface="Microsoft YaHei" panose="020B0503020204020204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44C4420-5D75-3E4F-923E-4749C74B7613}"/>
              </a:ext>
            </a:extLst>
          </p:cNvPr>
          <p:cNvSpPr txBox="1"/>
          <p:nvPr/>
        </p:nvSpPr>
        <p:spPr>
          <a:xfrm>
            <a:off x="2042155" y="285949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ea typeface="Microsoft YaHei" panose="020B0503020204020204" pitchFamily="34" charset="-122"/>
              </a:rPr>
              <a:t>……</a:t>
            </a:r>
            <a:endParaRPr kumimoji="1" lang="zh-CN" altLang="en-US">
              <a:ea typeface="Microsoft YaHei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3E2710B-F83A-024A-8280-163116463B25}"/>
              </a:ext>
            </a:extLst>
          </p:cNvPr>
          <p:cNvSpPr txBox="1"/>
          <p:nvPr/>
        </p:nvSpPr>
        <p:spPr>
          <a:xfrm>
            <a:off x="9376026" y="286140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ea typeface="Microsoft YaHei" panose="020B0503020204020204" pitchFamily="34" charset="-122"/>
              </a:rPr>
              <a:t>……</a:t>
            </a:r>
            <a:endParaRPr kumimoji="1" lang="zh-CN" altLang="en-US">
              <a:ea typeface="Microsoft YaHei" panose="020B0503020204020204" pitchFamily="34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01A90ECA-0A14-504B-A1C3-BD4C33988481}"/>
              </a:ext>
            </a:extLst>
          </p:cNvPr>
          <p:cNvSpPr txBox="1"/>
          <p:nvPr/>
        </p:nvSpPr>
        <p:spPr>
          <a:xfrm>
            <a:off x="9386472" y="420247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ea typeface="Microsoft YaHei" panose="020B0503020204020204" pitchFamily="34" charset="-122"/>
              </a:rPr>
              <a:t>……</a:t>
            </a:r>
            <a:endParaRPr kumimoji="1" lang="zh-CN" altLang="en-US">
              <a:ea typeface="Microsoft YaHei" panose="020B0503020204020204" pitchFamily="34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88E588B-663C-554D-B8E6-C240495738EC}"/>
              </a:ext>
            </a:extLst>
          </p:cNvPr>
          <p:cNvSpPr txBox="1"/>
          <p:nvPr/>
        </p:nvSpPr>
        <p:spPr>
          <a:xfrm>
            <a:off x="2042154" y="477343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ea typeface="Microsoft YaHei" panose="020B0503020204020204" pitchFamily="34" charset="-122"/>
              </a:rPr>
              <a:t>……</a:t>
            </a:r>
            <a:endParaRPr kumimoji="1" lang="zh-CN" altLang="en-US"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7B707A6F-8071-2B4A-B049-37ACC5724B14}"/>
                  </a:ext>
                </a:extLst>
              </p:cNvPr>
              <p:cNvSpPr/>
              <p:nvPr/>
            </p:nvSpPr>
            <p:spPr>
              <a:xfrm>
                <a:off x="533567" y="5553505"/>
                <a:ext cx="112824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cs typeface="Times New Roman" panose="02020603050405020304" pitchFamily="18" charset="0"/>
                  </a:rPr>
                  <a:t>P(                 |                                     ,                                          ) =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0.281 × </m:t>
                    </m:r>
                    <m:r>
                      <a:rPr lang="en-US" altLang="zh-CN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×0.087</m:t>
                    </m:r>
                    <m:r>
                      <a:rPr lang="en-US" altLang="zh-CN" sz="2000" b="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+0.333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×0.125</m:t>
                    </m:r>
                  </m:oMath>
                </a14:m>
                <a:endParaRPr lang="en-US" altLang="zh-CN" sz="2000" b="0" dirty="0"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cs typeface="Times New Roman" panose="02020603050405020304" pitchFamily="18" charset="0"/>
                  </a:rPr>
                  <a:t>					                         =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0.157</m:t>
                    </m:r>
                  </m:oMath>
                </a14:m>
                <a:endParaRPr lang="zh-CN" altLang="en-US" sz="20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7B707A6F-8071-2B4A-B049-37ACC5724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67" y="5553505"/>
                <a:ext cx="11282448" cy="707886"/>
              </a:xfrm>
              <a:prstGeom prst="rect">
                <a:avLst/>
              </a:prstGeom>
              <a:blipFill>
                <a:blip r:embed="rId3"/>
                <a:stretch>
                  <a:fillRect l="-59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本框 60">
            <a:extLst>
              <a:ext uri="{FF2B5EF4-FFF2-40B4-BE49-F238E27FC236}">
                <a16:creationId xmlns:a16="http://schemas.microsoft.com/office/drawing/2014/main" id="{877C0167-22C0-7E4E-9D93-4DFAB442C1DA}"/>
              </a:ext>
            </a:extLst>
          </p:cNvPr>
          <p:cNvSpPr txBox="1"/>
          <p:nvPr/>
        </p:nvSpPr>
        <p:spPr>
          <a:xfrm>
            <a:off x="1950180" y="5607223"/>
            <a:ext cx="203523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  <a:cs typeface="Consolas" panose="020B0609020204030204" pitchFamily="49" charset="0"/>
              </a:rPr>
              <a:t>(person, have, animal)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58707CA8-7B60-EA41-8907-6384E75E5FBE}"/>
              </a:ext>
            </a:extLst>
          </p:cNvPr>
          <p:cNvSpPr/>
          <p:nvPr/>
        </p:nvSpPr>
        <p:spPr>
          <a:xfrm>
            <a:off x="804264" y="5591834"/>
            <a:ext cx="942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cs typeface="Consolas" panose="020B0609020204030204" pitchFamily="49" charset="0"/>
              </a:rPr>
              <a:t>ResultIn</a:t>
            </a:r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8072FBB-37D7-154F-8800-1080D63D7386}"/>
              </a:ext>
            </a:extLst>
          </p:cNvPr>
          <p:cNvSpPr txBox="1"/>
          <p:nvPr/>
        </p:nvSpPr>
        <p:spPr>
          <a:xfrm>
            <a:off x="4159036" y="5602377"/>
            <a:ext cx="228889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  <a:cs typeface="Consolas" panose="020B0609020204030204" pitchFamily="49" charset="0"/>
              </a:rPr>
              <a:t>(positive-emotion, come)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7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" grpId="0" animBg="1"/>
      <p:bldP spid="9" grpId="0" animBg="1"/>
      <p:bldP spid="18" grpId="0" animBg="1"/>
      <p:bldP spid="24" grpId="0"/>
      <p:bldP spid="25" grpId="0"/>
      <p:bldP spid="26" grpId="0"/>
      <p:bldP spid="40" grpId="0"/>
      <p:bldP spid="41" grpId="0"/>
      <p:bldP spid="46" grpId="0" animBg="1"/>
      <p:bldP spid="49" grpId="0"/>
      <p:bldP spid="53" grpId="0"/>
      <p:bldP spid="55" grpId="0"/>
      <p:bldP spid="57" grpId="0"/>
      <p:bldP spid="58" grpId="0"/>
      <p:bldP spid="60" grpId="0"/>
      <p:bldP spid="61" grpId="0" animBg="1"/>
      <p:bldP spid="62" grpId="0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Natural language conversation requires a lot of commonsense knowledge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3"/>
            <a:ext cx="3560885" cy="6330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07" y="25888"/>
            <a:ext cx="3560885" cy="6330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57" y="19533"/>
            <a:ext cx="3560885" cy="6330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48" y="13178"/>
            <a:ext cx="3560885" cy="6330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387" y="19533"/>
            <a:ext cx="3560885" cy="63304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6963" y="1956660"/>
            <a:ext cx="36664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Interacting with human involves a lot of commonsense knowledge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Causality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Color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Physical interaction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Theory of mind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Human interactions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24107"/>
            <a:ext cx="10028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effectLst/>
                <a:latin typeface="Roboto" panose="02000000000000000000" pitchFamily="2" charset="0"/>
              </a:rPr>
              <a:t>Judy </a:t>
            </a:r>
            <a:r>
              <a:rPr lang="en-US" sz="1600" b="0" i="0" dirty="0" err="1">
                <a:effectLst/>
                <a:latin typeface="Roboto" panose="02000000000000000000" pitchFamily="2" charset="0"/>
              </a:rPr>
              <a:t>Kegl</a:t>
            </a:r>
            <a:r>
              <a:rPr lang="en-US" sz="1600" b="0" i="0" dirty="0">
                <a:effectLst/>
                <a:latin typeface="Roboto" panose="02000000000000000000" pitchFamily="2" charset="0"/>
              </a:rPr>
              <a:t>, The boundary between word knowledge and world knowledge, </a:t>
            </a:r>
            <a:r>
              <a:rPr lang="en-US" sz="1600" dirty="0">
                <a:latin typeface="Roboto" panose="02000000000000000000" pitchFamily="2" charset="0"/>
              </a:rPr>
              <a:t>TINLAP3, 1987</a:t>
            </a:r>
          </a:p>
          <a:p>
            <a:r>
              <a:rPr lang="en-US" sz="1600" dirty="0">
                <a:latin typeface="Roboto" panose="02000000000000000000" pitchFamily="2" charset="0"/>
              </a:rPr>
              <a:t>Ernie Davis, Building AIs with Common Sense, Princeton Chapter of the ACM, May 16, 2019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90445"/>
          </a:xfrm>
        </p:spPr>
        <p:txBody>
          <a:bodyPr/>
          <a:lstStyle/>
          <a:p>
            <a:r>
              <a:rPr lang="en-US" dirty="0"/>
              <a:t>Conceptualization Results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73" y="4292370"/>
            <a:ext cx="2950639" cy="250232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826" y="2084007"/>
            <a:ext cx="2433240" cy="2053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826" y="91305"/>
            <a:ext cx="2387233" cy="2014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9" y="1694431"/>
            <a:ext cx="8590831" cy="374386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44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ASER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713"/>
            <a:ext cx="10515600" cy="48584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1.0: Rule based extraction (14 Eventuality Patterns, Improved Version)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2.0: Discourse Parser (18 Eventuality Patterns + Wang and Lan 2015)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Conceptualization Core </a:t>
            </a:r>
            <a:r>
              <a:rPr lang="en-US" altLang="zh-CN" dirty="0"/>
              <a:t>(threshold=5)</a:t>
            </a:r>
            <a:r>
              <a:rPr lang="en-US" dirty="0"/>
              <a:t>: </a:t>
            </a:r>
          </a:p>
          <a:p>
            <a:pPr lvl="1"/>
            <a:r>
              <a:rPr lang="fr-FR" sz="2600" dirty="0"/>
              <a:t>Concepts: </a:t>
            </a:r>
            <a:r>
              <a:rPr lang="en-US" sz="2600" dirty="0"/>
              <a:t>15 millions</a:t>
            </a:r>
            <a:r>
              <a:rPr lang="fr-FR" sz="2600" dirty="0"/>
              <a:t> (</a:t>
            </a:r>
            <a:r>
              <a:rPr lang="fr-FR" sz="2600" dirty="0" err="1"/>
              <a:t>based</a:t>
            </a:r>
            <a:r>
              <a:rPr lang="fr-FR" sz="2600" dirty="0"/>
              <a:t> on 14 </a:t>
            </a:r>
            <a:r>
              <a:rPr lang="en-US" sz="2600" dirty="0"/>
              <a:t>millions</a:t>
            </a:r>
            <a:r>
              <a:rPr lang="fr-FR" sz="2600" dirty="0"/>
              <a:t> </a:t>
            </a:r>
            <a:r>
              <a:rPr lang="fr-FR" sz="2600" dirty="0" err="1"/>
              <a:t>eventualities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FF0000"/>
                </a:solidFill>
              </a:rPr>
              <a:t>1.X times</a:t>
            </a:r>
            <a:r>
              <a:rPr lang="fr-FR" sz="2600" dirty="0"/>
              <a:t>)</a:t>
            </a:r>
          </a:p>
          <a:p>
            <a:pPr lvl="1"/>
            <a:r>
              <a:rPr lang="fr-FR" sz="2600" dirty="0"/>
              <a:t>Concept Relations: </a:t>
            </a:r>
            <a:r>
              <a:rPr lang="en-US" sz="2600" dirty="0"/>
              <a:t>224 millions (based on 53 millions eventuality relations, </a:t>
            </a:r>
            <a:r>
              <a:rPr lang="en-US" sz="2600" dirty="0">
                <a:solidFill>
                  <a:srgbClr val="FF0000"/>
                </a:solidFill>
              </a:rPr>
              <a:t>4.X times</a:t>
            </a:r>
            <a:r>
              <a:rPr lang="en-US" sz="2600" dirty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83007"/>
              </p:ext>
            </p:extLst>
          </p:nvPr>
        </p:nvGraphicFramePr>
        <p:xfrm>
          <a:off x="2720016" y="2099633"/>
          <a:ext cx="6156058" cy="9144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336950">
                  <a:extLst>
                    <a:ext uri="{9D8B030D-6E8A-4147-A177-3AD203B41FA5}">
                      <a16:colId xmlns:a16="http://schemas.microsoft.com/office/drawing/2014/main" val="2715689597"/>
                    </a:ext>
                  </a:extLst>
                </a:gridCol>
                <a:gridCol w="2620099">
                  <a:extLst>
                    <a:ext uri="{9D8B030D-6E8A-4147-A177-3AD203B41FA5}">
                      <a16:colId xmlns:a16="http://schemas.microsoft.com/office/drawing/2014/main" val="3056699694"/>
                    </a:ext>
                  </a:extLst>
                </a:gridCol>
                <a:gridCol w="2199009">
                  <a:extLst>
                    <a:ext uri="{9D8B030D-6E8A-4147-A177-3AD203B41FA5}">
                      <a16:colId xmlns:a16="http://schemas.microsoft.com/office/drawing/2014/main" val="2634390747"/>
                    </a:ext>
                  </a:extLst>
                </a:gridCol>
              </a:tblGrid>
              <a:tr h="255961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Data</a:t>
                      </a: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#Unique Eventualities</a:t>
                      </a: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#Unique Relations</a:t>
                      </a:r>
                    </a:p>
                  </a:txBody>
                  <a:tcPr marL="31995" marR="31995" marT="0" marB="0"/>
                </a:tc>
                <a:extLst>
                  <a:ext uri="{0D108BD9-81ED-4DB2-BD59-A6C34878D82A}">
                    <a16:rowId xmlns:a16="http://schemas.microsoft.com/office/drawing/2014/main" val="2233246639"/>
                  </a:ext>
                </a:extLst>
              </a:tr>
              <a:tr h="282052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Core</a:t>
                      </a: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millions</a:t>
                      </a: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millions</a:t>
                      </a:r>
                    </a:p>
                  </a:txBody>
                  <a:tcPr marL="31995" marR="31995" marT="0" marB="0"/>
                </a:tc>
                <a:extLst>
                  <a:ext uri="{0D108BD9-81ED-4DB2-BD59-A6C34878D82A}">
                    <a16:rowId xmlns:a16="http://schemas.microsoft.com/office/drawing/2014/main" val="258022056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Full</a:t>
                      </a: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272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millions</a:t>
                      </a:r>
                      <a:endParaRPr lang="en-US" sz="2000" dirty="0">
                        <a:effectLst/>
                      </a:endParaRPr>
                    </a:p>
                  </a:txBody>
                  <a:tcPr marL="31995" marR="3199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206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millions</a:t>
                      </a:r>
                      <a:endParaRPr lang="en-US" sz="2000" dirty="0">
                        <a:effectLst/>
                      </a:endParaRPr>
                    </a:p>
                  </a:txBody>
                  <a:tcPr marL="31995" marR="31995" marT="0" marB="0"/>
                </a:tc>
                <a:extLst>
                  <a:ext uri="{0D108BD9-81ED-4DB2-BD59-A6C34878D82A}">
                    <a16:rowId xmlns:a16="http://schemas.microsoft.com/office/drawing/2014/main" val="28969212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480131"/>
            <a:ext cx="11792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Jianxiang</a:t>
            </a:r>
            <a:r>
              <a:rPr lang="en-US" dirty="0"/>
              <a:t> Wang and Man Lan. A Refined End-to-End Discourse Parser. CONLL Shared Task 2015.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21123"/>
              </p:ext>
            </p:extLst>
          </p:nvPr>
        </p:nvGraphicFramePr>
        <p:xfrm>
          <a:off x="2720016" y="3709660"/>
          <a:ext cx="6137548" cy="9144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93354">
                  <a:extLst>
                    <a:ext uri="{9D8B030D-6E8A-4147-A177-3AD203B41FA5}">
                      <a16:colId xmlns:a16="http://schemas.microsoft.com/office/drawing/2014/main" val="1573997630"/>
                    </a:ext>
                  </a:extLst>
                </a:gridCol>
                <a:gridCol w="2633738">
                  <a:extLst>
                    <a:ext uri="{9D8B030D-6E8A-4147-A177-3AD203B41FA5}">
                      <a16:colId xmlns:a16="http://schemas.microsoft.com/office/drawing/2014/main" val="4186049407"/>
                    </a:ext>
                  </a:extLst>
                </a:gridCol>
                <a:gridCol w="2210456">
                  <a:extLst>
                    <a:ext uri="{9D8B030D-6E8A-4147-A177-3AD203B41FA5}">
                      <a16:colId xmlns:a16="http://schemas.microsoft.com/office/drawing/2014/main" val="270076716"/>
                    </a:ext>
                  </a:extLst>
                </a:gridCol>
              </a:tblGrid>
              <a:tr h="248648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Data</a:t>
                      </a:r>
                    </a:p>
                  </a:txBody>
                  <a:tcPr marL="31081" marR="310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#Unique Eventualities</a:t>
                      </a:r>
                    </a:p>
                  </a:txBody>
                  <a:tcPr marL="31081" marR="310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#Unique Relations</a:t>
                      </a:r>
                    </a:p>
                  </a:txBody>
                  <a:tcPr marL="31081" marR="31081" marT="0" marB="0"/>
                </a:tc>
                <a:extLst>
                  <a:ext uri="{0D108BD9-81ED-4DB2-BD59-A6C34878D82A}">
                    <a16:rowId xmlns:a16="http://schemas.microsoft.com/office/drawing/2014/main" val="2567868944"/>
                  </a:ext>
                </a:extLst>
              </a:tr>
              <a:tr h="248648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Core</a:t>
                      </a:r>
                    </a:p>
                  </a:txBody>
                  <a:tcPr marL="31081" marR="310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millions</a:t>
                      </a:r>
                    </a:p>
                  </a:txBody>
                  <a:tcPr marL="31081" marR="310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millions</a:t>
                      </a:r>
                    </a:p>
                  </a:txBody>
                  <a:tcPr marL="31081" marR="31081" marT="0" marB="0"/>
                </a:tc>
                <a:extLst>
                  <a:ext uri="{0D108BD9-81ED-4DB2-BD59-A6C34878D82A}">
                    <a16:rowId xmlns:a16="http://schemas.microsoft.com/office/drawing/2014/main" val="575026283"/>
                  </a:ext>
                </a:extLst>
              </a:tr>
              <a:tr h="131274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Full</a:t>
                      </a:r>
                    </a:p>
                  </a:txBody>
                  <a:tcPr marL="31081" marR="310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 millions</a:t>
                      </a:r>
                    </a:p>
                  </a:txBody>
                  <a:tcPr marL="31081" marR="310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 millions</a:t>
                      </a:r>
                    </a:p>
                  </a:txBody>
                  <a:tcPr marL="31081" marR="31081" marT="0" marB="0"/>
                </a:tc>
                <a:extLst>
                  <a:ext uri="{0D108BD9-81ED-4DB2-BD59-A6C34878D82A}">
                    <a16:rowId xmlns:a16="http://schemas.microsoft.com/office/drawing/2014/main" val="128748956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Inference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One hop relations</a:t>
            </a:r>
          </a:p>
          <a:p>
            <a:endParaRPr lang="en-US" sz="2400" dirty="0"/>
          </a:p>
          <a:p>
            <a:r>
              <a:rPr lang="en-US" sz="2400" dirty="0"/>
              <a:t>Eventualities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Concepts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435" y="1665864"/>
            <a:ext cx="3718882" cy="777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91" y="3240105"/>
            <a:ext cx="4793395" cy="109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591" y="5154041"/>
            <a:ext cx="6492803" cy="111261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60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2808"/>
          </a:xfrm>
        </p:spPr>
        <p:txBody>
          <a:bodyPr/>
          <a:lstStyle/>
          <a:p>
            <a:r>
              <a:rPr lang="en-US" dirty="0"/>
              <a:t>Rule Mining: Eventualities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83" y="1290788"/>
            <a:ext cx="10515600" cy="4351338"/>
          </a:xfrm>
        </p:spPr>
        <p:txBody>
          <a:bodyPr/>
          <a:lstStyle/>
          <a:p>
            <a:r>
              <a:rPr lang="en-US" dirty="0"/>
              <a:t>Mine Rules using AIME+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697" y="1215874"/>
            <a:ext cx="6883860" cy="607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33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7B8900-F87D-44C0-9622-33013D70F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24" y="2191384"/>
            <a:ext cx="11971351" cy="371955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59AC68-F131-415A-A341-90A59391F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586750"/>
              </p:ext>
            </p:extLst>
          </p:nvPr>
        </p:nvGraphicFramePr>
        <p:xfrm>
          <a:off x="7519082" y="2268681"/>
          <a:ext cx="321582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880">
                  <a:extLst>
                    <a:ext uri="{9D8B030D-6E8A-4147-A177-3AD203B41FA5}">
                      <a16:colId xmlns:a16="http://schemas.microsoft.com/office/drawing/2014/main" val="600137360"/>
                    </a:ext>
                  </a:extLst>
                </a:gridCol>
                <a:gridCol w="1930940">
                  <a:extLst>
                    <a:ext uri="{9D8B030D-6E8A-4147-A177-3AD203B41FA5}">
                      <a16:colId xmlns:a16="http://schemas.microsoft.com/office/drawing/2014/main" val="3768858215"/>
                    </a:ext>
                  </a:extLst>
                </a:gridCol>
              </a:tblGrid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Concession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although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E2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17145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AC06B1-2FE1-44F5-A54E-30D8F6588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032185"/>
              </p:ext>
            </p:extLst>
          </p:nvPr>
        </p:nvGraphicFramePr>
        <p:xfrm>
          <a:off x="8225082" y="4715223"/>
          <a:ext cx="344089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672">
                  <a:extLst>
                    <a:ext uri="{9D8B030D-6E8A-4147-A177-3AD203B41FA5}">
                      <a16:colId xmlns:a16="http://schemas.microsoft.com/office/drawing/2014/main" val="5782739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707293192"/>
                    </a:ext>
                  </a:extLst>
                </a:gridCol>
              </a:tblGrid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ChosenAlternative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E1, E2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instead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312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706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2808"/>
          </a:xfrm>
        </p:spPr>
        <p:txBody>
          <a:bodyPr/>
          <a:lstStyle/>
          <a:p>
            <a:r>
              <a:rPr lang="en-US" dirty="0"/>
              <a:t>Rule Mining: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83" y="1290788"/>
            <a:ext cx="10515600" cy="4351338"/>
          </a:xfrm>
        </p:spPr>
        <p:txBody>
          <a:bodyPr/>
          <a:lstStyle/>
          <a:p>
            <a:r>
              <a:rPr lang="en-US" dirty="0"/>
              <a:t>Mine Rules using AIME+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C7292-65ED-43D1-942D-79C44D974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697" y="1215874"/>
            <a:ext cx="6883860" cy="60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CEC3A3-BCA1-4B36-B988-0173E13AC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35" y="2373086"/>
            <a:ext cx="12205435" cy="334395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D05D75-9974-499B-B90D-666A114E8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17556"/>
              </p:ext>
            </p:extLst>
          </p:nvPr>
        </p:nvGraphicFramePr>
        <p:xfrm>
          <a:off x="971550" y="6051550"/>
          <a:ext cx="49053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275">
                  <a:extLst>
                    <a:ext uri="{9D8B030D-6E8A-4147-A177-3AD203B41FA5}">
                      <a16:colId xmlns:a16="http://schemas.microsoft.com/office/drawing/2014/main" val="425057404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956511017"/>
                    </a:ext>
                  </a:extLst>
                </a:gridCol>
              </a:tblGrid>
              <a:tr h="286460">
                <a:tc>
                  <a:txBody>
                    <a:bodyPr/>
                    <a:lstStyle/>
                    <a:p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Instantiation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E1, </a:t>
                      </a:r>
                      <a:r>
                        <a:rPr lang="pt-BR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example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E2; E1, </a:t>
                      </a:r>
                      <a:r>
                        <a:rPr lang="pt-BR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instance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462127"/>
                  </a:ext>
                </a:extLst>
              </a:tr>
              <a:tr h="28646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Restatement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E1,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other words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289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244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5003"/>
          </a:xfrm>
        </p:spPr>
        <p:txBody>
          <a:bodyPr/>
          <a:lstStyle/>
          <a:p>
            <a:r>
              <a:rPr lang="en-US" dirty="0"/>
              <a:t>Meta-path Mining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65" y="774118"/>
            <a:ext cx="11605309" cy="60838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15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Motivation: NLP and commonsense knowledge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Consideration: selectional preference</a:t>
            </a:r>
          </a:p>
          <a:p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New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proposal: large-scale and higher-order selectional preference</a:t>
            </a:r>
          </a:p>
          <a:p>
            <a:endParaRPr lang="en-US" dirty="0"/>
          </a:p>
          <a:p>
            <a:r>
              <a:rPr lang="en-US" dirty="0"/>
              <a:t>Extensions</a:t>
            </a:r>
          </a:p>
          <a:p>
            <a:pPr lvl="1"/>
            <a:r>
              <a:rPr lang="en-US" altLang="zh-CN" dirty="0"/>
              <a:t>Transform to </a:t>
            </a:r>
            <a:r>
              <a:rPr lang="en-US" altLang="zh-CN" dirty="0" err="1"/>
              <a:t>ConceptNet</a:t>
            </a:r>
            <a:endParaRPr lang="en-US" altLang="zh-CN" dirty="0"/>
          </a:p>
          <a:p>
            <a:pPr lvl="1"/>
            <a:r>
              <a:rPr lang="en-US" dirty="0"/>
              <a:t>Transform to ATOMIC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73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96" y="1995435"/>
            <a:ext cx="8627193" cy="2958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07" y="270367"/>
            <a:ext cx="10515600" cy="1325563"/>
          </a:xfrm>
        </p:spPr>
        <p:txBody>
          <a:bodyPr/>
          <a:lstStyle/>
          <a:p>
            <a:r>
              <a:rPr lang="en-US" dirty="0"/>
              <a:t>ASER is Essentially a Knowledge Graph based on Linguistics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242090" y="5810508"/>
            <a:ext cx="1875122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Discourse Relation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996952" y="5353308"/>
            <a:ext cx="187512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Dependency Relation</a:t>
            </a:r>
          </a:p>
        </p:txBody>
      </p:sp>
      <p:cxnSp>
        <p:nvCxnSpPr>
          <p:cNvPr id="63" name="Straight Arrow Connector 62"/>
          <p:cNvCxnSpPr>
            <a:stCxn id="59" idx="0"/>
          </p:cNvCxnSpPr>
          <p:nvPr/>
        </p:nvCxnSpPr>
        <p:spPr>
          <a:xfrm flipH="1" flipV="1">
            <a:off x="4028535" y="4279827"/>
            <a:ext cx="151116" cy="1530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9351669" y="2066104"/>
            <a:ext cx="2538112" cy="30672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How is it transferrable from linguistic knowledge to existing definition of commonsense knowledge?</a:t>
            </a:r>
            <a:endParaRPr lang="en-US" sz="2400" dirty="0"/>
          </a:p>
        </p:txBody>
      </p:sp>
      <p:cxnSp>
        <p:nvCxnSpPr>
          <p:cNvPr id="62" name="Straight Arrow Connector 61"/>
          <p:cNvCxnSpPr>
            <a:stCxn id="60" idx="0"/>
          </p:cNvCxnSpPr>
          <p:nvPr/>
        </p:nvCxnSpPr>
        <p:spPr>
          <a:xfrm flipH="1" flipV="1">
            <a:off x="7703389" y="3925019"/>
            <a:ext cx="231124" cy="1428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9EAB-5A89-7E42-88BE-168A7732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 err="1"/>
              <a:t>ConceptNet</a:t>
            </a:r>
            <a:r>
              <a:rPr lang="en-US" altLang="zh-CN" dirty="0"/>
              <a:t> (Speer &amp; </a:t>
            </a:r>
            <a:r>
              <a:rPr lang="en-US" altLang="zh-CN" dirty="0" err="1"/>
              <a:t>Havasi</a:t>
            </a:r>
            <a:r>
              <a:rPr lang="en-US" altLang="zh-CN" dirty="0"/>
              <a:t>, 2012)</a:t>
            </a:r>
            <a:br>
              <a:rPr lang="en-US" altLang="zh-CN" dirty="0"/>
            </a:br>
            <a:r>
              <a:rPr lang="en-US" altLang="zh-CN" sz="2800" dirty="0"/>
              <a:t>Core is OMCS (Liu &amp; Singh 2004)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08FC9-958F-C24A-A313-ED7DC6D0E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altLang="zh-CN" dirty="0"/>
              <a:t>Commonsense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pPr lvl="1"/>
            <a:r>
              <a:rPr lang="en-US" altLang="zh-CN" dirty="0"/>
              <a:t>Commonsense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noun-phrases,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entities.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C8B88-72BA-7540-BD99-7AF25744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12" y="2217984"/>
            <a:ext cx="6720136" cy="3979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129BCE-0776-DF4E-A343-A9351D270BCD}"/>
              </a:ext>
            </a:extLst>
          </p:cNvPr>
          <p:cNvSpPr/>
          <p:nvPr/>
        </p:nvSpPr>
        <p:spPr>
          <a:xfrm>
            <a:off x="116114" y="6473372"/>
            <a:ext cx="11596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600" dirty="0">
                <a:solidFill>
                  <a:srgbClr val="222222"/>
                </a:solidFill>
                <a:latin typeface="Arial" panose="020B0604020202020204" pitchFamily="34" charset="0"/>
              </a:rPr>
              <a:t>Speer and </a:t>
            </a:r>
            <a:r>
              <a:rPr lang="en-HK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Havasi</a:t>
            </a:r>
            <a:r>
              <a:rPr lang="en-HK" sz="1600" dirty="0">
                <a:solidFill>
                  <a:srgbClr val="222222"/>
                </a:solidFill>
                <a:latin typeface="Arial" panose="020B0604020202020204" pitchFamily="34" charset="0"/>
              </a:rPr>
              <a:t>. "Representing General Relational Knowledge in </a:t>
            </a:r>
            <a:r>
              <a:rPr lang="en-HK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ConceptNet</a:t>
            </a:r>
            <a:r>
              <a:rPr lang="en-HK" sz="1600" dirty="0">
                <a:solidFill>
                  <a:srgbClr val="222222"/>
                </a:solidFill>
                <a:latin typeface="Arial" panose="020B0604020202020204" pitchFamily="34" charset="0"/>
              </a:rPr>
              <a:t> 5." </a:t>
            </a:r>
            <a:r>
              <a:rPr lang="en-HK" sz="1600" i="1" dirty="0">
                <a:solidFill>
                  <a:srgbClr val="222222"/>
                </a:solidFill>
                <a:latin typeface="Arial" panose="020B0604020202020204" pitchFamily="34" charset="0"/>
              </a:rPr>
              <a:t>LREC</a:t>
            </a:r>
            <a:r>
              <a:rPr lang="en-HK" sz="1600" dirty="0">
                <a:solidFill>
                  <a:srgbClr val="222222"/>
                </a:solidFill>
                <a:latin typeface="Arial" panose="020B0604020202020204" pitchFamily="34" charset="0"/>
              </a:rPr>
              <a:t>. 2012.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30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54" y="0"/>
            <a:ext cx="10515600" cy="1325563"/>
          </a:xfrm>
        </p:spPr>
        <p:txBody>
          <a:bodyPr/>
          <a:lstStyle/>
          <a:p>
            <a:r>
              <a:rPr lang="en-US" dirty="0"/>
              <a:t>Revisit the Correlations of SP and OMCS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93" y="2462878"/>
            <a:ext cx="7646171" cy="35971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92566" y="1298202"/>
            <a:ext cx="3493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(sing, song) (</a:t>
            </a:r>
            <a:r>
              <a:rPr lang="en-US" altLang="zh-CN" sz="2000" dirty="0" err="1">
                <a:solidFill>
                  <a:srgbClr val="FF0000"/>
                </a:solidFill>
              </a:rPr>
              <a:t>dobj</a:t>
            </a:r>
            <a:r>
              <a:rPr lang="en-US" altLang="zh-CN" sz="2000" dirty="0"/>
              <a:t>, </a:t>
            </a:r>
            <a:r>
              <a:rPr lang="en-US" sz="2000" dirty="0"/>
              <a:t>9.25)</a:t>
            </a:r>
          </a:p>
          <a:p>
            <a:r>
              <a:rPr lang="en-US" sz="2000" dirty="0"/>
              <a:t>(song, </a:t>
            </a:r>
            <a:r>
              <a:rPr lang="en-US" sz="2000" dirty="0" err="1">
                <a:solidFill>
                  <a:srgbClr val="00B0F0"/>
                </a:solidFill>
              </a:rPr>
              <a:t>UsedFor</a:t>
            </a:r>
            <a:r>
              <a:rPr lang="en-US" sz="2000" dirty="0"/>
              <a:t>, sing)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7064576" y="1652145"/>
            <a:ext cx="1227990" cy="105799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345320" y="2406496"/>
            <a:ext cx="3493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(phone, ring) (</a:t>
            </a:r>
            <a:r>
              <a:rPr lang="en-US" sz="2000" dirty="0" err="1">
                <a:solidFill>
                  <a:srgbClr val="FF0000"/>
                </a:solidFill>
              </a:rPr>
              <a:t>nsubj</a:t>
            </a:r>
            <a:r>
              <a:rPr lang="en-US" sz="2000" dirty="0"/>
              <a:t>, 8.75)</a:t>
            </a:r>
          </a:p>
          <a:p>
            <a:r>
              <a:rPr lang="en-US" sz="2000" dirty="0"/>
              <a:t>(phone, </a:t>
            </a:r>
            <a:r>
              <a:rPr lang="en-US" sz="2000" dirty="0" err="1">
                <a:solidFill>
                  <a:srgbClr val="00B0F0"/>
                </a:solidFill>
              </a:rPr>
              <a:t>CapableOf</a:t>
            </a:r>
            <a:r>
              <a:rPr lang="en-US" sz="2000" dirty="0"/>
              <a:t>, ring)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2369482" y="2760439"/>
            <a:ext cx="5975838" cy="42448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45320" y="3486253"/>
            <a:ext cx="3546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(cold, water) (</a:t>
            </a:r>
            <a:r>
              <a:rPr lang="en-US" sz="2000" dirty="0" err="1">
                <a:solidFill>
                  <a:srgbClr val="FF0000"/>
                </a:solidFill>
              </a:rPr>
              <a:t>amod</a:t>
            </a:r>
            <a:r>
              <a:rPr lang="en-US" sz="2000" dirty="0"/>
              <a:t>, 8.86)</a:t>
            </a:r>
          </a:p>
          <a:p>
            <a:r>
              <a:rPr lang="en-US" sz="2000" dirty="0"/>
              <a:t>(water, </a:t>
            </a:r>
            <a:r>
              <a:rPr lang="en-US" sz="2000" dirty="0" err="1">
                <a:solidFill>
                  <a:srgbClr val="00B0F0"/>
                </a:solidFill>
              </a:rPr>
              <a:t>HasProperty</a:t>
            </a:r>
            <a:r>
              <a:rPr lang="en-US" sz="2000" dirty="0"/>
              <a:t>, cold)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5007176" y="3544042"/>
            <a:ext cx="3338144" cy="2961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45320" y="4442144"/>
            <a:ext cx="36253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(create, new) (</a:t>
            </a:r>
            <a:r>
              <a:rPr lang="en-US" sz="2000" dirty="0" err="1">
                <a:solidFill>
                  <a:srgbClr val="FF0000"/>
                </a:solidFill>
              </a:rPr>
              <a:t>dobj_amod</a:t>
            </a:r>
            <a:r>
              <a:rPr lang="en-US" sz="2000" dirty="0">
                <a:solidFill>
                  <a:srgbClr val="FFC000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/>
              <a:t>8.25)</a:t>
            </a:r>
          </a:p>
          <a:p>
            <a:r>
              <a:rPr lang="en-US" sz="2000" dirty="0"/>
              <a:t>(create idea, </a:t>
            </a:r>
            <a:r>
              <a:rPr lang="en-US" sz="2000" dirty="0" err="1">
                <a:solidFill>
                  <a:srgbClr val="00B0F0"/>
                </a:solidFill>
              </a:rPr>
              <a:t>UsedFor</a:t>
            </a:r>
            <a:r>
              <a:rPr lang="en-US" sz="2000" dirty="0"/>
              <a:t>, invent new things)</a:t>
            </a:r>
          </a:p>
        </p:txBody>
      </p:sp>
      <p:cxnSp>
        <p:nvCxnSpPr>
          <p:cNvPr id="24" name="Straight Arrow Connector 23"/>
          <p:cNvCxnSpPr>
            <a:stCxn id="20" idx="1"/>
          </p:cNvCxnSpPr>
          <p:nvPr/>
        </p:nvCxnSpPr>
        <p:spPr>
          <a:xfrm flipH="1" flipV="1">
            <a:off x="6985444" y="3976230"/>
            <a:ext cx="1359876" cy="97374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345319" y="5705812"/>
            <a:ext cx="37806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(hungry, eat) (</a:t>
            </a:r>
            <a:r>
              <a:rPr lang="en-US" sz="2000" dirty="0" err="1">
                <a:solidFill>
                  <a:srgbClr val="FF0000"/>
                </a:solidFill>
              </a:rPr>
              <a:t>nsubj_amod</a:t>
            </a:r>
            <a:r>
              <a:rPr lang="en-US" sz="2000" dirty="0"/>
              <a:t>, 10.00)</a:t>
            </a:r>
          </a:p>
          <a:p>
            <a:r>
              <a:rPr lang="en-US" sz="2000" dirty="0"/>
              <a:t>(eat, </a:t>
            </a:r>
            <a:r>
              <a:rPr lang="en-US" sz="2000" dirty="0" err="1">
                <a:solidFill>
                  <a:srgbClr val="00B0F0"/>
                </a:solidFill>
              </a:rPr>
              <a:t>MotivatedByGoal</a:t>
            </a:r>
            <a:r>
              <a:rPr lang="en-US" sz="2000" dirty="0"/>
              <a:t>, are hungry)</a:t>
            </a: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 flipV="1">
            <a:off x="5930367" y="4327923"/>
            <a:ext cx="2414952" cy="188572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20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Social-Chemistry-101 (UW)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5700169" cy="4351338"/>
          </a:xfrm>
        </p:spPr>
        <p:txBody>
          <a:bodyPr/>
          <a:lstStyle/>
          <a:p>
            <a:r>
              <a:rPr lang="en-US" dirty="0"/>
              <a:t>Understanding law-related documents needs social understanding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369" y="0"/>
            <a:ext cx="565363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2053" y="342900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“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段某某又打电话给糜某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问明其所在位置后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,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于当晚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21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时许携带空啤酒瓶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,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带领袁某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(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已判决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)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以及</a:t>
            </a:r>
            <a:r>
              <a:rPr lang="zh-CN" alt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携带三、四十厘米长刀具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的易某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(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已判决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)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等人来到三期宿舍对面的麻将馆找糜某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。糜某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接到段某某电话后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,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从麻将馆的厨房</a:t>
            </a:r>
            <a:r>
              <a:rPr lang="zh-CN" alt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找来一把菜刀放在口袋里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以备段某某来打架。段某某、袁某、易某等人找到糜某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后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,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段某某又与糜某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发生言语冲突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,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继而双方</a:t>
            </a:r>
            <a:r>
              <a:rPr lang="zh-CN" alt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发生打架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。糜某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被段某某</a:t>
            </a:r>
            <a:r>
              <a:rPr lang="zh-CN" alt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持啤酒瓶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、易某</a:t>
            </a:r>
            <a:r>
              <a:rPr lang="zh-CN" alt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持刀致伤后逃脱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,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后被糜某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等人送至湖口县中医院</a:t>
            </a:r>
            <a:r>
              <a:rPr lang="zh-CN" alt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进行治疗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。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271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Maxwell Forbes, Jena D. Hwang, </a:t>
            </a:r>
            <a:r>
              <a:rPr lang="en-US" sz="1100" dirty="0" err="1"/>
              <a:t>Vered</a:t>
            </a:r>
            <a:r>
              <a:rPr lang="en-US" sz="1100" dirty="0"/>
              <a:t> </a:t>
            </a:r>
            <a:r>
              <a:rPr lang="en-US" sz="1100" dirty="0" err="1"/>
              <a:t>Shwartz</a:t>
            </a:r>
            <a:r>
              <a:rPr lang="en-US" sz="1100" dirty="0"/>
              <a:t>, Maarten Sap, </a:t>
            </a:r>
            <a:r>
              <a:rPr lang="en-US" sz="1100" dirty="0" err="1"/>
              <a:t>Yejin</a:t>
            </a:r>
            <a:r>
              <a:rPr lang="en-US" sz="1100" dirty="0"/>
              <a:t> Choi: Social Chemistry 101: Learning to Reason about Social and Moral Norms. EMNLP (1) 2020: 653-670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6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37"/>
            <a:ext cx="10515600" cy="1325563"/>
          </a:xfrm>
        </p:spPr>
        <p:txBody>
          <a:bodyPr/>
          <a:lstStyle/>
          <a:p>
            <a:r>
              <a:rPr lang="en-US" dirty="0"/>
              <a:t>Revisit the Correlations of ASER and OMCS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5" y="1539858"/>
            <a:ext cx="11187487" cy="49996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90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 err="1"/>
              <a:t>TransOMCS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5563"/>
            <a:ext cx="10472166" cy="4852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66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269"/>
            <a:ext cx="10515600" cy="1325563"/>
          </a:xfrm>
        </p:spPr>
        <p:txBody>
          <a:bodyPr/>
          <a:lstStyle/>
          <a:p>
            <a:r>
              <a:rPr lang="en-US" dirty="0"/>
              <a:t>Distribution of Relations and Accuracy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1" y="1690688"/>
            <a:ext cx="5571819" cy="417886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69" y="1690688"/>
            <a:ext cx="5562600" cy="41719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42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9FA17-90F0-468C-B108-F91A2E59056C}"/>
              </a:ext>
            </a:extLst>
          </p:cNvPr>
          <p:cNvSpPr txBox="1"/>
          <p:nvPr/>
        </p:nvSpPr>
        <p:spPr>
          <a:xfrm>
            <a:off x="2131881" y="6132432"/>
            <a:ext cx="856297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~90x Larger (about 18M triplets) </a:t>
            </a:r>
            <a:r>
              <a:rPr lang="en-US" altLang="zh-CN" sz="2400" dirty="0"/>
              <a:t>than OMCS</a:t>
            </a:r>
            <a:r>
              <a:rPr lang="en-HK" altLang="zh-CN" sz="2400" dirty="0"/>
              <a:t>, with &gt;50% accuracy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455524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82DC-F963-3F4F-B527-9BAD5124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ATOMIC (Sap, Maarten, et al. 2019)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2876-F345-7A48-9D57-227E0BC5C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85" y="1301066"/>
            <a:ext cx="10515600" cy="4351338"/>
          </a:xfrm>
        </p:spPr>
        <p:txBody>
          <a:bodyPr/>
          <a:lstStyle/>
          <a:p>
            <a:r>
              <a:rPr lang="en-US" altLang="zh-CN" dirty="0"/>
              <a:t>Everyday</a:t>
            </a:r>
            <a:r>
              <a:rPr lang="zh-CN" altLang="en-US" dirty="0"/>
              <a:t> </a:t>
            </a:r>
            <a:r>
              <a:rPr lang="en-US" altLang="zh-CN" dirty="0"/>
              <a:t>if-then</a:t>
            </a:r>
            <a:r>
              <a:rPr lang="zh-CN" altLang="en-US" dirty="0"/>
              <a:t> </a:t>
            </a:r>
            <a:r>
              <a:rPr lang="en-US" altLang="zh-CN" dirty="0"/>
              <a:t>commonsense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endParaRPr lang="en-HK" altLang="zh-CN" dirty="0"/>
          </a:p>
          <a:p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day-to-day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person</a:t>
            </a:r>
            <a:r>
              <a:rPr lang="zh-CN" altLang="en-US" dirty="0"/>
              <a:t> </a:t>
            </a:r>
            <a:r>
              <a:rPr lang="en-US" altLang="zh-CN" i="1" dirty="0"/>
              <a:t>X</a:t>
            </a:r>
            <a:r>
              <a:rPr lang="zh-CN" altLang="en-US" dirty="0"/>
              <a:t> </a:t>
            </a:r>
            <a:r>
              <a:rPr lang="en-US" altLang="zh-CN" i="1" dirty="0"/>
              <a:t>did</a:t>
            </a:r>
            <a:r>
              <a:rPr lang="zh-CN" altLang="en-US" dirty="0"/>
              <a:t> </a:t>
            </a:r>
            <a:r>
              <a:rPr lang="en-US" altLang="zh-CN" dirty="0"/>
              <a:t>something,</a:t>
            </a:r>
            <a:r>
              <a:rPr lang="zh-CN" altLang="en-US" dirty="0"/>
              <a:t> </a:t>
            </a:r>
            <a:r>
              <a:rPr lang="en-US" altLang="zh-CN" dirty="0"/>
              <a:t>human</a:t>
            </a:r>
            <a:r>
              <a:rPr lang="zh-CN" altLang="en-US" dirty="0"/>
              <a:t> </a:t>
            </a:r>
            <a:r>
              <a:rPr lang="en-US" altLang="zh-CN" dirty="0"/>
              <a:t>beings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inference:</a:t>
            </a:r>
          </a:p>
          <a:p>
            <a:pPr lvl="2"/>
            <a:r>
              <a:rPr lang="en-US" altLang="zh-CN" dirty="0"/>
              <a:t>Motivation:</a:t>
            </a:r>
            <a:r>
              <a:rPr lang="zh-CN" altLang="en-US" dirty="0"/>
              <a:t> </a:t>
            </a: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person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did</a:t>
            </a:r>
            <a:r>
              <a:rPr lang="zh-CN" altLang="en-US" dirty="0"/>
              <a:t> </a:t>
            </a:r>
            <a:r>
              <a:rPr lang="en-US" altLang="zh-CN" dirty="0"/>
              <a:t>this.</a:t>
            </a:r>
            <a:endParaRPr lang="en-HK" altLang="zh-CN" dirty="0"/>
          </a:p>
          <a:p>
            <a:pPr lvl="2"/>
            <a:r>
              <a:rPr lang="en-US" altLang="zh-CN" dirty="0"/>
              <a:t>Pre-conditions: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enables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this.</a:t>
            </a:r>
          </a:p>
          <a:p>
            <a:pPr lvl="2"/>
            <a:r>
              <a:rPr lang="en-US" altLang="zh-CN" dirty="0"/>
              <a:t>Characteristics: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attributes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X.</a:t>
            </a:r>
          </a:p>
          <a:p>
            <a:pPr lvl="2"/>
            <a:r>
              <a:rPr lang="en-US" altLang="zh-CN" dirty="0"/>
              <a:t>Result: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affect</a:t>
            </a:r>
            <a:r>
              <a:rPr lang="zh-CN" altLang="en-US" dirty="0"/>
              <a:t> </a:t>
            </a:r>
            <a:r>
              <a:rPr lang="en-US" altLang="zh-CN" dirty="0"/>
              <a:t>X/others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106C6-45B5-F845-9EF4-CB2B39356CA0}"/>
              </a:ext>
            </a:extLst>
          </p:cNvPr>
          <p:cNvSpPr/>
          <p:nvPr/>
        </p:nvSpPr>
        <p:spPr>
          <a:xfrm>
            <a:off x="116114" y="6477397"/>
            <a:ext cx="9826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600" dirty="0">
                <a:solidFill>
                  <a:srgbClr val="222222"/>
                </a:solidFill>
                <a:latin typeface="Arial" panose="020B0604020202020204" pitchFamily="34" charset="0"/>
              </a:rPr>
              <a:t>Sap, Maarten, et al. “Atomic: An atlas of machine </a:t>
            </a:r>
            <a:r>
              <a:rPr lang="en-HK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commonsense</a:t>
            </a:r>
            <a:r>
              <a:rPr lang="en-HK" sz="1600" dirty="0">
                <a:solidFill>
                  <a:srgbClr val="222222"/>
                </a:solidFill>
                <a:latin typeface="Arial" panose="020B0604020202020204" pitchFamily="34" charset="0"/>
              </a:rPr>
              <a:t> for if-then reasoning.”</a:t>
            </a:r>
            <a:r>
              <a:rPr lang="en-US" altLang="zh-CN" sz="1600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222222"/>
                </a:solidFill>
                <a:latin typeface="Arial" panose="020B0604020202020204" pitchFamily="34" charset="0"/>
              </a:rPr>
              <a:t>AAAI</a:t>
            </a: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222222"/>
                </a:solidFill>
                <a:latin typeface="Arial" panose="020B0604020202020204" pitchFamily="34" charset="0"/>
              </a:rPr>
              <a:t>2019.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769" y="3269394"/>
            <a:ext cx="5580117" cy="320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13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82DC-F963-3F4F-B527-9BAD5124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ATOMIC (Sap, Maarten, et al. 2019)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2876-F345-7A48-9D57-227E0BC5C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447"/>
            <a:ext cx="10515600" cy="4351338"/>
          </a:xfrm>
        </p:spPr>
        <p:txBody>
          <a:bodyPr/>
          <a:lstStyle/>
          <a:p>
            <a:r>
              <a:rPr lang="en-US" altLang="zh-CN" dirty="0"/>
              <a:t>Define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categories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if-then</a:t>
            </a:r>
            <a:r>
              <a:rPr lang="zh-CN" altLang="en-US" dirty="0"/>
              <a:t> </a:t>
            </a:r>
            <a:r>
              <a:rPr lang="en-US" altLang="zh-CN" dirty="0"/>
              <a:t>relations:</a:t>
            </a:r>
          </a:p>
          <a:p>
            <a:pPr lvl="1"/>
            <a:r>
              <a:rPr lang="en-US" altLang="zh-CN" dirty="0"/>
              <a:t>Causes-agent</a:t>
            </a:r>
            <a:r>
              <a:rPr lang="zh-CN" altLang="en-US" dirty="0"/>
              <a:t> </a:t>
            </a:r>
            <a:r>
              <a:rPr lang="en-US" altLang="zh-CN" dirty="0"/>
              <a:t>(Motivation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Pre-condition):</a:t>
            </a:r>
            <a:r>
              <a:rPr lang="zh-CN" altLang="en-US" dirty="0"/>
              <a:t> </a:t>
            </a:r>
            <a:r>
              <a:rPr lang="en-US" altLang="zh-CN" dirty="0" err="1"/>
              <a:t>xIntend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xNeed</a:t>
            </a:r>
            <a:endParaRPr lang="en-HK" altLang="zh-CN" dirty="0"/>
          </a:p>
          <a:p>
            <a:pPr lvl="1"/>
            <a:r>
              <a:rPr lang="en-US" altLang="zh-CN" dirty="0" err="1"/>
              <a:t>Stative</a:t>
            </a:r>
            <a:r>
              <a:rPr lang="zh-CN" altLang="en-US" dirty="0"/>
              <a:t> </a:t>
            </a:r>
            <a:r>
              <a:rPr lang="en-US" altLang="zh-CN" dirty="0"/>
              <a:t>(Characteristics):</a:t>
            </a:r>
            <a:r>
              <a:rPr lang="zh-CN" altLang="en-US" dirty="0"/>
              <a:t> </a:t>
            </a:r>
            <a:r>
              <a:rPr lang="en-US" altLang="zh-CN" dirty="0" err="1"/>
              <a:t>xAttr</a:t>
            </a:r>
            <a:endParaRPr lang="en-US" altLang="zh-CN" dirty="0"/>
          </a:p>
          <a:p>
            <a:pPr lvl="1"/>
            <a:r>
              <a:rPr lang="en-US" altLang="zh-CN" dirty="0"/>
              <a:t>Effects-agent</a:t>
            </a:r>
            <a:r>
              <a:rPr lang="zh-CN" altLang="en-US" dirty="0"/>
              <a:t> </a:t>
            </a:r>
            <a:r>
              <a:rPr lang="en-US" altLang="zh-CN" dirty="0"/>
              <a:t>(Results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X):</a:t>
            </a:r>
            <a:r>
              <a:rPr lang="zh-CN" altLang="en-US" dirty="0"/>
              <a:t> </a:t>
            </a:r>
            <a:r>
              <a:rPr lang="en-US" altLang="zh-CN" dirty="0" err="1"/>
              <a:t>xWant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xReact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xEffect</a:t>
            </a:r>
            <a:endParaRPr lang="en-US" altLang="zh-CN" dirty="0"/>
          </a:p>
          <a:p>
            <a:pPr lvl="1"/>
            <a:r>
              <a:rPr lang="en-US" altLang="zh-CN" dirty="0"/>
              <a:t>Effects-theme</a:t>
            </a:r>
            <a:r>
              <a:rPr lang="zh-CN" altLang="en-US" dirty="0"/>
              <a:t> </a:t>
            </a:r>
            <a:r>
              <a:rPr lang="en-US" altLang="zh-CN" dirty="0"/>
              <a:t>(Results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others):</a:t>
            </a:r>
            <a:r>
              <a:rPr lang="zh-CN" altLang="en-US" dirty="0"/>
              <a:t> </a:t>
            </a:r>
            <a:r>
              <a:rPr lang="en-US" altLang="zh-CN" dirty="0" err="1"/>
              <a:t>oWant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oReact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oEffect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106C6-45B5-F845-9EF4-CB2B39356CA0}"/>
              </a:ext>
            </a:extLst>
          </p:cNvPr>
          <p:cNvSpPr/>
          <p:nvPr/>
        </p:nvSpPr>
        <p:spPr>
          <a:xfrm>
            <a:off x="116114" y="6477397"/>
            <a:ext cx="9826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600" dirty="0">
                <a:solidFill>
                  <a:srgbClr val="222222"/>
                </a:solidFill>
                <a:latin typeface="Arial" panose="020B0604020202020204" pitchFamily="34" charset="0"/>
              </a:rPr>
              <a:t>Sap, Maarten, et al. “Atomic: An atlas of machine </a:t>
            </a:r>
            <a:r>
              <a:rPr lang="en-HK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commonsense</a:t>
            </a:r>
            <a:r>
              <a:rPr lang="en-HK" sz="1600" dirty="0">
                <a:solidFill>
                  <a:srgbClr val="222222"/>
                </a:solidFill>
                <a:latin typeface="Arial" panose="020B0604020202020204" pitchFamily="34" charset="0"/>
              </a:rPr>
              <a:t> for if-then reasoning.”</a:t>
            </a:r>
            <a:r>
              <a:rPr lang="en-US" altLang="zh-CN" sz="1600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222222"/>
                </a:solidFill>
                <a:latin typeface="Arial" panose="020B0604020202020204" pitchFamily="34" charset="0"/>
              </a:rPr>
              <a:t>AAAI</a:t>
            </a:r>
            <a:r>
              <a:rPr lang="zh-CN" alt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222222"/>
                </a:solidFill>
                <a:latin typeface="Arial" panose="020B0604020202020204" pitchFamily="34" charset="0"/>
              </a:rPr>
              <a:t>2019.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119FD-D9D3-0143-97BF-B7D7445A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51" y="3682116"/>
            <a:ext cx="10515600" cy="26054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1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04"/>
            <a:ext cx="10515600" cy="1325563"/>
          </a:xfrm>
        </p:spPr>
        <p:txBody>
          <a:bodyPr/>
          <a:lstStyle/>
          <a:p>
            <a:r>
              <a:rPr lang="en-US" dirty="0"/>
              <a:t>ATOMIC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55" y="1873773"/>
            <a:ext cx="4501662" cy="3753576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Crowdsoursing</a:t>
            </a:r>
            <a:r>
              <a:rPr lang="en-US" dirty="0"/>
              <a:t> 9 Types of IF-THEN relations</a:t>
            </a:r>
          </a:p>
          <a:p>
            <a:endParaRPr lang="en-US" dirty="0"/>
          </a:p>
          <a:p>
            <a:r>
              <a:rPr lang="en-US" dirty="0"/>
              <a:t>All </a:t>
            </a:r>
            <a:r>
              <a:rPr lang="en-US" altLang="zh-CN" dirty="0">
                <a:solidFill>
                  <a:srgbClr val="00B050"/>
                </a:solidFill>
              </a:rPr>
              <a:t>personal</a:t>
            </a:r>
            <a:r>
              <a:rPr lang="en-US" altLang="zh-CN" dirty="0"/>
              <a:t> </a:t>
            </a:r>
            <a:r>
              <a:rPr lang="en-US" dirty="0">
                <a:solidFill>
                  <a:srgbClr val="00B050"/>
                </a:solidFill>
              </a:rPr>
              <a:t>entity information has been removed </a:t>
            </a:r>
            <a:r>
              <a:rPr lang="en-US" dirty="0"/>
              <a:t>to reduce ambiguity</a:t>
            </a:r>
          </a:p>
          <a:p>
            <a:endParaRPr lang="en-US" dirty="0"/>
          </a:p>
          <a:p>
            <a:r>
              <a:rPr lang="en-US" dirty="0"/>
              <a:t>Arbitrary texts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7696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Maarten Sap, Ronan </a:t>
            </a:r>
            <a:r>
              <a:rPr lang="en-US" dirty="0" err="1"/>
              <a:t>LeBras</a:t>
            </a:r>
            <a:r>
              <a:rPr lang="en-US" dirty="0"/>
              <a:t>, Emily </a:t>
            </a:r>
            <a:r>
              <a:rPr lang="en-US" dirty="0" err="1"/>
              <a:t>Allaway</a:t>
            </a:r>
            <a:r>
              <a:rPr lang="en-US" dirty="0"/>
              <a:t>, Chandra </a:t>
            </a:r>
            <a:r>
              <a:rPr lang="en-US" dirty="0" err="1"/>
              <a:t>Bhagavatula</a:t>
            </a:r>
            <a:r>
              <a:rPr lang="en-US" dirty="0"/>
              <a:t>, Nicholas </a:t>
            </a:r>
            <a:r>
              <a:rPr lang="en-US" dirty="0" err="1"/>
              <a:t>Lourie</a:t>
            </a:r>
            <a:r>
              <a:rPr lang="en-US" dirty="0"/>
              <a:t>, Hannah </a:t>
            </a:r>
            <a:r>
              <a:rPr lang="en-US" dirty="0" err="1"/>
              <a:t>Rashkin</a:t>
            </a:r>
            <a:r>
              <a:rPr lang="en-US" dirty="0"/>
              <a:t>, Brendan Roof, Noah A. Smith, </a:t>
            </a:r>
            <a:r>
              <a:rPr lang="en-US" dirty="0" err="1"/>
              <a:t>Yejin</a:t>
            </a:r>
            <a:r>
              <a:rPr lang="en-US" dirty="0"/>
              <a:t> Choi: ATOMIC: An Atlas of Machine Commonsense for If-Then Reasoning. AAAI, 2019.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98" y="103517"/>
            <a:ext cx="7351567" cy="58918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0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201"/>
            <a:ext cx="10515600" cy="1325563"/>
          </a:xfrm>
        </p:spPr>
        <p:txBody>
          <a:bodyPr/>
          <a:lstStyle/>
          <a:p>
            <a:r>
              <a:rPr lang="en-US" dirty="0"/>
              <a:t>DISCOS: Transform to ATOMIC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80567"/>
            <a:ext cx="9769337" cy="494611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88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CAF3955-F16C-6246-801C-9E5E0B4F6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8779" y="1115156"/>
            <a:ext cx="10385021" cy="542375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11B593-834A-8448-81E3-D79F773F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50"/>
            <a:ext cx="10515600" cy="962038"/>
          </a:xfrm>
        </p:spPr>
        <p:txBody>
          <a:bodyPr>
            <a:noAutofit/>
          </a:bodyPr>
          <a:lstStyle/>
          <a:p>
            <a:r>
              <a:rPr lang="en-US" altLang="zh-CN" dirty="0"/>
              <a:t>DISCOS Framework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23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EC06-C311-1841-84C3-95A773B6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10" y="0"/>
            <a:ext cx="10515600" cy="933613"/>
          </a:xfrm>
        </p:spPr>
        <p:txBody>
          <a:bodyPr>
            <a:normAutofit/>
          </a:bodyPr>
          <a:lstStyle/>
          <a:p>
            <a:r>
              <a:rPr lang="en-US" altLang="zh-CN" dirty="0"/>
              <a:t>DISCOS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47E9EF-DCCF-B742-9A81-51F48190D0C9}"/>
              </a:ext>
            </a:extLst>
          </p:cNvPr>
          <p:cNvSpPr txBox="1"/>
          <p:nvPr/>
        </p:nvSpPr>
        <p:spPr>
          <a:xfrm>
            <a:off x="5680411" y="633674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Novelty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96424-BD41-794E-88EF-1CCD6C4B034A}"/>
              </a:ext>
            </a:extLst>
          </p:cNvPr>
          <p:cNvSpPr txBox="1"/>
          <p:nvPr/>
        </p:nvSpPr>
        <p:spPr>
          <a:xfrm>
            <a:off x="5749441" y="350386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Quality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77FC7D-0A1C-FD4E-B1ED-3768757FACC2}"/>
              </a:ext>
            </a:extLst>
          </p:cNvPr>
          <p:cNvGraphicFramePr/>
          <p:nvPr/>
        </p:nvGraphicFramePr>
        <p:xfrm>
          <a:off x="1289995" y="3905867"/>
          <a:ext cx="9612009" cy="257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1BA513E-C4EF-3F4E-9817-26AC441084CD}"/>
              </a:ext>
            </a:extLst>
          </p:cNvPr>
          <p:cNvGraphicFramePr/>
          <p:nvPr/>
        </p:nvGraphicFramePr>
        <p:xfrm>
          <a:off x="1331606" y="1028682"/>
          <a:ext cx="9612009" cy="257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9D482A-8055-C944-A806-577CDA59BA01}"/>
              </a:ext>
            </a:extLst>
          </p:cNvPr>
          <p:cNvCxnSpPr/>
          <p:nvPr/>
        </p:nvCxnSpPr>
        <p:spPr>
          <a:xfrm>
            <a:off x="2081719" y="4484451"/>
            <a:ext cx="0" cy="59338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BD653C-7130-B045-B163-7D1DDECBC0A6}"/>
              </a:ext>
            </a:extLst>
          </p:cNvPr>
          <p:cNvCxnSpPr>
            <a:cxnSpLocks/>
          </p:cNvCxnSpPr>
          <p:nvPr/>
        </p:nvCxnSpPr>
        <p:spPr>
          <a:xfrm>
            <a:off x="3090153" y="4897306"/>
            <a:ext cx="0" cy="81283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9ED38A-9292-A149-AB28-68317BBCB0C0}"/>
              </a:ext>
            </a:extLst>
          </p:cNvPr>
          <p:cNvCxnSpPr>
            <a:cxnSpLocks/>
          </p:cNvCxnSpPr>
          <p:nvPr/>
        </p:nvCxnSpPr>
        <p:spPr>
          <a:xfrm>
            <a:off x="4108315" y="4484451"/>
            <a:ext cx="0" cy="730625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8564FA-C544-E649-BE15-1B93A0826FFE}"/>
              </a:ext>
            </a:extLst>
          </p:cNvPr>
          <p:cNvCxnSpPr>
            <a:cxnSpLocks/>
          </p:cNvCxnSpPr>
          <p:nvPr/>
        </p:nvCxnSpPr>
        <p:spPr>
          <a:xfrm>
            <a:off x="5097294" y="5303721"/>
            <a:ext cx="0" cy="45500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B6A8F1-5A19-394C-B488-508D6CFC31B9}"/>
              </a:ext>
            </a:extLst>
          </p:cNvPr>
          <p:cNvCxnSpPr>
            <a:cxnSpLocks/>
          </p:cNvCxnSpPr>
          <p:nvPr/>
        </p:nvCxnSpPr>
        <p:spPr>
          <a:xfrm>
            <a:off x="6095999" y="4591455"/>
            <a:ext cx="0" cy="76085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3A098F-5A80-014D-96DA-C0A0F2F309F5}"/>
              </a:ext>
            </a:extLst>
          </p:cNvPr>
          <p:cNvCxnSpPr>
            <a:cxnSpLocks/>
          </p:cNvCxnSpPr>
          <p:nvPr/>
        </p:nvCxnSpPr>
        <p:spPr>
          <a:xfrm>
            <a:off x="7114161" y="4484451"/>
            <a:ext cx="0" cy="76085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06FFFF-7683-D142-B4DB-BE2D1238B14F}"/>
              </a:ext>
            </a:extLst>
          </p:cNvPr>
          <p:cNvCxnSpPr>
            <a:cxnSpLocks/>
          </p:cNvCxnSpPr>
          <p:nvPr/>
        </p:nvCxnSpPr>
        <p:spPr>
          <a:xfrm>
            <a:off x="8103139" y="4591455"/>
            <a:ext cx="0" cy="48638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F51AAF-7C46-2245-9E08-A1F7355A72A1}"/>
              </a:ext>
            </a:extLst>
          </p:cNvPr>
          <p:cNvCxnSpPr>
            <a:cxnSpLocks/>
          </p:cNvCxnSpPr>
          <p:nvPr/>
        </p:nvCxnSpPr>
        <p:spPr>
          <a:xfrm>
            <a:off x="9121301" y="5077838"/>
            <a:ext cx="0" cy="623621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EE3A70-F85D-8D44-840B-1640080D8F16}"/>
              </a:ext>
            </a:extLst>
          </p:cNvPr>
          <p:cNvCxnSpPr>
            <a:cxnSpLocks/>
          </p:cNvCxnSpPr>
          <p:nvPr/>
        </p:nvCxnSpPr>
        <p:spPr>
          <a:xfrm>
            <a:off x="10110280" y="4679004"/>
            <a:ext cx="0" cy="56630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E0C900B-A710-1045-8890-BF90630964C3}"/>
              </a:ext>
            </a:extLst>
          </p:cNvPr>
          <p:cNvSpPr txBox="1"/>
          <p:nvPr/>
        </p:nvSpPr>
        <p:spPr>
          <a:xfrm>
            <a:off x="303179" y="1918041"/>
            <a:ext cx="1070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Accuracy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56B619-D9DE-0946-B005-EAA8462E643E}"/>
              </a:ext>
            </a:extLst>
          </p:cNvPr>
          <p:cNvSpPr txBox="1"/>
          <p:nvPr/>
        </p:nvSpPr>
        <p:spPr>
          <a:xfrm>
            <a:off x="94036" y="4700547"/>
            <a:ext cx="1433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Percentage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of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novel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assertions</a:t>
            </a:r>
            <a:endParaRPr lang="en-US" sz="1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02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34"/>
            <a:ext cx="10515600" cy="1100139"/>
          </a:xfrm>
        </p:spPr>
        <p:txBody>
          <a:bodyPr/>
          <a:lstStyle/>
          <a:p>
            <a:r>
              <a:rPr lang="en-US" altLang="zh-CN" dirty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1072"/>
            <a:ext cx="10515600" cy="544025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extended the concept of </a:t>
            </a:r>
            <a:r>
              <a:rPr lang="en-US" dirty="0" err="1"/>
              <a:t>selectional</a:t>
            </a:r>
            <a:r>
              <a:rPr lang="en-US" dirty="0"/>
              <a:t> preference for commonsense knowledge acquisition</a:t>
            </a:r>
          </a:p>
          <a:p>
            <a:endParaRPr lang="en-US" dirty="0"/>
          </a:p>
          <a:p>
            <a:r>
              <a:rPr lang="en-US" altLang="zh-CN" dirty="0"/>
              <a:t>We have proven that ASER can be transferred to other commonsense knowledge graphs:</a:t>
            </a:r>
          </a:p>
          <a:p>
            <a:pPr lvl="1"/>
            <a:r>
              <a:rPr lang="en-US" altLang="zh-CN" dirty="0"/>
              <a:t>OMCS/</a:t>
            </a:r>
            <a:r>
              <a:rPr lang="en-US" altLang="zh-CN" dirty="0" err="1"/>
              <a:t>ConceptNet</a:t>
            </a:r>
            <a:r>
              <a:rPr lang="en-US" altLang="zh-CN" dirty="0"/>
              <a:t>: </a:t>
            </a:r>
            <a:r>
              <a:rPr lang="en-US" altLang="zh-CN" dirty="0" err="1"/>
              <a:t>TransOMCS</a:t>
            </a:r>
            <a:r>
              <a:rPr lang="en-US" altLang="zh-CN" dirty="0"/>
              <a:t> (IJCAI 2020)</a:t>
            </a:r>
          </a:p>
          <a:p>
            <a:pPr lvl="1"/>
            <a:r>
              <a:rPr lang="en-US" altLang="zh-CN" dirty="0"/>
              <a:t>ATOMIC: DISCOS (WWW 21)</a:t>
            </a:r>
          </a:p>
          <a:p>
            <a:endParaRPr lang="en-US" altLang="zh-CN" dirty="0"/>
          </a:p>
          <a:p>
            <a:r>
              <a:rPr lang="en-US" altLang="zh-CN" dirty="0"/>
              <a:t>We are building a commonsense knowledge population evaluation benchmark with Huawei</a:t>
            </a:r>
          </a:p>
          <a:p>
            <a:endParaRPr lang="en-US" altLang="zh-CN" dirty="0"/>
          </a:p>
          <a:p>
            <a:r>
              <a:rPr lang="en-US" altLang="zh-CN" dirty="0"/>
              <a:t>We plan to build neural logical reasoning framework based on ASER</a:t>
            </a:r>
          </a:p>
          <a:p>
            <a:endParaRPr lang="en-US" altLang="zh-CN" dirty="0"/>
          </a:p>
          <a:p>
            <a:r>
              <a:rPr lang="en-US" altLang="zh-CN" dirty="0"/>
              <a:t>Applications of ASER?</a:t>
            </a:r>
          </a:p>
          <a:p>
            <a:pPr lvl="1"/>
            <a:r>
              <a:rPr lang="en-US" altLang="zh-CN" dirty="0"/>
              <a:t>Event detection and reasoning</a:t>
            </a:r>
          </a:p>
          <a:p>
            <a:pPr lvl="1"/>
            <a:r>
              <a:rPr lang="en-US" altLang="zh-CN" dirty="0"/>
              <a:t>Other NLP tasks</a:t>
            </a:r>
          </a:p>
          <a:p>
            <a:pPr lvl="2"/>
            <a:r>
              <a:rPr lang="en-US" altLang="zh-CN" dirty="0"/>
              <a:t>Legal AI</a:t>
            </a:r>
          </a:p>
          <a:p>
            <a:pPr lvl="2"/>
            <a:r>
              <a:rPr lang="en-US" altLang="zh-CN" dirty="0"/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15FCC-665C-4885-8B6A-985CCF062150}"/>
              </a:ext>
            </a:extLst>
          </p:cNvPr>
          <p:cNvSpPr txBox="1"/>
          <p:nvPr/>
        </p:nvSpPr>
        <p:spPr>
          <a:xfrm>
            <a:off x="8847539" y="265976"/>
            <a:ext cx="2611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Thank you </a:t>
            </a:r>
            <a:r>
              <a:rPr lang="en-US" sz="3600" dirty="0">
                <a:sym typeface="Wingdings" panose="05000000000000000000" pitchFamily="2" charset="2"/>
              </a:rPr>
              <a:t>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6E3AE-D509-4DDD-B189-4D684FE27A0E}"/>
              </a:ext>
            </a:extLst>
          </p:cNvPr>
          <p:cNvSpPr txBox="1"/>
          <p:nvPr/>
        </p:nvSpPr>
        <p:spPr>
          <a:xfrm>
            <a:off x="6383390" y="5521146"/>
            <a:ext cx="4928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Code and data</a:t>
            </a:r>
          </a:p>
          <a:p>
            <a:pPr lvl="1"/>
            <a:r>
              <a:rPr lang="en-US" dirty="0">
                <a:hlinkClick r:id="rId2"/>
              </a:rPr>
              <a:t>https://github.com/HKUST-KnowComp/ASER</a:t>
            </a:r>
            <a:endParaRPr lang="en-US" dirty="0"/>
          </a:p>
          <a:p>
            <a:r>
              <a:rPr lang="en-US" dirty="0"/>
              <a:t>Project Homepage</a:t>
            </a:r>
          </a:p>
          <a:p>
            <a:pPr lvl="1"/>
            <a:r>
              <a:rPr lang="en-US" dirty="0">
                <a:hlinkClick r:id="rId3"/>
              </a:rPr>
              <a:t>https://hkust-knowcomp.github.io/ASER/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0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Commonsense Knowledge is the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4845"/>
            <a:ext cx="10515600" cy="407211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How to define commonsense knowledge? (Liu &amp; Singh, 2004)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“While to the average person the term ‘commonsense’ is regarded as synonymous with ‘</a:t>
            </a:r>
            <a:r>
              <a:rPr lang="en-US" sz="2400" dirty="0">
                <a:solidFill>
                  <a:srgbClr val="00B0F0"/>
                </a:solidFill>
              </a:rPr>
              <a:t>good judgement</a:t>
            </a:r>
            <a:r>
              <a:rPr lang="en-US" sz="2400" dirty="0"/>
              <a:t>’, ”</a:t>
            </a:r>
          </a:p>
          <a:p>
            <a:pPr marL="685800" lvl="2">
              <a:spcBef>
                <a:spcPts val="1000"/>
              </a:spcBef>
            </a:pP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“in the AI community it is used in a technical sense to refer to the </a:t>
            </a:r>
            <a:r>
              <a:rPr lang="en-US" sz="2400" dirty="0">
                <a:solidFill>
                  <a:srgbClr val="FF0000"/>
                </a:solidFill>
              </a:rPr>
              <a:t>millions of basic facts and understandings possessed by most people</a:t>
            </a:r>
            <a:r>
              <a:rPr lang="en-US" sz="2400" dirty="0"/>
              <a:t>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“Such knowledge is typically omitted from social communications”, e.g.,</a:t>
            </a:r>
          </a:p>
          <a:p>
            <a:pPr lvl="2"/>
            <a:r>
              <a:rPr lang="en-US" dirty="0"/>
              <a:t>If you forget someone’s birthday, they may be unhappy with you.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8515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 Liu and P Singh, </a:t>
            </a:r>
            <a:r>
              <a:rPr lang="en-US" dirty="0" err="1"/>
              <a:t>ConceptNet</a:t>
            </a:r>
            <a:r>
              <a:rPr lang="en-US" dirty="0"/>
              <a:t> - a practical commonsense reasoning tool-kit, BTTJ, 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14298" y="2272372"/>
          <a:ext cx="11799277" cy="458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Extraction Results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6136" y="991506"/>
            <a:ext cx="10515600" cy="4351338"/>
          </a:xfrm>
        </p:spPr>
        <p:txBody>
          <a:bodyPr/>
          <a:lstStyle/>
          <a:p>
            <a:r>
              <a:rPr lang="en-US" dirty="0"/>
              <a:t>Extract examples from 11-billion tokens from Yelp, NYT, Wiki, </a:t>
            </a:r>
            <a:r>
              <a:rPr lang="en-US" dirty="0" err="1"/>
              <a:t>Reddit</a:t>
            </a:r>
            <a:r>
              <a:rPr lang="en-US" dirty="0"/>
              <a:t>, Subtitles, E-books</a:t>
            </a:r>
          </a:p>
          <a:p>
            <a:r>
              <a:rPr lang="en-US" dirty="0"/>
              <a:t>Evaluate about 200 examples in each pattern using Amazon Turk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000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Extraction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648"/>
            <a:ext cx="10515600" cy="4351338"/>
          </a:xfrm>
        </p:spPr>
        <p:txBody>
          <a:bodyPr/>
          <a:lstStyle/>
          <a:p>
            <a:r>
              <a:rPr lang="en-US" dirty="0"/>
              <a:t>Left: number of relations and overall accuracy</a:t>
            </a:r>
          </a:p>
          <a:p>
            <a:r>
              <a:rPr lang="en-US" dirty="0"/>
              <a:t>Right: accuracy of each relations for the last iteration</a:t>
            </a:r>
          </a:p>
          <a:p>
            <a:r>
              <a:rPr lang="en-US" dirty="0"/>
              <a:t>Each point is annotated with 200 examples by Amazon Turk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557" y="3138854"/>
            <a:ext cx="7063562" cy="3534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81" y="3138854"/>
            <a:ext cx="4551390" cy="34161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6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45318"/>
            <a:ext cx="10515600" cy="1325563"/>
          </a:xfrm>
        </p:spPr>
        <p:txBody>
          <a:bodyPr/>
          <a:lstStyle/>
          <a:p>
            <a:r>
              <a:rPr lang="en-US" dirty="0"/>
              <a:t>How to collect commonsense knowledge?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06768"/>
            <a:ext cx="10515600" cy="52490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ConceptNet5</a:t>
            </a:r>
            <a:r>
              <a:rPr lang="en-US" dirty="0"/>
              <a:t> (Speer and </a:t>
            </a:r>
            <a:r>
              <a:rPr lang="en-US" dirty="0" err="1"/>
              <a:t>Havasi</a:t>
            </a:r>
            <a:r>
              <a:rPr lang="en-US" dirty="0"/>
              <a:t>, 2012) </a:t>
            </a:r>
          </a:p>
          <a:p>
            <a:pPr lvl="1"/>
            <a:r>
              <a:rPr lang="en-US" altLang="zh-CN" dirty="0"/>
              <a:t>Core is from </a:t>
            </a:r>
            <a:r>
              <a:rPr lang="en-US" dirty="0">
                <a:solidFill>
                  <a:srgbClr val="00B0F0"/>
                </a:solidFill>
              </a:rPr>
              <a:t>Open Mind Common Sense (OMCS)</a:t>
            </a:r>
            <a:r>
              <a:rPr lang="en-US" dirty="0"/>
              <a:t>  (Liu &amp; Singh, 2004)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Essentially a crowdsourcing based approach + text mining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2" y="2322822"/>
            <a:ext cx="6371432" cy="381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on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8811" y="2322822"/>
            <a:ext cx="3351736" cy="38029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2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The Scale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267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Slides credit: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Haixun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Wang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411364"/>
            <a:ext cx="8877300" cy="4944986"/>
          </a:xfrm>
        </p:spPr>
        <p:txBody>
          <a:bodyPr>
            <a:noAutofit/>
          </a:bodyPr>
          <a:lstStyle/>
          <a:p>
            <a:r>
              <a:rPr lang="en-US" dirty="0"/>
              <a:t>“A founder of AI, </a:t>
            </a:r>
            <a:r>
              <a:rPr lang="en-US" dirty="0">
                <a:solidFill>
                  <a:srgbClr val="0070C0"/>
                </a:solidFill>
              </a:rPr>
              <a:t>Marvin Minsky</a:t>
            </a:r>
            <a:r>
              <a:rPr lang="en-US" dirty="0"/>
              <a:t>, once estimated that ‘...commonsense is knowing maybe </a:t>
            </a:r>
            <a:r>
              <a:rPr lang="en-US" dirty="0">
                <a:solidFill>
                  <a:srgbClr val="FF0000"/>
                </a:solidFill>
              </a:rPr>
              <a:t>30 or 60 million </a:t>
            </a:r>
            <a:r>
              <a:rPr lang="en-US" dirty="0"/>
              <a:t>things about the world and having them represented so that when something happens, you can make analogies with others’.” (Liu &amp; Singh, 2004)</a:t>
            </a:r>
          </a:p>
          <a:p>
            <a:endParaRPr lang="en-US" dirty="0"/>
          </a:p>
          <a:p>
            <a:r>
              <a:rPr lang="en-US" dirty="0" err="1"/>
              <a:t>ConceptNet</a:t>
            </a:r>
            <a:endParaRPr lang="en-US" dirty="0"/>
          </a:p>
          <a:p>
            <a:pPr lvl="1"/>
            <a:r>
              <a:rPr lang="en-US" altLang="zh-TW" dirty="0">
                <a:latin typeface="Arial" panose="020B0604020202020204" pitchFamily="34" charset="0"/>
                <a:ea typeface="ＭＳ Ｐゴシック" panose="020B0600070205080204" pitchFamily="34" charset="-128"/>
              </a:rPr>
              <a:t>2004: 1.6 million relations among 300,000 nodes </a:t>
            </a:r>
          </a:p>
          <a:p>
            <a:pPr lvl="1"/>
            <a:r>
              <a:rPr lang="en-US" altLang="zh-TW" dirty="0">
                <a:latin typeface="Arial" panose="020B0604020202020204" pitchFamily="34" charset="0"/>
                <a:ea typeface="ＭＳ Ｐゴシック" panose="020B0600070205080204" pitchFamily="34" charset="-128"/>
              </a:rPr>
              <a:t>2017: 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21 million edges </a:t>
            </a:r>
            <a:r>
              <a:rPr lang="en-US" altLang="zh-TW" dirty="0">
                <a:latin typeface="Arial" panose="020B0604020202020204" pitchFamily="34" charset="0"/>
                <a:ea typeface="ＭＳ Ｐゴシック" panose="020B0600070205080204" pitchFamily="34" charset="-128"/>
              </a:rPr>
              <a:t>over 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8 million nodes </a:t>
            </a:r>
            <a:endParaRPr lang="en-US" altLang="zh-TW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/>
            <a:r>
              <a:rPr lang="en-US" altLang="zh-TW" dirty="0">
                <a:latin typeface="Arial" panose="020B0604020202020204" pitchFamily="34" charset="0"/>
                <a:ea typeface="ＭＳ Ｐゴシック" panose="020B0600070205080204" pitchFamily="34" charset="-128"/>
              </a:rPr>
              <a:t>1.5 million nodes are English</a:t>
            </a:r>
          </a:p>
          <a:p>
            <a:pPr lvl="1"/>
            <a:endParaRPr lang="en-US" dirty="0"/>
          </a:p>
        </p:txBody>
      </p:sp>
      <p:pic>
        <p:nvPicPr>
          <p:cNvPr id="7" name="Picture 2" descr="Image result for marvin min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269" y="1474177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7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224"/>
            <a:ext cx="10515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contribute </a:t>
            </a:r>
            <a:r>
              <a:rPr lang="en-US" altLang="zh-CN" dirty="0"/>
              <a:t>to</a:t>
            </a:r>
            <a:r>
              <a:rPr lang="en-US" dirty="0"/>
              <a:t> ConceptNet5.5 </a:t>
            </a:r>
            <a:br>
              <a:rPr lang="en-US" dirty="0"/>
            </a:br>
            <a:r>
              <a:rPr lang="en-US" dirty="0"/>
              <a:t>(</a:t>
            </a:r>
            <a:r>
              <a:rPr lang="en-US" altLang="zh-TW" dirty="0">
                <a:solidFill>
                  <a:srgbClr val="00B0F0"/>
                </a:solidFill>
              </a:rPr>
              <a:t>21 million edges </a:t>
            </a:r>
            <a:r>
              <a:rPr lang="en-US" altLang="zh-TW" dirty="0"/>
              <a:t>and over </a:t>
            </a:r>
            <a:r>
              <a:rPr lang="en-US" altLang="zh-TW" dirty="0">
                <a:solidFill>
                  <a:srgbClr val="00B0F0"/>
                </a:solidFill>
              </a:rPr>
              <a:t>8 million nodes</a:t>
            </a:r>
            <a:r>
              <a:rPr lang="en-US" dirty="0"/>
              <a:t>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51" y="1630731"/>
            <a:ext cx="6287219" cy="4440109"/>
          </a:xfrm>
        </p:spPr>
        <p:txBody>
          <a:bodyPr>
            <a:noAutofit/>
          </a:bodyPr>
          <a:lstStyle/>
          <a:p>
            <a:r>
              <a:rPr lang="en-US" sz="1600" dirty="0"/>
              <a:t>Facts acquired from </a:t>
            </a:r>
            <a:r>
              <a:rPr lang="en-US" sz="1600" dirty="0">
                <a:solidFill>
                  <a:srgbClr val="FF0000"/>
                </a:solidFill>
              </a:rPr>
              <a:t>Open Mind Common Sense </a:t>
            </a:r>
            <a:r>
              <a:rPr lang="en-US" sz="1600" dirty="0"/>
              <a:t>(OMCS) (Singh 2002) and sister projects in other languages (</a:t>
            </a:r>
            <a:r>
              <a:rPr lang="en-US" sz="1600" dirty="0" err="1"/>
              <a:t>Anacleto</a:t>
            </a:r>
            <a:r>
              <a:rPr lang="en-US" sz="1600" dirty="0"/>
              <a:t> et al. 2006)</a:t>
            </a:r>
          </a:p>
          <a:p>
            <a:r>
              <a:rPr lang="en-US" sz="1600" dirty="0"/>
              <a:t>Information extracted from parsing </a:t>
            </a:r>
            <a:r>
              <a:rPr lang="en-US" sz="1600" dirty="0">
                <a:solidFill>
                  <a:srgbClr val="FF0000"/>
                </a:solidFill>
              </a:rPr>
              <a:t>Wiktionary</a:t>
            </a:r>
            <a:r>
              <a:rPr lang="en-US" sz="1600" dirty="0"/>
              <a:t>, in multiple languages, with a custom parser (“</a:t>
            </a:r>
            <a:r>
              <a:rPr lang="en-US" sz="1600" dirty="0" err="1"/>
              <a:t>Wikiparsec</a:t>
            </a:r>
            <a:r>
              <a:rPr lang="en-US" sz="1600" dirty="0"/>
              <a:t>”)</a:t>
            </a:r>
          </a:p>
          <a:p>
            <a:r>
              <a:rPr lang="en-US" sz="1600" dirty="0"/>
              <a:t>“</a:t>
            </a:r>
            <a:r>
              <a:rPr lang="en-US" sz="1600" dirty="0">
                <a:solidFill>
                  <a:srgbClr val="FF0000"/>
                </a:solidFill>
              </a:rPr>
              <a:t>Games with a purpose</a:t>
            </a:r>
            <a:r>
              <a:rPr lang="en-US" sz="1600" dirty="0"/>
              <a:t>” designed to collect common knowledge (von </a:t>
            </a:r>
            <a:r>
              <a:rPr lang="en-US" sz="1600" dirty="0" err="1"/>
              <a:t>Ahn</a:t>
            </a:r>
            <a:r>
              <a:rPr lang="en-US" sz="1600" dirty="0"/>
              <a:t>, </a:t>
            </a:r>
            <a:r>
              <a:rPr lang="en-US" sz="1600" dirty="0" err="1"/>
              <a:t>Kedia</a:t>
            </a:r>
            <a:r>
              <a:rPr lang="en-US" sz="1600" dirty="0"/>
              <a:t>, and Blum 2006) (Nakahara </a:t>
            </a:r>
            <a:r>
              <a:rPr lang="fi-FI" sz="1600" dirty="0"/>
              <a:t>and Yamada 2011) (Kuo et al. 2009)</a:t>
            </a:r>
          </a:p>
          <a:p>
            <a:r>
              <a:rPr lang="en-US" sz="1600" dirty="0"/>
              <a:t>Open </a:t>
            </a:r>
            <a:r>
              <a:rPr lang="en-US" sz="1600" dirty="0">
                <a:solidFill>
                  <a:srgbClr val="FF0000"/>
                </a:solidFill>
              </a:rPr>
              <a:t>Multilingual WordNet </a:t>
            </a:r>
            <a:r>
              <a:rPr lang="en-US" sz="1600" dirty="0"/>
              <a:t>(Bond and Foster 2013), a linked-data representation </a:t>
            </a:r>
            <a:r>
              <a:rPr lang="en-US" sz="1600" dirty="0" err="1"/>
              <a:t>ofWordNet</a:t>
            </a:r>
            <a:r>
              <a:rPr lang="en-US" sz="1600" dirty="0"/>
              <a:t> (Miller et al. 1998) and its parallel projects in multiple languages</a:t>
            </a:r>
          </a:p>
          <a:p>
            <a:r>
              <a:rPr lang="en-US" sz="1600" dirty="0" err="1"/>
              <a:t>JMDict</a:t>
            </a:r>
            <a:r>
              <a:rPr lang="en-US" sz="1600" dirty="0"/>
              <a:t> (Breen 2004), a </a:t>
            </a:r>
            <a:r>
              <a:rPr lang="en-US" sz="1600" dirty="0">
                <a:solidFill>
                  <a:srgbClr val="FF0000"/>
                </a:solidFill>
              </a:rPr>
              <a:t>Japanese-multilingual dictionary</a:t>
            </a:r>
          </a:p>
          <a:p>
            <a:r>
              <a:rPr lang="en-US" sz="1600" dirty="0" err="1"/>
              <a:t>OpenCyc</a:t>
            </a:r>
            <a:r>
              <a:rPr lang="en-US" sz="1600" dirty="0"/>
              <a:t>, a </a:t>
            </a:r>
            <a:r>
              <a:rPr lang="en-US" sz="1600" dirty="0">
                <a:solidFill>
                  <a:srgbClr val="FF0000"/>
                </a:solidFill>
              </a:rPr>
              <a:t>hierarchy of hypernyms </a:t>
            </a:r>
            <a:r>
              <a:rPr lang="en-US" sz="1600" dirty="0"/>
              <a:t>provided by </a:t>
            </a:r>
            <a:r>
              <a:rPr lang="en-US" sz="1600" dirty="0" err="1"/>
              <a:t>Cyc</a:t>
            </a:r>
            <a:r>
              <a:rPr lang="en-US" sz="1600" dirty="0"/>
              <a:t> (</a:t>
            </a:r>
            <a:r>
              <a:rPr lang="en-US" sz="1600" dirty="0" err="1"/>
              <a:t>Lenat</a:t>
            </a:r>
            <a:r>
              <a:rPr lang="en-US" sz="1600" dirty="0"/>
              <a:t> and </a:t>
            </a:r>
            <a:r>
              <a:rPr lang="en-US" sz="1600" dirty="0" err="1"/>
              <a:t>Guha</a:t>
            </a:r>
            <a:r>
              <a:rPr lang="en-US" sz="1600" dirty="0"/>
              <a:t> 1989), a system that represents commonsense knowledge in predicate logic</a:t>
            </a:r>
          </a:p>
          <a:p>
            <a:r>
              <a:rPr lang="en-US" sz="1600" dirty="0"/>
              <a:t>A subset of </a:t>
            </a:r>
            <a:r>
              <a:rPr lang="en-US" sz="1600" dirty="0" err="1"/>
              <a:t>DBPedia</a:t>
            </a:r>
            <a:r>
              <a:rPr lang="en-US" sz="1600" dirty="0"/>
              <a:t> (Auer et al. 2007), a network of facts extracted from </a:t>
            </a:r>
            <a:r>
              <a:rPr lang="en-US" sz="1600" dirty="0">
                <a:solidFill>
                  <a:srgbClr val="FF0000"/>
                </a:solidFill>
              </a:rPr>
              <a:t>Wikipedia </a:t>
            </a:r>
            <a:r>
              <a:rPr lang="en-US" sz="1600" dirty="0" err="1">
                <a:solidFill>
                  <a:srgbClr val="FF0000"/>
                </a:solidFill>
              </a:rPr>
              <a:t>infoboxes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1127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Speer, Chin, and </a:t>
            </a:r>
            <a:r>
              <a:rPr lang="en-US" dirty="0" err="1"/>
              <a:t>Havasi</a:t>
            </a:r>
            <a:r>
              <a:rPr lang="en-US" dirty="0"/>
              <a:t>, </a:t>
            </a:r>
            <a:r>
              <a:rPr lang="en-US" altLang="zh-CN" dirty="0" err="1">
                <a:solidFill>
                  <a:srgbClr val="333333"/>
                </a:solidFill>
                <a:latin typeface="Segoe UI" panose="020B0502040204020203" pitchFamily="34" charset="0"/>
              </a:rPr>
              <a:t>ConceptNet</a:t>
            </a:r>
            <a:r>
              <a:rPr lang="en-US" altLang="zh-CN" dirty="0">
                <a:solidFill>
                  <a:srgbClr val="333333"/>
                </a:solidFill>
                <a:latin typeface="Segoe UI" panose="020B0502040204020203" pitchFamily="34" charset="0"/>
              </a:rPr>
              <a:t> 5.5: An Open Multilingual Graph of General Knowledge. AAAI 2017.</a:t>
            </a:r>
            <a:endParaRPr lang="zh-CN" altLang="en-US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7963" y="2458374"/>
            <a:ext cx="5477773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Most of them are entity-centric knowledge</a:t>
            </a:r>
            <a:r>
              <a:rPr lang="en-US" sz="3200" dirty="0"/>
              <a:t>, there are only 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</a:rPr>
              <a:t>116,097 edges </a:t>
            </a:r>
            <a:r>
              <a:rPr lang="en-US" sz="3200" dirty="0"/>
              <a:t>among 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</a:rPr>
              <a:t>74,989 nodes </a:t>
            </a:r>
            <a:r>
              <a:rPr lang="en-US" sz="3200" dirty="0"/>
              <a:t>about 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</a:rPr>
              <a:t>events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altLang="zh-CN" dirty="0"/>
              <a:t>Most Existing KBs are Entity-centric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325563"/>
            <a:ext cx="11013831" cy="5435722"/>
          </a:xfrm>
        </p:spPr>
        <p:txBody>
          <a:bodyPr/>
          <a:lstStyle/>
          <a:p>
            <a:r>
              <a:rPr lang="en-US" dirty="0"/>
              <a:t>Many large-scale knowledge graphs about </a:t>
            </a:r>
            <a:r>
              <a:rPr lang="en-US" dirty="0">
                <a:solidFill>
                  <a:srgbClr val="FF0000"/>
                </a:solidFill>
              </a:rPr>
              <a:t>entities</a:t>
            </a:r>
            <a:r>
              <a:rPr lang="en-US" dirty="0"/>
              <a:t> and their </a:t>
            </a:r>
            <a:r>
              <a:rPr lang="en-US" dirty="0">
                <a:solidFill>
                  <a:srgbClr val="FF0000"/>
                </a:solidFill>
              </a:rPr>
              <a:t>attributes</a:t>
            </a:r>
            <a:r>
              <a:rPr lang="en-US" dirty="0"/>
              <a:t> (property-of) and </a:t>
            </a:r>
            <a:r>
              <a:rPr lang="en-US" dirty="0">
                <a:solidFill>
                  <a:srgbClr val="FF0000"/>
                </a:solidFill>
              </a:rPr>
              <a:t>relations</a:t>
            </a:r>
            <a:r>
              <a:rPr lang="en-US" dirty="0"/>
              <a:t> (thousands of different predicates) have been developed</a:t>
            </a:r>
          </a:p>
          <a:p>
            <a:pPr lvl="1"/>
            <a:r>
              <a:rPr lang="en-US" altLang="zh-CN" dirty="0">
                <a:solidFill>
                  <a:srgbClr val="00B050"/>
                </a:solidFill>
              </a:rPr>
              <a:t>Millions</a:t>
            </a:r>
            <a:r>
              <a:rPr lang="en-US" altLang="zh-CN" dirty="0"/>
              <a:t> of entities and concepts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Billions</a:t>
            </a:r>
            <a:r>
              <a:rPr lang="en-US" dirty="0"/>
              <a:t> of relationships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4150" y="4180055"/>
            <a:ext cx="1371600" cy="140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8745" y="3878872"/>
            <a:ext cx="1848680" cy="74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87715" y="4043424"/>
            <a:ext cx="2385392" cy="167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0007" y="4070269"/>
            <a:ext cx="1162878" cy="7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77732" y="4994608"/>
            <a:ext cx="1405722" cy="72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72807" y="5060869"/>
            <a:ext cx="2190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506829" y="4478326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NELL</a:t>
            </a:r>
          </a:p>
        </p:txBody>
      </p:sp>
      <p:pic>
        <p:nvPicPr>
          <p:cNvPr id="2050" name="Picture 2" descr="http://openie.allenai.org/assets/images/textrunn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45" y="3993696"/>
            <a:ext cx="857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nowita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17" y="4764806"/>
            <a:ext cx="753557" cy="9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abelNet logo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41" y="4070269"/>
            <a:ext cx="689618" cy="9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12134" y="6044193"/>
            <a:ext cx="405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Google Knowledge Graph (2012)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570 million entities and 18 billion facts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05EB-5688-4E40-BED4-4C9347BBE2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49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51416</TotalTime>
  <Words>3657</Words>
  <Application>Microsoft Office PowerPoint</Application>
  <PresentationFormat>Widescreen</PresentationFormat>
  <Paragraphs>577</Paragraphs>
  <Slides>51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Lucida Console</vt:lpstr>
      <vt:lpstr>Roboto</vt:lpstr>
      <vt:lpstr>Segoe UI</vt:lpstr>
      <vt:lpstr>Office Theme</vt:lpstr>
      <vt:lpstr>An Overview of Commonsense Knowledge Graph Construction and Reasoning at HKUST</vt:lpstr>
      <vt:lpstr>Understanding human’s language requires complex knowledge</vt:lpstr>
      <vt:lpstr>Natural language conversation requires a lot of commonsense knowledge</vt:lpstr>
      <vt:lpstr>Social-Chemistry-101 (UW)</vt:lpstr>
      <vt:lpstr>Commonsense Knowledge is the Key</vt:lpstr>
      <vt:lpstr>How to collect commonsense knowledge?</vt:lpstr>
      <vt:lpstr>The Scale</vt:lpstr>
      <vt:lpstr>What contribute to ConceptNet5.5  (21 million edges and over 8 million nodes)?</vt:lpstr>
      <vt:lpstr>Most Existing KBs are Entity-centric </vt:lpstr>
      <vt:lpstr>However,</vt:lpstr>
      <vt:lpstr>ATOMIC </vt:lpstr>
      <vt:lpstr>KnowlyWood</vt:lpstr>
      <vt:lpstr>PowerPoint Presentation</vt:lpstr>
      <vt:lpstr>Outline</vt:lpstr>
      <vt:lpstr>“Linguistic description – grammar = semantics” The lower bound of a semantic theory (Katz and Fodor, 1963)</vt:lpstr>
      <vt:lpstr>Selectional Preference (SP)</vt:lpstr>
      <vt:lpstr>Outline</vt:lpstr>
      <vt:lpstr>A New Eventuality Knowledge Graph: ASER Activities, States, Events, and their Relations</vt:lpstr>
      <vt:lpstr>ASER Activities, States, Events, and their Relations</vt:lpstr>
      <vt:lpstr>A Running Example</vt:lpstr>
      <vt:lpstr>Eventualities</vt:lpstr>
      <vt:lpstr>Eventuality Relations</vt:lpstr>
      <vt:lpstr>Scales of Verb Related Knowledge Graphs</vt:lpstr>
      <vt:lpstr>Partial Information Aggregation</vt:lpstr>
      <vt:lpstr>Normalization</vt:lpstr>
      <vt:lpstr>Conceptualization with</vt:lpstr>
      <vt:lpstr>Conceptualization with</vt:lpstr>
      <vt:lpstr>A Running Example</vt:lpstr>
      <vt:lpstr>PowerPoint Presentation</vt:lpstr>
      <vt:lpstr>Conceptualization Results</vt:lpstr>
      <vt:lpstr>ASER 2.0</vt:lpstr>
      <vt:lpstr>Graph Inference Examples</vt:lpstr>
      <vt:lpstr>Rule Mining: Eventualities</vt:lpstr>
      <vt:lpstr>Rule Mining: Concepts</vt:lpstr>
      <vt:lpstr>Meta-path Mining</vt:lpstr>
      <vt:lpstr>Outline</vt:lpstr>
      <vt:lpstr>ASER is Essentially a Knowledge Graph based on Linguistics</vt:lpstr>
      <vt:lpstr>ConceptNet (Speer &amp; Havasi, 2012) Core is OMCS (Liu &amp; Singh 2004)</vt:lpstr>
      <vt:lpstr>Revisit the Correlations of SP and OMCS</vt:lpstr>
      <vt:lpstr>Revisit the Correlations of ASER and OMCS</vt:lpstr>
      <vt:lpstr>TransOMCS</vt:lpstr>
      <vt:lpstr>Distribution of Relations and Accuracy</vt:lpstr>
      <vt:lpstr>ATOMIC (Sap, Maarten, et al. 2019)</vt:lpstr>
      <vt:lpstr>ATOMIC (Sap, Maarten, et al. 2019)</vt:lpstr>
      <vt:lpstr>ATOMIC </vt:lpstr>
      <vt:lpstr>DISCOS: Transform to ATOMIC</vt:lpstr>
      <vt:lpstr>DISCOS Framework</vt:lpstr>
      <vt:lpstr>DISCOS Result</vt:lpstr>
      <vt:lpstr>Conclusions and Future Work</vt:lpstr>
      <vt:lpstr>Extraction Results</vt:lpstr>
      <vt:lpstr>Extraction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ASER: A Large-scale Eventuality Knowledge Graph</dc:title>
  <dc:creator>yqsong</dc:creator>
  <cp:lastModifiedBy>Yangqiu SONG</cp:lastModifiedBy>
  <cp:revision>520</cp:revision>
  <dcterms:created xsi:type="dcterms:W3CDTF">2019-06-27T01:48:55Z</dcterms:created>
  <dcterms:modified xsi:type="dcterms:W3CDTF">2021-07-07T10:56:26Z</dcterms:modified>
</cp:coreProperties>
</file>