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4"/>
  </p:notesMasterIdLst>
  <p:sldIdLst>
    <p:sldId id="256" r:id="rId2"/>
    <p:sldId id="257" r:id="rId3"/>
    <p:sldId id="264" r:id="rId4"/>
    <p:sldId id="345" r:id="rId5"/>
    <p:sldId id="346" r:id="rId6"/>
    <p:sldId id="312" r:id="rId7"/>
    <p:sldId id="314" r:id="rId8"/>
    <p:sldId id="313" r:id="rId9"/>
    <p:sldId id="350" r:id="rId10"/>
    <p:sldId id="347" r:id="rId11"/>
    <p:sldId id="348" r:id="rId12"/>
    <p:sldId id="352" r:id="rId13"/>
    <p:sldId id="354" r:id="rId14"/>
    <p:sldId id="355" r:id="rId15"/>
    <p:sldId id="358" r:id="rId16"/>
    <p:sldId id="357" r:id="rId17"/>
    <p:sldId id="360" r:id="rId18"/>
    <p:sldId id="362" r:id="rId19"/>
    <p:sldId id="363" r:id="rId20"/>
    <p:sldId id="364" r:id="rId21"/>
    <p:sldId id="351" r:id="rId22"/>
    <p:sldId id="365" r:id="rId23"/>
    <p:sldId id="366" r:id="rId24"/>
    <p:sldId id="367" r:id="rId25"/>
    <p:sldId id="368" r:id="rId26"/>
    <p:sldId id="369" r:id="rId27"/>
    <p:sldId id="374" r:id="rId28"/>
    <p:sldId id="370" r:id="rId29"/>
    <p:sldId id="371" r:id="rId30"/>
    <p:sldId id="372" r:id="rId31"/>
    <p:sldId id="373" r:id="rId32"/>
    <p:sldId id="376" r:id="rId33"/>
    <p:sldId id="378" r:id="rId34"/>
    <p:sldId id="379" r:id="rId35"/>
    <p:sldId id="380" r:id="rId36"/>
    <p:sldId id="381" r:id="rId37"/>
    <p:sldId id="349" r:id="rId38"/>
    <p:sldId id="258" r:id="rId39"/>
    <p:sldId id="262" r:id="rId40"/>
    <p:sldId id="273" r:id="rId41"/>
    <p:sldId id="284" r:id="rId42"/>
    <p:sldId id="383" r:id="rId43"/>
    <p:sldId id="285" r:id="rId44"/>
    <p:sldId id="384" r:id="rId45"/>
    <p:sldId id="361" r:id="rId46"/>
    <p:sldId id="288" r:id="rId47"/>
    <p:sldId id="297" r:id="rId48"/>
    <p:sldId id="289" r:id="rId49"/>
    <p:sldId id="298" r:id="rId50"/>
    <p:sldId id="291" r:id="rId51"/>
    <p:sldId id="293" r:id="rId52"/>
    <p:sldId id="3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8806E4-66EE-44EF-BBB5-57EC9AAD0D97}" v="36" dt="2023-10-24T10:39:47.120"/>
    <p1510:client id="{52231EF9-751D-4EA0-B9D5-C28BB80D49D6}" v="15" dt="2023-10-24T05:28:42.796"/>
    <p1510:client id="{A135B70E-E5A0-4F82-A163-36DEE9F03796}" v="10" dt="2023-10-24T07:50:06.0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49"/>
    <p:restoredTop sz="82143" autoAdjust="0"/>
  </p:normalViewPr>
  <p:slideViewPr>
    <p:cSldViewPr snapToGrid="0">
      <p:cViewPr varScale="1">
        <p:scale>
          <a:sx n="119" d="100"/>
          <a:sy n="119" d="100"/>
        </p:scale>
        <p:origin x="1848" y="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ngqiu SONG" userId="7663364d-1002-410d-9c05-5263f526c5cf" providerId="ADAL" clId="{ABCBC110-060E-459D-A129-F9188E350A54}"/>
    <pc:docChg chg="modSld">
      <pc:chgData name="Yangqiu SONG" userId="7663364d-1002-410d-9c05-5263f526c5cf" providerId="ADAL" clId="{ABCBC110-060E-459D-A129-F9188E350A54}" dt="2023-10-24T11:09:13.181" v="14" actId="21"/>
      <pc:docMkLst>
        <pc:docMk/>
      </pc:docMkLst>
      <pc:sldChg chg="modSp mod">
        <pc:chgData name="Yangqiu SONG" userId="7663364d-1002-410d-9c05-5263f526c5cf" providerId="ADAL" clId="{ABCBC110-060E-459D-A129-F9188E350A54}" dt="2023-10-24T11:09:13.181" v="14" actId="21"/>
        <pc:sldMkLst>
          <pc:docMk/>
          <pc:sldMk cId="1428831225" sldId="256"/>
        </pc:sldMkLst>
        <pc:spChg chg="mod">
          <ac:chgData name="Yangqiu SONG" userId="7663364d-1002-410d-9c05-5263f526c5cf" providerId="ADAL" clId="{ABCBC110-060E-459D-A129-F9188E350A54}" dt="2023-10-24T11:09:13.181" v="14" actId="21"/>
          <ac:spMkLst>
            <pc:docMk/>
            <pc:sldMk cId="1428831225" sldId="256"/>
            <ac:spMk id="3" creationId="{A8DDA301-1C4F-20A8-95EB-F35948B86A0E}"/>
          </ac:spMkLst>
        </pc:spChg>
      </pc:sldChg>
      <pc:sldChg chg="modSp mod">
        <pc:chgData name="Yangqiu SONG" userId="7663364d-1002-410d-9c05-5263f526c5cf" providerId="ADAL" clId="{ABCBC110-060E-459D-A129-F9188E350A54}" dt="2023-10-24T11:06:26.674" v="13" actId="14734"/>
        <pc:sldMkLst>
          <pc:docMk/>
          <pc:sldMk cId="3318726359" sldId="288"/>
        </pc:sldMkLst>
        <pc:graphicFrameChg chg="modGraphic">
          <ac:chgData name="Yangqiu SONG" userId="7663364d-1002-410d-9c05-5263f526c5cf" providerId="ADAL" clId="{ABCBC110-060E-459D-A129-F9188E350A54}" dt="2023-10-24T11:06:26.674" v="13" actId="14734"/>
          <ac:graphicFrameMkLst>
            <pc:docMk/>
            <pc:sldMk cId="3318726359" sldId="288"/>
            <ac:graphicFrameMk id="4" creationId="{9C073674-FC41-3093-8559-058A0B9C0674}"/>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ID4096"/>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6EA3D0-8CFB-42E0-9CAE-20402A9FDC91}" type="datetimeFigureOut">
              <a:rPr lang="LID4096" smtClean="0"/>
              <a:t>10/24/2023</a:t>
            </a:fld>
            <a:endParaRPr lang="LID4096"/>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ID4096"/>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ID4096"/>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49EAD2-7285-49B6-A2DE-ADCABC5FB643}" type="slidenum">
              <a:rPr lang="LID4096" smtClean="0"/>
              <a:t>‹#›</a:t>
            </a:fld>
            <a:endParaRPr lang="LID4096"/>
          </a:p>
        </p:txBody>
      </p:sp>
    </p:spTree>
    <p:extLst>
      <p:ext uri="{BB962C8B-B14F-4D97-AF65-F5344CB8AC3E}">
        <p14:creationId xmlns:p14="http://schemas.microsoft.com/office/powerpoint/2010/main" val="3675725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HK" sz="1800" kern="100" dirty="0">
                <a:solidFill>
                  <a:srgbClr val="31333F"/>
                </a:solidFill>
                <a:effectLst/>
                <a:latin typeface="Source Sans Pro" panose="020B0503030403020204" pitchFamily="34" charset="0"/>
                <a:ea typeface="DengXian" panose="02010600030101010101" pitchFamily="2" charset="-122"/>
                <a:cs typeface="Times New Roman" panose="02020603050405020304" pitchFamily="18" charset="0"/>
              </a:rPr>
              <a:t>On the other hand, values are also important in knowledge graphs but current literature on CQA methods struggle to handle them effectively, focusing mainly on entity relations and overlooking numerical meanings and computations. This limitation can result in inaccurate answers when involving numerical comparisons or computations. </a:t>
            </a:r>
            <a:endParaRPr lang="en-US" sz="1800" kern="1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HK" sz="1800" kern="100" dirty="0">
                <a:solidFill>
                  <a:srgbClr val="31333F"/>
                </a:solidFill>
                <a:effectLst/>
                <a:latin typeface="Source Sans Pro" panose="020B0503030403020204" pitchFamily="34" charset="0"/>
                <a:ea typeface="DengXian" panose="02010600030101010101" pitchFamily="2" charset="-122"/>
                <a:cs typeface="Times New Roman" panose="02020603050405020304" pitchFamily="18" charset="0"/>
              </a:rPr>
              <a:t>To address this, a new task of  Numerical Complex Query Answering (Numerical CQA) is proposed in our work, which extends the problem scope to include numerical variables and literals, like the year of 1927, and logic terms that express numerical relationships, like greater than/smaller than.</a:t>
            </a:r>
            <a:endParaRPr lang="en-US" dirty="0"/>
          </a:p>
        </p:txBody>
      </p:sp>
      <p:sp>
        <p:nvSpPr>
          <p:cNvPr id="4" name="Slide Number Placeholder 3"/>
          <p:cNvSpPr>
            <a:spLocks noGrp="1"/>
          </p:cNvSpPr>
          <p:nvPr>
            <p:ph type="sldNum" sz="quarter" idx="5"/>
          </p:nvPr>
        </p:nvSpPr>
        <p:spPr/>
        <p:txBody>
          <a:bodyPr/>
          <a:lstStyle/>
          <a:p>
            <a:fld id="{AF067D72-C659-4B29-9FB1-F205B5291D53}" type="slidenum">
              <a:rPr lang="en-HK" smtClean="0"/>
              <a:t>38</a:t>
            </a:fld>
            <a:endParaRPr lang="en-HK"/>
          </a:p>
        </p:txBody>
      </p:sp>
    </p:spTree>
    <p:extLst>
      <p:ext uri="{BB962C8B-B14F-4D97-AF65-F5344CB8AC3E}">
        <p14:creationId xmlns:p14="http://schemas.microsoft.com/office/powerpoint/2010/main" val="42849195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797474-BC7C-4D67-996E-0D02DE3D89BA}" type="slidenum">
              <a:rPr lang="en-HK" smtClean="0"/>
              <a:t>47</a:t>
            </a:fld>
            <a:endParaRPr lang="en-HK"/>
          </a:p>
        </p:txBody>
      </p:sp>
    </p:spTree>
    <p:extLst>
      <p:ext uri="{BB962C8B-B14F-4D97-AF65-F5344CB8AC3E}">
        <p14:creationId xmlns:p14="http://schemas.microsoft.com/office/powerpoint/2010/main" val="2348313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B5797474-BC7C-4D67-996E-0D02DE3D89BA}" type="slidenum">
              <a:rPr lang="en-HK" smtClean="0"/>
              <a:t>49</a:t>
            </a:fld>
            <a:endParaRPr lang="en-HK"/>
          </a:p>
        </p:txBody>
      </p:sp>
    </p:spTree>
    <p:extLst>
      <p:ext uri="{BB962C8B-B14F-4D97-AF65-F5344CB8AC3E}">
        <p14:creationId xmlns:p14="http://schemas.microsoft.com/office/powerpoint/2010/main" val="200147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B5797474-BC7C-4D67-996E-0D02DE3D89BA}" type="slidenum">
              <a:rPr lang="en-HK" smtClean="0"/>
              <a:t>50</a:t>
            </a:fld>
            <a:endParaRPr lang="en-HK"/>
          </a:p>
        </p:txBody>
      </p:sp>
    </p:spTree>
    <p:extLst>
      <p:ext uri="{BB962C8B-B14F-4D97-AF65-F5344CB8AC3E}">
        <p14:creationId xmlns:p14="http://schemas.microsoft.com/office/powerpoint/2010/main" val="2176142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DengXian" panose="02010600030101010101" pitchFamily="2" charset="-122"/>
                <a:cs typeface="Times New Roman" panose="02020603050405020304" pitchFamily="18" charset="0"/>
              </a:rPr>
              <a:t>To address the limitations of existing query encoding methods in handling numerical values, we propose the number reasoning network (NRN) method. NRN employs two separate encoding phases to encode entities and numerical values independently.</a:t>
            </a:r>
          </a:p>
          <a:p>
            <a:pPr marL="0" marR="0">
              <a:lnSpc>
                <a:spcPct val="107000"/>
              </a:lnSpc>
              <a:spcBef>
                <a:spcPts val="0"/>
              </a:spcBef>
              <a:spcAft>
                <a:spcPts val="800"/>
              </a:spcAft>
            </a:pPr>
            <a:r>
              <a:rPr lang="en-US" sz="1800" kern="100" dirty="0">
                <a:effectLst/>
                <a:latin typeface="Calibri" panose="020F0502020204030204" pitchFamily="34" charset="0"/>
                <a:ea typeface="DengXian" panose="02010600030101010101" pitchFamily="2" charset="-122"/>
                <a:cs typeface="Times New Roman" panose="02020603050405020304" pitchFamily="18" charset="0"/>
              </a:rPr>
              <a:t>In the entity encoding phase, we utilize existing query encoding structures, such as Box Embedding, to encode entity set representations. In the numerical encoding phase, we use parameterized distributions to encode the distributions of values.</a:t>
            </a:r>
          </a:p>
          <a:p>
            <a:pPr marL="0" marR="0">
              <a:lnSpc>
                <a:spcPct val="107000"/>
              </a:lnSpc>
              <a:spcBef>
                <a:spcPts val="0"/>
              </a:spcBef>
              <a:spcAft>
                <a:spcPts val="800"/>
              </a:spcAft>
            </a:pPr>
            <a:r>
              <a:rPr lang="en-US" sz="1800" kern="100" dirty="0">
                <a:effectLst/>
                <a:latin typeface="Calibri" panose="020F0502020204030204" pitchFamily="34" charset="0"/>
                <a:ea typeface="DengXian" panose="02010600030101010101" pitchFamily="2" charset="-122"/>
                <a:cs typeface="Times New Roman" panose="02020603050405020304" pitchFamily="18" charset="0"/>
              </a:rPr>
              <a:t>To illustrate the encoding process of NRN, let's consider an example. Suppose we want to answer the logic query in (B), which asks to find cities with higher latitude than Japanese cities. The query is first parsed into a computational graph (C) and then encoded using the NRN method.</a:t>
            </a:r>
            <a:endParaRPr lang="en-US" dirty="0"/>
          </a:p>
        </p:txBody>
      </p:sp>
      <p:sp>
        <p:nvSpPr>
          <p:cNvPr id="4" name="Slide Number Placeholder 3"/>
          <p:cNvSpPr>
            <a:spLocks noGrp="1"/>
          </p:cNvSpPr>
          <p:nvPr>
            <p:ph type="sldNum" sz="quarter" idx="5"/>
          </p:nvPr>
        </p:nvSpPr>
        <p:spPr/>
        <p:txBody>
          <a:bodyPr/>
          <a:lstStyle/>
          <a:p>
            <a:fld id="{AF067D72-C659-4B29-9FB1-F205B5291D53}" type="slidenum">
              <a:rPr lang="en-HK" smtClean="0"/>
              <a:t>39</a:t>
            </a:fld>
            <a:endParaRPr lang="en-HK"/>
          </a:p>
        </p:txBody>
      </p:sp>
    </p:spTree>
    <p:extLst>
      <p:ext uri="{BB962C8B-B14F-4D97-AF65-F5344CB8AC3E}">
        <p14:creationId xmlns:p14="http://schemas.microsoft.com/office/powerpoint/2010/main" val="1040974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HK" sz="1800" kern="100" dirty="0">
                <a:effectLst/>
                <a:latin typeface="Calibri" panose="020F0502020204030204" pitchFamily="34" charset="0"/>
                <a:ea typeface="DengXian" panose="02010600030101010101" pitchFamily="2" charset="-122"/>
                <a:cs typeface="Times New Roman" panose="02020603050405020304" pitchFamily="18" charset="0"/>
              </a:rPr>
              <a:t>We will go </a:t>
            </a:r>
            <a:r>
              <a:rPr lang="en-HK" sz="1800" kern="100" dirty="0" err="1">
                <a:effectLst/>
                <a:latin typeface="Calibri" panose="020F0502020204030204" pitchFamily="34" charset="0"/>
                <a:ea typeface="DengXian" panose="02010600030101010101" pitchFamily="2" charset="-122"/>
                <a:cs typeface="Times New Roman" panose="02020603050405020304" pitchFamily="18" charset="0"/>
              </a:rPr>
              <a:t>throught</a:t>
            </a:r>
            <a:r>
              <a:rPr lang="en-HK" sz="1800" kern="100" dirty="0">
                <a:effectLst/>
                <a:latin typeface="Calibri" panose="020F0502020204030204" pitchFamily="34" charset="0"/>
                <a:ea typeface="DengXian" panose="02010600030101010101" pitchFamily="2" charset="-122"/>
                <a:cs typeface="Times New Roman" panose="02020603050405020304" pitchFamily="18" charset="0"/>
              </a:rPr>
              <a:t> this example step-by-step.</a:t>
            </a:r>
            <a:endParaRPr lang="en-US" sz="1800" kern="1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HK" sz="1800" kern="100" dirty="0">
                <a:effectLst/>
                <a:latin typeface="Calibri" panose="020F0502020204030204" pitchFamily="34" charset="0"/>
                <a:ea typeface="DengXian" panose="02010600030101010101" pitchFamily="2" charset="-122"/>
                <a:cs typeface="Times New Roman" panose="02020603050405020304" pitchFamily="18" charset="0"/>
              </a:rPr>
              <a:t>First, the entity embedding of the anchor entity "Japan" is obtained, and a relational projection is used to compute the representation of "cities in Japan" as part of the entity phase. </a:t>
            </a:r>
            <a:endParaRPr lang="en-US" sz="1800" kern="1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HK" sz="1800" kern="100" dirty="0">
                <a:effectLst/>
                <a:latin typeface="Calibri" panose="020F0502020204030204" pitchFamily="34" charset="0"/>
                <a:ea typeface="DengXian" panose="02010600030101010101" pitchFamily="2" charset="-122"/>
                <a:cs typeface="Times New Roman" panose="02020603050405020304" pitchFamily="18" charset="0"/>
              </a:rPr>
              <a:t>Then, the numerical value distribution indicating the "latitude values of cities in Japan" are computed using an attribute projection. </a:t>
            </a:r>
            <a:endParaRPr lang="en-US" sz="1800" kern="1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HK" sz="1800" kern="100" dirty="0">
                <a:effectLst/>
                <a:latin typeface="Calibri" panose="020F0502020204030204" pitchFamily="34" charset="0"/>
                <a:ea typeface="DengXian" panose="02010600030101010101" pitchFamily="2" charset="-122"/>
                <a:cs typeface="Times New Roman" panose="02020603050405020304" pitchFamily="18" charset="0"/>
              </a:rPr>
              <a:t>The NRN method then compute the distribution of latitude values that are greater than previous ones, using a numerical projection of "</a:t>
            </a:r>
            <a:r>
              <a:rPr lang="en-HK" sz="1800" kern="100" dirty="0" err="1">
                <a:effectLst/>
                <a:latin typeface="Calibri" panose="020F0502020204030204" pitchFamily="34" charset="0"/>
                <a:ea typeface="DengXian" panose="02010600030101010101" pitchFamily="2" charset="-122"/>
                <a:cs typeface="Times New Roman" panose="02020603050405020304" pitchFamily="18" charset="0"/>
              </a:rPr>
              <a:t>GreaterThan</a:t>
            </a:r>
            <a:r>
              <a:rPr lang="en-HK" sz="1800" kern="100" dirty="0">
                <a:effectLst/>
                <a:latin typeface="Calibri" panose="020F0502020204030204" pitchFamily="34" charset="0"/>
                <a:ea typeface="DengXian" panose="02010600030101010101" pitchFamily="2" charset="-122"/>
                <a:cs typeface="Times New Roman" panose="02020603050405020304" pitchFamily="18" charset="0"/>
              </a:rPr>
              <a:t>." </a:t>
            </a:r>
            <a:endParaRPr lang="en-US" sz="1800" kern="1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HK" sz="1800" kern="100" dirty="0">
                <a:effectLst/>
                <a:latin typeface="Calibri" panose="020F0502020204030204" pitchFamily="34" charset="0"/>
                <a:ea typeface="DengXian" panose="02010600030101010101" pitchFamily="2" charset="-122"/>
                <a:cs typeface="Times New Roman" panose="02020603050405020304" pitchFamily="18" charset="0"/>
              </a:rPr>
              <a:t>The resulting distribution is then used in a reverse attribute projection to find cities with latitude values that satisfy the query's </a:t>
            </a:r>
            <a:r>
              <a:rPr lang="en-HK" sz="1800" kern="100" dirty="0" err="1">
                <a:effectLst/>
                <a:latin typeface="Calibri" panose="020F0502020204030204" pitchFamily="34" charset="0"/>
                <a:ea typeface="DengXian" panose="02010600030101010101" pitchFamily="2" charset="-122"/>
                <a:cs typeface="Times New Roman" panose="02020603050405020304" pitchFamily="18" charset="0"/>
              </a:rPr>
              <a:t>constratin</a:t>
            </a:r>
            <a:r>
              <a:rPr lang="en-HK" sz="1800" kern="100" dirty="0">
                <a:effectLst/>
                <a:latin typeface="Calibri" panose="020F0502020204030204" pitchFamily="34" charset="0"/>
                <a:ea typeface="DengXian" panose="02010600030101010101" pitchFamily="2" charset="-122"/>
                <a:cs typeface="Times New Roman" panose="02020603050405020304" pitchFamily="18" charset="0"/>
              </a:rPr>
              <a:t>, and the encoding process switches back to the entity phase.</a:t>
            </a:r>
            <a:endParaRPr lang="en-US" sz="1800" kern="100" dirty="0">
              <a:effectLst/>
              <a:latin typeface="Calibri" panose="020F0502020204030204" pitchFamily="34" charset="0"/>
              <a:ea typeface="DengXian" panose="02010600030101010101" pitchFamily="2" charset="-122"/>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F067D72-C659-4B29-9FB1-F205B5291D53}" type="slidenum">
              <a:rPr lang="en-HK" smtClean="0"/>
              <a:t>40</a:t>
            </a:fld>
            <a:endParaRPr lang="en-HK"/>
          </a:p>
        </p:txBody>
      </p:sp>
    </p:spTree>
    <p:extLst>
      <p:ext uri="{BB962C8B-B14F-4D97-AF65-F5344CB8AC3E}">
        <p14:creationId xmlns:p14="http://schemas.microsoft.com/office/powerpoint/2010/main" val="862748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en-US" sz="1800" dirty="0">
                <a:solidFill>
                  <a:srgbClr val="31333F"/>
                </a:solidFill>
                <a:effectLst/>
                <a:latin typeface="Source Sans Pro" panose="020B0503030403020204" pitchFamily="34" charset="0"/>
                <a:ea typeface="Times New Roman" panose="02020603050405020304" pitchFamily="18" charset="0"/>
              </a:rPr>
              <a:t>In the NRN, we utilize established query encoding methods as the backbones to conduct relational projections for entities. Specifically, we used three different encoding structures - GQE, Q2B, and Q2P - to encode the entity phase.</a:t>
            </a:r>
            <a:endParaRPr lang="en-US" sz="1800" dirty="0">
              <a:effectLst/>
              <a:latin typeface="Times New Roman" panose="02020603050405020304" pitchFamily="18" charset="0"/>
              <a:ea typeface="Times New Roman" panose="02020603050405020304" pitchFamily="18" charset="0"/>
            </a:endParaRPr>
          </a:p>
          <a:p>
            <a:pPr marL="0" marR="0" algn="l"/>
            <a:r>
              <a:rPr lang="en-US" sz="1800" dirty="0">
                <a:solidFill>
                  <a:srgbClr val="31333F"/>
                </a:solidFill>
                <a:effectLst/>
                <a:latin typeface="Source Sans Pro" panose="020B0503030403020204" pitchFamily="34" charset="0"/>
                <a:ea typeface="Times New Roman" panose="02020603050405020304" pitchFamily="18" charset="0"/>
              </a:rPr>
              <a:t>Despite their differences, these encoding structures share a common feature - their query embeddings can be uniformly flattened to vectors. This allows us to express the query encoding in the entity phase as a </a:t>
            </a:r>
            <a:r>
              <a:rPr lang="en-US" sz="1800" i="1" dirty="0">
                <a:solidFill>
                  <a:srgbClr val="31333F"/>
                </a:solidFill>
                <a:effectLst/>
                <a:latin typeface="KaTeX_Math"/>
                <a:ea typeface="Times New Roman" panose="02020603050405020304" pitchFamily="18" charset="0"/>
              </a:rPr>
              <a:t>d</a:t>
            </a:r>
            <a:r>
              <a:rPr lang="en-US" sz="1800" dirty="0">
                <a:effectLst/>
                <a:latin typeface="Times New Roman" panose="02020603050405020304" pitchFamily="18" charset="0"/>
                <a:ea typeface="Times New Roman" panose="02020603050405020304" pitchFamily="18" charset="0"/>
              </a:rPr>
              <a:t>-dimensional vector </a:t>
            </a:r>
            <a:r>
              <a:rPr lang="en-US" sz="1800" i="1" dirty="0">
                <a:solidFill>
                  <a:srgbClr val="31333F"/>
                </a:solidFill>
                <a:effectLst/>
                <a:latin typeface="KaTeX_Math"/>
                <a:ea typeface="Times New Roman" panose="02020603050405020304" pitchFamily="18" charset="0"/>
              </a:rPr>
              <a:t>qi</a:t>
            </a:r>
            <a:r>
              <a:rPr lang="en-US" sz="1800" i="1" dirty="0">
                <a:solidFill>
                  <a:srgbClr val="31333F"/>
                </a:solidFill>
                <a:effectLst/>
                <a:latin typeface="Times New Roman" panose="02020603050405020304" pitchFamily="18" charset="0"/>
                <a:ea typeface="Times New Roman" panose="02020603050405020304" pitchFamily="18" charset="0"/>
              </a:rPr>
              <a:t>​</a:t>
            </a:r>
            <a:r>
              <a:rPr lang="en-US" sz="1800" i="1" dirty="0">
                <a:effectLst/>
                <a:latin typeface="Times New Roman" panose="02020603050405020304" pitchFamily="18" charset="0"/>
                <a:ea typeface="Times New Roman" panose="02020603050405020304" pitchFamily="18" charset="0"/>
              </a:rPr>
              <a:t>. </a:t>
            </a:r>
            <a:r>
              <a:rPr lang="en-US" sz="1800" i="1" dirty="0">
                <a:solidFill>
                  <a:srgbClr val="31333F"/>
                </a:solidFill>
                <a:effectLst/>
                <a:latin typeface="Source Sans Pro" panose="020B0503030403020204" pitchFamily="34" charset="0"/>
                <a:ea typeface="Times New Roman" panose="02020603050405020304" pitchFamily="18" charset="0"/>
              </a:rPr>
              <a:t>To conduct the attribute projection of attribute type </a:t>
            </a:r>
            <a:r>
              <a:rPr lang="en-US" sz="1800" i="1" dirty="0">
                <a:solidFill>
                  <a:srgbClr val="31333F"/>
                </a:solidFill>
                <a:effectLst/>
                <a:latin typeface="KaTeX_Math"/>
                <a:ea typeface="Times New Roman" panose="02020603050405020304" pitchFamily="18" charset="0"/>
              </a:rPr>
              <a:t>a</a:t>
            </a:r>
            <a:r>
              <a:rPr lang="en-US" sz="1800" i="1" dirty="0">
                <a:effectLst/>
                <a:latin typeface="Times New Roman" panose="02020603050405020304" pitchFamily="18" charset="0"/>
                <a:ea typeface="Times New Roman" panose="02020603050405020304" pitchFamily="18" charset="0"/>
              </a:rPr>
              <a:t>, we use a neural structure to parameterize the distribution parameters </a:t>
            </a:r>
            <a:r>
              <a:rPr lang="en-US" sz="1800" i="1" dirty="0">
                <a:solidFill>
                  <a:srgbClr val="31333F"/>
                </a:solidFill>
                <a:effectLst/>
                <a:latin typeface="KaTeX_Math"/>
                <a:ea typeface="Times New Roman" panose="02020603050405020304" pitchFamily="18" charset="0"/>
              </a:rPr>
              <a:t>θi+1​</a:t>
            </a:r>
            <a:r>
              <a:rPr lang="en-US" sz="1800" i="1" dirty="0">
                <a:solidFill>
                  <a:srgbClr val="31333F"/>
                </a:solidFill>
                <a:effectLst/>
                <a:latin typeface="Source Sans Pro" panose="020B0503030403020204" pitchFamily="34" charset="0"/>
                <a:ea typeface="Times New Roman" panose="02020603050405020304" pitchFamily="18" charset="0"/>
              </a:rPr>
              <a:t> for the </a:t>
            </a:r>
            <a:r>
              <a:rPr lang="en-US" sz="1800" i="1" dirty="0">
                <a:solidFill>
                  <a:srgbClr val="31333F"/>
                </a:solidFill>
                <a:effectLst/>
                <a:latin typeface="KaTeX_Math"/>
                <a:ea typeface="Times New Roman" panose="02020603050405020304" pitchFamily="18" charset="0"/>
              </a:rPr>
              <a:t>i+1-th step. This is done using a gated transition inspired by the Gru model. </a:t>
            </a:r>
            <a:r>
              <a:rPr lang="en-US" sz="1800" i="1" dirty="0">
                <a:solidFill>
                  <a:srgbClr val="31333F"/>
                </a:solidFill>
                <a:effectLst/>
                <a:latin typeface="Source Sans Pro" panose="020B0503030403020204" pitchFamily="34" charset="0"/>
                <a:ea typeface="Times New Roman" panose="02020603050405020304" pitchFamily="18" charset="0"/>
              </a:rPr>
              <a:t>Similarly, for the numerical projection and the reversed numerical projection, we use the same approach to parameterize the operations but with different input and output shape.</a:t>
            </a:r>
            <a:endParaRPr lang="en-US" sz="1800" i="1" dirty="0">
              <a:solidFill>
                <a:srgbClr val="31333F"/>
              </a:solidFill>
              <a:effectLst/>
              <a:latin typeface="KaTeX_Math"/>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F067D72-C659-4B29-9FB1-F205B5291D53}" type="slidenum">
              <a:rPr lang="en-HK" smtClean="0"/>
              <a:t>41</a:t>
            </a:fld>
            <a:endParaRPr lang="en-HK"/>
          </a:p>
        </p:txBody>
      </p:sp>
    </p:spTree>
    <p:extLst>
      <p:ext uri="{BB962C8B-B14F-4D97-AF65-F5344CB8AC3E}">
        <p14:creationId xmlns:p14="http://schemas.microsoft.com/office/powerpoint/2010/main" val="2477933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en-US" sz="1800" dirty="0">
                <a:solidFill>
                  <a:srgbClr val="31333F"/>
                </a:solidFill>
                <a:effectLst/>
                <a:latin typeface="Source Sans Pro" panose="020B0503030403020204" pitchFamily="34" charset="0"/>
                <a:ea typeface="Times New Roman" panose="02020603050405020304" pitchFamily="18" charset="0"/>
              </a:rPr>
              <a:t>In the NRN, we utilize established query encoding methods as the backbones to conduct relational projections for entities. Specifically, we used three different encoding structures - GQE, Q2B, and Q2P - to encode the entity phase.</a:t>
            </a:r>
            <a:endParaRPr lang="en-US" sz="1800" dirty="0">
              <a:effectLst/>
              <a:latin typeface="Times New Roman" panose="02020603050405020304" pitchFamily="18" charset="0"/>
              <a:ea typeface="Times New Roman" panose="02020603050405020304" pitchFamily="18" charset="0"/>
            </a:endParaRPr>
          </a:p>
          <a:p>
            <a:pPr marL="0" marR="0" algn="l"/>
            <a:r>
              <a:rPr lang="en-US" sz="1800" dirty="0">
                <a:solidFill>
                  <a:srgbClr val="31333F"/>
                </a:solidFill>
                <a:effectLst/>
                <a:latin typeface="Source Sans Pro" panose="020B0503030403020204" pitchFamily="34" charset="0"/>
                <a:ea typeface="Times New Roman" panose="02020603050405020304" pitchFamily="18" charset="0"/>
              </a:rPr>
              <a:t>Despite their differences, these encoding structures share a common feature - their query embeddings can be uniformly flattened to vectors. This allows us to express the query encoding in the entity phase as a </a:t>
            </a:r>
            <a:r>
              <a:rPr lang="en-US" sz="1800" i="1" dirty="0">
                <a:solidFill>
                  <a:srgbClr val="31333F"/>
                </a:solidFill>
                <a:effectLst/>
                <a:latin typeface="KaTeX_Math"/>
                <a:ea typeface="Times New Roman" panose="02020603050405020304" pitchFamily="18" charset="0"/>
              </a:rPr>
              <a:t>d</a:t>
            </a:r>
            <a:r>
              <a:rPr lang="en-US" sz="1800" dirty="0">
                <a:effectLst/>
                <a:latin typeface="Times New Roman" panose="02020603050405020304" pitchFamily="18" charset="0"/>
                <a:ea typeface="Times New Roman" panose="02020603050405020304" pitchFamily="18" charset="0"/>
              </a:rPr>
              <a:t>-dimensional vector </a:t>
            </a:r>
            <a:r>
              <a:rPr lang="en-US" sz="1800" i="1" dirty="0">
                <a:solidFill>
                  <a:srgbClr val="31333F"/>
                </a:solidFill>
                <a:effectLst/>
                <a:latin typeface="KaTeX_Math"/>
                <a:ea typeface="Times New Roman" panose="02020603050405020304" pitchFamily="18" charset="0"/>
              </a:rPr>
              <a:t>qi</a:t>
            </a:r>
            <a:r>
              <a:rPr lang="en-US" sz="1800" i="1" dirty="0">
                <a:solidFill>
                  <a:srgbClr val="31333F"/>
                </a:solidFill>
                <a:effectLst/>
                <a:latin typeface="Times New Roman" panose="02020603050405020304" pitchFamily="18" charset="0"/>
                <a:ea typeface="Times New Roman" panose="02020603050405020304" pitchFamily="18" charset="0"/>
              </a:rPr>
              <a:t>​</a:t>
            </a:r>
            <a:r>
              <a:rPr lang="en-US" sz="1800" i="1" dirty="0">
                <a:effectLst/>
                <a:latin typeface="Times New Roman" panose="02020603050405020304" pitchFamily="18" charset="0"/>
                <a:ea typeface="Times New Roman" panose="02020603050405020304" pitchFamily="18" charset="0"/>
              </a:rPr>
              <a:t>. </a:t>
            </a:r>
            <a:r>
              <a:rPr lang="en-US" sz="1800" i="1" dirty="0">
                <a:solidFill>
                  <a:srgbClr val="31333F"/>
                </a:solidFill>
                <a:effectLst/>
                <a:latin typeface="Source Sans Pro" panose="020B0503030403020204" pitchFamily="34" charset="0"/>
                <a:ea typeface="Times New Roman" panose="02020603050405020304" pitchFamily="18" charset="0"/>
              </a:rPr>
              <a:t>To conduct the attribute projection of attribute type </a:t>
            </a:r>
            <a:r>
              <a:rPr lang="en-US" sz="1800" i="1" dirty="0">
                <a:solidFill>
                  <a:srgbClr val="31333F"/>
                </a:solidFill>
                <a:effectLst/>
                <a:latin typeface="KaTeX_Math"/>
                <a:ea typeface="Times New Roman" panose="02020603050405020304" pitchFamily="18" charset="0"/>
              </a:rPr>
              <a:t>a</a:t>
            </a:r>
            <a:r>
              <a:rPr lang="en-US" sz="1800" i="1" dirty="0">
                <a:effectLst/>
                <a:latin typeface="Times New Roman" panose="02020603050405020304" pitchFamily="18" charset="0"/>
                <a:ea typeface="Times New Roman" panose="02020603050405020304" pitchFamily="18" charset="0"/>
              </a:rPr>
              <a:t>, we use a neural structure to parameterize the distribution parameters </a:t>
            </a:r>
            <a:r>
              <a:rPr lang="en-US" sz="1800" i="1" dirty="0">
                <a:solidFill>
                  <a:srgbClr val="31333F"/>
                </a:solidFill>
                <a:effectLst/>
                <a:latin typeface="KaTeX_Math"/>
                <a:ea typeface="Times New Roman" panose="02020603050405020304" pitchFamily="18" charset="0"/>
              </a:rPr>
              <a:t>θi+1​</a:t>
            </a:r>
            <a:r>
              <a:rPr lang="en-US" sz="1800" i="1" dirty="0">
                <a:solidFill>
                  <a:srgbClr val="31333F"/>
                </a:solidFill>
                <a:effectLst/>
                <a:latin typeface="Source Sans Pro" panose="020B0503030403020204" pitchFamily="34" charset="0"/>
                <a:ea typeface="Times New Roman" panose="02020603050405020304" pitchFamily="18" charset="0"/>
              </a:rPr>
              <a:t> for the </a:t>
            </a:r>
            <a:r>
              <a:rPr lang="en-US" sz="1800" i="1" dirty="0">
                <a:solidFill>
                  <a:srgbClr val="31333F"/>
                </a:solidFill>
                <a:effectLst/>
                <a:latin typeface="KaTeX_Math"/>
                <a:ea typeface="Times New Roman" panose="02020603050405020304" pitchFamily="18" charset="0"/>
              </a:rPr>
              <a:t>i+1-th step. This is done using a gated transition inspired by the Gru model. </a:t>
            </a:r>
            <a:r>
              <a:rPr lang="en-US" sz="1800" i="1" dirty="0">
                <a:solidFill>
                  <a:srgbClr val="31333F"/>
                </a:solidFill>
                <a:effectLst/>
                <a:latin typeface="Source Sans Pro" panose="020B0503030403020204" pitchFamily="34" charset="0"/>
                <a:ea typeface="Times New Roman" panose="02020603050405020304" pitchFamily="18" charset="0"/>
              </a:rPr>
              <a:t>Similarly, for the numerical projection and the reversed numerical projection, we use the same approach to parameterize the operations but with different input and output shape.</a:t>
            </a:r>
            <a:endParaRPr lang="en-US" sz="1800" i="1" dirty="0">
              <a:solidFill>
                <a:srgbClr val="31333F"/>
              </a:solidFill>
              <a:effectLst/>
              <a:latin typeface="KaTeX_Math"/>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F067D72-C659-4B29-9FB1-F205B5291D53}" type="slidenum">
              <a:rPr lang="en-HK" smtClean="0"/>
              <a:t>42</a:t>
            </a:fld>
            <a:endParaRPr lang="en-HK"/>
          </a:p>
        </p:txBody>
      </p:sp>
    </p:spTree>
    <p:extLst>
      <p:ext uri="{BB962C8B-B14F-4D97-AF65-F5344CB8AC3E}">
        <p14:creationId xmlns:p14="http://schemas.microsoft.com/office/powerpoint/2010/main" val="546137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DengXian" panose="02010600030101010101" pitchFamily="2" charset="-122"/>
                <a:cs typeface="Times New Roman" panose="02020603050405020304" pitchFamily="18" charset="0"/>
              </a:rPr>
              <a:t>To handle logical operations for entities such as intersection and union, we also utilize established query encoding methods as the backbones. Specifically, we also use the three different encoding structures in the implementation.</a:t>
            </a:r>
          </a:p>
          <a:p>
            <a:pPr marL="0" marR="0">
              <a:lnSpc>
                <a:spcPct val="107000"/>
              </a:lnSpc>
              <a:spcBef>
                <a:spcPts val="0"/>
              </a:spcBef>
              <a:spcAft>
                <a:spcPts val="800"/>
              </a:spcAft>
            </a:pPr>
            <a:r>
              <a:rPr lang="en-US" sz="1800" kern="100" dirty="0">
                <a:effectLst/>
                <a:latin typeface="Calibri" panose="020F0502020204030204" pitchFamily="34" charset="0"/>
                <a:ea typeface="DengXian" panose="02010600030101010101" pitchFamily="2" charset="-122"/>
                <a:cs typeface="Times New Roman" panose="02020603050405020304" pitchFamily="18" charset="0"/>
              </a:rPr>
              <a:t>For the intersection and union of value distributions, suppose we have N attribute variables, and their concatenation is </a:t>
            </a:r>
            <a:r>
              <a:rPr lang="en-US" sz="1800" kern="100" dirty="0" err="1">
                <a:effectLst/>
                <a:latin typeface="Calibri" panose="020F0502020204030204" pitchFamily="34" charset="0"/>
                <a:ea typeface="DengXian" panose="02010600030101010101" pitchFamily="2" charset="-122"/>
                <a:cs typeface="Times New Roman" panose="02020603050405020304" pitchFamily="18" charset="0"/>
              </a:rPr>
              <a:t>θi</a:t>
            </a:r>
            <a:r>
              <a:rPr lang="en-US" sz="1800" kern="100" dirty="0">
                <a:effectLst/>
                <a:latin typeface="Calibri" panose="020F0502020204030204" pitchFamily="34" charset="0"/>
                <a:ea typeface="DengXian" panose="02010600030101010101" pitchFamily="2" charset="-122"/>
                <a:cs typeface="Times New Roman" panose="02020603050405020304" pitchFamily="18" charset="0"/>
              </a:rPr>
              <a:t>. These variables are inputs for the operations. The intersection and union are expressed as a deep-set function. To implement this deep-set function, we use an attention layer followed by an MLP layer.</a:t>
            </a:r>
          </a:p>
          <a:p>
            <a:endParaRPr lang="en-US" dirty="0"/>
          </a:p>
        </p:txBody>
      </p:sp>
      <p:sp>
        <p:nvSpPr>
          <p:cNvPr id="4" name="Slide Number Placeholder 3"/>
          <p:cNvSpPr>
            <a:spLocks noGrp="1"/>
          </p:cNvSpPr>
          <p:nvPr>
            <p:ph type="sldNum" sz="quarter" idx="5"/>
          </p:nvPr>
        </p:nvSpPr>
        <p:spPr/>
        <p:txBody>
          <a:bodyPr/>
          <a:lstStyle/>
          <a:p>
            <a:fld id="{AF067D72-C659-4B29-9FB1-F205B5291D53}" type="slidenum">
              <a:rPr lang="en-HK" smtClean="0"/>
              <a:t>43</a:t>
            </a:fld>
            <a:endParaRPr lang="en-HK"/>
          </a:p>
        </p:txBody>
      </p:sp>
    </p:spTree>
    <p:extLst>
      <p:ext uri="{BB962C8B-B14F-4D97-AF65-F5344CB8AC3E}">
        <p14:creationId xmlns:p14="http://schemas.microsoft.com/office/powerpoint/2010/main" val="4229931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r>
              <a:rPr lang="en-US" sz="1800" dirty="0">
                <a:solidFill>
                  <a:srgbClr val="31333F"/>
                </a:solidFill>
                <a:effectLst/>
                <a:latin typeface="Source Sans Pro" panose="020B0503030403020204" pitchFamily="34" charset="0"/>
                <a:ea typeface="Times New Roman" panose="02020603050405020304" pitchFamily="18" charset="0"/>
              </a:rPr>
              <a:t>During the learning process, we use joint optimization of two losses. The first loss is over the numerical distribution, where we use the first term to describe the probability of the value </a:t>
            </a:r>
            <a:r>
              <a:rPr lang="en-US" sz="1800" i="1" dirty="0">
                <a:solidFill>
                  <a:srgbClr val="31333F"/>
                </a:solidFill>
                <a:effectLst/>
                <a:latin typeface="KaTeX_Math"/>
                <a:ea typeface="Times New Roman" panose="02020603050405020304" pitchFamily="18" charset="0"/>
              </a:rPr>
              <a:t>v</a:t>
            </a:r>
            <a:r>
              <a:rPr lang="en-US" sz="1800" dirty="0">
                <a:effectLst/>
                <a:latin typeface="Times New Roman" panose="02020603050405020304" pitchFamily="18" charset="0"/>
                <a:ea typeface="Times New Roman" panose="02020603050405020304" pitchFamily="18" charset="0"/>
              </a:rPr>
              <a:t> in the distribution of </a:t>
            </a:r>
            <a:r>
              <a:rPr lang="en-US" sz="1800" dirty="0" err="1">
                <a:solidFill>
                  <a:srgbClr val="31333F"/>
                </a:solidFill>
                <a:effectLst/>
                <a:latin typeface="Times New Roman" panose="02020603050405020304" pitchFamily="18" charset="0"/>
                <a:ea typeface="Times New Roman" panose="02020603050405020304" pitchFamily="18" charset="0"/>
              </a:rPr>
              <a:t>Θ</a:t>
            </a:r>
            <a:r>
              <a:rPr lang="en-US" sz="1800" dirty="0">
                <a:solidFill>
                  <a:srgbClr val="31333F"/>
                </a:solidFill>
                <a:effectLst/>
                <a:latin typeface="Source Sans Pro" panose="020B0503030403020204" pitchFamily="34" charset="0"/>
                <a:ea typeface="Times New Roman" panose="02020603050405020304" pitchFamily="18" charset="0"/>
              </a:rPr>
              <a:t>, and the second term describes the probability of distribution </a:t>
            </a:r>
            <a:r>
              <a:rPr lang="en-US" sz="1800" dirty="0" err="1">
                <a:solidFill>
                  <a:srgbClr val="31333F"/>
                </a:solidFill>
                <a:effectLst/>
                <a:latin typeface="Source Sans Pro" panose="020B0503030403020204" pitchFamily="34" charset="0"/>
                <a:ea typeface="Times New Roman" panose="02020603050405020304" pitchFamily="18" charset="0"/>
              </a:rPr>
              <a:t>Θ</a:t>
            </a:r>
            <a:r>
              <a:rPr lang="en-US" sz="1800" dirty="0">
                <a:solidFill>
                  <a:srgbClr val="31333F"/>
                </a:solidFill>
                <a:effectLst/>
                <a:latin typeface="Source Sans Pro" panose="020B0503030403020204" pitchFamily="34" charset="0"/>
                <a:ea typeface="Times New Roman" panose="02020603050405020304" pitchFamily="18" charset="0"/>
              </a:rPr>
              <a:t> being of type </a:t>
            </a:r>
            <a:r>
              <a:rPr lang="en-US" sz="1800" i="1" dirty="0">
                <a:solidFill>
                  <a:srgbClr val="31333F"/>
                </a:solidFill>
                <a:effectLst/>
                <a:latin typeface="KaTeX_Math"/>
                <a:ea typeface="Times New Roman" panose="02020603050405020304" pitchFamily="18" charset="0"/>
              </a:rPr>
              <a:t>T</a:t>
            </a:r>
            <a:r>
              <a:rPr lang="en-US" sz="1800" dirty="0">
                <a:solidFill>
                  <a:srgbClr val="31333F"/>
                </a:solidFill>
                <a:effectLst/>
                <a:latin typeface="Source Sans Pro" panose="020B0503030403020204" pitchFamily="34" charset="0"/>
                <a:ea typeface="Times New Roman" panose="02020603050405020304" pitchFamily="18" charset="0"/>
              </a:rPr>
              <a:t>. To compute the first loss, we need to use numerical embeddings to project the attribute values from </a:t>
            </a:r>
            <a:r>
              <a:rPr lang="en-US" sz="1800" i="1" dirty="0">
                <a:solidFill>
                  <a:srgbClr val="31333F"/>
                </a:solidFill>
                <a:effectLst/>
                <a:latin typeface="KaTeX_Math"/>
                <a:ea typeface="Times New Roman" panose="02020603050405020304" pitchFamily="18" charset="0"/>
              </a:rPr>
              <a:t>R</a:t>
            </a:r>
            <a:r>
              <a:rPr lang="en-US" sz="1800" dirty="0">
                <a:effectLst/>
                <a:latin typeface="Times New Roman" panose="02020603050405020304" pitchFamily="18" charset="0"/>
                <a:ea typeface="Times New Roman" panose="02020603050405020304" pitchFamily="18" charset="0"/>
              </a:rPr>
              <a:t> to </a:t>
            </a:r>
            <a:r>
              <a:rPr lang="en-US" sz="1800" i="1" dirty="0">
                <a:solidFill>
                  <a:srgbClr val="31333F"/>
                </a:solidFill>
                <a:effectLst/>
                <a:latin typeface="KaTeX_Math"/>
                <a:ea typeface="Times New Roman" panose="02020603050405020304" pitchFamily="18" charset="0"/>
              </a:rPr>
              <a:t>RD</a:t>
            </a:r>
            <a:r>
              <a:rPr lang="en-US" sz="1800" i="1" dirty="0">
                <a:effectLst/>
                <a:latin typeface="Times New Roman" panose="02020603050405020304" pitchFamily="18" charset="0"/>
                <a:ea typeface="Times New Roman" panose="02020603050405020304" pitchFamily="18" charset="0"/>
              </a:rPr>
              <a:t> to obtain number embeddings for real values. We use two deterministic number embedding - DICE and Sinusoidal. </a:t>
            </a:r>
            <a:r>
              <a:rPr lang="en-US" sz="1800" i="1" dirty="0">
                <a:solidFill>
                  <a:srgbClr val="31333F"/>
                </a:solidFill>
                <a:effectLst/>
                <a:latin typeface="Source Sans Pro" panose="020B0503030403020204" pitchFamily="34" charset="0"/>
                <a:ea typeface="Times New Roman" panose="02020603050405020304" pitchFamily="18" charset="0"/>
              </a:rPr>
              <a:t>DICE is a deterministic independent-of-corpus word embedding of numbers. The Sinusoidal encoding of value was first proposed for encoding token position in the transformer model, but  in this work we discovered that it to be effective in encoding numerical values as well. </a:t>
            </a:r>
            <a:endParaRPr lang="en-US" sz="1800" i="1" dirty="0">
              <a:effectLst/>
              <a:latin typeface="Times New Roman" panose="02020603050405020304" pitchFamily="18" charset="0"/>
              <a:ea typeface="Times New Roman" panose="02020603050405020304" pitchFamily="18" charset="0"/>
            </a:endParaRPr>
          </a:p>
          <a:p>
            <a:pPr marL="0" marR="0" algn="l"/>
            <a:r>
              <a:rPr lang="en-US" sz="1800" i="1" dirty="0">
                <a:solidFill>
                  <a:srgbClr val="31333F"/>
                </a:solidFill>
                <a:effectLst/>
                <a:latin typeface="Source Sans Pro" panose="020B0503030403020204" pitchFamily="34" charset="0"/>
                <a:ea typeface="Times New Roman" panose="02020603050405020304" pitchFamily="18" charset="0"/>
              </a:rPr>
              <a:t>The second loss is for minimizing the distribution differences of the predicted entities and answer entities over the entity space. By jointly optimizing these two losses, we can effectively train the NRN model.</a:t>
            </a:r>
            <a:endParaRPr lang="en-US" sz="1800" i="1"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F067D72-C659-4B29-9FB1-F205B5291D53}" type="slidenum">
              <a:rPr lang="en-HK" smtClean="0"/>
              <a:t>44</a:t>
            </a:fld>
            <a:endParaRPr lang="en-HK"/>
          </a:p>
        </p:txBody>
      </p:sp>
    </p:spTree>
    <p:extLst>
      <p:ext uri="{BB962C8B-B14F-4D97-AF65-F5344CB8AC3E}">
        <p14:creationId xmlns:p14="http://schemas.microsoft.com/office/powerpoint/2010/main" val="3319550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r>
              <a:rPr lang="en-US" sz="1800" dirty="0">
                <a:solidFill>
                  <a:srgbClr val="31333F"/>
                </a:solidFill>
                <a:effectLst/>
                <a:latin typeface="Source Sans Pro" panose="020B0503030403020204" pitchFamily="34" charset="0"/>
                <a:ea typeface="Times New Roman" panose="02020603050405020304" pitchFamily="18" charset="0"/>
              </a:rPr>
              <a:t>During the learning process, we use joint optimization of two losses. The first loss is over the numerical distribution, where we use the first term to describe the probability of the value </a:t>
            </a:r>
            <a:r>
              <a:rPr lang="en-US" sz="1800" i="1" dirty="0">
                <a:solidFill>
                  <a:srgbClr val="31333F"/>
                </a:solidFill>
                <a:effectLst/>
                <a:latin typeface="KaTeX_Math"/>
                <a:ea typeface="Times New Roman" panose="02020603050405020304" pitchFamily="18" charset="0"/>
              </a:rPr>
              <a:t>v</a:t>
            </a:r>
            <a:r>
              <a:rPr lang="en-US" sz="1800" dirty="0">
                <a:effectLst/>
                <a:latin typeface="Times New Roman" panose="02020603050405020304" pitchFamily="18" charset="0"/>
                <a:ea typeface="Times New Roman" panose="02020603050405020304" pitchFamily="18" charset="0"/>
              </a:rPr>
              <a:t> in the distribution of </a:t>
            </a:r>
            <a:r>
              <a:rPr lang="en-US" sz="1800" dirty="0" err="1">
                <a:solidFill>
                  <a:srgbClr val="31333F"/>
                </a:solidFill>
                <a:effectLst/>
                <a:latin typeface="Times New Roman" panose="02020603050405020304" pitchFamily="18" charset="0"/>
                <a:ea typeface="Times New Roman" panose="02020603050405020304" pitchFamily="18" charset="0"/>
              </a:rPr>
              <a:t>Θ</a:t>
            </a:r>
            <a:r>
              <a:rPr lang="en-US" sz="1800" dirty="0">
                <a:solidFill>
                  <a:srgbClr val="31333F"/>
                </a:solidFill>
                <a:effectLst/>
                <a:latin typeface="Source Sans Pro" panose="020B0503030403020204" pitchFamily="34" charset="0"/>
                <a:ea typeface="Times New Roman" panose="02020603050405020304" pitchFamily="18" charset="0"/>
              </a:rPr>
              <a:t>, and the second term describes the probability of distribution </a:t>
            </a:r>
            <a:r>
              <a:rPr lang="en-US" sz="1800" dirty="0" err="1">
                <a:solidFill>
                  <a:srgbClr val="31333F"/>
                </a:solidFill>
                <a:effectLst/>
                <a:latin typeface="Source Sans Pro" panose="020B0503030403020204" pitchFamily="34" charset="0"/>
                <a:ea typeface="Times New Roman" panose="02020603050405020304" pitchFamily="18" charset="0"/>
              </a:rPr>
              <a:t>Θ</a:t>
            </a:r>
            <a:r>
              <a:rPr lang="en-US" sz="1800" dirty="0">
                <a:solidFill>
                  <a:srgbClr val="31333F"/>
                </a:solidFill>
                <a:effectLst/>
                <a:latin typeface="Source Sans Pro" panose="020B0503030403020204" pitchFamily="34" charset="0"/>
                <a:ea typeface="Times New Roman" panose="02020603050405020304" pitchFamily="18" charset="0"/>
              </a:rPr>
              <a:t> being of type </a:t>
            </a:r>
            <a:r>
              <a:rPr lang="en-US" sz="1800" i="1" dirty="0">
                <a:solidFill>
                  <a:srgbClr val="31333F"/>
                </a:solidFill>
                <a:effectLst/>
                <a:latin typeface="KaTeX_Math"/>
                <a:ea typeface="Times New Roman" panose="02020603050405020304" pitchFamily="18" charset="0"/>
              </a:rPr>
              <a:t>T</a:t>
            </a:r>
            <a:r>
              <a:rPr lang="en-US" sz="1800" dirty="0">
                <a:solidFill>
                  <a:srgbClr val="31333F"/>
                </a:solidFill>
                <a:effectLst/>
                <a:latin typeface="Source Sans Pro" panose="020B0503030403020204" pitchFamily="34" charset="0"/>
                <a:ea typeface="Times New Roman" panose="02020603050405020304" pitchFamily="18" charset="0"/>
              </a:rPr>
              <a:t>. To compute the first loss, we need to use numerical embeddings to project the attribute values from </a:t>
            </a:r>
            <a:r>
              <a:rPr lang="en-US" sz="1800" i="1" dirty="0">
                <a:solidFill>
                  <a:srgbClr val="31333F"/>
                </a:solidFill>
                <a:effectLst/>
                <a:latin typeface="KaTeX_Math"/>
                <a:ea typeface="Times New Roman" panose="02020603050405020304" pitchFamily="18" charset="0"/>
              </a:rPr>
              <a:t>R</a:t>
            </a:r>
            <a:r>
              <a:rPr lang="en-US" sz="1800" dirty="0">
                <a:effectLst/>
                <a:latin typeface="Times New Roman" panose="02020603050405020304" pitchFamily="18" charset="0"/>
                <a:ea typeface="Times New Roman" panose="02020603050405020304" pitchFamily="18" charset="0"/>
              </a:rPr>
              <a:t> to </a:t>
            </a:r>
            <a:r>
              <a:rPr lang="en-US" sz="1800" i="1" dirty="0">
                <a:solidFill>
                  <a:srgbClr val="31333F"/>
                </a:solidFill>
                <a:effectLst/>
                <a:latin typeface="KaTeX_Math"/>
                <a:ea typeface="Times New Roman" panose="02020603050405020304" pitchFamily="18" charset="0"/>
              </a:rPr>
              <a:t>RD</a:t>
            </a:r>
            <a:r>
              <a:rPr lang="en-US" sz="1800" i="1" dirty="0">
                <a:effectLst/>
                <a:latin typeface="Times New Roman" panose="02020603050405020304" pitchFamily="18" charset="0"/>
                <a:ea typeface="Times New Roman" panose="02020603050405020304" pitchFamily="18" charset="0"/>
              </a:rPr>
              <a:t> to obtain number embeddings for real values. We use two deterministic number embedding - DICE and Sinusoidal. </a:t>
            </a:r>
            <a:r>
              <a:rPr lang="en-US" sz="1800" i="1" dirty="0">
                <a:solidFill>
                  <a:srgbClr val="31333F"/>
                </a:solidFill>
                <a:effectLst/>
                <a:latin typeface="Source Sans Pro" panose="020B0503030403020204" pitchFamily="34" charset="0"/>
                <a:ea typeface="Times New Roman" panose="02020603050405020304" pitchFamily="18" charset="0"/>
              </a:rPr>
              <a:t>DICE is a deterministic independent-of-corpus word embedding of numbers. The Sinusoidal encoding of value was first proposed for encoding token position in the transformer model, but  in this work we discovered that it to be effective in encoding numerical values as well. </a:t>
            </a:r>
            <a:endParaRPr lang="en-US" sz="1800" i="1" dirty="0">
              <a:effectLst/>
              <a:latin typeface="Times New Roman" panose="02020603050405020304" pitchFamily="18" charset="0"/>
              <a:ea typeface="Times New Roman" panose="02020603050405020304" pitchFamily="18" charset="0"/>
            </a:endParaRPr>
          </a:p>
          <a:p>
            <a:pPr marL="0" marR="0" algn="l"/>
            <a:r>
              <a:rPr lang="en-US" sz="1800" i="1" dirty="0">
                <a:solidFill>
                  <a:srgbClr val="31333F"/>
                </a:solidFill>
                <a:effectLst/>
                <a:latin typeface="Source Sans Pro" panose="020B0503030403020204" pitchFamily="34" charset="0"/>
                <a:ea typeface="Times New Roman" panose="02020603050405020304" pitchFamily="18" charset="0"/>
              </a:rPr>
              <a:t>The second loss is for minimizing the distribution differences of the predicted entities and answer entities over the entity space. By jointly optimizing these two losses, we can effectively train the NRN model.</a:t>
            </a:r>
            <a:endParaRPr lang="en-US" sz="1800" i="1"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F067D72-C659-4B29-9FB1-F205B5291D53}" type="slidenum">
              <a:rPr lang="en-HK" smtClean="0"/>
              <a:t>45</a:t>
            </a:fld>
            <a:endParaRPr lang="en-HK"/>
          </a:p>
        </p:txBody>
      </p:sp>
    </p:spTree>
    <p:extLst>
      <p:ext uri="{BB962C8B-B14F-4D97-AF65-F5344CB8AC3E}">
        <p14:creationId xmlns:p14="http://schemas.microsoft.com/office/powerpoint/2010/main" val="2618602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797474-BC7C-4D67-996E-0D02DE3D89BA}" type="slidenum">
              <a:rPr lang="en-HK" smtClean="0"/>
              <a:t>46</a:t>
            </a:fld>
            <a:endParaRPr lang="en-HK"/>
          </a:p>
        </p:txBody>
      </p:sp>
    </p:spTree>
    <p:extLst>
      <p:ext uri="{BB962C8B-B14F-4D97-AF65-F5344CB8AC3E}">
        <p14:creationId xmlns:p14="http://schemas.microsoft.com/office/powerpoint/2010/main" val="2712585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D9B3A-4891-BF1D-B0C7-239ABA5CDA3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956E6E7-83C6-5F5F-91B0-3D01011889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F58CED37-D546-AD66-9F7C-70AF57565C3C}"/>
              </a:ext>
            </a:extLst>
          </p:cNvPr>
          <p:cNvSpPr>
            <a:spLocks noGrp="1"/>
          </p:cNvSpPr>
          <p:nvPr>
            <p:ph type="dt" sz="half" idx="10"/>
          </p:nvPr>
        </p:nvSpPr>
        <p:spPr/>
        <p:txBody>
          <a:bodyPr/>
          <a:lstStyle/>
          <a:p>
            <a:fld id="{491965FC-900B-2943-A231-FF6B2CFDFDC2}" type="datetime1">
              <a:rPr lang="en-HK" smtClean="0"/>
              <a:t>24/10/2023</a:t>
            </a:fld>
            <a:endParaRPr lang="en-US"/>
          </a:p>
        </p:txBody>
      </p:sp>
      <p:sp>
        <p:nvSpPr>
          <p:cNvPr id="5" name="Footer Placeholder 4">
            <a:extLst>
              <a:ext uri="{FF2B5EF4-FFF2-40B4-BE49-F238E27FC236}">
                <a16:creationId xmlns:a16="http://schemas.microsoft.com/office/drawing/2014/main" id="{987D3098-B27A-DB17-4236-FB2B1EC28E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3910A7-E6DE-DC7E-08BB-5CA0170D1C0E}"/>
              </a:ext>
            </a:extLst>
          </p:cNvPr>
          <p:cNvSpPr>
            <a:spLocks noGrp="1"/>
          </p:cNvSpPr>
          <p:nvPr>
            <p:ph type="sldNum" sz="quarter" idx="12"/>
          </p:nvPr>
        </p:nvSpPr>
        <p:spPr/>
        <p:txBody>
          <a:bodyPr/>
          <a:lstStyle/>
          <a:p>
            <a:fld id="{AB4510BC-A1D5-4B44-925C-78FB2FCED2D1}" type="slidenum">
              <a:rPr lang="en-US" smtClean="0"/>
              <a:t>‹#›</a:t>
            </a:fld>
            <a:endParaRPr lang="en-US"/>
          </a:p>
        </p:txBody>
      </p:sp>
    </p:spTree>
    <p:extLst>
      <p:ext uri="{BB962C8B-B14F-4D97-AF65-F5344CB8AC3E}">
        <p14:creationId xmlns:p14="http://schemas.microsoft.com/office/powerpoint/2010/main" val="2681739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AE97E-D3C9-B11A-3089-19A55E0811D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39BAC7F-C1EF-E0A3-FDF2-AEDC2554C49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FE526BE-80D8-297C-081E-872AE0A98D5E}"/>
              </a:ext>
            </a:extLst>
          </p:cNvPr>
          <p:cNvSpPr>
            <a:spLocks noGrp="1"/>
          </p:cNvSpPr>
          <p:nvPr>
            <p:ph type="dt" sz="half" idx="10"/>
          </p:nvPr>
        </p:nvSpPr>
        <p:spPr/>
        <p:txBody>
          <a:bodyPr/>
          <a:lstStyle/>
          <a:p>
            <a:fld id="{CCC2C0A6-BE45-D442-924E-160C048E697E}" type="datetime1">
              <a:rPr lang="en-HK" smtClean="0"/>
              <a:t>24/10/2023</a:t>
            </a:fld>
            <a:endParaRPr lang="en-US"/>
          </a:p>
        </p:txBody>
      </p:sp>
      <p:sp>
        <p:nvSpPr>
          <p:cNvPr id="5" name="Footer Placeholder 4">
            <a:extLst>
              <a:ext uri="{FF2B5EF4-FFF2-40B4-BE49-F238E27FC236}">
                <a16:creationId xmlns:a16="http://schemas.microsoft.com/office/drawing/2014/main" id="{EC5F3DF3-9EE6-4D51-A1D9-591B0BF6BF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B8DF2F-AB27-B314-577B-882C6A51DB89}"/>
              </a:ext>
            </a:extLst>
          </p:cNvPr>
          <p:cNvSpPr>
            <a:spLocks noGrp="1"/>
          </p:cNvSpPr>
          <p:nvPr>
            <p:ph type="sldNum" sz="quarter" idx="12"/>
          </p:nvPr>
        </p:nvSpPr>
        <p:spPr/>
        <p:txBody>
          <a:bodyPr/>
          <a:lstStyle/>
          <a:p>
            <a:fld id="{AB4510BC-A1D5-4B44-925C-78FB2FCED2D1}" type="slidenum">
              <a:rPr lang="en-US" smtClean="0"/>
              <a:t>‹#›</a:t>
            </a:fld>
            <a:endParaRPr lang="en-US"/>
          </a:p>
        </p:txBody>
      </p:sp>
    </p:spTree>
    <p:extLst>
      <p:ext uri="{BB962C8B-B14F-4D97-AF65-F5344CB8AC3E}">
        <p14:creationId xmlns:p14="http://schemas.microsoft.com/office/powerpoint/2010/main" val="1420378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C3CF66-9AED-4710-DF1A-503FAE2D9EE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0E924DA-7C2B-0BFA-D850-8AF7D760E7C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BE05823-1F8B-7C29-98E0-0FC5FCDB288F}"/>
              </a:ext>
            </a:extLst>
          </p:cNvPr>
          <p:cNvSpPr>
            <a:spLocks noGrp="1"/>
          </p:cNvSpPr>
          <p:nvPr>
            <p:ph type="dt" sz="half" idx="10"/>
          </p:nvPr>
        </p:nvSpPr>
        <p:spPr/>
        <p:txBody>
          <a:bodyPr/>
          <a:lstStyle/>
          <a:p>
            <a:fld id="{DDE34287-2167-304F-830D-078429A205E4}" type="datetime1">
              <a:rPr lang="en-HK" smtClean="0"/>
              <a:t>24/10/2023</a:t>
            </a:fld>
            <a:endParaRPr lang="en-US"/>
          </a:p>
        </p:txBody>
      </p:sp>
      <p:sp>
        <p:nvSpPr>
          <p:cNvPr id="5" name="Footer Placeholder 4">
            <a:extLst>
              <a:ext uri="{FF2B5EF4-FFF2-40B4-BE49-F238E27FC236}">
                <a16:creationId xmlns:a16="http://schemas.microsoft.com/office/drawing/2014/main" id="{B30CA314-D969-E989-C20D-B02C62C6DC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1FD9E9-61D5-888E-593C-EC57E5ED524E}"/>
              </a:ext>
            </a:extLst>
          </p:cNvPr>
          <p:cNvSpPr>
            <a:spLocks noGrp="1"/>
          </p:cNvSpPr>
          <p:nvPr>
            <p:ph type="sldNum" sz="quarter" idx="12"/>
          </p:nvPr>
        </p:nvSpPr>
        <p:spPr/>
        <p:txBody>
          <a:bodyPr/>
          <a:lstStyle/>
          <a:p>
            <a:fld id="{AB4510BC-A1D5-4B44-925C-78FB2FCED2D1}" type="slidenum">
              <a:rPr lang="en-US" smtClean="0"/>
              <a:t>‹#›</a:t>
            </a:fld>
            <a:endParaRPr lang="en-US"/>
          </a:p>
        </p:txBody>
      </p:sp>
    </p:spTree>
    <p:extLst>
      <p:ext uri="{BB962C8B-B14F-4D97-AF65-F5344CB8AC3E}">
        <p14:creationId xmlns:p14="http://schemas.microsoft.com/office/powerpoint/2010/main" val="1553176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EC4F0-5938-300D-007C-D4C2ED37E93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3DE2026-E576-4AE9-E414-A6C7493258A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2B27B8D-2F54-0F8C-315B-A09D1A9EC2E4}"/>
              </a:ext>
            </a:extLst>
          </p:cNvPr>
          <p:cNvSpPr>
            <a:spLocks noGrp="1"/>
          </p:cNvSpPr>
          <p:nvPr>
            <p:ph type="dt" sz="half" idx="10"/>
          </p:nvPr>
        </p:nvSpPr>
        <p:spPr/>
        <p:txBody>
          <a:bodyPr/>
          <a:lstStyle/>
          <a:p>
            <a:fld id="{A97D3138-8F43-F34B-BD6B-4BF275CDE3A5}" type="datetime1">
              <a:rPr lang="en-HK" smtClean="0"/>
              <a:t>24/10/2023</a:t>
            </a:fld>
            <a:endParaRPr lang="en-US"/>
          </a:p>
        </p:txBody>
      </p:sp>
      <p:sp>
        <p:nvSpPr>
          <p:cNvPr id="5" name="Footer Placeholder 4">
            <a:extLst>
              <a:ext uri="{FF2B5EF4-FFF2-40B4-BE49-F238E27FC236}">
                <a16:creationId xmlns:a16="http://schemas.microsoft.com/office/drawing/2014/main" id="{3532EA53-373E-80C6-6425-3CA4A8969F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BACE5A-AE09-D58E-2FEB-048AACD3E4C9}"/>
              </a:ext>
            </a:extLst>
          </p:cNvPr>
          <p:cNvSpPr>
            <a:spLocks noGrp="1"/>
          </p:cNvSpPr>
          <p:nvPr>
            <p:ph type="sldNum" sz="quarter" idx="12"/>
          </p:nvPr>
        </p:nvSpPr>
        <p:spPr/>
        <p:txBody>
          <a:bodyPr/>
          <a:lstStyle/>
          <a:p>
            <a:fld id="{AB4510BC-A1D5-4B44-925C-78FB2FCED2D1}" type="slidenum">
              <a:rPr lang="en-US" smtClean="0"/>
              <a:t>‹#›</a:t>
            </a:fld>
            <a:endParaRPr lang="en-US"/>
          </a:p>
        </p:txBody>
      </p:sp>
    </p:spTree>
    <p:extLst>
      <p:ext uri="{BB962C8B-B14F-4D97-AF65-F5344CB8AC3E}">
        <p14:creationId xmlns:p14="http://schemas.microsoft.com/office/powerpoint/2010/main" val="1479483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093C1-1E48-95F9-F782-3B6F4537B27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BA74D7DD-9AB3-A071-F792-48BA7BC3E4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40A6BD3-53D1-9B9D-C568-EC5BA951B1A4}"/>
              </a:ext>
            </a:extLst>
          </p:cNvPr>
          <p:cNvSpPr>
            <a:spLocks noGrp="1"/>
          </p:cNvSpPr>
          <p:nvPr>
            <p:ph type="dt" sz="half" idx="10"/>
          </p:nvPr>
        </p:nvSpPr>
        <p:spPr/>
        <p:txBody>
          <a:bodyPr/>
          <a:lstStyle/>
          <a:p>
            <a:fld id="{D8C0FD39-0529-A342-99AE-2CD9A03ACDC0}" type="datetime1">
              <a:rPr lang="en-HK" smtClean="0"/>
              <a:t>24/10/2023</a:t>
            </a:fld>
            <a:endParaRPr lang="en-US"/>
          </a:p>
        </p:txBody>
      </p:sp>
      <p:sp>
        <p:nvSpPr>
          <p:cNvPr id="5" name="Footer Placeholder 4">
            <a:extLst>
              <a:ext uri="{FF2B5EF4-FFF2-40B4-BE49-F238E27FC236}">
                <a16:creationId xmlns:a16="http://schemas.microsoft.com/office/drawing/2014/main" id="{300995FF-66B0-514B-F3A9-12BF6C6041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AF07F6-8261-A420-2DF7-D707B87D6FEE}"/>
              </a:ext>
            </a:extLst>
          </p:cNvPr>
          <p:cNvSpPr>
            <a:spLocks noGrp="1"/>
          </p:cNvSpPr>
          <p:nvPr>
            <p:ph type="sldNum" sz="quarter" idx="12"/>
          </p:nvPr>
        </p:nvSpPr>
        <p:spPr/>
        <p:txBody>
          <a:bodyPr/>
          <a:lstStyle/>
          <a:p>
            <a:fld id="{AB4510BC-A1D5-4B44-925C-78FB2FCED2D1}" type="slidenum">
              <a:rPr lang="en-US" smtClean="0"/>
              <a:t>‹#›</a:t>
            </a:fld>
            <a:endParaRPr lang="en-US"/>
          </a:p>
        </p:txBody>
      </p:sp>
    </p:spTree>
    <p:extLst>
      <p:ext uri="{BB962C8B-B14F-4D97-AF65-F5344CB8AC3E}">
        <p14:creationId xmlns:p14="http://schemas.microsoft.com/office/powerpoint/2010/main" val="3896815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767FA-EF3C-BA64-0CA2-CA0B3FE0E44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C810816-094C-5C85-EFB3-C885453F727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FD11103-E4AC-222C-53CA-E74D6BB9513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3A858ACA-C6CC-813A-E3C8-6E50C5ABB709}"/>
              </a:ext>
            </a:extLst>
          </p:cNvPr>
          <p:cNvSpPr>
            <a:spLocks noGrp="1"/>
          </p:cNvSpPr>
          <p:nvPr>
            <p:ph type="dt" sz="half" idx="10"/>
          </p:nvPr>
        </p:nvSpPr>
        <p:spPr/>
        <p:txBody>
          <a:bodyPr/>
          <a:lstStyle/>
          <a:p>
            <a:fld id="{6E6931F3-3B71-9E40-BF50-FE5173B3B1CE}" type="datetime1">
              <a:rPr lang="en-HK" smtClean="0"/>
              <a:t>24/10/2023</a:t>
            </a:fld>
            <a:endParaRPr lang="en-US"/>
          </a:p>
        </p:txBody>
      </p:sp>
      <p:sp>
        <p:nvSpPr>
          <p:cNvPr id="6" name="Footer Placeholder 5">
            <a:extLst>
              <a:ext uri="{FF2B5EF4-FFF2-40B4-BE49-F238E27FC236}">
                <a16:creationId xmlns:a16="http://schemas.microsoft.com/office/drawing/2014/main" id="{67766B6C-9DF6-BE14-1EB9-7F452C35BD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2C6BDE-ED5B-0D45-8FC5-2A936AE19C47}"/>
              </a:ext>
            </a:extLst>
          </p:cNvPr>
          <p:cNvSpPr>
            <a:spLocks noGrp="1"/>
          </p:cNvSpPr>
          <p:nvPr>
            <p:ph type="sldNum" sz="quarter" idx="12"/>
          </p:nvPr>
        </p:nvSpPr>
        <p:spPr/>
        <p:txBody>
          <a:bodyPr/>
          <a:lstStyle/>
          <a:p>
            <a:fld id="{AB4510BC-A1D5-4B44-925C-78FB2FCED2D1}" type="slidenum">
              <a:rPr lang="en-US" smtClean="0"/>
              <a:t>‹#›</a:t>
            </a:fld>
            <a:endParaRPr lang="en-US"/>
          </a:p>
        </p:txBody>
      </p:sp>
    </p:spTree>
    <p:extLst>
      <p:ext uri="{BB962C8B-B14F-4D97-AF65-F5344CB8AC3E}">
        <p14:creationId xmlns:p14="http://schemas.microsoft.com/office/powerpoint/2010/main" val="3732083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7AA64-168E-44DC-FFD0-C3BD961CAF4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57ABA81-488F-91C6-6ADB-6F4E29286E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2FE6458-3666-3B79-A2DC-E5C6E4D4994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9AADBA5-A415-8371-7A47-1400C5D29D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EF0A966-F875-36AD-C386-66172365835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A104BE84-55FE-4BCE-C159-3F4E8ADA6B36}"/>
              </a:ext>
            </a:extLst>
          </p:cNvPr>
          <p:cNvSpPr>
            <a:spLocks noGrp="1"/>
          </p:cNvSpPr>
          <p:nvPr>
            <p:ph type="dt" sz="half" idx="10"/>
          </p:nvPr>
        </p:nvSpPr>
        <p:spPr/>
        <p:txBody>
          <a:bodyPr/>
          <a:lstStyle/>
          <a:p>
            <a:fld id="{C7ECB35D-E94F-F84E-B81A-8BD9A3040347}" type="datetime1">
              <a:rPr lang="en-HK" smtClean="0"/>
              <a:t>24/10/2023</a:t>
            </a:fld>
            <a:endParaRPr lang="en-US"/>
          </a:p>
        </p:txBody>
      </p:sp>
      <p:sp>
        <p:nvSpPr>
          <p:cNvPr id="8" name="Footer Placeholder 7">
            <a:extLst>
              <a:ext uri="{FF2B5EF4-FFF2-40B4-BE49-F238E27FC236}">
                <a16:creationId xmlns:a16="http://schemas.microsoft.com/office/drawing/2014/main" id="{A4269B5F-4E5E-90E4-742B-A6A466811A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DC391B6-ACAD-EADC-78E0-E94E4ECC6C68}"/>
              </a:ext>
            </a:extLst>
          </p:cNvPr>
          <p:cNvSpPr>
            <a:spLocks noGrp="1"/>
          </p:cNvSpPr>
          <p:nvPr>
            <p:ph type="sldNum" sz="quarter" idx="12"/>
          </p:nvPr>
        </p:nvSpPr>
        <p:spPr/>
        <p:txBody>
          <a:bodyPr/>
          <a:lstStyle/>
          <a:p>
            <a:fld id="{AB4510BC-A1D5-4B44-925C-78FB2FCED2D1}" type="slidenum">
              <a:rPr lang="en-US" smtClean="0"/>
              <a:t>‹#›</a:t>
            </a:fld>
            <a:endParaRPr lang="en-US"/>
          </a:p>
        </p:txBody>
      </p:sp>
    </p:spTree>
    <p:extLst>
      <p:ext uri="{BB962C8B-B14F-4D97-AF65-F5344CB8AC3E}">
        <p14:creationId xmlns:p14="http://schemas.microsoft.com/office/powerpoint/2010/main" val="3053818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F1D1F-362F-D892-E9DD-218DB4C2237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3290585-5ECF-3C46-EBF6-AC1852B72481}"/>
              </a:ext>
            </a:extLst>
          </p:cNvPr>
          <p:cNvSpPr>
            <a:spLocks noGrp="1"/>
          </p:cNvSpPr>
          <p:nvPr>
            <p:ph type="dt" sz="half" idx="10"/>
          </p:nvPr>
        </p:nvSpPr>
        <p:spPr/>
        <p:txBody>
          <a:bodyPr/>
          <a:lstStyle/>
          <a:p>
            <a:fld id="{DD47C07F-4B41-5446-9B7C-F033E5FC2AE9}" type="datetime1">
              <a:rPr lang="en-HK" smtClean="0"/>
              <a:t>24/10/2023</a:t>
            </a:fld>
            <a:endParaRPr lang="en-US"/>
          </a:p>
        </p:txBody>
      </p:sp>
      <p:sp>
        <p:nvSpPr>
          <p:cNvPr id="4" name="Footer Placeholder 3">
            <a:extLst>
              <a:ext uri="{FF2B5EF4-FFF2-40B4-BE49-F238E27FC236}">
                <a16:creationId xmlns:a16="http://schemas.microsoft.com/office/drawing/2014/main" id="{B60843A8-A062-239A-7D90-72857B43EC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331817C-DC9D-06C4-435F-252D842FA2FF}"/>
              </a:ext>
            </a:extLst>
          </p:cNvPr>
          <p:cNvSpPr>
            <a:spLocks noGrp="1"/>
          </p:cNvSpPr>
          <p:nvPr>
            <p:ph type="sldNum" sz="quarter" idx="12"/>
          </p:nvPr>
        </p:nvSpPr>
        <p:spPr/>
        <p:txBody>
          <a:bodyPr/>
          <a:lstStyle/>
          <a:p>
            <a:fld id="{AB4510BC-A1D5-4B44-925C-78FB2FCED2D1}" type="slidenum">
              <a:rPr lang="en-US" smtClean="0"/>
              <a:t>‹#›</a:t>
            </a:fld>
            <a:endParaRPr lang="en-US"/>
          </a:p>
        </p:txBody>
      </p:sp>
    </p:spTree>
    <p:extLst>
      <p:ext uri="{BB962C8B-B14F-4D97-AF65-F5344CB8AC3E}">
        <p14:creationId xmlns:p14="http://schemas.microsoft.com/office/powerpoint/2010/main" val="3511559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236B27-7D53-BC02-DB94-8A3E9E75D95B}"/>
              </a:ext>
            </a:extLst>
          </p:cNvPr>
          <p:cNvSpPr>
            <a:spLocks noGrp="1"/>
          </p:cNvSpPr>
          <p:nvPr>
            <p:ph type="dt" sz="half" idx="10"/>
          </p:nvPr>
        </p:nvSpPr>
        <p:spPr/>
        <p:txBody>
          <a:bodyPr/>
          <a:lstStyle/>
          <a:p>
            <a:fld id="{1FD0330B-F1E3-1842-9096-9F59CA6A4C96}" type="datetime1">
              <a:rPr lang="en-HK" smtClean="0"/>
              <a:t>24/10/2023</a:t>
            </a:fld>
            <a:endParaRPr lang="en-US"/>
          </a:p>
        </p:txBody>
      </p:sp>
      <p:sp>
        <p:nvSpPr>
          <p:cNvPr id="3" name="Footer Placeholder 2">
            <a:extLst>
              <a:ext uri="{FF2B5EF4-FFF2-40B4-BE49-F238E27FC236}">
                <a16:creationId xmlns:a16="http://schemas.microsoft.com/office/drawing/2014/main" id="{E8614D06-D03C-BDAC-EBCB-FBA0F0F1F3C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245E14-21EA-1E63-C597-4EC6397BE068}"/>
              </a:ext>
            </a:extLst>
          </p:cNvPr>
          <p:cNvSpPr>
            <a:spLocks noGrp="1"/>
          </p:cNvSpPr>
          <p:nvPr>
            <p:ph type="sldNum" sz="quarter" idx="12"/>
          </p:nvPr>
        </p:nvSpPr>
        <p:spPr/>
        <p:txBody>
          <a:bodyPr/>
          <a:lstStyle/>
          <a:p>
            <a:fld id="{AB4510BC-A1D5-4B44-925C-78FB2FCED2D1}" type="slidenum">
              <a:rPr lang="en-US" smtClean="0"/>
              <a:t>‹#›</a:t>
            </a:fld>
            <a:endParaRPr lang="en-US"/>
          </a:p>
        </p:txBody>
      </p:sp>
    </p:spTree>
    <p:extLst>
      <p:ext uri="{BB962C8B-B14F-4D97-AF65-F5344CB8AC3E}">
        <p14:creationId xmlns:p14="http://schemas.microsoft.com/office/powerpoint/2010/main" val="510173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F0435-1B3C-792F-AECB-E09771F1AC3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2D9E4727-E33F-6938-632E-9F6A75AE8A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B8A4FBC-FC93-C457-E4A6-EF3350AA79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CF4BCCA-3D34-D06E-BC75-F217BC4E4F8B}"/>
              </a:ext>
            </a:extLst>
          </p:cNvPr>
          <p:cNvSpPr>
            <a:spLocks noGrp="1"/>
          </p:cNvSpPr>
          <p:nvPr>
            <p:ph type="dt" sz="half" idx="10"/>
          </p:nvPr>
        </p:nvSpPr>
        <p:spPr/>
        <p:txBody>
          <a:bodyPr/>
          <a:lstStyle/>
          <a:p>
            <a:fld id="{BEE21FAB-AA52-284B-91C9-58569FDE9AFA}" type="datetime1">
              <a:rPr lang="en-HK" smtClean="0"/>
              <a:t>24/10/2023</a:t>
            </a:fld>
            <a:endParaRPr lang="en-US"/>
          </a:p>
        </p:txBody>
      </p:sp>
      <p:sp>
        <p:nvSpPr>
          <p:cNvPr id="6" name="Footer Placeholder 5">
            <a:extLst>
              <a:ext uri="{FF2B5EF4-FFF2-40B4-BE49-F238E27FC236}">
                <a16:creationId xmlns:a16="http://schemas.microsoft.com/office/drawing/2014/main" id="{D55D2A88-EE54-A0FC-5C0D-B87414292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5C3D84-B474-55FF-6D63-3A752938872D}"/>
              </a:ext>
            </a:extLst>
          </p:cNvPr>
          <p:cNvSpPr>
            <a:spLocks noGrp="1"/>
          </p:cNvSpPr>
          <p:nvPr>
            <p:ph type="sldNum" sz="quarter" idx="12"/>
          </p:nvPr>
        </p:nvSpPr>
        <p:spPr/>
        <p:txBody>
          <a:bodyPr/>
          <a:lstStyle/>
          <a:p>
            <a:fld id="{AB4510BC-A1D5-4B44-925C-78FB2FCED2D1}" type="slidenum">
              <a:rPr lang="en-US" smtClean="0"/>
              <a:t>‹#›</a:t>
            </a:fld>
            <a:endParaRPr lang="en-US"/>
          </a:p>
        </p:txBody>
      </p:sp>
    </p:spTree>
    <p:extLst>
      <p:ext uri="{BB962C8B-B14F-4D97-AF65-F5344CB8AC3E}">
        <p14:creationId xmlns:p14="http://schemas.microsoft.com/office/powerpoint/2010/main" val="115177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77018-F8F6-5A03-21D6-260EFED39E5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7EF4F47-40E5-4F47-5BD4-C18061F44F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F593F4-B17F-9511-5B60-79DBE8BFFF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B1C73C1-733B-8618-32DC-6998B4398E21}"/>
              </a:ext>
            </a:extLst>
          </p:cNvPr>
          <p:cNvSpPr>
            <a:spLocks noGrp="1"/>
          </p:cNvSpPr>
          <p:nvPr>
            <p:ph type="dt" sz="half" idx="10"/>
          </p:nvPr>
        </p:nvSpPr>
        <p:spPr/>
        <p:txBody>
          <a:bodyPr/>
          <a:lstStyle/>
          <a:p>
            <a:fld id="{5C50C63B-8824-8845-81B0-E91E661A2117}" type="datetime1">
              <a:rPr lang="en-HK" smtClean="0"/>
              <a:t>24/10/2023</a:t>
            </a:fld>
            <a:endParaRPr lang="en-US"/>
          </a:p>
        </p:txBody>
      </p:sp>
      <p:sp>
        <p:nvSpPr>
          <p:cNvPr id="6" name="Footer Placeholder 5">
            <a:extLst>
              <a:ext uri="{FF2B5EF4-FFF2-40B4-BE49-F238E27FC236}">
                <a16:creationId xmlns:a16="http://schemas.microsoft.com/office/drawing/2014/main" id="{CD9AD5A7-FF43-D9F6-04D8-8CBD5B0973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C31A69-5A28-3000-2F08-71691E70AB1C}"/>
              </a:ext>
            </a:extLst>
          </p:cNvPr>
          <p:cNvSpPr>
            <a:spLocks noGrp="1"/>
          </p:cNvSpPr>
          <p:nvPr>
            <p:ph type="sldNum" sz="quarter" idx="12"/>
          </p:nvPr>
        </p:nvSpPr>
        <p:spPr/>
        <p:txBody>
          <a:bodyPr/>
          <a:lstStyle/>
          <a:p>
            <a:fld id="{AB4510BC-A1D5-4B44-925C-78FB2FCED2D1}" type="slidenum">
              <a:rPr lang="en-US" smtClean="0"/>
              <a:t>‹#›</a:t>
            </a:fld>
            <a:endParaRPr lang="en-US"/>
          </a:p>
        </p:txBody>
      </p:sp>
    </p:spTree>
    <p:extLst>
      <p:ext uri="{BB962C8B-B14F-4D97-AF65-F5344CB8AC3E}">
        <p14:creationId xmlns:p14="http://schemas.microsoft.com/office/powerpoint/2010/main" val="1031098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A48CE6-8246-966D-8E7C-9E3D2ABBE1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81A1A42-852E-CEC7-9DA1-30602E1BD2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10BEFE7-D355-98BE-60B6-61DA6120DE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8A4EFD-D68C-BA4D-9CC0-448AA5F6CA47}" type="datetime1">
              <a:rPr lang="en-HK" smtClean="0"/>
              <a:t>24/10/2023</a:t>
            </a:fld>
            <a:endParaRPr lang="en-US"/>
          </a:p>
        </p:txBody>
      </p:sp>
      <p:sp>
        <p:nvSpPr>
          <p:cNvPr id="5" name="Footer Placeholder 4">
            <a:extLst>
              <a:ext uri="{FF2B5EF4-FFF2-40B4-BE49-F238E27FC236}">
                <a16:creationId xmlns:a16="http://schemas.microsoft.com/office/drawing/2014/main" id="{349B2E17-DB87-41CB-92DE-0721D28A26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DBEE06A-98B5-20D3-6FA9-8B16AEBF5C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4510BC-A1D5-4B44-925C-78FB2FCED2D1}" type="slidenum">
              <a:rPr lang="en-US" smtClean="0"/>
              <a:t>‹#›</a:t>
            </a:fld>
            <a:endParaRPr lang="en-US"/>
          </a:p>
        </p:txBody>
      </p:sp>
    </p:spTree>
    <p:extLst>
      <p:ext uri="{BB962C8B-B14F-4D97-AF65-F5344CB8AC3E}">
        <p14:creationId xmlns:p14="http://schemas.microsoft.com/office/powerpoint/2010/main" val="1273996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4" Type="http://schemas.openxmlformats.org/officeDocument/2006/relationships/image" Target="../media/image16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arxiv.org/abs/2304.07063"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3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8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2" Type="http://schemas.openxmlformats.org/officeDocument/2006/relationships/image" Target="../media/image3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1.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42.png"/></Relationships>
</file>

<file path=ppt/slides/_rels/slide3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5.xml"/><Relationship Id="rId6" Type="http://schemas.openxmlformats.org/officeDocument/2006/relationships/image" Target="../media/image47.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slides/_rels/slide35.xml.rels><?xml version="1.0" encoding="UTF-8" standalone="yes"?>
<Relationships xmlns="http://schemas.openxmlformats.org/package/2006/relationships"><Relationship Id="rId8" Type="http://schemas.openxmlformats.org/officeDocument/2006/relationships/image" Target="../media/image470.png"/><Relationship Id="rId3" Type="http://schemas.openxmlformats.org/officeDocument/2006/relationships/image" Target="../media/image340.png"/><Relationship Id="rId7" Type="http://schemas.openxmlformats.org/officeDocument/2006/relationships/image" Target="../media/image460.png"/><Relationship Id="rId2" Type="http://schemas.openxmlformats.org/officeDocument/2006/relationships/image" Target="../media/image430.png"/><Relationship Id="rId1" Type="http://schemas.openxmlformats.org/officeDocument/2006/relationships/slideLayout" Target="../slideLayouts/slideLayout2.xml"/><Relationship Id="rId6" Type="http://schemas.openxmlformats.org/officeDocument/2006/relationships/image" Target="../media/image450.png"/><Relationship Id="rId5" Type="http://schemas.openxmlformats.org/officeDocument/2006/relationships/image" Target="../media/image440.png"/><Relationship Id="rId4" Type="http://schemas.openxmlformats.org/officeDocument/2006/relationships/image" Target="../media/image350.png"/><Relationship Id="rId9" Type="http://schemas.openxmlformats.org/officeDocument/2006/relationships/image" Target="../media/image400.png"/></Relationships>
</file>

<file path=ppt/slides/_rels/slide36.xml.rels><?xml version="1.0" encoding="UTF-8" standalone="yes"?>
<Relationships xmlns="http://schemas.openxmlformats.org/package/2006/relationships"><Relationship Id="rId8" Type="http://schemas.openxmlformats.org/officeDocument/2006/relationships/image" Target="../media/image500.png"/><Relationship Id="rId13" Type="http://schemas.openxmlformats.org/officeDocument/2006/relationships/image" Target="../media/image55.png"/><Relationship Id="rId3" Type="http://schemas.openxmlformats.org/officeDocument/2006/relationships/image" Target="../media/image340.png"/><Relationship Id="rId7" Type="http://schemas.openxmlformats.org/officeDocument/2006/relationships/image" Target="../media/image490.png"/><Relationship Id="rId12" Type="http://schemas.openxmlformats.org/officeDocument/2006/relationships/image" Target="../media/image54.png"/><Relationship Id="rId2" Type="http://schemas.openxmlformats.org/officeDocument/2006/relationships/image" Target="../media/image52.png"/><Relationship Id="rId16"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450.png"/><Relationship Id="rId11" Type="http://schemas.openxmlformats.org/officeDocument/2006/relationships/image" Target="../media/image53.png"/><Relationship Id="rId5" Type="http://schemas.openxmlformats.org/officeDocument/2006/relationships/image" Target="../media/image440.png"/><Relationship Id="rId15" Type="http://schemas.openxmlformats.org/officeDocument/2006/relationships/image" Target="../media/image57.png"/><Relationship Id="rId10" Type="http://schemas.openxmlformats.org/officeDocument/2006/relationships/image" Target="../media/image520.png"/><Relationship Id="rId4" Type="http://schemas.openxmlformats.org/officeDocument/2006/relationships/image" Target="../media/image350.png"/><Relationship Id="rId9" Type="http://schemas.openxmlformats.org/officeDocument/2006/relationships/image" Target="../media/image510.png"/><Relationship Id="rId14" Type="http://schemas.openxmlformats.org/officeDocument/2006/relationships/image" Target="../media/image5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png"/><Relationship Id="rId3" Type="http://schemas.openxmlformats.org/officeDocument/2006/relationships/image" Target="../media/image1.gif"/><Relationship Id="rId7" Type="http://schemas.openxmlformats.org/officeDocument/2006/relationships/image" Target="../media/image64.png"/><Relationship Id="rId12" Type="http://schemas.openxmlformats.org/officeDocument/2006/relationships/image" Target="../media/image6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2.pn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png"/><Relationship Id="rId14" Type="http://schemas.openxmlformats.org/officeDocument/2006/relationships/image" Target="../media/image7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41.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7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1.gif"/></Relationships>
</file>

<file path=ppt/slides/_rels/slide42.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1.gif"/><Relationship Id="rId7" Type="http://schemas.openxmlformats.org/officeDocument/2006/relationships/image" Target="../media/image7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png"/><Relationship Id="rId9" Type="http://schemas.openxmlformats.org/officeDocument/2006/relationships/image" Target="../media/image76.png"/></Relationships>
</file>

<file path=ppt/slides/_rels/slide4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45.xml.rels><?xml version="1.0" encoding="UTF-8" standalone="yes"?>
<Relationships xmlns="http://schemas.openxmlformats.org/package/2006/relationships"><Relationship Id="rId8" Type="http://schemas.openxmlformats.org/officeDocument/2006/relationships/image" Target="../media/image801.png"/><Relationship Id="rId3" Type="http://schemas.openxmlformats.org/officeDocument/2006/relationships/image" Target="../media/image750.png"/><Relationship Id="rId7" Type="http://schemas.openxmlformats.org/officeDocument/2006/relationships/image" Target="../media/image791.png"/><Relationship Id="rId2" Type="http://schemas.openxmlformats.org/officeDocument/2006/relationships/notesSlide" Target="../notesSlides/notesSlide8.xml"/><Relationship Id="rId1" Type="http://schemas.openxmlformats.org/officeDocument/2006/relationships/slideLayout" Target="../slideLayouts/slideLayout2.xml"/><Relationship Id="rId11" Type="http://schemas.openxmlformats.org/officeDocument/2006/relationships/image" Target="../media/image83.png"/><Relationship Id="rId10" Type="http://schemas.openxmlformats.org/officeDocument/2006/relationships/image" Target="../media/image82.png"/><Relationship Id="rId4" Type="http://schemas.openxmlformats.org/officeDocument/2006/relationships/image" Target="../media/image770.png"/></Relationships>
</file>

<file path=ppt/slides/_rels/slide4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9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2.png"/></Relationships>
</file>

<file path=ppt/slides/_rels/slide48.xml.rels><?xml version="1.0" encoding="UTF-8" standalone="yes"?>
<Relationships xmlns="http://schemas.openxmlformats.org/package/2006/relationships"><Relationship Id="rId3" Type="http://schemas.openxmlformats.org/officeDocument/2006/relationships/image" Target="../media/image810.png"/><Relationship Id="rId2" Type="http://schemas.openxmlformats.org/officeDocument/2006/relationships/image" Target="../media/image800.png"/><Relationship Id="rId1" Type="http://schemas.openxmlformats.org/officeDocument/2006/relationships/slideLayout" Target="../slideLayouts/slideLayout2.xml"/><Relationship Id="rId6" Type="http://schemas.openxmlformats.org/officeDocument/2006/relationships/image" Target="../media/image85.png"/><Relationship Id="rId5" Type="http://schemas.openxmlformats.org/officeDocument/2006/relationships/image" Target="../media/image830.png"/><Relationship Id="rId4" Type="http://schemas.openxmlformats.org/officeDocument/2006/relationships/image" Target="../media/image820.png"/></Relationships>
</file>

<file path=ppt/slides/_rels/slide49.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50.png"/><Relationship Id="rId7" Type="http://schemas.openxmlformats.org/officeDocument/2006/relationships/image" Target="../media/image8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 Id="rId9" Type="http://schemas.openxmlformats.org/officeDocument/2006/relationships/image" Target="../media/image91.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811.png"/><Relationship Id="rId4" Type="http://schemas.openxmlformats.org/officeDocument/2006/relationships/image" Target="../media/image94.png"/></Relationships>
</file>

<file path=ppt/slides/_rels/slide51.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2.xml"/><Relationship Id="rId4" Type="http://schemas.openxmlformats.org/officeDocument/2006/relationships/image" Target="../media/image9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D5A21-4690-8369-81C6-ACA509A19864}"/>
              </a:ext>
            </a:extLst>
          </p:cNvPr>
          <p:cNvSpPr>
            <a:spLocks noGrp="1"/>
          </p:cNvSpPr>
          <p:nvPr>
            <p:ph type="ctrTitle"/>
          </p:nvPr>
        </p:nvSpPr>
        <p:spPr/>
        <p:txBody>
          <a:bodyPr>
            <a:normAutofit fontScale="90000"/>
          </a:bodyPr>
          <a:lstStyle/>
          <a:p>
            <a:r>
              <a:rPr lang="en-US" altLang="zh-CN" sz="6000" dirty="0"/>
              <a:t>COMP5222 Advanced Machine Learning with Graphs</a:t>
            </a:r>
            <a:endParaRPr lang="en-US" dirty="0"/>
          </a:p>
        </p:txBody>
      </p:sp>
      <p:sp>
        <p:nvSpPr>
          <p:cNvPr id="3" name="Subtitle 2">
            <a:extLst>
              <a:ext uri="{FF2B5EF4-FFF2-40B4-BE49-F238E27FC236}">
                <a16:creationId xmlns:a16="http://schemas.microsoft.com/office/drawing/2014/main" id="{A8DDA301-1C4F-20A8-95EB-F35948B86A0E}"/>
              </a:ext>
            </a:extLst>
          </p:cNvPr>
          <p:cNvSpPr>
            <a:spLocks noGrp="1"/>
          </p:cNvSpPr>
          <p:nvPr>
            <p:ph type="subTitle" idx="1"/>
          </p:nvPr>
        </p:nvSpPr>
        <p:spPr/>
        <p:txBody>
          <a:bodyPr/>
          <a:lstStyle/>
          <a:p>
            <a:endParaRPr lang="en-US" altLang="zh-CN" dirty="0"/>
          </a:p>
          <a:p>
            <a:r>
              <a:rPr lang="en-US" dirty="0"/>
              <a:t>Querying </a:t>
            </a:r>
            <a:r>
              <a:rPr lang="en-US"/>
              <a:t>the Knowledge </a:t>
            </a:r>
            <a:r>
              <a:rPr lang="en-US" altLang="zh-CN" dirty="0"/>
              <a:t>Graphs</a:t>
            </a:r>
            <a:r>
              <a:rPr lang="en-US" dirty="0"/>
              <a:t> 2</a:t>
            </a:r>
            <a:endParaRPr lang="en-US" altLang="zh-CN" dirty="0"/>
          </a:p>
          <a:p>
            <a:r>
              <a:rPr lang="en-US" dirty="0"/>
              <a:t>Instructor: Yangqiu Song</a:t>
            </a:r>
          </a:p>
          <a:p>
            <a:endParaRPr lang="en-US" dirty="0"/>
          </a:p>
          <a:p>
            <a:endParaRPr lang="en-US" dirty="0"/>
          </a:p>
        </p:txBody>
      </p:sp>
      <p:sp>
        <p:nvSpPr>
          <p:cNvPr id="4" name="Slide Number Placeholder 3">
            <a:extLst>
              <a:ext uri="{FF2B5EF4-FFF2-40B4-BE49-F238E27FC236}">
                <a16:creationId xmlns:a16="http://schemas.microsoft.com/office/drawing/2014/main" id="{72E13761-C4FF-2DDB-56BE-32F21F7C5767}"/>
              </a:ext>
            </a:extLst>
          </p:cNvPr>
          <p:cNvSpPr>
            <a:spLocks noGrp="1"/>
          </p:cNvSpPr>
          <p:nvPr>
            <p:ph type="sldNum" sz="quarter" idx="12"/>
          </p:nvPr>
        </p:nvSpPr>
        <p:spPr/>
        <p:txBody>
          <a:bodyPr/>
          <a:lstStyle/>
          <a:p>
            <a:fld id="{AB4510BC-A1D5-4B44-925C-78FB2FCED2D1}" type="slidenum">
              <a:rPr lang="en-US" smtClean="0"/>
              <a:t>1</a:t>
            </a:fld>
            <a:endParaRPr lang="en-US"/>
          </a:p>
        </p:txBody>
      </p:sp>
      <p:sp>
        <p:nvSpPr>
          <p:cNvPr id="5" name="TextBox 4">
            <a:extLst>
              <a:ext uri="{FF2B5EF4-FFF2-40B4-BE49-F238E27FC236}">
                <a16:creationId xmlns:a16="http://schemas.microsoft.com/office/drawing/2014/main" id="{382BF703-4AC5-A1F8-A4CE-B2255A1FA27C}"/>
              </a:ext>
            </a:extLst>
          </p:cNvPr>
          <p:cNvSpPr txBox="1"/>
          <p:nvPr/>
        </p:nvSpPr>
        <p:spPr>
          <a:xfrm>
            <a:off x="3048000" y="5566360"/>
            <a:ext cx="6671896" cy="338554"/>
          </a:xfrm>
          <a:prstGeom prst="rect">
            <a:avLst/>
          </a:prstGeom>
          <a:noFill/>
        </p:spPr>
        <p:txBody>
          <a:bodyPr wrap="square" rtlCol="0">
            <a:spAutoFit/>
          </a:bodyPr>
          <a:lstStyle/>
          <a:p>
            <a:pPr algn="ctr"/>
            <a:r>
              <a:rPr lang="en-US" sz="1600" b="1" dirty="0"/>
              <a:t>Slides credits: Zihao Wang </a:t>
            </a:r>
            <a:r>
              <a:rPr lang="en-HK" sz="1600" b="1" dirty="0"/>
              <a:t>and</a:t>
            </a:r>
            <a:r>
              <a:rPr lang="zh-CN" altLang="en-US" sz="1600" b="1" dirty="0"/>
              <a:t> </a:t>
            </a:r>
            <a:r>
              <a:rPr lang="en-HK" altLang="zh-CN" sz="1600" b="1" dirty="0"/>
              <a:t>Jiaxin Bai</a:t>
            </a:r>
            <a:endParaRPr lang="en-US" altLang="en-US" sz="1600" b="1" dirty="0"/>
          </a:p>
        </p:txBody>
      </p:sp>
    </p:spTree>
    <p:extLst>
      <p:ext uri="{BB962C8B-B14F-4D97-AF65-F5344CB8AC3E}">
        <p14:creationId xmlns:p14="http://schemas.microsoft.com/office/powerpoint/2010/main" val="1428831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07CD1-E195-F908-422C-5BBD7A083EC0}"/>
              </a:ext>
            </a:extLst>
          </p:cNvPr>
          <p:cNvSpPr>
            <a:spLocks noGrp="1"/>
          </p:cNvSpPr>
          <p:nvPr>
            <p:ph type="title"/>
          </p:nvPr>
        </p:nvSpPr>
        <p:spPr/>
        <p:txBody>
          <a:bodyPr/>
          <a:lstStyle/>
          <a:p>
            <a:r>
              <a:rPr lang="en-US" dirty="0"/>
              <a:t>Recap: Tree form query</a:t>
            </a:r>
          </a:p>
        </p:txBody>
      </p:sp>
      <p:sp>
        <p:nvSpPr>
          <p:cNvPr id="3" name="Content Placeholder 2">
            <a:extLst>
              <a:ext uri="{FF2B5EF4-FFF2-40B4-BE49-F238E27FC236}">
                <a16:creationId xmlns:a16="http://schemas.microsoft.com/office/drawing/2014/main" id="{7C48B779-66BE-1CFE-27DC-1AC5BDE371DE}"/>
              </a:ext>
            </a:extLst>
          </p:cNvPr>
          <p:cNvSpPr>
            <a:spLocks noGrp="1"/>
          </p:cNvSpPr>
          <p:nvPr>
            <p:ph idx="1"/>
          </p:nvPr>
        </p:nvSpPr>
        <p:spPr/>
        <p:txBody>
          <a:bodyPr/>
          <a:lstStyle/>
          <a:p>
            <a:r>
              <a:rPr lang="en-US" u="sng" dirty="0"/>
              <a:t>Tree-form query family </a:t>
            </a:r>
            <a:r>
              <a:rPr lang="en-US" dirty="0"/>
              <a:t>contains the queries that </a:t>
            </a:r>
            <a:r>
              <a:rPr lang="en-US" u="sng" dirty="0"/>
              <a:t>can be converted into the computational tree</a:t>
            </a:r>
            <a:r>
              <a:rPr lang="en-US" dirty="0"/>
              <a:t>.</a:t>
            </a:r>
          </a:p>
          <a:p>
            <a:pPr marL="0" indent="0">
              <a:buNone/>
            </a:pPr>
            <a:endParaRPr lang="en-US" dirty="0"/>
          </a:p>
          <a:p>
            <a:pPr marL="0" indent="0">
              <a:buNone/>
            </a:pPr>
            <a:r>
              <a:rPr lang="en-US" dirty="0"/>
              <a:t>The question we left in the last lecture:</a:t>
            </a:r>
          </a:p>
          <a:p>
            <a:r>
              <a:rPr lang="en-US" dirty="0">
                <a:solidFill>
                  <a:srgbClr val="FF0000"/>
                </a:solidFill>
              </a:rPr>
              <a:t>Can UCQs (EFO) always be converted to TFQs?</a:t>
            </a:r>
          </a:p>
        </p:txBody>
      </p:sp>
      <p:sp>
        <p:nvSpPr>
          <p:cNvPr id="4" name="Slide Number Placeholder 3">
            <a:extLst>
              <a:ext uri="{FF2B5EF4-FFF2-40B4-BE49-F238E27FC236}">
                <a16:creationId xmlns:a16="http://schemas.microsoft.com/office/drawing/2014/main" id="{A9724A82-6894-F07F-E1A6-E756F995BBB1}"/>
              </a:ext>
            </a:extLst>
          </p:cNvPr>
          <p:cNvSpPr>
            <a:spLocks noGrp="1"/>
          </p:cNvSpPr>
          <p:nvPr>
            <p:ph type="sldNum" sz="quarter" idx="12"/>
          </p:nvPr>
        </p:nvSpPr>
        <p:spPr/>
        <p:txBody>
          <a:bodyPr/>
          <a:lstStyle/>
          <a:p>
            <a:fld id="{AB4510BC-A1D5-4B44-925C-78FB2FCED2D1}" type="slidenum">
              <a:rPr lang="en-US" smtClean="0"/>
              <a:t>10</a:t>
            </a:fld>
            <a:endParaRPr lang="en-US"/>
          </a:p>
        </p:txBody>
      </p:sp>
    </p:spTree>
    <p:extLst>
      <p:ext uri="{BB962C8B-B14F-4D97-AF65-F5344CB8AC3E}">
        <p14:creationId xmlns:p14="http://schemas.microsoft.com/office/powerpoint/2010/main" val="2365950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9E593F-4372-5539-EC3A-5CC0603A6986}"/>
              </a:ext>
            </a:extLst>
          </p:cNvPr>
          <p:cNvSpPr>
            <a:spLocks noGrp="1"/>
          </p:cNvSpPr>
          <p:nvPr>
            <p:ph type="title"/>
          </p:nvPr>
        </p:nvSpPr>
        <p:spPr/>
        <p:txBody>
          <a:bodyPr>
            <a:normAutofit/>
          </a:bodyPr>
          <a:lstStyle/>
          <a:p>
            <a:r>
              <a:rPr lang="en-US" dirty="0"/>
              <a:t>Tree-form queries and existential first order queries</a:t>
            </a:r>
            <a:endParaRPr lang="LID4096" dirty="0"/>
          </a:p>
        </p:txBody>
      </p:sp>
      <p:sp>
        <p:nvSpPr>
          <p:cNvPr id="5" name="Text Placeholder 4">
            <a:extLst>
              <a:ext uri="{FF2B5EF4-FFF2-40B4-BE49-F238E27FC236}">
                <a16:creationId xmlns:a16="http://schemas.microsoft.com/office/drawing/2014/main" id="{37E63008-7F20-1470-9785-50BD6F27592F}"/>
              </a:ext>
            </a:extLst>
          </p:cNvPr>
          <p:cNvSpPr>
            <a:spLocks noGrp="1"/>
          </p:cNvSpPr>
          <p:nvPr>
            <p:ph type="body" idx="1"/>
          </p:nvPr>
        </p:nvSpPr>
        <p:spPr/>
        <p:txBody>
          <a:bodyPr/>
          <a:lstStyle/>
          <a:p>
            <a:pPr marL="457200" indent="-457200">
              <a:buAutoNum type="arabicPeriod"/>
            </a:pPr>
            <a:r>
              <a:rPr lang="en-US" dirty="0"/>
              <a:t>The syntactical definition of tree-form queries</a:t>
            </a:r>
          </a:p>
          <a:p>
            <a:pPr marL="457200" indent="-457200">
              <a:buAutoNum type="arabicPeriod"/>
            </a:pPr>
            <a:r>
              <a:rPr lang="en-US" dirty="0"/>
              <a:t>Relation between TFQ and EFO</a:t>
            </a:r>
          </a:p>
        </p:txBody>
      </p:sp>
      <p:sp>
        <p:nvSpPr>
          <p:cNvPr id="2" name="Slide Number Placeholder 1">
            <a:extLst>
              <a:ext uri="{FF2B5EF4-FFF2-40B4-BE49-F238E27FC236}">
                <a16:creationId xmlns:a16="http://schemas.microsoft.com/office/drawing/2014/main" id="{CCA38778-BE7B-7A63-D56D-AED6C2067876}"/>
              </a:ext>
            </a:extLst>
          </p:cNvPr>
          <p:cNvSpPr>
            <a:spLocks noGrp="1"/>
          </p:cNvSpPr>
          <p:nvPr>
            <p:ph type="sldNum" sz="quarter" idx="12"/>
          </p:nvPr>
        </p:nvSpPr>
        <p:spPr/>
        <p:txBody>
          <a:bodyPr/>
          <a:lstStyle/>
          <a:p>
            <a:fld id="{AB4510BC-A1D5-4B44-925C-78FB2FCED2D1}" type="slidenum">
              <a:rPr lang="en-US" smtClean="0"/>
              <a:t>11</a:t>
            </a:fld>
            <a:endParaRPr lang="en-US"/>
          </a:p>
        </p:txBody>
      </p:sp>
    </p:spTree>
    <p:extLst>
      <p:ext uri="{BB962C8B-B14F-4D97-AF65-F5344CB8AC3E}">
        <p14:creationId xmlns:p14="http://schemas.microsoft.com/office/powerpoint/2010/main" val="1481342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677AE5-047A-EF35-5694-BBA53AE3DC89}"/>
              </a:ext>
            </a:extLst>
          </p:cNvPr>
          <p:cNvSpPr>
            <a:spLocks noGrp="1"/>
          </p:cNvSpPr>
          <p:nvPr>
            <p:ph type="title"/>
          </p:nvPr>
        </p:nvSpPr>
        <p:spPr>
          <a:xfrm>
            <a:off x="838200" y="18255"/>
            <a:ext cx="10515600" cy="1325563"/>
          </a:xfrm>
        </p:spPr>
        <p:txBody>
          <a:bodyPr/>
          <a:lstStyle/>
          <a:p>
            <a:r>
              <a:rPr lang="en-US" dirty="0"/>
              <a:t>TFQ vs EFO: The syntax of TFQ (1/5)</a:t>
            </a:r>
            <a:endParaRPr lang="LID4096" dirty="0"/>
          </a:p>
        </p:txBody>
      </p:sp>
      <p:sp>
        <p:nvSpPr>
          <p:cNvPr id="6" name="Content Placeholder 5">
            <a:extLst>
              <a:ext uri="{FF2B5EF4-FFF2-40B4-BE49-F238E27FC236}">
                <a16:creationId xmlns:a16="http://schemas.microsoft.com/office/drawing/2014/main" id="{467174E8-8D7C-FEF1-6DA8-9799D1E88DC9}"/>
              </a:ext>
            </a:extLst>
          </p:cNvPr>
          <p:cNvSpPr>
            <a:spLocks noGrp="1"/>
          </p:cNvSpPr>
          <p:nvPr>
            <p:ph idx="1"/>
          </p:nvPr>
        </p:nvSpPr>
        <p:spPr/>
        <p:txBody>
          <a:bodyPr/>
          <a:lstStyle/>
          <a:p>
            <a:pPr marL="0" indent="0">
              <a:buNone/>
            </a:pPr>
            <a:r>
              <a:rPr lang="en-US" u="sng" dirty="0"/>
              <a:t>Tree-form query family </a:t>
            </a:r>
            <a:r>
              <a:rPr lang="en-US" dirty="0"/>
              <a:t>contains the queries that </a:t>
            </a:r>
            <a:r>
              <a:rPr lang="en-US" u="sng" dirty="0"/>
              <a:t>can be converted into the computational tree</a:t>
            </a:r>
            <a:r>
              <a:rPr lang="en-US" dirty="0"/>
              <a:t>.</a:t>
            </a:r>
          </a:p>
          <a:p>
            <a:pPr marL="0" indent="0">
              <a:buNone/>
            </a:pPr>
            <a:r>
              <a:rPr lang="en-US" dirty="0"/>
              <a:t>To formal define TFQ, we should describe logical queries that expresses</a:t>
            </a:r>
          </a:p>
          <a:p>
            <a:r>
              <a:rPr lang="en-US" dirty="0"/>
              <a:t>Atomic query</a:t>
            </a:r>
          </a:p>
          <a:p>
            <a:r>
              <a:rPr lang="en-US" dirty="0"/>
              <a:t>Set projection</a:t>
            </a:r>
          </a:p>
          <a:p>
            <a:r>
              <a:rPr lang="en-US" dirty="0"/>
              <a:t>Set intersection</a:t>
            </a:r>
          </a:p>
          <a:p>
            <a:r>
              <a:rPr lang="en-US" dirty="0"/>
              <a:t>Set union</a:t>
            </a:r>
          </a:p>
          <a:p>
            <a:r>
              <a:rPr lang="en-US" dirty="0"/>
              <a:t>Set complement</a:t>
            </a:r>
          </a:p>
        </p:txBody>
      </p:sp>
      <p:sp>
        <p:nvSpPr>
          <p:cNvPr id="2" name="Slide Number Placeholder 1">
            <a:extLst>
              <a:ext uri="{FF2B5EF4-FFF2-40B4-BE49-F238E27FC236}">
                <a16:creationId xmlns:a16="http://schemas.microsoft.com/office/drawing/2014/main" id="{4438CF9A-537C-037D-6DCC-44BD1967A207}"/>
              </a:ext>
            </a:extLst>
          </p:cNvPr>
          <p:cNvSpPr>
            <a:spLocks noGrp="1"/>
          </p:cNvSpPr>
          <p:nvPr>
            <p:ph type="sldNum" sz="quarter" idx="12"/>
          </p:nvPr>
        </p:nvSpPr>
        <p:spPr/>
        <p:txBody>
          <a:bodyPr/>
          <a:lstStyle/>
          <a:p>
            <a:fld id="{AB4510BC-A1D5-4B44-925C-78FB2FCED2D1}" type="slidenum">
              <a:rPr lang="en-US" smtClean="0"/>
              <a:t>12</a:t>
            </a:fld>
            <a:endParaRPr lang="en-US"/>
          </a:p>
        </p:txBody>
      </p:sp>
    </p:spTree>
    <p:extLst>
      <p:ext uri="{BB962C8B-B14F-4D97-AF65-F5344CB8AC3E}">
        <p14:creationId xmlns:p14="http://schemas.microsoft.com/office/powerpoint/2010/main" val="850634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677AE5-047A-EF35-5694-BBA53AE3DC89}"/>
              </a:ext>
            </a:extLst>
          </p:cNvPr>
          <p:cNvSpPr>
            <a:spLocks noGrp="1"/>
          </p:cNvSpPr>
          <p:nvPr>
            <p:ph type="title"/>
          </p:nvPr>
        </p:nvSpPr>
        <p:spPr>
          <a:xfrm>
            <a:off x="838200" y="18255"/>
            <a:ext cx="10515600" cy="1325563"/>
          </a:xfrm>
        </p:spPr>
        <p:txBody>
          <a:bodyPr/>
          <a:lstStyle/>
          <a:p>
            <a:r>
              <a:rPr lang="en-US" dirty="0"/>
              <a:t>TFQ vs EFO: The syntax of TFQ (2/5)</a:t>
            </a:r>
            <a:endParaRPr lang="LID4096" dirty="0"/>
          </a:p>
        </p:txBody>
      </p:sp>
      <p:sp>
        <p:nvSpPr>
          <p:cNvPr id="6" name="Content Placeholder 5">
            <a:extLst>
              <a:ext uri="{FF2B5EF4-FFF2-40B4-BE49-F238E27FC236}">
                <a16:creationId xmlns:a16="http://schemas.microsoft.com/office/drawing/2014/main" id="{467174E8-8D7C-FEF1-6DA8-9799D1E88DC9}"/>
              </a:ext>
            </a:extLst>
          </p:cNvPr>
          <p:cNvSpPr>
            <a:spLocks noGrp="1"/>
          </p:cNvSpPr>
          <p:nvPr>
            <p:ph sz="half" idx="1"/>
          </p:nvPr>
        </p:nvSpPr>
        <p:spPr/>
        <p:txBody>
          <a:bodyPr/>
          <a:lstStyle/>
          <a:p>
            <a:pPr marL="0" indent="0">
              <a:buNone/>
            </a:pPr>
            <a:r>
              <a:rPr lang="en-US" dirty="0"/>
              <a:t>To formal define TFQ, we should describe logical queries that expresses</a:t>
            </a:r>
          </a:p>
          <a:p>
            <a:pPr>
              <a:buFont typeface="Wingdings" panose="05000000000000000000" pitchFamily="2" charset="2"/>
              <a:buChar char="Ø"/>
            </a:pPr>
            <a:r>
              <a:rPr lang="en-US" dirty="0"/>
              <a:t>Atomic query</a:t>
            </a:r>
          </a:p>
          <a:p>
            <a:r>
              <a:rPr lang="en-US" dirty="0"/>
              <a:t>Set projection</a:t>
            </a:r>
          </a:p>
          <a:p>
            <a:r>
              <a:rPr lang="en-US" dirty="0"/>
              <a:t>Set complement</a:t>
            </a:r>
          </a:p>
          <a:p>
            <a:r>
              <a:rPr lang="en-US" dirty="0"/>
              <a:t>Set intersection</a:t>
            </a:r>
          </a:p>
          <a:p>
            <a:r>
              <a:rPr lang="en-US" dirty="0"/>
              <a:t>Set union</a:t>
            </a:r>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CEA2D976-40DC-1671-1F8D-0B1A85A39A1F}"/>
                  </a:ext>
                </a:extLst>
              </p:cNvPr>
              <p:cNvSpPr>
                <a:spLocks noGrp="1"/>
              </p:cNvSpPr>
              <p:nvPr>
                <p:ph sz="half" idx="2"/>
              </p:nvPr>
            </p:nvSpPr>
            <p:spPr/>
            <p:txBody>
              <a:bodyPr/>
              <a:lstStyle/>
              <a:p>
                <a:pPr marL="0" indent="0">
                  <a:buNone/>
                </a:pPr>
                <a:r>
                  <a:rPr lang="en-US" dirty="0"/>
                  <a:t>Let </a:t>
                </a:r>
                <a14:m>
                  <m:oMath xmlns:m="http://schemas.openxmlformats.org/officeDocument/2006/math">
                    <m:r>
                      <a:rPr lang="en-US" i="1" smtClean="0">
                        <a:latin typeface="Cambria Math" panose="02040503050406030204" pitchFamily="18" charset="0"/>
                        <a:ea typeface="Cambria Math" panose="02040503050406030204" pitchFamily="18" charset="0"/>
                      </a:rPr>
                      <m:t>𝒯</m:t>
                    </m:r>
                  </m:oMath>
                </a14:m>
                <a:r>
                  <a:rPr lang="en-US" dirty="0"/>
                  <a:t> be the set of all TFQs, then</a:t>
                </a:r>
              </a:p>
              <a:p>
                <a:pPr>
                  <a:buFont typeface="Wingdings" panose="05000000000000000000" pitchFamily="2" charset="2"/>
                  <a:buChar char="Ø"/>
                </a:pPr>
                <a:r>
                  <a:rPr lang="en-US" dirty="0"/>
                  <a:t>Set of all atomic queries.</a:t>
                </a: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𝑎𝑡𝑜𝑚𝑖𝑐</m:t>
                          </m:r>
                        </m:sub>
                      </m:sSub>
                      <m:r>
                        <a:rPr lang="en-US" b="0" i="1" smtClean="0">
                          <a:latin typeface="Cambria Math" panose="02040503050406030204" pitchFamily="18" charset="0"/>
                        </a:rPr>
                        <m:t>={</m:t>
                      </m:r>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𝑦</m:t>
                          </m:r>
                        </m:e>
                      </m:d>
                      <m:r>
                        <a:rPr lang="en-US" b="0" i="1" smtClean="0">
                          <a:latin typeface="Cambria Math" panose="02040503050406030204" pitchFamily="18" charset="0"/>
                        </a:rPr>
                        <m:t>=</m:t>
                      </m:r>
                      <m:r>
                        <a:rPr lang="en-US" b="0" i="1" smtClean="0">
                          <a:latin typeface="Cambria Math" panose="02040503050406030204" pitchFamily="18" charset="0"/>
                        </a:rPr>
                        <m:t>𝑟</m:t>
                      </m:r>
                      <m:d>
                        <m:dPr>
                          <m:ctrlPr>
                            <a:rPr lang="en-US" b="0" i="1" smtClean="0">
                              <a:latin typeface="Cambria Math" panose="02040503050406030204" pitchFamily="18" charset="0"/>
                            </a:rPr>
                          </m:ctrlPr>
                        </m:dPr>
                        <m:e>
                          <m:r>
                            <a:rPr lang="en-US" b="0" i="1" smtClean="0">
                              <a:latin typeface="Cambria Math" panose="02040503050406030204" pitchFamily="18" charset="0"/>
                            </a:rPr>
                            <m:t>h</m:t>
                          </m:r>
                          <m:r>
                            <a:rPr lang="en-US" b="0" i="1" smtClean="0">
                              <a:latin typeface="Cambria Math" panose="02040503050406030204" pitchFamily="18" charset="0"/>
                            </a:rPr>
                            <m:t>,</m:t>
                          </m:r>
                          <m:r>
                            <a:rPr lang="en-US" b="0" i="1" smtClean="0">
                              <a:latin typeface="Cambria Math" panose="02040503050406030204" pitchFamily="18" charset="0"/>
                            </a:rPr>
                            <m:t>𝑦</m:t>
                          </m:r>
                        </m:e>
                      </m:d>
                      <m:r>
                        <a:rPr lang="en-US" b="0" i="1" smtClean="0">
                          <a:latin typeface="Cambria Math" panose="02040503050406030204" pitchFamily="18" charset="0"/>
                        </a:rPr>
                        <m:t>:</m:t>
                      </m:r>
                    </m:oMath>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m:t>
                      </m:r>
                      <m:r>
                        <a:rPr lang="en-US">
                          <a:latin typeface="Cambria Math" panose="02040503050406030204" pitchFamily="18" charset="0"/>
                        </a:rPr>
                        <m:t>ℛ</m:t>
                      </m:r>
                      <m:r>
                        <a:rPr lang="en-US" b="0" i="1" smtClean="0">
                          <a:latin typeface="Cambria Math" panose="02040503050406030204" pitchFamily="18" charset="0"/>
                        </a:rPr>
                        <m:t>,</m:t>
                      </m:r>
                      <m:r>
                        <a:rPr lang="en-US" b="0" i="1" smtClean="0">
                          <a:latin typeface="Cambria Math" panose="02040503050406030204" pitchFamily="18" charset="0"/>
                        </a:rPr>
                        <m:t>h</m:t>
                      </m:r>
                      <m:r>
                        <a:rPr lang="en-US" b="0" i="1" smtClean="0">
                          <a:latin typeface="Cambria Math" panose="02040503050406030204" pitchFamily="18" charset="0"/>
                        </a:rPr>
                        <m:t>∈</m:t>
                      </m:r>
                      <m:r>
                        <a:rPr lang="en-US">
                          <a:latin typeface="Cambria Math" panose="02040503050406030204" pitchFamily="18" charset="0"/>
                        </a:rPr>
                        <m:t>ℰ</m:t>
                      </m:r>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𝒯</m:t>
                      </m:r>
                    </m:oMath>
                  </m:oMathPara>
                </a14:m>
                <a:endParaRPr lang="en-US" dirty="0"/>
              </a:p>
              <a:p>
                <a:pPr marL="0" indent="0">
                  <a:buNone/>
                </a:pPr>
                <a:endParaRPr lang="en-US" dirty="0"/>
              </a:p>
              <a:p>
                <a:pPr marL="0" indent="0">
                  <a:buNone/>
                </a:pPr>
                <a:r>
                  <a:rPr lang="en-US" dirty="0"/>
                  <a:t>Note: let </a:t>
                </a:r>
                <a14:m>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m:t>
                    </m:r>
                    <m:r>
                      <a:rPr lang="en-US">
                        <a:latin typeface="Cambria Math" panose="02040503050406030204" pitchFamily="18" charset="0"/>
                      </a:rPr>
                      <m:t>ℛ</m:t>
                    </m:r>
                  </m:oMath>
                </a14:m>
                <a:r>
                  <a:rPr lang="en-US" dirty="0"/>
                  <a:t> be a relation and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−1</m:t>
                        </m:r>
                      </m:sup>
                    </m:sSup>
                  </m:oMath>
                </a14:m>
                <a:r>
                  <a:rPr lang="en-US" dirty="0"/>
                  <a:t> be its inverse, then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−1</m:t>
                        </m:r>
                      </m:sup>
                    </m:sSup>
                    <m:r>
                      <a:rPr lang="en-US" b="0" i="1" smtClean="0">
                        <a:latin typeface="Cambria Math" panose="02040503050406030204" pitchFamily="18" charset="0"/>
                      </a:rPr>
                      <m:t>∈</m:t>
                    </m:r>
                    <m:r>
                      <a:rPr lang="en-US">
                        <a:latin typeface="Cambria Math" panose="02040503050406030204" pitchFamily="18" charset="0"/>
                      </a:rPr>
                      <m:t>ℛ</m:t>
                    </m:r>
                  </m:oMath>
                </a14:m>
                <a:r>
                  <a:rPr lang="en-US" dirty="0"/>
                  <a:t>.</a:t>
                </a:r>
              </a:p>
            </p:txBody>
          </p:sp>
        </mc:Choice>
        <mc:Fallback xmlns="">
          <p:sp>
            <p:nvSpPr>
              <p:cNvPr id="2" name="Content Placeholder 1">
                <a:extLst>
                  <a:ext uri="{FF2B5EF4-FFF2-40B4-BE49-F238E27FC236}">
                    <a16:creationId xmlns:a16="http://schemas.microsoft.com/office/drawing/2014/main" id="{CEA2D976-40DC-1671-1F8D-0B1A85A39A1F}"/>
                  </a:ext>
                </a:extLst>
              </p:cNvPr>
              <p:cNvSpPr>
                <a:spLocks noGrp="1" noRot="1" noChangeAspect="1" noMove="1" noResize="1" noEditPoints="1" noAdjustHandles="1" noChangeArrowheads="1" noChangeShapeType="1" noTextEdit="1"/>
              </p:cNvSpPr>
              <p:nvPr>
                <p:ph sz="half" idx="2"/>
              </p:nvPr>
            </p:nvSpPr>
            <p:spPr>
              <a:blipFill>
                <a:blip r:embed="rId2"/>
                <a:stretch>
                  <a:fillRect l="-2471" t="-2241"/>
                </a:stretch>
              </a:blipFill>
            </p:spPr>
            <p:txBody>
              <a:bodyPr/>
              <a:lstStyle/>
              <a:p>
                <a:r>
                  <a:rPr lang="LID4096">
                    <a:noFill/>
                  </a:rPr>
                  <a:t> </a:t>
                </a:r>
              </a:p>
            </p:txBody>
          </p:sp>
        </mc:Fallback>
      </mc:AlternateContent>
      <p:sp>
        <p:nvSpPr>
          <p:cNvPr id="3" name="Slide Number Placeholder 2">
            <a:extLst>
              <a:ext uri="{FF2B5EF4-FFF2-40B4-BE49-F238E27FC236}">
                <a16:creationId xmlns:a16="http://schemas.microsoft.com/office/drawing/2014/main" id="{FE18A0F8-F6F9-E47D-A7C8-30DA7D2BFF99}"/>
              </a:ext>
            </a:extLst>
          </p:cNvPr>
          <p:cNvSpPr>
            <a:spLocks noGrp="1"/>
          </p:cNvSpPr>
          <p:nvPr>
            <p:ph type="sldNum" sz="quarter" idx="12"/>
          </p:nvPr>
        </p:nvSpPr>
        <p:spPr/>
        <p:txBody>
          <a:bodyPr/>
          <a:lstStyle/>
          <a:p>
            <a:fld id="{AB4510BC-A1D5-4B44-925C-78FB2FCED2D1}" type="slidenum">
              <a:rPr lang="en-US" smtClean="0"/>
              <a:t>13</a:t>
            </a:fld>
            <a:endParaRPr lang="en-US"/>
          </a:p>
        </p:txBody>
      </p:sp>
    </p:spTree>
    <p:extLst>
      <p:ext uri="{BB962C8B-B14F-4D97-AF65-F5344CB8AC3E}">
        <p14:creationId xmlns:p14="http://schemas.microsoft.com/office/powerpoint/2010/main" val="1141210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677AE5-047A-EF35-5694-BBA53AE3DC89}"/>
              </a:ext>
            </a:extLst>
          </p:cNvPr>
          <p:cNvSpPr>
            <a:spLocks noGrp="1"/>
          </p:cNvSpPr>
          <p:nvPr>
            <p:ph type="title"/>
          </p:nvPr>
        </p:nvSpPr>
        <p:spPr>
          <a:xfrm>
            <a:off x="838200" y="18255"/>
            <a:ext cx="10515600" cy="1325563"/>
          </a:xfrm>
        </p:spPr>
        <p:txBody>
          <a:bodyPr/>
          <a:lstStyle/>
          <a:p>
            <a:r>
              <a:rPr lang="en-US" dirty="0"/>
              <a:t>TFQ vs EFO: The syntax of TFQ (3/5)</a:t>
            </a:r>
            <a:endParaRPr lang="LID4096" dirty="0"/>
          </a:p>
        </p:txBody>
      </p:sp>
      <p:sp>
        <p:nvSpPr>
          <p:cNvPr id="6" name="Content Placeholder 5">
            <a:extLst>
              <a:ext uri="{FF2B5EF4-FFF2-40B4-BE49-F238E27FC236}">
                <a16:creationId xmlns:a16="http://schemas.microsoft.com/office/drawing/2014/main" id="{467174E8-8D7C-FEF1-6DA8-9799D1E88DC9}"/>
              </a:ext>
            </a:extLst>
          </p:cNvPr>
          <p:cNvSpPr>
            <a:spLocks noGrp="1"/>
          </p:cNvSpPr>
          <p:nvPr>
            <p:ph sz="half" idx="1"/>
          </p:nvPr>
        </p:nvSpPr>
        <p:spPr/>
        <p:txBody>
          <a:bodyPr/>
          <a:lstStyle/>
          <a:p>
            <a:pPr marL="0" indent="0">
              <a:buNone/>
            </a:pPr>
            <a:r>
              <a:rPr lang="en-US" dirty="0"/>
              <a:t>To formal define TFQ, we should describe logical queries that expresses</a:t>
            </a:r>
          </a:p>
          <a:p>
            <a:r>
              <a:rPr lang="en-US" dirty="0"/>
              <a:t>Atomic query</a:t>
            </a:r>
          </a:p>
          <a:p>
            <a:pPr>
              <a:buFont typeface="Wingdings" panose="05000000000000000000" pitchFamily="2" charset="2"/>
              <a:buChar char="Ø"/>
            </a:pPr>
            <a:r>
              <a:rPr lang="en-US" dirty="0"/>
              <a:t>Set projection</a:t>
            </a:r>
          </a:p>
          <a:p>
            <a:r>
              <a:rPr lang="en-US" dirty="0"/>
              <a:t>Set complement</a:t>
            </a:r>
          </a:p>
          <a:p>
            <a:r>
              <a:rPr lang="en-US" dirty="0"/>
              <a:t>Set intersection</a:t>
            </a:r>
          </a:p>
          <a:p>
            <a:r>
              <a:rPr lang="en-US" dirty="0"/>
              <a:t>Set union</a:t>
            </a:r>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CEA2D976-40DC-1671-1F8D-0B1A85A39A1F}"/>
                  </a:ext>
                </a:extLst>
              </p:cNvPr>
              <p:cNvSpPr>
                <a:spLocks noGrp="1"/>
              </p:cNvSpPr>
              <p:nvPr>
                <p:ph sz="half" idx="2"/>
              </p:nvPr>
            </p:nvSpPr>
            <p:spPr/>
            <p:txBody>
              <a:bodyPr/>
              <a:lstStyle/>
              <a:p>
                <a:pPr marL="0" indent="0">
                  <a:buNone/>
                </a:pPr>
                <a:r>
                  <a:rPr lang="en-US" dirty="0"/>
                  <a:t>Let </a:t>
                </a:r>
                <a14:m>
                  <m:oMath xmlns:m="http://schemas.openxmlformats.org/officeDocument/2006/math">
                    <m:r>
                      <a:rPr lang="en-US" i="1" smtClean="0">
                        <a:latin typeface="Cambria Math" panose="02040503050406030204" pitchFamily="18" charset="0"/>
                        <a:ea typeface="Cambria Math" panose="02040503050406030204" pitchFamily="18" charset="0"/>
                      </a:rPr>
                      <m:t>𝒯</m:t>
                    </m:r>
                  </m:oMath>
                </a14:m>
                <a:r>
                  <a:rPr lang="en-US" dirty="0"/>
                  <a:t> be the set of all TFQs, then</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𝑎𝑡𝑜𝑚𝑖𝑐</m:t>
                        </m:r>
                      </m:sub>
                    </m:sSub>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𝒯</m:t>
                    </m:r>
                  </m:oMath>
                </a14:m>
                <a:endParaRPr lang="en-US" dirty="0"/>
              </a:p>
              <a:p>
                <a:pPr>
                  <a:buFont typeface="Wingdings" panose="05000000000000000000" pitchFamily="2" charset="2"/>
                  <a:buChar char="Ø"/>
                </a:pPr>
                <a:r>
                  <a:rPr lang="en-US" dirty="0"/>
                  <a:t>If </a:t>
                </a:r>
                <a14:m>
                  <m:oMath xmlns:m="http://schemas.openxmlformats.org/officeDocument/2006/math">
                    <m:r>
                      <a:rPr lang="en-US" b="0" i="1" smtClean="0">
                        <a:latin typeface="Cambria Math" panose="02040503050406030204" pitchFamily="18" charset="0"/>
                      </a:rPr>
                      <m:t>𝜙</m:t>
                    </m:r>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𝒯</m:t>
                    </m:r>
                  </m:oMath>
                </a14:m>
                <a:r>
                  <a:rPr lang="en-US" dirty="0"/>
                  <a:t>, then </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𝑧</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𝜙</m:t>
                      </m:r>
                      <m:d>
                        <m:dPr>
                          <m:ctrlPr>
                            <a:rPr lang="en-US" i="1">
                              <a:latin typeface="Cambria Math" panose="02040503050406030204" pitchFamily="18" charset="0"/>
                            </a:rPr>
                          </m:ctrlPr>
                        </m:dPr>
                        <m:e>
                          <m:r>
                            <a:rPr lang="en-US" i="1">
                              <a:latin typeface="Cambria Math" panose="02040503050406030204" pitchFamily="18" charset="0"/>
                            </a:rPr>
                            <m:t>𝑧</m:t>
                          </m:r>
                        </m:e>
                      </m:d>
                      <m:r>
                        <a:rPr lang="en-US" b="0" i="1" smtClean="0">
                          <a:latin typeface="Cambria Math" panose="02040503050406030204" pitchFamily="18" charset="0"/>
                        </a:rPr>
                        <m:t>∧</m:t>
                      </m:r>
                      <m:r>
                        <a:rPr lang="en-US" b="0" i="1" smtClean="0">
                          <a:latin typeface="Cambria Math" panose="02040503050406030204" pitchFamily="18" charset="0"/>
                        </a:rPr>
                        <m:t>𝑟</m:t>
                      </m:r>
                      <m:d>
                        <m:dPr>
                          <m:ctrlPr>
                            <a:rPr lang="en-US" b="0" i="1" smtClean="0">
                              <a:latin typeface="Cambria Math" panose="02040503050406030204" pitchFamily="18" charset="0"/>
                            </a:rPr>
                          </m:ctrlPr>
                        </m:dPr>
                        <m:e>
                          <m:r>
                            <a:rPr lang="en-US" b="0" i="1" smtClean="0">
                              <a:latin typeface="Cambria Math" panose="02040503050406030204" pitchFamily="18" charset="0"/>
                            </a:rPr>
                            <m:t>𝑧</m:t>
                          </m:r>
                          <m:r>
                            <a:rPr lang="en-US" b="0" i="1" smtClean="0">
                              <a:latin typeface="Cambria Math" panose="02040503050406030204" pitchFamily="18" charset="0"/>
                            </a:rPr>
                            <m:t>,</m:t>
                          </m:r>
                          <m:r>
                            <a:rPr lang="en-US" b="0" i="1" smtClean="0">
                              <a:latin typeface="Cambria Math" panose="02040503050406030204" pitchFamily="18" charset="0"/>
                            </a:rPr>
                            <m:t>𝑦</m:t>
                          </m:r>
                        </m:e>
                      </m:d>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𝒯</m:t>
                      </m:r>
                    </m:oMath>
                  </m:oMathPara>
                </a14:m>
                <a:endParaRPr lang="LID4096" dirty="0"/>
              </a:p>
            </p:txBody>
          </p:sp>
        </mc:Choice>
        <mc:Fallback xmlns="">
          <p:sp>
            <p:nvSpPr>
              <p:cNvPr id="2" name="Content Placeholder 1">
                <a:extLst>
                  <a:ext uri="{FF2B5EF4-FFF2-40B4-BE49-F238E27FC236}">
                    <a16:creationId xmlns:a16="http://schemas.microsoft.com/office/drawing/2014/main" id="{CEA2D976-40DC-1671-1F8D-0B1A85A39A1F}"/>
                  </a:ext>
                </a:extLst>
              </p:cNvPr>
              <p:cNvSpPr>
                <a:spLocks noGrp="1" noRot="1" noChangeAspect="1" noMove="1" noResize="1" noEditPoints="1" noAdjustHandles="1" noChangeArrowheads="1" noChangeShapeType="1" noTextEdit="1"/>
              </p:cNvSpPr>
              <p:nvPr>
                <p:ph sz="half" idx="2"/>
              </p:nvPr>
            </p:nvSpPr>
            <p:spPr>
              <a:blipFill>
                <a:blip r:embed="rId2"/>
                <a:stretch>
                  <a:fillRect l="-2471" t="-2241"/>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062EFCE8-4EEC-AB25-AE0B-28969ACDB70F}"/>
              </a:ext>
            </a:extLst>
          </p:cNvPr>
          <p:cNvSpPr>
            <a:spLocks noGrp="1"/>
          </p:cNvSpPr>
          <p:nvPr>
            <p:ph type="sldNum" sz="quarter" idx="12"/>
          </p:nvPr>
        </p:nvSpPr>
        <p:spPr/>
        <p:txBody>
          <a:bodyPr/>
          <a:lstStyle/>
          <a:p>
            <a:fld id="{AB4510BC-A1D5-4B44-925C-78FB2FCED2D1}" type="slidenum">
              <a:rPr lang="en-US" smtClean="0"/>
              <a:t>14</a:t>
            </a:fld>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652944E-96C9-1DEA-C736-4C9E04329899}"/>
                  </a:ext>
                </a:extLst>
              </p:cNvPr>
              <p:cNvSpPr txBox="1"/>
              <p:nvPr/>
            </p:nvSpPr>
            <p:spPr>
              <a:xfrm>
                <a:off x="9148968" y="5025733"/>
                <a:ext cx="2603664" cy="1107996"/>
              </a:xfrm>
              <a:prstGeom prst="rect">
                <a:avLst/>
              </a:prstGeom>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14:m>
                  <m:oMath xmlns:m="http://schemas.openxmlformats.org/officeDocument/2006/math">
                    <m:r>
                      <a:rPr lang="en-US" b="0" i="1" smtClean="0">
                        <a:latin typeface="Cambria Math" panose="02040503050406030204" pitchFamily="18" charset="0"/>
                      </a:rPr>
                      <m:t>𝜙</m:t>
                    </m:r>
                    <m:r>
                      <a:rPr lang="en-US" b="0" i="1" smtClean="0">
                        <a:latin typeface="Cambria Math" panose="02040503050406030204" pitchFamily="18" charset="0"/>
                      </a:rPr>
                      <m:t>(</m:t>
                    </m:r>
                    <m:r>
                      <a:rPr lang="en-US" b="0" i="1" smtClean="0">
                        <a:latin typeface="Cambria Math" panose="02040503050406030204" pitchFamily="18" charset="0"/>
                      </a:rPr>
                      <m:t>𝑧</m:t>
                    </m:r>
                    <m:r>
                      <a:rPr lang="en-US" b="0" i="1" smtClean="0">
                        <a:latin typeface="Cambria Math" panose="02040503050406030204" pitchFamily="18" charset="0"/>
                      </a:rPr>
                      <m:t>)</m:t>
                    </m:r>
                  </m:oMath>
                </a14:m>
                <a:r>
                  <a:rPr lang="en-US" dirty="0"/>
                  <a:t> is a TFQ,</a:t>
                </a:r>
              </a:p>
              <a:p>
                <a14:m>
                  <m:oMath xmlns:m="http://schemas.openxmlformats.org/officeDocument/2006/math">
                    <m:r>
                      <a:rPr lang="en-US" b="0" i="1" smtClean="0">
                        <a:latin typeface="Cambria Math" panose="02040503050406030204" pitchFamily="18" charset="0"/>
                      </a:rPr>
                      <m:t>𝑇𝑉</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𝜙</m:t>
                        </m:r>
                        <m:d>
                          <m:dPr>
                            <m:ctrlPr>
                              <a:rPr lang="en-US" b="0" i="1" smtClean="0">
                                <a:latin typeface="Cambria Math" panose="02040503050406030204" pitchFamily="18" charset="0"/>
                              </a:rPr>
                            </m:ctrlPr>
                          </m:dPr>
                          <m:e>
                            <m:r>
                              <a:rPr lang="en-US" b="0" i="1" smtClean="0">
                                <a:latin typeface="Cambria Math" panose="02040503050406030204" pitchFamily="18" charset="0"/>
                              </a:rPr>
                              <m:t>𝑧</m:t>
                            </m:r>
                            <m:r>
                              <a:rPr lang="en-US" b="0" i="1" smtClean="0">
                                <a:latin typeface="Cambria Math" panose="02040503050406030204" pitchFamily="18" charset="0"/>
                              </a:rPr>
                              <m:t>=</m:t>
                            </m:r>
                            <m:r>
                              <a:rPr lang="en-US" b="0" i="1" smtClean="0">
                                <a:latin typeface="Cambria Math" panose="02040503050406030204" pitchFamily="18" charset="0"/>
                              </a:rPr>
                              <m:t>𝑎</m:t>
                            </m:r>
                          </m:e>
                        </m:d>
                      </m:e>
                    </m:d>
                  </m:oMath>
                </a14:m>
                <a:r>
                  <a:rPr lang="en-US" dirty="0"/>
                  <a:t> describes the probability of </a:t>
                </a:r>
                <a14:m>
                  <m:oMath xmlns:m="http://schemas.openxmlformats.org/officeDocument/2006/math">
                    <m:r>
                      <a:rPr lang="en-US" b="0" i="1" smtClean="0">
                        <a:latin typeface="Cambria Math" panose="02040503050406030204" pitchFamily="18" charset="0"/>
                      </a:rPr>
                      <m:t>𝑎</m:t>
                    </m:r>
                  </m:oMath>
                </a14:m>
                <a:r>
                  <a:rPr lang="en-US" dirty="0"/>
                  <a:t> being the answer of </a:t>
                </a:r>
                <a14:m>
                  <m:oMath xmlns:m="http://schemas.openxmlformats.org/officeDocument/2006/math">
                    <m:r>
                      <a:rPr lang="en-US" b="0" i="1" smtClean="0">
                        <a:latin typeface="Cambria Math" panose="02040503050406030204" pitchFamily="18" charset="0"/>
                      </a:rPr>
                      <m:t>𝜙</m:t>
                    </m:r>
                    <m:r>
                      <a:rPr lang="en-US" b="0" i="1" smtClean="0">
                        <a:latin typeface="Cambria Math" panose="02040503050406030204" pitchFamily="18" charset="0"/>
                      </a:rPr>
                      <m:t>(</m:t>
                    </m:r>
                    <m:r>
                      <a:rPr lang="en-US" b="0" i="1" smtClean="0">
                        <a:latin typeface="Cambria Math" panose="02040503050406030204" pitchFamily="18" charset="0"/>
                      </a:rPr>
                      <m:t>𝑧</m:t>
                    </m:r>
                    <m:r>
                      <a:rPr lang="en-US" b="0" i="1" smtClean="0">
                        <a:latin typeface="Cambria Math" panose="02040503050406030204" pitchFamily="18" charset="0"/>
                      </a:rPr>
                      <m:t>)</m:t>
                    </m:r>
                  </m:oMath>
                </a14:m>
                <a:endParaRPr lang="LID4096" dirty="0"/>
              </a:p>
            </p:txBody>
          </p:sp>
        </mc:Choice>
        <mc:Fallback xmlns="">
          <p:sp>
            <p:nvSpPr>
              <p:cNvPr id="5" name="TextBox 4">
                <a:extLst>
                  <a:ext uri="{FF2B5EF4-FFF2-40B4-BE49-F238E27FC236}">
                    <a16:creationId xmlns:a16="http://schemas.microsoft.com/office/drawing/2014/main" id="{8652944E-96C9-1DEA-C736-4C9E04329899}"/>
                  </a:ext>
                </a:extLst>
              </p:cNvPr>
              <p:cNvSpPr txBox="1">
                <a:spLocks noRot="1" noChangeAspect="1" noMove="1" noResize="1" noEditPoints="1" noAdjustHandles="1" noChangeArrowheads="1" noChangeShapeType="1" noTextEdit="1"/>
              </p:cNvSpPr>
              <p:nvPr/>
            </p:nvSpPr>
            <p:spPr>
              <a:xfrm>
                <a:off x="9148968" y="5025733"/>
                <a:ext cx="2603664" cy="1107996"/>
              </a:xfrm>
              <a:prstGeom prst="rect">
                <a:avLst/>
              </a:prstGeom>
              <a:blipFill>
                <a:blip r:embed="rId3"/>
                <a:stretch>
                  <a:fillRect l="-5361" t="-6522" b="-11413"/>
                </a:stretch>
              </a:blipFill>
            </p:spPr>
            <p:txBody>
              <a:bodyPr/>
              <a:lstStyle/>
              <a:p>
                <a:r>
                  <a:rPr lang="en-HK">
                    <a:noFill/>
                  </a:rPr>
                  <a:t> </a:t>
                </a:r>
              </a:p>
            </p:txBody>
          </p:sp>
        </mc:Fallback>
      </mc:AlternateContent>
    </p:spTree>
    <p:extLst>
      <p:ext uri="{BB962C8B-B14F-4D97-AF65-F5344CB8AC3E}">
        <p14:creationId xmlns:p14="http://schemas.microsoft.com/office/powerpoint/2010/main" val="2322269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677AE5-047A-EF35-5694-BBA53AE3DC89}"/>
              </a:ext>
            </a:extLst>
          </p:cNvPr>
          <p:cNvSpPr>
            <a:spLocks noGrp="1"/>
          </p:cNvSpPr>
          <p:nvPr>
            <p:ph type="title"/>
          </p:nvPr>
        </p:nvSpPr>
        <p:spPr>
          <a:xfrm>
            <a:off x="838200" y="0"/>
            <a:ext cx="10515600" cy="1325563"/>
          </a:xfrm>
        </p:spPr>
        <p:txBody>
          <a:bodyPr/>
          <a:lstStyle/>
          <a:p>
            <a:r>
              <a:rPr lang="en-US" dirty="0"/>
              <a:t>TFQ vs EFO: The syntax of TFQ (4/5)</a:t>
            </a:r>
            <a:endParaRPr lang="LID4096" dirty="0"/>
          </a:p>
        </p:txBody>
      </p:sp>
      <p:sp>
        <p:nvSpPr>
          <p:cNvPr id="6" name="Content Placeholder 5">
            <a:extLst>
              <a:ext uri="{FF2B5EF4-FFF2-40B4-BE49-F238E27FC236}">
                <a16:creationId xmlns:a16="http://schemas.microsoft.com/office/drawing/2014/main" id="{467174E8-8D7C-FEF1-6DA8-9799D1E88DC9}"/>
              </a:ext>
            </a:extLst>
          </p:cNvPr>
          <p:cNvSpPr>
            <a:spLocks noGrp="1"/>
          </p:cNvSpPr>
          <p:nvPr>
            <p:ph sz="half" idx="1"/>
          </p:nvPr>
        </p:nvSpPr>
        <p:spPr/>
        <p:txBody>
          <a:bodyPr/>
          <a:lstStyle/>
          <a:p>
            <a:pPr marL="0" indent="0">
              <a:buNone/>
            </a:pPr>
            <a:r>
              <a:rPr lang="en-US" dirty="0"/>
              <a:t>To formal define TFQ, we should describe logical queries that expresses</a:t>
            </a:r>
          </a:p>
          <a:p>
            <a:r>
              <a:rPr lang="en-US" dirty="0"/>
              <a:t>Atomic query</a:t>
            </a:r>
          </a:p>
          <a:p>
            <a:r>
              <a:rPr lang="en-US" dirty="0"/>
              <a:t>Set projection</a:t>
            </a:r>
          </a:p>
          <a:p>
            <a:pPr>
              <a:buFont typeface="Wingdings" panose="05000000000000000000" pitchFamily="2" charset="2"/>
              <a:buChar char="Ø"/>
            </a:pPr>
            <a:r>
              <a:rPr lang="en-US" dirty="0"/>
              <a:t>Set complement</a:t>
            </a:r>
          </a:p>
          <a:p>
            <a:r>
              <a:rPr lang="en-US" dirty="0"/>
              <a:t>Set intersection</a:t>
            </a:r>
          </a:p>
          <a:p>
            <a:r>
              <a:rPr lang="en-US" dirty="0"/>
              <a:t>Set union</a:t>
            </a:r>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CEA2D976-40DC-1671-1F8D-0B1A85A39A1F}"/>
                  </a:ext>
                </a:extLst>
              </p:cNvPr>
              <p:cNvSpPr>
                <a:spLocks noGrp="1"/>
              </p:cNvSpPr>
              <p:nvPr>
                <p:ph sz="half" idx="2"/>
              </p:nvPr>
            </p:nvSpPr>
            <p:spPr/>
            <p:txBody>
              <a:bodyPr/>
              <a:lstStyle/>
              <a:p>
                <a:pPr marL="0" indent="0">
                  <a:buNone/>
                </a:pPr>
                <a:r>
                  <a:rPr lang="en-US" dirty="0"/>
                  <a:t>Let </a:t>
                </a:r>
                <a14:m>
                  <m:oMath xmlns:m="http://schemas.openxmlformats.org/officeDocument/2006/math">
                    <m:r>
                      <a:rPr lang="en-US" i="1">
                        <a:latin typeface="Cambria Math" panose="02040503050406030204" pitchFamily="18" charset="0"/>
                        <a:ea typeface="Cambria Math" panose="02040503050406030204" pitchFamily="18" charset="0"/>
                      </a:rPr>
                      <m:t>𝒯</m:t>
                    </m:r>
                  </m:oMath>
                </a14:m>
                <a:r>
                  <a:rPr lang="en-US" dirty="0"/>
                  <a:t> be the set of all TFQs, then</a:t>
                </a: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𝑎𝑡𝑜𝑚𝑖𝑐</m:t>
                        </m:r>
                      </m:sub>
                    </m:sSub>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𝒯</m:t>
                    </m:r>
                  </m:oMath>
                </a14:m>
                <a:endParaRPr lang="en-US" dirty="0">
                  <a:ea typeface="Cambria Math" panose="02040503050406030204" pitchFamily="18" charset="0"/>
                </a:endParaRPr>
              </a:p>
              <a:p>
                <a:r>
                  <a:rPr lang="en-US" dirty="0"/>
                  <a:t>If </a:t>
                </a:r>
                <a14:m>
                  <m:oMath xmlns:m="http://schemas.openxmlformats.org/officeDocument/2006/math">
                    <m:r>
                      <a:rPr lang="en-US" i="1">
                        <a:latin typeface="Cambria Math" panose="02040503050406030204" pitchFamily="18" charset="0"/>
                      </a:rPr>
                      <m:t>𝜙</m:t>
                    </m:r>
                    <m:d>
                      <m:dPr>
                        <m:ctrlPr>
                          <a:rPr lang="en-US" i="1">
                            <a:latin typeface="Cambria Math" panose="02040503050406030204" pitchFamily="18" charset="0"/>
                          </a:rPr>
                        </m:ctrlPr>
                      </m:dPr>
                      <m:e>
                        <m:r>
                          <a:rPr lang="en-US" i="1">
                            <a:latin typeface="Cambria Math" panose="02040503050406030204" pitchFamily="18" charset="0"/>
                          </a:rPr>
                          <m:t>𝑧</m:t>
                        </m:r>
                      </m:e>
                    </m:d>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𝒯</m:t>
                    </m:r>
                  </m:oMath>
                </a14:m>
                <a:r>
                  <a:rPr lang="en-US" dirty="0"/>
                  <a:t>, then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𝑧</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𝜙</m:t>
                      </m:r>
                      <m:d>
                        <m:dPr>
                          <m:ctrlPr>
                            <a:rPr lang="en-US" i="1">
                              <a:latin typeface="Cambria Math" panose="02040503050406030204" pitchFamily="18" charset="0"/>
                            </a:rPr>
                          </m:ctrlPr>
                        </m:dPr>
                        <m:e>
                          <m:r>
                            <a:rPr lang="en-US" i="1">
                              <a:latin typeface="Cambria Math" panose="02040503050406030204" pitchFamily="18" charset="0"/>
                            </a:rPr>
                            <m:t>𝑧</m:t>
                          </m:r>
                        </m:e>
                      </m:d>
                      <m:r>
                        <a:rPr lang="en-US" i="1">
                          <a:latin typeface="Cambria Math" panose="02040503050406030204" pitchFamily="18" charset="0"/>
                        </a:rPr>
                        <m:t>∧</m:t>
                      </m:r>
                      <m:r>
                        <a:rPr lang="en-US" i="1">
                          <a:latin typeface="Cambria Math" panose="02040503050406030204" pitchFamily="18" charset="0"/>
                        </a:rPr>
                        <m:t>𝑟</m:t>
                      </m:r>
                      <m:d>
                        <m:dPr>
                          <m:ctrlPr>
                            <a:rPr lang="en-US" i="1">
                              <a:latin typeface="Cambria Math" panose="02040503050406030204" pitchFamily="18" charset="0"/>
                            </a:rPr>
                          </m:ctrlPr>
                        </m:dPr>
                        <m:e>
                          <m:r>
                            <a:rPr lang="en-US" i="1">
                              <a:latin typeface="Cambria Math" panose="02040503050406030204" pitchFamily="18" charset="0"/>
                            </a:rPr>
                            <m:t>𝑧</m:t>
                          </m:r>
                          <m:r>
                            <a:rPr lang="en-US" i="1">
                              <a:latin typeface="Cambria Math" panose="02040503050406030204" pitchFamily="18" charset="0"/>
                            </a:rPr>
                            <m:t>,</m:t>
                          </m:r>
                          <m:r>
                            <a:rPr lang="en-US" i="1">
                              <a:latin typeface="Cambria Math" panose="02040503050406030204" pitchFamily="18" charset="0"/>
                            </a:rPr>
                            <m:t>𝑦</m:t>
                          </m:r>
                        </m:e>
                      </m:d>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𝒯</m:t>
                      </m:r>
                    </m:oMath>
                  </m:oMathPara>
                </a14:m>
                <a:endParaRPr lang="en-US" dirty="0">
                  <a:ea typeface="Cambria Math" panose="02040503050406030204" pitchFamily="18" charset="0"/>
                </a:endParaRPr>
              </a:p>
              <a:p>
                <a:pPr>
                  <a:buFont typeface="Wingdings" panose="05000000000000000000" pitchFamily="2" charset="2"/>
                  <a:buChar char="Ø"/>
                </a:pPr>
                <a:r>
                  <a:rPr lang="en-US" dirty="0"/>
                  <a:t>If </a:t>
                </a:r>
                <a14:m>
                  <m:oMath xmlns:m="http://schemas.openxmlformats.org/officeDocument/2006/math">
                    <m:r>
                      <a:rPr lang="en-US" b="0" i="1" smtClean="0">
                        <a:latin typeface="Cambria Math" panose="02040503050406030204" pitchFamily="18" charset="0"/>
                      </a:rPr>
                      <m:t>𝜙</m:t>
                    </m:r>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𝒯</m:t>
                    </m:r>
                  </m:oMath>
                </a14:m>
                <a:r>
                  <a:rPr lang="en-US" dirty="0"/>
                  <a:t>, then</a:t>
                </a:r>
              </a:p>
              <a:p>
                <a:pPr marL="0" indent="0">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𝜙</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𝑦</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𝒯</m:t>
                      </m:r>
                    </m:oMath>
                  </m:oMathPara>
                </a14:m>
                <a:endParaRPr lang="en-US" dirty="0"/>
              </a:p>
            </p:txBody>
          </p:sp>
        </mc:Choice>
        <mc:Fallback xmlns="">
          <p:sp>
            <p:nvSpPr>
              <p:cNvPr id="2" name="Content Placeholder 1">
                <a:extLst>
                  <a:ext uri="{FF2B5EF4-FFF2-40B4-BE49-F238E27FC236}">
                    <a16:creationId xmlns:a16="http://schemas.microsoft.com/office/drawing/2014/main" id="{CEA2D976-40DC-1671-1F8D-0B1A85A39A1F}"/>
                  </a:ext>
                </a:extLst>
              </p:cNvPr>
              <p:cNvSpPr>
                <a:spLocks noGrp="1" noRot="1" noChangeAspect="1" noMove="1" noResize="1" noEditPoints="1" noAdjustHandles="1" noChangeArrowheads="1" noChangeShapeType="1" noTextEdit="1"/>
              </p:cNvSpPr>
              <p:nvPr>
                <p:ph sz="half" idx="2"/>
              </p:nvPr>
            </p:nvSpPr>
            <p:spPr>
              <a:blipFill>
                <a:blip r:embed="rId2"/>
                <a:stretch>
                  <a:fillRect l="-2471" t="-2241"/>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DF9C0355-2C04-4DBF-7ED7-29C388949C66}"/>
              </a:ext>
            </a:extLst>
          </p:cNvPr>
          <p:cNvSpPr>
            <a:spLocks noGrp="1"/>
          </p:cNvSpPr>
          <p:nvPr>
            <p:ph type="sldNum" sz="quarter" idx="12"/>
          </p:nvPr>
        </p:nvSpPr>
        <p:spPr/>
        <p:txBody>
          <a:bodyPr/>
          <a:lstStyle/>
          <a:p>
            <a:fld id="{AB4510BC-A1D5-4B44-925C-78FB2FCED2D1}" type="slidenum">
              <a:rPr lang="en-US" smtClean="0"/>
              <a:t>15</a:t>
            </a:fld>
            <a:endParaRPr lang="en-US"/>
          </a:p>
        </p:txBody>
      </p:sp>
    </p:spTree>
    <p:extLst>
      <p:ext uri="{BB962C8B-B14F-4D97-AF65-F5344CB8AC3E}">
        <p14:creationId xmlns:p14="http://schemas.microsoft.com/office/powerpoint/2010/main" val="3839606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677AE5-047A-EF35-5694-BBA53AE3DC89}"/>
              </a:ext>
            </a:extLst>
          </p:cNvPr>
          <p:cNvSpPr>
            <a:spLocks noGrp="1"/>
          </p:cNvSpPr>
          <p:nvPr>
            <p:ph type="title"/>
          </p:nvPr>
        </p:nvSpPr>
        <p:spPr>
          <a:xfrm>
            <a:off x="838200" y="3244"/>
            <a:ext cx="10515600" cy="1325563"/>
          </a:xfrm>
        </p:spPr>
        <p:txBody>
          <a:bodyPr/>
          <a:lstStyle/>
          <a:p>
            <a:r>
              <a:rPr lang="en-US" dirty="0"/>
              <a:t>TFQ vs EFO: The syntax of TFQ (5/5)</a:t>
            </a:r>
            <a:endParaRPr lang="LID4096" dirty="0"/>
          </a:p>
        </p:txBody>
      </p:sp>
      <p:sp>
        <p:nvSpPr>
          <p:cNvPr id="6" name="Content Placeholder 5">
            <a:extLst>
              <a:ext uri="{FF2B5EF4-FFF2-40B4-BE49-F238E27FC236}">
                <a16:creationId xmlns:a16="http://schemas.microsoft.com/office/drawing/2014/main" id="{467174E8-8D7C-FEF1-6DA8-9799D1E88DC9}"/>
              </a:ext>
            </a:extLst>
          </p:cNvPr>
          <p:cNvSpPr>
            <a:spLocks noGrp="1"/>
          </p:cNvSpPr>
          <p:nvPr>
            <p:ph sz="half" idx="1"/>
          </p:nvPr>
        </p:nvSpPr>
        <p:spPr/>
        <p:txBody>
          <a:bodyPr>
            <a:normAutofit fontScale="85000" lnSpcReduction="20000"/>
          </a:bodyPr>
          <a:lstStyle/>
          <a:p>
            <a:pPr marL="0" indent="0">
              <a:buNone/>
            </a:pPr>
            <a:r>
              <a:rPr lang="en-US" dirty="0"/>
              <a:t>To formal define TFQ, we should describe logical queries that expresses</a:t>
            </a:r>
          </a:p>
          <a:p>
            <a:r>
              <a:rPr lang="en-US" dirty="0"/>
              <a:t>Atomic query</a:t>
            </a:r>
          </a:p>
          <a:p>
            <a:r>
              <a:rPr lang="en-US" dirty="0"/>
              <a:t>Set projection</a:t>
            </a:r>
          </a:p>
          <a:p>
            <a:r>
              <a:rPr lang="en-US" dirty="0"/>
              <a:t>Set complement</a:t>
            </a:r>
          </a:p>
          <a:p>
            <a:pPr>
              <a:buFont typeface="Wingdings" panose="05000000000000000000" pitchFamily="2" charset="2"/>
              <a:buChar char="Ø"/>
            </a:pPr>
            <a:r>
              <a:rPr lang="en-US" dirty="0"/>
              <a:t>Set intersection</a:t>
            </a:r>
          </a:p>
          <a:p>
            <a:pPr>
              <a:buFont typeface="Wingdings" panose="05000000000000000000" pitchFamily="2" charset="2"/>
              <a:buChar char="Ø"/>
            </a:pPr>
            <a:r>
              <a:rPr lang="en-US" dirty="0"/>
              <a:t>Set union</a:t>
            </a:r>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CEA2D976-40DC-1671-1F8D-0B1A85A39A1F}"/>
                  </a:ext>
                </a:extLst>
              </p:cNvPr>
              <p:cNvSpPr>
                <a:spLocks noGrp="1"/>
              </p:cNvSpPr>
              <p:nvPr>
                <p:ph sz="half" idx="2"/>
              </p:nvPr>
            </p:nvSpPr>
            <p:spPr/>
            <p:txBody>
              <a:bodyPr>
                <a:normAutofit fontScale="85000" lnSpcReduction="20000"/>
              </a:bodyPr>
              <a:lstStyle/>
              <a:p>
                <a:pPr marL="0" indent="0">
                  <a:buNone/>
                </a:pPr>
                <a:r>
                  <a:rPr lang="en-US" dirty="0"/>
                  <a:t>Let </a:t>
                </a:r>
                <a14:m>
                  <m:oMath xmlns:m="http://schemas.openxmlformats.org/officeDocument/2006/math">
                    <m:r>
                      <a:rPr lang="en-US" i="1" smtClean="0">
                        <a:latin typeface="Cambria Math" panose="02040503050406030204" pitchFamily="18" charset="0"/>
                        <a:ea typeface="Cambria Math" panose="02040503050406030204" pitchFamily="18" charset="0"/>
                      </a:rPr>
                      <m:t>𝒯</m:t>
                    </m:r>
                  </m:oMath>
                </a14:m>
                <a:r>
                  <a:rPr lang="en-US" dirty="0"/>
                  <a:t> be the set of all TFQs, then</a:t>
                </a: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𝑎𝑡𝑜𝑚𝑖𝑐</m:t>
                        </m:r>
                      </m:sub>
                    </m:sSub>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𝒯</m:t>
                    </m:r>
                  </m:oMath>
                </a14:m>
                <a:endParaRPr lang="en-US" dirty="0">
                  <a:ea typeface="Cambria Math" panose="02040503050406030204" pitchFamily="18" charset="0"/>
                </a:endParaRPr>
              </a:p>
              <a:p>
                <a:r>
                  <a:rPr lang="en-US" dirty="0"/>
                  <a:t>If </a:t>
                </a:r>
                <a14:m>
                  <m:oMath xmlns:m="http://schemas.openxmlformats.org/officeDocument/2006/math">
                    <m:r>
                      <a:rPr lang="en-US" i="1">
                        <a:latin typeface="Cambria Math" panose="02040503050406030204" pitchFamily="18" charset="0"/>
                      </a:rPr>
                      <m:t>𝜙</m:t>
                    </m:r>
                    <m:d>
                      <m:dPr>
                        <m:ctrlPr>
                          <a:rPr lang="en-US" i="1">
                            <a:latin typeface="Cambria Math" panose="02040503050406030204" pitchFamily="18" charset="0"/>
                          </a:rPr>
                        </m:ctrlPr>
                      </m:dPr>
                      <m:e>
                        <m:r>
                          <a:rPr lang="en-US" i="1">
                            <a:latin typeface="Cambria Math" panose="02040503050406030204" pitchFamily="18" charset="0"/>
                          </a:rPr>
                          <m:t>𝑧</m:t>
                        </m:r>
                      </m:e>
                    </m:d>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𝒯</m:t>
                    </m:r>
                  </m:oMath>
                </a14:m>
                <a:r>
                  <a:rPr lang="en-US" dirty="0"/>
                  <a:t>, then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𝑧</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𝜙</m:t>
                      </m:r>
                      <m:d>
                        <m:dPr>
                          <m:ctrlPr>
                            <a:rPr lang="en-US" i="1">
                              <a:latin typeface="Cambria Math" panose="02040503050406030204" pitchFamily="18" charset="0"/>
                            </a:rPr>
                          </m:ctrlPr>
                        </m:dPr>
                        <m:e>
                          <m:r>
                            <a:rPr lang="en-US" i="1">
                              <a:latin typeface="Cambria Math" panose="02040503050406030204" pitchFamily="18" charset="0"/>
                            </a:rPr>
                            <m:t>𝑧</m:t>
                          </m:r>
                        </m:e>
                      </m:d>
                      <m:r>
                        <a:rPr lang="en-US" i="1">
                          <a:latin typeface="Cambria Math" panose="02040503050406030204" pitchFamily="18" charset="0"/>
                        </a:rPr>
                        <m:t>∧</m:t>
                      </m:r>
                      <m:r>
                        <a:rPr lang="en-US" i="1">
                          <a:latin typeface="Cambria Math" panose="02040503050406030204" pitchFamily="18" charset="0"/>
                        </a:rPr>
                        <m:t>𝑟</m:t>
                      </m:r>
                      <m:d>
                        <m:dPr>
                          <m:ctrlPr>
                            <a:rPr lang="en-US" i="1">
                              <a:latin typeface="Cambria Math" panose="02040503050406030204" pitchFamily="18" charset="0"/>
                            </a:rPr>
                          </m:ctrlPr>
                        </m:dPr>
                        <m:e>
                          <m:r>
                            <a:rPr lang="en-US" i="1">
                              <a:latin typeface="Cambria Math" panose="02040503050406030204" pitchFamily="18" charset="0"/>
                            </a:rPr>
                            <m:t>𝑧</m:t>
                          </m:r>
                          <m:r>
                            <a:rPr lang="en-US" i="1">
                              <a:latin typeface="Cambria Math" panose="02040503050406030204" pitchFamily="18" charset="0"/>
                            </a:rPr>
                            <m:t>,</m:t>
                          </m:r>
                          <m:r>
                            <a:rPr lang="en-US" i="1">
                              <a:latin typeface="Cambria Math" panose="02040503050406030204" pitchFamily="18" charset="0"/>
                            </a:rPr>
                            <m:t>𝑦</m:t>
                          </m:r>
                        </m:e>
                      </m:d>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𝒯</m:t>
                      </m:r>
                    </m:oMath>
                  </m:oMathPara>
                </a14:m>
                <a:endParaRPr lang="en-US" dirty="0">
                  <a:ea typeface="Cambria Math" panose="02040503050406030204" pitchFamily="18" charset="0"/>
                </a:endParaRPr>
              </a:p>
              <a:p>
                <a:r>
                  <a:rPr lang="en-US" dirty="0"/>
                  <a:t>If </a:t>
                </a:r>
                <a14:m>
                  <m:oMath xmlns:m="http://schemas.openxmlformats.org/officeDocument/2006/math">
                    <m:r>
                      <a:rPr lang="en-US" i="1">
                        <a:latin typeface="Cambria Math" panose="02040503050406030204" pitchFamily="18" charset="0"/>
                      </a:rPr>
                      <m:t>𝜙</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𝒯</m:t>
                    </m:r>
                  </m:oMath>
                </a14:m>
                <a:r>
                  <a:rPr lang="en-US" dirty="0"/>
                  <a:t>, then</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𝜙</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𝑦</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𝒯</m:t>
                      </m:r>
                    </m:oMath>
                  </m:oMathPara>
                </a14:m>
                <a:endParaRPr lang="en-US" dirty="0"/>
              </a:p>
              <a:p>
                <a:pPr>
                  <a:buFont typeface="Wingdings" panose="05000000000000000000" pitchFamily="2" charset="2"/>
                  <a:buChar char="Ø"/>
                </a:pPr>
                <a:r>
                  <a:rPr lang="en-US" dirty="0"/>
                  <a:t>If </a:t>
                </a:r>
                <a14:m>
                  <m:oMath xmlns:m="http://schemas.openxmlformats.org/officeDocument/2006/math">
                    <m:r>
                      <a:rPr lang="en-US" b="0" i="1" smtClean="0">
                        <a:latin typeface="Cambria Math" panose="02040503050406030204" pitchFamily="18" charset="0"/>
                      </a:rPr>
                      <m:t>𝜙</m:t>
                    </m:r>
                    <m:r>
                      <a:rPr lang="en-US" b="0" i="1" smtClean="0">
                        <a:latin typeface="Cambria Math" panose="02040503050406030204" pitchFamily="18" charset="0"/>
                      </a:rPr>
                      <m:t>,</m:t>
                    </m:r>
                    <m:r>
                      <a:rPr lang="en-US" b="0" i="1" smtClean="0">
                        <a:latin typeface="Cambria Math" panose="02040503050406030204" pitchFamily="18" charset="0"/>
                      </a:rPr>
                      <m:t>𝜓</m:t>
                    </m:r>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𝒯</m:t>
                    </m:r>
                  </m:oMath>
                </a14:m>
                <a:r>
                  <a:rPr lang="en-US" dirty="0"/>
                  <a:t>, then </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𝜙</m:t>
                      </m:r>
                      <m:d>
                        <m:dPr>
                          <m:ctrlPr>
                            <a:rPr lang="en-US" b="0" i="1" smtClean="0">
                              <a:latin typeface="Cambria Math" panose="02040503050406030204" pitchFamily="18" charset="0"/>
                            </a:rPr>
                          </m:ctrlPr>
                        </m:dPr>
                        <m:e>
                          <m:r>
                            <a:rPr lang="en-US" b="0" i="1" smtClean="0">
                              <a:latin typeface="Cambria Math" panose="02040503050406030204" pitchFamily="18" charset="0"/>
                            </a:rPr>
                            <m:t>𝑦</m:t>
                          </m:r>
                        </m:e>
                      </m:d>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e>
                        <m:sup>
                          <m:r>
                            <a:rPr lang="en-US" b="0" i="1" smtClean="0">
                              <a:latin typeface="Cambria Math" panose="02040503050406030204" pitchFamily="18" charset="0"/>
                            </a:rPr>
                            <m:t>∗</m:t>
                          </m:r>
                        </m:sup>
                      </m:sSup>
                      <m:r>
                        <a:rPr lang="en-US" b="0" i="1" smtClean="0">
                          <a:latin typeface="Cambria Math" panose="02040503050406030204" pitchFamily="18" charset="0"/>
                        </a:rPr>
                        <m:t>𝜓</m:t>
                      </m:r>
                      <m:d>
                        <m:dPr>
                          <m:ctrlPr>
                            <a:rPr lang="en-US" b="0" i="1" smtClean="0">
                              <a:latin typeface="Cambria Math" panose="02040503050406030204" pitchFamily="18" charset="0"/>
                            </a:rPr>
                          </m:ctrlPr>
                        </m:dPr>
                        <m:e>
                          <m:r>
                            <a:rPr lang="en-US" b="0" i="1" smtClean="0">
                              <a:latin typeface="Cambria Math" panose="02040503050406030204" pitchFamily="18" charset="0"/>
                            </a:rPr>
                            <m:t>𝑦</m:t>
                          </m:r>
                        </m:e>
                      </m:d>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𝒯</m:t>
                      </m:r>
                    </m:oMath>
                  </m:oMathPara>
                </a14:m>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𝜙</m:t>
                      </m:r>
                      <m:d>
                        <m:dPr>
                          <m:ctrlPr>
                            <a:rPr lang="en-US" b="0" i="1" smtClean="0">
                              <a:latin typeface="Cambria Math" panose="02040503050406030204" pitchFamily="18" charset="0"/>
                            </a:rPr>
                          </m:ctrlPr>
                        </m:dPr>
                        <m:e>
                          <m:r>
                            <a:rPr lang="en-US" b="0" i="1" smtClean="0">
                              <a:latin typeface="Cambria Math" panose="02040503050406030204" pitchFamily="18" charset="0"/>
                            </a:rPr>
                            <m:t>𝑦</m:t>
                          </m:r>
                        </m:e>
                      </m:d>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m:t>
                          </m:r>
                        </m:e>
                        <m:sup>
                          <m:r>
                            <a:rPr lang="en-US" b="0" i="1" smtClean="0">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rPr>
                        <m:t>𝜓</m:t>
                      </m:r>
                      <m:d>
                        <m:dPr>
                          <m:ctrlPr>
                            <a:rPr lang="en-US" b="0" i="1" smtClean="0">
                              <a:latin typeface="Cambria Math" panose="02040503050406030204" pitchFamily="18" charset="0"/>
                            </a:rPr>
                          </m:ctrlPr>
                        </m:dPr>
                        <m:e>
                          <m:r>
                            <a:rPr lang="en-US" b="0" i="1" smtClean="0">
                              <a:latin typeface="Cambria Math" panose="02040503050406030204" pitchFamily="18" charset="0"/>
                            </a:rPr>
                            <m:t>𝑦</m:t>
                          </m:r>
                        </m:e>
                      </m:d>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𝒯</m:t>
                      </m:r>
                    </m:oMath>
                  </m:oMathPara>
                </a14:m>
                <a:endParaRPr lang="en-US" dirty="0"/>
              </a:p>
              <a:p>
                <a:pPr marL="0" indent="0">
                  <a:buNone/>
                </a:pPr>
                <a:r>
                  <a:rPr lang="en-US" dirty="0"/>
                  <a:t>Note *: the existential variables in </a:t>
                </a:r>
                <a14:m>
                  <m:oMath xmlns:m="http://schemas.openxmlformats.org/officeDocument/2006/math">
                    <m:r>
                      <a:rPr lang="en-US" b="0" i="1" smtClean="0">
                        <a:latin typeface="Cambria Math" panose="02040503050406030204" pitchFamily="18" charset="0"/>
                      </a:rPr>
                      <m:t>𝜙</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𝜓</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oMath>
                </a14:m>
                <a:r>
                  <a:rPr lang="en-US" dirty="0"/>
                  <a:t> are assumed to be not shared.</a:t>
                </a:r>
              </a:p>
            </p:txBody>
          </p:sp>
        </mc:Choice>
        <mc:Fallback xmlns="">
          <p:sp>
            <p:nvSpPr>
              <p:cNvPr id="2" name="Content Placeholder 1">
                <a:extLst>
                  <a:ext uri="{FF2B5EF4-FFF2-40B4-BE49-F238E27FC236}">
                    <a16:creationId xmlns:a16="http://schemas.microsoft.com/office/drawing/2014/main" id="{CEA2D976-40DC-1671-1F8D-0B1A85A39A1F}"/>
                  </a:ext>
                </a:extLst>
              </p:cNvPr>
              <p:cNvSpPr>
                <a:spLocks noGrp="1" noRot="1" noChangeAspect="1" noMove="1" noResize="1" noEditPoints="1" noAdjustHandles="1" noChangeArrowheads="1" noChangeShapeType="1" noTextEdit="1"/>
              </p:cNvSpPr>
              <p:nvPr>
                <p:ph sz="half" idx="2"/>
              </p:nvPr>
            </p:nvSpPr>
            <p:spPr>
              <a:blipFill>
                <a:blip r:embed="rId2"/>
                <a:stretch>
                  <a:fillRect l="-1882" t="-3221"/>
                </a:stretch>
              </a:blipFill>
            </p:spPr>
            <p:txBody>
              <a:bodyPr/>
              <a:lstStyle/>
              <a:p>
                <a:r>
                  <a:rPr lang="LID4096">
                    <a:noFill/>
                  </a:rPr>
                  <a:t> </a:t>
                </a:r>
              </a:p>
            </p:txBody>
          </p:sp>
        </mc:Fallback>
      </mc:AlternateContent>
      <p:sp>
        <p:nvSpPr>
          <p:cNvPr id="3" name="Slide Number Placeholder 2">
            <a:extLst>
              <a:ext uri="{FF2B5EF4-FFF2-40B4-BE49-F238E27FC236}">
                <a16:creationId xmlns:a16="http://schemas.microsoft.com/office/drawing/2014/main" id="{6D28F046-EDF5-7BD5-FCB7-15BEDD536E01}"/>
              </a:ext>
            </a:extLst>
          </p:cNvPr>
          <p:cNvSpPr>
            <a:spLocks noGrp="1"/>
          </p:cNvSpPr>
          <p:nvPr>
            <p:ph type="sldNum" sz="quarter" idx="12"/>
          </p:nvPr>
        </p:nvSpPr>
        <p:spPr/>
        <p:txBody>
          <a:bodyPr/>
          <a:lstStyle/>
          <a:p>
            <a:fld id="{AB4510BC-A1D5-4B44-925C-78FB2FCED2D1}" type="slidenum">
              <a:rPr lang="en-US" smtClean="0"/>
              <a:t>16</a:t>
            </a:fld>
            <a:endParaRPr lang="en-US"/>
          </a:p>
        </p:txBody>
      </p:sp>
      <p:sp>
        <p:nvSpPr>
          <p:cNvPr id="5" name="Oval 4">
            <a:extLst>
              <a:ext uri="{FF2B5EF4-FFF2-40B4-BE49-F238E27FC236}">
                <a16:creationId xmlns:a16="http://schemas.microsoft.com/office/drawing/2014/main" id="{A8738A32-6575-140A-0193-A7095923526B}"/>
              </a:ext>
            </a:extLst>
          </p:cNvPr>
          <p:cNvSpPr/>
          <p:nvPr/>
        </p:nvSpPr>
        <p:spPr>
          <a:xfrm>
            <a:off x="1496291" y="5320145"/>
            <a:ext cx="360000" cy="36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7" name="Oval 6">
            <a:extLst>
              <a:ext uri="{FF2B5EF4-FFF2-40B4-BE49-F238E27FC236}">
                <a16:creationId xmlns:a16="http://schemas.microsoft.com/office/drawing/2014/main" id="{25CF9E46-940C-3E46-ECF8-A8B372A4F6D6}"/>
              </a:ext>
            </a:extLst>
          </p:cNvPr>
          <p:cNvSpPr/>
          <p:nvPr/>
        </p:nvSpPr>
        <p:spPr>
          <a:xfrm>
            <a:off x="1496291" y="6131900"/>
            <a:ext cx="360000" cy="36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8" name="Oval 7">
            <a:extLst>
              <a:ext uri="{FF2B5EF4-FFF2-40B4-BE49-F238E27FC236}">
                <a16:creationId xmlns:a16="http://schemas.microsoft.com/office/drawing/2014/main" id="{8E911DFC-9548-D28B-BC89-91754B129AEC}"/>
              </a:ext>
            </a:extLst>
          </p:cNvPr>
          <p:cNvSpPr/>
          <p:nvPr/>
        </p:nvSpPr>
        <p:spPr>
          <a:xfrm>
            <a:off x="2317559" y="6131900"/>
            <a:ext cx="360000" cy="36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9" name="Oval 8">
            <a:extLst>
              <a:ext uri="{FF2B5EF4-FFF2-40B4-BE49-F238E27FC236}">
                <a16:creationId xmlns:a16="http://schemas.microsoft.com/office/drawing/2014/main" id="{EAC0DCA4-AA57-2C08-4D2A-11139F0E01A3}"/>
              </a:ext>
            </a:extLst>
          </p:cNvPr>
          <p:cNvSpPr/>
          <p:nvPr/>
        </p:nvSpPr>
        <p:spPr>
          <a:xfrm>
            <a:off x="2306782" y="5320145"/>
            <a:ext cx="360000" cy="36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Oval 9">
            <a:extLst>
              <a:ext uri="{FF2B5EF4-FFF2-40B4-BE49-F238E27FC236}">
                <a16:creationId xmlns:a16="http://schemas.microsoft.com/office/drawing/2014/main" id="{B6870E95-E8E6-F04D-4D38-5EAE56890AE1}"/>
              </a:ext>
            </a:extLst>
          </p:cNvPr>
          <p:cNvSpPr/>
          <p:nvPr/>
        </p:nvSpPr>
        <p:spPr>
          <a:xfrm>
            <a:off x="3172800" y="5704432"/>
            <a:ext cx="360000" cy="36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cxnSp>
        <p:nvCxnSpPr>
          <p:cNvPr id="12" name="Straight Arrow Connector 11">
            <a:extLst>
              <a:ext uri="{FF2B5EF4-FFF2-40B4-BE49-F238E27FC236}">
                <a16:creationId xmlns:a16="http://schemas.microsoft.com/office/drawing/2014/main" id="{7F3CB935-07C3-93E4-3C15-0E60174FEEBE}"/>
              </a:ext>
            </a:extLst>
          </p:cNvPr>
          <p:cNvCxnSpPr>
            <a:stCxn id="5" idx="6"/>
            <a:endCxn id="9" idx="2"/>
          </p:cNvCxnSpPr>
          <p:nvPr/>
        </p:nvCxnSpPr>
        <p:spPr>
          <a:xfrm>
            <a:off x="1856291" y="5500145"/>
            <a:ext cx="45049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2E0ADDF-69E1-5EF7-F7C2-187038B89EA3}"/>
              </a:ext>
            </a:extLst>
          </p:cNvPr>
          <p:cNvCxnSpPr>
            <a:cxnSpLocks/>
            <a:stCxn id="9" idx="6"/>
            <a:endCxn id="10" idx="1"/>
          </p:cNvCxnSpPr>
          <p:nvPr/>
        </p:nvCxnSpPr>
        <p:spPr>
          <a:xfrm>
            <a:off x="2666782" y="5500145"/>
            <a:ext cx="558739" cy="2570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7F7B7D9-A961-0485-2CCD-32D1A20D7B4F}"/>
              </a:ext>
            </a:extLst>
          </p:cNvPr>
          <p:cNvCxnSpPr>
            <a:cxnSpLocks/>
            <a:stCxn id="7" idx="6"/>
            <a:endCxn id="8" idx="2"/>
          </p:cNvCxnSpPr>
          <p:nvPr/>
        </p:nvCxnSpPr>
        <p:spPr>
          <a:xfrm>
            <a:off x="1856291" y="6311900"/>
            <a:ext cx="46126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82433D0-2092-694F-AED0-472070EE7D1E}"/>
              </a:ext>
            </a:extLst>
          </p:cNvPr>
          <p:cNvCxnSpPr>
            <a:cxnSpLocks/>
            <a:stCxn id="8" idx="6"/>
            <a:endCxn id="10" idx="3"/>
          </p:cNvCxnSpPr>
          <p:nvPr/>
        </p:nvCxnSpPr>
        <p:spPr>
          <a:xfrm flipV="1">
            <a:off x="2677559" y="6011711"/>
            <a:ext cx="547962" cy="3001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767D2280-1310-D0B6-4AF1-6AF9CA2F096E}"/>
                  </a:ext>
                </a:extLst>
              </p:cNvPr>
              <p:cNvSpPr txBox="1"/>
              <p:nvPr/>
            </p:nvSpPr>
            <p:spPr>
              <a:xfrm>
                <a:off x="2405899" y="4983051"/>
                <a:ext cx="18332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oMath>
                  </m:oMathPara>
                </a14:m>
                <a:endParaRPr lang="LID4096" dirty="0"/>
              </a:p>
            </p:txBody>
          </p:sp>
        </mc:Choice>
        <mc:Fallback xmlns="">
          <p:sp>
            <p:nvSpPr>
              <p:cNvPr id="25" name="TextBox 24">
                <a:extLst>
                  <a:ext uri="{FF2B5EF4-FFF2-40B4-BE49-F238E27FC236}">
                    <a16:creationId xmlns:a16="http://schemas.microsoft.com/office/drawing/2014/main" id="{767D2280-1310-D0B6-4AF1-6AF9CA2F096E}"/>
                  </a:ext>
                </a:extLst>
              </p:cNvPr>
              <p:cNvSpPr txBox="1">
                <a:spLocks noRot="1" noChangeAspect="1" noMove="1" noResize="1" noEditPoints="1" noAdjustHandles="1" noChangeArrowheads="1" noChangeShapeType="1" noTextEdit="1"/>
              </p:cNvSpPr>
              <p:nvPr/>
            </p:nvSpPr>
            <p:spPr>
              <a:xfrm>
                <a:off x="2405899" y="4983051"/>
                <a:ext cx="183320" cy="276999"/>
              </a:xfrm>
              <a:prstGeom prst="rect">
                <a:avLst/>
              </a:prstGeom>
              <a:blipFill>
                <a:blip r:embed="rId3"/>
                <a:stretch>
                  <a:fillRect l="-20000" r="-13333"/>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DF1CC192-EB3B-454C-8CFC-A9CDB14B6965}"/>
                  </a:ext>
                </a:extLst>
              </p:cNvPr>
              <p:cNvSpPr txBox="1"/>
              <p:nvPr/>
            </p:nvSpPr>
            <p:spPr>
              <a:xfrm>
                <a:off x="2405899" y="5828933"/>
                <a:ext cx="23564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oMath>
                  </m:oMathPara>
                </a14:m>
                <a:endParaRPr lang="LID4096" dirty="0"/>
              </a:p>
            </p:txBody>
          </p:sp>
        </mc:Choice>
        <mc:Fallback xmlns="">
          <p:sp>
            <p:nvSpPr>
              <p:cNvPr id="26" name="TextBox 25">
                <a:extLst>
                  <a:ext uri="{FF2B5EF4-FFF2-40B4-BE49-F238E27FC236}">
                    <a16:creationId xmlns:a16="http://schemas.microsoft.com/office/drawing/2014/main" id="{DF1CC192-EB3B-454C-8CFC-A9CDB14B6965}"/>
                  </a:ext>
                </a:extLst>
              </p:cNvPr>
              <p:cNvSpPr txBox="1">
                <a:spLocks noRot="1" noChangeAspect="1" noMove="1" noResize="1" noEditPoints="1" noAdjustHandles="1" noChangeArrowheads="1" noChangeShapeType="1" noTextEdit="1"/>
              </p:cNvSpPr>
              <p:nvPr/>
            </p:nvSpPr>
            <p:spPr>
              <a:xfrm>
                <a:off x="2405899" y="5828933"/>
                <a:ext cx="235642" cy="276999"/>
              </a:xfrm>
              <a:prstGeom prst="rect">
                <a:avLst/>
              </a:prstGeom>
              <a:blipFill>
                <a:blip r:embed="rId4"/>
                <a:stretch>
                  <a:fillRect l="-28947" t="-4348" r="-28947" b="-8696"/>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73867D53-3504-937D-DE05-4700009F750A}"/>
                  </a:ext>
                </a:extLst>
              </p:cNvPr>
              <p:cNvSpPr txBox="1"/>
              <p:nvPr/>
            </p:nvSpPr>
            <p:spPr>
              <a:xfrm>
                <a:off x="3286901" y="5385611"/>
                <a:ext cx="77702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oMath>
                  </m:oMathPara>
                </a14:m>
                <a:endParaRPr lang="en-HK" dirty="0"/>
              </a:p>
            </p:txBody>
          </p:sp>
        </mc:Choice>
        <mc:Fallback xmlns="">
          <p:sp>
            <p:nvSpPr>
              <p:cNvPr id="20" name="TextBox 19">
                <a:extLst>
                  <a:ext uri="{FF2B5EF4-FFF2-40B4-BE49-F238E27FC236}">
                    <a16:creationId xmlns:a16="http://schemas.microsoft.com/office/drawing/2014/main" id="{73867D53-3504-937D-DE05-4700009F750A}"/>
                  </a:ext>
                </a:extLst>
              </p:cNvPr>
              <p:cNvSpPr txBox="1">
                <a:spLocks noRot="1" noChangeAspect="1" noMove="1" noResize="1" noEditPoints="1" noAdjustHandles="1" noChangeArrowheads="1" noChangeShapeType="1" noTextEdit="1"/>
              </p:cNvSpPr>
              <p:nvPr/>
            </p:nvSpPr>
            <p:spPr>
              <a:xfrm>
                <a:off x="3286901" y="5385611"/>
                <a:ext cx="777020" cy="369332"/>
              </a:xfrm>
              <a:prstGeom prst="rect">
                <a:avLst/>
              </a:prstGeom>
              <a:blipFill>
                <a:blip r:embed="rId5"/>
                <a:stretch>
                  <a:fillRect b="-6557"/>
                </a:stretch>
              </a:blipFill>
            </p:spPr>
            <p:txBody>
              <a:bodyPr/>
              <a:lstStyle/>
              <a:p>
                <a:r>
                  <a:rPr lang="en-HK">
                    <a:noFill/>
                  </a:rPr>
                  <a:t> </a:t>
                </a:r>
              </a:p>
            </p:txBody>
          </p:sp>
        </mc:Fallback>
      </mc:AlternateContent>
    </p:spTree>
    <p:extLst>
      <p:ext uri="{BB962C8B-B14F-4D97-AF65-F5344CB8AC3E}">
        <p14:creationId xmlns:p14="http://schemas.microsoft.com/office/powerpoint/2010/main" val="1870732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5DA05-0CCC-BFDA-EB43-7EB4CD80E3F6}"/>
              </a:ext>
            </a:extLst>
          </p:cNvPr>
          <p:cNvSpPr>
            <a:spLocks noGrp="1"/>
          </p:cNvSpPr>
          <p:nvPr>
            <p:ph type="title"/>
          </p:nvPr>
        </p:nvSpPr>
        <p:spPr>
          <a:xfrm>
            <a:off x="838200" y="0"/>
            <a:ext cx="10515600" cy="1325563"/>
          </a:xfrm>
        </p:spPr>
        <p:txBody>
          <a:bodyPr/>
          <a:lstStyle/>
          <a:p>
            <a:r>
              <a:rPr lang="en-US" dirty="0"/>
              <a:t>TFQ vs EFO: The syntax of TFQ (5/5)</a:t>
            </a:r>
            <a:endParaRPr lang="LID4096" dirty="0"/>
          </a:p>
        </p:txBody>
      </p:sp>
      <p:sp>
        <p:nvSpPr>
          <p:cNvPr id="5" name="Text Placeholder 4">
            <a:extLst>
              <a:ext uri="{FF2B5EF4-FFF2-40B4-BE49-F238E27FC236}">
                <a16:creationId xmlns:a16="http://schemas.microsoft.com/office/drawing/2014/main" id="{BB61E288-6F57-22E4-9564-30DB0A0AD03F}"/>
              </a:ext>
            </a:extLst>
          </p:cNvPr>
          <p:cNvSpPr>
            <a:spLocks noGrp="1"/>
          </p:cNvSpPr>
          <p:nvPr>
            <p:ph type="body" idx="1"/>
          </p:nvPr>
        </p:nvSpPr>
        <p:spPr>
          <a:xfrm>
            <a:off x="800222" y="1046284"/>
            <a:ext cx="5157787" cy="474052"/>
          </a:xfrm>
        </p:spPr>
        <p:txBody>
          <a:bodyPr/>
          <a:lstStyle/>
          <a:p>
            <a:r>
              <a:rPr lang="en-US" dirty="0"/>
              <a:t>Tree-form query</a:t>
            </a:r>
            <a:endParaRPr lang="LID4096"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79C5296-A08B-5356-182B-B3497ACE2435}"/>
                  </a:ext>
                </a:extLst>
              </p:cNvPr>
              <p:cNvSpPr>
                <a:spLocks noGrp="1"/>
              </p:cNvSpPr>
              <p:nvPr>
                <p:ph sz="half" idx="2"/>
              </p:nvPr>
            </p:nvSpPr>
            <p:spPr>
              <a:xfrm>
                <a:off x="839788" y="1617785"/>
                <a:ext cx="5157787" cy="4571878"/>
              </a:xfrm>
            </p:spPr>
            <p:style>
              <a:lnRef idx="2">
                <a:schemeClr val="accent2"/>
              </a:lnRef>
              <a:fillRef idx="1">
                <a:schemeClr val="lt1"/>
              </a:fillRef>
              <a:effectRef idx="0">
                <a:schemeClr val="accent2"/>
              </a:effectRef>
              <a:fontRef idx="minor">
                <a:schemeClr val="dk1"/>
              </a:fontRef>
            </p:style>
            <p:txBody>
              <a:bodyPr>
                <a:normAutofit fontScale="70000" lnSpcReduction="20000"/>
              </a:bodyPr>
              <a:lstStyle/>
              <a:p>
                <a:pPr marL="0" indent="0">
                  <a:buNone/>
                </a:pPr>
                <a:r>
                  <a:rPr lang="en-US" dirty="0"/>
                  <a:t>Let </a:t>
                </a:r>
                <a14:m>
                  <m:oMath xmlns:m="http://schemas.openxmlformats.org/officeDocument/2006/math">
                    <m:r>
                      <a:rPr lang="en-US" i="1">
                        <a:latin typeface="Cambria Math" panose="02040503050406030204" pitchFamily="18" charset="0"/>
                        <a:ea typeface="Cambria Math" panose="02040503050406030204" pitchFamily="18" charset="0"/>
                      </a:rPr>
                      <m:t>𝒯</m:t>
                    </m:r>
                  </m:oMath>
                </a14:m>
                <a:r>
                  <a:rPr lang="en-US" dirty="0"/>
                  <a:t> be the set of all TFQs, then</a:t>
                </a: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𝑎𝑡𝑜𝑚𝑖𝑐</m:t>
                        </m:r>
                      </m:sub>
                    </m:sSub>
                    <m:r>
                      <a:rPr lang="en-US" i="1">
                        <a:latin typeface="Cambria Math" panose="02040503050406030204" pitchFamily="18" charset="0"/>
                      </a:rPr>
                      <m:t>={</m:t>
                    </m:r>
                    <m:r>
                      <a:rPr lang="en-US" i="1">
                        <a:latin typeface="Cambria Math" panose="02040503050406030204" pitchFamily="18" charset="0"/>
                      </a:rPr>
                      <m:t>𝑟</m:t>
                    </m:r>
                    <m:d>
                      <m:dPr>
                        <m:ctrlPr>
                          <a:rPr lang="en-US" i="1">
                            <a:latin typeface="Cambria Math" panose="02040503050406030204" pitchFamily="18" charset="0"/>
                          </a:rPr>
                        </m:ctrlPr>
                      </m:dPr>
                      <m:e>
                        <m:r>
                          <a:rPr lang="en-US" i="1">
                            <a:latin typeface="Cambria Math" panose="02040503050406030204" pitchFamily="18" charset="0"/>
                          </a:rPr>
                          <m:t>h</m:t>
                        </m:r>
                        <m:r>
                          <a:rPr lang="en-US" i="1">
                            <a:latin typeface="Cambria Math" panose="02040503050406030204" pitchFamily="18" charset="0"/>
                          </a:rPr>
                          <m:t>,</m:t>
                        </m:r>
                        <m:r>
                          <a:rPr lang="en-US" i="1">
                            <a:latin typeface="Cambria Math" panose="02040503050406030204" pitchFamily="18" charset="0"/>
                          </a:rPr>
                          <m:t>𝑦</m:t>
                        </m:r>
                      </m:e>
                    </m:d>
                    <m:r>
                      <a:rPr lang="en-US" i="1">
                        <a:latin typeface="Cambria Math" panose="02040503050406030204" pitchFamily="18" charset="0"/>
                      </a:rPr>
                      <m:t>:</m:t>
                    </m:r>
                    <m:r>
                      <a:rPr lang="en-US" i="1">
                        <a:latin typeface="Cambria Math" panose="02040503050406030204" pitchFamily="18" charset="0"/>
                      </a:rPr>
                      <m:t>𝑟</m:t>
                    </m:r>
                    <m:r>
                      <a:rPr lang="en-US" i="1">
                        <a:latin typeface="Cambria Math" panose="02040503050406030204" pitchFamily="18" charset="0"/>
                      </a:rPr>
                      <m:t>∈</m:t>
                    </m:r>
                    <m:r>
                      <a:rPr lang="en-US">
                        <a:latin typeface="Cambria Math" panose="02040503050406030204" pitchFamily="18" charset="0"/>
                      </a:rPr>
                      <m:t>ℛ</m:t>
                    </m:r>
                    <m:r>
                      <a:rPr lang="en-US" i="1">
                        <a:latin typeface="Cambria Math" panose="02040503050406030204" pitchFamily="18" charset="0"/>
                      </a:rPr>
                      <m:t>,</m:t>
                    </m:r>
                    <m:r>
                      <a:rPr lang="en-US" i="1">
                        <a:latin typeface="Cambria Math" panose="02040503050406030204" pitchFamily="18" charset="0"/>
                      </a:rPr>
                      <m:t>h</m:t>
                    </m:r>
                    <m:r>
                      <a:rPr lang="en-US" i="1">
                        <a:latin typeface="Cambria Math" panose="02040503050406030204" pitchFamily="18" charset="0"/>
                      </a:rPr>
                      <m:t>∈</m:t>
                    </m:r>
                    <m:r>
                      <a:rPr lang="en-US">
                        <a:latin typeface="Cambria Math" panose="02040503050406030204" pitchFamily="18" charset="0"/>
                      </a:rPr>
                      <m:t>ℰ</m:t>
                    </m:r>
                    <m:r>
                      <a:rPr lang="en-US" i="1">
                        <a:latin typeface="Cambria Math" panose="02040503050406030204" pitchFamily="18" charset="0"/>
                      </a:rPr>
                      <m:t>}</m:t>
                    </m:r>
                    <m:r>
                      <a:rPr lang="en-US" i="1" smtClean="0">
                        <a:latin typeface="Cambria Math" panose="02040503050406030204" pitchFamily="18" charset="0"/>
                      </a:rPr>
                      <m:t> </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𝒯</m:t>
                    </m:r>
                  </m:oMath>
                </a14:m>
                <a:endParaRPr lang="en-US" dirty="0">
                  <a:ea typeface="Cambria Math" panose="02040503050406030204" pitchFamily="18" charset="0"/>
                </a:endParaRPr>
              </a:p>
              <a:p>
                <a:pPr marL="0" indent="0" algn="ctr">
                  <a:buNone/>
                </a:pPr>
                <a14:m>
                  <m:oMath xmlns:m="http://schemas.openxmlformats.org/officeDocument/2006/math">
                    <m:r>
                      <a:rPr lang="en-US" b="0" i="1" smtClean="0">
                        <a:solidFill>
                          <a:srgbClr val="FF0000"/>
                        </a:solidFill>
                        <a:latin typeface="Cambria Math" panose="02040503050406030204" pitchFamily="18" charset="0"/>
                        <a:ea typeface="Cambria Math" panose="02040503050406030204" pitchFamily="18" charset="0"/>
                      </a:rPr>
                      <m:t>h</m:t>
                    </m:r>
                  </m:oMath>
                </a14:m>
                <a:r>
                  <a:rPr lang="en-US" dirty="0">
                    <a:solidFill>
                      <a:srgbClr val="FF0000"/>
                    </a:solidFill>
                    <a:ea typeface="Cambria Math" panose="02040503050406030204" pitchFamily="18" charset="0"/>
                  </a:rPr>
                  <a:t> is an entity, </a:t>
                </a:r>
                <a14:m>
                  <m:oMath xmlns:m="http://schemas.openxmlformats.org/officeDocument/2006/math">
                    <m:r>
                      <a:rPr lang="en-US" b="0" i="1" smtClean="0">
                        <a:solidFill>
                          <a:srgbClr val="FF0000"/>
                        </a:solidFill>
                        <a:latin typeface="Cambria Math" panose="02040503050406030204" pitchFamily="18" charset="0"/>
                        <a:ea typeface="Cambria Math" panose="02040503050406030204" pitchFamily="18" charset="0"/>
                      </a:rPr>
                      <m:t>𝑦</m:t>
                    </m:r>
                  </m:oMath>
                </a14:m>
                <a:r>
                  <a:rPr lang="en-US" dirty="0">
                    <a:solidFill>
                      <a:srgbClr val="FF0000"/>
                    </a:solidFill>
                    <a:ea typeface="Cambria Math" panose="02040503050406030204" pitchFamily="18" charset="0"/>
                  </a:rPr>
                  <a:t> is a variable</a:t>
                </a:r>
              </a:p>
              <a:p>
                <a:r>
                  <a:rPr lang="en-US" dirty="0"/>
                  <a:t>If </a:t>
                </a:r>
                <a14:m>
                  <m:oMath xmlns:m="http://schemas.openxmlformats.org/officeDocument/2006/math">
                    <m:r>
                      <a:rPr lang="en-US" i="1">
                        <a:latin typeface="Cambria Math" panose="02040503050406030204" pitchFamily="18" charset="0"/>
                      </a:rPr>
                      <m:t>𝜙</m:t>
                    </m:r>
                    <m:r>
                      <a:rPr lang="en-US" i="1" smtClean="0">
                        <a:solidFill>
                          <a:srgbClr val="FF0000"/>
                        </a:solidFill>
                        <a:latin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𝒯</m:t>
                    </m:r>
                  </m:oMath>
                </a14:m>
                <a:r>
                  <a:rPr lang="en-US" dirty="0"/>
                  <a:t>, then</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𝜙</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𝑦</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𝒯</m:t>
                      </m:r>
                    </m:oMath>
                  </m:oMathPara>
                </a14:m>
                <a:endParaRPr lang="en-US" dirty="0"/>
              </a:p>
              <a:p>
                <a:r>
                  <a:rPr lang="en-US" dirty="0"/>
                  <a:t>If </a:t>
                </a:r>
                <a14:m>
                  <m:oMath xmlns:m="http://schemas.openxmlformats.org/officeDocument/2006/math">
                    <m:r>
                      <a:rPr lang="en-US" i="1">
                        <a:latin typeface="Cambria Math" panose="02040503050406030204" pitchFamily="18" charset="0"/>
                      </a:rPr>
                      <m:t>𝜙</m:t>
                    </m:r>
                    <m:r>
                      <a:rPr lang="en-US" i="1">
                        <a:latin typeface="Cambria Math" panose="02040503050406030204" pitchFamily="18" charset="0"/>
                      </a:rPr>
                      <m:t>,</m:t>
                    </m:r>
                    <m:r>
                      <a:rPr lang="en-US" i="1">
                        <a:latin typeface="Cambria Math" panose="02040503050406030204" pitchFamily="18" charset="0"/>
                      </a:rPr>
                      <m:t>𝜓</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𝒯</m:t>
                    </m:r>
                  </m:oMath>
                </a14:m>
                <a:r>
                  <a:rPr lang="en-US" dirty="0"/>
                  <a:t>, then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𝜙</m:t>
                      </m:r>
                      <m:d>
                        <m:dPr>
                          <m:ctrlPr>
                            <a:rPr lang="en-US" i="1">
                              <a:latin typeface="Cambria Math" panose="02040503050406030204" pitchFamily="18" charset="0"/>
                            </a:rPr>
                          </m:ctrlPr>
                        </m:dPr>
                        <m:e>
                          <m:r>
                            <a:rPr lang="en-US" i="1">
                              <a:latin typeface="Cambria Math" panose="02040503050406030204" pitchFamily="18" charset="0"/>
                            </a:rPr>
                            <m:t>𝑦</m:t>
                          </m:r>
                        </m:e>
                      </m:d>
                      <m:sSup>
                        <m:sSupPr>
                          <m:ctrlPr>
                            <a:rPr lang="en-US" i="1">
                              <a:latin typeface="Cambria Math" panose="02040503050406030204" pitchFamily="18" charset="0"/>
                            </a:rPr>
                          </m:ctrlPr>
                        </m:sSupPr>
                        <m:e>
                          <m:r>
                            <a:rPr lang="en-US" i="1">
                              <a:latin typeface="Cambria Math" panose="02040503050406030204" pitchFamily="18" charset="0"/>
                            </a:rPr>
                            <m:t>∧</m:t>
                          </m:r>
                        </m:e>
                        <m:sup>
                          <m:r>
                            <a:rPr lang="en-US" i="1">
                              <a:latin typeface="Cambria Math" panose="02040503050406030204" pitchFamily="18" charset="0"/>
                            </a:rPr>
                            <m:t>∗</m:t>
                          </m:r>
                        </m:sup>
                      </m:sSup>
                      <m:r>
                        <a:rPr lang="en-US" i="1">
                          <a:latin typeface="Cambria Math" panose="02040503050406030204" pitchFamily="18" charset="0"/>
                        </a:rPr>
                        <m:t>𝜓</m:t>
                      </m:r>
                      <m:d>
                        <m:dPr>
                          <m:ctrlPr>
                            <a:rPr lang="en-US" i="1">
                              <a:latin typeface="Cambria Math" panose="02040503050406030204" pitchFamily="18" charset="0"/>
                            </a:rPr>
                          </m:ctrlPr>
                        </m:dPr>
                        <m:e>
                          <m:r>
                            <a:rPr lang="en-US" i="1">
                              <a:latin typeface="Cambria Math" panose="02040503050406030204" pitchFamily="18" charset="0"/>
                            </a:rPr>
                            <m:t>𝑦</m:t>
                          </m:r>
                        </m:e>
                      </m:d>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𝒯</m:t>
                      </m:r>
                    </m:oMath>
                  </m:oMathPara>
                </a14:m>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𝜙</m:t>
                      </m:r>
                      <m:d>
                        <m:dPr>
                          <m:ctrlPr>
                            <a:rPr lang="en-US" i="1">
                              <a:latin typeface="Cambria Math" panose="02040503050406030204" pitchFamily="18" charset="0"/>
                            </a:rPr>
                          </m:ctrlPr>
                        </m:dPr>
                        <m:e>
                          <m:r>
                            <a:rPr lang="en-US" i="1">
                              <a:latin typeface="Cambria Math" panose="02040503050406030204" pitchFamily="18" charset="0"/>
                            </a:rPr>
                            <m:t>𝑦</m:t>
                          </m:r>
                        </m:e>
                      </m:d>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m:t>
                          </m:r>
                        </m:e>
                        <m:sup>
                          <m:r>
                            <a:rPr lang="en-US" i="1">
                              <a:latin typeface="Cambria Math" panose="02040503050406030204" pitchFamily="18" charset="0"/>
                              <a:ea typeface="Cambria Math" panose="02040503050406030204" pitchFamily="18" charset="0"/>
                            </a:rPr>
                            <m:t>∗</m:t>
                          </m:r>
                        </m:sup>
                      </m:sSup>
                      <m:r>
                        <a:rPr lang="en-US" i="1">
                          <a:latin typeface="Cambria Math" panose="02040503050406030204" pitchFamily="18" charset="0"/>
                        </a:rPr>
                        <m:t>𝜓</m:t>
                      </m:r>
                      <m:d>
                        <m:dPr>
                          <m:ctrlPr>
                            <a:rPr lang="en-US" i="1">
                              <a:latin typeface="Cambria Math" panose="02040503050406030204" pitchFamily="18" charset="0"/>
                            </a:rPr>
                          </m:ctrlPr>
                        </m:dPr>
                        <m:e>
                          <m:r>
                            <a:rPr lang="en-US" i="1">
                              <a:latin typeface="Cambria Math" panose="02040503050406030204" pitchFamily="18" charset="0"/>
                            </a:rPr>
                            <m:t>𝑦</m:t>
                          </m:r>
                        </m:e>
                      </m:d>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𝒯</m:t>
                      </m:r>
                    </m:oMath>
                  </m:oMathPara>
                </a14:m>
                <a:endParaRPr lang="en-US" dirty="0"/>
              </a:p>
              <a:p>
                <a:pPr marL="0" indent="0">
                  <a:buNone/>
                </a:pPr>
                <a:r>
                  <a:rPr lang="en-US" dirty="0"/>
                  <a:t>Note*: the existential variables in </a:t>
                </a:r>
                <a14:m>
                  <m:oMath xmlns:m="http://schemas.openxmlformats.org/officeDocument/2006/math">
                    <m:r>
                      <a:rPr lang="en-US" i="1">
                        <a:latin typeface="Cambria Math" panose="02040503050406030204" pitchFamily="18" charset="0"/>
                      </a:rPr>
                      <m:t>𝜙</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oMath>
                </a14:m>
                <a:r>
                  <a:rPr lang="en-US" dirty="0"/>
                  <a:t> and </a:t>
                </a:r>
                <a14:m>
                  <m:oMath xmlns:m="http://schemas.openxmlformats.org/officeDocument/2006/math">
                    <m:r>
                      <a:rPr lang="en-US" i="1">
                        <a:latin typeface="Cambria Math" panose="02040503050406030204" pitchFamily="18" charset="0"/>
                      </a:rPr>
                      <m:t>𝜓</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oMath>
                </a14:m>
                <a:r>
                  <a:rPr lang="en-US" dirty="0"/>
                  <a:t> are assumed to be not shared.</a:t>
                </a:r>
              </a:p>
              <a:p>
                <a:r>
                  <a:rPr lang="en-US" dirty="0"/>
                  <a:t>If </a:t>
                </a:r>
                <a14:m>
                  <m:oMath xmlns:m="http://schemas.openxmlformats.org/officeDocument/2006/math">
                    <m:r>
                      <a:rPr lang="en-US" i="1">
                        <a:latin typeface="Cambria Math" panose="02040503050406030204" pitchFamily="18" charset="0"/>
                      </a:rPr>
                      <m:t>𝜙</m:t>
                    </m:r>
                    <m:d>
                      <m:dPr>
                        <m:ctrlPr>
                          <a:rPr lang="en-US" i="1">
                            <a:latin typeface="Cambria Math" panose="02040503050406030204" pitchFamily="18" charset="0"/>
                          </a:rPr>
                        </m:ctrlPr>
                      </m:dPr>
                      <m:e>
                        <m:r>
                          <a:rPr lang="en-US" i="1">
                            <a:latin typeface="Cambria Math" panose="02040503050406030204" pitchFamily="18" charset="0"/>
                          </a:rPr>
                          <m:t>𝑧</m:t>
                        </m:r>
                      </m:e>
                    </m:d>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𝒯</m:t>
                    </m:r>
                  </m:oMath>
                </a14:m>
                <a:r>
                  <a:rPr lang="en-US" dirty="0"/>
                  <a:t>, then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𝑧</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𝜙</m:t>
                      </m:r>
                      <m:d>
                        <m:dPr>
                          <m:ctrlPr>
                            <a:rPr lang="en-US" i="1">
                              <a:latin typeface="Cambria Math" panose="02040503050406030204" pitchFamily="18" charset="0"/>
                            </a:rPr>
                          </m:ctrlPr>
                        </m:dPr>
                        <m:e>
                          <m:r>
                            <a:rPr lang="en-US" i="1">
                              <a:latin typeface="Cambria Math" panose="02040503050406030204" pitchFamily="18" charset="0"/>
                            </a:rPr>
                            <m:t>𝑧</m:t>
                          </m:r>
                        </m:e>
                      </m:d>
                      <m:r>
                        <a:rPr lang="en-US" i="1">
                          <a:latin typeface="Cambria Math" panose="02040503050406030204" pitchFamily="18" charset="0"/>
                        </a:rPr>
                        <m:t>∧</m:t>
                      </m:r>
                      <m:r>
                        <a:rPr lang="en-US" i="1">
                          <a:latin typeface="Cambria Math" panose="02040503050406030204" pitchFamily="18" charset="0"/>
                        </a:rPr>
                        <m:t>𝑟</m:t>
                      </m:r>
                      <m:d>
                        <m:dPr>
                          <m:ctrlPr>
                            <a:rPr lang="en-US" i="1">
                              <a:latin typeface="Cambria Math" panose="02040503050406030204" pitchFamily="18" charset="0"/>
                            </a:rPr>
                          </m:ctrlPr>
                        </m:dPr>
                        <m:e>
                          <m:r>
                            <a:rPr lang="en-US" i="1">
                              <a:latin typeface="Cambria Math" panose="02040503050406030204" pitchFamily="18" charset="0"/>
                            </a:rPr>
                            <m:t>𝑧</m:t>
                          </m:r>
                          <m:r>
                            <a:rPr lang="en-US" i="1">
                              <a:latin typeface="Cambria Math" panose="02040503050406030204" pitchFamily="18" charset="0"/>
                            </a:rPr>
                            <m:t>,</m:t>
                          </m:r>
                          <m:r>
                            <a:rPr lang="en-US" i="1">
                              <a:latin typeface="Cambria Math" panose="02040503050406030204" pitchFamily="18" charset="0"/>
                            </a:rPr>
                            <m:t>𝑦</m:t>
                          </m:r>
                        </m:e>
                      </m:d>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𝒯</m:t>
                      </m:r>
                    </m:oMath>
                  </m:oMathPara>
                </a14:m>
                <a:endParaRPr lang="en-US" dirty="0"/>
              </a:p>
            </p:txBody>
          </p:sp>
        </mc:Choice>
        <mc:Fallback xmlns="">
          <p:sp>
            <p:nvSpPr>
              <p:cNvPr id="3" name="Content Placeholder 2">
                <a:extLst>
                  <a:ext uri="{FF2B5EF4-FFF2-40B4-BE49-F238E27FC236}">
                    <a16:creationId xmlns:a16="http://schemas.microsoft.com/office/drawing/2014/main" id="{079C5296-A08B-5356-182B-B3497ACE2435}"/>
                  </a:ext>
                </a:extLst>
              </p:cNvPr>
              <p:cNvSpPr>
                <a:spLocks noGrp="1" noRot="1" noChangeAspect="1" noMove="1" noResize="1" noEditPoints="1" noAdjustHandles="1" noChangeArrowheads="1" noChangeShapeType="1" noTextEdit="1"/>
              </p:cNvSpPr>
              <p:nvPr>
                <p:ph sz="half" idx="2"/>
              </p:nvPr>
            </p:nvSpPr>
            <p:spPr>
              <a:xfrm>
                <a:off x="839788" y="1617785"/>
                <a:ext cx="5157787" cy="4571878"/>
              </a:xfrm>
              <a:blipFill>
                <a:blip r:embed="rId2"/>
                <a:stretch>
                  <a:fillRect l="-1179" t="-2261"/>
                </a:stretch>
              </a:blipFill>
            </p:spPr>
            <p:txBody>
              <a:bodyPr/>
              <a:lstStyle/>
              <a:p>
                <a:r>
                  <a:rPr lang="en-HK">
                    <a:noFill/>
                  </a:rPr>
                  <a:t> </a:t>
                </a:r>
              </a:p>
            </p:txBody>
          </p:sp>
        </mc:Fallback>
      </mc:AlternateContent>
      <p:sp>
        <p:nvSpPr>
          <p:cNvPr id="6" name="Text Placeholder 5">
            <a:extLst>
              <a:ext uri="{FF2B5EF4-FFF2-40B4-BE49-F238E27FC236}">
                <a16:creationId xmlns:a16="http://schemas.microsoft.com/office/drawing/2014/main" id="{EF783F21-8C6B-4A4D-2B45-4613A989127B}"/>
              </a:ext>
            </a:extLst>
          </p:cNvPr>
          <p:cNvSpPr>
            <a:spLocks noGrp="1"/>
          </p:cNvSpPr>
          <p:nvPr>
            <p:ph type="body" sz="quarter" idx="3"/>
          </p:nvPr>
        </p:nvSpPr>
        <p:spPr>
          <a:xfrm>
            <a:off x="6132634" y="1046284"/>
            <a:ext cx="5183188" cy="474052"/>
          </a:xfrm>
        </p:spPr>
        <p:txBody>
          <a:bodyPr/>
          <a:lstStyle/>
          <a:p>
            <a:r>
              <a:rPr lang="en-US" altLang="zh-CN" dirty="0"/>
              <a:t>Existential First Order (EFO) query</a:t>
            </a:r>
            <a:endParaRPr lang="LID4096" dirty="0"/>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AB42B001-09CB-6358-2215-66DD967C10D4}"/>
                  </a:ext>
                </a:extLst>
              </p:cNvPr>
              <p:cNvSpPr>
                <a:spLocks noGrp="1"/>
              </p:cNvSpPr>
              <p:nvPr>
                <p:ph sz="quarter" idx="4"/>
              </p:nvPr>
            </p:nvSpPr>
            <p:spPr>
              <a:xfrm>
                <a:off x="6172200" y="1617785"/>
                <a:ext cx="5183188" cy="4571878"/>
              </a:xfrm>
            </p:spPr>
            <p:style>
              <a:lnRef idx="2">
                <a:schemeClr val="dk1"/>
              </a:lnRef>
              <a:fillRef idx="1">
                <a:schemeClr val="lt1"/>
              </a:fillRef>
              <a:effectRef idx="0">
                <a:schemeClr val="dk1"/>
              </a:effectRef>
              <a:fontRef idx="minor">
                <a:schemeClr val="dk1"/>
              </a:fontRef>
            </p:style>
            <p:txBody>
              <a:bodyPr>
                <a:normAutofit fontScale="70000" lnSpcReduction="20000"/>
              </a:bodyPr>
              <a:lstStyle/>
              <a:p>
                <a:pPr marL="0" indent="0">
                  <a:buNone/>
                </a:pPr>
                <a:r>
                  <a:rPr lang="en-US" dirty="0"/>
                  <a:t>Let </a:t>
                </a:r>
                <a14:m>
                  <m:oMath xmlns:m="http://schemas.openxmlformats.org/officeDocument/2006/math">
                    <m:r>
                      <a:rPr lang="en-US" i="1" smtClean="0">
                        <a:latin typeface="Cambria Math" panose="02040503050406030204" pitchFamily="18" charset="0"/>
                        <a:ea typeface="Cambria Math" panose="02040503050406030204" pitchFamily="18" charset="0"/>
                      </a:rPr>
                      <m:t>𝒬</m:t>
                    </m:r>
                  </m:oMath>
                </a14:m>
                <a:r>
                  <a:rPr lang="en-US" dirty="0"/>
                  <a:t> be the set of all EFO query, then</a:t>
                </a:r>
              </a:p>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𝐹</m:t>
                        </m:r>
                      </m:e>
                      <m:sub>
                        <m:r>
                          <a:rPr lang="en-US" i="1">
                            <a:latin typeface="Cambria Math" panose="02040503050406030204" pitchFamily="18" charset="0"/>
                          </a:rPr>
                          <m:t>𝑎𝑡𝑜𝑚𝑖𝑐</m:t>
                        </m:r>
                      </m:sub>
                    </m:sSub>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𝑟</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2</m:t>
                                </m:r>
                              </m:sub>
                            </m:sSub>
                          </m:e>
                        </m:d>
                        <m:r>
                          <a:rPr lang="en-US" i="1">
                            <a:latin typeface="Cambria Math" panose="02040503050406030204" pitchFamily="18" charset="0"/>
                          </a:rPr>
                          <m:t>,</m:t>
                        </m:r>
                        <m:r>
                          <a:rPr lang="en-US" i="1">
                            <a:latin typeface="Cambria Math" panose="02040503050406030204" pitchFamily="18" charset="0"/>
                          </a:rPr>
                          <m:t>𝑟</m:t>
                        </m:r>
                        <m:r>
                          <a:rPr lang="en-US" i="1">
                            <a:latin typeface="Cambria Math" panose="02040503050406030204" pitchFamily="18" charset="0"/>
                          </a:rPr>
                          <m:t>∈</m:t>
                        </m:r>
                        <m:r>
                          <a:rPr lang="en-US">
                            <a:latin typeface="Cambria Math" panose="02040503050406030204" pitchFamily="18" charset="0"/>
                          </a:rPr>
                          <m:t>ℛ</m:t>
                        </m:r>
                      </m:e>
                    </m:d>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𝒬</m:t>
                    </m:r>
                  </m:oMath>
                </a14:m>
                <a:endParaRPr lang="en-US" i="1" dirty="0">
                  <a:latin typeface="Cambria Math" panose="02040503050406030204" pitchFamily="18" charset="0"/>
                  <a:ea typeface="Cambria Math" panose="02040503050406030204" pitchFamily="18" charset="0"/>
                </a:endParaRPr>
              </a:p>
              <a:p>
                <a:pPr marL="0" indent="0" algn="ctr">
                  <a:buNone/>
                </a:pP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𝑡</m:t>
                        </m:r>
                      </m:e>
                      <m:sub>
                        <m:r>
                          <a:rPr lang="en-US" b="0" i="1" smtClean="0">
                            <a:latin typeface="Cambria Math" panose="02040503050406030204" pitchFamily="18" charset="0"/>
                            <a:ea typeface="Cambria Math" panose="02040503050406030204" pitchFamily="18" charset="0"/>
                          </a:rPr>
                          <m:t>1</m:t>
                        </m:r>
                      </m:sub>
                    </m:sSub>
                  </m:oMath>
                </a14:m>
                <a:r>
                  <a:rPr lang="en-US" dirty="0">
                    <a:ea typeface="Cambria Math" panose="02040503050406030204" pitchFamily="18" charset="0"/>
                  </a:rPr>
                  <a:t> and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𝑡</m:t>
                        </m:r>
                      </m:e>
                      <m:sub>
                        <m:r>
                          <a:rPr lang="en-US" b="0" i="1" smtClean="0">
                            <a:latin typeface="Cambria Math" panose="02040503050406030204" pitchFamily="18" charset="0"/>
                            <a:ea typeface="Cambria Math" panose="02040503050406030204" pitchFamily="18" charset="0"/>
                          </a:rPr>
                          <m:t>2</m:t>
                        </m:r>
                      </m:sub>
                    </m:sSub>
                  </m:oMath>
                </a14:m>
                <a:r>
                  <a:rPr lang="en-US" dirty="0">
                    <a:ea typeface="Cambria Math" panose="02040503050406030204" pitchFamily="18" charset="0"/>
                  </a:rPr>
                  <a:t> </a:t>
                </a:r>
                <a:r>
                  <a:rPr lang="en-US" dirty="0">
                    <a:solidFill>
                      <a:srgbClr val="FF0000"/>
                    </a:solidFill>
                    <a:ea typeface="Cambria Math" panose="02040503050406030204" pitchFamily="18" charset="0"/>
                  </a:rPr>
                  <a:t>are either entities or variables</a:t>
                </a:r>
                <a:r>
                  <a:rPr lang="en-US" dirty="0">
                    <a:ea typeface="Cambria Math" panose="02040503050406030204" pitchFamily="18" charset="0"/>
                  </a:rPr>
                  <a:t>.</a:t>
                </a:r>
              </a:p>
              <a:p>
                <a:r>
                  <a:rPr lang="en-US" dirty="0"/>
                  <a:t>If </a:t>
                </a:r>
                <a14:m>
                  <m:oMath xmlns:m="http://schemas.openxmlformats.org/officeDocument/2006/math">
                    <m:r>
                      <a:rPr lang="en-US" i="1">
                        <a:latin typeface="Cambria Math" panose="02040503050406030204" pitchFamily="18" charset="0"/>
                      </a:rPr>
                      <m:t>𝜙</m:t>
                    </m:r>
                    <m:r>
                      <a:rPr lang="en-US" i="1" smtClean="0">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𝐹</m:t>
                        </m:r>
                      </m:e>
                      <m:sub>
                        <m:r>
                          <a:rPr lang="en-US" i="1">
                            <a:solidFill>
                              <a:srgbClr val="FF0000"/>
                            </a:solidFill>
                            <a:latin typeface="Cambria Math" panose="02040503050406030204" pitchFamily="18" charset="0"/>
                          </a:rPr>
                          <m:t>𝑎𝑡𝑜𝑚𝑖𝑐</m:t>
                        </m:r>
                      </m:sub>
                    </m:sSub>
                  </m:oMath>
                </a14:m>
                <a:r>
                  <a:rPr lang="en-US" dirty="0"/>
                  <a:t>, then</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𝜙</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𝑦</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𝒬</m:t>
                      </m:r>
                    </m:oMath>
                  </m:oMathPara>
                </a14:m>
                <a:endParaRPr lang="en-US" dirty="0"/>
              </a:p>
              <a:p>
                <a:r>
                  <a:rPr lang="en-US" dirty="0"/>
                  <a:t>If </a:t>
                </a:r>
                <a14:m>
                  <m:oMath xmlns:m="http://schemas.openxmlformats.org/officeDocument/2006/math">
                    <m:r>
                      <a:rPr lang="en-US" i="1">
                        <a:latin typeface="Cambria Math" panose="02040503050406030204" pitchFamily="18" charset="0"/>
                      </a:rPr>
                      <m:t>𝜙</m:t>
                    </m:r>
                    <m:r>
                      <a:rPr lang="en-US" i="1">
                        <a:latin typeface="Cambria Math" panose="02040503050406030204" pitchFamily="18" charset="0"/>
                      </a:rPr>
                      <m:t>,</m:t>
                    </m:r>
                    <m:r>
                      <a:rPr lang="en-US" i="1">
                        <a:latin typeface="Cambria Math" panose="02040503050406030204" pitchFamily="18" charset="0"/>
                      </a:rPr>
                      <m:t>𝜓</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𝒬</m:t>
                    </m:r>
                  </m:oMath>
                </a14:m>
                <a:r>
                  <a:rPr lang="en-US" dirty="0"/>
                  <a:t>, then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𝜙</m:t>
                      </m:r>
                      <m:d>
                        <m:dPr>
                          <m:ctrlPr>
                            <a:rPr lang="en-US" i="1">
                              <a:latin typeface="Cambria Math" panose="02040503050406030204" pitchFamily="18" charset="0"/>
                            </a:rPr>
                          </m:ctrlPr>
                        </m:dPr>
                        <m:e>
                          <m:r>
                            <a:rPr lang="en-US" i="1">
                              <a:latin typeface="Cambria Math" panose="02040503050406030204" pitchFamily="18" charset="0"/>
                            </a:rPr>
                            <m:t>𝑦</m:t>
                          </m:r>
                        </m:e>
                      </m:d>
                      <m:r>
                        <a:rPr lang="en-US" i="1">
                          <a:latin typeface="Cambria Math" panose="02040503050406030204" pitchFamily="18" charset="0"/>
                        </a:rPr>
                        <m:t>∧</m:t>
                      </m:r>
                      <m:r>
                        <a:rPr lang="en-US" i="1">
                          <a:latin typeface="Cambria Math" panose="02040503050406030204" pitchFamily="18" charset="0"/>
                        </a:rPr>
                        <m:t>𝜓</m:t>
                      </m:r>
                      <m:d>
                        <m:dPr>
                          <m:ctrlPr>
                            <a:rPr lang="en-US" i="1">
                              <a:latin typeface="Cambria Math" panose="02040503050406030204" pitchFamily="18" charset="0"/>
                            </a:rPr>
                          </m:ctrlPr>
                        </m:dPr>
                        <m:e>
                          <m:r>
                            <a:rPr lang="en-US" i="1">
                              <a:latin typeface="Cambria Math" panose="02040503050406030204" pitchFamily="18" charset="0"/>
                            </a:rPr>
                            <m:t>𝑦</m:t>
                          </m:r>
                        </m:e>
                      </m:d>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𝒬</m:t>
                      </m:r>
                    </m:oMath>
                  </m:oMathPara>
                </a14:m>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𝜙</m:t>
                      </m:r>
                      <m:d>
                        <m:dPr>
                          <m:ctrlPr>
                            <a:rPr lang="en-US" i="1">
                              <a:latin typeface="Cambria Math" panose="02040503050406030204" pitchFamily="18" charset="0"/>
                            </a:rPr>
                          </m:ctrlPr>
                        </m:dPr>
                        <m:e>
                          <m:r>
                            <a:rPr lang="en-US" i="1">
                              <a:latin typeface="Cambria Math" panose="02040503050406030204" pitchFamily="18" charset="0"/>
                            </a:rPr>
                            <m:t>𝑦</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𝜓</m:t>
                      </m:r>
                      <m:d>
                        <m:dPr>
                          <m:ctrlPr>
                            <a:rPr lang="en-US" i="1">
                              <a:latin typeface="Cambria Math" panose="02040503050406030204" pitchFamily="18" charset="0"/>
                            </a:rPr>
                          </m:ctrlPr>
                        </m:dPr>
                        <m:e>
                          <m:r>
                            <a:rPr lang="en-US" i="1">
                              <a:latin typeface="Cambria Math" panose="02040503050406030204" pitchFamily="18" charset="0"/>
                            </a:rPr>
                            <m:t>𝑦</m:t>
                          </m:r>
                        </m:e>
                      </m:d>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𝒬</m:t>
                      </m:r>
                    </m:oMath>
                  </m:oMathPara>
                </a14:m>
                <a:endParaRPr lang="en-US" dirty="0"/>
              </a:p>
              <a:p>
                <a:pPr marL="0" indent="0">
                  <a:buNone/>
                </a:pPr>
                <a:r>
                  <a:rPr lang="en-US" dirty="0"/>
                  <a:t>Note1: the existential variables in </a:t>
                </a:r>
                <a14:m>
                  <m:oMath xmlns:m="http://schemas.openxmlformats.org/officeDocument/2006/math">
                    <m:r>
                      <a:rPr lang="en-US" i="1">
                        <a:latin typeface="Cambria Math" panose="02040503050406030204" pitchFamily="18" charset="0"/>
                      </a:rPr>
                      <m:t>𝜙</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oMath>
                </a14:m>
                <a:r>
                  <a:rPr lang="en-US" dirty="0"/>
                  <a:t> and </a:t>
                </a:r>
                <a14:m>
                  <m:oMath xmlns:m="http://schemas.openxmlformats.org/officeDocument/2006/math">
                    <m:r>
                      <a:rPr lang="en-US" i="1">
                        <a:latin typeface="Cambria Math" panose="02040503050406030204" pitchFamily="18" charset="0"/>
                      </a:rPr>
                      <m:t>𝜓</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oMath>
                </a14:m>
                <a:r>
                  <a:rPr lang="en-US" dirty="0"/>
                  <a:t> can be shared.</a:t>
                </a:r>
              </a:p>
              <a:p>
                <a:r>
                  <a:rPr lang="en-US" dirty="0">
                    <a:solidFill>
                      <a:srgbClr val="FF0000"/>
                    </a:solidFill>
                  </a:rPr>
                  <a:t>If </a:t>
                </a:r>
                <a14:m>
                  <m:oMath xmlns:m="http://schemas.openxmlformats.org/officeDocument/2006/math">
                    <m:r>
                      <a:rPr lang="en-US" i="1" smtClean="0">
                        <a:solidFill>
                          <a:srgbClr val="FF0000"/>
                        </a:solidFill>
                        <a:latin typeface="Cambria Math" panose="02040503050406030204" pitchFamily="18" charset="0"/>
                      </a:rPr>
                      <m:t>𝜙</m:t>
                    </m:r>
                    <m:r>
                      <a:rPr lang="en-US" i="1" smtClean="0">
                        <a:solidFill>
                          <a:srgbClr val="FF0000"/>
                        </a:solidFill>
                        <a:latin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𝒬</m:t>
                    </m:r>
                  </m:oMath>
                </a14:m>
                <a:r>
                  <a:rPr lang="en-US" dirty="0">
                    <a:solidFill>
                      <a:srgbClr val="FF0000"/>
                    </a:solidFill>
                  </a:rPr>
                  <a:t> and </a:t>
                </a:r>
                <a14:m>
                  <m:oMath xmlns:m="http://schemas.openxmlformats.org/officeDocument/2006/math">
                    <m:r>
                      <a:rPr lang="en-US" b="0" i="1" smtClean="0">
                        <a:solidFill>
                          <a:srgbClr val="FF0000"/>
                        </a:solidFill>
                        <a:latin typeface="Cambria Math" panose="02040503050406030204" pitchFamily="18" charset="0"/>
                      </a:rPr>
                      <m:t>𝑥</m:t>
                    </m:r>
                  </m:oMath>
                </a14:m>
                <a:r>
                  <a:rPr lang="en-US" dirty="0">
                    <a:solidFill>
                      <a:srgbClr val="FF0000"/>
                    </a:solidFill>
                  </a:rPr>
                  <a:t> is a variable, then</a:t>
                </a:r>
              </a:p>
              <a:p>
                <a:pPr marL="0" indent="0">
                  <a:buNone/>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𝑥</m:t>
                      </m:r>
                      <m:r>
                        <a:rPr lang="en-US" b="0" i="1" smtClean="0">
                          <a:solidFill>
                            <a:srgbClr val="FF0000"/>
                          </a:solidFill>
                          <a:latin typeface="Cambria Math" panose="02040503050406030204" pitchFamily="18" charset="0"/>
                        </a:rPr>
                        <m:t>. </m:t>
                      </m:r>
                      <m:r>
                        <a:rPr lang="en-US" b="0" i="1" smtClean="0">
                          <a:solidFill>
                            <a:srgbClr val="FF0000"/>
                          </a:solidFill>
                          <a:latin typeface="Cambria Math" panose="02040503050406030204" pitchFamily="18" charset="0"/>
                        </a:rPr>
                        <m:t>𝜙</m:t>
                      </m:r>
                      <m:r>
                        <a:rPr lang="en-US" b="0" i="1" smtClean="0">
                          <a:solidFill>
                            <a:srgbClr val="FF0000"/>
                          </a:solidFill>
                          <a:latin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𝒬</m:t>
                      </m:r>
                    </m:oMath>
                  </m:oMathPara>
                </a14:m>
                <a:endParaRPr lang="en-US" dirty="0">
                  <a:solidFill>
                    <a:srgbClr val="FF0000"/>
                  </a:solidFill>
                </a:endParaRPr>
              </a:p>
              <a:p>
                <a:pPr marL="0" indent="0">
                  <a:buNone/>
                </a:pPr>
                <a:r>
                  <a:rPr lang="en-US" dirty="0">
                    <a:solidFill>
                      <a:schemeClr val="tx1"/>
                    </a:solidFill>
                  </a:rPr>
                  <a:t>Note2: we can always use this rule to make sure there is only one free variable (non-quantified). This subset is also known as </a:t>
                </a:r>
                <a14:m>
                  <m:oMath xmlns:m="http://schemas.openxmlformats.org/officeDocument/2006/math">
                    <m:r>
                      <m:rPr>
                        <m:sty m:val="p"/>
                      </m:rPr>
                      <a:rPr lang="en-US" b="0" i="0" smtClean="0">
                        <a:solidFill>
                          <a:schemeClr val="tx1"/>
                        </a:solidFill>
                        <a:latin typeface="Cambria Math" panose="02040503050406030204" pitchFamily="18" charset="0"/>
                      </a:rPr>
                      <m:t>EF</m:t>
                    </m:r>
                    <m:sSub>
                      <m:sSubPr>
                        <m:ctrlPr>
                          <a:rPr lang="en-US" b="0" i="1" smtClean="0">
                            <a:solidFill>
                              <a:schemeClr val="tx1"/>
                            </a:solidFill>
                            <a:latin typeface="Cambria Math" panose="02040503050406030204" pitchFamily="18" charset="0"/>
                          </a:rPr>
                        </m:ctrlPr>
                      </m:sSubPr>
                      <m:e>
                        <m:r>
                          <m:rPr>
                            <m:sty m:val="p"/>
                          </m:rPr>
                          <a:rPr lang="en-US" b="0" i="0" smtClean="0">
                            <a:solidFill>
                              <a:schemeClr val="tx1"/>
                            </a:solidFill>
                            <a:latin typeface="Cambria Math" panose="02040503050406030204" pitchFamily="18" charset="0"/>
                          </a:rPr>
                          <m:t>O</m:t>
                        </m:r>
                      </m:e>
                      <m:sub>
                        <m:r>
                          <a:rPr lang="en-US" b="0" i="0" smtClean="0">
                            <a:solidFill>
                              <a:schemeClr val="tx1"/>
                            </a:solidFill>
                            <a:latin typeface="Cambria Math" panose="02040503050406030204" pitchFamily="18" charset="0"/>
                          </a:rPr>
                          <m:t>1</m:t>
                        </m:r>
                      </m:sub>
                    </m:sSub>
                  </m:oMath>
                </a14:m>
                <a:r>
                  <a:rPr lang="en-US" dirty="0">
                    <a:solidFill>
                      <a:schemeClr val="tx1"/>
                    </a:solidFill>
                  </a:rPr>
                  <a:t>.</a:t>
                </a:r>
              </a:p>
              <a:p>
                <a:pPr marL="0" indent="0">
                  <a:buNone/>
                </a:pPr>
                <a:endParaRPr lang="en-US" dirty="0"/>
              </a:p>
            </p:txBody>
          </p:sp>
        </mc:Choice>
        <mc:Fallback xmlns="">
          <p:sp>
            <p:nvSpPr>
              <p:cNvPr id="4" name="Content Placeholder 3">
                <a:extLst>
                  <a:ext uri="{FF2B5EF4-FFF2-40B4-BE49-F238E27FC236}">
                    <a16:creationId xmlns:a16="http://schemas.microsoft.com/office/drawing/2014/main" id="{AB42B001-09CB-6358-2215-66DD967C10D4}"/>
                  </a:ext>
                </a:extLst>
              </p:cNvPr>
              <p:cNvSpPr>
                <a:spLocks noGrp="1" noRot="1" noChangeAspect="1" noMove="1" noResize="1" noEditPoints="1" noAdjustHandles="1" noChangeArrowheads="1" noChangeShapeType="1" noTextEdit="1"/>
              </p:cNvSpPr>
              <p:nvPr>
                <p:ph sz="quarter" idx="4"/>
              </p:nvPr>
            </p:nvSpPr>
            <p:spPr>
              <a:xfrm>
                <a:off x="6172200" y="1617785"/>
                <a:ext cx="5183188" cy="4571878"/>
              </a:xfrm>
              <a:blipFill>
                <a:blip r:embed="rId3"/>
                <a:stretch>
                  <a:fillRect l="-1174" t="-2261" r="-1056" b="-665"/>
                </a:stretch>
              </a:blipFill>
            </p:spPr>
            <p:txBody>
              <a:bodyPr/>
              <a:lstStyle/>
              <a:p>
                <a:r>
                  <a:rPr lang="en-HK">
                    <a:noFill/>
                  </a:rPr>
                  <a:t> </a:t>
                </a:r>
              </a:p>
            </p:txBody>
          </p:sp>
        </mc:Fallback>
      </mc:AlternateContent>
      <p:sp>
        <p:nvSpPr>
          <p:cNvPr id="7" name="Slide Number Placeholder 6">
            <a:extLst>
              <a:ext uri="{FF2B5EF4-FFF2-40B4-BE49-F238E27FC236}">
                <a16:creationId xmlns:a16="http://schemas.microsoft.com/office/drawing/2014/main" id="{FBA3957E-3298-88A2-F31F-4CE87B728BEC}"/>
              </a:ext>
            </a:extLst>
          </p:cNvPr>
          <p:cNvSpPr>
            <a:spLocks noGrp="1"/>
          </p:cNvSpPr>
          <p:nvPr>
            <p:ph type="sldNum" sz="quarter" idx="12"/>
          </p:nvPr>
        </p:nvSpPr>
        <p:spPr>
          <a:xfrm>
            <a:off x="8612188" y="6356350"/>
            <a:ext cx="2743200" cy="365125"/>
          </a:xfrm>
        </p:spPr>
        <p:txBody>
          <a:bodyPr/>
          <a:lstStyle/>
          <a:p>
            <a:fld id="{AB4510BC-A1D5-4B44-925C-78FB2FCED2D1}" type="slidenum">
              <a:rPr lang="en-US" smtClean="0"/>
              <a:t>17</a:t>
            </a:fld>
            <a:endParaRPr lang="en-US"/>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46C642F-F150-C208-6EA2-C407877A7AEF}"/>
                  </a:ext>
                </a:extLst>
              </p:cNvPr>
              <p:cNvSpPr txBox="1"/>
              <p:nvPr/>
            </p:nvSpPr>
            <p:spPr>
              <a:xfrm>
                <a:off x="5564683" y="6204685"/>
                <a:ext cx="6095010" cy="66845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𝐶</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𝑄</m:t>
                          </m:r>
                        </m:e>
                        <m:sub>
                          <m:r>
                            <a:rPr lang="en-US" i="1">
                              <a:latin typeface="Cambria Math" panose="02040503050406030204" pitchFamily="18" charset="0"/>
                              <a:ea typeface="Cambria Math" panose="02040503050406030204" pitchFamily="18" charset="0"/>
                            </a:rPr>
                            <m:t>𝑗</m:t>
                          </m:r>
                        </m:sub>
                      </m:sSub>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rPr>
                            <m:t>𝑦</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𝑛</m:t>
                              </m:r>
                            </m:sub>
                          </m:sSub>
                        </m:e>
                      </m:d>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𝑛</m:t>
                          </m:r>
                        </m:sub>
                      </m:sSub>
                      <m:r>
                        <a:rPr lang="en-US" b="0" i="1" smtClean="0">
                          <a:latin typeface="Cambria Math" panose="02040503050406030204" pitchFamily="18" charset="0"/>
                          <a:ea typeface="Cambria Math" panose="02040503050406030204" pitchFamily="18" charset="0"/>
                        </a:rPr>
                        <m:t>.</m:t>
                      </m:r>
                      <m:nary>
                        <m:naryPr>
                          <m:chr m:val="⋀"/>
                          <m:limLoc m:val="subSup"/>
                          <m:supHide m:val="on"/>
                          <m:ctrlPr>
                            <a:rPr lang="en-US" b="0" i="1" smtClean="0">
                              <a:latin typeface="Cambria Math" panose="02040503050406030204" pitchFamily="18" charset="0"/>
                              <a:ea typeface="Cambria Math" panose="02040503050406030204" pitchFamily="18" charset="0"/>
                            </a:rPr>
                          </m:ctrlPr>
                        </m:naryPr>
                        <m:sub>
                          <m:r>
                            <m:rPr>
                              <m:brk m:alnAt="9"/>
                            </m:rPr>
                            <a:rPr lang="en-US" b="0" i="1" smtClean="0">
                              <a:latin typeface="Cambria Math" panose="02040503050406030204" pitchFamily="18" charset="0"/>
                              <a:ea typeface="Cambria Math" panose="02040503050406030204" pitchFamily="18" charset="0"/>
                            </a:rPr>
                            <m:t>𝑘</m:t>
                          </m:r>
                          <m:r>
                            <a:rPr lang="en-US" b="0" i="1" smtClean="0">
                              <a:latin typeface="Cambria Math" panose="02040503050406030204" pitchFamily="18" charset="0"/>
                              <a:ea typeface="Cambria Math" panose="02040503050406030204" pitchFamily="18" charset="0"/>
                            </a:rPr>
                            <m:t>=1, …,</m:t>
                          </m:r>
                          <m:sSub>
                            <m:sSubPr>
                              <m:ctrlPr>
                                <a:rPr lang="en-US" b="0" i="1" smtClean="0">
                                  <a:latin typeface="Cambria Math" panose="02040503050406030204" pitchFamily="18" charset="0"/>
                                  <a:ea typeface="Cambria Math" panose="02040503050406030204" pitchFamily="18" charset="0"/>
                                </a:rPr>
                              </m:ctrlPr>
                            </m:sSubPr>
                            <m:e>
                              <m:r>
                                <m:rPr>
                                  <m:brk m:alnAt="9"/>
                                </m:rPr>
                                <a:rPr lang="en-US" b="0" i="1" smtClean="0">
                                  <a:latin typeface="Cambria Math" panose="02040503050406030204" pitchFamily="18" charset="0"/>
                                  <a:ea typeface="Cambria Math" panose="02040503050406030204" pitchFamily="18" charset="0"/>
                                </a:rPr>
                                <m:t>𝑀</m:t>
                              </m:r>
                            </m:e>
                            <m:sub>
                              <m:r>
                                <a:rPr lang="en-US" b="0" i="1" smtClean="0">
                                  <a:latin typeface="Cambria Math" panose="02040503050406030204" pitchFamily="18" charset="0"/>
                                  <a:ea typeface="Cambria Math" panose="02040503050406030204" pitchFamily="18" charset="0"/>
                                </a:rPr>
                                <m:t>𝑗</m:t>
                              </m:r>
                            </m:sub>
                          </m:sSub>
                        </m:sub>
                        <m:sup/>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𝑎</m:t>
                              </m:r>
                            </m:e>
                            <m:sub>
                              <m:r>
                                <a:rPr lang="en-US" b="0" i="1" smtClean="0">
                                  <a:latin typeface="Cambria Math" panose="02040503050406030204" pitchFamily="18" charset="0"/>
                                  <a:ea typeface="Cambria Math" panose="02040503050406030204" pitchFamily="18" charset="0"/>
                                </a:rPr>
                                <m:t>𝑗𝑘</m:t>
                              </m:r>
                            </m:sub>
                          </m:sSub>
                        </m:e>
                      </m:nary>
                    </m:oMath>
                  </m:oMathPara>
                </a14:m>
                <a:endParaRPr lang="LID4096" dirty="0"/>
              </a:p>
            </p:txBody>
          </p:sp>
        </mc:Choice>
        <mc:Fallback xmlns="">
          <p:sp>
            <p:nvSpPr>
              <p:cNvPr id="9" name="TextBox 8">
                <a:extLst>
                  <a:ext uri="{FF2B5EF4-FFF2-40B4-BE49-F238E27FC236}">
                    <a16:creationId xmlns:a16="http://schemas.microsoft.com/office/drawing/2014/main" id="{B46C642F-F150-C208-6EA2-C407877A7AEF}"/>
                  </a:ext>
                </a:extLst>
              </p:cNvPr>
              <p:cNvSpPr txBox="1">
                <a:spLocks noRot="1" noChangeAspect="1" noMove="1" noResize="1" noEditPoints="1" noAdjustHandles="1" noChangeArrowheads="1" noChangeShapeType="1" noTextEdit="1"/>
              </p:cNvSpPr>
              <p:nvPr/>
            </p:nvSpPr>
            <p:spPr>
              <a:xfrm>
                <a:off x="5564683" y="6204685"/>
                <a:ext cx="6095010" cy="668453"/>
              </a:xfrm>
              <a:prstGeom prst="rect">
                <a:avLst/>
              </a:prstGeom>
              <a:blipFill>
                <a:blip r:embed="rId4"/>
                <a:stretch>
                  <a:fillRect/>
                </a:stretch>
              </a:blipFill>
            </p:spPr>
            <p:txBody>
              <a:bodyPr/>
              <a:lstStyle/>
              <a:p>
                <a:r>
                  <a:rPr lang="LID4096">
                    <a:noFill/>
                  </a:rPr>
                  <a:t> </a:t>
                </a:r>
              </a:p>
            </p:txBody>
          </p:sp>
        </mc:Fallback>
      </mc:AlternateContent>
    </p:spTree>
    <p:extLst>
      <p:ext uri="{BB962C8B-B14F-4D97-AF65-F5344CB8AC3E}">
        <p14:creationId xmlns:p14="http://schemas.microsoft.com/office/powerpoint/2010/main" val="4228028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txEl>
                                              <p:pRg st="5" end="5"/>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txEl>
                                              <p:pRg st="7" end="7"/>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
                                            <p:txEl>
                                              <p:pRg st="9" end="9"/>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DD314-0476-D4D6-9F71-5AC7CF5F6D17}"/>
              </a:ext>
            </a:extLst>
          </p:cNvPr>
          <p:cNvSpPr>
            <a:spLocks noGrp="1"/>
          </p:cNvSpPr>
          <p:nvPr>
            <p:ph type="title"/>
          </p:nvPr>
        </p:nvSpPr>
        <p:spPr>
          <a:xfrm>
            <a:off x="838199" y="365125"/>
            <a:ext cx="10991523" cy="1325563"/>
          </a:xfrm>
        </p:spPr>
        <p:txBody>
          <a:bodyPr/>
          <a:lstStyle/>
          <a:p>
            <a:r>
              <a:rPr lang="en-US" dirty="0"/>
              <a:t>TFQ vs EFO: Definitions reveals more questions</a:t>
            </a:r>
            <a:endParaRPr lang="LID4096" dirty="0"/>
          </a:p>
        </p:txBody>
      </p:sp>
      <p:sp>
        <p:nvSpPr>
          <p:cNvPr id="7" name="Content Placeholder 6">
            <a:extLst>
              <a:ext uri="{FF2B5EF4-FFF2-40B4-BE49-F238E27FC236}">
                <a16:creationId xmlns:a16="http://schemas.microsoft.com/office/drawing/2014/main" id="{4547486C-5503-E5C7-719A-212CA32F24CE}"/>
              </a:ext>
            </a:extLst>
          </p:cNvPr>
          <p:cNvSpPr>
            <a:spLocks noGrp="1"/>
          </p:cNvSpPr>
          <p:nvPr>
            <p:ph idx="1"/>
          </p:nvPr>
        </p:nvSpPr>
        <p:spPr/>
        <p:txBody>
          <a:bodyPr/>
          <a:lstStyle/>
          <a:p>
            <a:r>
              <a:rPr lang="en-US" dirty="0">
                <a:solidFill>
                  <a:srgbClr val="FF0000"/>
                </a:solidFill>
              </a:rPr>
              <a:t>Are TFQ the same as EFO?</a:t>
            </a:r>
          </a:p>
          <a:p>
            <a:pPr lvl="1"/>
            <a:r>
              <a:rPr lang="en-US" dirty="0"/>
              <a:t>If not, which one is a larger set?</a:t>
            </a:r>
          </a:p>
          <a:p>
            <a:pPr lvl="1"/>
            <a:r>
              <a:rPr lang="en-US" dirty="0">
                <a:solidFill>
                  <a:srgbClr val="FF0000"/>
                </a:solidFill>
              </a:rPr>
              <a:t>If not, are methods introduced in the previous lecture still effective for EFO?</a:t>
            </a:r>
          </a:p>
          <a:p>
            <a:pPr lvl="2"/>
            <a:r>
              <a:rPr lang="en-US" dirty="0"/>
              <a:t>If not, we need more methods!</a:t>
            </a:r>
            <a:endParaRPr lang="LID4096" dirty="0"/>
          </a:p>
        </p:txBody>
      </p:sp>
      <p:sp>
        <p:nvSpPr>
          <p:cNvPr id="3" name="Slide Number Placeholder 2">
            <a:extLst>
              <a:ext uri="{FF2B5EF4-FFF2-40B4-BE49-F238E27FC236}">
                <a16:creationId xmlns:a16="http://schemas.microsoft.com/office/drawing/2014/main" id="{96D3FAE9-6E0D-1754-A30A-AE19D168590F}"/>
              </a:ext>
            </a:extLst>
          </p:cNvPr>
          <p:cNvSpPr>
            <a:spLocks noGrp="1"/>
          </p:cNvSpPr>
          <p:nvPr>
            <p:ph type="sldNum" sz="quarter" idx="12"/>
          </p:nvPr>
        </p:nvSpPr>
        <p:spPr/>
        <p:txBody>
          <a:bodyPr/>
          <a:lstStyle/>
          <a:p>
            <a:fld id="{AB4510BC-A1D5-4B44-925C-78FB2FCED2D1}" type="slidenum">
              <a:rPr lang="en-US" smtClean="0"/>
              <a:t>18</a:t>
            </a:fld>
            <a:endParaRPr lang="en-US"/>
          </a:p>
        </p:txBody>
      </p:sp>
    </p:spTree>
    <p:extLst>
      <p:ext uri="{BB962C8B-B14F-4D97-AF65-F5344CB8AC3E}">
        <p14:creationId xmlns:p14="http://schemas.microsoft.com/office/powerpoint/2010/main" val="4032289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0AC802F9-34C8-4E72-FF05-40EA10AFC346}"/>
                  </a:ext>
                </a:extLst>
              </p:cNvPr>
              <p:cNvSpPr>
                <a:spLocks noGrp="1"/>
              </p:cNvSpPr>
              <p:nvPr>
                <p:ph type="title"/>
              </p:nvPr>
            </p:nvSpPr>
            <p:spPr/>
            <p:txBody>
              <a:bodyPr>
                <a:normAutofit/>
              </a:bodyPr>
              <a:lstStyle/>
              <a:p>
                <a:r>
                  <a:rPr lang="en-US" dirty="0"/>
                  <a:t>TFQ vs EFO: </a:t>
                </a:r>
                <a:r>
                  <a:rPr lang="en-US" dirty="0">
                    <a:solidFill>
                      <a:srgbClr val="FF0000"/>
                    </a:solidFill>
                  </a:rPr>
                  <a:t>Are TFQ </a:t>
                </a:r>
                <a14:m>
                  <m:oMath xmlns:m="http://schemas.openxmlformats.org/officeDocument/2006/math">
                    <m:r>
                      <a:rPr lang="en-US" i="1" smtClean="0">
                        <a:latin typeface="Cambria Math" panose="02040503050406030204" pitchFamily="18" charset="0"/>
                        <a:ea typeface="Cambria Math" panose="02040503050406030204" pitchFamily="18" charset="0"/>
                      </a:rPr>
                      <m:t>𝒯</m:t>
                    </m:r>
                  </m:oMath>
                </a14:m>
                <a:r>
                  <a:rPr lang="en-US" dirty="0">
                    <a:solidFill>
                      <a:srgbClr val="FF0000"/>
                    </a:solidFill>
                  </a:rPr>
                  <a:t> the same as EFO </a:t>
                </a:r>
                <a14:m>
                  <m:oMath xmlns:m="http://schemas.openxmlformats.org/officeDocument/2006/math">
                    <m:r>
                      <a:rPr lang="en-US" i="1">
                        <a:latin typeface="Cambria Math" panose="02040503050406030204" pitchFamily="18" charset="0"/>
                        <a:ea typeface="Cambria Math" panose="02040503050406030204" pitchFamily="18" charset="0"/>
                      </a:rPr>
                      <m:t>𝒬</m:t>
                    </m:r>
                  </m:oMath>
                </a14:m>
                <a:r>
                  <a:rPr lang="en-US" dirty="0">
                    <a:solidFill>
                      <a:srgbClr val="FF0000"/>
                    </a:solidFill>
                  </a:rPr>
                  <a:t>?</a:t>
                </a:r>
                <a:endParaRPr lang="LID4096" dirty="0"/>
              </a:p>
            </p:txBody>
          </p:sp>
        </mc:Choice>
        <mc:Fallback xmlns="">
          <p:sp>
            <p:nvSpPr>
              <p:cNvPr id="2" name="Title 1">
                <a:extLst>
                  <a:ext uri="{FF2B5EF4-FFF2-40B4-BE49-F238E27FC236}">
                    <a16:creationId xmlns:a16="http://schemas.microsoft.com/office/drawing/2014/main" id="{0AC802F9-34C8-4E72-FF05-40EA10AFC346}"/>
                  </a:ext>
                </a:extLst>
              </p:cNvPr>
              <p:cNvSpPr>
                <a:spLocks noGrp="1" noRot="1" noChangeAspect="1" noMove="1" noResize="1" noEditPoints="1" noAdjustHandles="1" noChangeArrowheads="1" noChangeShapeType="1" noTextEdit="1"/>
              </p:cNvSpPr>
              <p:nvPr>
                <p:ph type="title"/>
              </p:nvPr>
            </p:nvSpPr>
            <p:spPr>
              <a:blipFill>
                <a:blip r:embed="rId2"/>
                <a:stretch>
                  <a:fillRect l="-2377"/>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C276ED60-F469-33D9-A7B8-04A4634D4638}"/>
                  </a:ext>
                </a:extLst>
              </p:cNvPr>
              <p:cNvSpPr>
                <a:spLocks noGrp="1"/>
              </p:cNvSpPr>
              <p:nvPr>
                <p:ph type="body" idx="1"/>
              </p:nvPr>
            </p:nvSpPr>
            <p:spPr/>
            <p:txBody>
              <a:bodyPr anchor="ctr"/>
              <a:lstStyle/>
              <a:p>
                <a:pPr algn="ctr"/>
                <a14:m>
                  <m:oMath xmlns:m="http://schemas.openxmlformats.org/officeDocument/2006/math">
                    <m:r>
                      <a:rPr lang="en-US" b="1" i="1" smtClean="0">
                        <a:latin typeface="Cambria Math" panose="02040503050406030204" pitchFamily="18" charset="0"/>
                        <a:ea typeface="Cambria Math" panose="02040503050406030204" pitchFamily="18" charset="0"/>
                      </a:rPr>
                      <m:t>𝓣</m:t>
                    </m:r>
                    <m:r>
                      <a:rPr lang="en-US" b="1" i="0" smtClean="0">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𝓠</m:t>
                    </m:r>
                  </m:oMath>
                </a14:m>
                <a:r>
                  <a:rPr lang="en-US" dirty="0"/>
                  <a:t> is not empty</a:t>
                </a:r>
                <a:endParaRPr lang="LID4096" dirty="0"/>
              </a:p>
            </p:txBody>
          </p:sp>
        </mc:Choice>
        <mc:Fallback xmlns="">
          <p:sp>
            <p:nvSpPr>
              <p:cNvPr id="4" name="Text Placeholder 3">
                <a:extLst>
                  <a:ext uri="{FF2B5EF4-FFF2-40B4-BE49-F238E27FC236}">
                    <a16:creationId xmlns:a16="http://schemas.microsoft.com/office/drawing/2014/main" id="{C276ED60-F469-33D9-A7B8-04A4634D4638}"/>
                  </a:ext>
                </a:extLst>
              </p:cNvPr>
              <p:cNvSpPr>
                <a:spLocks noGrp="1" noRot="1" noChangeAspect="1" noMove="1" noResize="1" noEditPoints="1" noAdjustHandles="1" noChangeArrowheads="1" noChangeShapeType="1" noTextEdit="1"/>
              </p:cNvSpPr>
              <p:nvPr>
                <p:ph type="body" idx="1"/>
              </p:nvPr>
            </p:nvSpPr>
            <p:spPr>
              <a:blipFill>
                <a:blip r:embed="rId3"/>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A8D71470-19B5-F11D-0348-5F82428824A6}"/>
                  </a:ext>
                </a:extLst>
              </p:cNvPr>
              <p:cNvSpPr>
                <a:spLocks noGrp="1"/>
              </p:cNvSpPr>
              <p:nvPr>
                <p:ph sz="half" idx="2"/>
              </p:nvPr>
            </p:nvSpPr>
            <p:spPr>
              <a:xfrm>
                <a:off x="219456" y="2505075"/>
                <a:ext cx="5778119" cy="3684588"/>
              </a:xfrm>
            </p:spPr>
            <p:txBody>
              <a:bodyPr>
                <a:normAutofit lnSpcReduction="10000"/>
              </a:bodyPr>
              <a:lstStyle/>
              <a:p>
                <a:pPr marL="0" indent="0">
                  <a:buNone/>
                </a:pPr>
                <a:r>
                  <a:rPr lang="en-US" dirty="0"/>
                  <a:t>Construction:</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𝑦</m:t>
                        </m:r>
                      </m:e>
                    </m:d>
                    <m:r>
                      <a:rPr lang="en-US" b="0" i="1" smtClean="0">
                        <a:latin typeface="Cambria Math" panose="02040503050406030204" pitchFamily="18" charset="0"/>
                      </a:rPr>
                      <m:t>∈</m:t>
                    </m:r>
                    <m:r>
                      <a:rPr lang="en-US" b="0" i="1">
                        <a:latin typeface="Cambria Math" panose="02040503050406030204" pitchFamily="18" charset="0"/>
                        <a:ea typeface="Cambria Math" panose="02040503050406030204" pitchFamily="18" charset="0"/>
                      </a:rPr>
                      <m:t>𝒯</m:t>
                    </m:r>
                  </m:oMath>
                </a14:m>
                <a:endParaRPr lang="en-US" dirty="0"/>
              </a:p>
              <a:p>
                <a14:m>
                  <m:oMath xmlns:m="http://schemas.openxmlformats.org/officeDocument/2006/math">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𝑥</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a:latin typeface="Cambria Math" panose="02040503050406030204" pitchFamily="18" charset="0"/>
                        <a:ea typeface="Cambria Math" panose="02040503050406030204" pitchFamily="18" charset="0"/>
                      </a:rPr>
                      <m:t>𝒯</m:t>
                    </m:r>
                  </m:oMath>
                </a14:m>
                <a:endParaRPr lang="en-US" dirty="0"/>
              </a:p>
              <a:p>
                <a14:m>
                  <m:oMath xmlns:m="http://schemas.openxmlformats.org/officeDocument/2006/math">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𝑥</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a:latin typeface="Cambria Math" panose="02040503050406030204" pitchFamily="18" charset="0"/>
                        <a:ea typeface="Cambria Math" panose="02040503050406030204" pitchFamily="18" charset="0"/>
                      </a:rPr>
                      <m:t>𝒯</m:t>
                    </m:r>
                  </m:oMath>
                </a14:m>
                <a:endParaRPr lang="en-US" dirty="0"/>
              </a:p>
              <a:p>
                <a14:m>
                  <m:oMath xmlns:m="http://schemas.openxmlformats.org/officeDocument/2006/math">
                    <m:r>
                      <a:rPr lang="en-US" b="0" i="1" smtClean="0">
                        <a:latin typeface="Cambria Math" panose="02040503050406030204" pitchFamily="18" charset="0"/>
                      </a:rPr>
                      <m:t>𝜙</m:t>
                    </m:r>
                    <m:d>
                      <m:dPr>
                        <m:ctrlPr>
                          <a:rPr lang="en-US" b="0" i="1" smtClean="0">
                            <a:latin typeface="Cambria Math" panose="02040503050406030204" pitchFamily="18" charset="0"/>
                          </a:rPr>
                        </m:ctrlPr>
                      </m:dPr>
                      <m:e>
                        <m:r>
                          <a:rPr lang="en-US" b="0" i="1" smtClean="0">
                            <a:latin typeface="Cambria Math" panose="02040503050406030204" pitchFamily="18" charset="0"/>
                          </a:rPr>
                          <m:t>𝑦</m:t>
                        </m:r>
                      </m:e>
                    </m:d>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1</m:t>
                        </m:r>
                      </m:sub>
                    </m:sSub>
                    <m:d>
                      <m:dPr>
                        <m:ctrlPr>
                          <a:rPr lang="en-US" i="1">
                            <a:latin typeface="Cambria Math" panose="02040503050406030204" pitchFamily="18" charset="0"/>
                          </a:rPr>
                        </m:ctrlPr>
                      </m:dPr>
                      <m:e>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𝑥</m:t>
                        </m:r>
                      </m:e>
                    </m:d>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2</m:t>
                        </m:r>
                      </m:sub>
                    </m:sSub>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e>
                    </m:d>
                  </m:oMath>
                </a14:m>
                <a:br>
                  <a:rPr lang="en-US" i="1" dirty="0">
                    <a:latin typeface="Cambria Math" panose="02040503050406030204" pitchFamily="18" charset="0"/>
                  </a:rPr>
                </a:br>
                <a14:m>
                  <m:oMath xmlns:m="http://schemas.openxmlformats.org/officeDocument/2006/math">
                    <m:r>
                      <a:rPr lang="en-US" b="0" i="1" smtClean="0">
                        <a:latin typeface="Cambria Math" panose="02040503050406030204" pitchFamily="18" charset="0"/>
                      </a:rPr>
                      <m:t>𝜙</m:t>
                    </m:r>
                    <m:d>
                      <m:dPr>
                        <m:ctrlPr>
                          <a:rPr lang="en-US" b="0" i="1" smtClean="0">
                            <a:latin typeface="Cambria Math" panose="02040503050406030204" pitchFamily="18" charset="0"/>
                          </a:rPr>
                        </m:ctrlPr>
                      </m:dPr>
                      <m:e>
                        <m:r>
                          <a:rPr lang="en-US" b="0" i="1" smtClean="0">
                            <a:latin typeface="Cambria Math" panose="02040503050406030204" pitchFamily="18" charset="0"/>
                          </a:rPr>
                          <m:t>𝑦</m:t>
                        </m:r>
                      </m:e>
                    </m:d>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𝒯</m:t>
                    </m:r>
                  </m:oMath>
                </a14:m>
                <a:endParaRPr lang="en-US" dirty="0"/>
              </a:p>
              <a:p>
                <a:r>
                  <a:rPr lang="en-US" sz="2400" dirty="0"/>
                  <a:t>There is a </a:t>
                </a:r>
                <a:r>
                  <a:rPr lang="en-US" sz="2400" u="sng" dirty="0"/>
                  <a:t>universal quantifier</a:t>
                </a:r>
                <a:r>
                  <a:rPr lang="en-US" sz="2400" dirty="0"/>
                  <a:t>, so it is not existential.</a:t>
                </a:r>
                <a:endParaRPr lang="LID4096" sz="2400" dirty="0"/>
              </a:p>
            </p:txBody>
          </p:sp>
        </mc:Choice>
        <mc:Fallback xmlns="">
          <p:sp>
            <p:nvSpPr>
              <p:cNvPr id="5" name="Content Placeholder 4">
                <a:extLst>
                  <a:ext uri="{FF2B5EF4-FFF2-40B4-BE49-F238E27FC236}">
                    <a16:creationId xmlns:a16="http://schemas.microsoft.com/office/drawing/2014/main" id="{A8D71470-19B5-F11D-0348-5F82428824A6}"/>
                  </a:ext>
                </a:extLst>
              </p:cNvPr>
              <p:cNvSpPr>
                <a:spLocks noGrp="1" noRot="1" noChangeAspect="1" noMove="1" noResize="1" noEditPoints="1" noAdjustHandles="1" noChangeArrowheads="1" noChangeShapeType="1" noTextEdit="1"/>
              </p:cNvSpPr>
              <p:nvPr>
                <p:ph sz="half" idx="2"/>
              </p:nvPr>
            </p:nvSpPr>
            <p:spPr>
              <a:xfrm>
                <a:off x="219456" y="2505075"/>
                <a:ext cx="5778119" cy="3684588"/>
              </a:xfrm>
              <a:blipFill>
                <a:blip r:embed="rId4"/>
                <a:stretch>
                  <a:fillRect l="-2110" t="-3808" b="-993"/>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6" name="Text Placeholder 5">
                <a:extLst>
                  <a:ext uri="{FF2B5EF4-FFF2-40B4-BE49-F238E27FC236}">
                    <a16:creationId xmlns:a16="http://schemas.microsoft.com/office/drawing/2014/main" id="{EC22600F-1797-10CA-CFDB-95DAB5E5B0CF}"/>
                  </a:ext>
                </a:extLst>
              </p:cNvPr>
              <p:cNvSpPr>
                <a:spLocks noGrp="1"/>
              </p:cNvSpPr>
              <p:nvPr>
                <p:ph type="body" sz="quarter" idx="3"/>
              </p:nvPr>
            </p:nvSpPr>
            <p:spPr/>
            <p:txBody>
              <a:bodyPr anchor="ctr"/>
              <a:lstStyle/>
              <a:p>
                <a:pPr algn="ctr"/>
                <a14:m>
                  <m:oMath xmlns:m="http://schemas.openxmlformats.org/officeDocument/2006/math">
                    <m:r>
                      <a:rPr lang="en-US" i="1" smtClean="0">
                        <a:latin typeface="Cambria Math" panose="02040503050406030204" pitchFamily="18" charset="0"/>
                        <a:ea typeface="Cambria Math" panose="02040503050406030204" pitchFamily="18" charset="0"/>
                      </a:rPr>
                      <m:t>𝓠</m:t>
                    </m:r>
                    <m:r>
                      <a:rPr lang="en-US" b="1"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𝓣</m:t>
                    </m:r>
                  </m:oMath>
                </a14:m>
                <a:r>
                  <a:rPr lang="en-US" dirty="0"/>
                  <a:t> is not empty</a:t>
                </a:r>
                <a:endParaRPr lang="LID4096" dirty="0"/>
              </a:p>
            </p:txBody>
          </p:sp>
        </mc:Choice>
        <mc:Fallback xmlns="">
          <p:sp>
            <p:nvSpPr>
              <p:cNvPr id="6" name="Text Placeholder 5">
                <a:extLst>
                  <a:ext uri="{FF2B5EF4-FFF2-40B4-BE49-F238E27FC236}">
                    <a16:creationId xmlns:a16="http://schemas.microsoft.com/office/drawing/2014/main" id="{EC22600F-1797-10CA-CFDB-95DAB5E5B0CF}"/>
                  </a:ext>
                </a:extLst>
              </p:cNvPr>
              <p:cNvSpPr>
                <a:spLocks noGrp="1" noRot="1" noChangeAspect="1" noMove="1" noResize="1" noEditPoints="1" noAdjustHandles="1" noChangeArrowheads="1" noChangeShapeType="1" noTextEdit="1"/>
              </p:cNvSpPr>
              <p:nvPr>
                <p:ph type="body" sz="quarter" idx="3"/>
              </p:nvPr>
            </p:nvSpPr>
            <p:spPr>
              <a:blipFill>
                <a:blip r:embed="rId5"/>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37982CA4-AB21-D74A-25AA-D4D3F67B178D}"/>
                  </a:ext>
                </a:extLst>
              </p:cNvPr>
              <p:cNvSpPr>
                <a:spLocks noGrp="1"/>
              </p:cNvSpPr>
              <p:nvPr>
                <p:ph sz="quarter" idx="4"/>
              </p:nvPr>
            </p:nvSpPr>
            <p:spPr>
              <a:xfrm>
                <a:off x="6019801" y="2505075"/>
                <a:ext cx="6280185" cy="3684588"/>
              </a:xfrm>
            </p:spPr>
            <p:txBody>
              <a:bodyPr>
                <a:normAutofit lnSpcReduction="10000"/>
              </a:bodyPr>
              <a:lstStyle/>
              <a:p>
                <a:pPr marL="0" indent="0">
                  <a:buNone/>
                </a:pPr>
                <a:r>
                  <a:rPr lang="en-US" dirty="0"/>
                  <a:t>Construction:</a:t>
                </a:r>
              </a:p>
              <a:p>
                <a14:m>
                  <m:oMath xmlns:m="http://schemas.openxmlformats.org/officeDocument/2006/math">
                    <m:r>
                      <a:rPr lang="en-US" i="1" dirty="0" smtClean="0">
                        <a:latin typeface="Cambria Math" panose="02040503050406030204" pitchFamily="18" charset="0"/>
                      </a:rPr>
                      <m:t>𝑟</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𝑥</m:t>
                        </m:r>
                        <m:r>
                          <a:rPr lang="en-US" b="0" i="1" dirty="0" smtClean="0">
                            <a:latin typeface="Cambria Math" panose="02040503050406030204" pitchFamily="18" charset="0"/>
                          </a:rPr>
                          <m:t>,</m:t>
                        </m:r>
                        <m:r>
                          <a:rPr lang="en-US" b="0" i="1" dirty="0" smtClean="0">
                            <a:latin typeface="Cambria Math" panose="02040503050406030204" pitchFamily="18" charset="0"/>
                          </a:rPr>
                          <m:t>𝑦</m:t>
                        </m:r>
                      </m:e>
                    </m:d>
                    <m:r>
                      <a:rPr lang="en-US" b="0" i="1" dirty="0" smtClean="0">
                        <a:latin typeface="Cambria Math" panose="02040503050406030204" pitchFamily="18" charset="0"/>
                      </a:rPr>
                      <m:t>,</m:t>
                    </m:r>
                    <m:r>
                      <a:rPr lang="en-US" b="0" i="1" dirty="0" smtClean="0">
                        <a:latin typeface="Cambria Math" panose="02040503050406030204" pitchFamily="18" charset="0"/>
                      </a:rPr>
                      <m:t>𝑟</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𝑦</m:t>
                        </m:r>
                        <m:r>
                          <a:rPr lang="en-US" b="0" i="1" dirty="0" smtClean="0">
                            <a:latin typeface="Cambria Math" panose="02040503050406030204" pitchFamily="18" charset="0"/>
                          </a:rPr>
                          <m:t>,</m:t>
                        </m:r>
                        <m:r>
                          <a:rPr lang="en-US" b="0" i="1" dirty="0" smtClean="0">
                            <a:latin typeface="Cambria Math" panose="02040503050406030204" pitchFamily="18" charset="0"/>
                          </a:rPr>
                          <m:t>𝑧</m:t>
                        </m:r>
                      </m:e>
                    </m:d>
                    <m:r>
                      <a:rPr lang="en-US" b="0" i="1" dirty="0" smtClean="0">
                        <a:latin typeface="Cambria Math" panose="02040503050406030204" pitchFamily="18" charset="0"/>
                      </a:rPr>
                      <m:t>,</m:t>
                    </m:r>
                    <m:r>
                      <a:rPr lang="en-US" b="0" i="1" dirty="0" smtClean="0">
                        <a:latin typeface="Cambria Math" panose="02040503050406030204" pitchFamily="18" charset="0"/>
                      </a:rPr>
                      <m:t>𝑟</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𝑧</m:t>
                        </m:r>
                        <m:r>
                          <a:rPr lang="en-US" b="0" i="1" dirty="0" smtClean="0">
                            <a:latin typeface="Cambria Math" panose="02040503050406030204" pitchFamily="18" charset="0"/>
                          </a:rPr>
                          <m:t>,</m:t>
                        </m:r>
                        <m:r>
                          <a:rPr lang="en-US" b="0" i="1" dirty="0" smtClean="0">
                            <a:latin typeface="Cambria Math" panose="02040503050406030204" pitchFamily="18" charset="0"/>
                          </a:rPr>
                          <m:t>𝑥</m:t>
                        </m:r>
                      </m:e>
                    </m:d>
                    <m:r>
                      <a:rPr lang="en-US" b="0" i="1" dirty="0"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𝒬</m:t>
                    </m:r>
                  </m:oMath>
                </a14:m>
                <a:endParaRPr lang="en-US" dirty="0"/>
              </a:p>
              <a:p>
                <a14:m>
                  <m:oMath xmlns:m="http://schemas.openxmlformats.org/officeDocument/2006/math">
                    <m:r>
                      <a:rPr lang="en-US" i="1">
                        <a:latin typeface="Cambria Math" panose="02040503050406030204" pitchFamily="18" charset="0"/>
                      </a:rPr>
                      <m:t>𝜙</m:t>
                    </m:r>
                    <m:d>
                      <m:dPr>
                        <m:ctrlPr>
                          <a:rPr lang="en-US" i="1">
                            <a:latin typeface="Cambria Math" panose="02040503050406030204" pitchFamily="18" charset="0"/>
                          </a:rPr>
                        </m:ctrlPr>
                      </m:dPr>
                      <m:e>
                        <m:r>
                          <a:rPr lang="en-US" i="1">
                            <a:latin typeface="Cambria Math" panose="02040503050406030204" pitchFamily="18" charset="0"/>
                          </a:rPr>
                          <m:t>𝑦</m:t>
                        </m:r>
                      </m:e>
                    </m:d>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𝑧</m:t>
                    </m:r>
                    <m:r>
                      <a:rPr lang="en-US" b="0" i="1" smtClean="0">
                        <a:latin typeface="Cambria Math" panose="02040503050406030204" pitchFamily="18" charset="0"/>
                      </a:rPr>
                      <m:t>.</m:t>
                    </m:r>
                    <m:r>
                      <a:rPr lang="en-US" i="1" dirty="0">
                        <a:latin typeface="Cambria Math" panose="02040503050406030204" pitchFamily="18" charset="0"/>
                      </a:rPr>
                      <m:t>𝑟</m:t>
                    </m:r>
                    <m:d>
                      <m:dPr>
                        <m:ctrlPr>
                          <a:rPr lang="en-US" i="1" dirty="0">
                            <a:latin typeface="Cambria Math" panose="02040503050406030204" pitchFamily="18" charset="0"/>
                          </a:rPr>
                        </m:ctrlPr>
                      </m:dPr>
                      <m:e>
                        <m:r>
                          <a:rPr lang="en-US" i="1" dirty="0">
                            <a:latin typeface="Cambria Math" panose="02040503050406030204" pitchFamily="18" charset="0"/>
                          </a:rPr>
                          <m:t>𝑥</m:t>
                        </m:r>
                        <m:r>
                          <a:rPr lang="en-US" i="1" dirty="0">
                            <a:latin typeface="Cambria Math" panose="02040503050406030204" pitchFamily="18" charset="0"/>
                          </a:rPr>
                          <m:t>,</m:t>
                        </m:r>
                        <m:r>
                          <a:rPr lang="en-US" i="1" dirty="0">
                            <a:latin typeface="Cambria Math" panose="02040503050406030204" pitchFamily="18" charset="0"/>
                          </a:rPr>
                          <m:t>𝑦</m:t>
                        </m:r>
                      </m:e>
                    </m:d>
                    <m:r>
                      <a:rPr lang="en-US" b="0" i="1" dirty="0" smtClean="0">
                        <a:latin typeface="Cambria Math" panose="02040503050406030204" pitchFamily="18" charset="0"/>
                      </a:rPr>
                      <m:t>∧</m:t>
                    </m:r>
                    <m:r>
                      <a:rPr lang="en-US" i="1" dirty="0">
                        <a:latin typeface="Cambria Math" panose="02040503050406030204" pitchFamily="18" charset="0"/>
                      </a:rPr>
                      <m:t>𝑟</m:t>
                    </m:r>
                    <m:d>
                      <m:dPr>
                        <m:ctrlPr>
                          <a:rPr lang="en-US" i="1" dirty="0">
                            <a:latin typeface="Cambria Math" panose="02040503050406030204" pitchFamily="18" charset="0"/>
                          </a:rPr>
                        </m:ctrlPr>
                      </m:dPr>
                      <m:e>
                        <m:r>
                          <a:rPr lang="en-US" i="1" dirty="0">
                            <a:latin typeface="Cambria Math" panose="02040503050406030204" pitchFamily="18" charset="0"/>
                          </a:rPr>
                          <m:t>𝑦</m:t>
                        </m:r>
                        <m:r>
                          <a:rPr lang="en-US" i="1" dirty="0">
                            <a:latin typeface="Cambria Math" panose="02040503050406030204" pitchFamily="18" charset="0"/>
                          </a:rPr>
                          <m:t>,</m:t>
                        </m:r>
                        <m:r>
                          <a:rPr lang="en-US" i="1" dirty="0">
                            <a:latin typeface="Cambria Math" panose="02040503050406030204" pitchFamily="18" charset="0"/>
                          </a:rPr>
                          <m:t>𝑧</m:t>
                        </m:r>
                      </m:e>
                    </m:d>
                    <m:r>
                      <a:rPr lang="en-US" b="0" i="1" dirty="0" smtClean="0">
                        <a:latin typeface="Cambria Math" panose="02040503050406030204" pitchFamily="18" charset="0"/>
                      </a:rPr>
                      <m:t>∧</m:t>
                    </m:r>
                    <m:r>
                      <a:rPr lang="en-US" i="1" dirty="0">
                        <a:latin typeface="Cambria Math" panose="02040503050406030204" pitchFamily="18" charset="0"/>
                      </a:rPr>
                      <m:t>𝑟</m:t>
                    </m:r>
                    <m:d>
                      <m:dPr>
                        <m:ctrlPr>
                          <a:rPr lang="en-US" i="1" dirty="0">
                            <a:latin typeface="Cambria Math" panose="02040503050406030204" pitchFamily="18" charset="0"/>
                          </a:rPr>
                        </m:ctrlPr>
                      </m:dPr>
                      <m:e>
                        <m:r>
                          <a:rPr lang="en-US" i="1" dirty="0">
                            <a:latin typeface="Cambria Math" panose="02040503050406030204" pitchFamily="18" charset="0"/>
                          </a:rPr>
                          <m:t>𝑧</m:t>
                        </m:r>
                        <m:r>
                          <a:rPr lang="en-US" i="1" dirty="0">
                            <a:latin typeface="Cambria Math" panose="02040503050406030204" pitchFamily="18" charset="0"/>
                          </a:rPr>
                          <m:t>,</m:t>
                        </m:r>
                        <m:r>
                          <a:rPr lang="en-US" i="1" dirty="0">
                            <a:latin typeface="Cambria Math" panose="02040503050406030204" pitchFamily="18" charset="0"/>
                          </a:rPr>
                          <m:t>𝑥</m:t>
                        </m:r>
                      </m:e>
                    </m:d>
                  </m:oMath>
                </a14:m>
                <a:endParaRPr lang="en-US"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𝜙</m:t>
                      </m:r>
                      <m:d>
                        <m:dPr>
                          <m:ctrlPr>
                            <a:rPr lang="en-US" i="1">
                              <a:latin typeface="Cambria Math" panose="02040503050406030204" pitchFamily="18" charset="0"/>
                            </a:rPr>
                          </m:ctrlPr>
                        </m:dPr>
                        <m:e>
                          <m:r>
                            <a:rPr lang="en-US" i="1">
                              <a:latin typeface="Cambria Math" panose="02040503050406030204" pitchFamily="18" charset="0"/>
                            </a:rPr>
                            <m:t>𝑦</m:t>
                          </m:r>
                        </m:e>
                      </m:d>
                      <m:r>
                        <a:rPr lang="en-US" i="1">
                          <a:latin typeface="Cambria Math" panose="02040503050406030204" pitchFamily="18" charset="0"/>
                        </a:rPr>
                        <m:t> </m:t>
                      </m:r>
                      <m:r>
                        <a:rPr lang="en-US" b="0" i="1" dirty="0" smtClean="0">
                          <a:latin typeface="Cambria Math" panose="02040503050406030204" pitchFamily="18" charset="0"/>
                        </a:rPr>
                        <m:t>∈</m:t>
                      </m:r>
                      <m:r>
                        <a:rPr lang="en-US" b="0" i="1" dirty="0" smtClean="0">
                          <a:latin typeface="Cambria Math" panose="02040503050406030204" pitchFamily="18" charset="0"/>
                        </a:rPr>
                        <m:t>𝑄</m:t>
                      </m:r>
                    </m:oMath>
                  </m:oMathPara>
                </a14:m>
                <a:endParaRPr lang="en-US" dirty="0"/>
              </a:p>
              <a:p>
                <a:endParaRPr lang="en-US" dirty="0"/>
              </a:p>
              <a:p>
                <a:r>
                  <a:rPr lang="en-US" dirty="0"/>
                  <a:t>This is </a:t>
                </a:r>
                <a:r>
                  <a:rPr lang="en-US" u="sng" dirty="0"/>
                  <a:t>a triangle </a:t>
                </a:r>
                <a:r>
                  <a:rPr lang="en-US" dirty="0"/>
                  <a:t>but not a tree.</a:t>
                </a:r>
                <a:endParaRPr lang="LID4096" dirty="0"/>
              </a:p>
            </p:txBody>
          </p:sp>
        </mc:Choice>
        <mc:Fallback xmlns="">
          <p:sp>
            <p:nvSpPr>
              <p:cNvPr id="7" name="Content Placeholder 6">
                <a:extLst>
                  <a:ext uri="{FF2B5EF4-FFF2-40B4-BE49-F238E27FC236}">
                    <a16:creationId xmlns:a16="http://schemas.microsoft.com/office/drawing/2014/main" id="{37982CA4-AB21-D74A-25AA-D4D3F67B178D}"/>
                  </a:ext>
                </a:extLst>
              </p:cNvPr>
              <p:cNvSpPr>
                <a:spLocks noGrp="1" noRot="1" noChangeAspect="1" noMove="1" noResize="1" noEditPoints="1" noAdjustHandles="1" noChangeArrowheads="1" noChangeShapeType="1" noTextEdit="1"/>
              </p:cNvSpPr>
              <p:nvPr>
                <p:ph sz="quarter" idx="4"/>
              </p:nvPr>
            </p:nvSpPr>
            <p:spPr>
              <a:xfrm>
                <a:off x="6019801" y="2505075"/>
                <a:ext cx="6280185" cy="3684588"/>
              </a:xfrm>
              <a:blipFill>
                <a:blip r:embed="rId6"/>
                <a:stretch>
                  <a:fillRect l="-2039" t="-3808"/>
                </a:stretch>
              </a:blipFill>
            </p:spPr>
            <p:txBody>
              <a:bodyPr/>
              <a:lstStyle/>
              <a:p>
                <a:r>
                  <a:rPr lang="en-HK">
                    <a:noFill/>
                  </a:rPr>
                  <a:t> </a:t>
                </a:r>
              </a:p>
            </p:txBody>
          </p:sp>
        </mc:Fallback>
      </mc:AlternateContent>
      <p:sp>
        <p:nvSpPr>
          <p:cNvPr id="3" name="Slide Number Placeholder 2">
            <a:extLst>
              <a:ext uri="{FF2B5EF4-FFF2-40B4-BE49-F238E27FC236}">
                <a16:creationId xmlns:a16="http://schemas.microsoft.com/office/drawing/2014/main" id="{DD848AB6-D1C2-7170-9EC7-3766D3711A52}"/>
              </a:ext>
            </a:extLst>
          </p:cNvPr>
          <p:cNvSpPr>
            <a:spLocks noGrp="1"/>
          </p:cNvSpPr>
          <p:nvPr>
            <p:ph type="sldNum" sz="quarter" idx="12"/>
          </p:nvPr>
        </p:nvSpPr>
        <p:spPr/>
        <p:txBody>
          <a:bodyPr/>
          <a:lstStyle/>
          <a:p>
            <a:fld id="{AB4510BC-A1D5-4B44-925C-78FB2FCED2D1}" type="slidenum">
              <a:rPr lang="en-US" smtClean="0"/>
              <a:t>19</a:t>
            </a:fld>
            <a:endParaRPr lang="en-US"/>
          </a:p>
        </p:txBody>
      </p:sp>
      <p:grpSp>
        <p:nvGrpSpPr>
          <p:cNvPr id="11" name="Group 10">
            <a:extLst>
              <a:ext uri="{FF2B5EF4-FFF2-40B4-BE49-F238E27FC236}">
                <a16:creationId xmlns:a16="http://schemas.microsoft.com/office/drawing/2014/main" id="{63D0F133-7CE8-25D6-A235-3354920711B0}"/>
              </a:ext>
            </a:extLst>
          </p:cNvPr>
          <p:cNvGrpSpPr/>
          <p:nvPr/>
        </p:nvGrpSpPr>
        <p:grpSpPr>
          <a:xfrm>
            <a:off x="7407986" y="5474525"/>
            <a:ext cx="1833316" cy="1198350"/>
            <a:chOff x="7407986" y="5474525"/>
            <a:chExt cx="1833316" cy="1198350"/>
          </a:xfrm>
        </p:grpSpPr>
        <mc:AlternateContent xmlns:mc="http://schemas.openxmlformats.org/markup-compatibility/2006" xmlns:a14="http://schemas.microsoft.com/office/drawing/2010/main">
          <mc:Choice Requires="a14">
            <p:sp>
              <p:nvSpPr>
                <p:cNvPr id="8" name="Oval 7">
                  <a:extLst>
                    <a:ext uri="{FF2B5EF4-FFF2-40B4-BE49-F238E27FC236}">
                      <a16:creationId xmlns:a16="http://schemas.microsoft.com/office/drawing/2014/main" id="{370870A3-DEA7-001A-55C5-D29245D39645}"/>
                    </a:ext>
                  </a:extLst>
                </p:cNvPr>
                <p:cNvSpPr/>
                <p:nvPr/>
              </p:nvSpPr>
              <p:spPr>
                <a:xfrm>
                  <a:off x="8158348" y="5474525"/>
                  <a:ext cx="338447" cy="360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𝑦</m:t>
                        </m:r>
                      </m:oMath>
                    </m:oMathPara>
                  </a14:m>
                  <a:endParaRPr lang="LID4096" dirty="0"/>
                </a:p>
              </p:txBody>
            </p:sp>
          </mc:Choice>
          <mc:Fallback xmlns="">
            <p:sp>
              <p:nvSpPr>
                <p:cNvPr id="8" name="Oval 7">
                  <a:extLst>
                    <a:ext uri="{FF2B5EF4-FFF2-40B4-BE49-F238E27FC236}">
                      <a16:creationId xmlns:a16="http://schemas.microsoft.com/office/drawing/2014/main" id="{370870A3-DEA7-001A-55C5-D29245D39645}"/>
                    </a:ext>
                  </a:extLst>
                </p:cNvPr>
                <p:cNvSpPr>
                  <a:spLocks noRot="1" noChangeAspect="1" noMove="1" noResize="1" noEditPoints="1" noAdjustHandles="1" noChangeArrowheads="1" noChangeShapeType="1" noTextEdit="1"/>
                </p:cNvSpPr>
                <p:nvPr/>
              </p:nvSpPr>
              <p:spPr>
                <a:xfrm>
                  <a:off x="8158348" y="5474525"/>
                  <a:ext cx="338447" cy="360000"/>
                </a:xfrm>
                <a:prstGeom prst="ellipse">
                  <a:avLst/>
                </a:prstGeom>
                <a:blipFill>
                  <a:blip r:embed="rId7"/>
                  <a:stretch>
                    <a:fillRect b="-6557"/>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9" name="Oval 8">
                  <a:extLst>
                    <a:ext uri="{FF2B5EF4-FFF2-40B4-BE49-F238E27FC236}">
                      <a16:creationId xmlns:a16="http://schemas.microsoft.com/office/drawing/2014/main" id="{8E287C8E-3334-FB31-B7CB-47226DE39402}"/>
                    </a:ext>
                  </a:extLst>
                </p:cNvPr>
                <p:cNvSpPr/>
                <p:nvPr/>
              </p:nvSpPr>
              <p:spPr>
                <a:xfrm>
                  <a:off x="8902855" y="6312875"/>
                  <a:ext cx="338447" cy="360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𝑧</m:t>
                        </m:r>
                      </m:oMath>
                    </m:oMathPara>
                  </a14:m>
                  <a:endParaRPr lang="LID4096" dirty="0"/>
                </a:p>
              </p:txBody>
            </p:sp>
          </mc:Choice>
          <mc:Fallback xmlns="">
            <p:sp>
              <p:nvSpPr>
                <p:cNvPr id="9" name="Oval 8">
                  <a:extLst>
                    <a:ext uri="{FF2B5EF4-FFF2-40B4-BE49-F238E27FC236}">
                      <a16:creationId xmlns:a16="http://schemas.microsoft.com/office/drawing/2014/main" id="{8E287C8E-3334-FB31-B7CB-47226DE39402}"/>
                    </a:ext>
                  </a:extLst>
                </p:cNvPr>
                <p:cNvSpPr>
                  <a:spLocks noRot="1" noChangeAspect="1" noMove="1" noResize="1" noEditPoints="1" noAdjustHandles="1" noChangeArrowheads="1" noChangeShapeType="1" noTextEdit="1"/>
                </p:cNvSpPr>
                <p:nvPr/>
              </p:nvSpPr>
              <p:spPr>
                <a:xfrm>
                  <a:off x="8902855" y="6312875"/>
                  <a:ext cx="338447" cy="360000"/>
                </a:xfrm>
                <a:prstGeom prst="ellipse">
                  <a:avLst/>
                </a:prstGeom>
                <a:blipFill>
                  <a:blip r:embed="rId8"/>
                  <a:stretch>
                    <a:fillRect/>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10" name="Oval 9">
                  <a:extLst>
                    <a:ext uri="{FF2B5EF4-FFF2-40B4-BE49-F238E27FC236}">
                      <a16:creationId xmlns:a16="http://schemas.microsoft.com/office/drawing/2014/main" id="{E36B6FBF-0EE0-F0B2-4913-0EE2CFE1079A}"/>
                    </a:ext>
                  </a:extLst>
                </p:cNvPr>
                <p:cNvSpPr/>
                <p:nvPr/>
              </p:nvSpPr>
              <p:spPr>
                <a:xfrm>
                  <a:off x="7407986" y="6312875"/>
                  <a:ext cx="338447" cy="360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𝑥</m:t>
                        </m:r>
                      </m:oMath>
                    </m:oMathPara>
                  </a14:m>
                  <a:endParaRPr lang="LID4096" dirty="0"/>
                </a:p>
              </p:txBody>
            </p:sp>
          </mc:Choice>
          <mc:Fallback xmlns="">
            <p:sp>
              <p:nvSpPr>
                <p:cNvPr id="10" name="Oval 9">
                  <a:extLst>
                    <a:ext uri="{FF2B5EF4-FFF2-40B4-BE49-F238E27FC236}">
                      <a16:creationId xmlns:a16="http://schemas.microsoft.com/office/drawing/2014/main" id="{E36B6FBF-0EE0-F0B2-4913-0EE2CFE1079A}"/>
                    </a:ext>
                  </a:extLst>
                </p:cNvPr>
                <p:cNvSpPr>
                  <a:spLocks noRot="1" noChangeAspect="1" noMove="1" noResize="1" noEditPoints="1" noAdjustHandles="1" noChangeArrowheads="1" noChangeShapeType="1" noTextEdit="1"/>
                </p:cNvSpPr>
                <p:nvPr/>
              </p:nvSpPr>
              <p:spPr>
                <a:xfrm>
                  <a:off x="7407986" y="6312875"/>
                  <a:ext cx="338447" cy="360000"/>
                </a:xfrm>
                <a:prstGeom prst="ellipse">
                  <a:avLst/>
                </a:prstGeom>
                <a:blipFill>
                  <a:blip r:embed="rId9"/>
                  <a:stretch>
                    <a:fillRect/>
                  </a:stretch>
                </a:blipFill>
              </p:spPr>
              <p:txBody>
                <a:bodyPr/>
                <a:lstStyle/>
                <a:p>
                  <a:r>
                    <a:rPr lang="en-HK">
                      <a:noFill/>
                    </a:rPr>
                    <a:t> </a:t>
                  </a:r>
                </a:p>
              </p:txBody>
            </p:sp>
          </mc:Fallback>
        </mc:AlternateContent>
        <p:cxnSp>
          <p:nvCxnSpPr>
            <p:cNvPr id="12" name="Straight Arrow Connector 11">
              <a:extLst>
                <a:ext uri="{FF2B5EF4-FFF2-40B4-BE49-F238E27FC236}">
                  <a16:creationId xmlns:a16="http://schemas.microsoft.com/office/drawing/2014/main" id="{7E6B6BB1-5221-0B26-D80C-CA5DE04BBB87}"/>
                </a:ext>
              </a:extLst>
            </p:cNvPr>
            <p:cNvCxnSpPr>
              <a:cxnSpLocks/>
              <a:stCxn id="10" idx="7"/>
              <a:endCxn id="8" idx="3"/>
            </p:cNvCxnSpPr>
            <p:nvPr/>
          </p:nvCxnSpPr>
          <p:spPr>
            <a:xfrm flipV="1">
              <a:off x="7696869" y="5781804"/>
              <a:ext cx="511043" cy="583792"/>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cxnSp>
          <p:nvCxnSpPr>
            <p:cNvPr id="15" name="Straight Arrow Connector 14">
              <a:extLst>
                <a:ext uri="{FF2B5EF4-FFF2-40B4-BE49-F238E27FC236}">
                  <a16:creationId xmlns:a16="http://schemas.microsoft.com/office/drawing/2014/main" id="{25E40180-2324-B60C-6B5E-6975AE8B5AC4}"/>
                </a:ext>
              </a:extLst>
            </p:cNvPr>
            <p:cNvCxnSpPr>
              <a:cxnSpLocks/>
              <a:stCxn id="8" idx="5"/>
              <a:endCxn id="9" idx="1"/>
            </p:cNvCxnSpPr>
            <p:nvPr/>
          </p:nvCxnSpPr>
          <p:spPr>
            <a:xfrm>
              <a:off x="8447231" y="5781804"/>
              <a:ext cx="505188" cy="583792"/>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cxnSp>
          <p:nvCxnSpPr>
            <p:cNvPr id="18" name="Straight Arrow Connector 17">
              <a:extLst>
                <a:ext uri="{FF2B5EF4-FFF2-40B4-BE49-F238E27FC236}">
                  <a16:creationId xmlns:a16="http://schemas.microsoft.com/office/drawing/2014/main" id="{2F78D73D-BD29-E3B6-30F0-B905C085FAB2}"/>
                </a:ext>
              </a:extLst>
            </p:cNvPr>
            <p:cNvCxnSpPr>
              <a:cxnSpLocks/>
              <a:stCxn id="9" idx="2"/>
              <a:endCxn id="10" idx="6"/>
            </p:cNvCxnSpPr>
            <p:nvPr/>
          </p:nvCxnSpPr>
          <p:spPr>
            <a:xfrm flipH="1">
              <a:off x="7746433" y="6492875"/>
              <a:ext cx="1156422" cy="0"/>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grpSp>
    </p:spTree>
    <p:extLst>
      <p:ext uri="{BB962C8B-B14F-4D97-AF65-F5344CB8AC3E}">
        <p14:creationId xmlns:p14="http://schemas.microsoft.com/office/powerpoint/2010/main" val="2666362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xEl>
                                              <p:pRg st="5" end="5"/>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A0067-174E-F634-8183-1F3181C3235F}"/>
              </a:ext>
            </a:extLst>
          </p:cNvPr>
          <p:cNvSpPr>
            <a:spLocks noGrp="1"/>
          </p:cNvSpPr>
          <p:nvPr>
            <p:ph type="title"/>
          </p:nvPr>
        </p:nvSpPr>
        <p:spPr/>
        <p:txBody>
          <a:bodyPr/>
          <a:lstStyle/>
          <a:p>
            <a:r>
              <a:rPr lang="en-US" dirty="0"/>
              <a:t>Table of content</a:t>
            </a:r>
          </a:p>
        </p:txBody>
      </p:sp>
      <p:sp>
        <p:nvSpPr>
          <p:cNvPr id="3" name="Content Placeholder 2">
            <a:extLst>
              <a:ext uri="{FF2B5EF4-FFF2-40B4-BE49-F238E27FC236}">
                <a16:creationId xmlns:a16="http://schemas.microsoft.com/office/drawing/2014/main" id="{E8B6BB6D-6D31-1ACF-B70E-215522E7EE94}"/>
              </a:ext>
            </a:extLst>
          </p:cNvPr>
          <p:cNvSpPr>
            <a:spLocks noGrp="1"/>
          </p:cNvSpPr>
          <p:nvPr>
            <p:ph idx="1"/>
          </p:nvPr>
        </p:nvSpPr>
        <p:spPr/>
        <p:txBody>
          <a:bodyPr/>
          <a:lstStyle/>
          <a:p>
            <a:r>
              <a:rPr lang="en-US" dirty="0"/>
              <a:t>Recap</a:t>
            </a:r>
          </a:p>
          <a:p>
            <a:r>
              <a:rPr lang="en-US" dirty="0"/>
              <a:t>Tree-form queries and existential first order queries</a:t>
            </a:r>
          </a:p>
          <a:p>
            <a:r>
              <a:rPr lang="en-US" dirty="0"/>
              <a:t>Methods for existential first order queries</a:t>
            </a:r>
          </a:p>
          <a:p>
            <a:r>
              <a:rPr lang="en-US" dirty="0"/>
              <a:t>Rich semantics</a:t>
            </a:r>
          </a:p>
        </p:txBody>
      </p:sp>
      <p:sp>
        <p:nvSpPr>
          <p:cNvPr id="4" name="Slide Number Placeholder 3">
            <a:extLst>
              <a:ext uri="{FF2B5EF4-FFF2-40B4-BE49-F238E27FC236}">
                <a16:creationId xmlns:a16="http://schemas.microsoft.com/office/drawing/2014/main" id="{F8216764-E957-05D4-AFF6-CAE719192D71}"/>
              </a:ext>
            </a:extLst>
          </p:cNvPr>
          <p:cNvSpPr>
            <a:spLocks noGrp="1"/>
          </p:cNvSpPr>
          <p:nvPr>
            <p:ph type="sldNum" sz="quarter" idx="12"/>
          </p:nvPr>
        </p:nvSpPr>
        <p:spPr/>
        <p:txBody>
          <a:bodyPr/>
          <a:lstStyle/>
          <a:p>
            <a:fld id="{AB4510BC-A1D5-4B44-925C-78FB2FCED2D1}" type="slidenum">
              <a:rPr lang="en-US" smtClean="0"/>
              <a:t>2</a:t>
            </a:fld>
            <a:endParaRPr lang="en-US"/>
          </a:p>
        </p:txBody>
      </p:sp>
    </p:spTree>
    <p:extLst>
      <p:ext uri="{BB962C8B-B14F-4D97-AF65-F5344CB8AC3E}">
        <p14:creationId xmlns:p14="http://schemas.microsoft.com/office/powerpoint/2010/main" val="4284303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CEBD0E9-88A4-A8D1-6973-BB398B6DEBA2}"/>
              </a:ext>
            </a:extLst>
          </p:cNvPr>
          <p:cNvSpPr>
            <a:spLocks noGrp="1"/>
          </p:cNvSpPr>
          <p:nvPr>
            <p:ph type="title"/>
          </p:nvPr>
        </p:nvSpPr>
        <p:spPr/>
        <p:txBody>
          <a:bodyPr/>
          <a:lstStyle/>
          <a:p>
            <a:r>
              <a:rPr lang="en-US" dirty="0"/>
              <a:t>TFQ vs EFO</a:t>
            </a:r>
            <a:endParaRPr lang="LID4096" dirty="0">
              <a:solidFill>
                <a:schemeClr val="tx1"/>
              </a:solidFill>
            </a:endParaRPr>
          </a:p>
        </p:txBody>
      </p:sp>
      <p:sp>
        <p:nvSpPr>
          <p:cNvPr id="13" name="Content Placeholder 12">
            <a:extLst>
              <a:ext uri="{FF2B5EF4-FFF2-40B4-BE49-F238E27FC236}">
                <a16:creationId xmlns:a16="http://schemas.microsoft.com/office/drawing/2014/main" id="{D7CA0770-B26B-3DC2-D5A4-AE4066D4F870}"/>
              </a:ext>
            </a:extLst>
          </p:cNvPr>
          <p:cNvSpPr>
            <a:spLocks noGrp="1"/>
          </p:cNvSpPr>
          <p:nvPr>
            <p:ph idx="1"/>
          </p:nvPr>
        </p:nvSpPr>
        <p:spPr/>
        <p:txBody>
          <a:bodyPr/>
          <a:lstStyle/>
          <a:p>
            <a:r>
              <a:rPr lang="en-US" dirty="0"/>
              <a:t>Fine grained characterization of the differences, refer to the paper</a:t>
            </a:r>
            <a:endParaRPr lang="en-US" sz="2000" dirty="0"/>
          </a:p>
          <a:p>
            <a:pPr marL="0" indent="0">
              <a:buNone/>
            </a:pPr>
            <a:r>
              <a:rPr lang="en-US" sz="2000" b="0" i="1" dirty="0">
                <a:solidFill>
                  <a:srgbClr val="222222"/>
                </a:solidFill>
                <a:effectLst/>
                <a:latin typeface="Arial" panose="020B0604020202020204" pitchFamily="34" charset="0"/>
              </a:rPr>
              <a:t>Yin, H., Wang, Z., &amp; Song, Y. (2023). Rethinking Complex Queries on Knowledge Graphs with Neural Link Predictors. </a:t>
            </a:r>
            <a:r>
              <a:rPr lang="en-US" sz="2000" b="0" i="1" dirty="0" err="1">
                <a:solidFill>
                  <a:srgbClr val="222222"/>
                </a:solidFill>
                <a:effectLst/>
                <a:latin typeface="Arial" panose="020B0604020202020204" pitchFamily="34" charset="0"/>
              </a:rPr>
              <a:t>arXiv</a:t>
            </a:r>
            <a:r>
              <a:rPr lang="en-US" sz="2000" b="0" i="1" dirty="0">
                <a:solidFill>
                  <a:srgbClr val="222222"/>
                </a:solidFill>
                <a:effectLst/>
                <a:latin typeface="Arial" panose="020B0604020202020204" pitchFamily="34" charset="0"/>
              </a:rPr>
              <a:t> preprint arXiv:2304.07063.</a:t>
            </a:r>
            <a:endParaRPr lang="en-US" i="1" dirty="0"/>
          </a:p>
          <a:p>
            <a:pPr marL="0" indent="0">
              <a:buNone/>
            </a:pPr>
            <a:r>
              <a:rPr lang="LID4096" dirty="0">
                <a:hlinkClick r:id="rId2"/>
              </a:rPr>
              <a:t>https://arxiv.org/abs/2304.07063</a:t>
            </a:r>
            <a:r>
              <a:rPr lang="en-US" i="1" dirty="0"/>
              <a:t> </a:t>
            </a:r>
          </a:p>
          <a:p>
            <a:r>
              <a:rPr lang="en-US" dirty="0"/>
              <a:t>We need methods designed for the generic EFO query? </a:t>
            </a:r>
            <a:endParaRPr lang="LID4096" dirty="0"/>
          </a:p>
        </p:txBody>
      </p:sp>
      <p:sp>
        <p:nvSpPr>
          <p:cNvPr id="2" name="Slide Number Placeholder 1">
            <a:extLst>
              <a:ext uri="{FF2B5EF4-FFF2-40B4-BE49-F238E27FC236}">
                <a16:creationId xmlns:a16="http://schemas.microsoft.com/office/drawing/2014/main" id="{802A6820-0345-E915-9D51-21E847C0D0D2}"/>
              </a:ext>
            </a:extLst>
          </p:cNvPr>
          <p:cNvSpPr>
            <a:spLocks noGrp="1"/>
          </p:cNvSpPr>
          <p:nvPr>
            <p:ph type="sldNum" sz="quarter" idx="12"/>
          </p:nvPr>
        </p:nvSpPr>
        <p:spPr/>
        <p:txBody>
          <a:bodyPr/>
          <a:lstStyle/>
          <a:p>
            <a:fld id="{AB4510BC-A1D5-4B44-925C-78FB2FCED2D1}" type="slidenum">
              <a:rPr lang="en-US" smtClean="0"/>
              <a:t>20</a:t>
            </a:fld>
            <a:endParaRPr lang="en-US"/>
          </a:p>
        </p:txBody>
      </p:sp>
    </p:spTree>
    <p:extLst>
      <p:ext uri="{BB962C8B-B14F-4D97-AF65-F5344CB8AC3E}">
        <p14:creationId xmlns:p14="http://schemas.microsoft.com/office/powerpoint/2010/main" val="17754206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C1693-1F96-9F90-8D33-68AE4DEA4932}"/>
              </a:ext>
            </a:extLst>
          </p:cNvPr>
          <p:cNvSpPr>
            <a:spLocks noGrp="1"/>
          </p:cNvSpPr>
          <p:nvPr>
            <p:ph type="title"/>
          </p:nvPr>
        </p:nvSpPr>
        <p:spPr/>
        <p:txBody>
          <a:bodyPr/>
          <a:lstStyle/>
          <a:p>
            <a:r>
              <a:rPr lang="en-US" dirty="0"/>
              <a:t>Methods</a:t>
            </a:r>
            <a:endParaRPr lang="LID4096" dirty="0"/>
          </a:p>
        </p:txBody>
      </p:sp>
      <p:sp>
        <p:nvSpPr>
          <p:cNvPr id="3" name="Text Placeholder 2">
            <a:extLst>
              <a:ext uri="{FF2B5EF4-FFF2-40B4-BE49-F238E27FC236}">
                <a16:creationId xmlns:a16="http://schemas.microsoft.com/office/drawing/2014/main" id="{C092B9F2-7745-5E79-AAE7-A870E7B922BD}"/>
              </a:ext>
            </a:extLst>
          </p:cNvPr>
          <p:cNvSpPr>
            <a:spLocks noGrp="1"/>
          </p:cNvSpPr>
          <p:nvPr>
            <p:ph type="body" idx="1"/>
          </p:nvPr>
        </p:nvSpPr>
        <p:spPr/>
        <p:txBody>
          <a:bodyPr/>
          <a:lstStyle/>
          <a:p>
            <a:r>
              <a:rPr lang="en-US" dirty="0"/>
              <a:t>Inference</a:t>
            </a:r>
          </a:p>
          <a:p>
            <a:r>
              <a:rPr lang="en-US" dirty="0"/>
              <a:t>Search in the continuous space</a:t>
            </a:r>
          </a:p>
          <a:p>
            <a:r>
              <a:rPr lang="en-US" dirty="0"/>
              <a:t>Learning to search in the continuous space</a:t>
            </a:r>
            <a:endParaRPr lang="LID4096" dirty="0"/>
          </a:p>
        </p:txBody>
      </p:sp>
      <p:sp>
        <p:nvSpPr>
          <p:cNvPr id="4" name="Slide Number Placeholder 3">
            <a:extLst>
              <a:ext uri="{FF2B5EF4-FFF2-40B4-BE49-F238E27FC236}">
                <a16:creationId xmlns:a16="http://schemas.microsoft.com/office/drawing/2014/main" id="{218C21CD-57E2-69A5-05A4-61082ADA7D1E}"/>
              </a:ext>
            </a:extLst>
          </p:cNvPr>
          <p:cNvSpPr>
            <a:spLocks noGrp="1"/>
          </p:cNvSpPr>
          <p:nvPr>
            <p:ph type="sldNum" sz="quarter" idx="12"/>
          </p:nvPr>
        </p:nvSpPr>
        <p:spPr/>
        <p:txBody>
          <a:bodyPr/>
          <a:lstStyle/>
          <a:p>
            <a:fld id="{AB4510BC-A1D5-4B44-925C-78FB2FCED2D1}" type="slidenum">
              <a:rPr lang="en-US" smtClean="0"/>
              <a:t>21</a:t>
            </a:fld>
            <a:endParaRPr lang="en-US"/>
          </a:p>
        </p:txBody>
      </p:sp>
    </p:spTree>
    <p:extLst>
      <p:ext uri="{BB962C8B-B14F-4D97-AF65-F5344CB8AC3E}">
        <p14:creationId xmlns:p14="http://schemas.microsoft.com/office/powerpoint/2010/main" val="650223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852083-3750-7BAB-97D4-3D00495FC715}"/>
              </a:ext>
            </a:extLst>
          </p:cNvPr>
          <p:cNvSpPr>
            <a:spLocks noGrp="1"/>
          </p:cNvSpPr>
          <p:nvPr>
            <p:ph type="title"/>
          </p:nvPr>
        </p:nvSpPr>
        <p:spPr/>
        <p:txBody>
          <a:bodyPr/>
          <a:lstStyle/>
          <a:p>
            <a:r>
              <a:rPr lang="en-US" dirty="0"/>
              <a:t>Methods: Fuzzy </a:t>
            </a:r>
            <a:r>
              <a:rPr lang="en-US" u="sng" dirty="0"/>
              <a:t>inference</a:t>
            </a:r>
            <a:r>
              <a:rPr lang="en-US" dirty="0"/>
              <a:t> with truth values</a:t>
            </a:r>
            <a:endParaRPr lang="LID4096" dirty="0"/>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E29867E2-052B-3660-DD47-51498F467DC5}"/>
                  </a:ext>
                </a:extLst>
              </p:cNvPr>
              <p:cNvSpPr>
                <a:spLocks noGrp="1"/>
              </p:cNvSpPr>
              <p:nvPr>
                <p:ph idx="1"/>
              </p:nvPr>
            </p:nvSpPr>
            <p:spPr/>
            <p:txBody>
              <a:bodyPr>
                <a:normAutofit/>
              </a:bodyPr>
              <a:lstStyle/>
              <a:p>
                <a:pPr marL="0" indent="0">
                  <a:buNone/>
                </a:pPr>
                <a:r>
                  <a:rPr lang="en-US" dirty="0"/>
                  <a:t>Key idea</a:t>
                </a:r>
              </a:p>
              <a:p>
                <a:r>
                  <a:rPr lang="en-US" dirty="0"/>
                  <a:t>Calculate the truth value rigorously defined with fuzzy logic.</a:t>
                </a:r>
              </a:p>
              <a:p>
                <a:pPr marL="0" indent="0">
                  <a:buNone/>
                </a:pPr>
                <a:r>
                  <a:rPr lang="en-US" dirty="0"/>
                  <a:t>Problem definition</a:t>
                </a:r>
              </a:p>
              <a:p>
                <a:r>
                  <a:rPr lang="en-US" dirty="0"/>
                  <a:t>Given a link predictor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h</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𝑡</m:t>
                        </m:r>
                      </m:e>
                    </m:d>
                  </m:oMath>
                </a14:m>
                <a:r>
                  <a:rPr lang="en-US" dirty="0"/>
                  <a:t>, we can compute the entire </a:t>
                </a: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𝑎</m:t>
                          </m:r>
                        </m:sub>
                      </m:sSub>
                      <m:r>
                        <a:rPr lang="en-US" b="0" i="1" smtClean="0">
                          <a:latin typeface="Cambria Math" panose="02040503050406030204" pitchFamily="18" charset="0"/>
                        </a:rPr>
                        <m:t>=</m:t>
                      </m:r>
                      <m:r>
                        <a:rPr lang="en-US" b="0" i="1" smtClean="0">
                          <a:latin typeface="Cambria Math" panose="02040503050406030204" pitchFamily="18" charset="0"/>
                        </a:rPr>
                        <m:t>𝑇𝑉</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𝑎</m:t>
                              </m:r>
                            </m:e>
                          </m:d>
                        </m:e>
                      </m:d>
                    </m:oMath>
                  </m:oMathPara>
                </a14:m>
                <a:endParaRPr lang="en-US" dirty="0"/>
              </a:p>
              <a:p>
                <a:pPr marL="0" indent="0">
                  <a:buNone/>
                </a:pPr>
                <a:r>
                  <a:rPr lang="en-US" dirty="0"/>
                  <a:t>Comment</a:t>
                </a:r>
              </a:p>
              <a:p>
                <a:r>
                  <a:rPr lang="en-US" dirty="0"/>
                  <a:t>Most straightforward way of computation, will be simplified later.</a:t>
                </a:r>
                <a:endParaRPr lang="LID4096" dirty="0"/>
              </a:p>
            </p:txBody>
          </p:sp>
        </mc:Choice>
        <mc:Fallback xmlns="">
          <p:sp>
            <p:nvSpPr>
              <p:cNvPr id="7" name="Content Placeholder 6">
                <a:extLst>
                  <a:ext uri="{FF2B5EF4-FFF2-40B4-BE49-F238E27FC236}">
                    <a16:creationId xmlns:a16="http://schemas.microsoft.com/office/drawing/2014/main" id="{E29867E2-052B-3660-DD47-51498F467DC5}"/>
                  </a:ext>
                </a:extLst>
              </p:cNvPr>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LID4096">
                    <a:noFill/>
                  </a:rPr>
                  <a:t> </a:t>
                </a:r>
              </a:p>
            </p:txBody>
          </p:sp>
        </mc:Fallback>
      </mc:AlternateContent>
      <p:sp>
        <p:nvSpPr>
          <p:cNvPr id="2" name="Slide Number Placeholder 1">
            <a:extLst>
              <a:ext uri="{FF2B5EF4-FFF2-40B4-BE49-F238E27FC236}">
                <a16:creationId xmlns:a16="http://schemas.microsoft.com/office/drawing/2014/main" id="{8FC1AF46-E6DD-33F1-03AA-8FCA83145D97}"/>
              </a:ext>
            </a:extLst>
          </p:cNvPr>
          <p:cNvSpPr>
            <a:spLocks noGrp="1"/>
          </p:cNvSpPr>
          <p:nvPr>
            <p:ph type="sldNum" sz="quarter" idx="12"/>
          </p:nvPr>
        </p:nvSpPr>
        <p:spPr/>
        <p:txBody>
          <a:bodyPr/>
          <a:lstStyle/>
          <a:p>
            <a:fld id="{AB4510BC-A1D5-4B44-925C-78FB2FCED2D1}" type="slidenum">
              <a:rPr lang="en-US" smtClean="0"/>
              <a:t>22</a:t>
            </a:fld>
            <a:endParaRPr lang="en-US"/>
          </a:p>
        </p:txBody>
      </p:sp>
    </p:spTree>
    <p:extLst>
      <p:ext uri="{BB962C8B-B14F-4D97-AF65-F5344CB8AC3E}">
        <p14:creationId xmlns:p14="http://schemas.microsoft.com/office/powerpoint/2010/main" val="40332037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852083-3750-7BAB-97D4-3D00495FC715}"/>
              </a:ext>
            </a:extLst>
          </p:cNvPr>
          <p:cNvSpPr>
            <a:spLocks noGrp="1"/>
          </p:cNvSpPr>
          <p:nvPr>
            <p:ph type="title"/>
          </p:nvPr>
        </p:nvSpPr>
        <p:spPr/>
        <p:txBody>
          <a:bodyPr/>
          <a:lstStyle/>
          <a:p>
            <a:r>
              <a:rPr lang="en-US" dirty="0"/>
              <a:t>Methods: Fuzzy </a:t>
            </a:r>
            <a:r>
              <a:rPr lang="en-US" u="sng" dirty="0"/>
              <a:t>inference</a:t>
            </a:r>
            <a:r>
              <a:rPr lang="en-US" dirty="0"/>
              <a:t> with truth values</a:t>
            </a:r>
            <a:endParaRPr lang="LID4096" dirty="0"/>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E29867E2-052B-3660-DD47-51498F467DC5}"/>
                  </a:ext>
                </a:extLst>
              </p:cNvPr>
              <p:cNvSpPr>
                <a:spLocks noGrp="1"/>
              </p:cNvSpPr>
              <p:nvPr>
                <p:ph sz="half" idx="1"/>
              </p:nvPr>
            </p:nvSpPr>
            <p:spPr>
              <a:xfrm>
                <a:off x="161979" y="1825625"/>
                <a:ext cx="5857821" cy="4351338"/>
              </a:xfrm>
            </p:spPr>
            <p:txBody>
              <a:bodyPr>
                <a:normAutofit fontScale="92500"/>
              </a:bodyPr>
              <a:lstStyle/>
              <a:p>
                <a:pPr marL="0" indent="0">
                  <a:buNone/>
                </a:pPr>
                <a:r>
                  <a:rPr lang="en-US" dirty="0">
                    <a:solidFill>
                      <a:schemeClr val="tx1"/>
                    </a:solidFill>
                  </a:rPr>
                  <a:t>Let </a:t>
                </a:r>
                <a14:m>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𝒬</m:t>
                    </m:r>
                  </m:oMath>
                </a14:m>
                <a:r>
                  <a:rPr lang="en-US" dirty="0">
                    <a:solidFill>
                      <a:schemeClr val="tx1"/>
                    </a:solidFill>
                  </a:rPr>
                  <a:t> be the set of all EFO query, then</a:t>
                </a:r>
              </a:p>
              <a:p>
                <a14:m>
                  <m:oMath xmlns:m="http://schemas.openxmlformats.org/officeDocument/2006/math">
                    <m:sSub>
                      <m:sSubPr>
                        <m:ctrlPr>
                          <a:rPr lang="en-US"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𝐹</m:t>
                        </m:r>
                      </m:e>
                      <m:sub>
                        <m:r>
                          <a:rPr lang="en-US" i="1">
                            <a:solidFill>
                              <a:schemeClr val="tx1"/>
                            </a:solidFill>
                            <a:latin typeface="Cambria Math" panose="02040503050406030204" pitchFamily="18" charset="0"/>
                          </a:rPr>
                          <m:t>𝑎𝑡𝑜𝑚𝑖𝑐</m:t>
                        </m:r>
                      </m:sub>
                    </m:sSub>
                    <m:r>
                      <a:rPr lang="en-US" b="0" i="1" smtClean="0">
                        <a:solidFill>
                          <a:schemeClr val="tx1"/>
                        </a:solidFill>
                        <a:latin typeface="Cambria Math" panose="02040503050406030204" pitchFamily="18" charset="0"/>
                      </a:rPr>
                      <m:t>=</m:t>
                    </m:r>
                    <m:d>
                      <m:dPr>
                        <m:begChr m:val="{"/>
                        <m:endChr m:val="}"/>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𝑟</m:t>
                        </m:r>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𝑡</m:t>
                                </m:r>
                              </m:e>
                              <m:sub>
                                <m:r>
                                  <a:rPr lang="en-US" i="1">
                                    <a:solidFill>
                                      <a:schemeClr val="tx1"/>
                                    </a:solidFill>
                                    <a:latin typeface="Cambria Math" panose="02040503050406030204" pitchFamily="18" charset="0"/>
                                  </a:rPr>
                                  <m:t>1</m:t>
                                </m:r>
                              </m:sub>
                            </m:sSub>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𝑡</m:t>
                                </m:r>
                              </m:e>
                              <m:sub>
                                <m:r>
                                  <a:rPr lang="en-US" i="1">
                                    <a:solidFill>
                                      <a:schemeClr val="tx1"/>
                                    </a:solidFill>
                                    <a:latin typeface="Cambria Math" panose="02040503050406030204" pitchFamily="18" charset="0"/>
                                  </a:rPr>
                                  <m:t>2</m:t>
                                </m:r>
                              </m:sub>
                            </m:sSub>
                          </m:e>
                        </m:d>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𝑟</m:t>
                        </m:r>
                        <m:r>
                          <a:rPr lang="en-US" i="1">
                            <a:solidFill>
                              <a:schemeClr val="tx1"/>
                            </a:solidFill>
                            <a:latin typeface="Cambria Math" panose="02040503050406030204" pitchFamily="18" charset="0"/>
                          </a:rPr>
                          <m:t>∈</m:t>
                        </m:r>
                        <m:r>
                          <a:rPr lang="en-US">
                            <a:solidFill>
                              <a:schemeClr val="tx1"/>
                            </a:solidFill>
                            <a:latin typeface="Cambria Math" panose="02040503050406030204" pitchFamily="18" charset="0"/>
                          </a:rPr>
                          <m:t>ℛ</m:t>
                        </m:r>
                      </m:e>
                    </m:d>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ea typeface="Cambria Math" panose="02040503050406030204" pitchFamily="18" charset="0"/>
                      </a:rPr>
                      <m:t>𝒬</m:t>
                    </m:r>
                  </m:oMath>
                </a14:m>
                <a:endParaRPr lang="en-US" i="1" dirty="0">
                  <a:solidFill>
                    <a:schemeClr val="tx1"/>
                  </a:solidFill>
                  <a:latin typeface="Cambria Math" panose="02040503050406030204" pitchFamily="18" charset="0"/>
                  <a:ea typeface="Cambria Math" panose="02040503050406030204" pitchFamily="18" charset="0"/>
                </a:endParaRPr>
              </a:p>
              <a:p>
                <a:pPr marL="0" indent="0" algn="ctr">
                  <a:buNone/>
                </a:pPr>
                <a14:m>
                  <m:oMath xmlns:m="http://schemas.openxmlformats.org/officeDocument/2006/math">
                    <m:sSub>
                      <m:sSubPr>
                        <m:ctrlPr>
                          <a:rPr lang="en-US" b="0" i="1" smtClean="0">
                            <a:solidFill>
                              <a:schemeClr val="tx1"/>
                            </a:solidFill>
                            <a:latin typeface="Cambria Math" panose="02040503050406030204" pitchFamily="18" charset="0"/>
                            <a:ea typeface="Cambria Math" panose="02040503050406030204" pitchFamily="18" charset="0"/>
                          </a:rPr>
                        </m:ctrlPr>
                      </m:sSubPr>
                      <m:e>
                        <m:r>
                          <a:rPr lang="en-US" b="0" i="1" smtClean="0">
                            <a:solidFill>
                              <a:schemeClr val="tx1"/>
                            </a:solidFill>
                            <a:latin typeface="Cambria Math" panose="02040503050406030204" pitchFamily="18" charset="0"/>
                            <a:ea typeface="Cambria Math" panose="02040503050406030204" pitchFamily="18" charset="0"/>
                          </a:rPr>
                          <m:t>𝑡</m:t>
                        </m:r>
                      </m:e>
                      <m:sub>
                        <m:r>
                          <a:rPr lang="en-US" b="0" i="1" smtClean="0">
                            <a:solidFill>
                              <a:schemeClr val="tx1"/>
                            </a:solidFill>
                            <a:latin typeface="Cambria Math" panose="02040503050406030204" pitchFamily="18" charset="0"/>
                            <a:ea typeface="Cambria Math" panose="02040503050406030204" pitchFamily="18" charset="0"/>
                          </a:rPr>
                          <m:t>1</m:t>
                        </m:r>
                      </m:sub>
                    </m:sSub>
                  </m:oMath>
                </a14:m>
                <a:r>
                  <a:rPr lang="en-US" dirty="0">
                    <a:solidFill>
                      <a:schemeClr val="tx1"/>
                    </a:solidFill>
                    <a:ea typeface="Cambria Math" panose="02040503050406030204" pitchFamily="18" charset="0"/>
                  </a:rPr>
                  <a:t> and </a:t>
                </a:r>
                <a14:m>
                  <m:oMath xmlns:m="http://schemas.openxmlformats.org/officeDocument/2006/math">
                    <m:sSub>
                      <m:sSubPr>
                        <m:ctrlPr>
                          <a:rPr lang="en-US" b="0" i="1" smtClean="0">
                            <a:solidFill>
                              <a:schemeClr val="tx1"/>
                            </a:solidFill>
                            <a:latin typeface="Cambria Math" panose="02040503050406030204" pitchFamily="18" charset="0"/>
                            <a:ea typeface="Cambria Math" panose="02040503050406030204" pitchFamily="18" charset="0"/>
                          </a:rPr>
                        </m:ctrlPr>
                      </m:sSubPr>
                      <m:e>
                        <m:r>
                          <a:rPr lang="en-US" b="0" i="1" smtClean="0">
                            <a:solidFill>
                              <a:schemeClr val="tx1"/>
                            </a:solidFill>
                            <a:latin typeface="Cambria Math" panose="02040503050406030204" pitchFamily="18" charset="0"/>
                            <a:ea typeface="Cambria Math" panose="02040503050406030204" pitchFamily="18" charset="0"/>
                          </a:rPr>
                          <m:t>𝑡</m:t>
                        </m:r>
                      </m:e>
                      <m:sub>
                        <m:r>
                          <a:rPr lang="en-US" b="0" i="1" smtClean="0">
                            <a:solidFill>
                              <a:schemeClr val="tx1"/>
                            </a:solidFill>
                            <a:latin typeface="Cambria Math" panose="02040503050406030204" pitchFamily="18" charset="0"/>
                            <a:ea typeface="Cambria Math" panose="02040503050406030204" pitchFamily="18" charset="0"/>
                          </a:rPr>
                          <m:t>2</m:t>
                        </m:r>
                      </m:sub>
                    </m:sSub>
                  </m:oMath>
                </a14:m>
                <a:r>
                  <a:rPr lang="en-US" dirty="0">
                    <a:solidFill>
                      <a:schemeClr val="tx1"/>
                    </a:solidFill>
                    <a:ea typeface="Cambria Math" panose="02040503050406030204" pitchFamily="18" charset="0"/>
                  </a:rPr>
                  <a:t> are either entities or variables.</a:t>
                </a:r>
              </a:p>
              <a:p>
                <a:r>
                  <a:rPr lang="en-US" dirty="0">
                    <a:solidFill>
                      <a:schemeClr val="tx1"/>
                    </a:solidFill>
                  </a:rPr>
                  <a:t>If </a:t>
                </a:r>
                <a14:m>
                  <m:oMath xmlns:m="http://schemas.openxmlformats.org/officeDocument/2006/math">
                    <m:r>
                      <a:rPr lang="en-US" i="1">
                        <a:solidFill>
                          <a:schemeClr val="tx1"/>
                        </a:solidFill>
                        <a:latin typeface="Cambria Math" panose="02040503050406030204" pitchFamily="18" charset="0"/>
                      </a:rPr>
                      <m:t>𝜙</m:t>
                    </m:r>
                    <m:r>
                      <a:rPr lang="en-US" i="1" smtClean="0">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𝐹</m:t>
                        </m:r>
                      </m:e>
                      <m:sub>
                        <m:r>
                          <a:rPr lang="en-US" i="1">
                            <a:solidFill>
                              <a:schemeClr val="tx1"/>
                            </a:solidFill>
                            <a:latin typeface="Cambria Math" panose="02040503050406030204" pitchFamily="18" charset="0"/>
                          </a:rPr>
                          <m:t>𝑎𝑡𝑜𝑚𝑖𝑐</m:t>
                        </m:r>
                      </m:sub>
                    </m:sSub>
                  </m:oMath>
                </a14:m>
                <a:r>
                  <a:rPr lang="en-US" dirty="0">
                    <a:solidFill>
                      <a:schemeClr val="tx1"/>
                    </a:solidFill>
                  </a:rPr>
                  <a:t>, then</a:t>
                </a:r>
              </a:p>
              <a:p>
                <a:pPr marL="0" indent="0">
                  <a:buNone/>
                </a:pPr>
                <a14:m>
                  <m:oMathPara xmlns:m="http://schemas.openxmlformats.org/officeDocument/2006/math">
                    <m:oMathParaPr>
                      <m:jc m:val="centerGroup"/>
                    </m:oMathParaPr>
                    <m:oMath xmlns:m="http://schemas.openxmlformats.org/officeDocument/2006/math">
                      <m:r>
                        <a:rPr lang="en-US" i="1">
                          <a:solidFill>
                            <a:schemeClr val="tx1"/>
                          </a:solidFill>
                          <a:latin typeface="Cambria Math" panose="02040503050406030204" pitchFamily="18" charset="0"/>
                          <a:ea typeface="Cambria Math" panose="02040503050406030204" pitchFamily="18" charset="0"/>
                        </a:rPr>
                        <m:t>¬</m:t>
                      </m:r>
                      <m:r>
                        <a:rPr lang="en-US" i="1">
                          <a:solidFill>
                            <a:schemeClr val="tx1"/>
                          </a:solidFill>
                          <a:latin typeface="Cambria Math" panose="02040503050406030204" pitchFamily="18" charset="0"/>
                          <a:ea typeface="Cambria Math" panose="02040503050406030204" pitchFamily="18" charset="0"/>
                        </a:rPr>
                        <m:t>𝜙</m:t>
                      </m:r>
                      <m:r>
                        <a:rPr lang="en-US" i="1">
                          <a:solidFill>
                            <a:schemeClr val="tx1"/>
                          </a:solidFill>
                          <a:latin typeface="Cambria Math" panose="02040503050406030204" pitchFamily="18" charset="0"/>
                          <a:ea typeface="Cambria Math" panose="02040503050406030204" pitchFamily="18" charset="0"/>
                        </a:rPr>
                        <m:t>(</m:t>
                      </m:r>
                      <m:r>
                        <a:rPr lang="en-US" i="1">
                          <a:solidFill>
                            <a:schemeClr val="tx1"/>
                          </a:solidFill>
                          <a:latin typeface="Cambria Math" panose="02040503050406030204" pitchFamily="18" charset="0"/>
                          <a:ea typeface="Cambria Math" panose="02040503050406030204" pitchFamily="18" charset="0"/>
                        </a:rPr>
                        <m:t>𝑦</m:t>
                      </m:r>
                      <m:r>
                        <a:rPr lang="en-US" i="1">
                          <a:solidFill>
                            <a:schemeClr val="tx1"/>
                          </a:solidFill>
                          <a:latin typeface="Cambria Math" panose="02040503050406030204" pitchFamily="18" charset="0"/>
                          <a:ea typeface="Cambria Math" panose="02040503050406030204" pitchFamily="18" charset="0"/>
                        </a:rPr>
                        <m:t>)∈</m:t>
                      </m:r>
                      <m:r>
                        <a:rPr lang="en-US" i="1">
                          <a:solidFill>
                            <a:schemeClr val="tx1"/>
                          </a:solidFill>
                          <a:latin typeface="Cambria Math" panose="02040503050406030204" pitchFamily="18" charset="0"/>
                          <a:ea typeface="Cambria Math" panose="02040503050406030204" pitchFamily="18" charset="0"/>
                        </a:rPr>
                        <m:t>𝒬</m:t>
                      </m:r>
                    </m:oMath>
                  </m:oMathPara>
                </a14:m>
                <a:endParaRPr lang="en-US" dirty="0">
                  <a:solidFill>
                    <a:schemeClr val="tx1"/>
                  </a:solidFill>
                </a:endParaRPr>
              </a:p>
              <a:p>
                <a:r>
                  <a:rPr lang="en-US" dirty="0">
                    <a:solidFill>
                      <a:schemeClr val="tx1"/>
                    </a:solidFill>
                  </a:rPr>
                  <a:t>If </a:t>
                </a:r>
                <a14:m>
                  <m:oMath xmlns:m="http://schemas.openxmlformats.org/officeDocument/2006/math">
                    <m:r>
                      <a:rPr lang="en-US" i="1">
                        <a:solidFill>
                          <a:schemeClr val="tx1"/>
                        </a:solidFill>
                        <a:latin typeface="Cambria Math" panose="02040503050406030204" pitchFamily="18" charset="0"/>
                      </a:rPr>
                      <m:t>𝜙</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𝜓</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ea typeface="Cambria Math" panose="02040503050406030204" pitchFamily="18" charset="0"/>
                      </a:rPr>
                      <m:t>𝒬</m:t>
                    </m:r>
                  </m:oMath>
                </a14:m>
                <a:r>
                  <a:rPr lang="en-US" dirty="0">
                    <a:solidFill>
                      <a:schemeClr val="tx1"/>
                    </a:solidFill>
                  </a:rPr>
                  <a:t>, then </a:t>
                </a:r>
              </a:p>
              <a:p>
                <a:pPr marL="0" indent="0">
                  <a:buNone/>
                </a:pPr>
                <a14:m>
                  <m:oMathPara xmlns:m="http://schemas.openxmlformats.org/officeDocument/2006/math">
                    <m:oMathParaPr>
                      <m:jc m:val="centerGroup"/>
                    </m:oMathParaPr>
                    <m:oMath xmlns:m="http://schemas.openxmlformats.org/officeDocument/2006/math">
                      <m:r>
                        <a:rPr lang="en-US" i="1">
                          <a:solidFill>
                            <a:schemeClr val="tx1"/>
                          </a:solidFill>
                          <a:latin typeface="Cambria Math" panose="02040503050406030204" pitchFamily="18" charset="0"/>
                        </a:rPr>
                        <m:t>𝜙</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𝑦</m:t>
                          </m:r>
                        </m:e>
                      </m:d>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𝜓</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𝑦</m:t>
                          </m:r>
                        </m:e>
                      </m:d>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ea typeface="Cambria Math" panose="02040503050406030204" pitchFamily="18" charset="0"/>
                        </a:rPr>
                        <m:t>𝒬</m:t>
                      </m:r>
                    </m:oMath>
                  </m:oMathPara>
                </a14:m>
                <a:endParaRPr lang="en-US" dirty="0">
                  <a:solidFill>
                    <a:schemeClr val="tx1"/>
                  </a:solidFill>
                </a:endParaRPr>
              </a:p>
              <a:p>
                <a:pPr marL="0" indent="0">
                  <a:buNone/>
                </a:pPr>
                <a14:m>
                  <m:oMathPara xmlns:m="http://schemas.openxmlformats.org/officeDocument/2006/math">
                    <m:oMathParaPr>
                      <m:jc m:val="centerGroup"/>
                    </m:oMathParaPr>
                    <m:oMath xmlns:m="http://schemas.openxmlformats.org/officeDocument/2006/math">
                      <m:r>
                        <a:rPr lang="en-US" i="1">
                          <a:solidFill>
                            <a:schemeClr val="tx1"/>
                          </a:solidFill>
                          <a:latin typeface="Cambria Math" panose="02040503050406030204" pitchFamily="18" charset="0"/>
                        </a:rPr>
                        <m:t>𝜙</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𝑦</m:t>
                          </m:r>
                        </m:e>
                      </m:d>
                      <m:r>
                        <a:rPr lang="en-US" i="1">
                          <a:solidFill>
                            <a:schemeClr val="tx1"/>
                          </a:solidFill>
                          <a:latin typeface="Cambria Math" panose="02040503050406030204" pitchFamily="18" charset="0"/>
                          <a:ea typeface="Cambria Math" panose="02040503050406030204" pitchFamily="18" charset="0"/>
                        </a:rPr>
                        <m:t>∨</m:t>
                      </m:r>
                      <m:r>
                        <a:rPr lang="en-US" i="1">
                          <a:solidFill>
                            <a:schemeClr val="tx1"/>
                          </a:solidFill>
                          <a:latin typeface="Cambria Math" panose="02040503050406030204" pitchFamily="18" charset="0"/>
                        </a:rPr>
                        <m:t>𝜓</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𝑦</m:t>
                          </m:r>
                        </m:e>
                      </m:d>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ea typeface="Cambria Math" panose="02040503050406030204" pitchFamily="18" charset="0"/>
                        </a:rPr>
                        <m:t>𝒬</m:t>
                      </m:r>
                    </m:oMath>
                  </m:oMathPara>
                </a14:m>
                <a:endParaRPr lang="en-US" dirty="0">
                  <a:solidFill>
                    <a:schemeClr val="tx1"/>
                  </a:solidFill>
                </a:endParaRPr>
              </a:p>
              <a:p>
                <a:r>
                  <a:rPr lang="en-US" dirty="0">
                    <a:solidFill>
                      <a:schemeClr val="tx1"/>
                    </a:solidFill>
                  </a:rPr>
                  <a:t>If </a:t>
                </a:r>
                <a14:m>
                  <m:oMath xmlns:m="http://schemas.openxmlformats.org/officeDocument/2006/math">
                    <m:r>
                      <a:rPr lang="en-US" i="1" smtClean="0">
                        <a:solidFill>
                          <a:schemeClr val="tx1"/>
                        </a:solidFill>
                        <a:latin typeface="Cambria Math" panose="02040503050406030204" pitchFamily="18" charset="0"/>
                      </a:rPr>
                      <m:t>𝜙</m:t>
                    </m:r>
                    <m:r>
                      <a:rPr lang="en-US" i="1" smtClean="0">
                        <a:solidFill>
                          <a:schemeClr val="tx1"/>
                        </a:solidFill>
                        <a:latin typeface="Cambria Math" panose="02040503050406030204" pitchFamily="18" charset="0"/>
                      </a:rPr>
                      <m:t>∈</m:t>
                    </m:r>
                    <m:r>
                      <a:rPr lang="en-US" i="1">
                        <a:solidFill>
                          <a:schemeClr val="tx1"/>
                        </a:solidFill>
                        <a:latin typeface="Cambria Math" panose="02040503050406030204" pitchFamily="18" charset="0"/>
                        <a:ea typeface="Cambria Math" panose="02040503050406030204" pitchFamily="18" charset="0"/>
                      </a:rPr>
                      <m:t>𝒬</m:t>
                    </m:r>
                  </m:oMath>
                </a14:m>
                <a:r>
                  <a:rPr lang="en-US" dirty="0">
                    <a:solidFill>
                      <a:schemeClr val="tx1"/>
                    </a:solidFill>
                  </a:rPr>
                  <a:t> and </a:t>
                </a:r>
                <a14:m>
                  <m:oMath xmlns:m="http://schemas.openxmlformats.org/officeDocument/2006/math">
                    <m:r>
                      <a:rPr lang="en-US" b="0" i="1" smtClean="0">
                        <a:solidFill>
                          <a:schemeClr val="tx1"/>
                        </a:solidFill>
                        <a:latin typeface="Cambria Math" panose="02040503050406030204" pitchFamily="18" charset="0"/>
                      </a:rPr>
                      <m:t>𝑥</m:t>
                    </m:r>
                  </m:oMath>
                </a14:m>
                <a:r>
                  <a:rPr lang="en-US" dirty="0">
                    <a:solidFill>
                      <a:schemeClr val="tx1"/>
                    </a:solidFill>
                  </a:rPr>
                  <a:t> is a variable, then</a:t>
                </a:r>
              </a:p>
              <a:p>
                <a:pPr marL="0" indent="0">
                  <a:buNone/>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𝜙</m:t>
                      </m:r>
                      <m:r>
                        <a:rPr lang="en-US" b="0" i="1" smtClean="0">
                          <a:solidFill>
                            <a:schemeClr val="tx1"/>
                          </a:solidFill>
                          <a:latin typeface="Cambria Math" panose="02040503050406030204" pitchFamily="18" charset="0"/>
                        </a:rPr>
                        <m:t>∈</m:t>
                      </m:r>
                      <m:r>
                        <a:rPr lang="en-US" i="1">
                          <a:solidFill>
                            <a:schemeClr val="tx1"/>
                          </a:solidFill>
                          <a:latin typeface="Cambria Math" panose="02040503050406030204" pitchFamily="18" charset="0"/>
                          <a:ea typeface="Cambria Math" panose="02040503050406030204" pitchFamily="18" charset="0"/>
                        </a:rPr>
                        <m:t>𝒬</m:t>
                      </m:r>
                    </m:oMath>
                  </m:oMathPara>
                </a14:m>
                <a:endParaRPr lang="en-US" dirty="0">
                  <a:solidFill>
                    <a:schemeClr val="tx1"/>
                  </a:solidFill>
                </a:endParaRPr>
              </a:p>
            </p:txBody>
          </p:sp>
        </mc:Choice>
        <mc:Fallback xmlns="">
          <p:sp>
            <p:nvSpPr>
              <p:cNvPr id="7" name="Content Placeholder 6">
                <a:extLst>
                  <a:ext uri="{FF2B5EF4-FFF2-40B4-BE49-F238E27FC236}">
                    <a16:creationId xmlns:a16="http://schemas.microsoft.com/office/drawing/2014/main" id="{E29867E2-052B-3660-DD47-51498F467DC5}"/>
                  </a:ext>
                </a:extLst>
              </p:cNvPr>
              <p:cNvSpPr>
                <a:spLocks noGrp="1" noRot="1" noChangeAspect="1" noMove="1" noResize="1" noEditPoints="1" noAdjustHandles="1" noChangeArrowheads="1" noChangeShapeType="1" noTextEdit="1"/>
              </p:cNvSpPr>
              <p:nvPr>
                <p:ph sz="half" idx="1"/>
              </p:nvPr>
            </p:nvSpPr>
            <p:spPr>
              <a:xfrm>
                <a:off x="161979" y="1825625"/>
                <a:ext cx="5857821" cy="4351338"/>
              </a:xfrm>
              <a:blipFill>
                <a:blip r:embed="rId2"/>
                <a:stretch>
                  <a:fillRect l="-1873" t="-2101" b="-560"/>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35FAC847-C06D-F67E-50B6-A83977FCD15F}"/>
                  </a:ext>
                </a:extLst>
              </p:cNvPr>
              <p:cNvSpPr>
                <a:spLocks noGrp="1"/>
              </p:cNvSpPr>
              <p:nvPr>
                <p:ph sz="half" idx="2"/>
              </p:nvPr>
            </p:nvSpPr>
            <p:spPr>
              <a:xfrm>
                <a:off x="6172200" y="1825625"/>
                <a:ext cx="5924006" cy="4351338"/>
              </a:xfrm>
            </p:spPr>
            <p:txBody>
              <a:bodyPr>
                <a:normAutofit fontScale="92500"/>
              </a:bodyPr>
              <a:lstStyle/>
              <a:p>
                <a:pPr marL="0" indent="0">
                  <a:buNone/>
                </a:pPr>
                <a:r>
                  <a:rPr lang="en-US" dirty="0"/>
                  <a:t>Some rules to calculate the truth value.</a:t>
                </a:r>
              </a:p>
              <a:p>
                <a14:m>
                  <m:oMath xmlns:m="http://schemas.openxmlformats.org/officeDocument/2006/math">
                    <m:r>
                      <m:rPr>
                        <m:nor/>
                      </m:rPr>
                      <a:rPr lang="en-US" dirty="0"/>
                      <m:t>If</m:t>
                    </m:r>
                    <m:r>
                      <m:rPr>
                        <m:nor/>
                      </m:rPr>
                      <a:rPr lang="en-US" dirty="0"/>
                      <m:t> </m:t>
                    </m:r>
                    <m:r>
                      <a:rPr lang="en-US" i="1">
                        <a:latin typeface="Cambria Math" panose="02040503050406030204" pitchFamily="18" charset="0"/>
                      </a:rPr>
                      <m:t>𝜙</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𝑎𝑡𝑜𝑚𝑖𝑐</m:t>
                        </m:r>
                      </m:sub>
                    </m:sSub>
                    <m:r>
                      <m:rPr>
                        <m:nor/>
                      </m:rPr>
                      <a:rPr lang="en-US" dirty="0"/>
                      <m:t>, </m:t>
                    </m:r>
                    <m:r>
                      <m:rPr>
                        <m:nor/>
                      </m:rPr>
                      <a:rPr lang="en-US" dirty="0"/>
                      <m:t>then</m:t>
                    </m:r>
                  </m:oMath>
                </a14:m>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𝑇𝑉</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𝑟</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e>
                          </m:d>
                        </m:e>
                      </m:d>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𝑏</m:t>
                          </m:r>
                        </m:e>
                      </m:d>
                    </m:oMath>
                  </m:oMathPara>
                </a14:m>
                <a:endParaRPr lang="en-US" b="0" dirty="0"/>
              </a:p>
              <a:p>
                <a14:m>
                  <m:oMath xmlns:m="http://schemas.openxmlformats.org/officeDocument/2006/math">
                    <m:r>
                      <m:rPr>
                        <m:nor/>
                      </m:rPr>
                      <a:rPr lang="en-US" dirty="0"/>
                      <m:t>If</m:t>
                    </m:r>
                    <m:r>
                      <m:rPr>
                        <m:nor/>
                      </m:rPr>
                      <a:rPr lang="en-US" dirty="0"/>
                      <m:t> </m:t>
                    </m:r>
                    <m:r>
                      <a:rPr lang="en-US" i="1">
                        <a:latin typeface="Cambria Math" panose="02040503050406030204" pitchFamily="18" charset="0"/>
                      </a:rPr>
                      <m:t>𝜙</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𝑎𝑡𝑜𝑚𝑖𝑐</m:t>
                        </m:r>
                      </m:sub>
                    </m:sSub>
                    <m:r>
                      <m:rPr>
                        <m:nor/>
                      </m:rPr>
                      <a:rPr lang="en-US" dirty="0"/>
                      <m:t>, </m:t>
                    </m:r>
                    <m:r>
                      <m:rPr>
                        <m:nor/>
                      </m:rPr>
                      <a:rPr lang="en-US" dirty="0"/>
                      <m:t>then</m:t>
                    </m:r>
                  </m:oMath>
                </a14:m>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𝑇𝑉</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𝜙</m:t>
                          </m:r>
                        </m:e>
                      </m:d>
                      <m:r>
                        <a:rPr lang="en-US" b="0" i="1" smtClean="0">
                          <a:latin typeface="Cambria Math" panose="02040503050406030204" pitchFamily="18" charset="0"/>
                        </a:rPr>
                        <m:t>=1−</m:t>
                      </m:r>
                      <m:r>
                        <a:rPr lang="en-US" b="0" i="1" smtClean="0">
                          <a:latin typeface="Cambria Math" panose="02040503050406030204" pitchFamily="18" charset="0"/>
                        </a:rPr>
                        <m:t>𝑇𝑉</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𝜙</m:t>
                          </m:r>
                        </m:e>
                      </m:d>
                    </m:oMath>
                  </m:oMathPara>
                </a14:m>
                <a:endParaRPr lang="en-US" b="0" dirty="0"/>
              </a:p>
              <a:p>
                <a:r>
                  <a:rPr lang="en-US" dirty="0"/>
                  <a:t>If </a:t>
                </a:r>
                <a14:m>
                  <m:oMath xmlns:m="http://schemas.openxmlformats.org/officeDocument/2006/math">
                    <m:r>
                      <a:rPr lang="en-US" i="1">
                        <a:latin typeface="Cambria Math" panose="02040503050406030204" pitchFamily="18" charset="0"/>
                      </a:rPr>
                      <m:t>𝜙</m:t>
                    </m:r>
                    <m:r>
                      <a:rPr lang="en-US" i="1">
                        <a:latin typeface="Cambria Math" panose="02040503050406030204" pitchFamily="18" charset="0"/>
                      </a:rPr>
                      <m:t>,</m:t>
                    </m:r>
                    <m:r>
                      <a:rPr lang="en-US" i="1">
                        <a:latin typeface="Cambria Math" panose="02040503050406030204" pitchFamily="18" charset="0"/>
                      </a:rPr>
                      <m:t>𝜓</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𝒬</m:t>
                    </m:r>
                  </m:oMath>
                </a14:m>
                <a:r>
                  <a:rPr lang="en-US" dirty="0"/>
                  <a:t>, then </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𝑇𝑉</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𝜙</m:t>
                          </m:r>
                          <m:r>
                            <a:rPr lang="en-US" b="0" i="1" smtClean="0">
                              <a:latin typeface="Cambria Math" panose="02040503050406030204" pitchFamily="18" charset="0"/>
                            </a:rPr>
                            <m:t>∧</m:t>
                          </m:r>
                          <m:r>
                            <a:rPr lang="en-US" b="0" i="1" smtClean="0">
                              <a:latin typeface="Cambria Math" panose="02040503050406030204" pitchFamily="18" charset="0"/>
                            </a:rPr>
                            <m:t>𝜓</m:t>
                          </m:r>
                        </m:e>
                      </m:d>
                      <m:r>
                        <a:rPr lang="en-US" b="0" i="1" smtClean="0">
                          <a:latin typeface="Cambria Math" panose="02040503050406030204" pitchFamily="18" charset="0"/>
                        </a:rPr>
                        <m:t>=</m:t>
                      </m:r>
                      <m:r>
                        <a:rPr lang="en-US" b="0" i="1" smtClean="0">
                          <a:latin typeface="Cambria Math" panose="02040503050406030204" pitchFamily="18" charset="0"/>
                        </a:rPr>
                        <m:t>𝑇𝑉</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𝜙</m:t>
                          </m:r>
                        </m:e>
                      </m:d>
                      <m:r>
                        <a:rPr lang="en-US" b="0" i="1" smtClean="0">
                          <a:latin typeface="Cambria Math" panose="02040503050406030204" pitchFamily="18" charset="0"/>
                        </a:rPr>
                        <m:t> ⊤ </m:t>
                      </m:r>
                      <m:r>
                        <a:rPr lang="en-US" b="0" i="1" smtClean="0">
                          <a:latin typeface="Cambria Math" panose="02040503050406030204" pitchFamily="18" charset="0"/>
                        </a:rPr>
                        <m:t>𝑇𝑉</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𝜓</m:t>
                          </m:r>
                        </m:e>
                      </m:d>
                    </m:oMath>
                  </m:oMathPara>
                </a14:m>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𝑇𝑉</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𝜙</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𝜓</m:t>
                          </m:r>
                        </m:e>
                      </m:d>
                      <m:r>
                        <a:rPr lang="en-US" b="0" i="1" smtClean="0">
                          <a:latin typeface="Cambria Math" panose="02040503050406030204" pitchFamily="18" charset="0"/>
                        </a:rPr>
                        <m:t>=</m:t>
                      </m:r>
                      <m:r>
                        <a:rPr lang="en-US" b="0" i="1" smtClean="0">
                          <a:latin typeface="Cambria Math" panose="02040503050406030204" pitchFamily="18" charset="0"/>
                        </a:rPr>
                        <m:t>𝑇𝑉</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𝜙</m:t>
                          </m:r>
                        </m:e>
                      </m:d>
                      <m:r>
                        <a:rPr lang="en-US" b="0" i="1" smtClean="0">
                          <a:latin typeface="Cambria Math" panose="02040503050406030204" pitchFamily="18" charset="0"/>
                        </a:rPr>
                        <m:t>⊥</m:t>
                      </m:r>
                      <m:r>
                        <a:rPr lang="en-US" b="0" i="1" smtClean="0">
                          <a:latin typeface="Cambria Math" panose="02040503050406030204" pitchFamily="18" charset="0"/>
                        </a:rPr>
                        <m:t>𝑇𝑉</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𝜓</m:t>
                          </m:r>
                        </m:e>
                      </m:d>
                    </m:oMath>
                  </m:oMathPara>
                </a14:m>
                <a:endParaRPr lang="en-US" b="0" dirty="0"/>
              </a:p>
              <a:p>
                <a:r>
                  <a:rPr lang="en-US" dirty="0"/>
                  <a:t>If </a:t>
                </a:r>
                <a14:m>
                  <m:oMath xmlns:m="http://schemas.openxmlformats.org/officeDocument/2006/math">
                    <m:r>
                      <a:rPr lang="en-US" i="1">
                        <a:latin typeface="Cambria Math" panose="02040503050406030204" pitchFamily="18" charset="0"/>
                      </a:rPr>
                      <m:t>𝜙</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𝒬</m:t>
                    </m:r>
                  </m:oMath>
                </a14:m>
                <a:r>
                  <a:rPr lang="en-US" dirty="0"/>
                  <a:t> and </a:t>
                </a:r>
                <a14:m>
                  <m:oMath xmlns:m="http://schemas.openxmlformats.org/officeDocument/2006/math">
                    <m:r>
                      <a:rPr lang="en-US" i="1">
                        <a:latin typeface="Cambria Math" panose="02040503050406030204" pitchFamily="18" charset="0"/>
                      </a:rPr>
                      <m:t>𝑥</m:t>
                    </m:r>
                  </m:oMath>
                </a14:m>
                <a:r>
                  <a:rPr lang="en-US" dirty="0"/>
                  <a:t> is a variable, then</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𝑇𝑉</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𝜙</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e>
                      </m:d>
                      <m:r>
                        <a:rPr lang="en-US" b="0" i="1" smtClean="0">
                          <a:latin typeface="Cambria Math" panose="02040503050406030204" pitchFamily="18" charset="0"/>
                        </a:rPr>
                        <m:t>= </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m:t>
                          </m:r>
                        </m:e>
                        <m:sub>
                          <m:r>
                            <a:rPr lang="en-US" b="0" i="1" smtClean="0">
                              <a:latin typeface="Cambria Math" panose="02040503050406030204" pitchFamily="18" charset="0"/>
                            </a:rPr>
                            <m:t>𝑎</m:t>
                          </m:r>
                          <m:r>
                            <a:rPr lang="en-US" b="0" i="1" smtClean="0">
                              <a:latin typeface="Cambria Math" panose="02040503050406030204" pitchFamily="18" charset="0"/>
                            </a:rPr>
                            <m:t>∈</m:t>
                          </m:r>
                          <m:r>
                            <a:rPr lang="en-US">
                              <a:latin typeface="Cambria Math" panose="02040503050406030204" pitchFamily="18" charset="0"/>
                            </a:rPr>
                            <m:t>ℰ</m:t>
                          </m:r>
                        </m:sub>
                        <m:sup>
                          <m:r>
                            <a:rPr lang="en-US" b="0" i="1" smtClean="0">
                              <a:latin typeface="Cambria Math" panose="02040503050406030204" pitchFamily="18" charset="0"/>
                            </a:rPr>
                            <m:t>∗</m:t>
                          </m:r>
                        </m:sup>
                      </m:sSubSup>
                      <m:r>
                        <a:rPr lang="en-US" b="0" i="1" smtClean="0">
                          <a:latin typeface="Cambria Math" panose="02040503050406030204" pitchFamily="18" charset="0"/>
                        </a:rPr>
                        <m:t>𝑇𝑉</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𝜙</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𝑎</m:t>
                              </m:r>
                            </m:e>
                          </m:d>
                        </m:e>
                      </m:d>
                    </m:oMath>
                  </m:oMathPara>
                </a14:m>
                <a:endParaRPr lang="en-US" b="0" dirty="0"/>
              </a:p>
            </p:txBody>
          </p:sp>
        </mc:Choice>
        <mc:Fallback xmlns="">
          <p:sp>
            <p:nvSpPr>
              <p:cNvPr id="8" name="Content Placeholder 7">
                <a:extLst>
                  <a:ext uri="{FF2B5EF4-FFF2-40B4-BE49-F238E27FC236}">
                    <a16:creationId xmlns:a16="http://schemas.microsoft.com/office/drawing/2014/main" id="{35FAC847-C06D-F67E-50B6-A83977FCD15F}"/>
                  </a:ext>
                </a:extLst>
              </p:cNvPr>
              <p:cNvSpPr>
                <a:spLocks noGrp="1" noRot="1" noChangeAspect="1" noMove="1" noResize="1" noEditPoints="1" noAdjustHandles="1" noChangeArrowheads="1" noChangeShapeType="1" noTextEdit="1"/>
              </p:cNvSpPr>
              <p:nvPr>
                <p:ph sz="half" idx="2"/>
              </p:nvPr>
            </p:nvSpPr>
            <p:spPr>
              <a:xfrm>
                <a:off x="6172200" y="1825625"/>
                <a:ext cx="5924006" cy="4351338"/>
              </a:xfrm>
              <a:blipFill>
                <a:blip r:embed="rId3"/>
                <a:stretch>
                  <a:fillRect l="-1854" t="-2101"/>
                </a:stretch>
              </a:blipFill>
            </p:spPr>
            <p:txBody>
              <a:bodyPr/>
              <a:lstStyle/>
              <a:p>
                <a:r>
                  <a:rPr lang="en-HK">
                    <a:noFill/>
                  </a:rPr>
                  <a:t> </a:t>
                </a:r>
              </a:p>
            </p:txBody>
          </p:sp>
        </mc:Fallback>
      </mc:AlternateContent>
      <p:sp>
        <p:nvSpPr>
          <p:cNvPr id="3" name="TextBox 2">
            <a:extLst>
              <a:ext uri="{FF2B5EF4-FFF2-40B4-BE49-F238E27FC236}">
                <a16:creationId xmlns:a16="http://schemas.microsoft.com/office/drawing/2014/main" id="{36095CF8-359D-F1F0-EA6C-780B0433D209}"/>
              </a:ext>
            </a:extLst>
          </p:cNvPr>
          <p:cNvSpPr txBox="1"/>
          <p:nvPr/>
        </p:nvSpPr>
        <p:spPr>
          <a:xfrm>
            <a:off x="0" y="6642556"/>
            <a:ext cx="10782037" cy="215444"/>
          </a:xfrm>
          <a:prstGeom prst="rect">
            <a:avLst/>
          </a:prstGeom>
          <a:noFill/>
        </p:spPr>
        <p:txBody>
          <a:bodyPr wrap="square">
            <a:spAutoFit/>
          </a:bodyPr>
          <a:lstStyle/>
          <a:p>
            <a:pPr marL="0" indent="0">
              <a:buNone/>
            </a:pPr>
            <a:r>
              <a:rPr lang="en-US" sz="800" b="0" i="1" dirty="0">
                <a:solidFill>
                  <a:srgbClr val="222222"/>
                </a:solidFill>
                <a:effectLst/>
                <a:latin typeface="Arial" panose="020B0604020202020204" pitchFamily="34" charset="0"/>
              </a:rPr>
              <a:t>Yin, H., Wang, Z., &amp; Song, Y. (2023). Rethinking Complex Queries on Knowledge Graphs with Neural Link Predictors. </a:t>
            </a:r>
            <a:r>
              <a:rPr lang="en-US" sz="800" b="0" i="1" dirty="0" err="1">
                <a:solidFill>
                  <a:srgbClr val="222222"/>
                </a:solidFill>
                <a:effectLst/>
                <a:latin typeface="Arial" panose="020B0604020202020204" pitchFamily="34" charset="0"/>
              </a:rPr>
              <a:t>arXiv</a:t>
            </a:r>
            <a:r>
              <a:rPr lang="en-US" sz="800" b="0" i="1" dirty="0">
                <a:solidFill>
                  <a:srgbClr val="222222"/>
                </a:solidFill>
                <a:effectLst/>
                <a:latin typeface="Arial" panose="020B0604020202020204" pitchFamily="34" charset="0"/>
              </a:rPr>
              <a:t> preprint arXiv:2304.07063.</a:t>
            </a:r>
            <a:endParaRPr lang="en-US" sz="800" i="1" dirty="0"/>
          </a:p>
        </p:txBody>
      </p:sp>
      <p:sp>
        <p:nvSpPr>
          <p:cNvPr id="2" name="Slide Number Placeholder 1">
            <a:extLst>
              <a:ext uri="{FF2B5EF4-FFF2-40B4-BE49-F238E27FC236}">
                <a16:creationId xmlns:a16="http://schemas.microsoft.com/office/drawing/2014/main" id="{2E103DB7-FE3F-CBAF-096E-8B5513B69E2F}"/>
              </a:ext>
            </a:extLst>
          </p:cNvPr>
          <p:cNvSpPr>
            <a:spLocks noGrp="1"/>
          </p:cNvSpPr>
          <p:nvPr>
            <p:ph type="sldNum" sz="quarter" idx="12"/>
          </p:nvPr>
        </p:nvSpPr>
        <p:spPr/>
        <p:txBody>
          <a:bodyPr/>
          <a:lstStyle/>
          <a:p>
            <a:fld id="{AB4510BC-A1D5-4B44-925C-78FB2FCED2D1}" type="slidenum">
              <a:rPr lang="en-US" smtClean="0"/>
              <a:t>23</a:t>
            </a:fld>
            <a:endParaRPr lang="en-US" dirty="0"/>
          </a:p>
        </p:txBody>
      </p:sp>
    </p:spTree>
    <p:extLst>
      <p:ext uri="{BB962C8B-B14F-4D97-AF65-F5344CB8AC3E}">
        <p14:creationId xmlns:p14="http://schemas.microsoft.com/office/powerpoint/2010/main" val="140457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26D9E-4E97-FEE6-FD32-6AECC438D1C7}"/>
              </a:ext>
            </a:extLst>
          </p:cNvPr>
          <p:cNvSpPr>
            <a:spLocks noGrp="1"/>
          </p:cNvSpPr>
          <p:nvPr>
            <p:ph type="title"/>
          </p:nvPr>
        </p:nvSpPr>
        <p:spPr/>
        <p:txBody>
          <a:bodyPr/>
          <a:lstStyle/>
          <a:p>
            <a:r>
              <a:rPr lang="en-US" dirty="0"/>
              <a:t>Methods: Fuzzy </a:t>
            </a:r>
            <a:r>
              <a:rPr lang="en-US" u="sng" dirty="0"/>
              <a:t>inference</a:t>
            </a:r>
            <a:r>
              <a:rPr lang="en-US" dirty="0"/>
              <a:t> with truth values</a:t>
            </a:r>
            <a:endParaRPr lang="LID4096"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0BA0509-A10A-9C42-F92A-6ED19DE27FAA}"/>
                  </a:ext>
                </a:extLst>
              </p:cNvPr>
              <p:cNvSpPr>
                <a:spLocks noGrp="1"/>
              </p:cNvSpPr>
              <p:nvPr>
                <p:ph sz="half" idx="1"/>
              </p:nvPr>
            </p:nvSpPr>
            <p:spPr/>
            <p:txBody>
              <a:bodyPr>
                <a:normAutofit fontScale="92500" lnSpcReduction="20000"/>
              </a:bodyPr>
              <a:lstStyle/>
              <a:p>
                <a:pPr marL="0" indent="0">
                  <a:buNone/>
                </a:pPr>
                <a:r>
                  <a:rPr lang="en-US" dirty="0"/>
                  <a:t>Some rules to calculate the truth value.</a:t>
                </a:r>
              </a:p>
              <a:p>
                <a14:m>
                  <m:oMath xmlns:m="http://schemas.openxmlformats.org/officeDocument/2006/math">
                    <m:r>
                      <m:rPr>
                        <m:nor/>
                      </m:rPr>
                      <a:rPr lang="en-US" dirty="0"/>
                      <m:t>If</m:t>
                    </m:r>
                    <m:r>
                      <m:rPr>
                        <m:nor/>
                      </m:rPr>
                      <a:rPr lang="en-US" dirty="0"/>
                      <m:t> </m:t>
                    </m:r>
                    <m:r>
                      <a:rPr lang="en-US" i="1">
                        <a:latin typeface="Cambria Math" panose="02040503050406030204" pitchFamily="18" charset="0"/>
                      </a:rPr>
                      <m:t>𝜙</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𝑎𝑡𝑜𝑚𝑖𝑐</m:t>
                        </m:r>
                      </m:sub>
                    </m:sSub>
                    <m:r>
                      <m:rPr>
                        <m:nor/>
                      </m:rPr>
                      <a:rPr lang="en-US" dirty="0"/>
                      <m:t>, </m:t>
                    </m:r>
                    <m:r>
                      <m:rPr>
                        <m:nor/>
                      </m:rPr>
                      <a:rPr lang="en-US" dirty="0"/>
                      <m:t>then</m:t>
                    </m:r>
                  </m:oMath>
                </a14:m>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𝑇𝑉</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𝑟</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e>
                          </m:d>
                        </m:e>
                      </m:d>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𝑏</m:t>
                          </m:r>
                        </m:e>
                      </m:d>
                    </m:oMath>
                  </m:oMathPara>
                </a14:m>
                <a:endParaRPr lang="en-US" b="0" dirty="0"/>
              </a:p>
              <a:p>
                <a14:m>
                  <m:oMath xmlns:m="http://schemas.openxmlformats.org/officeDocument/2006/math">
                    <m:r>
                      <m:rPr>
                        <m:nor/>
                      </m:rPr>
                      <a:rPr lang="en-US" dirty="0"/>
                      <m:t>If</m:t>
                    </m:r>
                    <m:r>
                      <m:rPr>
                        <m:nor/>
                      </m:rPr>
                      <a:rPr lang="en-US" dirty="0"/>
                      <m:t> </m:t>
                    </m:r>
                    <m:r>
                      <a:rPr lang="en-US" i="1">
                        <a:latin typeface="Cambria Math" panose="02040503050406030204" pitchFamily="18" charset="0"/>
                      </a:rPr>
                      <m:t>𝜙</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𝑎𝑡𝑜𝑚𝑖𝑐</m:t>
                        </m:r>
                      </m:sub>
                    </m:sSub>
                    <m:r>
                      <m:rPr>
                        <m:nor/>
                      </m:rPr>
                      <a:rPr lang="en-US" dirty="0"/>
                      <m:t>, </m:t>
                    </m:r>
                    <m:r>
                      <m:rPr>
                        <m:nor/>
                      </m:rPr>
                      <a:rPr lang="en-US" dirty="0"/>
                      <m:t>then</m:t>
                    </m:r>
                  </m:oMath>
                </a14:m>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𝑇𝑉</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𝜙</m:t>
                          </m:r>
                        </m:e>
                      </m:d>
                      <m:r>
                        <a:rPr lang="en-US" b="0" i="1" smtClean="0">
                          <a:latin typeface="Cambria Math" panose="02040503050406030204" pitchFamily="18" charset="0"/>
                        </a:rPr>
                        <m:t>=1−</m:t>
                      </m:r>
                      <m:r>
                        <a:rPr lang="en-US" b="0" i="1" smtClean="0">
                          <a:latin typeface="Cambria Math" panose="02040503050406030204" pitchFamily="18" charset="0"/>
                        </a:rPr>
                        <m:t>𝑇𝑉</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𝜙</m:t>
                          </m:r>
                        </m:e>
                      </m:d>
                    </m:oMath>
                  </m:oMathPara>
                </a14:m>
                <a:endParaRPr lang="en-US" b="0" dirty="0"/>
              </a:p>
              <a:p>
                <a:r>
                  <a:rPr lang="en-US" dirty="0"/>
                  <a:t>If </a:t>
                </a:r>
                <a14:m>
                  <m:oMath xmlns:m="http://schemas.openxmlformats.org/officeDocument/2006/math">
                    <m:r>
                      <a:rPr lang="en-US" i="1">
                        <a:latin typeface="Cambria Math" panose="02040503050406030204" pitchFamily="18" charset="0"/>
                      </a:rPr>
                      <m:t>𝜙</m:t>
                    </m:r>
                    <m:r>
                      <a:rPr lang="en-US" i="1">
                        <a:latin typeface="Cambria Math" panose="02040503050406030204" pitchFamily="18" charset="0"/>
                      </a:rPr>
                      <m:t>,</m:t>
                    </m:r>
                    <m:r>
                      <a:rPr lang="en-US" i="1">
                        <a:latin typeface="Cambria Math" panose="02040503050406030204" pitchFamily="18" charset="0"/>
                      </a:rPr>
                      <m:t>𝜓</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𝒬</m:t>
                    </m:r>
                  </m:oMath>
                </a14:m>
                <a:r>
                  <a:rPr lang="en-US" dirty="0"/>
                  <a:t>, then </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𝑇𝑉</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𝜙</m:t>
                          </m:r>
                          <m:r>
                            <a:rPr lang="en-US" b="0" i="1" smtClean="0">
                              <a:latin typeface="Cambria Math" panose="02040503050406030204" pitchFamily="18" charset="0"/>
                            </a:rPr>
                            <m:t>∧</m:t>
                          </m:r>
                          <m:r>
                            <a:rPr lang="en-US" b="0" i="1" smtClean="0">
                              <a:latin typeface="Cambria Math" panose="02040503050406030204" pitchFamily="18" charset="0"/>
                            </a:rPr>
                            <m:t>𝜓</m:t>
                          </m:r>
                        </m:e>
                      </m:d>
                      <m:r>
                        <a:rPr lang="en-US" b="0" i="1" smtClean="0">
                          <a:latin typeface="Cambria Math" panose="02040503050406030204" pitchFamily="18" charset="0"/>
                        </a:rPr>
                        <m:t>=</m:t>
                      </m:r>
                      <m:r>
                        <a:rPr lang="en-US" b="0" i="1" smtClean="0">
                          <a:latin typeface="Cambria Math" panose="02040503050406030204" pitchFamily="18" charset="0"/>
                        </a:rPr>
                        <m:t>𝑇𝑉</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𝜙</m:t>
                          </m:r>
                        </m:e>
                      </m:d>
                      <m:r>
                        <a:rPr lang="en-US" b="0" i="1" smtClean="0">
                          <a:latin typeface="Cambria Math" panose="02040503050406030204" pitchFamily="18" charset="0"/>
                        </a:rPr>
                        <m:t> ⊤ </m:t>
                      </m:r>
                      <m:r>
                        <a:rPr lang="en-US" b="0" i="1" smtClean="0">
                          <a:latin typeface="Cambria Math" panose="02040503050406030204" pitchFamily="18" charset="0"/>
                        </a:rPr>
                        <m:t>𝑇𝑉</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𝜓</m:t>
                          </m:r>
                        </m:e>
                      </m:d>
                    </m:oMath>
                  </m:oMathPara>
                </a14:m>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𝑇𝑉</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𝜙</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𝜓</m:t>
                          </m:r>
                        </m:e>
                      </m:d>
                      <m:r>
                        <a:rPr lang="en-US" b="0" i="1" smtClean="0">
                          <a:latin typeface="Cambria Math" panose="02040503050406030204" pitchFamily="18" charset="0"/>
                        </a:rPr>
                        <m:t>=</m:t>
                      </m:r>
                      <m:r>
                        <a:rPr lang="en-US" b="0" i="1" smtClean="0">
                          <a:latin typeface="Cambria Math" panose="02040503050406030204" pitchFamily="18" charset="0"/>
                        </a:rPr>
                        <m:t>𝑇𝑉</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𝜙</m:t>
                          </m:r>
                        </m:e>
                      </m:d>
                      <m:r>
                        <a:rPr lang="en-US" b="0" i="1" smtClean="0">
                          <a:latin typeface="Cambria Math" panose="02040503050406030204" pitchFamily="18" charset="0"/>
                        </a:rPr>
                        <m:t>⊥</m:t>
                      </m:r>
                      <m:r>
                        <a:rPr lang="en-US" b="0" i="1" smtClean="0">
                          <a:latin typeface="Cambria Math" panose="02040503050406030204" pitchFamily="18" charset="0"/>
                        </a:rPr>
                        <m:t>𝑇𝑉</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𝜓</m:t>
                          </m:r>
                        </m:e>
                      </m:d>
                    </m:oMath>
                  </m:oMathPara>
                </a14:m>
                <a:endParaRPr lang="en-US" b="0" dirty="0"/>
              </a:p>
              <a:p>
                <a:r>
                  <a:rPr lang="en-US" dirty="0"/>
                  <a:t>If </a:t>
                </a:r>
                <a14:m>
                  <m:oMath xmlns:m="http://schemas.openxmlformats.org/officeDocument/2006/math">
                    <m:r>
                      <a:rPr lang="en-US" i="1">
                        <a:latin typeface="Cambria Math" panose="02040503050406030204" pitchFamily="18" charset="0"/>
                      </a:rPr>
                      <m:t>𝜙</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𝒬</m:t>
                    </m:r>
                  </m:oMath>
                </a14:m>
                <a:r>
                  <a:rPr lang="en-US" dirty="0"/>
                  <a:t> and </a:t>
                </a:r>
                <a14:m>
                  <m:oMath xmlns:m="http://schemas.openxmlformats.org/officeDocument/2006/math">
                    <m:r>
                      <a:rPr lang="en-US" i="1">
                        <a:latin typeface="Cambria Math" panose="02040503050406030204" pitchFamily="18" charset="0"/>
                      </a:rPr>
                      <m:t>𝑥</m:t>
                    </m:r>
                  </m:oMath>
                </a14:m>
                <a:r>
                  <a:rPr lang="en-US" dirty="0"/>
                  <a:t> is a variable, then</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𝑇𝑉</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𝜙</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e>
                      </m:d>
                      <m:r>
                        <a:rPr lang="en-US" b="0" i="1" smtClean="0">
                          <a:latin typeface="Cambria Math" panose="02040503050406030204" pitchFamily="18" charset="0"/>
                        </a:rPr>
                        <m:t>= </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m:t>
                          </m:r>
                        </m:e>
                        <m:sub>
                          <m:r>
                            <a:rPr lang="en-US" b="0" i="1" smtClean="0">
                              <a:latin typeface="Cambria Math" panose="02040503050406030204" pitchFamily="18" charset="0"/>
                            </a:rPr>
                            <m:t>𝑎</m:t>
                          </m:r>
                          <m:r>
                            <a:rPr lang="en-US" b="0" i="1" smtClean="0">
                              <a:latin typeface="Cambria Math" panose="02040503050406030204" pitchFamily="18" charset="0"/>
                            </a:rPr>
                            <m:t>∈</m:t>
                          </m:r>
                          <m:r>
                            <a:rPr lang="en-US">
                              <a:latin typeface="Cambria Math" panose="02040503050406030204" pitchFamily="18" charset="0"/>
                            </a:rPr>
                            <m:t>ℰ</m:t>
                          </m:r>
                        </m:sub>
                        <m:sup>
                          <m:r>
                            <a:rPr lang="en-US" b="0" i="1" smtClean="0">
                              <a:latin typeface="Cambria Math" panose="02040503050406030204" pitchFamily="18" charset="0"/>
                            </a:rPr>
                            <m:t>∗</m:t>
                          </m:r>
                        </m:sup>
                      </m:sSubSup>
                      <m:r>
                        <a:rPr lang="en-US" b="0" i="1" smtClean="0">
                          <a:latin typeface="Cambria Math" panose="02040503050406030204" pitchFamily="18" charset="0"/>
                        </a:rPr>
                        <m:t>𝑇𝑉</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𝜙</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𝑎</m:t>
                              </m:r>
                            </m:e>
                          </m:d>
                        </m:e>
                      </m:d>
                    </m:oMath>
                  </m:oMathPara>
                </a14:m>
                <a:endParaRPr lang="en-US" b="0" dirty="0"/>
              </a:p>
              <a:p>
                <a:endParaRPr lang="LID4096" dirty="0"/>
              </a:p>
            </p:txBody>
          </p:sp>
        </mc:Choice>
        <mc:Fallback xmlns="">
          <p:sp>
            <p:nvSpPr>
              <p:cNvPr id="3" name="Content Placeholder 2">
                <a:extLst>
                  <a:ext uri="{FF2B5EF4-FFF2-40B4-BE49-F238E27FC236}">
                    <a16:creationId xmlns:a16="http://schemas.microsoft.com/office/drawing/2014/main" id="{50BA0509-A10A-9C42-F92A-6ED19DE27FAA}"/>
                  </a:ext>
                </a:extLst>
              </p:cNvPr>
              <p:cNvSpPr>
                <a:spLocks noGrp="1" noRot="1" noChangeAspect="1" noMove="1" noResize="1" noEditPoints="1" noAdjustHandles="1" noChangeArrowheads="1" noChangeShapeType="1" noTextEdit="1"/>
              </p:cNvSpPr>
              <p:nvPr>
                <p:ph sz="half" idx="1"/>
              </p:nvPr>
            </p:nvSpPr>
            <p:spPr>
              <a:blipFill>
                <a:blip r:embed="rId2"/>
                <a:stretch>
                  <a:fillRect l="-2118" t="-35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70114D23-1B27-E2F5-4CDF-1ED989BD52D9}"/>
                  </a:ext>
                </a:extLst>
              </p:cNvPr>
              <p:cNvSpPr>
                <a:spLocks noGrp="1"/>
              </p:cNvSpPr>
              <p:nvPr>
                <p:ph sz="half" idx="2"/>
              </p:nvPr>
            </p:nvSpPr>
            <p:spPr/>
            <p:txBody>
              <a:bodyPr>
                <a:normAutofit fontScale="92500" lnSpcReduction="20000"/>
              </a:bodyPr>
              <a:lstStyle/>
              <a:p>
                <a14:m>
                  <m:oMath xmlns:m="http://schemas.openxmlformats.org/officeDocument/2006/math">
                    <m:r>
                      <a:rPr lang="en-US" b="0" i="1" smtClean="0">
                        <a:latin typeface="Cambria Math" panose="02040503050406030204" pitchFamily="18" charset="0"/>
                      </a:rPr>
                      <m:t>∧</m:t>
                    </m:r>
                  </m:oMath>
                </a14:m>
                <a:r>
                  <a:rPr lang="en-US" dirty="0"/>
                  <a:t> and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 are logical conjunction and disjunction, they are related to </a:t>
                </a:r>
                <a:r>
                  <a:rPr lang="en-US" dirty="0">
                    <a:solidFill>
                      <a:srgbClr val="FF0000"/>
                    </a:solidFill>
                  </a:rPr>
                  <a:t>a paired </a:t>
                </a:r>
                <a:r>
                  <a:rPr lang="en-US" dirty="0"/>
                  <a:t>fuzzy logic </a:t>
                </a:r>
                <a:endParaRPr lang="en-US" dirty="0">
                  <a:solidFill>
                    <a:srgbClr val="FF0000"/>
                  </a:solidFill>
                </a:endParaRPr>
              </a:p>
              <a:p>
                <a:pPr lvl="1"/>
                <a14:m>
                  <m:oMath xmlns:m="http://schemas.openxmlformats.org/officeDocument/2006/math">
                    <m:r>
                      <a:rPr lang="en-US" i="1" dirty="0" smtClean="0">
                        <a:latin typeface="Cambria Math" panose="02040503050406030204" pitchFamily="18" charset="0"/>
                      </a:rPr>
                      <m:t>𝑡</m:t>
                    </m:r>
                  </m:oMath>
                </a14:m>
                <a:r>
                  <a:rPr lang="en-US" dirty="0"/>
                  <a:t>-norm </a:t>
                </a:r>
                <a14:m>
                  <m:oMath xmlns:m="http://schemas.openxmlformats.org/officeDocument/2006/math">
                    <m:r>
                      <a:rPr lang="en-US" b="0" i="1" smtClean="0">
                        <a:latin typeface="Cambria Math" panose="02040503050406030204" pitchFamily="18" charset="0"/>
                      </a:rPr>
                      <m:t>⊤</m:t>
                    </m:r>
                  </m:oMath>
                </a14:m>
                <a:r>
                  <a:rPr lang="en-US" dirty="0"/>
                  <a:t> and </a:t>
                </a:r>
                <a:endParaRPr lang="en-HK" b="0" i="1" dirty="0">
                  <a:latin typeface="Cambria Math" panose="02040503050406030204" pitchFamily="18" charset="0"/>
                </a:endParaRPr>
              </a:p>
              <a:p>
                <a:pPr lvl="1"/>
                <a14:m>
                  <m:oMath xmlns:m="http://schemas.openxmlformats.org/officeDocument/2006/math">
                    <m:r>
                      <a:rPr lang="en-US" b="0" i="1" smtClean="0">
                        <a:latin typeface="Cambria Math" panose="02040503050406030204" pitchFamily="18" charset="0"/>
                      </a:rPr>
                      <m:t>𝑡</m:t>
                    </m:r>
                  </m:oMath>
                </a14:m>
                <a:r>
                  <a:rPr lang="en-US" dirty="0"/>
                  <a:t>-</a:t>
                </a:r>
                <a:r>
                  <a:rPr lang="en-US" dirty="0" err="1"/>
                  <a:t>conorm</a:t>
                </a:r>
                <a:r>
                  <a:rPr lang="en-US" dirty="0"/>
                  <a:t> </a:t>
                </a:r>
                <a14:m>
                  <m:oMath xmlns:m="http://schemas.openxmlformats.org/officeDocument/2006/math">
                    <m:r>
                      <a:rPr lang="en-US" b="0" i="1" dirty="0" smtClean="0">
                        <a:latin typeface="Cambria Math" panose="02040503050406030204" pitchFamily="18" charset="0"/>
                      </a:rPr>
                      <m:t>⊥</m:t>
                    </m:r>
                  </m:oMath>
                </a14:m>
                <a:r>
                  <a:rPr lang="en-US" dirty="0"/>
                  <a:t>.</a:t>
                </a:r>
              </a:p>
              <a:p>
                <a:pPr marL="0" indent="0">
                  <a:buNone/>
                </a:pPr>
                <a:endParaRPr lang="en-US" dirty="0"/>
              </a:p>
              <a:p>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m:t>
                        </m:r>
                      </m:e>
                      <m:sub>
                        <m:r>
                          <a:rPr lang="en-US" b="0" i="1" smtClean="0">
                            <a:latin typeface="Cambria Math" panose="02040503050406030204" pitchFamily="18" charset="0"/>
                          </a:rPr>
                          <m:t>𝑎</m:t>
                        </m:r>
                        <m:r>
                          <a:rPr lang="en-US" b="0" i="1" smtClean="0">
                            <a:latin typeface="Cambria Math" panose="02040503050406030204" pitchFamily="18" charset="0"/>
                          </a:rPr>
                          <m:t>∈</m:t>
                        </m:r>
                        <m:r>
                          <a:rPr lang="en-US">
                            <a:latin typeface="Cambria Math" panose="02040503050406030204" pitchFamily="18" charset="0"/>
                          </a:rPr>
                          <m:t>ℰ</m:t>
                        </m:r>
                      </m:sub>
                      <m:sup>
                        <m:r>
                          <a:rPr lang="en-US" b="0" i="1" smtClean="0">
                            <a:latin typeface="Cambria Math" panose="02040503050406030204" pitchFamily="18" charset="0"/>
                          </a:rPr>
                          <m:t>∗</m:t>
                        </m:r>
                      </m:sup>
                    </m:sSubSup>
                  </m:oMath>
                </a14:m>
                <a:r>
                  <a:rPr lang="en-US" dirty="0"/>
                  <a:t> is also a fuzzy logic </a:t>
                </a:r>
                <a14:m>
                  <m:oMath xmlns:m="http://schemas.openxmlformats.org/officeDocument/2006/math">
                    <m:r>
                      <a:rPr lang="en-US" b="0" i="1" smtClean="0">
                        <a:latin typeface="Cambria Math" panose="02040503050406030204" pitchFamily="18" charset="0"/>
                      </a:rPr>
                      <m:t>𝑡</m:t>
                    </m:r>
                  </m:oMath>
                </a14:m>
                <a:r>
                  <a:rPr lang="en-US" dirty="0"/>
                  <a:t>-</a:t>
                </a:r>
                <a:r>
                  <a:rPr lang="en-US" dirty="0" err="1"/>
                  <a:t>conorm</a:t>
                </a:r>
                <a:r>
                  <a:rPr lang="en-US" dirty="0"/>
                  <a:t>, but it is used for the existential variable.</a:t>
                </a:r>
              </a:p>
              <a:p>
                <a:endParaRPr lang="en-US" dirty="0"/>
              </a:p>
              <a:p>
                <a:r>
                  <a:rPr lang="en-US" dirty="0"/>
                  <a:t>Also related to the </a:t>
                </a:r>
                <a:r>
                  <a:rPr lang="en-US" i="1" dirty="0"/>
                  <a:t>lifted inference</a:t>
                </a:r>
                <a:r>
                  <a:rPr lang="en-US" dirty="0"/>
                  <a:t> in probabilistic database.</a:t>
                </a:r>
                <a:endParaRPr lang="LID4096" dirty="0"/>
              </a:p>
            </p:txBody>
          </p:sp>
        </mc:Choice>
        <mc:Fallback xmlns="">
          <p:sp>
            <p:nvSpPr>
              <p:cNvPr id="4" name="Content Placeholder 3">
                <a:extLst>
                  <a:ext uri="{FF2B5EF4-FFF2-40B4-BE49-F238E27FC236}">
                    <a16:creationId xmlns:a16="http://schemas.microsoft.com/office/drawing/2014/main" id="{70114D23-1B27-E2F5-4CDF-1ED989BD52D9}"/>
                  </a:ext>
                </a:extLst>
              </p:cNvPr>
              <p:cNvSpPr>
                <a:spLocks noGrp="1" noRot="1" noChangeAspect="1" noMove="1" noResize="1" noEditPoints="1" noAdjustHandles="1" noChangeArrowheads="1" noChangeShapeType="1" noTextEdit="1"/>
              </p:cNvSpPr>
              <p:nvPr>
                <p:ph sz="half" idx="2"/>
              </p:nvPr>
            </p:nvSpPr>
            <p:spPr>
              <a:blipFill>
                <a:blip r:embed="rId3"/>
                <a:stretch>
                  <a:fillRect l="-1882" t="-3501" r="-2588"/>
                </a:stretch>
              </a:blipFill>
            </p:spPr>
            <p:txBody>
              <a:bodyPr/>
              <a:lstStyle/>
              <a:p>
                <a:r>
                  <a:rPr lang="en-HK">
                    <a:noFill/>
                  </a:rPr>
                  <a:t> </a:t>
                </a:r>
              </a:p>
            </p:txBody>
          </p:sp>
        </mc:Fallback>
      </mc:AlternateContent>
      <p:sp>
        <p:nvSpPr>
          <p:cNvPr id="5" name="Slide Number Placeholder 4">
            <a:extLst>
              <a:ext uri="{FF2B5EF4-FFF2-40B4-BE49-F238E27FC236}">
                <a16:creationId xmlns:a16="http://schemas.microsoft.com/office/drawing/2014/main" id="{FCF4DED8-7D6C-0539-2D3D-2714AAD41307}"/>
              </a:ext>
            </a:extLst>
          </p:cNvPr>
          <p:cNvSpPr>
            <a:spLocks noGrp="1"/>
          </p:cNvSpPr>
          <p:nvPr>
            <p:ph type="sldNum" sz="quarter" idx="12"/>
          </p:nvPr>
        </p:nvSpPr>
        <p:spPr/>
        <p:txBody>
          <a:bodyPr/>
          <a:lstStyle/>
          <a:p>
            <a:fld id="{AB4510BC-A1D5-4B44-925C-78FB2FCED2D1}" type="slidenum">
              <a:rPr lang="en-US" smtClean="0"/>
              <a:t>24</a:t>
            </a:fld>
            <a:endParaRPr lang="en-US"/>
          </a:p>
        </p:txBody>
      </p:sp>
    </p:spTree>
    <p:extLst>
      <p:ext uri="{BB962C8B-B14F-4D97-AF65-F5344CB8AC3E}">
        <p14:creationId xmlns:p14="http://schemas.microsoft.com/office/powerpoint/2010/main" val="33860099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5851F-BCC5-C56B-4031-2202CE9C1025}"/>
              </a:ext>
            </a:extLst>
          </p:cNvPr>
          <p:cNvSpPr>
            <a:spLocks noGrp="1"/>
          </p:cNvSpPr>
          <p:nvPr>
            <p:ph type="title"/>
          </p:nvPr>
        </p:nvSpPr>
        <p:spPr/>
        <p:txBody>
          <a:bodyPr/>
          <a:lstStyle/>
          <a:p>
            <a:r>
              <a:rPr lang="en-US" dirty="0"/>
              <a:t>Methods: Fuzzy </a:t>
            </a:r>
            <a:r>
              <a:rPr lang="en-US" u="sng" dirty="0"/>
              <a:t>inference</a:t>
            </a:r>
            <a:r>
              <a:rPr lang="en-US" dirty="0"/>
              <a:t> with truth values</a:t>
            </a:r>
            <a:endParaRPr lang="LID4096" dirty="0"/>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B918E3DE-A67B-3F76-4EA6-31205979493A}"/>
                  </a:ext>
                </a:extLst>
              </p:cNvPr>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𝜙</m:t>
                      </m:r>
                      <m:d>
                        <m:dPr>
                          <m:ctrlPr>
                            <a:rPr lang="en-US" b="0" i="1" smtClean="0">
                              <a:latin typeface="Cambria Math" panose="02040503050406030204" pitchFamily="18" charset="0"/>
                            </a:rPr>
                          </m:ctrlPr>
                        </m:dPr>
                        <m:e>
                          <m:r>
                            <a:rPr lang="en-US" b="0" i="1" smtClean="0">
                              <a:latin typeface="Cambria Math" panose="02040503050406030204" pitchFamily="18" charset="0"/>
                            </a:rPr>
                            <m:t>𝑦</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sub>
                          </m:sSub>
                        </m:e>
                      </m:d>
                      <m:r>
                        <a:rPr lang="en-US" b="0" i="1" smtClean="0">
                          <a:latin typeface="Cambria Math" panose="02040503050406030204" pitchFamily="18" charset="0"/>
                        </a:rPr>
                        <m:t>=</m:t>
                      </m:r>
                      <m:r>
                        <a:rPr lang="en-US" i="1">
                          <a:latin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𝑛</m:t>
                          </m:r>
                        </m:sub>
                      </m:sSub>
                      <m:r>
                        <a:rPr lang="en-US" i="1">
                          <a:latin typeface="Cambria Math" panose="02040503050406030204" pitchFamily="18" charset="0"/>
                          <a:ea typeface="Cambria Math" panose="02040503050406030204" pitchFamily="18" charset="0"/>
                        </a:rPr>
                        <m:t>.</m:t>
                      </m:r>
                      <m:nary>
                        <m:naryPr>
                          <m:chr m:val="⋁"/>
                          <m:limLoc m:val="subSup"/>
                          <m:supHide m:val="on"/>
                          <m:ctrlPr>
                            <a:rPr lang="en-US" b="0" i="1" smtClean="0">
                              <a:latin typeface="Cambria Math" panose="02040503050406030204" pitchFamily="18" charset="0"/>
                              <a:ea typeface="Cambria Math" panose="02040503050406030204" pitchFamily="18" charset="0"/>
                            </a:rPr>
                          </m:ctrlPr>
                        </m:naryPr>
                        <m:sub>
                          <m:r>
                            <m:rPr>
                              <m:brk m:alnAt="9"/>
                            </m:rP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𝑁</m:t>
                          </m:r>
                        </m:sub>
                        <m:sup/>
                        <m:e>
                          <m:nary>
                            <m:naryPr>
                              <m:chr m:val="⋀"/>
                              <m:limLoc m:val="subSup"/>
                              <m:supHide m:val="on"/>
                              <m:ctrlPr>
                                <a:rPr lang="en-US" i="1">
                                  <a:latin typeface="Cambria Math" panose="02040503050406030204" pitchFamily="18" charset="0"/>
                                  <a:ea typeface="Cambria Math" panose="02040503050406030204" pitchFamily="18" charset="0"/>
                                </a:rPr>
                              </m:ctrlPr>
                            </m:naryPr>
                            <m:sub>
                              <m:r>
                                <m:rPr>
                                  <m:brk m:alnAt="9"/>
                                </m:rPr>
                                <a:rPr lang="en-US" i="1">
                                  <a:latin typeface="Cambria Math" panose="02040503050406030204" pitchFamily="18" charset="0"/>
                                  <a:ea typeface="Cambria Math" panose="02040503050406030204" pitchFamily="18" charset="0"/>
                                </a:rPr>
                                <m:t>𝑘</m:t>
                              </m:r>
                              <m:r>
                                <a:rPr lang="en-US" i="1">
                                  <a:latin typeface="Cambria Math" panose="02040503050406030204" pitchFamily="18" charset="0"/>
                                  <a:ea typeface="Cambria Math" panose="02040503050406030204" pitchFamily="18" charset="0"/>
                                </a:rPr>
                                <m:t>=1, …,</m:t>
                              </m:r>
                              <m:sSub>
                                <m:sSubPr>
                                  <m:ctrlPr>
                                    <a:rPr lang="en-US" i="1">
                                      <a:latin typeface="Cambria Math" panose="02040503050406030204" pitchFamily="18" charset="0"/>
                                      <a:ea typeface="Cambria Math" panose="02040503050406030204" pitchFamily="18" charset="0"/>
                                    </a:rPr>
                                  </m:ctrlPr>
                                </m:sSubPr>
                                <m:e>
                                  <m:r>
                                    <m:rPr>
                                      <m:brk m:alnAt="9"/>
                                    </m:rPr>
                                    <a:rPr lang="en-US" i="1">
                                      <a:latin typeface="Cambria Math" panose="02040503050406030204" pitchFamily="18" charset="0"/>
                                      <a:ea typeface="Cambria Math" panose="02040503050406030204" pitchFamily="18" charset="0"/>
                                    </a:rPr>
                                    <m:t>𝑀</m:t>
                                  </m:r>
                                </m:e>
                                <m:sub>
                                  <m:r>
                                    <a:rPr lang="en-US" i="1">
                                      <a:latin typeface="Cambria Math" panose="02040503050406030204" pitchFamily="18" charset="0"/>
                                      <a:ea typeface="Cambria Math" panose="02040503050406030204" pitchFamily="18" charset="0"/>
                                    </a:rPr>
                                    <m:t>𝑗</m:t>
                                  </m:r>
                                </m:sub>
                              </m:sSub>
                            </m:sub>
                            <m:sup/>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𝑎</m:t>
                                  </m:r>
                                </m:e>
                                <m:sub>
                                  <m:r>
                                    <a:rPr lang="en-US" i="1">
                                      <a:latin typeface="Cambria Math" panose="02040503050406030204" pitchFamily="18" charset="0"/>
                                      <a:ea typeface="Cambria Math" panose="02040503050406030204" pitchFamily="18" charset="0"/>
                                    </a:rPr>
                                    <m:t>𝑗𝑘</m:t>
                                  </m:r>
                                </m:sub>
                              </m:sSub>
                            </m:e>
                          </m:nary>
                        </m:e>
                      </m:nary>
                    </m:oMath>
                  </m:oMathPara>
                </a14:m>
                <a:endParaRPr lang="en-US" dirty="0"/>
              </a:p>
              <a:p>
                <a:r>
                  <a:rPr lang="en-US" dirty="0"/>
                  <a:t>A question, why </a:t>
                </a:r>
                <a14:m>
                  <m:oMath xmlns:m="http://schemas.openxmlformats.org/officeDocument/2006/math">
                    <m:r>
                      <a:rPr lang="en-US" b="0" i="1" smtClean="0">
                        <a:latin typeface="Cambria Math" panose="02040503050406030204" pitchFamily="18" charset="0"/>
                      </a:rPr>
                      <m:t>𝜙</m:t>
                    </m:r>
                    <m:d>
                      <m:dPr>
                        <m:ctrlPr>
                          <a:rPr lang="en-US" b="0" i="1" smtClean="0">
                            <a:latin typeface="Cambria Math" panose="02040503050406030204" pitchFamily="18" charset="0"/>
                          </a:rPr>
                        </m:ctrlPr>
                      </m:dPr>
                      <m:e>
                        <m:r>
                          <a:rPr lang="en-US" b="0" i="1" smtClean="0">
                            <a:latin typeface="Cambria Math" panose="02040503050406030204" pitchFamily="18" charset="0"/>
                          </a:rPr>
                          <m:t>𝑦</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sub>
                        </m:sSub>
                      </m:e>
                    </m:d>
                  </m:oMath>
                </a14:m>
                <a:r>
                  <a:rPr lang="en-US" dirty="0"/>
                  <a:t> follows our inductive definition before?</a:t>
                </a:r>
              </a:p>
              <a:p>
                <a:pPr lvl="1"/>
                <a:r>
                  <a:rPr lang="en-US" dirty="0"/>
                  <a:t>Because the existential quantifier and conjunction/disjunction are exchangeable.</a:t>
                </a:r>
              </a:p>
              <a:p>
                <a:r>
                  <a:rPr lang="en-US" dirty="0"/>
                  <a:t>The truth value of </a:t>
                </a:r>
                <a14:m>
                  <m:oMath xmlns:m="http://schemas.openxmlformats.org/officeDocument/2006/math">
                    <m:r>
                      <a:rPr lang="en-US" b="0" i="1" smtClean="0">
                        <a:latin typeface="Cambria Math" panose="02040503050406030204" pitchFamily="18" charset="0"/>
                      </a:rPr>
                      <m:t>𝜙</m:t>
                    </m:r>
                    <m:d>
                      <m:dPr>
                        <m:ctrlPr>
                          <a:rPr lang="en-US" b="0" i="1" smtClean="0">
                            <a:latin typeface="Cambria Math" panose="02040503050406030204" pitchFamily="18" charset="0"/>
                          </a:rPr>
                        </m:ctrlPr>
                      </m:dPr>
                      <m:e>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𝑎</m:t>
                        </m:r>
                      </m:e>
                    </m:d>
                  </m:oMath>
                </a14:m>
                <a:r>
                  <a:rPr lang="en-US" dirty="0"/>
                  <a:t> is eventually</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𝑇𝑉</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𝜙</m:t>
                          </m:r>
                          <m:d>
                            <m:dPr>
                              <m:ctrlPr>
                                <a:rPr lang="en-US" b="0" i="1" smtClean="0">
                                  <a:latin typeface="Cambria Math" panose="02040503050406030204" pitchFamily="18" charset="0"/>
                                </a:rPr>
                              </m:ctrlPr>
                            </m:dPr>
                            <m:e>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𝑎</m:t>
                              </m:r>
                            </m:e>
                          </m:d>
                        </m:e>
                      </m:d>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1</m:t>
                              </m:r>
                            </m:sub>
                          </m:sSub>
                          <m:r>
                            <a:rPr lang="en-US" i="1">
                              <a:latin typeface="Cambria Math" panose="02040503050406030204" pitchFamily="18" charset="0"/>
                            </a:rPr>
                            <m:t>∈</m:t>
                          </m:r>
                          <m:r>
                            <a:rPr lang="en-US">
                              <a:latin typeface="Cambria Math" panose="02040503050406030204" pitchFamily="18" charset="0"/>
                            </a:rPr>
                            <m:t>ℰ</m:t>
                          </m:r>
                        </m:sub>
                        <m:sup>
                          <m:r>
                            <a:rPr lang="en-US" i="1">
                              <a:latin typeface="Cambria Math" panose="02040503050406030204" pitchFamily="18" charset="0"/>
                            </a:rPr>
                            <m:t>∗</m:t>
                          </m:r>
                        </m:sup>
                      </m:sSubSup>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m:t>
                          </m:r>
                        </m:e>
                        <m: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𝑛</m:t>
                              </m:r>
                            </m:sub>
                          </m:sSub>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𝑛</m:t>
                              </m:r>
                            </m:sub>
                          </m:sSub>
                          <m:r>
                            <a:rPr lang="en-US" i="1">
                              <a:latin typeface="Cambria Math" panose="02040503050406030204" pitchFamily="18" charset="0"/>
                            </a:rPr>
                            <m:t>∈</m:t>
                          </m:r>
                          <m:r>
                            <a:rPr lang="en-US">
                              <a:latin typeface="Cambria Math" panose="02040503050406030204" pitchFamily="18" charset="0"/>
                            </a:rPr>
                            <m:t>ℰ</m:t>
                          </m:r>
                        </m:sub>
                        <m:sup>
                          <m:r>
                            <a:rPr lang="en-US" i="1">
                              <a:latin typeface="Cambria Math" panose="02040503050406030204" pitchFamily="18" charset="0"/>
                            </a:rPr>
                            <m:t>∗</m:t>
                          </m:r>
                        </m:sup>
                      </m:sSubSup>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e>
                        <m:sub>
                          <m:r>
                            <a:rPr lang="en-US" b="0" i="1" smtClean="0">
                              <a:latin typeface="Cambria Math" panose="02040503050406030204" pitchFamily="18" charset="0"/>
                            </a:rPr>
                            <m:t>𝑗</m:t>
                          </m:r>
                          <m:r>
                            <a:rPr lang="en-US" b="0" i="1" smtClean="0">
                              <a:latin typeface="Cambria Math" panose="02040503050406030204" pitchFamily="18" charset="0"/>
                            </a:rPr>
                            <m:t>=1,…,</m:t>
                          </m:r>
                          <m:r>
                            <a:rPr lang="en-US" b="0" i="1" smtClean="0">
                              <a:latin typeface="Cambria Math" panose="02040503050406030204" pitchFamily="18" charset="0"/>
                            </a:rPr>
                            <m:t>𝑁</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e>
                        <m:sub>
                          <m:r>
                            <a:rPr lang="en-US" b="0" i="1" smtClean="0">
                              <a:latin typeface="Cambria Math" panose="02040503050406030204" pitchFamily="18" charset="0"/>
                            </a:rPr>
                            <m:t>𝑘</m:t>
                          </m:r>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𝑗</m:t>
                              </m:r>
                            </m:sub>
                          </m:sSub>
                        </m:sub>
                      </m:sSub>
                      <m:r>
                        <a:rPr lang="en-US" b="0" i="1" smtClean="0">
                          <a:latin typeface="Cambria Math" panose="02040503050406030204" pitchFamily="18" charset="0"/>
                        </a:rPr>
                        <m:t>𝑇𝑉</m:t>
                      </m:r>
                      <m:d>
                        <m:dPr>
                          <m:begChr m:val="["/>
                          <m:endChr m:val="]"/>
                          <m:ctrlPr>
                            <a:rPr lang="en-US" b="0" i="1" smtClean="0">
                              <a:latin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d>
                                <m:dPr>
                                  <m:begChr m:val=""/>
                                  <m:endChr m:val="|"/>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𝑎</m:t>
                                      </m:r>
                                    </m:e>
                                    <m:sub>
                                      <m:r>
                                        <a:rPr lang="en-US" i="1">
                                          <a:latin typeface="Cambria Math" panose="02040503050406030204" pitchFamily="18" charset="0"/>
                                          <a:ea typeface="Cambria Math" panose="02040503050406030204" pitchFamily="18" charset="0"/>
                                        </a:rPr>
                                        <m:t>𝑗𝑘</m:t>
                                      </m:r>
                                    </m:sub>
                                  </m:sSub>
                                </m:e>
                              </m:d>
                            </m:e>
                            <m:sub>
                              <m:r>
                                <a:rPr lang="en-US" i="1">
                                  <a:latin typeface="Cambria Math" panose="02040503050406030204" pitchFamily="18" charset="0"/>
                                  <a:ea typeface="Cambria Math" panose="02040503050406030204" pitchFamily="18" charset="0"/>
                                </a:rPr>
                                <m:t>𝑦</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𝑎</m:t>
                              </m:r>
                            </m:sub>
                          </m:sSub>
                        </m:e>
                      </m:d>
                    </m:oMath>
                  </m:oMathPara>
                </a14:m>
                <a:endParaRPr lang="LID4096" dirty="0"/>
              </a:p>
            </p:txBody>
          </p:sp>
        </mc:Choice>
        <mc:Fallback xmlns="">
          <p:sp>
            <p:nvSpPr>
              <p:cNvPr id="5" name="Content Placeholder 4">
                <a:extLst>
                  <a:ext uri="{FF2B5EF4-FFF2-40B4-BE49-F238E27FC236}">
                    <a16:creationId xmlns:a16="http://schemas.microsoft.com/office/drawing/2014/main" id="{B918E3DE-A67B-3F76-4EA6-31205979493A}"/>
                  </a:ext>
                </a:extLst>
              </p:cNvPr>
              <p:cNvSpPr>
                <a:spLocks noGrp="1" noRot="1" noChangeAspect="1" noMove="1" noResize="1" noEditPoints="1" noAdjustHandles="1" noChangeArrowheads="1" noChangeShapeType="1" noTextEdit="1"/>
              </p:cNvSpPr>
              <p:nvPr>
                <p:ph idx="1"/>
              </p:nvPr>
            </p:nvSpPr>
            <p:spPr>
              <a:blipFill>
                <a:blip r:embed="rId2"/>
                <a:stretch>
                  <a:fillRect l="-1043"/>
                </a:stretch>
              </a:blipFill>
            </p:spPr>
            <p:txBody>
              <a:bodyPr/>
              <a:lstStyle/>
              <a:p>
                <a:r>
                  <a:rPr lang="LID4096">
                    <a:noFill/>
                  </a:rPr>
                  <a:t> </a:t>
                </a:r>
              </a:p>
            </p:txBody>
          </p:sp>
        </mc:Fallback>
      </mc:AlternateContent>
      <p:sp>
        <p:nvSpPr>
          <p:cNvPr id="3" name="Slide Number Placeholder 2">
            <a:extLst>
              <a:ext uri="{FF2B5EF4-FFF2-40B4-BE49-F238E27FC236}">
                <a16:creationId xmlns:a16="http://schemas.microsoft.com/office/drawing/2014/main" id="{79859800-8445-1A19-37C5-2C3B33BA304C}"/>
              </a:ext>
            </a:extLst>
          </p:cNvPr>
          <p:cNvSpPr>
            <a:spLocks noGrp="1"/>
          </p:cNvSpPr>
          <p:nvPr>
            <p:ph type="sldNum" sz="quarter" idx="12"/>
          </p:nvPr>
        </p:nvSpPr>
        <p:spPr/>
        <p:txBody>
          <a:bodyPr/>
          <a:lstStyle/>
          <a:p>
            <a:fld id="{AB4510BC-A1D5-4B44-925C-78FB2FCED2D1}" type="slidenum">
              <a:rPr lang="en-US" smtClean="0"/>
              <a:t>25</a:t>
            </a:fld>
            <a:endParaRPr lang="en-US"/>
          </a:p>
        </p:txBody>
      </p:sp>
    </p:spTree>
    <p:extLst>
      <p:ext uri="{BB962C8B-B14F-4D97-AF65-F5344CB8AC3E}">
        <p14:creationId xmlns:p14="http://schemas.microsoft.com/office/powerpoint/2010/main" val="22143539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06769-448F-590E-55A8-E6AEA1F4803E}"/>
              </a:ext>
            </a:extLst>
          </p:cNvPr>
          <p:cNvSpPr>
            <a:spLocks noGrp="1"/>
          </p:cNvSpPr>
          <p:nvPr>
            <p:ph type="title"/>
          </p:nvPr>
        </p:nvSpPr>
        <p:spPr/>
        <p:txBody>
          <a:bodyPr>
            <a:normAutofit/>
          </a:bodyPr>
          <a:lstStyle/>
          <a:p>
            <a:r>
              <a:rPr lang="en-US" dirty="0"/>
              <a:t>Methods: Search problem, derivation and formulation</a:t>
            </a:r>
            <a:endParaRPr lang="LID4096"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B241AE0-7175-7585-7CEC-2FAEF8D58DC8}"/>
                  </a:ext>
                </a:extLst>
              </p:cNvPr>
              <p:cNvSpPr>
                <a:spLocks noGrp="1"/>
              </p:cNvSpPr>
              <p:nvPr>
                <p:ph idx="1"/>
              </p:nvPr>
            </p:nvSpPr>
            <p:spPr/>
            <p:txBody>
              <a:bodyPr/>
              <a:lstStyle/>
              <a:p>
                <a:r>
                  <a:rPr lang="en-US" dirty="0"/>
                  <a:t>When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e>
                      <m:sup>
                        <m:r>
                          <a:rPr lang="en-US" b="0" i="1" smtClean="0">
                            <a:latin typeface="Cambria Math" panose="02040503050406030204" pitchFamily="18" charset="0"/>
                          </a:rPr>
                          <m:t>∗</m:t>
                        </m:r>
                      </m:sup>
                    </m:sSup>
                  </m:oMath>
                </a14:m>
                <a:r>
                  <a:rPr lang="en-US" dirty="0"/>
                  <a:t> is a </a:t>
                </a:r>
                <a:r>
                  <a:rPr lang="en-US" dirty="0" err="1"/>
                  <a:t>Godel</a:t>
                </a:r>
                <a:r>
                  <a:rPr lang="en-US" dirty="0"/>
                  <a:t> </a:t>
                </a:r>
                <a14:m>
                  <m:oMath xmlns:m="http://schemas.openxmlformats.org/officeDocument/2006/math">
                    <m:r>
                      <a:rPr lang="en-US" b="0" i="1" smtClean="0">
                        <a:latin typeface="Cambria Math" panose="02040503050406030204" pitchFamily="18" charset="0"/>
                      </a:rPr>
                      <m:t>𝑡</m:t>
                    </m:r>
                  </m:oMath>
                </a14:m>
                <a:r>
                  <a:rPr lang="en-US" dirty="0"/>
                  <a:t>-</a:t>
                </a:r>
                <a:r>
                  <a:rPr lang="en-US" dirty="0" err="1"/>
                  <a:t>conorm</a:t>
                </a:r>
                <a:r>
                  <a:rPr lang="en-US" dirty="0"/>
                  <a:t>, the inference problem</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𝑇𝑉</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𝜙</m:t>
                          </m:r>
                          <m:d>
                            <m:dPr>
                              <m:ctrlPr>
                                <a:rPr lang="en-US" b="0" i="1" smtClean="0">
                                  <a:latin typeface="Cambria Math" panose="02040503050406030204" pitchFamily="18" charset="0"/>
                                </a:rPr>
                              </m:ctrlPr>
                            </m:dPr>
                            <m:e>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𝑎</m:t>
                              </m:r>
                            </m:e>
                          </m:d>
                        </m:e>
                      </m:d>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1</m:t>
                              </m:r>
                            </m:sub>
                          </m:sSub>
                          <m:r>
                            <a:rPr lang="en-US" i="1">
                              <a:latin typeface="Cambria Math" panose="02040503050406030204" pitchFamily="18" charset="0"/>
                            </a:rPr>
                            <m:t>∈</m:t>
                          </m:r>
                          <m:r>
                            <a:rPr lang="en-US">
                              <a:latin typeface="Cambria Math" panose="02040503050406030204" pitchFamily="18" charset="0"/>
                            </a:rPr>
                            <m:t>ℰ</m:t>
                          </m:r>
                        </m:sub>
                        <m:sup>
                          <m:r>
                            <a:rPr lang="en-US" i="1">
                              <a:latin typeface="Cambria Math" panose="02040503050406030204" pitchFamily="18" charset="0"/>
                            </a:rPr>
                            <m:t>∗</m:t>
                          </m:r>
                        </m:sup>
                      </m:sSubSup>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m:t>
                          </m:r>
                        </m:e>
                        <m: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𝑛</m:t>
                              </m:r>
                            </m:sub>
                          </m:sSub>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𝑛</m:t>
                              </m:r>
                            </m:sub>
                          </m:sSub>
                          <m:r>
                            <a:rPr lang="en-US" i="1">
                              <a:latin typeface="Cambria Math" panose="02040503050406030204" pitchFamily="18" charset="0"/>
                            </a:rPr>
                            <m:t>∈</m:t>
                          </m:r>
                          <m:r>
                            <a:rPr lang="en-US">
                              <a:latin typeface="Cambria Math" panose="02040503050406030204" pitchFamily="18" charset="0"/>
                            </a:rPr>
                            <m:t>ℰ</m:t>
                          </m:r>
                        </m:sub>
                        <m:sup>
                          <m:r>
                            <a:rPr lang="en-US" i="1">
                              <a:latin typeface="Cambria Math" panose="02040503050406030204" pitchFamily="18" charset="0"/>
                            </a:rPr>
                            <m:t>∗</m:t>
                          </m:r>
                        </m:sup>
                      </m:sSubSup>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e>
                        <m:sub>
                          <m:r>
                            <a:rPr lang="en-US" b="0" i="1" smtClean="0">
                              <a:latin typeface="Cambria Math" panose="02040503050406030204" pitchFamily="18" charset="0"/>
                            </a:rPr>
                            <m:t>𝑗</m:t>
                          </m:r>
                          <m:r>
                            <a:rPr lang="en-US" b="0" i="1" smtClean="0">
                              <a:latin typeface="Cambria Math" panose="02040503050406030204" pitchFamily="18" charset="0"/>
                            </a:rPr>
                            <m:t>=1,…,</m:t>
                          </m:r>
                          <m:r>
                            <a:rPr lang="en-US" b="0" i="1" smtClean="0">
                              <a:latin typeface="Cambria Math" panose="02040503050406030204" pitchFamily="18" charset="0"/>
                            </a:rPr>
                            <m:t>𝑁</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e>
                        <m:sub>
                          <m:r>
                            <a:rPr lang="en-US" b="0" i="1" smtClean="0">
                              <a:latin typeface="Cambria Math" panose="02040503050406030204" pitchFamily="18" charset="0"/>
                            </a:rPr>
                            <m:t>𝑘</m:t>
                          </m:r>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𝑗</m:t>
                              </m:r>
                            </m:sub>
                          </m:sSub>
                        </m:sub>
                      </m:sSub>
                      <m:r>
                        <a:rPr lang="en-US" b="0" i="1" smtClean="0">
                          <a:latin typeface="Cambria Math" panose="02040503050406030204" pitchFamily="18" charset="0"/>
                        </a:rPr>
                        <m:t>𝑇𝑉</m:t>
                      </m:r>
                      <m:d>
                        <m:dPr>
                          <m:begChr m:val="["/>
                          <m:endChr m:val="]"/>
                          <m:ctrlPr>
                            <a:rPr lang="en-US" b="0" i="1" smtClean="0">
                              <a:latin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d>
                                <m:dPr>
                                  <m:begChr m:val=""/>
                                  <m:endChr m:val="|"/>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𝑎</m:t>
                                      </m:r>
                                    </m:e>
                                    <m:sub>
                                      <m:r>
                                        <a:rPr lang="en-US" i="1">
                                          <a:latin typeface="Cambria Math" panose="02040503050406030204" pitchFamily="18" charset="0"/>
                                          <a:ea typeface="Cambria Math" panose="02040503050406030204" pitchFamily="18" charset="0"/>
                                        </a:rPr>
                                        <m:t>𝑗𝑘</m:t>
                                      </m:r>
                                    </m:sub>
                                  </m:sSub>
                                </m:e>
                              </m:d>
                            </m:e>
                            <m:sub>
                              <m:r>
                                <a:rPr lang="en-US" i="1">
                                  <a:latin typeface="Cambria Math" panose="02040503050406030204" pitchFamily="18" charset="0"/>
                                  <a:ea typeface="Cambria Math" panose="02040503050406030204" pitchFamily="18" charset="0"/>
                                </a:rPr>
                                <m:t>𝑦</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𝑎</m:t>
                              </m:r>
                            </m:sub>
                          </m:sSub>
                        </m:e>
                      </m:d>
                    </m:oMath>
                  </m:oMathPara>
                </a14:m>
                <a:endParaRPr lang="LID4096" dirty="0"/>
              </a:p>
              <a:p>
                <a:pPr marL="0" indent="0">
                  <a:buNone/>
                </a:pPr>
                <a:r>
                  <a:rPr lang="en-US" dirty="0"/>
                  <a:t>becomes an optimization problem</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𝑇𝑉</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𝜙</m:t>
                          </m:r>
                          <m:d>
                            <m:dPr>
                              <m:ctrlPr>
                                <a:rPr lang="en-US" b="0" i="1" smtClean="0">
                                  <a:latin typeface="Cambria Math" panose="02040503050406030204" pitchFamily="18" charset="0"/>
                                </a:rPr>
                              </m:ctrlPr>
                            </m:dPr>
                            <m:e>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𝑎</m:t>
                              </m:r>
                            </m:e>
                          </m:d>
                        </m:e>
                      </m:d>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max</m:t>
                              </m:r>
                            </m:e>
                            <m:lim>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sub>
                              </m:sSub>
                              <m:r>
                                <a:rPr lang="en-US" b="0" i="1" smtClean="0">
                                  <a:latin typeface="Cambria Math" panose="02040503050406030204" pitchFamily="18" charset="0"/>
                                </a:rPr>
                                <m:t>∈</m:t>
                              </m:r>
                              <m:r>
                                <a:rPr lang="en-US">
                                  <a:latin typeface="Cambria Math" panose="02040503050406030204" pitchFamily="18" charset="0"/>
                                </a:rPr>
                                <m:t>ℰ</m:t>
                              </m:r>
                            </m:lim>
                          </m:limLow>
                        </m:fName>
                        <m:e>
                          <m:sSub>
                            <m:sSubPr>
                              <m:ctrlPr>
                                <a:rPr lang="en-US" i="1">
                                  <a:latin typeface="Cambria Math" panose="02040503050406030204" pitchFamily="18" charset="0"/>
                                </a:rPr>
                              </m:ctrlPr>
                            </m:sSubPr>
                            <m:e>
                              <m:r>
                                <a:rPr lang="en-US" i="1">
                                  <a:latin typeface="Cambria Math" panose="02040503050406030204" pitchFamily="18" charset="0"/>
                                </a:rPr>
                                <m:t>⊥</m:t>
                              </m:r>
                            </m:e>
                            <m:sub>
                              <m:r>
                                <a:rPr lang="en-US" i="1">
                                  <a:latin typeface="Cambria Math" panose="02040503050406030204" pitchFamily="18" charset="0"/>
                                </a:rPr>
                                <m:t>𝑗</m:t>
                              </m:r>
                              <m:r>
                                <a:rPr lang="en-US" i="1">
                                  <a:latin typeface="Cambria Math" panose="02040503050406030204" pitchFamily="18" charset="0"/>
                                </a:rPr>
                                <m:t>=1,…,</m:t>
                              </m:r>
                              <m:r>
                                <a:rPr lang="en-US" i="1">
                                  <a:latin typeface="Cambria Math" panose="02040503050406030204" pitchFamily="18" charset="0"/>
                                </a:rPr>
                                <m:t>𝑁</m:t>
                              </m:r>
                            </m:sub>
                          </m:sSub>
                          <m:sSub>
                            <m:sSubPr>
                              <m:ctrlPr>
                                <a:rPr lang="en-US" i="1">
                                  <a:latin typeface="Cambria Math" panose="02040503050406030204" pitchFamily="18" charset="0"/>
                                </a:rPr>
                              </m:ctrlPr>
                            </m:sSubPr>
                            <m:e>
                              <m:r>
                                <a:rPr lang="en-US" i="1">
                                  <a:latin typeface="Cambria Math" panose="02040503050406030204" pitchFamily="18" charset="0"/>
                                </a:rPr>
                                <m:t>⊤</m:t>
                              </m:r>
                            </m:e>
                            <m:sub>
                              <m:r>
                                <a:rPr lang="en-US" i="1">
                                  <a:latin typeface="Cambria Math" panose="02040503050406030204" pitchFamily="18" charset="0"/>
                                </a:rPr>
                                <m:t>𝑘</m:t>
                              </m:r>
                              <m:r>
                                <a:rPr lang="en-US" i="1">
                                  <a:latin typeface="Cambria Math" panose="02040503050406030204" pitchFamily="18" charset="0"/>
                                </a:rPr>
                                <m:t>=1,…,</m:t>
                              </m:r>
                              <m:sSub>
                                <m:sSubPr>
                                  <m:ctrlPr>
                                    <a:rPr lang="en-US" i="1">
                                      <a:latin typeface="Cambria Math" panose="02040503050406030204" pitchFamily="18" charset="0"/>
                                    </a:rPr>
                                  </m:ctrlPr>
                                </m:sSubPr>
                                <m:e>
                                  <m:r>
                                    <a:rPr lang="en-US" i="1">
                                      <a:latin typeface="Cambria Math" panose="02040503050406030204" pitchFamily="18" charset="0"/>
                                    </a:rPr>
                                    <m:t>𝑀</m:t>
                                  </m:r>
                                </m:e>
                                <m:sub>
                                  <m:r>
                                    <a:rPr lang="en-US" i="1">
                                      <a:latin typeface="Cambria Math" panose="02040503050406030204" pitchFamily="18" charset="0"/>
                                    </a:rPr>
                                    <m:t>𝑗</m:t>
                                  </m:r>
                                </m:sub>
                              </m:sSub>
                            </m:sub>
                          </m:sSub>
                          <m:r>
                            <a:rPr lang="en-US" i="1">
                              <a:latin typeface="Cambria Math" panose="02040503050406030204" pitchFamily="18" charset="0"/>
                            </a:rPr>
                            <m:t>𝑇𝑉</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d>
                                    <m:dPr>
                                      <m:begChr m:val=""/>
                                      <m:endChr m:val="|"/>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𝑎</m:t>
                                          </m:r>
                                        </m:e>
                                        <m:sub>
                                          <m:r>
                                            <a:rPr lang="en-US" i="1">
                                              <a:latin typeface="Cambria Math" panose="02040503050406030204" pitchFamily="18" charset="0"/>
                                              <a:ea typeface="Cambria Math" panose="02040503050406030204" pitchFamily="18" charset="0"/>
                                            </a:rPr>
                                            <m:t>𝑗𝑘</m:t>
                                          </m:r>
                                        </m:sub>
                                      </m:sSub>
                                    </m:e>
                                  </m:d>
                                </m:e>
                                <m:sub>
                                  <m:r>
                                    <a:rPr lang="en-US" i="1">
                                      <a:latin typeface="Cambria Math" panose="02040503050406030204" pitchFamily="18" charset="0"/>
                                      <a:ea typeface="Cambria Math" panose="02040503050406030204" pitchFamily="18" charset="0"/>
                                    </a:rPr>
                                    <m:t>𝑦</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𝑎</m:t>
                                  </m:r>
                                </m:sub>
                              </m:sSub>
                            </m:e>
                          </m:d>
                        </m:e>
                      </m:func>
                    </m:oMath>
                  </m:oMathPara>
                </a14:m>
                <a:endParaRPr lang="en-US" dirty="0"/>
              </a:p>
              <a:p>
                <a:pPr marL="0" indent="0">
                  <a:buNone/>
                </a:pPr>
                <a:r>
                  <a:rPr lang="en-US" dirty="0"/>
                  <a:t>This complexity of this search problem </a:t>
                </a:r>
                <a:r>
                  <a:rPr lang="en-US" u="sng" dirty="0"/>
                  <a:t>in general grows exponentially</a:t>
                </a:r>
                <a:r>
                  <a:rPr lang="en-US" dirty="0"/>
                  <a:t> with respect to the number of variables.</a:t>
                </a:r>
                <a:endParaRPr lang="LID4096" dirty="0"/>
              </a:p>
            </p:txBody>
          </p:sp>
        </mc:Choice>
        <mc:Fallback xmlns="">
          <p:sp>
            <p:nvSpPr>
              <p:cNvPr id="3" name="Content Placeholder 2">
                <a:extLst>
                  <a:ext uri="{FF2B5EF4-FFF2-40B4-BE49-F238E27FC236}">
                    <a16:creationId xmlns:a16="http://schemas.microsoft.com/office/drawing/2014/main" id="{EB241AE0-7175-7585-7CEC-2FAEF8D58DC8}"/>
                  </a:ext>
                </a:extLst>
              </p:cNvPr>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LID4096">
                    <a:noFill/>
                  </a:rPr>
                  <a:t> </a:t>
                </a:r>
              </a:p>
            </p:txBody>
          </p:sp>
        </mc:Fallback>
      </mc:AlternateContent>
      <p:sp>
        <p:nvSpPr>
          <p:cNvPr id="4" name="Slide Number Placeholder 3">
            <a:extLst>
              <a:ext uri="{FF2B5EF4-FFF2-40B4-BE49-F238E27FC236}">
                <a16:creationId xmlns:a16="http://schemas.microsoft.com/office/drawing/2014/main" id="{EE0FAD27-2D67-C34C-BABD-6109F0600883}"/>
              </a:ext>
            </a:extLst>
          </p:cNvPr>
          <p:cNvSpPr>
            <a:spLocks noGrp="1"/>
          </p:cNvSpPr>
          <p:nvPr>
            <p:ph type="sldNum" sz="quarter" idx="12"/>
          </p:nvPr>
        </p:nvSpPr>
        <p:spPr/>
        <p:txBody>
          <a:bodyPr/>
          <a:lstStyle/>
          <a:p>
            <a:fld id="{AB4510BC-A1D5-4B44-925C-78FB2FCED2D1}" type="slidenum">
              <a:rPr lang="en-US" smtClean="0"/>
              <a:t>26</a:t>
            </a:fld>
            <a:endParaRPr lang="en-US"/>
          </a:p>
        </p:txBody>
      </p:sp>
    </p:spTree>
    <p:extLst>
      <p:ext uri="{BB962C8B-B14F-4D97-AF65-F5344CB8AC3E}">
        <p14:creationId xmlns:p14="http://schemas.microsoft.com/office/powerpoint/2010/main" val="5131981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06769-448F-590E-55A8-E6AEA1F4803E}"/>
              </a:ext>
            </a:extLst>
          </p:cNvPr>
          <p:cNvSpPr>
            <a:spLocks noGrp="1"/>
          </p:cNvSpPr>
          <p:nvPr>
            <p:ph type="title"/>
          </p:nvPr>
        </p:nvSpPr>
        <p:spPr/>
        <p:txBody>
          <a:bodyPr>
            <a:normAutofit/>
          </a:bodyPr>
          <a:lstStyle/>
          <a:p>
            <a:r>
              <a:rPr lang="en-US" dirty="0"/>
              <a:t>Methods: Search problem, a complex example</a:t>
            </a:r>
            <a:endParaRPr lang="LID4096"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B241AE0-7175-7585-7CEC-2FAEF8D58DC8}"/>
                  </a:ext>
                </a:extLst>
              </p:cNvPr>
              <p:cNvSpPr>
                <a:spLocks noGrp="1"/>
              </p:cNvSpPr>
              <p:nvPr>
                <p:ph idx="1"/>
              </p:nvPr>
            </p:nvSpPr>
            <p:spPr/>
            <p:txBody>
              <a:bodyPr/>
              <a:lstStyle/>
              <a:p>
                <a:pPr marL="0" indent="0">
                  <a:buNone/>
                </a:pPr>
                <a:r>
                  <a:rPr lang="en-US" dirty="0"/>
                  <a:t>An optimization problem</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𝑇𝑉</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𝜙</m:t>
                          </m:r>
                          <m:d>
                            <m:dPr>
                              <m:ctrlPr>
                                <a:rPr lang="en-US" b="0" i="1" smtClean="0">
                                  <a:latin typeface="Cambria Math" panose="02040503050406030204" pitchFamily="18" charset="0"/>
                                </a:rPr>
                              </m:ctrlPr>
                            </m:dPr>
                            <m:e>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𝑎</m:t>
                              </m:r>
                            </m:e>
                          </m:d>
                        </m:e>
                      </m:d>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max</m:t>
                              </m:r>
                            </m:e>
                            <m:lim>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sub>
                              </m:sSub>
                              <m:r>
                                <a:rPr lang="en-US" b="0" i="1" smtClean="0">
                                  <a:latin typeface="Cambria Math" panose="02040503050406030204" pitchFamily="18" charset="0"/>
                                </a:rPr>
                                <m:t>∈</m:t>
                              </m:r>
                              <m:r>
                                <a:rPr lang="en-US">
                                  <a:latin typeface="Cambria Math" panose="02040503050406030204" pitchFamily="18" charset="0"/>
                                </a:rPr>
                                <m:t>ℰ</m:t>
                              </m:r>
                            </m:lim>
                          </m:limLow>
                        </m:fName>
                        <m:e>
                          <m:sSub>
                            <m:sSubPr>
                              <m:ctrlPr>
                                <a:rPr lang="en-US" i="1">
                                  <a:latin typeface="Cambria Math" panose="02040503050406030204" pitchFamily="18" charset="0"/>
                                </a:rPr>
                              </m:ctrlPr>
                            </m:sSubPr>
                            <m:e>
                              <m:r>
                                <a:rPr lang="en-US" i="1">
                                  <a:latin typeface="Cambria Math" panose="02040503050406030204" pitchFamily="18" charset="0"/>
                                </a:rPr>
                                <m:t>⊥</m:t>
                              </m:r>
                            </m:e>
                            <m:sub>
                              <m:r>
                                <a:rPr lang="en-US" i="1">
                                  <a:latin typeface="Cambria Math" panose="02040503050406030204" pitchFamily="18" charset="0"/>
                                </a:rPr>
                                <m:t>𝑗</m:t>
                              </m:r>
                              <m:r>
                                <a:rPr lang="en-US" i="1">
                                  <a:latin typeface="Cambria Math" panose="02040503050406030204" pitchFamily="18" charset="0"/>
                                </a:rPr>
                                <m:t>=1,…,</m:t>
                              </m:r>
                              <m:r>
                                <a:rPr lang="en-US" i="1">
                                  <a:latin typeface="Cambria Math" panose="02040503050406030204" pitchFamily="18" charset="0"/>
                                </a:rPr>
                                <m:t>𝑁</m:t>
                              </m:r>
                            </m:sub>
                          </m:sSub>
                          <m:sSub>
                            <m:sSubPr>
                              <m:ctrlPr>
                                <a:rPr lang="en-US" i="1">
                                  <a:latin typeface="Cambria Math" panose="02040503050406030204" pitchFamily="18" charset="0"/>
                                </a:rPr>
                              </m:ctrlPr>
                            </m:sSubPr>
                            <m:e>
                              <m:r>
                                <a:rPr lang="en-US" i="1">
                                  <a:latin typeface="Cambria Math" panose="02040503050406030204" pitchFamily="18" charset="0"/>
                                </a:rPr>
                                <m:t>⊤</m:t>
                              </m:r>
                            </m:e>
                            <m:sub>
                              <m:r>
                                <a:rPr lang="en-US" i="1">
                                  <a:latin typeface="Cambria Math" panose="02040503050406030204" pitchFamily="18" charset="0"/>
                                </a:rPr>
                                <m:t>𝑘</m:t>
                              </m:r>
                              <m:r>
                                <a:rPr lang="en-US" i="1">
                                  <a:latin typeface="Cambria Math" panose="02040503050406030204" pitchFamily="18" charset="0"/>
                                </a:rPr>
                                <m:t>=1,…,</m:t>
                              </m:r>
                              <m:sSub>
                                <m:sSubPr>
                                  <m:ctrlPr>
                                    <a:rPr lang="en-US" i="1">
                                      <a:latin typeface="Cambria Math" panose="02040503050406030204" pitchFamily="18" charset="0"/>
                                    </a:rPr>
                                  </m:ctrlPr>
                                </m:sSubPr>
                                <m:e>
                                  <m:r>
                                    <a:rPr lang="en-US" i="1">
                                      <a:latin typeface="Cambria Math" panose="02040503050406030204" pitchFamily="18" charset="0"/>
                                    </a:rPr>
                                    <m:t>𝑀</m:t>
                                  </m:r>
                                </m:e>
                                <m:sub>
                                  <m:r>
                                    <a:rPr lang="en-US" i="1">
                                      <a:latin typeface="Cambria Math" panose="02040503050406030204" pitchFamily="18" charset="0"/>
                                    </a:rPr>
                                    <m:t>𝑗</m:t>
                                  </m:r>
                                </m:sub>
                              </m:sSub>
                            </m:sub>
                          </m:sSub>
                          <m:r>
                            <a:rPr lang="en-US" i="1">
                              <a:latin typeface="Cambria Math" panose="02040503050406030204" pitchFamily="18" charset="0"/>
                            </a:rPr>
                            <m:t>𝑇𝑉</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d>
                                    <m:dPr>
                                      <m:begChr m:val=""/>
                                      <m:endChr m:val="|"/>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𝑎</m:t>
                                          </m:r>
                                        </m:e>
                                        <m:sub>
                                          <m:r>
                                            <a:rPr lang="en-US" i="1">
                                              <a:latin typeface="Cambria Math" panose="02040503050406030204" pitchFamily="18" charset="0"/>
                                              <a:ea typeface="Cambria Math" panose="02040503050406030204" pitchFamily="18" charset="0"/>
                                            </a:rPr>
                                            <m:t>𝑗𝑘</m:t>
                                          </m:r>
                                        </m:sub>
                                      </m:sSub>
                                    </m:e>
                                  </m:d>
                                </m:e>
                                <m:sub>
                                  <m:r>
                                    <a:rPr lang="en-US" i="1">
                                      <a:latin typeface="Cambria Math" panose="02040503050406030204" pitchFamily="18" charset="0"/>
                                      <a:ea typeface="Cambria Math" panose="02040503050406030204" pitchFamily="18" charset="0"/>
                                    </a:rPr>
                                    <m:t>𝑦</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𝑎</m:t>
                                  </m:r>
                                </m:sub>
                              </m:sSub>
                            </m:e>
                          </m:d>
                        </m:e>
                      </m:func>
                    </m:oMath>
                  </m:oMathPara>
                </a14:m>
                <a:endParaRPr lang="en-US" dirty="0"/>
              </a:p>
              <a:p>
                <a:pPr marL="0" indent="0">
                  <a:buNone/>
                </a:pPr>
                <a:r>
                  <a:rPr lang="en-US" dirty="0"/>
                  <a:t>For the case </a:t>
                </a:r>
                <a14:m>
                  <m:oMath xmlns:m="http://schemas.openxmlformats.org/officeDocument/2006/math">
                    <m:r>
                      <a:rPr lang="en-US" i="1">
                        <a:latin typeface="Cambria Math" panose="02040503050406030204" pitchFamily="18" charset="0"/>
                      </a:rPr>
                      <m:t>𝜙</m:t>
                    </m:r>
                    <m:d>
                      <m:dPr>
                        <m:ctrlPr>
                          <a:rPr lang="en-US" i="1">
                            <a:latin typeface="Cambria Math" panose="02040503050406030204" pitchFamily="18" charset="0"/>
                          </a:rPr>
                        </m:ctrlPr>
                      </m:dPr>
                      <m:e>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𝑎</m:t>
                        </m:r>
                      </m:e>
                    </m:d>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𝑧</m:t>
                    </m:r>
                    <m:r>
                      <a:rPr lang="en-US" b="0" i="1" smtClean="0">
                        <a:latin typeface="Cambria Math" panose="02040503050406030204" pitchFamily="18" charset="0"/>
                      </a:rPr>
                      <m:t>.</m:t>
                    </m:r>
                    <m:r>
                      <a:rPr lang="en-US" i="1" dirty="0">
                        <a:latin typeface="Cambria Math" panose="02040503050406030204" pitchFamily="18" charset="0"/>
                      </a:rPr>
                      <m:t>𝑟</m:t>
                    </m:r>
                    <m:d>
                      <m:dPr>
                        <m:ctrlPr>
                          <a:rPr lang="en-US" i="1" dirty="0">
                            <a:latin typeface="Cambria Math" panose="02040503050406030204" pitchFamily="18" charset="0"/>
                          </a:rPr>
                        </m:ctrlPr>
                      </m:dPr>
                      <m:e>
                        <m:r>
                          <a:rPr lang="en-US" i="1" dirty="0">
                            <a:latin typeface="Cambria Math" panose="02040503050406030204" pitchFamily="18" charset="0"/>
                          </a:rPr>
                          <m:t>𝑥</m:t>
                        </m:r>
                        <m:r>
                          <a:rPr lang="en-US" i="1" dirty="0">
                            <a:latin typeface="Cambria Math" panose="02040503050406030204" pitchFamily="18" charset="0"/>
                          </a:rPr>
                          <m:t>,</m:t>
                        </m:r>
                        <m:r>
                          <a:rPr lang="en-US" i="1" dirty="0">
                            <a:latin typeface="Cambria Math" panose="02040503050406030204" pitchFamily="18" charset="0"/>
                          </a:rPr>
                          <m:t>𝑦</m:t>
                        </m:r>
                        <m:r>
                          <a:rPr lang="en-US" b="0" i="1" dirty="0" smtClean="0">
                            <a:latin typeface="Cambria Math" panose="02040503050406030204" pitchFamily="18" charset="0"/>
                          </a:rPr>
                          <m:t>=</m:t>
                        </m:r>
                        <m:r>
                          <a:rPr lang="en-US" b="0" i="1" dirty="0" smtClean="0">
                            <a:latin typeface="Cambria Math" panose="02040503050406030204" pitchFamily="18" charset="0"/>
                          </a:rPr>
                          <m:t>𝑎</m:t>
                        </m:r>
                      </m:e>
                    </m:d>
                    <m:r>
                      <a:rPr lang="en-US" b="0" i="1" dirty="0" smtClean="0">
                        <a:latin typeface="Cambria Math" panose="02040503050406030204" pitchFamily="18" charset="0"/>
                      </a:rPr>
                      <m:t>∧</m:t>
                    </m:r>
                    <m:r>
                      <a:rPr lang="en-US" i="1" dirty="0">
                        <a:latin typeface="Cambria Math" panose="02040503050406030204" pitchFamily="18" charset="0"/>
                      </a:rPr>
                      <m:t>𝑟</m:t>
                    </m:r>
                    <m:d>
                      <m:dPr>
                        <m:ctrlPr>
                          <a:rPr lang="en-US" i="1" dirty="0">
                            <a:latin typeface="Cambria Math" panose="02040503050406030204" pitchFamily="18" charset="0"/>
                          </a:rPr>
                        </m:ctrlPr>
                      </m:dPr>
                      <m:e>
                        <m:r>
                          <a:rPr lang="en-US" i="1" dirty="0">
                            <a:latin typeface="Cambria Math" panose="02040503050406030204" pitchFamily="18" charset="0"/>
                          </a:rPr>
                          <m:t>𝑦</m:t>
                        </m:r>
                        <m:r>
                          <a:rPr lang="en-US" b="0" i="1" dirty="0" smtClean="0">
                            <a:latin typeface="Cambria Math" panose="02040503050406030204" pitchFamily="18" charset="0"/>
                          </a:rPr>
                          <m:t>=</m:t>
                        </m:r>
                        <m:r>
                          <a:rPr lang="en-US" b="0" i="1" dirty="0" smtClean="0">
                            <a:latin typeface="Cambria Math" panose="02040503050406030204" pitchFamily="18" charset="0"/>
                          </a:rPr>
                          <m:t>𝑎</m:t>
                        </m:r>
                        <m:r>
                          <a:rPr lang="en-US" i="1" dirty="0">
                            <a:latin typeface="Cambria Math" panose="02040503050406030204" pitchFamily="18" charset="0"/>
                          </a:rPr>
                          <m:t>,</m:t>
                        </m:r>
                        <m:r>
                          <a:rPr lang="en-US" i="1" dirty="0">
                            <a:latin typeface="Cambria Math" panose="02040503050406030204" pitchFamily="18" charset="0"/>
                          </a:rPr>
                          <m:t>𝑧</m:t>
                        </m:r>
                      </m:e>
                    </m:d>
                    <m:r>
                      <a:rPr lang="en-US" b="0" i="1" dirty="0" smtClean="0">
                        <a:latin typeface="Cambria Math" panose="02040503050406030204" pitchFamily="18" charset="0"/>
                      </a:rPr>
                      <m:t>∧</m:t>
                    </m:r>
                    <m:r>
                      <a:rPr lang="en-US" i="1" dirty="0" smtClean="0">
                        <a:solidFill>
                          <a:srgbClr val="FF0000"/>
                        </a:solidFill>
                        <a:latin typeface="Cambria Math" panose="02040503050406030204" pitchFamily="18" charset="0"/>
                      </a:rPr>
                      <m:t>𝑟</m:t>
                    </m:r>
                    <m:d>
                      <m:dPr>
                        <m:ctrlPr>
                          <a:rPr lang="en-US" i="1" dirty="0">
                            <a:solidFill>
                              <a:srgbClr val="FF0000"/>
                            </a:solidFill>
                            <a:latin typeface="Cambria Math" panose="02040503050406030204" pitchFamily="18" charset="0"/>
                          </a:rPr>
                        </m:ctrlPr>
                      </m:dPr>
                      <m:e>
                        <m:r>
                          <a:rPr lang="en-US" i="1" dirty="0">
                            <a:solidFill>
                              <a:srgbClr val="FF0000"/>
                            </a:solidFill>
                            <a:latin typeface="Cambria Math" panose="02040503050406030204" pitchFamily="18" charset="0"/>
                          </a:rPr>
                          <m:t>𝑧</m:t>
                        </m:r>
                        <m:r>
                          <a:rPr lang="en-US" i="1" dirty="0">
                            <a:solidFill>
                              <a:srgbClr val="FF0000"/>
                            </a:solidFill>
                            <a:latin typeface="Cambria Math" panose="02040503050406030204" pitchFamily="18" charset="0"/>
                          </a:rPr>
                          <m:t>,</m:t>
                        </m:r>
                        <m:r>
                          <a:rPr lang="en-US" i="1" dirty="0">
                            <a:solidFill>
                              <a:srgbClr val="FF0000"/>
                            </a:solidFill>
                            <a:latin typeface="Cambria Math" panose="02040503050406030204" pitchFamily="18" charset="0"/>
                          </a:rPr>
                          <m:t>𝑥</m:t>
                        </m:r>
                      </m:e>
                    </m:d>
                  </m:oMath>
                </a14:m>
                <a:r>
                  <a:rPr lang="en-US" dirty="0"/>
                  <a:t>, we shall optimize</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𝑇𝑉</m:t>
                      </m:r>
                      <m:d>
                        <m:dPr>
                          <m:begChr m:val="["/>
                          <m:endChr m:val="]"/>
                          <m:ctrlPr>
                            <a:rPr lang="en-US" i="1">
                              <a:latin typeface="Cambria Math" panose="02040503050406030204" pitchFamily="18" charset="0"/>
                            </a:rPr>
                          </m:ctrlPr>
                        </m:dPr>
                        <m:e>
                          <m:r>
                            <a:rPr lang="en-US" i="1">
                              <a:latin typeface="Cambria Math" panose="02040503050406030204" pitchFamily="18" charset="0"/>
                            </a:rPr>
                            <m:t>𝜙</m:t>
                          </m:r>
                          <m:d>
                            <m:dPr>
                              <m:ctrlPr>
                                <a:rPr lang="en-US" i="1">
                                  <a:latin typeface="Cambria Math" panose="02040503050406030204" pitchFamily="18" charset="0"/>
                                </a:rPr>
                              </m:ctrlPr>
                            </m:dPr>
                            <m:e>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𝑎</m:t>
                              </m:r>
                            </m:e>
                          </m:d>
                        </m:e>
                      </m:d>
                      <m:r>
                        <a:rPr lang="en-US" b="0" i="1" smtClean="0">
                          <a:latin typeface="Cambria Math" panose="02040503050406030204" pitchFamily="18" charset="0"/>
                        </a:rPr>
                        <m:t>=</m:t>
                      </m:r>
                      <m:limLow>
                        <m:limLowPr>
                          <m:ctrlPr>
                            <a:rPr lang="en-US" i="1">
                              <a:latin typeface="Cambria Math" panose="02040503050406030204" pitchFamily="18" charset="0"/>
                            </a:rPr>
                          </m:ctrlPr>
                        </m:limLowPr>
                        <m:e>
                          <m:r>
                            <m:rPr>
                              <m:sty m:val="p"/>
                            </m:rPr>
                            <a:rPr lang="en-US">
                              <a:latin typeface="Cambria Math" panose="02040503050406030204" pitchFamily="18" charset="0"/>
                            </a:rPr>
                            <m:t>max</m:t>
                          </m:r>
                        </m:e>
                        <m:lim>
                          <m:r>
                            <a:rPr lang="en-US" b="0" i="1" smtClean="0">
                              <a:latin typeface="Cambria Math" panose="02040503050406030204" pitchFamily="18" charset="0"/>
                            </a:rPr>
                            <m:t>𝑥</m:t>
                          </m:r>
                          <m:r>
                            <a:rPr lang="en-US" i="1">
                              <a:latin typeface="Cambria Math" panose="02040503050406030204" pitchFamily="18" charset="0"/>
                            </a:rPr>
                            <m:t>∈</m:t>
                          </m:r>
                          <m:r>
                            <a:rPr lang="en-US">
                              <a:latin typeface="Cambria Math" panose="02040503050406030204" pitchFamily="18" charset="0"/>
                            </a:rPr>
                            <m:t>ℰ</m:t>
                          </m:r>
                          <m:r>
                            <a:rPr lang="en-US" b="0" i="0" smtClean="0">
                              <a:latin typeface="Cambria Math" panose="02040503050406030204" pitchFamily="18" charset="0"/>
                            </a:rPr>
                            <m:t>,</m:t>
                          </m:r>
                          <m:r>
                            <a:rPr lang="en-US" b="0" i="1" smtClean="0">
                              <a:latin typeface="Cambria Math" panose="02040503050406030204" pitchFamily="18" charset="0"/>
                            </a:rPr>
                            <m:t>𝑧</m:t>
                          </m:r>
                          <m:r>
                            <a:rPr lang="en-US" b="0" i="1" smtClean="0">
                              <a:latin typeface="Cambria Math" panose="02040503050406030204" pitchFamily="18" charset="0"/>
                            </a:rPr>
                            <m:t>∈</m:t>
                          </m:r>
                          <m:r>
                            <a:rPr lang="en-US">
                              <a:latin typeface="Cambria Math" panose="02040503050406030204" pitchFamily="18" charset="0"/>
                            </a:rPr>
                            <m:t>ℰ</m:t>
                          </m:r>
                        </m:lim>
                      </m:limLow>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𝑎</m:t>
                          </m:r>
                        </m:e>
                      </m:d>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𝑧</m:t>
                          </m:r>
                        </m:e>
                      </m:d>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𝑧</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m:oMathPara>
                </a14:m>
                <a:endParaRPr lang="en-US" dirty="0"/>
              </a:p>
              <a:p>
                <a:r>
                  <a:rPr lang="en-US" dirty="0"/>
                  <a:t>Because </a:t>
                </a:r>
                <a14:m>
                  <m:oMath xmlns:m="http://schemas.openxmlformats.org/officeDocument/2006/math">
                    <m:r>
                      <a:rPr lang="en-US" b="0" i="1" smtClean="0">
                        <a:latin typeface="Cambria Math" panose="02040503050406030204" pitchFamily="18" charset="0"/>
                      </a:rPr>
                      <m:t>𝑥</m:t>
                    </m:r>
                  </m:oMath>
                </a14:m>
                <a:r>
                  <a:rPr lang="en-US" dirty="0"/>
                  <a:t> and </a:t>
                </a:r>
                <a14:m>
                  <m:oMath xmlns:m="http://schemas.openxmlformats.org/officeDocument/2006/math">
                    <m:r>
                      <a:rPr lang="en-US" b="0" i="1" smtClean="0">
                        <a:latin typeface="Cambria Math" panose="02040503050406030204" pitchFamily="18" charset="0"/>
                      </a:rPr>
                      <m:t>𝑧</m:t>
                    </m:r>
                  </m:oMath>
                </a14:m>
                <a:r>
                  <a:rPr lang="en-US" dirty="0"/>
                  <a:t> are dependent.</a:t>
                </a:r>
              </a:p>
            </p:txBody>
          </p:sp>
        </mc:Choice>
        <mc:Fallback xmlns="">
          <p:sp>
            <p:nvSpPr>
              <p:cNvPr id="3" name="Content Placeholder 2">
                <a:extLst>
                  <a:ext uri="{FF2B5EF4-FFF2-40B4-BE49-F238E27FC236}">
                    <a16:creationId xmlns:a16="http://schemas.microsoft.com/office/drawing/2014/main" id="{EB241AE0-7175-7585-7CEC-2FAEF8D58DC8}"/>
                  </a:ext>
                </a:extLst>
              </p:cNvPr>
              <p:cNvSpPr>
                <a:spLocks noGrp="1" noRot="1" noChangeAspect="1" noMove="1" noResize="1" noEditPoints="1" noAdjustHandles="1" noChangeArrowheads="1" noChangeShapeType="1" noTextEdit="1"/>
              </p:cNvSpPr>
              <p:nvPr>
                <p:ph idx="1"/>
              </p:nvPr>
            </p:nvSpPr>
            <p:spPr>
              <a:blipFill>
                <a:blip r:embed="rId2"/>
                <a:stretch>
                  <a:fillRect l="-1217" t="-2241" r="-754"/>
                </a:stretch>
              </a:blipFill>
            </p:spPr>
            <p:txBody>
              <a:bodyPr/>
              <a:lstStyle/>
              <a:p>
                <a:r>
                  <a:rPr lang="LID4096">
                    <a:noFill/>
                  </a:rPr>
                  <a:t> </a:t>
                </a:r>
              </a:p>
            </p:txBody>
          </p:sp>
        </mc:Fallback>
      </mc:AlternateContent>
      <p:sp>
        <p:nvSpPr>
          <p:cNvPr id="4" name="Slide Number Placeholder 3">
            <a:extLst>
              <a:ext uri="{FF2B5EF4-FFF2-40B4-BE49-F238E27FC236}">
                <a16:creationId xmlns:a16="http://schemas.microsoft.com/office/drawing/2014/main" id="{EC67899E-34AB-94D2-126A-D5179D975092}"/>
              </a:ext>
            </a:extLst>
          </p:cNvPr>
          <p:cNvSpPr>
            <a:spLocks noGrp="1"/>
          </p:cNvSpPr>
          <p:nvPr>
            <p:ph type="sldNum" sz="quarter" idx="12"/>
          </p:nvPr>
        </p:nvSpPr>
        <p:spPr/>
        <p:txBody>
          <a:bodyPr/>
          <a:lstStyle/>
          <a:p>
            <a:fld id="{AB4510BC-A1D5-4B44-925C-78FB2FCED2D1}" type="slidenum">
              <a:rPr lang="en-US" smtClean="0"/>
              <a:t>27</a:t>
            </a:fld>
            <a:endParaRPr lang="en-US"/>
          </a:p>
        </p:txBody>
      </p:sp>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C76A15D2-38FB-1EAA-51E7-5EA4FBF36A67}"/>
                  </a:ext>
                </a:extLst>
              </p:cNvPr>
              <p:cNvSpPr/>
              <p:nvPr/>
            </p:nvSpPr>
            <p:spPr>
              <a:xfrm>
                <a:off x="8743564" y="5025163"/>
                <a:ext cx="338447" cy="360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𝑦</m:t>
                      </m:r>
                    </m:oMath>
                  </m:oMathPara>
                </a14:m>
                <a:endParaRPr lang="LID4096" dirty="0"/>
              </a:p>
            </p:txBody>
          </p:sp>
        </mc:Choice>
        <mc:Fallback xmlns="">
          <p:sp>
            <p:nvSpPr>
              <p:cNvPr id="5" name="Oval 4">
                <a:extLst>
                  <a:ext uri="{FF2B5EF4-FFF2-40B4-BE49-F238E27FC236}">
                    <a16:creationId xmlns:a16="http://schemas.microsoft.com/office/drawing/2014/main" id="{C76A15D2-38FB-1EAA-51E7-5EA4FBF36A67}"/>
                  </a:ext>
                </a:extLst>
              </p:cNvPr>
              <p:cNvSpPr>
                <a:spLocks noRot="1" noChangeAspect="1" noMove="1" noResize="1" noEditPoints="1" noAdjustHandles="1" noChangeArrowheads="1" noChangeShapeType="1" noTextEdit="1"/>
              </p:cNvSpPr>
              <p:nvPr/>
            </p:nvSpPr>
            <p:spPr>
              <a:xfrm>
                <a:off x="8743564" y="5025163"/>
                <a:ext cx="338447" cy="360000"/>
              </a:xfrm>
              <a:prstGeom prst="ellipse">
                <a:avLst/>
              </a:prstGeom>
              <a:blipFill>
                <a:blip r:embed="rId3"/>
                <a:stretch>
                  <a:fillRect b="-6557"/>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6" name="Oval 5">
                <a:extLst>
                  <a:ext uri="{FF2B5EF4-FFF2-40B4-BE49-F238E27FC236}">
                    <a16:creationId xmlns:a16="http://schemas.microsoft.com/office/drawing/2014/main" id="{D3DBC398-EC64-2C39-3A4B-55D28BB80B97}"/>
                  </a:ext>
                </a:extLst>
              </p:cNvPr>
              <p:cNvSpPr/>
              <p:nvPr/>
            </p:nvSpPr>
            <p:spPr>
              <a:xfrm>
                <a:off x="9488071" y="5863513"/>
                <a:ext cx="338447" cy="360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𝑧</m:t>
                      </m:r>
                    </m:oMath>
                  </m:oMathPara>
                </a14:m>
                <a:endParaRPr lang="LID4096" dirty="0"/>
              </a:p>
            </p:txBody>
          </p:sp>
        </mc:Choice>
        <mc:Fallback xmlns="">
          <p:sp>
            <p:nvSpPr>
              <p:cNvPr id="6" name="Oval 5">
                <a:extLst>
                  <a:ext uri="{FF2B5EF4-FFF2-40B4-BE49-F238E27FC236}">
                    <a16:creationId xmlns:a16="http://schemas.microsoft.com/office/drawing/2014/main" id="{D3DBC398-EC64-2C39-3A4B-55D28BB80B97}"/>
                  </a:ext>
                </a:extLst>
              </p:cNvPr>
              <p:cNvSpPr>
                <a:spLocks noRot="1" noChangeAspect="1" noMove="1" noResize="1" noEditPoints="1" noAdjustHandles="1" noChangeArrowheads="1" noChangeShapeType="1" noTextEdit="1"/>
              </p:cNvSpPr>
              <p:nvPr/>
            </p:nvSpPr>
            <p:spPr>
              <a:xfrm>
                <a:off x="9488071" y="5863513"/>
                <a:ext cx="338447" cy="360000"/>
              </a:xfrm>
              <a:prstGeom prst="ellipse">
                <a:avLst/>
              </a:prstGeom>
              <a:blipFill>
                <a:blip r:embed="rId4"/>
                <a:stretch>
                  <a:fillRect/>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7" name="Oval 6">
                <a:extLst>
                  <a:ext uri="{FF2B5EF4-FFF2-40B4-BE49-F238E27FC236}">
                    <a16:creationId xmlns:a16="http://schemas.microsoft.com/office/drawing/2014/main" id="{4E953E29-592B-A0A1-6E04-37CE82BDE687}"/>
                  </a:ext>
                </a:extLst>
              </p:cNvPr>
              <p:cNvSpPr/>
              <p:nvPr/>
            </p:nvSpPr>
            <p:spPr>
              <a:xfrm>
                <a:off x="7993202" y="5863513"/>
                <a:ext cx="338447" cy="360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𝑥</m:t>
                      </m:r>
                    </m:oMath>
                  </m:oMathPara>
                </a14:m>
                <a:endParaRPr lang="LID4096" dirty="0"/>
              </a:p>
            </p:txBody>
          </p:sp>
        </mc:Choice>
        <mc:Fallback xmlns="">
          <p:sp>
            <p:nvSpPr>
              <p:cNvPr id="7" name="Oval 6">
                <a:extLst>
                  <a:ext uri="{FF2B5EF4-FFF2-40B4-BE49-F238E27FC236}">
                    <a16:creationId xmlns:a16="http://schemas.microsoft.com/office/drawing/2014/main" id="{4E953E29-592B-A0A1-6E04-37CE82BDE687}"/>
                  </a:ext>
                </a:extLst>
              </p:cNvPr>
              <p:cNvSpPr>
                <a:spLocks noRot="1" noChangeAspect="1" noMove="1" noResize="1" noEditPoints="1" noAdjustHandles="1" noChangeArrowheads="1" noChangeShapeType="1" noTextEdit="1"/>
              </p:cNvSpPr>
              <p:nvPr/>
            </p:nvSpPr>
            <p:spPr>
              <a:xfrm>
                <a:off x="7993202" y="5863513"/>
                <a:ext cx="338447" cy="360000"/>
              </a:xfrm>
              <a:prstGeom prst="ellipse">
                <a:avLst/>
              </a:prstGeom>
              <a:blipFill>
                <a:blip r:embed="rId5"/>
                <a:stretch>
                  <a:fillRect/>
                </a:stretch>
              </a:blipFill>
            </p:spPr>
            <p:txBody>
              <a:bodyPr/>
              <a:lstStyle/>
              <a:p>
                <a:r>
                  <a:rPr lang="en-HK">
                    <a:noFill/>
                  </a:rPr>
                  <a:t> </a:t>
                </a:r>
              </a:p>
            </p:txBody>
          </p:sp>
        </mc:Fallback>
      </mc:AlternateContent>
      <p:cxnSp>
        <p:nvCxnSpPr>
          <p:cNvPr id="8" name="Straight Arrow Connector 7">
            <a:extLst>
              <a:ext uri="{FF2B5EF4-FFF2-40B4-BE49-F238E27FC236}">
                <a16:creationId xmlns:a16="http://schemas.microsoft.com/office/drawing/2014/main" id="{D7F9BCC4-0E83-B354-D36E-C8F9A25FA769}"/>
              </a:ext>
            </a:extLst>
          </p:cNvPr>
          <p:cNvCxnSpPr>
            <a:cxnSpLocks/>
            <a:stCxn id="7" idx="7"/>
            <a:endCxn id="5" idx="3"/>
          </p:cNvCxnSpPr>
          <p:nvPr/>
        </p:nvCxnSpPr>
        <p:spPr>
          <a:xfrm flipV="1">
            <a:off x="8282085" y="5332442"/>
            <a:ext cx="511043" cy="583792"/>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cxnSp>
        <p:nvCxnSpPr>
          <p:cNvPr id="9" name="Straight Arrow Connector 8">
            <a:extLst>
              <a:ext uri="{FF2B5EF4-FFF2-40B4-BE49-F238E27FC236}">
                <a16:creationId xmlns:a16="http://schemas.microsoft.com/office/drawing/2014/main" id="{027E40F4-4D42-DD9A-3359-DAF5C74EF015}"/>
              </a:ext>
            </a:extLst>
          </p:cNvPr>
          <p:cNvCxnSpPr>
            <a:cxnSpLocks/>
            <a:stCxn id="5" idx="5"/>
            <a:endCxn id="6" idx="1"/>
          </p:cNvCxnSpPr>
          <p:nvPr/>
        </p:nvCxnSpPr>
        <p:spPr>
          <a:xfrm>
            <a:off x="9032447" y="5332442"/>
            <a:ext cx="505188" cy="583792"/>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cxnSp>
        <p:nvCxnSpPr>
          <p:cNvPr id="10" name="Straight Arrow Connector 9">
            <a:extLst>
              <a:ext uri="{FF2B5EF4-FFF2-40B4-BE49-F238E27FC236}">
                <a16:creationId xmlns:a16="http://schemas.microsoft.com/office/drawing/2014/main" id="{E7B509EE-76E1-3AF2-B487-76E59FB81923}"/>
              </a:ext>
            </a:extLst>
          </p:cNvPr>
          <p:cNvCxnSpPr>
            <a:cxnSpLocks/>
            <a:stCxn id="6" idx="2"/>
            <a:endCxn id="7" idx="6"/>
          </p:cNvCxnSpPr>
          <p:nvPr/>
        </p:nvCxnSpPr>
        <p:spPr>
          <a:xfrm flipH="1">
            <a:off x="8331649" y="6043513"/>
            <a:ext cx="1156422" cy="0"/>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spTree>
    <p:extLst>
      <p:ext uri="{BB962C8B-B14F-4D97-AF65-F5344CB8AC3E}">
        <p14:creationId xmlns:p14="http://schemas.microsoft.com/office/powerpoint/2010/main" val="34048706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9F293-FFA7-952E-F060-1D7F415A9CAF}"/>
              </a:ext>
            </a:extLst>
          </p:cNvPr>
          <p:cNvSpPr>
            <a:spLocks noGrp="1"/>
          </p:cNvSpPr>
          <p:nvPr>
            <p:ph type="title"/>
          </p:nvPr>
        </p:nvSpPr>
        <p:spPr/>
        <p:txBody>
          <a:bodyPr/>
          <a:lstStyle/>
          <a:p>
            <a:r>
              <a:rPr lang="en-US" dirty="0"/>
              <a:t>Methods: Search problem, simpler case</a:t>
            </a:r>
            <a:endParaRPr lang="LID4096"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F93B69D-EDF9-B87C-8BEA-00F6D2F96380}"/>
                  </a:ext>
                </a:extLst>
              </p:cNvPr>
              <p:cNvSpPr>
                <a:spLocks noGrp="1"/>
              </p:cNvSpPr>
              <p:nvPr>
                <p:ph idx="1"/>
              </p:nvPr>
            </p:nvSpPr>
            <p:spPr/>
            <p:txBody>
              <a:bodyPr/>
              <a:lstStyle/>
              <a:p>
                <a:r>
                  <a:rPr lang="en-US" dirty="0"/>
                  <a:t>For </a:t>
                </a:r>
                <a14:m>
                  <m:oMath xmlns:m="http://schemas.openxmlformats.org/officeDocument/2006/math">
                    <m:r>
                      <a:rPr lang="en-US" b="0" i="1" smtClean="0">
                        <a:latin typeface="Cambria Math" panose="02040503050406030204" pitchFamily="18" charset="0"/>
                        <a:ea typeface="Cambria Math" panose="02040503050406030204" pitchFamily="18" charset="0"/>
                      </a:rPr>
                      <m:t>𝜙</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𝒯</m:t>
                    </m:r>
                    <m:r>
                      <a:rPr lang="en-US" b="0" i="1" smtClean="0">
                        <a:latin typeface="Cambria Math" panose="02040503050406030204" pitchFamily="18" charset="0"/>
                        <a:ea typeface="Cambria Math" panose="02040503050406030204" pitchFamily="18" charset="0"/>
                      </a:rPr>
                      <m:t>∩</m:t>
                    </m:r>
                    <m:r>
                      <a:rPr lang="en-US" b="0" i="1">
                        <a:latin typeface="Cambria Math" panose="02040503050406030204" pitchFamily="18" charset="0"/>
                        <a:ea typeface="Cambria Math" panose="02040503050406030204" pitchFamily="18" charset="0"/>
                      </a:rPr>
                      <m:t>𝒬</m:t>
                    </m:r>
                  </m:oMath>
                </a14:m>
                <a:r>
                  <a:rPr lang="en-US" dirty="0"/>
                  <a:t>, the search problem is </a:t>
                </a:r>
                <a:r>
                  <a:rPr lang="en-US" u="sng" dirty="0"/>
                  <a:t>drastically simplified </a:t>
                </a:r>
                <a:r>
                  <a:rPr lang="en-US" dirty="0"/>
                  <a:t>because the query graph (nodes are terms and edges are atomics) is tree.</a:t>
                </a:r>
              </a:p>
              <a:p>
                <a:r>
                  <a:rPr lang="en-US" dirty="0"/>
                  <a:t>Then one can find a topological order to remove each existential variable with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a:latin typeface="Cambria Math" panose="02040503050406030204" pitchFamily="18" charset="0"/>
                                  </a:rPr>
                                  <m:t>ℰ</m:t>
                                </m:r>
                              </m:e>
                            </m:d>
                          </m:e>
                          <m:sup>
                            <m:r>
                              <a:rPr lang="en-US" b="0" i="1" smtClean="0">
                                <a:latin typeface="Cambria Math" panose="02040503050406030204" pitchFamily="18" charset="0"/>
                              </a:rPr>
                              <m:t>2</m:t>
                            </m:r>
                          </m:sup>
                        </m:sSup>
                      </m:e>
                    </m:d>
                  </m:oMath>
                </a14:m>
                <a:r>
                  <a:rPr lang="en-US" dirty="0"/>
                  <a:t>. Then the overall complexity is linear to the number of variables.</a:t>
                </a:r>
              </a:p>
              <a:p>
                <a:r>
                  <a:rPr lang="en-US" dirty="0"/>
                  <a:t>This discussion also applies for the inference problem.</a:t>
                </a:r>
              </a:p>
            </p:txBody>
          </p:sp>
        </mc:Choice>
        <mc:Fallback xmlns="">
          <p:sp>
            <p:nvSpPr>
              <p:cNvPr id="3" name="Content Placeholder 2">
                <a:extLst>
                  <a:ext uri="{FF2B5EF4-FFF2-40B4-BE49-F238E27FC236}">
                    <a16:creationId xmlns:a16="http://schemas.microsoft.com/office/drawing/2014/main" id="{DF93B69D-EDF9-B87C-8BEA-00F6D2F96380}"/>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LID4096">
                    <a:noFill/>
                  </a:rPr>
                  <a:t> </a:t>
                </a:r>
              </a:p>
            </p:txBody>
          </p:sp>
        </mc:Fallback>
      </mc:AlternateContent>
      <p:sp>
        <p:nvSpPr>
          <p:cNvPr id="4" name="Slide Number Placeholder 3">
            <a:extLst>
              <a:ext uri="{FF2B5EF4-FFF2-40B4-BE49-F238E27FC236}">
                <a16:creationId xmlns:a16="http://schemas.microsoft.com/office/drawing/2014/main" id="{9EDEB75D-1980-9744-F76D-30F7C4360AD6}"/>
              </a:ext>
            </a:extLst>
          </p:cNvPr>
          <p:cNvSpPr>
            <a:spLocks noGrp="1"/>
          </p:cNvSpPr>
          <p:nvPr>
            <p:ph type="sldNum" sz="quarter" idx="12"/>
          </p:nvPr>
        </p:nvSpPr>
        <p:spPr/>
        <p:txBody>
          <a:bodyPr/>
          <a:lstStyle/>
          <a:p>
            <a:fld id="{AB4510BC-A1D5-4B44-925C-78FB2FCED2D1}" type="slidenum">
              <a:rPr lang="en-US" smtClean="0"/>
              <a:t>28</a:t>
            </a:fld>
            <a:endParaRPr lang="en-US"/>
          </a:p>
        </p:txBody>
      </p:sp>
    </p:spTree>
    <p:extLst>
      <p:ext uri="{BB962C8B-B14F-4D97-AF65-F5344CB8AC3E}">
        <p14:creationId xmlns:p14="http://schemas.microsoft.com/office/powerpoint/2010/main" val="10312161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19FD6-6157-2F12-BF1B-82DA534481BF}"/>
              </a:ext>
            </a:extLst>
          </p:cNvPr>
          <p:cNvSpPr>
            <a:spLocks noGrp="1"/>
          </p:cNvSpPr>
          <p:nvPr>
            <p:ph type="title"/>
          </p:nvPr>
        </p:nvSpPr>
        <p:spPr/>
        <p:txBody>
          <a:bodyPr/>
          <a:lstStyle/>
          <a:p>
            <a:r>
              <a:rPr lang="en-US" dirty="0"/>
              <a:t>Methods: Search in the continuous space (1/3)</a:t>
            </a:r>
            <a:endParaRPr lang="LID4096"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4A6AE80-437E-84AE-D2F5-2B92D8EFD844}"/>
                  </a:ext>
                </a:extLst>
              </p:cNvPr>
              <p:cNvSpPr>
                <a:spLocks noGrp="1"/>
              </p:cNvSpPr>
              <p:nvPr>
                <p:ph idx="1"/>
              </p:nvPr>
            </p:nvSpPr>
            <p:spPr/>
            <p:txBody>
              <a:bodyPr>
                <a:normAutofit fontScale="92500" lnSpcReduction="10000"/>
              </a:bodyPr>
              <a:lstStyle/>
              <a:p>
                <a:r>
                  <a:rPr lang="en-US" dirty="0"/>
                  <a:t>The search problem</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𝑇𝑉</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𝜙</m:t>
                          </m:r>
                          <m:d>
                            <m:dPr>
                              <m:ctrlPr>
                                <a:rPr lang="en-US" b="0" i="1" smtClean="0">
                                  <a:latin typeface="Cambria Math" panose="02040503050406030204" pitchFamily="18" charset="0"/>
                                </a:rPr>
                              </m:ctrlPr>
                            </m:dPr>
                            <m:e>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𝑎</m:t>
                              </m:r>
                            </m:e>
                          </m:d>
                        </m:e>
                      </m:d>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max</m:t>
                              </m:r>
                            </m:e>
                            <m:lim>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sub>
                              </m:sSub>
                              <m:r>
                                <a:rPr lang="en-US" b="0" i="1" smtClean="0">
                                  <a:latin typeface="Cambria Math" panose="02040503050406030204" pitchFamily="18" charset="0"/>
                                </a:rPr>
                                <m:t>∈</m:t>
                              </m:r>
                              <m:r>
                                <a:rPr lang="en-US">
                                  <a:latin typeface="Cambria Math" panose="02040503050406030204" pitchFamily="18" charset="0"/>
                                </a:rPr>
                                <m:t>ℰ</m:t>
                              </m:r>
                            </m:lim>
                          </m:limLow>
                        </m:fName>
                        <m:e>
                          <m:sSub>
                            <m:sSubPr>
                              <m:ctrlPr>
                                <a:rPr lang="en-US" i="1">
                                  <a:latin typeface="Cambria Math" panose="02040503050406030204" pitchFamily="18" charset="0"/>
                                </a:rPr>
                              </m:ctrlPr>
                            </m:sSubPr>
                            <m:e>
                              <m:r>
                                <a:rPr lang="en-US" i="1">
                                  <a:latin typeface="Cambria Math" panose="02040503050406030204" pitchFamily="18" charset="0"/>
                                </a:rPr>
                                <m:t>⊥</m:t>
                              </m:r>
                            </m:e>
                            <m:sub>
                              <m:r>
                                <a:rPr lang="en-US" i="1">
                                  <a:latin typeface="Cambria Math" panose="02040503050406030204" pitchFamily="18" charset="0"/>
                                </a:rPr>
                                <m:t>𝑗</m:t>
                              </m:r>
                              <m:r>
                                <a:rPr lang="en-US" i="1">
                                  <a:latin typeface="Cambria Math" panose="02040503050406030204" pitchFamily="18" charset="0"/>
                                </a:rPr>
                                <m:t>=1,…,</m:t>
                              </m:r>
                              <m:r>
                                <a:rPr lang="en-US" i="1">
                                  <a:latin typeface="Cambria Math" panose="02040503050406030204" pitchFamily="18" charset="0"/>
                                </a:rPr>
                                <m:t>𝑁</m:t>
                              </m:r>
                            </m:sub>
                          </m:sSub>
                          <m:sSub>
                            <m:sSubPr>
                              <m:ctrlPr>
                                <a:rPr lang="en-US" i="1">
                                  <a:latin typeface="Cambria Math" panose="02040503050406030204" pitchFamily="18" charset="0"/>
                                </a:rPr>
                              </m:ctrlPr>
                            </m:sSubPr>
                            <m:e>
                              <m:r>
                                <a:rPr lang="en-US" i="1">
                                  <a:latin typeface="Cambria Math" panose="02040503050406030204" pitchFamily="18" charset="0"/>
                                </a:rPr>
                                <m:t>⊤</m:t>
                              </m:r>
                            </m:e>
                            <m:sub>
                              <m:r>
                                <a:rPr lang="en-US" i="1">
                                  <a:latin typeface="Cambria Math" panose="02040503050406030204" pitchFamily="18" charset="0"/>
                                </a:rPr>
                                <m:t>𝑘</m:t>
                              </m:r>
                              <m:r>
                                <a:rPr lang="en-US" i="1">
                                  <a:latin typeface="Cambria Math" panose="02040503050406030204" pitchFamily="18" charset="0"/>
                                </a:rPr>
                                <m:t>=1,…,</m:t>
                              </m:r>
                              <m:sSub>
                                <m:sSubPr>
                                  <m:ctrlPr>
                                    <a:rPr lang="en-US" i="1">
                                      <a:latin typeface="Cambria Math" panose="02040503050406030204" pitchFamily="18" charset="0"/>
                                    </a:rPr>
                                  </m:ctrlPr>
                                </m:sSubPr>
                                <m:e>
                                  <m:r>
                                    <a:rPr lang="en-US" i="1">
                                      <a:latin typeface="Cambria Math" panose="02040503050406030204" pitchFamily="18" charset="0"/>
                                    </a:rPr>
                                    <m:t>𝑀</m:t>
                                  </m:r>
                                </m:e>
                                <m:sub>
                                  <m:r>
                                    <a:rPr lang="en-US" i="1">
                                      <a:latin typeface="Cambria Math" panose="02040503050406030204" pitchFamily="18" charset="0"/>
                                    </a:rPr>
                                    <m:t>𝑗</m:t>
                                  </m:r>
                                </m:sub>
                              </m:sSub>
                            </m:sub>
                          </m:sSub>
                          <m:r>
                            <a:rPr lang="en-US" i="1">
                              <a:latin typeface="Cambria Math" panose="02040503050406030204" pitchFamily="18" charset="0"/>
                            </a:rPr>
                            <m:t>𝑇𝑉</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d>
                                    <m:dPr>
                                      <m:begChr m:val=""/>
                                      <m:endChr m:val="|"/>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𝑎</m:t>
                                          </m:r>
                                        </m:e>
                                        <m:sub>
                                          <m:r>
                                            <a:rPr lang="en-US" i="1">
                                              <a:latin typeface="Cambria Math" panose="02040503050406030204" pitchFamily="18" charset="0"/>
                                              <a:ea typeface="Cambria Math" panose="02040503050406030204" pitchFamily="18" charset="0"/>
                                            </a:rPr>
                                            <m:t>𝑗𝑘</m:t>
                                          </m:r>
                                        </m:sub>
                                      </m:sSub>
                                    </m:e>
                                  </m:d>
                                </m:e>
                                <m:sub>
                                  <m:r>
                                    <a:rPr lang="en-US" i="1">
                                      <a:latin typeface="Cambria Math" panose="02040503050406030204" pitchFamily="18" charset="0"/>
                                      <a:ea typeface="Cambria Math" panose="02040503050406030204" pitchFamily="18" charset="0"/>
                                    </a:rPr>
                                    <m:t>𝑦</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𝑎</m:t>
                                  </m:r>
                                </m:sub>
                              </m:sSub>
                            </m:e>
                          </m:d>
                        </m:e>
                      </m:func>
                    </m:oMath>
                  </m:oMathPara>
                </a14:m>
                <a:endParaRPr lang="en-US" dirty="0"/>
              </a:p>
              <a:p>
                <a:pPr marL="0" indent="0">
                  <a:buNone/>
                </a:pPr>
                <a:r>
                  <a:rPr lang="en-US" dirty="0"/>
                  <a:t>is defined over the discrete set </a:t>
                </a:r>
                <a14:m>
                  <m:oMath xmlns:m="http://schemas.openxmlformats.org/officeDocument/2006/math">
                    <m:r>
                      <a:rPr lang="en-US">
                        <a:latin typeface="Cambria Math" panose="02040503050406030204" pitchFamily="18" charset="0"/>
                      </a:rPr>
                      <m:t>ℰ</m:t>
                    </m:r>
                  </m:oMath>
                </a14:m>
                <a:r>
                  <a:rPr lang="en-US" dirty="0"/>
                  <a:t>.</a:t>
                </a:r>
              </a:p>
              <a:p>
                <a:r>
                  <a:rPr lang="en-US" dirty="0"/>
                  <a:t>A continuous relaxation put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sub>
                    </m:sSub>
                  </m:oMath>
                </a14:m>
                <a:r>
                  <a:rPr lang="en-US" dirty="0"/>
                  <a:t> in the embedding space </a:t>
                </a:r>
                <a14:m>
                  <m:oMath xmlns:m="http://schemas.openxmlformats.org/officeDocument/2006/math">
                    <m:r>
                      <a:rPr lang="en-US" i="1" smtClean="0">
                        <a:latin typeface="Cambria Math" panose="02040503050406030204" pitchFamily="18" charset="0"/>
                        <a:ea typeface="Cambria Math" panose="02040503050406030204" pitchFamily="18" charset="0"/>
                      </a:rPr>
                      <m:t>𝒳</m:t>
                    </m:r>
                  </m:oMath>
                </a14:m>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𝑇𝑉</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𝜙</m:t>
                          </m:r>
                          <m:d>
                            <m:dPr>
                              <m:ctrlPr>
                                <a:rPr lang="en-US" b="0" i="1" smtClean="0">
                                  <a:latin typeface="Cambria Math" panose="02040503050406030204" pitchFamily="18" charset="0"/>
                                </a:rPr>
                              </m:ctrlPr>
                            </m:dPr>
                            <m:e>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𝑎</m:t>
                              </m:r>
                            </m:e>
                          </m:d>
                        </m:e>
                      </m:d>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limLow>
                            <m:limLowPr>
                              <m:ctrlPr>
                                <a:rPr lang="en-US" b="0" i="1" smtClean="0">
                                  <a:solidFill>
                                    <a:srgbClr val="FF0000"/>
                                  </a:solidFill>
                                  <a:latin typeface="Cambria Math" panose="02040503050406030204" pitchFamily="18" charset="0"/>
                                </a:rPr>
                              </m:ctrlPr>
                            </m:limLowPr>
                            <m:e>
                              <m:r>
                                <m:rPr>
                                  <m:sty m:val="p"/>
                                </m:rPr>
                                <a:rPr lang="en-US" b="0" i="0" smtClean="0">
                                  <a:solidFill>
                                    <a:srgbClr val="FF0000"/>
                                  </a:solidFill>
                                  <a:latin typeface="Cambria Math" panose="02040503050406030204" pitchFamily="18" charset="0"/>
                                </a:rPr>
                                <m:t>max</m:t>
                              </m:r>
                            </m:e>
                            <m:lim>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𝑥</m:t>
                                  </m:r>
                                </m:e>
                                <m:sub>
                                  <m:r>
                                    <a:rPr lang="en-US" b="0" i="1" smtClean="0">
                                      <a:solidFill>
                                        <a:srgbClr val="FF0000"/>
                                      </a:solidFill>
                                      <a:latin typeface="Cambria Math" panose="02040503050406030204" pitchFamily="18" charset="0"/>
                                    </a:rPr>
                                    <m:t>1</m:t>
                                  </m:r>
                                </m:sub>
                              </m:sSub>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𝑥</m:t>
                                  </m:r>
                                </m:e>
                                <m:sub>
                                  <m:r>
                                    <a:rPr lang="en-US" b="0" i="1" smtClean="0">
                                      <a:solidFill>
                                        <a:srgbClr val="FF0000"/>
                                      </a:solidFill>
                                      <a:latin typeface="Cambria Math" panose="02040503050406030204" pitchFamily="18" charset="0"/>
                                    </a:rPr>
                                    <m:t>𝑛</m:t>
                                  </m:r>
                                </m:sub>
                              </m:sSub>
                              <m:r>
                                <a:rPr lang="en-US" b="0" i="1" smtClean="0">
                                  <a:solidFill>
                                    <a:srgbClr val="FF0000"/>
                                  </a:solidFill>
                                  <a:latin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𝒳</m:t>
                              </m:r>
                            </m:lim>
                          </m:limLow>
                        </m:fName>
                        <m:e>
                          <m:sSub>
                            <m:sSubPr>
                              <m:ctrlPr>
                                <a:rPr lang="en-US" i="1">
                                  <a:latin typeface="Cambria Math" panose="02040503050406030204" pitchFamily="18" charset="0"/>
                                </a:rPr>
                              </m:ctrlPr>
                            </m:sSubPr>
                            <m:e>
                              <m:r>
                                <a:rPr lang="en-US" i="1">
                                  <a:latin typeface="Cambria Math" panose="02040503050406030204" pitchFamily="18" charset="0"/>
                                </a:rPr>
                                <m:t>⊥</m:t>
                              </m:r>
                            </m:e>
                            <m:sub>
                              <m:r>
                                <a:rPr lang="en-US" i="1">
                                  <a:latin typeface="Cambria Math" panose="02040503050406030204" pitchFamily="18" charset="0"/>
                                </a:rPr>
                                <m:t>𝑗</m:t>
                              </m:r>
                              <m:r>
                                <a:rPr lang="en-US" i="1">
                                  <a:latin typeface="Cambria Math" panose="02040503050406030204" pitchFamily="18" charset="0"/>
                                </a:rPr>
                                <m:t>=1,…,</m:t>
                              </m:r>
                              <m:r>
                                <a:rPr lang="en-US" i="1">
                                  <a:latin typeface="Cambria Math" panose="02040503050406030204" pitchFamily="18" charset="0"/>
                                </a:rPr>
                                <m:t>𝑁</m:t>
                              </m:r>
                            </m:sub>
                          </m:sSub>
                          <m:sSub>
                            <m:sSubPr>
                              <m:ctrlPr>
                                <a:rPr lang="en-US" i="1">
                                  <a:latin typeface="Cambria Math" panose="02040503050406030204" pitchFamily="18" charset="0"/>
                                </a:rPr>
                              </m:ctrlPr>
                            </m:sSubPr>
                            <m:e>
                              <m:r>
                                <a:rPr lang="en-US" i="1">
                                  <a:latin typeface="Cambria Math" panose="02040503050406030204" pitchFamily="18" charset="0"/>
                                </a:rPr>
                                <m:t>⊤</m:t>
                              </m:r>
                            </m:e>
                            <m:sub>
                              <m:r>
                                <a:rPr lang="en-US" i="1">
                                  <a:latin typeface="Cambria Math" panose="02040503050406030204" pitchFamily="18" charset="0"/>
                                </a:rPr>
                                <m:t>𝑘</m:t>
                              </m:r>
                              <m:r>
                                <a:rPr lang="en-US" i="1">
                                  <a:latin typeface="Cambria Math" panose="02040503050406030204" pitchFamily="18" charset="0"/>
                                </a:rPr>
                                <m:t>=1,…,</m:t>
                              </m:r>
                              <m:sSub>
                                <m:sSubPr>
                                  <m:ctrlPr>
                                    <a:rPr lang="en-US" i="1">
                                      <a:latin typeface="Cambria Math" panose="02040503050406030204" pitchFamily="18" charset="0"/>
                                    </a:rPr>
                                  </m:ctrlPr>
                                </m:sSubPr>
                                <m:e>
                                  <m:r>
                                    <a:rPr lang="en-US" i="1">
                                      <a:latin typeface="Cambria Math" panose="02040503050406030204" pitchFamily="18" charset="0"/>
                                    </a:rPr>
                                    <m:t>𝑀</m:t>
                                  </m:r>
                                </m:e>
                                <m:sub>
                                  <m:r>
                                    <a:rPr lang="en-US" i="1">
                                      <a:latin typeface="Cambria Math" panose="02040503050406030204" pitchFamily="18" charset="0"/>
                                    </a:rPr>
                                    <m:t>𝑗</m:t>
                                  </m:r>
                                </m:sub>
                              </m:sSub>
                            </m:sub>
                          </m:sSub>
                          <m:r>
                            <a:rPr lang="en-US" i="1">
                              <a:latin typeface="Cambria Math" panose="02040503050406030204" pitchFamily="18" charset="0"/>
                            </a:rPr>
                            <m:t>𝑇𝑉</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d>
                                    <m:dPr>
                                      <m:begChr m:val=""/>
                                      <m:endChr m:val="|"/>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𝑎</m:t>
                                          </m:r>
                                        </m:e>
                                        <m:sub>
                                          <m:r>
                                            <a:rPr lang="en-US" i="1">
                                              <a:latin typeface="Cambria Math" panose="02040503050406030204" pitchFamily="18" charset="0"/>
                                              <a:ea typeface="Cambria Math" panose="02040503050406030204" pitchFamily="18" charset="0"/>
                                            </a:rPr>
                                            <m:t>𝑗𝑘</m:t>
                                          </m:r>
                                        </m:sub>
                                      </m:sSub>
                                    </m:e>
                                  </m:d>
                                </m:e>
                                <m:sub>
                                  <m:r>
                                    <a:rPr lang="en-US" i="1">
                                      <a:latin typeface="Cambria Math" panose="02040503050406030204" pitchFamily="18" charset="0"/>
                                      <a:ea typeface="Cambria Math" panose="02040503050406030204" pitchFamily="18" charset="0"/>
                                    </a:rPr>
                                    <m:t>𝑦</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𝑎</m:t>
                                  </m:r>
                                </m:sub>
                              </m:sSub>
                            </m:e>
                          </m:d>
                        </m:e>
                      </m:func>
                    </m:oMath>
                  </m:oMathPara>
                </a14:m>
                <a:endParaRPr lang="en-US" dirty="0">
                  <a:ea typeface="Cambria Math" panose="02040503050406030204" pitchFamily="18" charset="0"/>
                </a:endParaRPr>
              </a:p>
              <a:p>
                <a:r>
                  <a:rPr lang="en-US" dirty="0"/>
                  <a:t>The optimization objective is differentiable as long as</a:t>
                </a:r>
              </a:p>
              <a:p>
                <a:pPr lvl="1"/>
                <a14:m>
                  <m:oMath xmlns:m="http://schemas.openxmlformats.org/officeDocument/2006/math">
                    <m:r>
                      <a:rPr lang="en-US" b="0" i="1" smtClean="0">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m:t>
                    </m:r>
                  </m:oMath>
                </a14:m>
                <a:r>
                  <a:rPr lang="en-US" dirty="0"/>
                  <a:t> are differentiable.</a:t>
                </a:r>
              </a:p>
              <a:p>
                <a:pPr lvl="1"/>
                <a14:m>
                  <m:oMath xmlns:m="http://schemas.openxmlformats.org/officeDocument/2006/math">
                    <m:r>
                      <a:rPr lang="en-US" i="1" smtClean="0">
                        <a:latin typeface="Cambria Math" panose="02040503050406030204" pitchFamily="18" charset="0"/>
                      </a:rPr>
                      <m:t>𝑇𝑉</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d>
                              <m:dPr>
                                <m:begChr m:val=""/>
                                <m:endChr m:val="|"/>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𝑎</m:t>
                                    </m:r>
                                  </m:e>
                                  <m:sub>
                                    <m:r>
                                      <a:rPr lang="en-US" i="1">
                                        <a:latin typeface="Cambria Math" panose="02040503050406030204" pitchFamily="18" charset="0"/>
                                        <a:ea typeface="Cambria Math" panose="02040503050406030204" pitchFamily="18" charset="0"/>
                                      </a:rPr>
                                      <m:t>𝑗𝑘</m:t>
                                    </m:r>
                                  </m:sub>
                                </m:sSub>
                              </m:e>
                            </m:d>
                          </m:e>
                          <m:sub>
                            <m:r>
                              <a:rPr lang="en-US" i="1">
                                <a:latin typeface="Cambria Math" panose="02040503050406030204" pitchFamily="18" charset="0"/>
                                <a:ea typeface="Cambria Math" panose="02040503050406030204" pitchFamily="18" charset="0"/>
                              </a:rPr>
                              <m:t>𝑦</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𝑎</m:t>
                            </m:r>
                          </m:sub>
                        </m:sSub>
                      </m:e>
                    </m:d>
                  </m:oMath>
                </a14:m>
                <a:r>
                  <a:rPr lang="en-US" dirty="0"/>
                  <a:t> are differentiable.</a:t>
                </a:r>
              </a:p>
            </p:txBody>
          </p:sp>
        </mc:Choice>
        <mc:Fallback xmlns="">
          <p:sp>
            <p:nvSpPr>
              <p:cNvPr id="3" name="Content Placeholder 2">
                <a:extLst>
                  <a:ext uri="{FF2B5EF4-FFF2-40B4-BE49-F238E27FC236}">
                    <a16:creationId xmlns:a16="http://schemas.microsoft.com/office/drawing/2014/main" id="{94A6AE80-437E-84AE-D2F5-2B92D8EFD844}"/>
                  </a:ext>
                </a:extLst>
              </p:cNvPr>
              <p:cNvSpPr>
                <a:spLocks noGrp="1" noRot="1" noChangeAspect="1" noMove="1" noResize="1" noEditPoints="1" noAdjustHandles="1" noChangeArrowheads="1" noChangeShapeType="1" noTextEdit="1"/>
              </p:cNvSpPr>
              <p:nvPr>
                <p:ph idx="1"/>
              </p:nvPr>
            </p:nvSpPr>
            <p:spPr>
              <a:blipFill>
                <a:blip r:embed="rId2"/>
                <a:stretch>
                  <a:fillRect l="-1043" t="-2801"/>
                </a:stretch>
              </a:blipFill>
            </p:spPr>
            <p:txBody>
              <a:bodyPr/>
              <a:lstStyle/>
              <a:p>
                <a:r>
                  <a:rPr lang="en-HK">
                    <a:noFill/>
                  </a:rPr>
                  <a:t> </a:t>
                </a:r>
              </a:p>
            </p:txBody>
          </p:sp>
        </mc:Fallback>
      </mc:AlternateContent>
      <p:sp>
        <p:nvSpPr>
          <p:cNvPr id="4" name="Slide Number Placeholder 3">
            <a:extLst>
              <a:ext uri="{FF2B5EF4-FFF2-40B4-BE49-F238E27FC236}">
                <a16:creationId xmlns:a16="http://schemas.microsoft.com/office/drawing/2014/main" id="{3A666118-DF41-CD58-123A-6CF4FF0A71FA}"/>
              </a:ext>
            </a:extLst>
          </p:cNvPr>
          <p:cNvSpPr>
            <a:spLocks noGrp="1"/>
          </p:cNvSpPr>
          <p:nvPr>
            <p:ph type="sldNum" sz="quarter" idx="12"/>
          </p:nvPr>
        </p:nvSpPr>
        <p:spPr/>
        <p:txBody>
          <a:bodyPr/>
          <a:lstStyle/>
          <a:p>
            <a:fld id="{AB4510BC-A1D5-4B44-925C-78FB2FCED2D1}" type="slidenum">
              <a:rPr lang="en-US" smtClean="0"/>
              <a:t>29</a:t>
            </a:fld>
            <a:endParaRPr lang="en-US"/>
          </a:p>
        </p:txBody>
      </p:sp>
    </p:spTree>
    <p:extLst>
      <p:ext uri="{BB962C8B-B14F-4D97-AF65-F5344CB8AC3E}">
        <p14:creationId xmlns:p14="http://schemas.microsoft.com/office/powerpoint/2010/main" val="1352808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FA30C-AFB3-55FD-43C5-75F647204E4F}"/>
              </a:ext>
            </a:extLst>
          </p:cNvPr>
          <p:cNvSpPr>
            <a:spLocks noGrp="1"/>
          </p:cNvSpPr>
          <p:nvPr>
            <p:ph type="title"/>
          </p:nvPr>
        </p:nvSpPr>
        <p:spPr/>
        <p:txBody>
          <a:bodyPr>
            <a:normAutofit/>
          </a:bodyPr>
          <a:lstStyle/>
          <a:p>
            <a:r>
              <a:rPr lang="en-US" dirty="0"/>
              <a:t>Recap: Notations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9648548-42A6-063A-AD6D-01797281AC2B}"/>
                  </a:ext>
                </a:extLst>
              </p:cNvPr>
              <p:cNvSpPr>
                <a:spLocks noGrp="1"/>
              </p:cNvSpPr>
              <p:nvPr>
                <p:ph idx="1"/>
              </p:nvPr>
            </p:nvSpPr>
            <p:spPr>
              <a:xfrm>
                <a:off x="838200" y="1981973"/>
                <a:ext cx="10515600" cy="4194989"/>
              </a:xfrm>
            </p:spPr>
            <p:txBody>
              <a:bodyPr>
                <a:normAutofit/>
              </a:bodyPr>
              <a:lstStyle/>
              <a:p>
                <a:pPr marL="0" indent="0">
                  <a:buNone/>
                </a:pPr>
                <a:r>
                  <a:rPr lang="en-US" sz="2400" dirty="0"/>
                  <a:t>Data</a:t>
                </a:r>
                <a:endParaRPr lang="en-US" sz="2800" dirty="0"/>
              </a:p>
              <a:p>
                <a:r>
                  <a:rPr lang="en-US" sz="2400" dirty="0"/>
                  <a:t>A knowledge graph, triple set </a:t>
                </a:r>
                <a14:m>
                  <m:oMath xmlns:m="http://schemas.openxmlformats.org/officeDocument/2006/math">
                    <m:r>
                      <a:rPr lang="en-US" sz="2400" i="1">
                        <a:latin typeface="Cambria Math" panose="02040503050406030204" pitchFamily="18" charset="0"/>
                        <a:ea typeface="Cambria Math" panose="02040503050406030204" pitchFamily="18" charset="0"/>
                      </a:rPr>
                      <m:t>𝒦</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𝒢</m:t>
                        </m:r>
                      </m:e>
                      <m:sub>
                        <m:r>
                          <a:rPr lang="en-US" sz="2400" i="1">
                            <a:latin typeface="Cambria Math" panose="02040503050406030204" pitchFamily="18" charset="0"/>
                            <a:ea typeface="Cambria Math" panose="02040503050406030204" pitchFamily="18" charset="0"/>
                          </a:rPr>
                          <m:t>𝑜</m:t>
                        </m:r>
                      </m:sub>
                    </m:sSub>
                    <m:r>
                      <a:rPr lang="en-US" sz="2400" b="0" i="1" smtClean="0">
                        <a:latin typeface="Cambria Math" panose="02040503050406030204" pitchFamily="18" charset="0"/>
                        <a:ea typeface="Cambria Math" panose="02040503050406030204" pitchFamily="18" charset="0"/>
                      </a:rPr>
                      <m:t>=</m:t>
                    </m:r>
                    <m:d>
                      <m:dPr>
                        <m:begChr m:val="{"/>
                        <m:endChr m:val="}"/>
                        <m:ctrlPr>
                          <a:rPr lang="en-US" sz="2400" i="1" dirty="0" smtClean="0">
                            <a:latin typeface="Cambria Math" panose="02040503050406030204" pitchFamily="18" charset="0"/>
                          </a:rPr>
                        </m:ctrlPr>
                      </m:dPr>
                      <m:e>
                        <m:d>
                          <m:dPr>
                            <m:ctrlPr>
                              <a:rPr lang="en-US" sz="2400" i="1" dirty="0" smtClean="0">
                                <a:latin typeface="Cambria Math" panose="02040503050406030204" pitchFamily="18" charset="0"/>
                              </a:rPr>
                            </m:ctrlPr>
                          </m:dPr>
                          <m:e>
                            <m:r>
                              <a:rPr lang="en-US" sz="2400" i="1" dirty="0" err="1">
                                <a:latin typeface="Cambria Math" panose="02040503050406030204" pitchFamily="18" charset="0"/>
                              </a:rPr>
                              <m:t>h</m:t>
                            </m:r>
                            <m:r>
                              <a:rPr lang="en-US" sz="2400" i="1" dirty="0" err="1">
                                <a:latin typeface="Cambria Math" panose="02040503050406030204" pitchFamily="18" charset="0"/>
                              </a:rPr>
                              <m:t>,</m:t>
                            </m:r>
                            <m:r>
                              <a:rPr lang="en-US" sz="2400" i="1" dirty="0" err="1">
                                <a:latin typeface="Cambria Math" panose="02040503050406030204" pitchFamily="18" charset="0"/>
                              </a:rPr>
                              <m:t>𝑟</m:t>
                            </m:r>
                            <m:r>
                              <a:rPr lang="en-US" sz="2400" i="1" dirty="0" err="1">
                                <a:latin typeface="Cambria Math" panose="02040503050406030204" pitchFamily="18" charset="0"/>
                              </a:rPr>
                              <m:t>,</m:t>
                            </m:r>
                            <m:r>
                              <a:rPr lang="en-US" sz="2400" i="1" dirty="0" err="1">
                                <a:latin typeface="Cambria Math" panose="02040503050406030204" pitchFamily="18" charset="0"/>
                              </a:rPr>
                              <m:t>𝑡</m:t>
                            </m:r>
                          </m:e>
                        </m:d>
                      </m:e>
                    </m:d>
                  </m:oMath>
                </a14:m>
                <a:r>
                  <a:rPr lang="en-US" sz="2400" dirty="0"/>
                  <a:t>,</a:t>
                </a:r>
              </a:p>
              <a:p>
                <a:r>
                  <a:rPr lang="en-US" sz="2400" dirty="0"/>
                  <a:t>For simplicity, the relations </a:t>
                </a:r>
                <a14:m>
                  <m:oMath xmlns:m="http://schemas.openxmlformats.org/officeDocument/2006/math">
                    <m:r>
                      <a:rPr lang="en-US" sz="2400" smtClean="0">
                        <a:latin typeface="Cambria Math" panose="02040503050406030204" pitchFamily="18" charset="0"/>
                      </a:rPr>
                      <m:t>ℛ</m:t>
                    </m:r>
                  </m:oMath>
                </a14:m>
                <a:r>
                  <a:rPr lang="en-US" sz="2400" dirty="0"/>
                  <a:t> and entities </a:t>
                </a:r>
                <a14:m>
                  <m:oMath xmlns:m="http://schemas.openxmlformats.org/officeDocument/2006/math">
                    <m:r>
                      <a:rPr lang="en-US" sz="2400">
                        <a:latin typeface="Cambria Math" panose="02040503050406030204" pitchFamily="18" charset="0"/>
                      </a:rPr>
                      <m:t>ℰ</m:t>
                    </m:r>
                  </m:oMath>
                </a14:m>
                <a:r>
                  <a:rPr lang="en-US" sz="2400" dirty="0"/>
                  <a:t> are assumed to be known.</a:t>
                </a:r>
              </a:p>
              <a:p>
                <a:pPr lvl="1"/>
                <a:r>
                  <a:rPr lang="en-US" sz="2000" dirty="0"/>
                  <a:t>(This assumption can be undermined)</a:t>
                </a:r>
              </a:p>
              <a:p>
                <a:pPr marL="0" indent="0">
                  <a:buNone/>
                </a:pPr>
                <a:endParaRPr lang="en-US" sz="2400" dirty="0"/>
              </a:p>
              <a:p>
                <a:pPr marL="0" indent="0">
                  <a:buNone/>
                </a:pPr>
                <a:r>
                  <a:rPr lang="en-US" sz="2400" dirty="0"/>
                  <a:t>Open World Assumption (OWA)</a:t>
                </a:r>
              </a:p>
              <a:p>
                <a:r>
                  <a:rPr lang="en-US" sz="2400" dirty="0"/>
                  <a:t>An observed knowledge graph </a:t>
                </a:r>
                <a14:m>
                  <m:oMath xmlns:m="http://schemas.openxmlformats.org/officeDocument/2006/math">
                    <m:r>
                      <a:rPr lang="en-US" sz="2400" i="1" smtClean="0">
                        <a:latin typeface="Cambria Math" panose="02040503050406030204" pitchFamily="18" charset="0"/>
                        <a:ea typeface="Cambria Math" panose="02040503050406030204" pitchFamily="18" charset="0"/>
                      </a:rPr>
                      <m:t>𝒦</m:t>
                    </m:r>
                    <m:sSub>
                      <m:sSubPr>
                        <m:ctrlPr>
                          <a:rPr lang="en-US" sz="2400" b="0" i="1" smtClean="0">
                            <a:latin typeface="Cambria Math" panose="02040503050406030204" pitchFamily="18" charset="0"/>
                            <a:ea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𝒢</m:t>
                        </m:r>
                      </m:e>
                      <m:sub>
                        <m:r>
                          <a:rPr lang="en-US" sz="2400" b="0" i="1" smtClean="0">
                            <a:latin typeface="Cambria Math" panose="02040503050406030204" pitchFamily="18" charset="0"/>
                            <a:ea typeface="Cambria Math" panose="02040503050406030204" pitchFamily="18" charset="0"/>
                          </a:rPr>
                          <m:t>𝑜</m:t>
                        </m:r>
                      </m:sub>
                    </m:sSub>
                  </m:oMath>
                </a14:m>
                <a:r>
                  <a:rPr lang="en-US" sz="2400" i="1" dirty="0"/>
                  <a:t>,</a:t>
                </a:r>
              </a:p>
              <a:p>
                <a:r>
                  <a:rPr lang="en-US" sz="2400" dirty="0"/>
                  <a:t>An unobserved knowledge graph </a:t>
                </a:r>
                <a14:m>
                  <m:oMath xmlns:m="http://schemas.openxmlformats.org/officeDocument/2006/math">
                    <m:r>
                      <a:rPr lang="en-US" sz="2400" i="1" smtClean="0">
                        <a:latin typeface="Cambria Math" panose="02040503050406030204" pitchFamily="18" charset="0"/>
                        <a:ea typeface="Cambria Math" panose="02040503050406030204" pitchFamily="18" charset="0"/>
                      </a:rPr>
                      <m:t>𝒦</m:t>
                    </m:r>
                    <m:sSub>
                      <m:sSubPr>
                        <m:ctrlPr>
                          <a:rPr lang="en-US" sz="2400" b="0" i="1" smtClean="0">
                            <a:latin typeface="Cambria Math" panose="02040503050406030204" pitchFamily="18" charset="0"/>
                            <a:ea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𝒢</m:t>
                        </m:r>
                      </m:e>
                      <m:sub>
                        <m:r>
                          <a:rPr lang="en-US" sz="2400" b="0" i="1" smtClean="0">
                            <a:latin typeface="Cambria Math" panose="02040503050406030204" pitchFamily="18" charset="0"/>
                            <a:ea typeface="Cambria Math" panose="02040503050406030204" pitchFamily="18" charset="0"/>
                          </a:rPr>
                          <m:t>𝑢</m:t>
                        </m:r>
                      </m:sub>
                    </m:sSub>
                  </m:oMath>
                </a14:m>
                <a:r>
                  <a:rPr lang="en-US" sz="2400" dirty="0"/>
                  <a:t>,</a:t>
                </a:r>
              </a:p>
              <a:p>
                <a14:m>
                  <m:oMath xmlns:m="http://schemas.openxmlformats.org/officeDocument/2006/math">
                    <m:r>
                      <a:rPr lang="en-US" sz="2400" i="1" smtClean="0">
                        <a:latin typeface="Cambria Math" panose="02040503050406030204" pitchFamily="18" charset="0"/>
                        <a:ea typeface="Cambria Math" panose="02040503050406030204" pitchFamily="18" charset="0"/>
                      </a:rPr>
                      <m:t>𝒦</m:t>
                    </m:r>
                    <m:sSub>
                      <m:sSubPr>
                        <m:ctrlPr>
                          <a:rPr lang="en-US" sz="2400" b="0" i="1" smtClean="0">
                            <a:latin typeface="Cambria Math" panose="02040503050406030204" pitchFamily="18" charset="0"/>
                            <a:ea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𝒢</m:t>
                        </m:r>
                      </m:e>
                      <m:sub>
                        <m:r>
                          <a:rPr lang="en-US" sz="2400" b="0" i="1" smtClean="0">
                            <a:latin typeface="Cambria Math" panose="02040503050406030204" pitchFamily="18" charset="0"/>
                            <a:ea typeface="Cambria Math" panose="02040503050406030204" pitchFamily="18" charset="0"/>
                          </a:rPr>
                          <m:t>𝑜</m:t>
                        </m:r>
                      </m:sub>
                    </m:sSub>
                    <m:r>
                      <a:rPr lang="en-US" sz="2400" b="0" i="1" smtClean="0">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𝒦</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𝒢</m:t>
                        </m:r>
                      </m:e>
                      <m:sub>
                        <m:r>
                          <a:rPr lang="en-US" sz="2400" i="1">
                            <a:latin typeface="Cambria Math" panose="02040503050406030204" pitchFamily="18" charset="0"/>
                            <a:ea typeface="Cambria Math" panose="02040503050406030204" pitchFamily="18" charset="0"/>
                          </a:rPr>
                          <m:t>𝑢</m:t>
                        </m:r>
                      </m:sub>
                    </m:sSub>
                  </m:oMath>
                </a14:m>
                <a:endParaRPr lang="en-US" sz="2400" dirty="0"/>
              </a:p>
            </p:txBody>
          </p:sp>
        </mc:Choice>
        <mc:Fallback xmlns="">
          <p:sp>
            <p:nvSpPr>
              <p:cNvPr id="3" name="Content Placeholder 2">
                <a:extLst>
                  <a:ext uri="{FF2B5EF4-FFF2-40B4-BE49-F238E27FC236}">
                    <a16:creationId xmlns:a16="http://schemas.microsoft.com/office/drawing/2014/main" id="{59648548-42A6-063A-AD6D-01797281AC2B}"/>
                  </a:ext>
                </a:extLst>
              </p:cNvPr>
              <p:cNvSpPr>
                <a:spLocks noGrp="1" noRot="1" noChangeAspect="1" noMove="1" noResize="1" noEditPoints="1" noAdjustHandles="1" noChangeArrowheads="1" noChangeShapeType="1" noTextEdit="1"/>
              </p:cNvSpPr>
              <p:nvPr>
                <p:ph idx="1"/>
              </p:nvPr>
            </p:nvSpPr>
            <p:spPr>
              <a:xfrm>
                <a:off x="838200" y="1981973"/>
                <a:ext cx="10515600" cy="4194989"/>
              </a:xfrm>
              <a:blipFill>
                <a:blip r:embed="rId2"/>
                <a:stretch>
                  <a:fillRect l="-928" t="-2035"/>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110D08DA-C6EF-19C7-B56A-308DEF6C3AA2}"/>
              </a:ext>
            </a:extLst>
          </p:cNvPr>
          <p:cNvSpPr>
            <a:spLocks noGrp="1"/>
          </p:cNvSpPr>
          <p:nvPr>
            <p:ph type="sldNum" sz="quarter" idx="12"/>
          </p:nvPr>
        </p:nvSpPr>
        <p:spPr/>
        <p:txBody>
          <a:bodyPr/>
          <a:lstStyle/>
          <a:p>
            <a:fld id="{1CF2D47E-0AF1-4C27-801F-64E3E5BF7F72}" type="slidenum">
              <a:rPr lang="en-US" smtClean="0"/>
              <a:t>3</a:t>
            </a:fld>
            <a:endParaRPr lang="en-US"/>
          </a:p>
        </p:txBody>
      </p:sp>
    </p:spTree>
    <p:extLst>
      <p:ext uri="{BB962C8B-B14F-4D97-AF65-F5344CB8AC3E}">
        <p14:creationId xmlns:p14="http://schemas.microsoft.com/office/powerpoint/2010/main" val="105747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19FD6-6157-2F12-BF1B-82DA534481BF}"/>
              </a:ext>
            </a:extLst>
          </p:cNvPr>
          <p:cNvSpPr>
            <a:spLocks noGrp="1"/>
          </p:cNvSpPr>
          <p:nvPr>
            <p:ph type="title"/>
          </p:nvPr>
        </p:nvSpPr>
        <p:spPr/>
        <p:txBody>
          <a:bodyPr/>
          <a:lstStyle/>
          <a:p>
            <a:r>
              <a:rPr lang="en-US" dirty="0"/>
              <a:t>Methods: Search in the continuous space (2/3)</a:t>
            </a:r>
            <a:endParaRPr lang="LID4096"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4A6AE80-437E-84AE-D2F5-2B92D8EFD844}"/>
                  </a:ext>
                </a:extLst>
              </p:cNvPr>
              <p:cNvSpPr>
                <a:spLocks noGrp="1"/>
              </p:cNvSpPr>
              <p:nvPr>
                <p:ph idx="1"/>
              </p:nvPr>
            </p:nvSpPr>
            <p:spPr/>
            <p:txBody>
              <a:bodyPr>
                <a:normAutofit/>
              </a:bodyPr>
              <a:lstStyle/>
              <a:p>
                <a:pPr marL="0" indent="0">
                  <a:buNone/>
                </a:pPr>
                <a:r>
                  <a:rPr lang="en-US" dirty="0"/>
                  <a:t>Are </a:t>
                </a:r>
                <a14:m>
                  <m:oMath xmlns:m="http://schemas.openxmlformats.org/officeDocument/2006/math">
                    <m:r>
                      <a:rPr lang="en-US" i="1" smtClean="0">
                        <a:latin typeface="Cambria Math" panose="02040503050406030204" pitchFamily="18" charset="0"/>
                      </a:rPr>
                      <m:t>𝑇𝑉</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d>
                              <m:dPr>
                                <m:begChr m:val=""/>
                                <m:endChr m:val="|"/>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𝑎</m:t>
                                    </m:r>
                                  </m:e>
                                  <m:sub>
                                    <m:r>
                                      <a:rPr lang="en-US" i="1">
                                        <a:latin typeface="Cambria Math" panose="02040503050406030204" pitchFamily="18" charset="0"/>
                                        <a:ea typeface="Cambria Math" panose="02040503050406030204" pitchFamily="18" charset="0"/>
                                      </a:rPr>
                                      <m:t>𝑗𝑘</m:t>
                                    </m:r>
                                  </m:sub>
                                </m:sSub>
                              </m:e>
                            </m:d>
                          </m:e>
                          <m:sub>
                            <m:r>
                              <a:rPr lang="en-US" i="1">
                                <a:latin typeface="Cambria Math" panose="02040503050406030204" pitchFamily="18" charset="0"/>
                                <a:ea typeface="Cambria Math" panose="02040503050406030204" pitchFamily="18" charset="0"/>
                              </a:rPr>
                              <m:t>𝑦</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𝑎</m:t>
                            </m:r>
                          </m:sub>
                        </m:sSub>
                      </m:e>
                    </m:d>
                  </m:oMath>
                </a14:m>
                <a:r>
                  <a:rPr lang="en-US" dirty="0"/>
                  <a:t> differentiable?</a:t>
                </a:r>
              </a:p>
              <a:p>
                <a:r>
                  <a:rPr lang="en-US" dirty="0"/>
                  <a:t>Let’s look inside</a:t>
                </a:r>
              </a:p>
              <a:p>
                <a:pPr marL="0" indent="0">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𝑇𝑉</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d>
                                <m:dPr>
                                  <m:begChr m:val=""/>
                                  <m:endChr m:val="|"/>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𝑎</m:t>
                                      </m:r>
                                    </m:e>
                                    <m:sub>
                                      <m:r>
                                        <a:rPr lang="en-US" i="1">
                                          <a:latin typeface="Cambria Math" panose="02040503050406030204" pitchFamily="18" charset="0"/>
                                          <a:ea typeface="Cambria Math" panose="02040503050406030204" pitchFamily="18" charset="0"/>
                                        </a:rPr>
                                        <m:t>𝑗𝑘</m:t>
                                      </m:r>
                                    </m:sub>
                                  </m:sSub>
                                </m:e>
                              </m:d>
                            </m:e>
                            <m:sub>
                              <m:r>
                                <a:rPr lang="en-US" i="1">
                                  <a:latin typeface="Cambria Math" panose="02040503050406030204" pitchFamily="18" charset="0"/>
                                  <a:ea typeface="Cambria Math" panose="02040503050406030204" pitchFamily="18" charset="0"/>
                                </a:rPr>
                                <m:t>𝑦</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𝑎</m:t>
                              </m:r>
                            </m:sub>
                          </m:sSub>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𝑓</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h</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𝑟</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e>
                      </m:d>
                    </m:oMath>
                  </m:oMathPara>
                </a14:m>
                <a:endParaRPr lang="en-US" dirty="0"/>
              </a:p>
              <a:p>
                <a:pPr marL="0" indent="0">
                  <a:buNone/>
                </a:pPr>
                <a14:m>
                  <m:oMath xmlns:m="http://schemas.openxmlformats.org/officeDocument/2006/math">
                    <m:r>
                      <a:rPr lang="en-US" b="0" i="1" smtClean="0">
                        <a:latin typeface="Cambria Math" panose="02040503050406030204" pitchFamily="18" charset="0"/>
                      </a:rPr>
                      <m:t>h</m:t>
                    </m:r>
                    <m:r>
                      <a:rPr lang="en-US" b="0" i="1" smtClean="0">
                        <a:latin typeface="Cambria Math" panose="02040503050406030204" pitchFamily="18" charset="0"/>
                      </a:rPr>
                      <m:t>,</m:t>
                    </m:r>
                    <m:r>
                      <a:rPr lang="en-US" b="0" i="1" smtClean="0">
                        <a:latin typeface="Cambria Math" panose="02040503050406030204" pitchFamily="18" charset="0"/>
                      </a:rPr>
                      <m:t>𝑡</m:t>
                    </m:r>
                  </m:oMath>
                </a14:m>
                <a:r>
                  <a:rPr lang="en-US" dirty="0"/>
                  <a:t> are entities or variables already with assignments.</a:t>
                </a:r>
              </a:p>
              <a:p>
                <a:r>
                  <a:rPr lang="en-US" dirty="0"/>
                  <a:t>Before, the </a:t>
                </a:r>
                <a14:m>
                  <m:oMath xmlns:m="http://schemas.openxmlformats.org/officeDocument/2006/math">
                    <m:r>
                      <a:rPr lang="en-US" b="0" i="1" smtClean="0">
                        <a:latin typeface="Cambria Math" panose="02040503050406030204" pitchFamily="18" charset="0"/>
                        <a:ea typeface="Cambria Math" panose="02040503050406030204" pitchFamily="18" charset="0"/>
                      </a:rPr>
                      <m:t>𝑓</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h</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𝑟</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e>
                    </m:d>
                  </m:oMath>
                </a14:m>
                <a:r>
                  <a:rPr lang="en-US" dirty="0"/>
                  <a:t> takes discrete entities as input.</a:t>
                </a:r>
              </a:p>
              <a:p>
                <a:r>
                  <a:rPr lang="en-US" dirty="0"/>
                  <a:t>But it is eventually a link predictor. </a:t>
                </a:r>
                <a:br>
                  <a:rPr lang="en-US" dirty="0"/>
                </a:br>
                <a:r>
                  <a:rPr lang="en-US" dirty="0"/>
                  <a:t>It is also OK to use entity embeddings</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94A6AE80-437E-84AE-D2F5-2B92D8EFD844}"/>
                  </a:ext>
                </a:extLst>
              </p:cNvPr>
              <p:cNvSpPr>
                <a:spLocks noGrp="1" noRot="1" noChangeAspect="1" noMove="1" noResize="1" noEditPoints="1" noAdjustHandles="1" noChangeArrowheads="1" noChangeShapeType="1" noTextEdit="1"/>
              </p:cNvSpPr>
              <p:nvPr>
                <p:ph idx="1"/>
              </p:nvPr>
            </p:nvSpPr>
            <p:spPr>
              <a:blipFill>
                <a:blip r:embed="rId2"/>
                <a:stretch>
                  <a:fillRect l="-121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7A42E3B-295D-D695-62F2-823765704FF2}"/>
              </a:ext>
            </a:extLst>
          </p:cNvPr>
          <p:cNvSpPr>
            <a:spLocks noGrp="1"/>
          </p:cNvSpPr>
          <p:nvPr>
            <p:ph type="sldNum" sz="quarter" idx="12"/>
          </p:nvPr>
        </p:nvSpPr>
        <p:spPr/>
        <p:txBody>
          <a:bodyPr/>
          <a:lstStyle/>
          <a:p>
            <a:fld id="{AB4510BC-A1D5-4B44-925C-78FB2FCED2D1}" type="slidenum">
              <a:rPr lang="en-US" smtClean="0"/>
              <a:t>30</a:t>
            </a:fld>
            <a:endParaRPr lang="en-US"/>
          </a:p>
        </p:txBody>
      </p:sp>
    </p:spTree>
    <p:extLst>
      <p:ext uri="{BB962C8B-B14F-4D97-AF65-F5344CB8AC3E}">
        <p14:creationId xmlns:p14="http://schemas.microsoft.com/office/powerpoint/2010/main" val="22316558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19FD6-6157-2F12-BF1B-82DA534481BF}"/>
              </a:ext>
            </a:extLst>
          </p:cNvPr>
          <p:cNvSpPr>
            <a:spLocks noGrp="1"/>
          </p:cNvSpPr>
          <p:nvPr>
            <p:ph type="title"/>
          </p:nvPr>
        </p:nvSpPr>
        <p:spPr/>
        <p:txBody>
          <a:bodyPr/>
          <a:lstStyle/>
          <a:p>
            <a:r>
              <a:rPr lang="en-US" dirty="0"/>
              <a:t>Methods: Search in the continuous space, the example</a:t>
            </a:r>
            <a:endParaRPr lang="LID4096"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4A6AE80-437E-84AE-D2F5-2B92D8EFD844}"/>
                  </a:ext>
                </a:extLst>
              </p:cNvPr>
              <p:cNvSpPr>
                <a:spLocks noGrp="1"/>
              </p:cNvSpPr>
              <p:nvPr>
                <p:ph idx="1"/>
              </p:nvPr>
            </p:nvSpPr>
            <p:spPr/>
            <p:txBody>
              <a:bodyPr>
                <a:normAutofit/>
              </a:bodyPr>
              <a:lstStyle/>
              <a:p>
                <a:r>
                  <a:rPr lang="en-US" dirty="0"/>
                  <a:t>Recall the discrete search example</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𝑇𝑉</m:t>
                      </m:r>
                      <m:d>
                        <m:dPr>
                          <m:begChr m:val="["/>
                          <m:endChr m:val="]"/>
                          <m:ctrlPr>
                            <a:rPr lang="en-US" i="1">
                              <a:latin typeface="Cambria Math" panose="02040503050406030204" pitchFamily="18" charset="0"/>
                            </a:rPr>
                          </m:ctrlPr>
                        </m:dPr>
                        <m:e>
                          <m:r>
                            <a:rPr lang="en-US" i="1">
                              <a:latin typeface="Cambria Math" panose="02040503050406030204" pitchFamily="18" charset="0"/>
                            </a:rPr>
                            <m:t>𝜙</m:t>
                          </m:r>
                          <m:d>
                            <m:dPr>
                              <m:ctrlPr>
                                <a:rPr lang="en-US" i="1">
                                  <a:latin typeface="Cambria Math" panose="02040503050406030204" pitchFamily="18" charset="0"/>
                                </a:rPr>
                              </m:ctrlPr>
                            </m:dPr>
                            <m:e>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𝑎</m:t>
                              </m:r>
                            </m:e>
                          </m:d>
                        </m:e>
                      </m:d>
                      <m:r>
                        <a:rPr lang="en-US" i="1">
                          <a:latin typeface="Cambria Math" panose="02040503050406030204" pitchFamily="18" charset="0"/>
                        </a:rPr>
                        <m:t>=</m:t>
                      </m:r>
                      <m:limLow>
                        <m:limLowPr>
                          <m:ctrlPr>
                            <a:rPr lang="en-US" i="1" smtClean="0">
                              <a:latin typeface="Cambria Math" panose="02040503050406030204" pitchFamily="18" charset="0"/>
                            </a:rPr>
                          </m:ctrlPr>
                        </m:limLowPr>
                        <m:e>
                          <m:r>
                            <m:rPr>
                              <m:sty m:val="p"/>
                            </m:rPr>
                            <a:rPr lang="en-US">
                              <a:latin typeface="Cambria Math" panose="02040503050406030204" pitchFamily="18" charset="0"/>
                            </a:rPr>
                            <m:t>max</m:t>
                          </m:r>
                        </m:e>
                        <m:lim>
                          <m:r>
                            <a:rPr lang="en-US" b="0" i="1" smtClean="0">
                              <a:latin typeface="Cambria Math" panose="02040503050406030204" pitchFamily="18" charset="0"/>
                            </a:rPr>
                            <m:t>𝑥</m:t>
                          </m:r>
                          <m:r>
                            <a:rPr lang="en-US" i="1">
                              <a:latin typeface="Cambria Math" panose="02040503050406030204" pitchFamily="18" charset="0"/>
                            </a:rPr>
                            <m:t>∈</m:t>
                          </m:r>
                          <m:r>
                            <a:rPr lang="en-US">
                              <a:latin typeface="Cambria Math" panose="02040503050406030204" pitchFamily="18" charset="0"/>
                            </a:rPr>
                            <m:t>ℰ</m:t>
                          </m:r>
                          <m:r>
                            <a:rPr lang="en-US" b="0" i="0" smtClean="0">
                              <a:latin typeface="Cambria Math" panose="02040503050406030204" pitchFamily="18" charset="0"/>
                            </a:rPr>
                            <m:t>,</m:t>
                          </m:r>
                          <m:r>
                            <a:rPr lang="en-US" b="0" i="1" smtClean="0">
                              <a:latin typeface="Cambria Math" panose="02040503050406030204" pitchFamily="18" charset="0"/>
                            </a:rPr>
                            <m:t>𝑧</m:t>
                          </m:r>
                          <m:r>
                            <a:rPr lang="en-US" b="0" i="1" smtClean="0">
                              <a:latin typeface="Cambria Math" panose="02040503050406030204" pitchFamily="18" charset="0"/>
                            </a:rPr>
                            <m:t>∈</m:t>
                          </m:r>
                          <m:r>
                            <a:rPr lang="en-US">
                              <a:latin typeface="Cambria Math" panose="02040503050406030204" pitchFamily="18" charset="0"/>
                            </a:rPr>
                            <m:t>ℰ</m:t>
                          </m:r>
                        </m:lim>
                      </m:limLow>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𝑎</m:t>
                          </m:r>
                        </m:e>
                      </m:d>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𝑧</m:t>
                          </m:r>
                        </m:e>
                      </m:d>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𝑧</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m:oMathPara>
                </a14:m>
                <a:endParaRPr lang="en-US" dirty="0"/>
              </a:p>
              <a:p>
                <a:r>
                  <a:rPr lang="en-US" dirty="0"/>
                  <a:t>The continuous relaxation goes with</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𝑇𝑉</m:t>
                      </m:r>
                      <m:d>
                        <m:dPr>
                          <m:begChr m:val="["/>
                          <m:endChr m:val="]"/>
                          <m:ctrlPr>
                            <a:rPr lang="en-US" i="1">
                              <a:latin typeface="Cambria Math" panose="02040503050406030204" pitchFamily="18" charset="0"/>
                            </a:rPr>
                          </m:ctrlPr>
                        </m:dPr>
                        <m:e>
                          <m:r>
                            <a:rPr lang="en-US" i="1">
                              <a:latin typeface="Cambria Math" panose="02040503050406030204" pitchFamily="18" charset="0"/>
                            </a:rPr>
                            <m:t>𝜙</m:t>
                          </m:r>
                          <m:d>
                            <m:dPr>
                              <m:ctrlPr>
                                <a:rPr lang="en-US" i="1">
                                  <a:latin typeface="Cambria Math" panose="02040503050406030204" pitchFamily="18" charset="0"/>
                                </a:rPr>
                              </m:ctrlPr>
                            </m:dPr>
                            <m:e>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𝑎</m:t>
                              </m:r>
                            </m:e>
                          </m:d>
                        </m:e>
                      </m:d>
                      <m:r>
                        <a:rPr lang="en-US" b="0" i="1" smtClean="0">
                          <a:latin typeface="Cambria Math" panose="02040503050406030204" pitchFamily="18" charset="0"/>
                        </a:rPr>
                        <m:t>≈</m:t>
                      </m:r>
                      <m:limLow>
                        <m:limLowPr>
                          <m:ctrlPr>
                            <a:rPr lang="en-US" i="1" smtClean="0">
                              <a:latin typeface="Cambria Math" panose="02040503050406030204" pitchFamily="18" charset="0"/>
                            </a:rPr>
                          </m:ctrlPr>
                        </m:limLowPr>
                        <m:e>
                          <m:r>
                            <m:rPr>
                              <m:sty m:val="p"/>
                            </m:rPr>
                            <a:rPr lang="en-US">
                              <a:latin typeface="Cambria Math" panose="02040503050406030204" pitchFamily="18" charset="0"/>
                            </a:rPr>
                            <m:t>max</m:t>
                          </m:r>
                        </m:e>
                        <m:lim>
                          <m:r>
                            <a:rPr lang="en-US" b="0" i="1" smtClean="0">
                              <a:latin typeface="Cambria Math" panose="02040503050406030204" pitchFamily="18" charset="0"/>
                            </a:rPr>
                            <m:t>𝑥</m:t>
                          </m:r>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𝒳</m:t>
                          </m:r>
                          <m:r>
                            <a:rPr lang="en-US" b="0"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𝑧</m:t>
                          </m:r>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𝒳</m:t>
                          </m:r>
                        </m:lim>
                      </m:limLow>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𝑎</m:t>
                          </m:r>
                        </m:e>
                      </m:d>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𝑧</m:t>
                          </m:r>
                        </m:e>
                      </m:d>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𝑧</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m:oMathPara>
                </a14:m>
                <a:endParaRPr lang="en-US" dirty="0"/>
              </a:p>
              <a:p>
                <a:r>
                  <a:rPr lang="en-US" dirty="0"/>
                  <a:t>This problem can be solved via </a:t>
                </a:r>
                <a:r>
                  <a:rPr lang="en-US" dirty="0">
                    <a:solidFill>
                      <a:srgbClr val="FF0000"/>
                    </a:solidFill>
                  </a:rPr>
                  <a:t>gradient ascend</a:t>
                </a:r>
                <a:r>
                  <a:rPr lang="en-US" dirty="0"/>
                  <a:t>!</a:t>
                </a:r>
              </a:p>
            </p:txBody>
          </p:sp>
        </mc:Choice>
        <mc:Fallback xmlns="">
          <p:sp>
            <p:nvSpPr>
              <p:cNvPr id="3" name="Content Placeholder 2">
                <a:extLst>
                  <a:ext uri="{FF2B5EF4-FFF2-40B4-BE49-F238E27FC236}">
                    <a16:creationId xmlns:a16="http://schemas.microsoft.com/office/drawing/2014/main" id="{94A6AE80-437E-84AE-D2F5-2B92D8EFD844}"/>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LID4096">
                    <a:noFill/>
                  </a:rPr>
                  <a:t> </a:t>
                </a:r>
              </a:p>
            </p:txBody>
          </p:sp>
        </mc:Fallback>
      </mc:AlternateContent>
      <p:sp>
        <p:nvSpPr>
          <p:cNvPr id="4" name="Slide Number Placeholder 3">
            <a:extLst>
              <a:ext uri="{FF2B5EF4-FFF2-40B4-BE49-F238E27FC236}">
                <a16:creationId xmlns:a16="http://schemas.microsoft.com/office/drawing/2014/main" id="{F5AC5AF4-A70F-6639-9E91-3F1277AF4CFB}"/>
              </a:ext>
            </a:extLst>
          </p:cNvPr>
          <p:cNvSpPr>
            <a:spLocks noGrp="1"/>
          </p:cNvSpPr>
          <p:nvPr>
            <p:ph type="sldNum" sz="quarter" idx="12"/>
          </p:nvPr>
        </p:nvSpPr>
        <p:spPr/>
        <p:txBody>
          <a:bodyPr/>
          <a:lstStyle/>
          <a:p>
            <a:fld id="{AB4510BC-A1D5-4B44-925C-78FB2FCED2D1}" type="slidenum">
              <a:rPr lang="en-US" smtClean="0"/>
              <a:t>31</a:t>
            </a:fld>
            <a:endParaRPr lang="en-US"/>
          </a:p>
        </p:txBody>
      </p:sp>
    </p:spTree>
    <p:extLst>
      <p:ext uri="{BB962C8B-B14F-4D97-AF65-F5344CB8AC3E}">
        <p14:creationId xmlns:p14="http://schemas.microsoft.com/office/powerpoint/2010/main" val="26816940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19FD6-6157-2F12-BF1B-82DA534481BF}"/>
              </a:ext>
            </a:extLst>
          </p:cNvPr>
          <p:cNvSpPr>
            <a:spLocks noGrp="1"/>
          </p:cNvSpPr>
          <p:nvPr>
            <p:ph type="title"/>
          </p:nvPr>
        </p:nvSpPr>
        <p:spPr/>
        <p:txBody>
          <a:bodyPr/>
          <a:lstStyle/>
          <a:p>
            <a:r>
              <a:rPr lang="en-US" dirty="0"/>
              <a:t>Methods: Search in the continuous space (3/3)</a:t>
            </a:r>
            <a:endParaRPr lang="LID4096"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4A6AE80-437E-84AE-D2F5-2B92D8EFD844}"/>
                  </a:ext>
                </a:extLst>
              </p:cNvPr>
              <p:cNvSpPr>
                <a:spLocks noGrp="1"/>
              </p:cNvSpPr>
              <p:nvPr>
                <p:ph idx="1"/>
              </p:nvPr>
            </p:nvSpPr>
            <p:spPr/>
            <p:txBody>
              <a:bodyPr>
                <a:normAutofit/>
              </a:bodyPr>
              <a:lstStyle/>
              <a:p>
                <a:pPr marL="0" indent="0">
                  <a:buNone/>
                </a:pPr>
                <a:r>
                  <a:rPr lang="en-US" dirty="0"/>
                  <a:t>There will be </a:t>
                </a:r>
                <a14:m>
                  <m:oMath xmlns:m="http://schemas.openxmlformats.org/officeDocument/2006/math">
                    <m:d>
                      <m:dPr>
                        <m:begChr m:val="|"/>
                        <m:endChr m:val="|"/>
                        <m:ctrlPr>
                          <a:rPr lang="en-US" i="1" dirty="0">
                            <a:latin typeface="Cambria Math" panose="02040503050406030204" pitchFamily="18" charset="0"/>
                          </a:rPr>
                        </m:ctrlPr>
                      </m:dPr>
                      <m:e>
                        <m:r>
                          <a:rPr lang="en-US">
                            <a:latin typeface="Cambria Math" panose="02040503050406030204" pitchFamily="18" charset="0"/>
                          </a:rPr>
                          <m:t>ℰ</m:t>
                        </m:r>
                      </m:e>
                    </m:d>
                  </m:oMath>
                </a14:m>
                <a:r>
                  <a:rPr lang="en-US" dirty="0"/>
                  <a:t> problems if we evaluate </a:t>
                </a:r>
                <a14:m>
                  <m:oMath xmlns:m="http://schemas.openxmlformats.org/officeDocument/2006/math">
                    <m:r>
                      <a:rPr lang="en-US" i="1">
                        <a:latin typeface="Cambria Math" panose="02040503050406030204" pitchFamily="18" charset="0"/>
                      </a:rPr>
                      <m:t>𝑇𝑉</m:t>
                    </m:r>
                    <m:d>
                      <m:dPr>
                        <m:begChr m:val="["/>
                        <m:endChr m:val="]"/>
                        <m:ctrlPr>
                          <a:rPr lang="en-US" i="1">
                            <a:latin typeface="Cambria Math" panose="02040503050406030204" pitchFamily="18" charset="0"/>
                          </a:rPr>
                        </m:ctrlPr>
                      </m:dPr>
                      <m:e>
                        <m:r>
                          <a:rPr lang="en-US" i="1">
                            <a:latin typeface="Cambria Math" panose="02040503050406030204" pitchFamily="18" charset="0"/>
                          </a:rPr>
                          <m:t>𝜙</m:t>
                        </m:r>
                        <m:d>
                          <m:dPr>
                            <m:ctrlPr>
                              <a:rPr lang="en-US" i="1">
                                <a:latin typeface="Cambria Math" panose="02040503050406030204" pitchFamily="18" charset="0"/>
                              </a:rPr>
                            </m:ctrlPr>
                          </m:dPr>
                          <m:e>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𝑎</m:t>
                            </m:r>
                          </m:e>
                        </m:d>
                      </m:e>
                    </m:d>
                  </m:oMath>
                </a14:m>
                <a:r>
                  <a:rPr lang="en-US" dirty="0"/>
                  <a:t>,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a:latin typeface="Cambria Math" panose="02040503050406030204" pitchFamily="18" charset="0"/>
                      </a:rPr>
                      <m:t>ℰ</m:t>
                    </m:r>
                  </m:oMath>
                </a14:m>
                <a:r>
                  <a:rPr lang="en-US" dirty="0"/>
                  <a:t> separately.</a:t>
                </a:r>
              </a:p>
              <a:p>
                <a:pPr marL="0" indent="0">
                  <a:buNone/>
                </a:pPr>
                <a:r>
                  <a:rPr lang="en-US" dirty="0"/>
                  <a:t>A simpler trick, known as Continuous Query Decomposition (CQD)</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𝑇𝑉</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𝜙</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e>
                      </m:d>
                      <m:r>
                        <a:rPr lang="en-US" i="1">
                          <a:latin typeface="Cambria Math" panose="02040503050406030204" pitchFamily="18" charset="0"/>
                        </a:rPr>
                        <m:t>=</m:t>
                      </m:r>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max</m:t>
                              </m:r>
                            </m:e>
                            <m:lim>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sub>
                              </m:sSub>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𝒳</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𝑦</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𝒳</m:t>
                              </m:r>
                            </m:lim>
                          </m:limLow>
                        </m:fName>
                        <m:e>
                          <m:sSub>
                            <m:sSubPr>
                              <m:ctrlPr>
                                <a:rPr lang="en-US" i="1">
                                  <a:latin typeface="Cambria Math" panose="02040503050406030204" pitchFamily="18" charset="0"/>
                                </a:rPr>
                              </m:ctrlPr>
                            </m:sSubPr>
                            <m:e>
                              <m:r>
                                <a:rPr lang="en-US" i="1">
                                  <a:latin typeface="Cambria Math" panose="02040503050406030204" pitchFamily="18" charset="0"/>
                                </a:rPr>
                                <m:t>⊥</m:t>
                              </m:r>
                            </m:e>
                            <m:sub>
                              <m:r>
                                <a:rPr lang="en-US" i="1">
                                  <a:latin typeface="Cambria Math" panose="02040503050406030204" pitchFamily="18" charset="0"/>
                                </a:rPr>
                                <m:t>𝑗</m:t>
                              </m:r>
                              <m:r>
                                <a:rPr lang="en-US" i="1">
                                  <a:latin typeface="Cambria Math" panose="02040503050406030204" pitchFamily="18" charset="0"/>
                                </a:rPr>
                                <m:t>=1,…,</m:t>
                              </m:r>
                              <m:r>
                                <a:rPr lang="en-US" i="1">
                                  <a:latin typeface="Cambria Math" panose="02040503050406030204" pitchFamily="18" charset="0"/>
                                </a:rPr>
                                <m:t>𝑁</m:t>
                              </m:r>
                            </m:sub>
                          </m:sSub>
                          <m:sSub>
                            <m:sSubPr>
                              <m:ctrlPr>
                                <a:rPr lang="en-US" i="1">
                                  <a:latin typeface="Cambria Math" panose="02040503050406030204" pitchFamily="18" charset="0"/>
                                </a:rPr>
                              </m:ctrlPr>
                            </m:sSubPr>
                            <m:e>
                              <m:r>
                                <a:rPr lang="en-US" i="1">
                                  <a:latin typeface="Cambria Math" panose="02040503050406030204" pitchFamily="18" charset="0"/>
                                </a:rPr>
                                <m:t>⊤</m:t>
                              </m:r>
                            </m:e>
                            <m:sub>
                              <m:r>
                                <a:rPr lang="en-US" i="1">
                                  <a:latin typeface="Cambria Math" panose="02040503050406030204" pitchFamily="18" charset="0"/>
                                </a:rPr>
                                <m:t>𝑘</m:t>
                              </m:r>
                              <m:r>
                                <a:rPr lang="en-US" i="1">
                                  <a:latin typeface="Cambria Math" panose="02040503050406030204" pitchFamily="18" charset="0"/>
                                </a:rPr>
                                <m:t>=1,…,</m:t>
                              </m:r>
                              <m:sSub>
                                <m:sSubPr>
                                  <m:ctrlPr>
                                    <a:rPr lang="en-US" i="1">
                                      <a:latin typeface="Cambria Math" panose="02040503050406030204" pitchFamily="18" charset="0"/>
                                    </a:rPr>
                                  </m:ctrlPr>
                                </m:sSubPr>
                                <m:e>
                                  <m:r>
                                    <a:rPr lang="en-US" i="1">
                                      <a:latin typeface="Cambria Math" panose="02040503050406030204" pitchFamily="18" charset="0"/>
                                    </a:rPr>
                                    <m:t>𝑀</m:t>
                                  </m:r>
                                </m:e>
                                <m:sub>
                                  <m:r>
                                    <a:rPr lang="en-US" i="1">
                                      <a:latin typeface="Cambria Math" panose="02040503050406030204" pitchFamily="18" charset="0"/>
                                    </a:rPr>
                                    <m:t>𝑗</m:t>
                                  </m:r>
                                </m:sub>
                              </m:sSub>
                            </m:sub>
                          </m:sSub>
                          <m:r>
                            <a:rPr lang="en-US" i="1">
                              <a:latin typeface="Cambria Math" panose="02040503050406030204" pitchFamily="18" charset="0"/>
                            </a:rPr>
                            <m:t>𝑇𝑉</m:t>
                          </m:r>
                          <m:d>
                            <m:dPr>
                              <m:begChr m:val="["/>
                              <m:endChr m:val="]"/>
                              <m:ctrlPr>
                                <a:rPr lang="en-US" i="1">
                                  <a:latin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𝑎</m:t>
                                  </m:r>
                                </m:e>
                                <m:sub>
                                  <m:r>
                                    <a:rPr lang="en-US" b="0" i="1" smtClean="0">
                                      <a:latin typeface="Cambria Math" panose="02040503050406030204" pitchFamily="18" charset="0"/>
                                      <a:ea typeface="Cambria Math" panose="02040503050406030204" pitchFamily="18" charset="0"/>
                                    </a:rPr>
                                    <m:t>𝑗𝑘</m:t>
                                  </m:r>
                                </m:sub>
                              </m:sSub>
                            </m:e>
                          </m:d>
                        </m:e>
                      </m:func>
                    </m:oMath>
                  </m:oMathPara>
                </a14:m>
                <a:endParaRPr lang="en-US" dirty="0"/>
              </a:p>
              <a:p>
                <a:pPr marL="0" indent="0">
                  <a:buNone/>
                </a:pPr>
                <a:r>
                  <a:rPr lang="en-US" dirty="0"/>
                  <a:t>Then with optimal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1</m:t>
                        </m:r>
                      </m:sub>
                      <m:sup>
                        <m:r>
                          <a:rPr lang="en-US" b="0" i="1" smtClean="0">
                            <a:latin typeface="Cambria Math" panose="02040503050406030204" pitchFamily="18" charset="0"/>
                          </a:rPr>
                          <m:t>∗</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𝑛</m:t>
                        </m:r>
                      </m:sub>
                      <m:sup>
                        <m:r>
                          <a:rPr lang="en-US" b="0" i="1" smtClean="0">
                            <a:latin typeface="Cambria Math" panose="02040503050406030204" pitchFamily="18" charset="0"/>
                          </a:rPr>
                          <m:t>∗</m:t>
                        </m:r>
                      </m:sup>
                    </m:sSubSup>
                  </m:oMath>
                </a14:m>
                <a:r>
                  <a:rPr lang="en-US" dirty="0"/>
                  <a:t>, we just need to evaluate the objective.</a:t>
                </a:r>
              </a:p>
              <a:p>
                <a:pPr marL="0" indent="0">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𝑇𝑉</m:t>
                      </m:r>
                      <m:d>
                        <m:dPr>
                          <m:begChr m:val="["/>
                          <m:endChr m:val="]"/>
                          <m:ctrlPr>
                            <a:rPr lang="en-US" i="1">
                              <a:latin typeface="Cambria Math" panose="02040503050406030204" pitchFamily="18" charset="0"/>
                            </a:rPr>
                          </m:ctrlPr>
                        </m:dPr>
                        <m:e>
                          <m:r>
                            <a:rPr lang="en-US" i="1">
                              <a:latin typeface="Cambria Math" panose="02040503050406030204" pitchFamily="18" charset="0"/>
                            </a:rPr>
                            <m:t>𝜙</m:t>
                          </m:r>
                          <m:d>
                            <m:dPr>
                              <m:ctrlPr>
                                <a:rPr lang="en-US" i="1">
                                  <a:latin typeface="Cambria Math" panose="02040503050406030204" pitchFamily="18" charset="0"/>
                                </a:rPr>
                              </m:ctrlPr>
                            </m:dPr>
                            <m:e>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𝑎</m:t>
                              </m:r>
                            </m:e>
                          </m:d>
                        </m:e>
                      </m:d>
                      <m:r>
                        <a:rPr lang="en-US" b="0" i="0"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m:t>
                          </m:r>
                        </m:e>
                        <m:sub>
                          <m:r>
                            <a:rPr lang="en-US" i="1">
                              <a:latin typeface="Cambria Math" panose="02040503050406030204" pitchFamily="18" charset="0"/>
                            </a:rPr>
                            <m:t>𝑗</m:t>
                          </m:r>
                          <m:r>
                            <a:rPr lang="en-US" i="1">
                              <a:latin typeface="Cambria Math" panose="02040503050406030204" pitchFamily="18" charset="0"/>
                            </a:rPr>
                            <m:t>=1,…,</m:t>
                          </m:r>
                          <m:r>
                            <a:rPr lang="en-US" i="1">
                              <a:latin typeface="Cambria Math" panose="02040503050406030204" pitchFamily="18" charset="0"/>
                            </a:rPr>
                            <m:t>𝑁</m:t>
                          </m:r>
                        </m:sub>
                      </m:sSub>
                      <m:sSub>
                        <m:sSubPr>
                          <m:ctrlPr>
                            <a:rPr lang="en-US" i="1">
                              <a:latin typeface="Cambria Math" panose="02040503050406030204" pitchFamily="18" charset="0"/>
                            </a:rPr>
                          </m:ctrlPr>
                        </m:sSubPr>
                        <m:e>
                          <m:r>
                            <a:rPr lang="en-US" i="1">
                              <a:latin typeface="Cambria Math" panose="02040503050406030204" pitchFamily="18" charset="0"/>
                            </a:rPr>
                            <m:t>⊤</m:t>
                          </m:r>
                        </m:e>
                        <m:sub>
                          <m:r>
                            <a:rPr lang="en-US" i="1">
                              <a:latin typeface="Cambria Math" panose="02040503050406030204" pitchFamily="18" charset="0"/>
                            </a:rPr>
                            <m:t>𝑘</m:t>
                          </m:r>
                          <m:r>
                            <a:rPr lang="en-US" i="1">
                              <a:latin typeface="Cambria Math" panose="02040503050406030204" pitchFamily="18" charset="0"/>
                            </a:rPr>
                            <m:t>=1,…,</m:t>
                          </m:r>
                          <m:sSub>
                            <m:sSubPr>
                              <m:ctrlPr>
                                <a:rPr lang="en-US" i="1">
                                  <a:latin typeface="Cambria Math" panose="02040503050406030204" pitchFamily="18" charset="0"/>
                                </a:rPr>
                              </m:ctrlPr>
                            </m:sSubPr>
                            <m:e>
                              <m:r>
                                <a:rPr lang="en-US" i="1">
                                  <a:latin typeface="Cambria Math" panose="02040503050406030204" pitchFamily="18" charset="0"/>
                                </a:rPr>
                                <m:t>𝑀</m:t>
                              </m:r>
                            </m:e>
                            <m:sub>
                              <m:r>
                                <a:rPr lang="en-US" i="1">
                                  <a:latin typeface="Cambria Math" panose="02040503050406030204" pitchFamily="18" charset="0"/>
                                </a:rPr>
                                <m:t>𝑗</m:t>
                              </m:r>
                            </m:sub>
                          </m:sSub>
                        </m:sub>
                      </m:sSub>
                      <m:r>
                        <a:rPr lang="en-US" i="1">
                          <a:latin typeface="Cambria Math" panose="02040503050406030204" pitchFamily="18" charset="0"/>
                        </a:rPr>
                        <m:t>𝑇𝑉</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d>
                                <m:dPr>
                                  <m:begChr m:val=""/>
                                  <m:endChr m:val="|"/>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𝑎</m:t>
                                      </m:r>
                                    </m:e>
                                    <m:sub>
                                      <m:r>
                                        <a:rPr lang="en-US" i="1">
                                          <a:latin typeface="Cambria Math" panose="02040503050406030204" pitchFamily="18" charset="0"/>
                                          <a:ea typeface="Cambria Math" panose="02040503050406030204" pitchFamily="18" charset="0"/>
                                        </a:rPr>
                                        <m:t>𝑗𝑘</m:t>
                                      </m:r>
                                    </m:sub>
                                  </m:sSub>
                                </m:e>
                              </m:d>
                            </m:e>
                            <m:sub>
                              <m:r>
                                <a:rPr lang="en-US" i="1">
                                  <a:latin typeface="Cambria Math" panose="02040503050406030204" pitchFamily="18" charset="0"/>
                                  <a:ea typeface="Cambria Math" panose="02040503050406030204" pitchFamily="18" charset="0"/>
                                </a:rPr>
                                <m:t>𝑦</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𝑎</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m:t>
                                  </m:r>
                                </m:sup>
                              </m:sSubSup>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𝑛</m:t>
                                  </m:r>
                                </m:sub>
                              </m:sSub>
                              <m:r>
                                <a:rPr lang="en-US" b="0" i="1" smtClean="0">
                                  <a:latin typeface="Cambria Math" panose="02040503050406030204" pitchFamily="18" charset="0"/>
                                  <a:ea typeface="Cambria Math" panose="02040503050406030204" pitchFamily="18" charset="0"/>
                                </a:rPr>
                                <m:t>=</m:t>
                              </m:r>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𝑛</m:t>
                                  </m:r>
                                </m:sub>
                                <m:sup>
                                  <m:r>
                                    <a:rPr lang="en-US" b="0" i="1" smtClean="0">
                                      <a:latin typeface="Cambria Math" panose="02040503050406030204" pitchFamily="18" charset="0"/>
                                      <a:ea typeface="Cambria Math" panose="02040503050406030204" pitchFamily="18" charset="0"/>
                                    </a:rPr>
                                    <m:t>∗</m:t>
                                  </m:r>
                                </m:sup>
                              </m:sSubSup>
                            </m:sub>
                          </m:sSub>
                        </m:e>
                      </m:d>
                    </m:oMath>
                  </m:oMathPara>
                </a14:m>
                <a:endParaRPr lang="en-US" dirty="0"/>
              </a:p>
            </p:txBody>
          </p:sp>
        </mc:Choice>
        <mc:Fallback xmlns="">
          <p:sp>
            <p:nvSpPr>
              <p:cNvPr id="3" name="Content Placeholder 2">
                <a:extLst>
                  <a:ext uri="{FF2B5EF4-FFF2-40B4-BE49-F238E27FC236}">
                    <a16:creationId xmlns:a16="http://schemas.microsoft.com/office/drawing/2014/main" id="{94A6AE80-437E-84AE-D2F5-2B92D8EFD844}"/>
                  </a:ext>
                </a:extLst>
              </p:cNvPr>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LID4096">
                    <a:noFill/>
                  </a:rPr>
                  <a:t> </a:t>
                </a:r>
              </a:p>
            </p:txBody>
          </p:sp>
        </mc:Fallback>
      </mc:AlternateContent>
      <p:sp>
        <p:nvSpPr>
          <p:cNvPr id="5" name="TextBox 4">
            <a:extLst>
              <a:ext uri="{FF2B5EF4-FFF2-40B4-BE49-F238E27FC236}">
                <a16:creationId xmlns:a16="http://schemas.microsoft.com/office/drawing/2014/main" id="{CEF07601-0CF1-1DF8-1C5A-5CBCC63F8B3D}"/>
              </a:ext>
            </a:extLst>
          </p:cNvPr>
          <p:cNvSpPr txBox="1"/>
          <p:nvPr/>
        </p:nvSpPr>
        <p:spPr>
          <a:xfrm>
            <a:off x="80555" y="6642556"/>
            <a:ext cx="10147212" cy="215444"/>
          </a:xfrm>
          <a:prstGeom prst="rect">
            <a:avLst/>
          </a:prstGeom>
          <a:noFill/>
        </p:spPr>
        <p:txBody>
          <a:bodyPr wrap="square">
            <a:spAutoFit/>
          </a:bodyPr>
          <a:lstStyle/>
          <a:p>
            <a:r>
              <a:rPr lang="en-US" sz="800" b="0" i="0" dirty="0">
                <a:solidFill>
                  <a:srgbClr val="222222"/>
                </a:solidFill>
                <a:effectLst/>
                <a:latin typeface="Arial" panose="020B0604020202020204" pitchFamily="34" charset="0"/>
              </a:rPr>
              <a:t>Arakelyan, E., </a:t>
            </a:r>
            <a:r>
              <a:rPr lang="en-US" sz="800" b="0" i="0" dirty="0" err="1">
                <a:solidFill>
                  <a:srgbClr val="222222"/>
                </a:solidFill>
                <a:effectLst/>
                <a:latin typeface="Arial" panose="020B0604020202020204" pitchFamily="34" charset="0"/>
              </a:rPr>
              <a:t>Daza</a:t>
            </a:r>
            <a:r>
              <a:rPr lang="en-US" sz="800" b="0" i="0" dirty="0">
                <a:solidFill>
                  <a:srgbClr val="222222"/>
                </a:solidFill>
                <a:effectLst/>
                <a:latin typeface="Arial" panose="020B0604020202020204" pitchFamily="34" charset="0"/>
              </a:rPr>
              <a:t>, D., </a:t>
            </a:r>
            <a:r>
              <a:rPr lang="en-US" sz="800" b="0" i="0" dirty="0" err="1">
                <a:solidFill>
                  <a:srgbClr val="222222"/>
                </a:solidFill>
                <a:effectLst/>
                <a:latin typeface="Arial" panose="020B0604020202020204" pitchFamily="34" charset="0"/>
              </a:rPr>
              <a:t>Minervini</a:t>
            </a:r>
            <a:r>
              <a:rPr lang="en-US" sz="800" b="0" i="0" dirty="0">
                <a:solidFill>
                  <a:srgbClr val="222222"/>
                </a:solidFill>
                <a:effectLst/>
                <a:latin typeface="Arial" panose="020B0604020202020204" pitchFamily="34" charset="0"/>
              </a:rPr>
              <a:t>, P., &amp; </a:t>
            </a:r>
            <a:r>
              <a:rPr lang="en-US" sz="800" b="0" i="0" dirty="0" err="1">
                <a:solidFill>
                  <a:srgbClr val="222222"/>
                </a:solidFill>
                <a:effectLst/>
                <a:latin typeface="Arial" panose="020B0604020202020204" pitchFamily="34" charset="0"/>
              </a:rPr>
              <a:t>Cochez</a:t>
            </a:r>
            <a:r>
              <a:rPr lang="en-US" sz="800" b="0" i="0" dirty="0">
                <a:solidFill>
                  <a:srgbClr val="222222"/>
                </a:solidFill>
                <a:effectLst/>
                <a:latin typeface="Arial" panose="020B0604020202020204" pitchFamily="34" charset="0"/>
              </a:rPr>
              <a:t>, M. (2020). Complex query answering with neural link predictors. </a:t>
            </a:r>
            <a:r>
              <a:rPr lang="en-US" sz="800" b="0" i="1" dirty="0" err="1">
                <a:solidFill>
                  <a:srgbClr val="222222"/>
                </a:solidFill>
                <a:effectLst/>
                <a:latin typeface="Arial" panose="020B0604020202020204" pitchFamily="34" charset="0"/>
              </a:rPr>
              <a:t>arXiv</a:t>
            </a:r>
            <a:r>
              <a:rPr lang="en-US" sz="800" b="0" i="1" dirty="0">
                <a:solidFill>
                  <a:srgbClr val="222222"/>
                </a:solidFill>
                <a:effectLst/>
                <a:latin typeface="Arial" panose="020B0604020202020204" pitchFamily="34" charset="0"/>
              </a:rPr>
              <a:t> preprint arXiv:2011.03459</a:t>
            </a:r>
            <a:r>
              <a:rPr lang="en-US" sz="800" b="0" i="0" dirty="0">
                <a:solidFill>
                  <a:srgbClr val="222222"/>
                </a:solidFill>
                <a:effectLst/>
                <a:latin typeface="Arial" panose="020B0604020202020204" pitchFamily="34" charset="0"/>
              </a:rPr>
              <a:t>.</a:t>
            </a:r>
            <a:endParaRPr lang="LID4096" sz="800" dirty="0"/>
          </a:p>
        </p:txBody>
      </p:sp>
      <p:sp>
        <p:nvSpPr>
          <p:cNvPr id="4" name="Slide Number Placeholder 3">
            <a:extLst>
              <a:ext uri="{FF2B5EF4-FFF2-40B4-BE49-F238E27FC236}">
                <a16:creationId xmlns:a16="http://schemas.microsoft.com/office/drawing/2014/main" id="{5754D240-0C30-487D-0117-8C4BED2B4934}"/>
              </a:ext>
            </a:extLst>
          </p:cNvPr>
          <p:cNvSpPr>
            <a:spLocks noGrp="1"/>
          </p:cNvSpPr>
          <p:nvPr>
            <p:ph type="sldNum" sz="quarter" idx="12"/>
          </p:nvPr>
        </p:nvSpPr>
        <p:spPr/>
        <p:txBody>
          <a:bodyPr/>
          <a:lstStyle/>
          <a:p>
            <a:fld id="{AB4510BC-A1D5-4B44-925C-78FB2FCED2D1}" type="slidenum">
              <a:rPr lang="en-US" smtClean="0"/>
              <a:t>32</a:t>
            </a:fld>
            <a:endParaRPr lang="en-US"/>
          </a:p>
        </p:txBody>
      </p:sp>
    </p:spTree>
    <p:extLst>
      <p:ext uri="{BB962C8B-B14F-4D97-AF65-F5344CB8AC3E}">
        <p14:creationId xmlns:p14="http://schemas.microsoft.com/office/powerpoint/2010/main" val="2459331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12DC5-B321-3517-21B2-4BCA58B5B239}"/>
              </a:ext>
            </a:extLst>
          </p:cNvPr>
          <p:cNvSpPr>
            <a:spLocks noGrp="1"/>
          </p:cNvSpPr>
          <p:nvPr>
            <p:ph type="title"/>
          </p:nvPr>
        </p:nvSpPr>
        <p:spPr/>
        <p:txBody>
          <a:bodyPr>
            <a:normAutofit/>
          </a:bodyPr>
          <a:lstStyle/>
          <a:p>
            <a:r>
              <a:rPr lang="en-US" dirty="0"/>
              <a:t>Methods: Learning to search in the continuous space</a:t>
            </a:r>
            <a:endParaRPr lang="LID4096"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4D4967C-4739-CA53-5B85-FE8B6BAF3DC5}"/>
                  </a:ext>
                </a:extLst>
              </p:cNvPr>
              <p:cNvSpPr>
                <a:spLocks noGrp="1"/>
              </p:cNvSpPr>
              <p:nvPr>
                <p:ph idx="1"/>
              </p:nvPr>
            </p:nvSpPr>
            <p:spPr/>
            <p:txBody>
              <a:bodyPr/>
              <a:lstStyle/>
              <a:p>
                <a:pPr marL="0" indent="0">
                  <a:buNone/>
                </a:pPr>
                <a:r>
                  <a:rPr lang="en-US" dirty="0"/>
                  <a:t>Can we skip the gradient ascend?</a:t>
                </a:r>
              </a:p>
              <a:p>
                <a:r>
                  <a:rPr lang="en-US" dirty="0"/>
                  <a:t>Before answering yes or no, let’s simplify the problem by consider the </a:t>
                </a:r>
                <a:r>
                  <a:rPr lang="en-US" dirty="0">
                    <a:solidFill>
                      <a:srgbClr val="FF0000"/>
                    </a:solidFill>
                  </a:rPr>
                  <a:t>conjunctive queries </a:t>
                </a:r>
                <a:r>
                  <a:rPr lang="en-US" dirty="0"/>
                  <a:t>separately.</a:t>
                </a:r>
              </a:p>
              <a:p>
                <a:pPr marL="0" indent="0">
                  <a:buNone/>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max</m:t>
                              </m:r>
                            </m:e>
                            <m:lim>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sub>
                              </m:sSub>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𝒳</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𝑦</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𝒳</m:t>
                              </m:r>
                            </m:lim>
                          </m:limLow>
                        </m:fName>
                        <m:e>
                          <m:sSub>
                            <m:sSubPr>
                              <m:ctrlPr>
                                <a:rPr lang="en-US" i="1">
                                  <a:latin typeface="Cambria Math" panose="02040503050406030204" pitchFamily="18" charset="0"/>
                                </a:rPr>
                              </m:ctrlPr>
                            </m:sSubPr>
                            <m:e>
                              <m:r>
                                <a:rPr lang="en-US" i="1">
                                  <a:latin typeface="Cambria Math" panose="02040503050406030204" pitchFamily="18" charset="0"/>
                                </a:rPr>
                                <m:t>⊤</m:t>
                              </m:r>
                            </m:e>
                            <m:sub>
                              <m:r>
                                <a:rPr lang="en-US" i="1">
                                  <a:latin typeface="Cambria Math" panose="02040503050406030204" pitchFamily="18" charset="0"/>
                                </a:rPr>
                                <m:t>𝑘</m:t>
                              </m:r>
                              <m:r>
                                <a:rPr lang="en-US" i="1">
                                  <a:latin typeface="Cambria Math" panose="02040503050406030204" pitchFamily="18" charset="0"/>
                                </a:rPr>
                                <m:t>=1,…,</m:t>
                              </m:r>
                              <m:sSub>
                                <m:sSubPr>
                                  <m:ctrlPr>
                                    <a:rPr lang="en-US" i="1">
                                      <a:latin typeface="Cambria Math" panose="02040503050406030204" pitchFamily="18" charset="0"/>
                                    </a:rPr>
                                  </m:ctrlPr>
                                </m:sSubPr>
                                <m:e>
                                  <m:r>
                                    <a:rPr lang="en-US" i="1">
                                      <a:latin typeface="Cambria Math" panose="02040503050406030204" pitchFamily="18" charset="0"/>
                                    </a:rPr>
                                    <m:t>𝑀</m:t>
                                  </m:r>
                                </m:e>
                                <m:sub>
                                  <m:r>
                                    <a:rPr lang="en-US" i="1">
                                      <a:latin typeface="Cambria Math" panose="02040503050406030204" pitchFamily="18" charset="0"/>
                                    </a:rPr>
                                    <m:t>𝑗</m:t>
                                  </m:r>
                                </m:sub>
                              </m:sSub>
                            </m:sub>
                          </m:sSub>
                          <m:r>
                            <a:rPr lang="en-US" i="1">
                              <a:latin typeface="Cambria Math" panose="02040503050406030204" pitchFamily="18" charset="0"/>
                            </a:rPr>
                            <m:t>𝑇𝑉</m:t>
                          </m:r>
                          <m:d>
                            <m:dPr>
                              <m:begChr m:val="["/>
                              <m:endChr m:val="]"/>
                              <m:ctrlPr>
                                <a:rPr lang="en-US" i="1">
                                  <a:latin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𝑎</m:t>
                                  </m:r>
                                </m:e>
                                <m:sub>
                                  <m:r>
                                    <a:rPr lang="en-US" b="0" i="1" smtClean="0">
                                      <a:latin typeface="Cambria Math" panose="02040503050406030204" pitchFamily="18" charset="0"/>
                                      <a:ea typeface="Cambria Math" panose="02040503050406030204" pitchFamily="18" charset="0"/>
                                    </a:rPr>
                                    <m:t>𝑗𝑘</m:t>
                                  </m:r>
                                </m:sub>
                              </m:sSub>
                            </m:e>
                          </m:d>
                        </m:e>
                      </m:func>
                    </m:oMath>
                  </m:oMathPara>
                </a14:m>
                <a:endParaRPr lang="en-US" b="0" i="1" dirty="0">
                  <a:latin typeface="Cambria Math" panose="02040503050406030204" pitchFamily="18" charset="0"/>
                  <a:ea typeface="Cambria Math" panose="02040503050406030204" pitchFamily="18" charset="0"/>
                </a:endParaRPr>
              </a:p>
              <a:p>
                <a:r>
                  <a:rPr lang="en-US" dirty="0"/>
                  <a:t>This conjunctive queries can be considered as a query graph</a:t>
                </a:r>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𝑥</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𝑟</m:t>
                        </m:r>
                      </m:e>
                      <m:sub>
                        <m:r>
                          <a:rPr lang="en-US" b="0" i="1" smtClean="0">
                            <a:latin typeface="Cambria Math" panose="02040503050406030204" pitchFamily="18" charset="0"/>
                          </a:rPr>
                          <m:t>2</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𝑥</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3</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e>
                    </m:d>
                  </m:oMath>
                </a14:m>
                <a:endParaRPr lang="en-US" dirty="0"/>
              </a:p>
              <a:p>
                <a:r>
                  <a:rPr lang="en-US" dirty="0"/>
                  <a:t>Or </a:t>
                </a:r>
                <a14:m>
                  <m:oMath xmlns:m="http://schemas.openxmlformats.org/officeDocument/2006/math">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max</m:t>
                        </m:r>
                      </m:e>
                      <m:lim>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lim>
                    </m:limLow>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𝑥</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𝑏</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𝑥</m:t>
                            </m:r>
                          </m:e>
                        </m:d>
                      </m:e>
                    </m:d>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3</m:t>
                            </m:r>
                          </m:sub>
                        </m:sSub>
                        <m:r>
                          <a:rPr lang="en-US" b="0" i="1" smtClean="0">
                            <a:latin typeface="Cambria Math" panose="02040503050406030204" pitchFamily="18" charset="0"/>
                          </a:rPr>
                          <m:t>,</m:t>
                        </m:r>
                        <m:r>
                          <a:rPr lang="en-US" b="0" i="1" smtClean="0">
                            <a:latin typeface="Cambria Math" panose="02040503050406030204" pitchFamily="18" charset="0"/>
                          </a:rPr>
                          <m:t>𝑦</m:t>
                        </m:r>
                      </m:e>
                    </m:d>
                  </m:oMath>
                </a14:m>
                <a:endParaRPr lang="en-US" dirty="0"/>
              </a:p>
            </p:txBody>
          </p:sp>
        </mc:Choice>
        <mc:Fallback xmlns="">
          <p:sp>
            <p:nvSpPr>
              <p:cNvPr id="3" name="Content Placeholder 2">
                <a:extLst>
                  <a:ext uri="{FF2B5EF4-FFF2-40B4-BE49-F238E27FC236}">
                    <a16:creationId xmlns:a16="http://schemas.microsoft.com/office/drawing/2014/main" id="{24D4967C-4739-CA53-5B85-FE8B6BAF3DC5}"/>
                  </a:ext>
                </a:extLst>
              </p:cNvPr>
              <p:cNvSpPr>
                <a:spLocks noGrp="1" noRot="1" noChangeAspect="1" noMove="1" noResize="1" noEditPoints="1" noAdjustHandles="1" noChangeArrowheads="1" noChangeShapeType="1" noTextEdit="1"/>
              </p:cNvSpPr>
              <p:nvPr>
                <p:ph idx="1"/>
              </p:nvPr>
            </p:nvSpPr>
            <p:spPr>
              <a:blipFill>
                <a:blip r:embed="rId2"/>
                <a:stretch>
                  <a:fillRect l="-1217" t="-2241" r="-1391"/>
                </a:stretch>
              </a:blipFill>
            </p:spPr>
            <p:txBody>
              <a:bodyPr/>
              <a:lstStyle/>
              <a:p>
                <a:r>
                  <a:rPr lang="LID4096">
                    <a:noFill/>
                  </a:rPr>
                  <a:t> </a:t>
                </a:r>
              </a:p>
            </p:txBody>
          </p:sp>
        </mc:Fallback>
      </mc:AlternateContent>
      <p:sp>
        <p:nvSpPr>
          <p:cNvPr id="4" name="Rectangle: Rounded Corners 3">
            <a:extLst>
              <a:ext uri="{FF2B5EF4-FFF2-40B4-BE49-F238E27FC236}">
                <a16:creationId xmlns:a16="http://schemas.microsoft.com/office/drawing/2014/main" id="{72EC2278-7E1B-8DA1-F903-275CEFA2FC0F}"/>
              </a:ext>
            </a:extLst>
          </p:cNvPr>
          <p:cNvSpPr/>
          <p:nvPr/>
        </p:nvSpPr>
        <p:spPr>
          <a:xfrm>
            <a:off x="8572582" y="4483503"/>
            <a:ext cx="180000" cy="1800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5" name="Rectangle: Rounded Corners 4">
            <a:extLst>
              <a:ext uri="{FF2B5EF4-FFF2-40B4-BE49-F238E27FC236}">
                <a16:creationId xmlns:a16="http://schemas.microsoft.com/office/drawing/2014/main" id="{F1D58DF3-DC87-2EE2-E026-42E8A72FD5D1}"/>
              </a:ext>
            </a:extLst>
          </p:cNvPr>
          <p:cNvSpPr/>
          <p:nvPr/>
        </p:nvSpPr>
        <p:spPr>
          <a:xfrm>
            <a:off x="8572582" y="5698084"/>
            <a:ext cx="180000" cy="180000"/>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LID4096" dirty="0"/>
          </a:p>
        </p:txBody>
      </p:sp>
      <p:sp>
        <p:nvSpPr>
          <p:cNvPr id="6" name="Rectangle: Rounded Corners 5">
            <a:extLst>
              <a:ext uri="{FF2B5EF4-FFF2-40B4-BE49-F238E27FC236}">
                <a16:creationId xmlns:a16="http://schemas.microsoft.com/office/drawing/2014/main" id="{21C362E7-1317-5D51-CB9B-7A8B86FDD087}"/>
              </a:ext>
            </a:extLst>
          </p:cNvPr>
          <p:cNvSpPr/>
          <p:nvPr/>
        </p:nvSpPr>
        <p:spPr>
          <a:xfrm>
            <a:off x="9869832" y="5092273"/>
            <a:ext cx="180000" cy="1800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LID4096"/>
          </a:p>
        </p:txBody>
      </p:sp>
      <p:sp>
        <p:nvSpPr>
          <p:cNvPr id="7" name="Rectangle: Rounded Corners 6">
            <a:extLst>
              <a:ext uri="{FF2B5EF4-FFF2-40B4-BE49-F238E27FC236}">
                <a16:creationId xmlns:a16="http://schemas.microsoft.com/office/drawing/2014/main" id="{EE1FEC1A-EB66-2F3B-4CB9-B7ADB0A09B51}"/>
              </a:ext>
            </a:extLst>
          </p:cNvPr>
          <p:cNvSpPr/>
          <p:nvPr/>
        </p:nvSpPr>
        <p:spPr>
          <a:xfrm>
            <a:off x="11167082" y="5103665"/>
            <a:ext cx="180000" cy="1800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LID4096"/>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30013FF-03EA-6376-7C12-2DF2A94E3C50}"/>
                  </a:ext>
                </a:extLst>
              </p:cNvPr>
              <p:cNvSpPr txBox="1"/>
              <p:nvPr/>
            </p:nvSpPr>
            <p:spPr>
              <a:xfrm>
                <a:off x="9869832" y="5290096"/>
                <a:ext cx="18331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oMath>
                  </m:oMathPara>
                </a14:m>
                <a:endParaRPr lang="LID4096" dirty="0"/>
              </a:p>
            </p:txBody>
          </p:sp>
        </mc:Choice>
        <mc:Fallback xmlns="">
          <p:sp>
            <p:nvSpPr>
              <p:cNvPr id="11" name="TextBox 10">
                <a:extLst>
                  <a:ext uri="{FF2B5EF4-FFF2-40B4-BE49-F238E27FC236}">
                    <a16:creationId xmlns:a16="http://schemas.microsoft.com/office/drawing/2014/main" id="{030013FF-03EA-6376-7C12-2DF2A94E3C50}"/>
                  </a:ext>
                </a:extLst>
              </p:cNvPr>
              <p:cNvSpPr txBox="1">
                <a:spLocks noRot="1" noChangeAspect="1" noMove="1" noResize="1" noEditPoints="1" noAdjustHandles="1" noChangeArrowheads="1" noChangeShapeType="1" noTextEdit="1"/>
              </p:cNvSpPr>
              <p:nvPr/>
            </p:nvSpPr>
            <p:spPr>
              <a:xfrm>
                <a:off x="9869832" y="5290096"/>
                <a:ext cx="183319" cy="276999"/>
              </a:xfrm>
              <a:prstGeom prst="rect">
                <a:avLst/>
              </a:prstGeom>
              <a:blipFill>
                <a:blip r:embed="rId3"/>
                <a:stretch>
                  <a:fillRect l="-20000" r="-13333"/>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84D9C8B-833C-3A78-7847-4B8985957697}"/>
                  </a:ext>
                </a:extLst>
              </p:cNvPr>
              <p:cNvSpPr txBox="1"/>
              <p:nvPr/>
            </p:nvSpPr>
            <p:spPr>
              <a:xfrm>
                <a:off x="11167082" y="5290096"/>
                <a:ext cx="18671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oMath>
                  </m:oMathPara>
                </a14:m>
                <a:endParaRPr lang="LID4096" dirty="0"/>
              </a:p>
            </p:txBody>
          </p:sp>
        </mc:Choice>
        <mc:Fallback xmlns="">
          <p:sp>
            <p:nvSpPr>
              <p:cNvPr id="12" name="TextBox 11">
                <a:extLst>
                  <a:ext uri="{FF2B5EF4-FFF2-40B4-BE49-F238E27FC236}">
                    <a16:creationId xmlns:a16="http://schemas.microsoft.com/office/drawing/2014/main" id="{784D9C8B-833C-3A78-7847-4B8985957697}"/>
                  </a:ext>
                </a:extLst>
              </p:cNvPr>
              <p:cNvSpPr txBox="1">
                <a:spLocks noRot="1" noChangeAspect="1" noMove="1" noResize="1" noEditPoints="1" noAdjustHandles="1" noChangeArrowheads="1" noChangeShapeType="1" noTextEdit="1"/>
              </p:cNvSpPr>
              <p:nvPr/>
            </p:nvSpPr>
            <p:spPr>
              <a:xfrm>
                <a:off x="11167082" y="5290096"/>
                <a:ext cx="186718" cy="276999"/>
              </a:xfrm>
              <a:prstGeom prst="rect">
                <a:avLst/>
              </a:prstGeom>
              <a:blipFill>
                <a:blip r:embed="rId4"/>
                <a:stretch>
                  <a:fillRect l="-32258" r="-25806" b="-26667"/>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B93D8FB-B39C-3930-B362-13504F44B718}"/>
                  </a:ext>
                </a:extLst>
              </p:cNvPr>
              <p:cNvSpPr txBox="1"/>
              <p:nvPr/>
            </p:nvSpPr>
            <p:spPr>
              <a:xfrm>
                <a:off x="8238628" y="4435004"/>
                <a:ext cx="18671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oMath>
                  </m:oMathPara>
                </a14:m>
                <a:endParaRPr lang="LID4096" dirty="0"/>
              </a:p>
            </p:txBody>
          </p:sp>
        </mc:Choice>
        <mc:Fallback xmlns="">
          <p:sp>
            <p:nvSpPr>
              <p:cNvPr id="13" name="TextBox 12">
                <a:extLst>
                  <a:ext uri="{FF2B5EF4-FFF2-40B4-BE49-F238E27FC236}">
                    <a16:creationId xmlns:a16="http://schemas.microsoft.com/office/drawing/2014/main" id="{1B93D8FB-B39C-3930-B362-13504F44B718}"/>
                  </a:ext>
                </a:extLst>
              </p:cNvPr>
              <p:cNvSpPr txBox="1">
                <a:spLocks noRot="1" noChangeAspect="1" noMove="1" noResize="1" noEditPoints="1" noAdjustHandles="1" noChangeArrowheads="1" noChangeShapeType="1" noTextEdit="1"/>
              </p:cNvSpPr>
              <p:nvPr/>
            </p:nvSpPr>
            <p:spPr>
              <a:xfrm>
                <a:off x="8238628" y="4435004"/>
                <a:ext cx="186718" cy="276999"/>
              </a:xfrm>
              <a:prstGeom prst="rect">
                <a:avLst/>
              </a:prstGeom>
              <a:blipFill>
                <a:blip r:embed="rId5"/>
                <a:stretch>
                  <a:fillRect l="-19355" r="-12903"/>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D8513CD-FABC-278C-4C08-25FFCA51BAD6}"/>
                  </a:ext>
                </a:extLst>
              </p:cNvPr>
              <p:cNvSpPr txBox="1"/>
              <p:nvPr/>
            </p:nvSpPr>
            <p:spPr>
              <a:xfrm>
                <a:off x="8238628" y="5698084"/>
                <a:ext cx="18671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𝑏</m:t>
                      </m:r>
                    </m:oMath>
                  </m:oMathPara>
                </a14:m>
                <a:endParaRPr lang="LID4096" dirty="0"/>
              </a:p>
            </p:txBody>
          </p:sp>
        </mc:Choice>
        <mc:Fallback xmlns="">
          <p:sp>
            <p:nvSpPr>
              <p:cNvPr id="14" name="TextBox 13">
                <a:extLst>
                  <a:ext uri="{FF2B5EF4-FFF2-40B4-BE49-F238E27FC236}">
                    <a16:creationId xmlns:a16="http://schemas.microsoft.com/office/drawing/2014/main" id="{9D8513CD-FABC-278C-4C08-25FFCA51BAD6}"/>
                  </a:ext>
                </a:extLst>
              </p:cNvPr>
              <p:cNvSpPr txBox="1">
                <a:spLocks noRot="1" noChangeAspect="1" noMove="1" noResize="1" noEditPoints="1" noAdjustHandles="1" noChangeArrowheads="1" noChangeShapeType="1" noTextEdit="1"/>
              </p:cNvSpPr>
              <p:nvPr/>
            </p:nvSpPr>
            <p:spPr>
              <a:xfrm>
                <a:off x="8238628" y="5698084"/>
                <a:ext cx="186718" cy="276999"/>
              </a:xfrm>
              <a:prstGeom prst="rect">
                <a:avLst/>
              </a:prstGeom>
              <a:blipFill>
                <a:blip r:embed="rId6"/>
                <a:stretch>
                  <a:fillRect l="-29032" r="-25806" b="-8889"/>
                </a:stretch>
              </a:blipFill>
            </p:spPr>
            <p:txBody>
              <a:bodyPr/>
              <a:lstStyle/>
              <a:p>
                <a:r>
                  <a:rPr lang="LID4096">
                    <a:noFill/>
                  </a:rPr>
                  <a:t> </a:t>
                </a:r>
              </a:p>
            </p:txBody>
          </p:sp>
        </mc:Fallback>
      </mc:AlternateContent>
      <p:cxnSp>
        <p:nvCxnSpPr>
          <p:cNvPr id="16" name="Straight Arrow Connector 15">
            <a:extLst>
              <a:ext uri="{FF2B5EF4-FFF2-40B4-BE49-F238E27FC236}">
                <a16:creationId xmlns:a16="http://schemas.microsoft.com/office/drawing/2014/main" id="{06A84B20-3AD1-900E-1241-8F137D4AE44F}"/>
              </a:ext>
            </a:extLst>
          </p:cNvPr>
          <p:cNvCxnSpPr>
            <a:stCxn id="4" idx="3"/>
            <a:endCxn id="6" idx="1"/>
          </p:cNvCxnSpPr>
          <p:nvPr/>
        </p:nvCxnSpPr>
        <p:spPr>
          <a:xfrm>
            <a:off x="8752582" y="4573503"/>
            <a:ext cx="1117250" cy="6087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8D31B86-3DAD-67C7-FD3F-77ADE3C51E10}"/>
              </a:ext>
            </a:extLst>
          </p:cNvPr>
          <p:cNvCxnSpPr>
            <a:cxnSpLocks/>
            <a:stCxn id="5" idx="3"/>
            <a:endCxn id="6" idx="1"/>
          </p:cNvCxnSpPr>
          <p:nvPr/>
        </p:nvCxnSpPr>
        <p:spPr>
          <a:xfrm flipV="1">
            <a:off x="8752582" y="5182273"/>
            <a:ext cx="1117250" cy="605811"/>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1" name="Straight Arrow Connector 20">
            <a:extLst>
              <a:ext uri="{FF2B5EF4-FFF2-40B4-BE49-F238E27FC236}">
                <a16:creationId xmlns:a16="http://schemas.microsoft.com/office/drawing/2014/main" id="{F80C7824-C312-2DF6-EF4C-01DFACD91D84}"/>
              </a:ext>
            </a:extLst>
          </p:cNvPr>
          <p:cNvCxnSpPr>
            <a:cxnSpLocks/>
            <a:stCxn id="6" idx="3"/>
            <a:endCxn id="7" idx="1"/>
          </p:cNvCxnSpPr>
          <p:nvPr/>
        </p:nvCxnSpPr>
        <p:spPr>
          <a:xfrm>
            <a:off x="10049832" y="5182273"/>
            <a:ext cx="1117250" cy="113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D9FA4890-C844-8922-79AF-19075460BD4D}"/>
                  </a:ext>
                </a:extLst>
              </p:cNvPr>
              <p:cNvSpPr txBox="1"/>
              <p:nvPr/>
            </p:nvSpPr>
            <p:spPr>
              <a:xfrm>
                <a:off x="9237110" y="4390004"/>
                <a:ext cx="23852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1</m:t>
                          </m:r>
                        </m:sub>
                      </m:sSub>
                    </m:oMath>
                  </m:oMathPara>
                </a14:m>
                <a:endParaRPr lang="LID4096" dirty="0"/>
              </a:p>
            </p:txBody>
          </p:sp>
        </mc:Choice>
        <mc:Fallback xmlns="">
          <p:sp>
            <p:nvSpPr>
              <p:cNvPr id="28" name="TextBox 27">
                <a:extLst>
                  <a:ext uri="{FF2B5EF4-FFF2-40B4-BE49-F238E27FC236}">
                    <a16:creationId xmlns:a16="http://schemas.microsoft.com/office/drawing/2014/main" id="{D9FA4890-C844-8922-79AF-19075460BD4D}"/>
                  </a:ext>
                </a:extLst>
              </p:cNvPr>
              <p:cNvSpPr txBox="1">
                <a:spLocks noRot="1" noChangeAspect="1" noMove="1" noResize="1" noEditPoints="1" noAdjustHandles="1" noChangeArrowheads="1" noChangeShapeType="1" noTextEdit="1"/>
              </p:cNvSpPr>
              <p:nvPr/>
            </p:nvSpPr>
            <p:spPr>
              <a:xfrm>
                <a:off x="9237110" y="4390004"/>
                <a:ext cx="238527" cy="276999"/>
              </a:xfrm>
              <a:prstGeom prst="rect">
                <a:avLst/>
              </a:prstGeom>
              <a:blipFill>
                <a:blip r:embed="rId7"/>
                <a:stretch>
                  <a:fillRect l="-15385" r="-10256" b="-15217"/>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1436C51B-962C-E832-D9CA-96ADB76E4402}"/>
                  </a:ext>
                </a:extLst>
              </p:cNvPr>
              <p:cNvSpPr txBox="1"/>
              <p:nvPr/>
            </p:nvSpPr>
            <p:spPr>
              <a:xfrm>
                <a:off x="9281943" y="5511085"/>
                <a:ext cx="41697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2</m:t>
                          </m:r>
                        </m:sub>
                      </m:sSub>
                    </m:oMath>
                  </m:oMathPara>
                </a14:m>
                <a:endParaRPr lang="LID4096" dirty="0"/>
              </a:p>
            </p:txBody>
          </p:sp>
        </mc:Choice>
        <mc:Fallback xmlns="">
          <p:sp>
            <p:nvSpPr>
              <p:cNvPr id="29" name="TextBox 28">
                <a:extLst>
                  <a:ext uri="{FF2B5EF4-FFF2-40B4-BE49-F238E27FC236}">
                    <a16:creationId xmlns:a16="http://schemas.microsoft.com/office/drawing/2014/main" id="{1436C51B-962C-E832-D9CA-96ADB76E4402}"/>
                  </a:ext>
                </a:extLst>
              </p:cNvPr>
              <p:cNvSpPr txBox="1">
                <a:spLocks noRot="1" noChangeAspect="1" noMove="1" noResize="1" noEditPoints="1" noAdjustHandles="1" noChangeArrowheads="1" noChangeShapeType="1" noTextEdit="1"/>
              </p:cNvSpPr>
              <p:nvPr/>
            </p:nvSpPr>
            <p:spPr>
              <a:xfrm>
                <a:off x="9281943" y="5511085"/>
                <a:ext cx="416974" cy="276999"/>
              </a:xfrm>
              <a:prstGeom prst="rect">
                <a:avLst/>
              </a:prstGeom>
              <a:blipFill>
                <a:blip r:embed="rId8"/>
                <a:stretch>
                  <a:fillRect l="-2941" r="-5882" b="-17778"/>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E4E21787-901B-CE8C-50F7-21AA08C2C307}"/>
                  </a:ext>
                </a:extLst>
              </p:cNvPr>
              <p:cNvSpPr txBox="1"/>
              <p:nvPr/>
            </p:nvSpPr>
            <p:spPr>
              <a:xfrm>
                <a:off x="10489193" y="4860274"/>
                <a:ext cx="24384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3</m:t>
                          </m:r>
                        </m:sub>
                      </m:sSub>
                    </m:oMath>
                  </m:oMathPara>
                </a14:m>
                <a:endParaRPr lang="LID4096" dirty="0"/>
              </a:p>
            </p:txBody>
          </p:sp>
        </mc:Choice>
        <mc:Fallback xmlns="">
          <p:sp>
            <p:nvSpPr>
              <p:cNvPr id="30" name="TextBox 29">
                <a:extLst>
                  <a:ext uri="{FF2B5EF4-FFF2-40B4-BE49-F238E27FC236}">
                    <a16:creationId xmlns:a16="http://schemas.microsoft.com/office/drawing/2014/main" id="{E4E21787-901B-CE8C-50F7-21AA08C2C307}"/>
                  </a:ext>
                </a:extLst>
              </p:cNvPr>
              <p:cNvSpPr txBox="1">
                <a:spLocks noRot="1" noChangeAspect="1" noMove="1" noResize="1" noEditPoints="1" noAdjustHandles="1" noChangeArrowheads="1" noChangeShapeType="1" noTextEdit="1"/>
              </p:cNvSpPr>
              <p:nvPr/>
            </p:nvSpPr>
            <p:spPr>
              <a:xfrm>
                <a:off x="10489193" y="4860274"/>
                <a:ext cx="243848" cy="276999"/>
              </a:xfrm>
              <a:prstGeom prst="rect">
                <a:avLst/>
              </a:prstGeom>
              <a:blipFill>
                <a:blip r:embed="rId9"/>
                <a:stretch>
                  <a:fillRect l="-15000" r="-7500" b="-15217"/>
                </a:stretch>
              </a:blipFill>
            </p:spPr>
            <p:txBody>
              <a:bodyPr/>
              <a:lstStyle/>
              <a:p>
                <a:r>
                  <a:rPr lang="LID4096">
                    <a:noFill/>
                  </a:rPr>
                  <a:t> </a:t>
                </a:r>
              </a:p>
            </p:txBody>
          </p:sp>
        </mc:Fallback>
      </mc:AlternateContent>
      <p:sp>
        <p:nvSpPr>
          <p:cNvPr id="8" name="Slide Number Placeholder 7">
            <a:extLst>
              <a:ext uri="{FF2B5EF4-FFF2-40B4-BE49-F238E27FC236}">
                <a16:creationId xmlns:a16="http://schemas.microsoft.com/office/drawing/2014/main" id="{849A5E6D-D20A-2C9D-ACBF-4128037B58F3}"/>
              </a:ext>
            </a:extLst>
          </p:cNvPr>
          <p:cNvSpPr>
            <a:spLocks noGrp="1"/>
          </p:cNvSpPr>
          <p:nvPr>
            <p:ph type="sldNum" sz="quarter" idx="12"/>
          </p:nvPr>
        </p:nvSpPr>
        <p:spPr/>
        <p:txBody>
          <a:bodyPr/>
          <a:lstStyle/>
          <a:p>
            <a:fld id="{AB4510BC-A1D5-4B44-925C-78FB2FCED2D1}" type="slidenum">
              <a:rPr lang="en-US" smtClean="0"/>
              <a:t>33</a:t>
            </a:fld>
            <a:endParaRPr lang="en-US"/>
          </a:p>
        </p:txBody>
      </p:sp>
    </p:spTree>
    <p:extLst>
      <p:ext uri="{BB962C8B-B14F-4D97-AF65-F5344CB8AC3E}">
        <p14:creationId xmlns:p14="http://schemas.microsoft.com/office/powerpoint/2010/main" val="3668831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12DC5-B321-3517-21B2-4BCA58B5B239}"/>
              </a:ext>
            </a:extLst>
          </p:cNvPr>
          <p:cNvSpPr>
            <a:spLocks noGrp="1"/>
          </p:cNvSpPr>
          <p:nvPr>
            <p:ph type="title"/>
          </p:nvPr>
        </p:nvSpPr>
        <p:spPr/>
        <p:txBody>
          <a:bodyPr>
            <a:normAutofit/>
          </a:bodyPr>
          <a:lstStyle/>
          <a:p>
            <a:r>
              <a:rPr lang="en-US" dirty="0"/>
              <a:t>Methods: Learning to search in the continuous space</a:t>
            </a:r>
            <a:endParaRPr lang="LID4096" dirty="0"/>
          </a:p>
        </p:txBody>
      </p:sp>
      <p:sp>
        <p:nvSpPr>
          <p:cNvPr id="8" name="Text Placeholder 7">
            <a:extLst>
              <a:ext uri="{FF2B5EF4-FFF2-40B4-BE49-F238E27FC236}">
                <a16:creationId xmlns:a16="http://schemas.microsoft.com/office/drawing/2014/main" id="{1773E7B8-D72F-0D27-B1A7-27A857FEB9DD}"/>
              </a:ext>
            </a:extLst>
          </p:cNvPr>
          <p:cNvSpPr>
            <a:spLocks noGrp="1"/>
          </p:cNvSpPr>
          <p:nvPr>
            <p:ph type="body" idx="1"/>
          </p:nvPr>
        </p:nvSpPr>
        <p:spPr/>
        <p:txBody>
          <a:bodyPr/>
          <a:lstStyle/>
          <a:p>
            <a:r>
              <a:rPr lang="en-US" dirty="0"/>
              <a:t>Search</a:t>
            </a:r>
            <a:endParaRPr lang="LID4096"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4D4967C-4739-CA53-5B85-FE8B6BAF3DC5}"/>
                  </a:ext>
                </a:extLst>
              </p:cNvPr>
              <p:cNvSpPr>
                <a:spLocks noGrp="1"/>
              </p:cNvSpPr>
              <p:nvPr>
                <p:ph sz="half" idx="2"/>
              </p:nvPr>
            </p:nvSpPr>
            <p:spPr/>
            <p:txBody>
              <a:bodyPr>
                <a:normAutofit/>
              </a:bodyPr>
              <a:lstStyle/>
              <a:p>
                <a:pPr marL="0" indent="0">
                  <a:buNone/>
                </a:pPr>
                <a:r>
                  <a:rPr lang="en-US" sz="2400" dirty="0"/>
                  <a:t>Goal: optimize the embedding of </a:t>
                </a:r>
                <a14:m>
                  <m:oMath xmlns:m="http://schemas.openxmlformats.org/officeDocument/2006/math">
                    <m:r>
                      <a:rPr lang="en-US" sz="2400" i="1" dirty="0" smtClean="0">
                        <a:latin typeface="Cambria Math" panose="02040503050406030204" pitchFamily="18" charset="0"/>
                      </a:rPr>
                      <m:t>𝑥</m:t>
                    </m:r>
                    <m:r>
                      <a:rPr lang="en-US" sz="2400" i="1" dirty="0" smtClean="0">
                        <a:latin typeface="Cambria Math" panose="02040503050406030204" pitchFamily="18" charset="0"/>
                      </a:rPr>
                      <m:t>,</m:t>
                    </m:r>
                    <m:r>
                      <a:rPr lang="en-US" sz="2400" i="1" dirty="0" smtClean="0">
                        <a:latin typeface="Cambria Math" panose="02040503050406030204" pitchFamily="18" charset="0"/>
                      </a:rPr>
                      <m:t>𝑦</m:t>
                    </m:r>
                  </m:oMath>
                </a14:m>
                <a:endParaRPr lang="en-US" sz="2400" dirty="0"/>
              </a:p>
              <a:p>
                <a:pPr marL="0" indent="0">
                  <a:buNone/>
                </a:pPr>
                <a:endParaRPr lang="en-US" sz="2400" dirty="0"/>
              </a:p>
              <a:p>
                <a:pPr marL="0" indent="0">
                  <a:buNone/>
                </a:pPr>
                <a:r>
                  <a:rPr lang="en-US" sz="2400" dirty="0"/>
                  <a:t>Method: gradient ascend</a:t>
                </a:r>
              </a:p>
              <a:p>
                <a:pPr marL="0" indent="0">
                  <a:buNone/>
                </a:pPr>
                <a:endParaRPr lang="en-US" b="0" i="1" dirty="0">
                  <a:latin typeface="Cambria Math" panose="02040503050406030204" pitchFamily="18" charset="0"/>
                </a:endParaRPr>
              </a:p>
              <a:p>
                <a:pPr marL="0" indent="0">
                  <a:buNone/>
                </a:pPr>
                <a:endParaRPr lang="en-US"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limLow>
                        <m:limLowPr>
                          <m:ctrlPr>
                            <a:rPr lang="en-US" sz="2000" b="0" i="1" smtClean="0">
                              <a:latin typeface="Cambria Math" panose="02040503050406030204" pitchFamily="18" charset="0"/>
                            </a:rPr>
                          </m:ctrlPr>
                        </m:limLowPr>
                        <m:e>
                          <m:r>
                            <m:rPr>
                              <m:sty m:val="p"/>
                            </m:rPr>
                            <a:rPr lang="en-US" sz="2000" b="0" i="0" smtClean="0">
                              <a:latin typeface="Cambria Math" panose="02040503050406030204" pitchFamily="18" charset="0"/>
                            </a:rPr>
                            <m:t>max</m:t>
                          </m:r>
                        </m:e>
                        <m:lim>
                          <m:r>
                            <a:rPr lang="en-US" sz="2000" b="0" i="1" smtClean="0">
                              <a:latin typeface="Cambria Math" panose="02040503050406030204" pitchFamily="18" charset="0"/>
                            </a:rPr>
                            <m:t>𝑥</m:t>
                          </m:r>
                          <m:r>
                            <a:rPr lang="en-US" sz="2000" b="0" i="1" smtClean="0">
                              <a:latin typeface="Cambria Math" panose="02040503050406030204" pitchFamily="18" charset="0"/>
                            </a:rPr>
                            <m:t>,</m:t>
                          </m:r>
                          <m:r>
                            <a:rPr lang="en-US" sz="2000" b="0" i="1" smtClean="0">
                              <a:latin typeface="Cambria Math" panose="02040503050406030204" pitchFamily="18" charset="0"/>
                            </a:rPr>
                            <m:t>𝑦</m:t>
                          </m:r>
                        </m:lim>
                      </m:limLow>
                      <m:r>
                        <a:rPr lang="en-US" sz="2000" b="0" i="1" smtClean="0">
                          <a:latin typeface="Cambria Math" panose="02040503050406030204" pitchFamily="18" charset="0"/>
                        </a:rPr>
                        <m:t>𝑓</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𝑎</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𝑟</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r>
                            <a:rPr lang="en-US" sz="2000" b="0" i="1" smtClean="0">
                              <a:latin typeface="Cambria Math" panose="02040503050406030204" pitchFamily="18" charset="0"/>
                            </a:rPr>
                            <m:t>𝑥</m:t>
                          </m:r>
                        </m:e>
                      </m:d>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1−</m:t>
                          </m:r>
                          <m:r>
                            <a:rPr lang="en-US" sz="2000" b="0" i="1" smtClean="0">
                              <a:latin typeface="Cambria Math" panose="02040503050406030204" pitchFamily="18" charset="0"/>
                            </a:rPr>
                            <m:t>𝑓</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𝑏</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𝑟</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r>
                                <a:rPr lang="en-US" sz="2000" b="0" i="1" smtClean="0">
                                  <a:latin typeface="Cambria Math" panose="02040503050406030204" pitchFamily="18" charset="0"/>
                                </a:rPr>
                                <m:t>𝑥</m:t>
                              </m:r>
                            </m:e>
                          </m:d>
                        </m:e>
                      </m:d>
                      <m:r>
                        <a:rPr lang="en-US" sz="2000" b="0" i="1" smtClean="0">
                          <a:latin typeface="Cambria Math" panose="02040503050406030204" pitchFamily="18" charset="0"/>
                        </a:rPr>
                        <m:t>⊤</m:t>
                      </m:r>
                      <m:r>
                        <a:rPr lang="en-US" sz="2000" b="0" i="1" smtClean="0">
                          <a:latin typeface="Cambria Math" panose="02040503050406030204" pitchFamily="18" charset="0"/>
                        </a:rPr>
                        <m:t>𝑓</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𝑟</m:t>
                              </m:r>
                            </m:e>
                            <m:sub>
                              <m:r>
                                <a:rPr lang="en-US" sz="2000" b="0" i="1" smtClean="0">
                                  <a:latin typeface="Cambria Math" panose="02040503050406030204" pitchFamily="18" charset="0"/>
                                </a:rPr>
                                <m:t>3</m:t>
                              </m:r>
                            </m:sub>
                          </m:sSub>
                          <m:r>
                            <a:rPr lang="en-US" sz="2000" b="0" i="1" smtClean="0">
                              <a:latin typeface="Cambria Math" panose="02040503050406030204" pitchFamily="18" charset="0"/>
                            </a:rPr>
                            <m:t>,</m:t>
                          </m:r>
                          <m:r>
                            <a:rPr lang="en-US" sz="2000" b="0" i="1" smtClean="0">
                              <a:latin typeface="Cambria Math" panose="02040503050406030204" pitchFamily="18" charset="0"/>
                            </a:rPr>
                            <m:t>𝑦</m:t>
                          </m:r>
                        </m:e>
                      </m:d>
                    </m:oMath>
                  </m:oMathPara>
                </a14:m>
                <a:endParaRPr lang="en-US" dirty="0"/>
              </a:p>
            </p:txBody>
          </p:sp>
        </mc:Choice>
        <mc:Fallback xmlns="">
          <p:sp>
            <p:nvSpPr>
              <p:cNvPr id="3" name="Content Placeholder 2">
                <a:extLst>
                  <a:ext uri="{FF2B5EF4-FFF2-40B4-BE49-F238E27FC236}">
                    <a16:creationId xmlns:a16="http://schemas.microsoft.com/office/drawing/2014/main" id="{24D4967C-4739-CA53-5B85-FE8B6BAF3DC5}"/>
                  </a:ext>
                </a:extLst>
              </p:cNvPr>
              <p:cNvSpPr>
                <a:spLocks noGrp="1" noRot="1" noChangeAspect="1" noMove="1" noResize="1" noEditPoints="1" noAdjustHandles="1" noChangeArrowheads="1" noChangeShapeType="1" noTextEdit="1"/>
              </p:cNvSpPr>
              <p:nvPr>
                <p:ph sz="half" idx="2"/>
              </p:nvPr>
            </p:nvSpPr>
            <p:spPr>
              <a:blipFill>
                <a:blip r:embed="rId2"/>
                <a:stretch>
                  <a:fillRect l="-1891" t="-2318"/>
                </a:stretch>
              </a:blipFill>
            </p:spPr>
            <p:txBody>
              <a:bodyPr/>
              <a:lstStyle/>
              <a:p>
                <a:r>
                  <a:rPr lang="LID4096">
                    <a:noFill/>
                  </a:rPr>
                  <a:t> </a:t>
                </a:r>
              </a:p>
            </p:txBody>
          </p:sp>
        </mc:Fallback>
      </mc:AlternateContent>
      <p:sp>
        <p:nvSpPr>
          <p:cNvPr id="9" name="Text Placeholder 8">
            <a:extLst>
              <a:ext uri="{FF2B5EF4-FFF2-40B4-BE49-F238E27FC236}">
                <a16:creationId xmlns:a16="http://schemas.microsoft.com/office/drawing/2014/main" id="{DCF576AA-6378-2F51-3772-2552148A2786}"/>
              </a:ext>
            </a:extLst>
          </p:cNvPr>
          <p:cNvSpPr>
            <a:spLocks noGrp="1"/>
          </p:cNvSpPr>
          <p:nvPr>
            <p:ph type="body" sz="quarter" idx="3"/>
          </p:nvPr>
        </p:nvSpPr>
        <p:spPr/>
        <p:txBody>
          <a:bodyPr/>
          <a:lstStyle/>
          <a:p>
            <a:r>
              <a:rPr lang="en-US" dirty="0"/>
              <a:t>Learning to search</a:t>
            </a:r>
            <a:endParaRPr lang="LID4096" dirty="0"/>
          </a:p>
        </p:txBody>
      </p:sp>
      <mc:AlternateContent xmlns:mc="http://schemas.openxmlformats.org/markup-compatibility/2006" xmlns:a14="http://schemas.microsoft.com/office/drawing/2010/main">
        <mc:Choice Requires="a14">
          <p:sp>
            <p:nvSpPr>
              <p:cNvPr id="10" name="Content Placeholder 9">
                <a:extLst>
                  <a:ext uri="{FF2B5EF4-FFF2-40B4-BE49-F238E27FC236}">
                    <a16:creationId xmlns:a16="http://schemas.microsoft.com/office/drawing/2014/main" id="{A485A7D5-7427-DB17-B94C-B74FEADFB19D}"/>
                  </a:ext>
                </a:extLst>
              </p:cNvPr>
              <p:cNvSpPr>
                <a:spLocks noGrp="1"/>
              </p:cNvSpPr>
              <p:nvPr>
                <p:ph sz="quarter" idx="4"/>
              </p:nvPr>
            </p:nvSpPr>
            <p:spPr/>
            <p:txBody>
              <a:bodyPr>
                <a:normAutofit/>
              </a:bodyPr>
              <a:lstStyle/>
              <a:p>
                <a:pPr marL="0" indent="0">
                  <a:buNone/>
                </a:pPr>
                <a:r>
                  <a:rPr lang="en-US" sz="2400" dirty="0"/>
                  <a:t>Goal: estimate the embedding of </a:t>
                </a:r>
                <a14:m>
                  <m:oMath xmlns:m="http://schemas.openxmlformats.org/officeDocument/2006/math">
                    <m:r>
                      <a:rPr lang="en-US" sz="2400" i="1" dirty="0" smtClean="0">
                        <a:latin typeface="Cambria Math" panose="02040503050406030204" pitchFamily="18" charset="0"/>
                      </a:rPr>
                      <m:t>𝑥</m:t>
                    </m:r>
                    <m:r>
                      <a:rPr lang="en-US" sz="2400" i="1" dirty="0" smtClean="0">
                        <a:latin typeface="Cambria Math" panose="02040503050406030204" pitchFamily="18" charset="0"/>
                      </a:rPr>
                      <m:t>,</m:t>
                    </m:r>
                    <m:r>
                      <a:rPr lang="en-US" sz="2400" i="1" dirty="0" smtClean="0">
                        <a:latin typeface="Cambria Math" panose="02040503050406030204" pitchFamily="18" charset="0"/>
                      </a:rPr>
                      <m:t>𝑦</m:t>
                    </m:r>
                  </m:oMath>
                </a14:m>
                <a:endParaRPr lang="en-US" sz="2400" dirty="0"/>
              </a:p>
              <a:p>
                <a:r>
                  <a:rPr lang="en-US" sz="2400" dirty="0"/>
                  <a:t>Learn the pos. </a:t>
                </a:r>
                <a:r>
                  <a:rPr lang="en-US" sz="2400" dirty="0" err="1"/>
                  <a:t>emb</a:t>
                </a:r>
                <a:r>
                  <a:rPr lang="en-US" sz="2400" dirty="0"/>
                  <a:t> against neg. </a:t>
                </a:r>
                <a:r>
                  <a:rPr lang="en-US" sz="2400" dirty="0" err="1"/>
                  <a:t>emb</a:t>
                </a:r>
                <a:r>
                  <a:rPr lang="en-US" sz="2400" dirty="0"/>
                  <a:t>.</a:t>
                </a:r>
              </a:p>
              <a:p>
                <a:pPr marL="0" indent="0">
                  <a:buNone/>
                </a:pPr>
                <a:r>
                  <a:rPr lang="en-US" sz="2400" dirty="0"/>
                  <a:t>Method: neural network forward pass</a:t>
                </a:r>
              </a:p>
              <a:p>
                <a:r>
                  <a:rPr lang="en-US" sz="2400" dirty="0">
                    <a:solidFill>
                      <a:srgbClr val="FF0000"/>
                    </a:solidFill>
                  </a:rPr>
                  <a:t>New design problem of NN akin to the optimization process</a:t>
                </a:r>
              </a:p>
            </p:txBody>
          </p:sp>
        </mc:Choice>
        <mc:Fallback xmlns="">
          <p:sp>
            <p:nvSpPr>
              <p:cNvPr id="10" name="Content Placeholder 9">
                <a:extLst>
                  <a:ext uri="{FF2B5EF4-FFF2-40B4-BE49-F238E27FC236}">
                    <a16:creationId xmlns:a16="http://schemas.microsoft.com/office/drawing/2014/main" id="{A485A7D5-7427-DB17-B94C-B74FEADFB19D}"/>
                  </a:ext>
                </a:extLst>
              </p:cNvPr>
              <p:cNvSpPr>
                <a:spLocks noGrp="1" noRot="1" noChangeAspect="1" noMove="1" noResize="1" noEditPoints="1" noAdjustHandles="1" noChangeArrowheads="1" noChangeShapeType="1" noTextEdit="1"/>
              </p:cNvSpPr>
              <p:nvPr>
                <p:ph sz="quarter" idx="4"/>
              </p:nvPr>
            </p:nvSpPr>
            <p:spPr>
              <a:blipFill>
                <a:blip r:embed="rId3"/>
                <a:stretch>
                  <a:fillRect l="-1882" t="-2318" r="-2353"/>
                </a:stretch>
              </a:blipFill>
            </p:spPr>
            <p:txBody>
              <a:bodyPr/>
              <a:lstStyle/>
              <a:p>
                <a:r>
                  <a:rPr lang="LID4096">
                    <a:noFill/>
                  </a:rPr>
                  <a:t> </a:t>
                </a:r>
              </a:p>
            </p:txBody>
          </p:sp>
        </mc:Fallback>
      </mc:AlternateContent>
      <p:sp>
        <p:nvSpPr>
          <p:cNvPr id="4" name="Rectangle: Rounded Corners 3">
            <a:extLst>
              <a:ext uri="{FF2B5EF4-FFF2-40B4-BE49-F238E27FC236}">
                <a16:creationId xmlns:a16="http://schemas.microsoft.com/office/drawing/2014/main" id="{72EC2278-7E1B-8DA1-F903-275CEFA2FC0F}"/>
              </a:ext>
            </a:extLst>
          </p:cNvPr>
          <p:cNvSpPr/>
          <p:nvPr/>
        </p:nvSpPr>
        <p:spPr>
          <a:xfrm>
            <a:off x="7634440" y="4685383"/>
            <a:ext cx="180000" cy="1800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5" name="Rectangle: Rounded Corners 4">
            <a:extLst>
              <a:ext uri="{FF2B5EF4-FFF2-40B4-BE49-F238E27FC236}">
                <a16:creationId xmlns:a16="http://schemas.microsoft.com/office/drawing/2014/main" id="{F1D58DF3-DC87-2EE2-E026-42E8A72FD5D1}"/>
              </a:ext>
            </a:extLst>
          </p:cNvPr>
          <p:cNvSpPr/>
          <p:nvPr/>
        </p:nvSpPr>
        <p:spPr>
          <a:xfrm>
            <a:off x="7634440" y="5899964"/>
            <a:ext cx="180000" cy="180000"/>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LID4096" dirty="0"/>
          </a:p>
        </p:txBody>
      </p:sp>
      <p:sp>
        <p:nvSpPr>
          <p:cNvPr id="6" name="Rectangle: Rounded Corners 5">
            <a:extLst>
              <a:ext uri="{FF2B5EF4-FFF2-40B4-BE49-F238E27FC236}">
                <a16:creationId xmlns:a16="http://schemas.microsoft.com/office/drawing/2014/main" id="{21C362E7-1317-5D51-CB9B-7A8B86FDD087}"/>
              </a:ext>
            </a:extLst>
          </p:cNvPr>
          <p:cNvSpPr/>
          <p:nvPr/>
        </p:nvSpPr>
        <p:spPr>
          <a:xfrm>
            <a:off x="8931690" y="5294153"/>
            <a:ext cx="180000" cy="1800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LID4096"/>
          </a:p>
        </p:txBody>
      </p:sp>
      <p:sp>
        <p:nvSpPr>
          <p:cNvPr id="7" name="Rectangle: Rounded Corners 6">
            <a:extLst>
              <a:ext uri="{FF2B5EF4-FFF2-40B4-BE49-F238E27FC236}">
                <a16:creationId xmlns:a16="http://schemas.microsoft.com/office/drawing/2014/main" id="{EE1FEC1A-EB66-2F3B-4CB9-B7ADB0A09B51}"/>
              </a:ext>
            </a:extLst>
          </p:cNvPr>
          <p:cNvSpPr/>
          <p:nvPr/>
        </p:nvSpPr>
        <p:spPr>
          <a:xfrm>
            <a:off x="10228940" y="5305545"/>
            <a:ext cx="180000" cy="1800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LID4096"/>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30013FF-03EA-6376-7C12-2DF2A94E3C50}"/>
                  </a:ext>
                </a:extLst>
              </p:cNvPr>
              <p:cNvSpPr txBox="1"/>
              <p:nvPr/>
            </p:nvSpPr>
            <p:spPr>
              <a:xfrm>
                <a:off x="8931690" y="5491976"/>
                <a:ext cx="18331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oMath>
                  </m:oMathPara>
                </a14:m>
                <a:endParaRPr lang="LID4096" dirty="0"/>
              </a:p>
            </p:txBody>
          </p:sp>
        </mc:Choice>
        <mc:Fallback xmlns="">
          <p:sp>
            <p:nvSpPr>
              <p:cNvPr id="11" name="TextBox 10">
                <a:extLst>
                  <a:ext uri="{FF2B5EF4-FFF2-40B4-BE49-F238E27FC236}">
                    <a16:creationId xmlns:a16="http://schemas.microsoft.com/office/drawing/2014/main" id="{030013FF-03EA-6376-7C12-2DF2A94E3C50}"/>
                  </a:ext>
                </a:extLst>
              </p:cNvPr>
              <p:cNvSpPr txBox="1">
                <a:spLocks noRot="1" noChangeAspect="1" noMove="1" noResize="1" noEditPoints="1" noAdjustHandles="1" noChangeArrowheads="1" noChangeShapeType="1" noTextEdit="1"/>
              </p:cNvSpPr>
              <p:nvPr/>
            </p:nvSpPr>
            <p:spPr>
              <a:xfrm>
                <a:off x="8931690" y="5491976"/>
                <a:ext cx="183319" cy="276999"/>
              </a:xfrm>
              <a:prstGeom prst="rect">
                <a:avLst/>
              </a:prstGeom>
              <a:blipFill>
                <a:blip r:embed="rId4"/>
                <a:stretch>
                  <a:fillRect l="-20000" r="-13333"/>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84D9C8B-833C-3A78-7847-4B8985957697}"/>
                  </a:ext>
                </a:extLst>
              </p:cNvPr>
              <p:cNvSpPr txBox="1"/>
              <p:nvPr/>
            </p:nvSpPr>
            <p:spPr>
              <a:xfrm>
                <a:off x="10228940" y="5491976"/>
                <a:ext cx="18671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oMath>
                  </m:oMathPara>
                </a14:m>
                <a:endParaRPr lang="LID4096" dirty="0"/>
              </a:p>
            </p:txBody>
          </p:sp>
        </mc:Choice>
        <mc:Fallback xmlns="">
          <p:sp>
            <p:nvSpPr>
              <p:cNvPr id="12" name="TextBox 11">
                <a:extLst>
                  <a:ext uri="{FF2B5EF4-FFF2-40B4-BE49-F238E27FC236}">
                    <a16:creationId xmlns:a16="http://schemas.microsoft.com/office/drawing/2014/main" id="{784D9C8B-833C-3A78-7847-4B8985957697}"/>
                  </a:ext>
                </a:extLst>
              </p:cNvPr>
              <p:cNvSpPr txBox="1">
                <a:spLocks noRot="1" noChangeAspect="1" noMove="1" noResize="1" noEditPoints="1" noAdjustHandles="1" noChangeArrowheads="1" noChangeShapeType="1" noTextEdit="1"/>
              </p:cNvSpPr>
              <p:nvPr/>
            </p:nvSpPr>
            <p:spPr>
              <a:xfrm>
                <a:off x="10228940" y="5491976"/>
                <a:ext cx="186718" cy="276999"/>
              </a:xfrm>
              <a:prstGeom prst="rect">
                <a:avLst/>
              </a:prstGeom>
              <a:blipFill>
                <a:blip r:embed="rId5"/>
                <a:stretch>
                  <a:fillRect l="-32258" r="-25806" b="-26667"/>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B93D8FB-B39C-3930-B362-13504F44B718}"/>
                  </a:ext>
                </a:extLst>
              </p:cNvPr>
              <p:cNvSpPr txBox="1"/>
              <p:nvPr/>
            </p:nvSpPr>
            <p:spPr>
              <a:xfrm>
                <a:off x="7300486" y="4636884"/>
                <a:ext cx="18671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oMath>
                  </m:oMathPara>
                </a14:m>
                <a:endParaRPr lang="LID4096" dirty="0"/>
              </a:p>
            </p:txBody>
          </p:sp>
        </mc:Choice>
        <mc:Fallback xmlns="">
          <p:sp>
            <p:nvSpPr>
              <p:cNvPr id="13" name="TextBox 12">
                <a:extLst>
                  <a:ext uri="{FF2B5EF4-FFF2-40B4-BE49-F238E27FC236}">
                    <a16:creationId xmlns:a16="http://schemas.microsoft.com/office/drawing/2014/main" id="{1B93D8FB-B39C-3930-B362-13504F44B718}"/>
                  </a:ext>
                </a:extLst>
              </p:cNvPr>
              <p:cNvSpPr txBox="1">
                <a:spLocks noRot="1" noChangeAspect="1" noMove="1" noResize="1" noEditPoints="1" noAdjustHandles="1" noChangeArrowheads="1" noChangeShapeType="1" noTextEdit="1"/>
              </p:cNvSpPr>
              <p:nvPr/>
            </p:nvSpPr>
            <p:spPr>
              <a:xfrm>
                <a:off x="7300486" y="4636884"/>
                <a:ext cx="186718" cy="276999"/>
              </a:xfrm>
              <a:prstGeom prst="rect">
                <a:avLst/>
              </a:prstGeom>
              <a:blipFill>
                <a:blip r:embed="rId6"/>
                <a:stretch>
                  <a:fillRect l="-20000" r="-16667"/>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D8513CD-FABC-278C-4C08-25FFCA51BAD6}"/>
                  </a:ext>
                </a:extLst>
              </p:cNvPr>
              <p:cNvSpPr txBox="1"/>
              <p:nvPr/>
            </p:nvSpPr>
            <p:spPr>
              <a:xfrm>
                <a:off x="7300486" y="5899964"/>
                <a:ext cx="18671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𝑏</m:t>
                      </m:r>
                    </m:oMath>
                  </m:oMathPara>
                </a14:m>
                <a:endParaRPr lang="LID4096" dirty="0"/>
              </a:p>
            </p:txBody>
          </p:sp>
        </mc:Choice>
        <mc:Fallback xmlns="">
          <p:sp>
            <p:nvSpPr>
              <p:cNvPr id="14" name="TextBox 13">
                <a:extLst>
                  <a:ext uri="{FF2B5EF4-FFF2-40B4-BE49-F238E27FC236}">
                    <a16:creationId xmlns:a16="http://schemas.microsoft.com/office/drawing/2014/main" id="{9D8513CD-FABC-278C-4C08-25FFCA51BAD6}"/>
                  </a:ext>
                </a:extLst>
              </p:cNvPr>
              <p:cNvSpPr txBox="1">
                <a:spLocks noRot="1" noChangeAspect="1" noMove="1" noResize="1" noEditPoints="1" noAdjustHandles="1" noChangeArrowheads="1" noChangeShapeType="1" noTextEdit="1"/>
              </p:cNvSpPr>
              <p:nvPr/>
            </p:nvSpPr>
            <p:spPr>
              <a:xfrm>
                <a:off x="7300486" y="5899964"/>
                <a:ext cx="186718" cy="276999"/>
              </a:xfrm>
              <a:prstGeom prst="rect">
                <a:avLst/>
              </a:prstGeom>
              <a:blipFill>
                <a:blip r:embed="rId7"/>
                <a:stretch>
                  <a:fillRect l="-30000" r="-30000" b="-8889"/>
                </a:stretch>
              </a:blipFill>
            </p:spPr>
            <p:txBody>
              <a:bodyPr/>
              <a:lstStyle/>
              <a:p>
                <a:r>
                  <a:rPr lang="LID4096">
                    <a:noFill/>
                  </a:rPr>
                  <a:t> </a:t>
                </a:r>
              </a:p>
            </p:txBody>
          </p:sp>
        </mc:Fallback>
      </mc:AlternateContent>
      <p:cxnSp>
        <p:nvCxnSpPr>
          <p:cNvPr id="16" name="Straight Arrow Connector 15">
            <a:extLst>
              <a:ext uri="{FF2B5EF4-FFF2-40B4-BE49-F238E27FC236}">
                <a16:creationId xmlns:a16="http://schemas.microsoft.com/office/drawing/2014/main" id="{06A84B20-3AD1-900E-1241-8F137D4AE44F}"/>
              </a:ext>
            </a:extLst>
          </p:cNvPr>
          <p:cNvCxnSpPr>
            <a:stCxn id="4" idx="3"/>
            <a:endCxn id="6" idx="1"/>
          </p:cNvCxnSpPr>
          <p:nvPr/>
        </p:nvCxnSpPr>
        <p:spPr>
          <a:xfrm>
            <a:off x="7814440" y="4775383"/>
            <a:ext cx="1117250" cy="6087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8D31B86-3DAD-67C7-FD3F-77ADE3C51E10}"/>
              </a:ext>
            </a:extLst>
          </p:cNvPr>
          <p:cNvCxnSpPr>
            <a:cxnSpLocks/>
            <a:stCxn id="5" idx="3"/>
            <a:endCxn id="6" idx="1"/>
          </p:cNvCxnSpPr>
          <p:nvPr/>
        </p:nvCxnSpPr>
        <p:spPr>
          <a:xfrm flipV="1">
            <a:off x="7814440" y="5384153"/>
            <a:ext cx="1117250" cy="605811"/>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1" name="Straight Arrow Connector 20">
            <a:extLst>
              <a:ext uri="{FF2B5EF4-FFF2-40B4-BE49-F238E27FC236}">
                <a16:creationId xmlns:a16="http://schemas.microsoft.com/office/drawing/2014/main" id="{F80C7824-C312-2DF6-EF4C-01DFACD91D84}"/>
              </a:ext>
            </a:extLst>
          </p:cNvPr>
          <p:cNvCxnSpPr>
            <a:cxnSpLocks/>
            <a:stCxn id="6" idx="3"/>
            <a:endCxn id="7" idx="1"/>
          </p:cNvCxnSpPr>
          <p:nvPr/>
        </p:nvCxnSpPr>
        <p:spPr>
          <a:xfrm>
            <a:off x="9111690" y="5384153"/>
            <a:ext cx="1117250" cy="113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D9FA4890-C844-8922-79AF-19075460BD4D}"/>
                  </a:ext>
                </a:extLst>
              </p:cNvPr>
              <p:cNvSpPr txBox="1"/>
              <p:nvPr/>
            </p:nvSpPr>
            <p:spPr>
              <a:xfrm>
                <a:off x="8298968" y="4591884"/>
                <a:ext cx="23852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1</m:t>
                          </m:r>
                        </m:sub>
                      </m:sSub>
                    </m:oMath>
                  </m:oMathPara>
                </a14:m>
                <a:endParaRPr lang="LID4096" dirty="0"/>
              </a:p>
            </p:txBody>
          </p:sp>
        </mc:Choice>
        <mc:Fallback xmlns="">
          <p:sp>
            <p:nvSpPr>
              <p:cNvPr id="28" name="TextBox 27">
                <a:extLst>
                  <a:ext uri="{FF2B5EF4-FFF2-40B4-BE49-F238E27FC236}">
                    <a16:creationId xmlns:a16="http://schemas.microsoft.com/office/drawing/2014/main" id="{D9FA4890-C844-8922-79AF-19075460BD4D}"/>
                  </a:ext>
                </a:extLst>
              </p:cNvPr>
              <p:cNvSpPr txBox="1">
                <a:spLocks noRot="1" noChangeAspect="1" noMove="1" noResize="1" noEditPoints="1" noAdjustHandles="1" noChangeArrowheads="1" noChangeShapeType="1" noTextEdit="1"/>
              </p:cNvSpPr>
              <p:nvPr/>
            </p:nvSpPr>
            <p:spPr>
              <a:xfrm>
                <a:off x="8298968" y="4591884"/>
                <a:ext cx="238527" cy="276999"/>
              </a:xfrm>
              <a:prstGeom prst="rect">
                <a:avLst/>
              </a:prstGeom>
              <a:blipFill>
                <a:blip r:embed="rId8"/>
                <a:stretch>
                  <a:fillRect l="-15000" r="-7500" b="-15217"/>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1436C51B-962C-E832-D9CA-96ADB76E4402}"/>
                  </a:ext>
                </a:extLst>
              </p:cNvPr>
              <p:cNvSpPr txBox="1"/>
              <p:nvPr/>
            </p:nvSpPr>
            <p:spPr>
              <a:xfrm>
                <a:off x="8343801" y="5712965"/>
                <a:ext cx="41697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2</m:t>
                          </m:r>
                        </m:sub>
                      </m:sSub>
                    </m:oMath>
                  </m:oMathPara>
                </a14:m>
                <a:endParaRPr lang="LID4096" dirty="0"/>
              </a:p>
            </p:txBody>
          </p:sp>
        </mc:Choice>
        <mc:Fallback xmlns="">
          <p:sp>
            <p:nvSpPr>
              <p:cNvPr id="29" name="TextBox 28">
                <a:extLst>
                  <a:ext uri="{FF2B5EF4-FFF2-40B4-BE49-F238E27FC236}">
                    <a16:creationId xmlns:a16="http://schemas.microsoft.com/office/drawing/2014/main" id="{1436C51B-962C-E832-D9CA-96ADB76E4402}"/>
                  </a:ext>
                </a:extLst>
              </p:cNvPr>
              <p:cNvSpPr txBox="1">
                <a:spLocks noRot="1" noChangeAspect="1" noMove="1" noResize="1" noEditPoints="1" noAdjustHandles="1" noChangeArrowheads="1" noChangeShapeType="1" noTextEdit="1"/>
              </p:cNvSpPr>
              <p:nvPr/>
            </p:nvSpPr>
            <p:spPr>
              <a:xfrm>
                <a:off x="8343801" y="5712965"/>
                <a:ext cx="416974" cy="276999"/>
              </a:xfrm>
              <a:prstGeom prst="rect">
                <a:avLst/>
              </a:prstGeom>
              <a:blipFill>
                <a:blip r:embed="rId9"/>
                <a:stretch>
                  <a:fillRect l="-2941" r="-5882" b="-15217"/>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E4E21787-901B-CE8C-50F7-21AA08C2C307}"/>
                  </a:ext>
                </a:extLst>
              </p:cNvPr>
              <p:cNvSpPr txBox="1"/>
              <p:nvPr/>
            </p:nvSpPr>
            <p:spPr>
              <a:xfrm>
                <a:off x="9551051" y="5062154"/>
                <a:ext cx="24384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3</m:t>
                          </m:r>
                        </m:sub>
                      </m:sSub>
                    </m:oMath>
                  </m:oMathPara>
                </a14:m>
                <a:endParaRPr lang="LID4096" dirty="0"/>
              </a:p>
            </p:txBody>
          </p:sp>
        </mc:Choice>
        <mc:Fallback xmlns="">
          <p:sp>
            <p:nvSpPr>
              <p:cNvPr id="30" name="TextBox 29">
                <a:extLst>
                  <a:ext uri="{FF2B5EF4-FFF2-40B4-BE49-F238E27FC236}">
                    <a16:creationId xmlns:a16="http://schemas.microsoft.com/office/drawing/2014/main" id="{E4E21787-901B-CE8C-50F7-21AA08C2C307}"/>
                  </a:ext>
                </a:extLst>
              </p:cNvPr>
              <p:cNvSpPr txBox="1">
                <a:spLocks noRot="1" noChangeAspect="1" noMove="1" noResize="1" noEditPoints="1" noAdjustHandles="1" noChangeArrowheads="1" noChangeShapeType="1" noTextEdit="1"/>
              </p:cNvSpPr>
              <p:nvPr/>
            </p:nvSpPr>
            <p:spPr>
              <a:xfrm>
                <a:off x="9551051" y="5062154"/>
                <a:ext cx="243848" cy="276999"/>
              </a:xfrm>
              <a:prstGeom prst="rect">
                <a:avLst/>
              </a:prstGeom>
              <a:blipFill>
                <a:blip r:embed="rId10"/>
                <a:stretch>
                  <a:fillRect l="-15000" r="-7500" b="-15217"/>
                </a:stretch>
              </a:blipFill>
            </p:spPr>
            <p:txBody>
              <a:bodyPr/>
              <a:lstStyle/>
              <a:p>
                <a:r>
                  <a:rPr lang="LID4096">
                    <a:noFill/>
                  </a:rPr>
                  <a:t> </a:t>
                </a:r>
              </a:p>
            </p:txBody>
          </p:sp>
        </mc:Fallback>
      </mc:AlternateContent>
      <p:sp>
        <p:nvSpPr>
          <p:cNvPr id="15" name="Slide Number Placeholder 14">
            <a:extLst>
              <a:ext uri="{FF2B5EF4-FFF2-40B4-BE49-F238E27FC236}">
                <a16:creationId xmlns:a16="http://schemas.microsoft.com/office/drawing/2014/main" id="{494E7A34-4480-D0D8-111A-F7E53E7845A8}"/>
              </a:ext>
            </a:extLst>
          </p:cNvPr>
          <p:cNvSpPr>
            <a:spLocks noGrp="1"/>
          </p:cNvSpPr>
          <p:nvPr>
            <p:ph type="sldNum" sz="quarter" idx="12"/>
          </p:nvPr>
        </p:nvSpPr>
        <p:spPr/>
        <p:txBody>
          <a:bodyPr/>
          <a:lstStyle/>
          <a:p>
            <a:fld id="{AB4510BC-A1D5-4B44-925C-78FB2FCED2D1}" type="slidenum">
              <a:rPr lang="en-US" smtClean="0"/>
              <a:t>34</a:t>
            </a:fld>
            <a:endParaRPr lang="en-US"/>
          </a:p>
        </p:txBody>
      </p:sp>
    </p:spTree>
    <p:extLst>
      <p:ext uri="{BB962C8B-B14F-4D97-AF65-F5344CB8AC3E}">
        <p14:creationId xmlns:p14="http://schemas.microsoft.com/office/powerpoint/2010/main" val="30397092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0168CED-F10A-AB0A-FC26-1CDAA46E8B8E}"/>
              </a:ext>
            </a:extLst>
          </p:cNvPr>
          <p:cNvSpPr>
            <a:spLocks noGrp="1"/>
          </p:cNvSpPr>
          <p:nvPr>
            <p:ph type="title"/>
          </p:nvPr>
        </p:nvSpPr>
        <p:spPr/>
        <p:txBody>
          <a:bodyPr/>
          <a:lstStyle/>
          <a:p>
            <a:r>
              <a:rPr lang="en-US" dirty="0"/>
              <a:t>Methods: Learning to search in the continuous space</a:t>
            </a:r>
            <a:endParaRPr lang="LID4096" dirty="0"/>
          </a:p>
        </p:txBody>
      </p:sp>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D6572FD4-B663-6F46-E353-DADF65BBA77A}"/>
                  </a:ext>
                </a:extLst>
              </p:cNvPr>
              <p:cNvSpPr>
                <a:spLocks noGrp="1"/>
              </p:cNvSpPr>
              <p:nvPr>
                <p:ph idx="1"/>
              </p:nvPr>
            </p:nvSpPr>
            <p:spPr/>
            <p:txBody>
              <a:bodyPr>
                <a:normAutofit lnSpcReduction="10000"/>
              </a:bodyPr>
              <a:lstStyle/>
              <a:p>
                <a:pPr marL="0" indent="0">
                  <a:buNone/>
                </a:pPr>
                <a:r>
                  <a:rPr lang="en-US" dirty="0"/>
                  <a:t>Instead of optimizing the global objective, we optimize the local parts objective in each edge (atomic formula) with closed-form solutions</a:t>
                </a:r>
              </a:p>
              <a:p>
                <a:r>
                  <a:rPr lang="en-US" dirty="0"/>
                  <a:t>One-hop inference problems</a:t>
                </a:r>
              </a:p>
              <a:p>
                <a:pPr lvl="1"/>
                <a14:m>
                  <m:oMath xmlns:m="http://schemas.openxmlformats.org/officeDocument/2006/math">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max</m:t>
                            </m:r>
                          </m:e>
                          <m:lim>
                            <m:r>
                              <a:rPr lang="en-US" b="0" i="1" smtClean="0">
                                <a:latin typeface="Cambria Math" panose="02040503050406030204" pitchFamily="18" charset="0"/>
                              </a:rPr>
                              <m:t>𝑥</m:t>
                            </m:r>
                          </m:lim>
                        </m:limLow>
                      </m:fName>
                      <m:e>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h</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e>
                    </m:func>
                    <m:r>
                      <a:rPr lang="en-US" b="0" i="1" smtClean="0">
                        <a:latin typeface="Cambria Math" panose="02040503050406030204" pitchFamily="18" charset="0"/>
                      </a:rPr>
                      <m:t>≔</m:t>
                    </m:r>
                    <m:r>
                      <a:rPr lang="en-US" b="0" i="1" smtClean="0">
                        <a:latin typeface="Cambria Math" panose="02040503050406030204" pitchFamily="18" charset="0"/>
                      </a:rPr>
                      <m:t>𝜌</m:t>
                    </m:r>
                    <m:r>
                      <a:rPr lang="en-US" b="0" i="1" smtClean="0">
                        <a:latin typeface="Cambria Math" panose="02040503050406030204" pitchFamily="18" charset="0"/>
                      </a:rPr>
                      <m:t>(</m:t>
                    </m:r>
                    <m:r>
                      <a:rPr lang="en-US" b="0" i="1" smtClean="0">
                        <a:latin typeface="Cambria Math" panose="02040503050406030204" pitchFamily="18" charset="0"/>
                      </a:rPr>
                      <m:t>h</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h</m:t>
                    </m:r>
                    <m:r>
                      <a:rPr lang="en-US" b="0" i="1" smtClean="0">
                        <a:latin typeface="Cambria Math" panose="02040503050406030204" pitchFamily="18" charset="0"/>
                      </a:rPr>
                      <m:t>2</m:t>
                    </m:r>
                    <m:r>
                      <a:rPr lang="en-US" b="0" i="1" smtClean="0">
                        <a:latin typeface="Cambria Math" panose="02040503050406030204" pitchFamily="18" charset="0"/>
                      </a:rPr>
                      <m:t>𝑡</m:t>
                    </m:r>
                    <m:r>
                      <a:rPr lang="en-US" b="0" i="1" smtClean="0">
                        <a:latin typeface="Cambria Math" panose="02040503050406030204" pitchFamily="18" charset="0"/>
                      </a:rPr>
                      <m:t>,0)</m:t>
                    </m:r>
                  </m:oMath>
                </a14:m>
                <a:endParaRPr lang="en-US" b="0" dirty="0"/>
              </a:p>
              <a:p>
                <a:pPr lvl="1"/>
                <a14:m>
                  <m:oMath xmlns:m="http://schemas.openxmlformats.org/officeDocument/2006/math">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max</m:t>
                            </m:r>
                          </m:e>
                          <m:lim>
                            <m:r>
                              <a:rPr lang="en-US" b="0" i="1" smtClean="0">
                                <a:latin typeface="Cambria Math" panose="02040503050406030204" pitchFamily="18" charset="0"/>
                              </a:rPr>
                              <m:t>𝑥</m:t>
                            </m:r>
                          </m:lim>
                        </m:limLow>
                      </m:fName>
                      <m:e>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e>
                    </m:func>
                    <m:r>
                      <a:rPr lang="en-US" i="1">
                        <a:latin typeface="Cambria Math" panose="02040503050406030204" pitchFamily="18" charset="0"/>
                      </a:rPr>
                      <m:t>≔</m:t>
                    </m:r>
                    <m:r>
                      <a:rPr lang="en-US" i="1">
                        <a:latin typeface="Cambria Math" panose="02040503050406030204" pitchFamily="18" charset="0"/>
                      </a:rPr>
                      <m:t>𝜌</m:t>
                    </m:r>
                    <m:r>
                      <a:rPr lang="en-US" i="1">
                        <a:latin typeface="Cambria Math" panose="02040503050406030204" pitchFamily="18" charset="0"/>
                      </a:rPr>
                      <m:t>(</m:t>
                    </m:r>
                    <m:r>
                      <a:rPr lang="en-US" b="0" i="1" smtClean="0">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𝑟</m:t>
                    </m:r>
                    <m:r>
                      <a:rPr lang="en-US" i="1">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2</m:t>
                    </m:r>
                    <m:r>
                      <a:rPr lang="en-US" b="0" i="1" smtClean="0">
                        <a:latin typeface="Cambria Math" panose="02040503050406030204" pitchFamily="18" charset="0"/>
                      </a:rPr>
                      <m:t>h</m:t>
                    </m:r>
                    <m:r>
                      <a:rPr lang="en-US" i="1">
                        <a:latin typeface="Cambria Math" panose="02040503050406030204" pitchFamily="18" charset="0"/>
                      </a:rPr>
                      <m:t>,0)</m:t>
                    </m:r>
                  </m:oMath>
                </a14:m>
                <a:endParaRPr lang="en-US" b="0" dirty="0"/>
              </a:p>
              <a:p>
                <a:pPr lvl="1"/>
                <a14:m>
                  <m:oMath xmlns:m="http://schemas.openxmlformats.org/officeDocument/2006/math">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max</m:t>
                            </m:r>
                          </m:e>
                          <m:lim>
                            <m:r>
                              <a:rPr lang="en-US" b="0" i="1" smtClean="0">
                                <a:latin typeface="Cambria Math" panose="02040503050406030204" pitchFamily="18" charset="0"/>
                              </a:rPr>
                              <m:t>𝑥</m:t>
                            </m:r>
                          </m:lim>
                        </m:limLow>
                      </m:fName>
                      <m:e>
                        <m:r>
                          <a:rPr lang="en-US" b="0" i="1" smtClean="0">
                            <a:latin typeface="Cambria Math" panose="02040503050406030204" pitchFamily="18" charset="0"/>
                          </a:rPr>
                          <m:t>1−</m:t>
                        </m:r>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h</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e>
                    </m:func>
                    <m:r>
                      <a:rPr lang="en-US" i="1">
                        <a:latin typeface="Cambria Math" panose="02040503050406030204" pitchFamily="18" charset="0"/>
                      </a:rPr>
                      <m:t>≔</m:t>
                    </m:r>
                    <m:r>
                      <a:rPr lang="en-US" i="1">
                        <a:latin typeface="Cambria Math" panose="02040503050406030204" pitchFamily="18" charset="0"/>
                      </a:rPr>
                      <m:t>𝜌</m:t>
                    </m:r>
                    <m:r>
                      <a:rPr lang="en-US" i="1">
                        <a:latin typeface="Cambria Math" panose="02040503050406030204" pitchFamily="18" charset="0"/>
                      </a:rPr>
                      <m:t>(</m:t>
                    </m:r>
                    <m:r>
                      <a:rPr lang="en-US" i="1">
                        <a:latin typeface="Cambria Math" panose="02040503050406030204" pitchFamily="18" charset="0"/>
                      </a:rPr>
                      <m:t>h</m:t>
                    </m:r>
                    <m:r>
                      <a:rPr lang="en-US" i="1">
                        <a:latin typeface="Cambria Math" panose="02040503050406030204" pitchFamily="18" charset="0"/>
                      </a:rPr>
                      <m:t>,</m:t>
                    </m:r>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h</m:t>
                    </m:r>
                    <m:r>
                      <a:rPr lang="en-US" i="1">
                        <a:latin typeface="Cambria Math" panose="02040503050406030204" pitchFamily="18" charset="0"/>
                      </a:rPr>
                      <m:t>2</m:t>
                    </m:r>
                    <m:r>
                      <a:rPr lang="en-US" i="1">
                        <a:latin typeface="Cambria Math" panose="02040503050406030204" pitchFamily="18" charset="0"/>
                      </a:rPr>
                      <m:t>𝑡</m:t>
                    </m:r>
                    <m:r>
                      <a:rPr lang="en-US" i="1">
                        <a:latin typeface="Cambria Math" panose="02040503050406030204" pitchFamily="18" charset="0"/>
                      </a:rPr>
                      <m:t>,1)</m:t>
                    </m:r>
                  </m:oMath>
                </a14:m>
                <a:endParaRPr lang="en-US" b="0" dirty="0"/>
              </a:p>
              <a:p>
                <a:pPr lvl="1"/>
                <a14:m>
                  <m:oMath xmlns:m="http://schemas.openxmlformats.org/officeDocument/2006/math">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max</m:t>
                            </m:r>
                          </m:e>
                          <m:lim>
                            <m:r>
                              <a:rPr lang="en-US" b="0" i="1" smtClean="0">
                                <a:latin typeface="Cambria Math" panose="02040503050406030204" pitchFamily="18" charset="0"/>
                              </a:rPr>
                              <m:t>𝑥</m:t>
                            </m:r>
                          </m:lim>
                        </m:limLow>
                      </m:fName>
                      <m:e>
                        <m:r>
                          <a:rPr lang="en-US" b="0" i="1" smtClean="0">
                            <a:latin typeface="Cambria Math" panose="02040503050406030204" pitchFamily="18" charset="0"/>
                          </a:rPr>
                          <m:t>1−</m:t>
                        </m:r>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e>
                    </m:func>
                    <m:r>
                      <a:rPr lang="en-US" i="1">
                        <a:latin typeface="Cambria Math" panose="02040503050406030204" pitchFamily="18" charset="0"/>
                      </a:rPr>
                      <m:t>≔</m:t>
                    </m:r>
                    <m:r>
                      <a:rPr lang="en-US" i="1">
                        <a:latin typeface="Cambria Math" panose="02040503050406030204" pitchFamily="18" charset="0"/>
                      </a:rPr>
                      <m:t>𝜌</m:t>
                    </m:r>
                    <m:r>
                      <a:rPr lang="en-US" i="1">
                        <a:latin typeface="Cambria Math" panose="02040503050406030204" pitchFamily="18" charset="0"/>
                      </a:rPr>
                      <m:t>(</m:t>
                    </m:r>
                    <m:r>
                      <a:rPr lang="en-US" b="0" i="1" smtClean="0">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𝑟</m:t>
                    </m:r>
                    <m:r>
                      <a:rPr lang="en-US" i="1">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2</m:t>
                    </m:r>
                    <m:r>
                      <a:rPr lang="en-US" b="0" i="1" smtClean="0">
                        <a:latin typeface="Cambria Math" panose="02040503050406030204" pitchFamily="18" charset="0"/>
                      </a:rPr>
                      <m:t>h</m:t>
                    </m:r>
                    <m:r>
                      <a:rPr lang="en-US" i="1">
                        <a:latin typeface="Cambria Math" panose="02040503050406030204" pitchFamily="18" charset="0"/>
                      </a:rPr>
                      <m:t>,</m:t>
                    </m:r>
                    <m:r>
                      <a:rPr lang="en-US" b="0" i="1" smtClean="0">
                        <a:latin typeface="Cambria Math" panose="02040503050406030204" pitchFamily="18" charset="0"/>
                      </a:rPr>
                      <m:t>1</m:t>
                    </m:r>
                    <m:r>
                      <a:rPr lang="en-US" i="1">
                        <a:latin typeface="Cambria Math" panose="02040503050406030204" pitchFamily="18" charset="0"/>
                      </a:rPr>
                      <m:t>)</m:t>
                    </m:r>
                  </m:oMath>
                </a14:m>
                <a:endParaRPr lang="en-US" dirty="0"/>
              </a:p>
              <a:p>
                <a14:m>
                  <m:oMath xmlns:m="http://schemas.openxmlformats.org/officeDocument/2006/math">
                    <m:r>
                      <a:rPr lang="en-US" b="0" i="1" smtClean="0">
                        <a:latin typeface="Cambria Math" panose="02040503050406030204" pitchFamily="18" charset="0"/>
                      </a:rPr>
                      <m:t>𝜌</m:t>
                    </m:r>
                    <m:r>
                      <a:rPr lang="en-US" b="0" i="1" smtClean="0">
                        <a:latin typeface="Cambria Math" panose="02040503050406030204" pitchFamily="18" charset="0"/>
                      </a:rPr>
                      <m:t>(</m:t>
                    </m:r>
                    <m:r>
                      <m:rPr>
                        <m:sty m:val="p"/>
                      </m:rPr>
                      <a:rPr lang="en-US" b="0" i="0" smtClean="0">
                        <a:latin typeface="Cambria Math" panose="02040503050406030204" pitchFamily="18" charset="0"/>
                      </a:rPr>
                      <m:t>entity</m:t>
                    </m:r>
                    <m:r>
                      <a:rPr lang="en-US" b="0" i="1" smtClean="0">
                        <a:latin typeface="Cambria Math" panose="02040503050406030204" pitchFamily="18" charset="0"/>
                      </a:rPr>
                      <m:t>,</m:t>
                    </m:r>
                    <m:r>
                      <m:rPr>
                        <m:sty m:val="p"/>
                      </m:rPr>
                      <a:rPr lang="en-US" b="0" i="0" smtClean="0">
                        <a:latin typeface="Cambria Math" panose="02040503050406030204" pitchFamily="18" charset="0"/>
                      </a:rPr>
                      <m:t>relation</m:t>
                    </m:r>
                    <m:r>
                      <a:rPr lang="en-US" b="0" i="1" smtClean="0">
                        <a:latin typeface="Cambria Math" panose="02040503050406030204" pitchFamily="18" charset="0"/>
                      </a:rPr>
                      <m:t>,</m:t>
                    </m:r>
                    <m:r>
                      <m:rPr>
                        <m:sty m:val="p"/>
                      </m:rPr>
                      <a:rPr lang="en-US" b="0" i="0" smtClean="0">
                        <a:latin typeface="Cambria Math" panose="02040503050406030204" pitchFamily="18" charset="0"/>
                      </a:rPr>
                      <m:t>direction</m:t>
                    </m:r>
                    <m:r>
                      <a:rPr lang="en-US" b="0" i="1" smtClean="0">
                        <a:latin typeface="Cambria Math" panose="02040503050406030204" pitchFamily="18" charset="0"/>
                      </a:rPr>
                      <m:t>,</m:t>
                    </m:r>
                    <m:r>
                      <m:rPr>
                        <m:sty m:val="p"/>
                      </m:rPr>
                      <a:rPr lang="en-US" b="0" i="0" smtClean="0">
                        <a:latin typeface="Cambria Math" panose="02040503050406030204" pitchFamily="18" charset="0"/>
                      </a:rPr>
                      <m:t>negation</m:t>
                    </m:r>
                    <m:r>
                      <a:rPr lang="en-US" b="0" i="1" smtClean="0">
                        <a:latin typeface="Cambria Math" panose="02040503050406030204" pitchFamily="18" charset="0"/>
                      </a:rPr>
                      <m:t>)</m:t>
                    </m:r>
                  </m:oMath>
                </a14:m>
                <a:r>
                  <a:rPr lang="en-US" dirty="0"/>
                  <a:t> is a message function</a:t>
                </a:r>
              </a:p>
              <a:p>
                <a:r>
                  <a:rPr lang="en-US" dirty="0"/>
                  <a:t>A design problem: closed-form </a:t>
                </a:r>
                <a14:m>
                  <m:oMath xmlns:m="http://schemas.openxmlformats.org/officeDocument/2006/math">
                    <m:r>
                      <a:rPr lang="en-US" b="0" i="1" smtClean="0">
                        <a:latin typeface="Cambria Math" panose="02040503050406030204" pitchFamily="18" charset="0"/>
                      </a:rPr>
                      <m:t>𝜌</m:t>
                    </m:r>
                  </m:oMath>
                </a14:m>
                <a:r>
                  <a:rPr lang="en-US" dirty="0"/>
                  <a:t> for many link predictors</a:t>
                </a:r>
                <a:endParaRPr lang="LID4096" dirty="0"/>
              </a:p>
            </p:txBody>
          </p:sp>
        </mc:Choice>
        <mc:Fallback xmlns="">
          <p:sp>
            <p:nvSpPr>
              <p:cNvPr id="8" name="Content Placeholder 7">
                <a:extLst>
                  <a:ext uri="{FF2B5EF4-FFF2-40B4-BE49-F238E27FC236}">
                    <a16:creationId xmlns:a16="http://schemas.microsoft.com/office/drawing/2014/main" id="{D6572FD4-B663-6F46-E353-DADF65BBA77A}"/>
                  </a:ext>
                </a:extLst>
              </p:cNvPr>
              <p:cNvSpPr>
                <a:spLocks noGrp="1" noRot="1" noChangeAspect="1" noMove="1" noResize="1" noEditPoints="1" noAdjustHandles="1" noChangeArrowheads="1" noChangeShapeType="1" noTextEdit="1"/>
              </p:cNvSpPr>
              <p:nvPr>
                <p:ph idx="1"/>
              </p:nvPr>
            </p:nvSpPr>
            <p:spPr>
              <a:blipFill>
                <a:blip r:embed="rId2"/>
                <a:stretch>
                  <a:fillRect l="-1217" t="-3081"/>
                </a:stretch>
              </a:blipFill>
            </p:spPr>
            <p:txBody>
              <a:bodyPr/>
              <a:lstStyle/>
              <a:p>
                <a:r>
                  <a:rPr lang="en-US">
                    <a:noFill/>
                  </a:rPr>
                  <a:t> </a:t>
                </a:r>
              </a:p>
            </p:txBody>
          </p:sp>
        </mc:Fallback>
      </mc:AlternateContent>
      <p:sp>
        <p:nvSpPr>
          <p:cNvPr id="10" name="Rectangle: Rounded Corners 9">
            <a:extLst>
              <a:ext uri="{FF2B5EF4-FFF2-40B4-BE49-F238E27FC236}">
                <a16:creationId xmlns:a16="http://schemas.microsoft.com/office/drawing/2014/main" id="{174905FD-59F1-48F2-4E44-AB620D7D0D1F}"/>
              </a:ext>
            </a:extLst>
          </p:cNvPr>
          <p:cNvSpPr/>
          <p:nvPr/>
        </p:nvSpPr>
        <p:spPr>
          <a:xfrm>
            <a:off x="7590296" y="3049533"/>
            <a:ext cx="180000" cy="1800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1" name="Rectangle: Rounded Corners 10">
            <a:extLst>
              <a:ext uri="{FF2B5EF4-FFF2-40B4-BE49-F238E27FC236}">
                <a16:creationId xmlns:a16="http://schemas.microsoft.com/office/drawing/2014/main" id="{E58FDF71-5C9B-B482-DE0D-F64FCE50BF7A}"/>
              </a:ext>
            </a:extLst>
          </p:cNvPr>
          <p:cNvSpPr/>
          <p:nvPr/>
        </p:nvSpPr>
        <p:spPr>
          <a:xfrm>
            <a:off x="7590296" y="4264114"/>
            <a:ext cx="180000" cy="180000"/>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LID4096"/>
          </a:p>
        </p:txBody>
      </p:sp>
      <p:sp>
        <p:nvSpPr>
          <p:cNvPr id="12" name="Rectangle: Rounded Corners 11">
            <a:extLst>
              <a:ext uri="{FF2B5EF4-FFF2-40B4-BE49-F238E27FC236}">
                <a16:creationId xmlns:a16="http://schemas.microsoft.com/office/drawing/2014/main" id="{BCFEC4CE-B40F-5B90-20B8-605FE13BB719}"/>
              </a:ext>
            </a:extLst>
          </p:cNvPr>
          <p:cNvSpPr/>
          <p:nvPr/>
        </p:nvSpPr>
        <p:spPr>
          <a:xfrm>
            <a:off x="8887546" y="3658303"/>
            <a:ext cx="180000" cy="1800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LID4096"/>
          </a:p>
        </p:txBody>
      </p:sp>
      <p:sp>
        <p:nvSpPr>
          <p:cNvPr id="13" name="Rectangle: Rounded Corners 12">
            <a:extLst>
              <a:ext uri="{FF2B5EF4-FFF2-40B4-BE49-F238E27FC236}">
                <a16:creationId xmlns:a16="http://schemas.microsoft.com/office/drawing/2014/main" id="{CCDC1D51-B404-EE1A-BDA1-CE820B8E5ECE}"/>
              </a:ext>
            </a:extLst>
          </p:cNvPr>
          <p:cNvSpPr/>
          <p:nvPr/>
        </p:nvSpPr>
        <p:spPr>
          <a:xfrm>
            <a:off x="10184796" y="3669695"/>
            <a:ext cx="180000" cy="1800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LID4096"/>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9E06C13-6880-E462-A35B-3FF321684082}"/>
                  </a:ext>
                </a:extLst>
              </p:cNvPr>
              <p:cNvSpPr txBox="1"/>
              <p:nvPr/>
            </p:nvSpPr>
            <p:spPr>
              <a:xfrm>
                <a:off x="8887546" y="3856126"/>
                <a:ext cx="18331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oMath>
                  </m:oMathPara>
                </a14:m>
                <a:endParaRPr lang="LID4096"/>
              </a:p>
            </p:txBody>
          </p:sp>
        </mc:Choice>
        <mc:Fallback xmlns="">
          <p:sp>
            <p:nvSpPr>
              <p:cNvPr id="14" name="TextBox 13">
                <a:extLst>
                  <a:ext uri="{FF2B5EF4-FFF2-40B4-BE49-F238E27FC236}">
                    <a16:creationId xmlns:a16="http://schemas.microsoft.com/office/drawing/2014/main" id="{79E06C13-6880-E462-A35B-3FF321684082}"/>
                  </a:ext>
                </a:extLst>
              </p:cNvPr>
              <p:cNvSpPr txBox="1">
                <a:spLocks noRot="1" noChangeAspect="1" noMove="1" noResize="1" noEditPoints="1" noAdjustHandles="1" noChangeArrowheads="1" noChangeShapeType="1" noTextEdit="1"/>
              </p:cNvSpPr>
              <p:nvPr/>
            </p:nvSpPr>
            <p:spPr>
              <a:xfrm>
                <a:off x="8887546" y="3856126"/>
                <a:ext cx="183319" cy="276999"/>
              </a:xfrm>
              <a:prstGeom prst="rect">
                <a:avLst/>
              </a:prstGeom>
              <a:blipFill>
                <a:blip r:embed="rId3"/>
                <a:stretch>
                  <a:fillRect l="-20000" r="-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11B72A7-589D-F9CE-33C6-425C158126E9}"/>
                  </a:ext>
                </a:extLst>
              </p:cNvPr>
              <p:cNvSpPr txBox="1"/>
              <p:nvPr/>
            </p:nvSpPr>
            <p:spPr>
              <a:xfrm>
                <a:off x="10184796" y="3856126"/>
                <a:ext cx="18671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oMath>
                  </m:oMathPara>
                </a14:m>
                <a:endParaRPr lang="LID4096"/>
              </a:p>
            </p:txBody>
          </p:sp>
        </mc:Choice>
        <mc:Fallback xmlns="">
          <p:sp>
            <p:nvSpPr>
              <p:cNvPr id="15" name="TextBox 14">
                <a:extLst>
                  <a:ext uri="{FF2B5EF4-FFF2-40B4-BE49-F238E27FC236}">
                    <a16:creationId xmlns:a16="http://schemas.microsoft.com/office/drawing/2014/main" id="{E11B72A7-589D-F9CE-33C6-425C158126E9}"/>
                  </a:ext>
                </a:extLst>
              </p:cNvPr>
              <p:cNvSpPr txBox="1">
                <a:spLocks noRot="1" noChangeAspect="1" noMove="1" noResize="1" noEditPoints="1" noAdjustHandles="1" noChangeArrowheads="1" noChangeShapeType="1" noTextEdit="1"/>
              </p:cNvSpPr>
              <p:nvPr/>
            </p:nvSpPr>
            <p:spPr>
              <a:xfrm>
                <a:off x="10184796" y="3856126"/>
                <a:ext cx="186718" cy="276999"/>
              </a:xfrm>
              <a:prstGeom prst="rect">
                <a:avLst/>
              </a:prstGeom>
              <a:blipFill>
                <a:blip r:embed="rId4"/>
                <a:stretch>
                  <a:fillRect l="-33333" r="-3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BDD016CE-6F0F-4E4F-18B9-E2658D5C4C06}"/>
                  </a:ext>
                </a:extLst>
              </p:cNvPr>
              <p:cNvSpPr txBox="1"/>
              <p:nvPr/>
            </p:nvSpPr>
            <p:spPr>
              <a:xfrm>
                <a:off x="7256342" y="3001034"/>
                <a:ext cx="18671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oMath>
                  </m:oMathPara>
                </a14:m>
                <a:endParaRPr lang="LID4096"/>
              </a:p>
            </p:txBody>
          </p:sp>
        </mc:Choice>
        <mc:Fallback xmlns="">
          <p:sp>
            <p:nvSpPr>
              <p:cNvPr id="16" name="TextBox 15">
                <a:extLst>
                  <a:ext uri="{FF2B5EF4-FFF2-40B4-BE49-F238E27FC236}">
                    <a16:creationId xmlns:a16="http://schemas.microsoft.com/office/drawing/2014/main" id="{BDD016CE-6F0F-4E4F-18B9-E2658D5C4C06}"/>
                  </a:ext>
                </a:extLst>
              </p:cNvPr>
              <p:cNvSpPr txBox="1">
                <a:spLocks noRot="1" noChangeAspect="1" noMove="1" noResize="1" noEditPoints="1" noAdjustHandles="1" noChangeArrowheads="1" noChangeShapeType="1" noTextEdit="1"/>
              </p:cNvSpPr>
              <p:nvPr/>
            </p:nvSpPr>
            <p:spPr>
              <a:xfrm>
                <a:off x="7256342" y="3001034"/>
                <a:ext cx="186718" cy="276999"/>
              </a:xfrm>
              <a:prstGeom prst="rect">
                <a:avLst/>
              </a:prstGeom>
              <a:blipFill>
                <a:blip r:embed="rId5"/>
                <a:stretch>
                  <a:fillRect l="-19355" r="-129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662A9340-A67F-6D65-C9DD-266F4A68899D}"/>
                  </a:ext>
                </a:extLst>
              </p:cNvPr>
              <p:cNvSpPr txBox="1"/>
              <p:nvPr/>
            </p:nvSpPr>
            <p:spPr>
              <a:xfrm>
                <a:off x="7256342" y="4264114"/>
                <a:ext cx="18671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𝑏</m:t>
                      </m:r>
                    </m:oMath>
                  </m:oMathPara>
                </a14:m>
                <a:endParaRPr lang="LID4096"/>
              </a:p>
            </p:txBody>
          </p:sp>
        </mc:Choice>
        <mc:Fallback xmlns="">
          <p:sp>
            <p:nvSpPr>
              <p:cNvPr id="17" name="TextBox 16">
                <a:extLst>
                  <a:ext uri="{FF2B5EF4-FFF2-40B4-BE49-F238E27FC236}">
                    <a16:creationId xmlns:a16="http://schemas.microsoft.com/office/drawing/2014/main" id="{662A9340-A67F-6D65-C9DD-266F4A68899D}"/>
                  </a:ext>
                </a:extLst>
              </p:cNvPr>
              <p:cNvSpPr txBox="1">
                <a:spLocks noRot="1" noChangeAspect="1" noMove="1" noResize="1" noEditPoints="1" noAdjustHandles="1" noChangeArrowheads="1" noChangeShapeType="1" noTextEdit="1"/>
              </p:cNvSpPr>
              <p:nvPr/>
            </p:nvSpPr>
            <p:spPr>
              <a:xfrm>
                <a:off x="7256342" y="4264114"/>
                <a:ext cx="186718" cy="276999"/>
              </a:xfrm>
              <a:prstGeom prst="rect">
                <a:avLst/>
              </a:prstGeom>
              <a:blipFill>
                <a:blip r:embed="rId6"/>
                <a:stretch>
                  <a:fillRect l="-29032" r="-25806" b="-6522"/>
                </a:stretch>
              </a:blipFill>
            </p:spPr>
            <p:txBody>
              <a:bodyPr/>
              <a:lstStyle/>
              <a:p>
                <a:r>
                  <a:rPr lang="en-US">
                    <a:noFill/>
                  </a:rPr>
                  <a:t> </a:t>
                </a:r>
              </a:p>
            </p:txBody>
          </p:sp>
        </mc:Fallback>
      </mc:AlternateContent>
      <p:cxnSp>
        <p:nvCxnSpPr>
          <p:cNvPr id="18" name="Straight Arrow Connector 17">
            <a:extLst>
              <a:ext uri="{FF2B5EF4-FFF2-40B4-BE49-F238E27FC236}">
                <a16:creationId xmlns:a16="http://schemas.microsoft.com/office/drawing/2014/main" id="{A25514F8-06D2-5E28-68D0-3BF71E8DD7D7}"/>
              </a:ext>
            </a:extLst>
          </p:cNvPr>
          <p:cNvCxnSpPr>
            <a:stCxn id="10" idx="3"/>
            <a:endCxn id="12" idx="1"/>
          </p:cNvCxnSpPr>
          <p:nvPr/>
        </p:nvCxnSpPr>
        <p:spPr>
          <a:xfrm>
            <a:off x="7770296" y="3139533"/>
            <a:ext cx="1117250" cy="6087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8C37A6D5-0275-2FEC-1E7B-99EFF5041D20}"/>
              </a:ext>
            </a:extLst>
          </p:cNvPr>
          <p:cNvCxnSpPr>
            <a:cxnSpLocks/>
            <a:stCxn id="11" idx="3"/>
            <a:endCxn id="12" idx="1"/>
          </p:cNvCxnSpPr>
          <p:nvPr/>
        </p:nvCxnSpPr>
        <p:spPr>
          <a:xfrm flipV="1">
            <a:off x="7770296" y="3748303"/>
            <a:ext cx="1117250" cy="605811"/>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0" name="Straight Arrow Connector 19">
            <a:extLst>
              <a:ext uri="{FF2B5EF4-FFF2-40B4-BE49-F238E27FC236}">
                <a16:creationId xmlns:a16="http://schemas.microsoft.com/office/drawing/2014/main" id="{43AF57FF-5DB3-F236-9B47-28D6B7F3A4B5}"/>
              </a:ext>
            </a:extLst>
          </p:cNvPr>
          <p:cNvCxnSpPr>
            <a:cxnSpLocks/>
            <a:stCxn id="12" idx="3"/>
            <a:endCxn id="13" idx="1"/>
          </p:cNvCxnSpPr>
          <p:nvPr/>
        </p:nvCxnSpPr>
        <p:spPr>
          <a:xfrm>
            <a:off x="9067546" y="3748303"/>
            <a:ext cx="1117250" cy="113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F803A534-A295-337C-E735-F8A4B143059D}"/>
                  </a:ext>
                </a:extLst>
              </p:cNvPr>
              <p:cNvSpPr txBox="1"/>
              <p:nvPr/>
            </p:nvSpPr>
            <p:spPr>
              <a:xfrm>
                <a:off x="8254824" y="2956034"/>
                <a:ext cx="23852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1</m:t>
                          </m:r>
                        </m:sub>
                      </m:sSub>
                    </m:oMath>
                  </m:oMathPara>
                </a14:m>
                <a:endParaRPr lang="LID4096"/>
              </a:p>
            </p:txBody>
          </p:sp>
        </mc:Choice>
        <mc:Fallback xmlns="">
          <p:sp>
            <p:nvSpPr>
              <p:cNvPr id="21" name="TextBox 20">
                <a:extLst>
                  <a:ext uri="{FF2B5EF4-FFF2-40B4-BE49-F238E27FC236}">
                    <a16:creationId xmlns:a16="http://schemas.microsoft.com/office/drawing/2014/main" id="{F803A534-A295-337C-E735-F8A4B143059D}"/>
                  </a:ext>
                </a:extLst>
              </p:cNvPr>
              <p:cNvSpPr txBox="1">
                <a:spLocks noRot="1" noChangeAspect="1" noMove="1" noResize="1" noEditPoints="1" noAdjustHandles="1" noChangeArrowheads="1" noChangeShapeType="1" noTextEdit="1"/>
              </p:cNvSpPr>
              <p:nvPr/>
            </p:nvSpPr>
            <p:spPr>
              <a:xfrm>
                <a:off x="8254824" y="2956034"/>
                <a:ext cx="238527" cy="276999"/>
              </a:xfrm>
              <a:prstGeom prst="rect">
                <a:avLst/>
              </a:prstGeom>
              <a:blipFill>
                <a:blip r:embed="rId7"/>
                <a:stretch>
                  <a:fillRect l="-15385" r="-10256"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80E7CCD0-C966-DF6A-1EB7-2FA4D8244C28}"/>
                  </a:ext>
                </a:extLst>
              </p:cNvPr>
              <p:cNvSpPr txBox="1"/>
              <p:nvPr/>
            </p:nvSpPr>
            <p:spPr>
              <a:xfrm>
                <a:off x="8299657" y="4077115"/>
                <a:ext cx="41697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2</m:t>
                          </m:r>
                        </m:sub>
                      </m:sSub>
                    </m:oMath>
                  </m:oMathPara>
                </a14:m>
                <a:endParaRPr lang="LID4096"/>
              </a:p>
            </p:txBody>
          </p:sp>
        </mc:Choice>
        <mc:Fallback xmlns="">
          <p:sp>
            <p:nvSpPr>
              <p:cNvPr id="22" name="TextBox 21">
                <a:extLst>
                  <a:ext uri="{FF2B5EF4-FFF2-40B4-BE49-F238E27FC236}">
                    <a16:creationId xmlns:a16="http://schemas.microsoft.com/office/drawing/2014/main" id="{80E7CCD0-C966-DF6A-1EB7-2FA4D8244C28}"/>
                  </a:ext>
                </a:extLst>
              </p:cNvPr>
              <p:cNvSpPr txBox="1">
                <a:spLocks noRot="1" noChangeAspect="1" noMove="1" noResize="1" noEditPoints="1" noAdjustHandles="1" noChangeArrowheads="1" noChangeShapeType="1" noTextEdit="1"/>
              </p:cNvSpPr>
              <p:nvPr/>
            </p:nvSpPr>
            <p:spPr>
              <a:xfrm>
                <a:off x="8299657" y="4077115"/>
                <a:ext cx="416974" cy="276999"/>
              </a:xfrm>
              <a:prstGeom prst="rect">
                <a:avLst/>
              </a:prstGeom>
              <a:blipFill>
                <a:blip r:embed="rId8"/>
                <a:stretch>
                  <a:fillRect l="-2899" r="-5797"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917FB1D7-D9E7-337A-19B0-2F34D2AFFBAA}"/>
                  </a:ext>
                </a:extLst>
              </p:cNvPr>
              <p:cNvSpPr txBox="1"/>
              <p:nvPr/>
            </p:nvSpPr>
            <p:spPr>
              <a:xfrm>
                <a:off x="9506907" y="3426304"/>
                <a:ext cx="24384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3</m:t>
                          </m:r>
                        </m:sub>
                      </m:sSub>
                    </m:oMath>
                  </m:oMathPara>
                </a14:m>
                <a:endParaRPr lang="LID4096"/>
              </a:p>
            </p:txBody>
          </p:sp>
        </mc:Choice>
        <mc:Fallback xmlns="">
          <p:sp>
            <p:nvSpPr>
              <p:cNvPr id="23" name="TextBox 22">
                <a:extLst>
                  <a:ext uri="{FF2B5EF4-FFF2-40B4-BE49-F238E27FC236}">
                    <a16:creationId xmlns:a16="http://schemas.microsoft.com/office/drawing/2014/main" id="{917FB1D7-D9E7-337A-19B0-2F34D2AFFBAA}"/>
                  </a:ext>
                </a:extLst>
              </p:cNvPr>
              <p:cNvSpPr txBox="1">
                <a:spLocks noRot="1" noChangeAspect="1" noMove="1" noResize="1" noEditPoints="1" noAdjustHandles="1" noChangeArrowheads="1" noChangeShapeType="1" noTextEdit="1"/>
              </p:cNvSpPr>
              <p:nvPr/>
            </p:nvSpPr>
            <p:spPr>
              <a:xfrm>
                <a:off x="9506907" y="3426304"/>
                <a:ext cx="243848" cy="276999"/>
              </a:xfrm>
              <a:prstGeom prst="rect">
                <a:avLst/>
              </a:prstGeom>
              <a:blipFill>
                <a:blip r:embed="rId9"/>
                <a:stretch>
                  <a:fillRect l="-15000" r="-7500" b="-17778"/>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DC741F68-0DC8-2F93-5482-BAC78F5E9BE8}"/>
              </a:ext>
            </a:extLst>
          </p:cNvPr>
          <p:cNvSpPr txBox="1"/>
          <p:nvPr/>
        </p:nvSpPr>
        <p:spPr>
          <a:xfrm>
            <a:off x="0" y="6642556"/>
            <a:ext cx="7670690" cy="215444"/>
          </a:xfrm>
          <a:prstGeom prst="rect">
            <a:avLst/>
          </a:prstGeom>
          <a:noFill/>
        </p:spPr>
        <p:txBody>
          <a:bodyPr wrap="none" rtlCol="0">
            <a:spAutoFit/>
          </a:bodyPr>
          <a:lstStyle/>
          <a:p>
            <a:r>
              <a:rPr lang="en-HK" sz="800" b="0" i="0" dirty="0">
                <a:solidFill>
                  <a:srgbClr val="222222"/>
                </a:solidFill>
                <a:effectLst/>
                <a:latin typeface="Arial" panose="020B0604020202020204" pitchFamily="34" charset="0"/>
              </a:rPr>
              <a:t>Wang, Z., </a:t>
            </a:r>
            <a:r>
              <a:rPr lang="en-HK" sz="800" b="0" i="0" dirty="0" err="1">
                <a:solidFill>
                  <a:srgbClr val="222222"/>
                </a:solidFill>
                <a:effectLst/>
                <a:latin typeface="Arial" panose="020B0604020202020204" pitchFamily="34" charset="0"/>
              </a:rPr>
              <a:t>Song,</a:t>
            </a:r>
            <a:r>
              <a:rPr lang="en-HK" sz="800" b="0" i="0" dirty="0">
                <a:solidFill>
                  <a:srgbClr val="222222"/>
                </a:solidFill>
                <a:effectLst/>
                <a:latin typeface="Arial" panose="020B0604020202020204" pitchFamily="34" charset="0"/>
              </a:rPr>
              <a:t> Y., Wong, G. Y., &amp; See, S. (2023). Logical message passing networks with one-hop inference on atomic formulas. </a:t>
            </a:r>
            <a:r>
              <a:rPr lang="en-HK" sz="800" b="0" i="1" dirty="0" err="1">
                <a:solidFill>
                  <a:srgbClr val="222222"/>
                </a:solidFill>
                <a:effectLst/>
                <a:latin typeface="Arial" panose="020B0604020202020204" pitchFamily="34" charset="0"/>
              </a:rPr>
              <a:t>arXiv</a:t>
            </a:r>
            <a:r>
              <a:rPr lang="en-HK" sz="800" b="0" i="1" dirty="0">
                <a:solidFill>
                  <a:srgbClr val="222222"/>
                </a:solidFill>
                <a:effectLst/>
                <a:latin typeface="Arial" panose="020B0604020202020204" pitchFamily="34" charset="0"/>
              </a:rPr>
              <a:t> preprint arXiv:2301.08859</a:t>
            </a:r>
            <a:r>
              <a:rPr lang="en-HK" sz="800" b="0" i="0" dirty="0">
                <a:solidFill>
                  <a:srgbClr val="222222"/>
                </a:solidFill>
                <a:effectLst/>
                <a:latin typeface="Arial" panose="020B0604020202020204" pitchFamily="34" charset="0"/>
              </a:rPr>
              <a:t>.</a:t>
            </a:r>
            <a:endParaRPr lang="en-US" sz="800" dirty="0"/>
          </a:p>
        </p:txBody>
      </p:sp>
      <p:sp>
        <p:nvSpPr>
          <p:cNvPr id="5" name="Slide Number Placeholder 4">
            <a:extLst>
              <a:ext uri="{FF2B5EF4-FFF2-40B4-BE49-F238E27FC236}">
                <a16:creationId xmlns:a16="http://schemas.microsoft.com/office/drawing/2014/main" id="{AC7D7A6A-E957-3E33-8306-B8D0586D3CD4}"/>
              </a:ext>
            </a:extLst>
          </p:cNvPr>
          <p:cNvSpPr>
            <a:spLocks noGrp="1"/>
          </p:cNvSpPr>
          <p:nvPr>
            <p:ph type="sldNum" sz="quarter" idx="12"/>
          </p:nvPr>
        </p:nvSpPr>
        <p:spPr/>
        <p:txBody>
          <a:bodyPr/>
          <a:lstStyle/>
          <a:p>
            <a:fld id="{AB4510BC-A1D5-4B44-925C-78FB2FCED2D1}" type="slidenum">
              <a:rPr lang="en-US" smtClean="0"/>
              <a:t>35</a:t>
            </a:fld>
            <a:endParaRPr lang="en-US"/>
          </a:p>
        </p:txBody>
      </p:sp>
    </p:spTree>
    <p:extLst>
      <p:ext uri="{BB962C8B-B14F-4D97-AF65-F5344CB8AC3E}">
        <p14:creationId xmlns:p14="http://schemas.microsoft.com/office/powerpoint/2010/main" val="35507479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409E7-222B-C935-820E-F81D7F06AD19}"/>
              </a:ext>
            </a:extLst>
          </p:cNvPr>
          <p:cNvSpPr>
            <a:spLocks noGrp="1"/>
          </p:cNvSpPr>
          <p:nvPr>
            <p:ph type="title"/>
          </p:nvPr>
        </p:nvSpPr>
        <p:spPr/>
        <p:txBody>
          <a:bodyPr/>
          <a:lstStyle/>
          <a:p>
            <a:r>
              <a:rPr lang="en-US" dirty="0"/>
              <a:t>Methods: Learning to search in the continuous space</a:t>
            </a:r>
            <a:endParaRPr lang="LID4096"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10F4569-D6F2-5595-8BBF-9DC965C47BF4}"/>
                  </a:ext>
                </a:extLst>
              </p:cNvPr>
              <p:cNvSpPr>
                <a:spLocks noGrp="1"/>
              </p:cNvSpPr>
              <p:nvPr>
                <p:ph idx="1"/>
              </p:nvPr>
            </p:nvSpPr>
            <p:spPr>
              <a:xfrm>
                <a:off x="292456" y="2069815"/>
                <a:ext cx="6720539" cy="4351338"/>
              </a:xfrm>
            </p:spPr>
            <p:txBody>
              <a:bodyPr>
                <a:normAutofit/>
              </a:bodyPr>
              <a:lstStyle/>
              <a:p>
                <a:pPr marL="0" indent="0">
                  <a:buNone/>
                </a:pPr>
                <a:r>
                  <a:rPr lang="en-US" sz="2000" dirty="0"/>
                  <a:t>The desired GNN design: Logical Message Passing Neural Networks</a:t>
                </a:r>
              </a:p>
              <a:p>
                <a:r>
                  <a:rPr lang="en-US" sz="2000" dirty="0"/>
                  <a:t>Reused GIN layer with the proper message (1 MLP to train)</a:t>
                </a:r>
              </a:p>
              <a:p>
                <a:pPr lvl="1"/>
                <a:r>
                  <a:rPr lang="en-US" sz="1800" dirty="0"/>
                  <a:t>Able to approximate any functions</a:t>
                </a:r>
              </a:p>
              <a:p>
                <a:r>
                  <a:rPr lang="en-US" sz="2000" dirty="0"/>
                  <a:t>Number of GIN layers = diameter of the graph</a:t>
                </a:r>
              </a:p>
              <a:p>
                <a:r>
                  <a:rPr lang="en-US" sz="2000" dirty="0"/>
                  <a:t>Initialization with pretrained </a:t>
                </a:r>
                <a:r>
                  <a:rPr lang="en-US" sz="2000" dirty="0">
                    <a:solidFill>
                      <a:srgbClr val="FF0000"/>
                    </a:solidFill>
                  </a:rPr>
                  <a:t>entity embeddings</a:t>
                </a:r>
              </a:p>
              <a:p>
                <a:r>
                  <a:rPr lang="en-US" sz="2000" dirty="0"/>
                  <a:t>For variables initialized with special embeddings (2 embeddings to train)</a:t>
                </a:r>
              </a:p>
              <a:p>
                <a:pPr lvl="1"/>
                <a:r>
                  <a:rPr lang="en-US" sz="1800" dirty="0"/>
                  <a:t>One embedding for all </a:t>
                </a:r>
                <a:r>
                  <a:rPr lang="en-US" sz="1800" dirty="0">
                    <a:solidFill>
                      <a:srgbClr val="00B0F0"/>
                    </a:solidFill>
                  </a:rPr>
                  <a:t>existential variables</a:t>
                </a:r>
                <a:r>
                  <a:rPr lang="en-US" sz="1800" dirty="0"/>
                  <a:t>.</a:t>
                </a:r>
              </a:p>
              <a:p>
                <a:pPr lvl="1"/>
                <a:r>
                  <a:rPr lang="en-US" sz="1800" dirty="0"/>
                  <a:t>One for the </a:t>
                </a:r>
                <a:r>
                  <a:rPr lang="en-US" sz="1800" dirty="0">
                    <a:solidFill>
                      <a:srgbClr val="00B050"/>
                    </a:solidFill>
                  </a:rPr>
                  <a:t>free query variable</a:t>
                </a:r>
              </a:p>
              <a:p>
                <a:pPr>
                  <a:buFont typeface="Wingdings" panose="05000000000000000000" pitchFamily="2" charset="2"/>
                  <a:buChar char="ü"/>
                </a:pPr>
                <a:r>
                  <a:rPr lang="en-US" sz="2000" dirty="0"/>
                  <a:t>Then the embeddings of </a:t>
                </a:r>
                <a14:m>
                  <m:oMath xmlns:m="http://schemas.openxmlformats.org/officeDocument/2006/math">
                    <m:r>
                      <a:rPr lang="en-US" sz="2000" b="0" i="1" smtClean="0">
                        <a:latin typeface="Cambria Math" panose="02040503050406030204" pitchFamily="18" charset="0"/>
                      </a:rPr>
                      <m:t>𝑥</m:t>
                    </m:r>
                    <m:r>
                      <a:rPr lang="en-US" sz="2000" b="0" i="1" smtClean="0">
                        <a:latin typeface="Cambria Math" panose="02040503050406030204" pitchFamily="18" charset="0"/>
                      </a:rPr>
                      <m:t>,</m:t>
                    </m:r>
                    <m:r>
                      <a:rPr lang="en-US" sz="2000" b="0" i="1" smtClean="0">
                        <a:latin typeface="Cambria Math" panose="02040503050406030204" pitchFamily="18" charset="0"/>
                      </a:rPr>
                      <m:t>𝑦</m:t>
                    </m:r>
                  </m:oMath>
                </a14:m>
                <a:r>
                  <a:rPr lang="en-US" sz="2000" dirty="0"/>
                  <a:t> are estimated</a:t>
                </a:r>
              </a:p>
            </p:txBody>
          </p:sp>
        </mc:Choice>
        <mc:Fallback xmlns="">
          <p:sp>
            <p:nvSpPr>
              <p:cNvPr id="3" name="Content Placeholder 2">
                <a:extLst>
                  <a:ext uri="{FF2B5EF4-FFF2-40B4-BE49-F238E27FC236}">
                    <a16:creationId xmlns:a16="http://schemas.microsoft.com/office/drawing/2014/main" id="{010F4569-D6F2-5595-8BBF-9DC965C47BF4}"/>
                  </a:ext>
                </a:extLst>
              </p:cNvPr>
              <p:cNvSpPr>
                <a:spLocks noGrp="1" noRot="1" noChangeAspect="1" noMove="1" noResize="1" noEditPoints="1" noAdjustHandles="1" noChangeArrowheads="1" noChangeShapeType="1" noTextEdit="1"/>
              </p:cNvSpPr>
              <p:nvPr>
                <p:ph idx="1"/>
              </p:nvPr>
            </p:nvSpPr>
            <p:spPr>
              <a:xfrm>
                <a:off x="292456" y="2069815"/>
                <a:ext cx="6720539" cy="4351338"/>
              </a:xfrm>
              <a:blipFill>
                <a:blip r:embed="rId2"/>
                <a:stretch>
                  <a:fillRect l="-998" t="-1543"/>
                </a:stretch>
              </a:blipFill>
            </p:spPr>
            <p:txBody>
              <a:bodyPr/>
              <a:lstStyle/>
              <a:p>
                <a:r>
                  <a:rPr lang="en-HK">
                    <a:noFill/>
                  </a:rPr>
                  <a:t> </a:t>
                </a:r>
              </a:p>
            </p:txBody>
          </p:sp>
        </mc:Fallback>
      </mc:AlternateContent>
      <p:grpSp>
        <p:nvGrpSpPr>
          <p:cNvPr id="50" name="Group 49">
            <a:extLst>
              <a:ext uri="{FF2B5EF4-FFF2-40B4-BE49-F238E27FC236}">
                <a16:creationId xmlns:a16="http://schemas.microsoft.com/office/drawing/2014/main" id="{87895F5B-85DE-C6C0-A909-EFCA65B6BB36}"/>
              </a:ext>
            </a:extLst>
          </p:cNvPr>
          <p:cNvGrpSpPr/>
          <p:nvPr/>
        </p:nvGrpSpPr>
        <p:grpSpPr>
          <a:xfrm>
            <a:off x="6944984" y="1401700"/>
            <a:ext cx="5048241" cy="3132773"/>
            <a:chOff x="6378827" y="2236815"/>
            <a:chExt cx="5048241" cy="3132773"/>
          </a:xfrm>
        </p:grpSpPr>
        <p:sp>
          <p:nvSpPr>
            <p:cNvPr id="46" name="Arc 45">
              <a:extLst>
                <a:ext uri="{FF2B5EF4-FFF2-40B4-BE49-F238E27FC236}">
                  <a16:creationId xmlns:a16="http://schemas.microsoft.com/office/drawing/2014/main" id="{6389FFA0-0EDB-8FDB-DC3B-9753E4980396}"/>
                </a:ext>
              </a:extLst>
            </p:cNvPr>
            <p:cNvSpPr/>
            <p:nvPr/>
          </p:nvSpPr>
          <p:spPr>
            <a:xfrm rot="17320471">
              <a:off x="7684780" y="3747259"/>
              <a:ext cx="1678010" cy="1566648"/>
            </a:xfrm>
            <a:prstGeom prst="arc">
              <a:avLst>
                <a:gd name="adj1" fmla="val 16200000"/>
                <a:gd name="adj2" fmla="val 292204"/>
              </a:avLst>
            </a:prstGeom>
            <a:ln>
              <a:headEnd type="none" w="med" len="med"/>
              <a:tailEnd type="arrow"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
          <p:nvSpPr>
            <p:cNvPr id="4" name="Rectangle: Rounded Corners 9">
              <a:extLst>
                <a:ext uri="{FF2B5EF4-FFF2-40B4-BE49-F238E27FC236}">
                  <a16:creationId xmlns:a16="http://schemas.microsoft.com/office/drawing/2014/main" id="{08591211-AFB2-65F0-980F-1A7F30CF1308}"/>
                </a:ext>
              </a:extLst>
            </p:cNvPr>
            <p:cNvSpPr/>
            <p:nvPr/>
          </p:nvSpPr>
          <p:spPr>
            <a:xfrm>
              <a:off x="7590296" y="3049533"/>
              <a:ext cx="180000" cy="1800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5" name="Rectangle: Rounded Corners 10">
              <a:extLst>
                <a:ext uri="{FF2B5EF4-FFF2-40B4-BE49-F238E27FC236}">
                  <a16:creationId xmlns:a16="http://schemas.microsoft.com/office/drawing/2014/main" id="{719D0CCC-D8D4-E93F-8CD1-730E0A0E0221}"/>
                </a:ext>
              </a:extLst>
            </p:cNvPr>
            <p:cNvSpPr/>
            <p:nvPr/>
          </p:nvSpPr>
          <p:spPr>
            <a:xfrm>
              <a:off x="7590296" y="4264114"/>
              <a:ext cx="180000" cy="180000"/>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LID4096"/>
            </a:p>
          </p:txBody>
        </p:sp>
        <p:sp>
          <p:nvSpPr>
            <p:cNvPr id="6" name="Rectangle: Rounded Corners 11">
              <a:extLst>
                <a:ext uri="{FF2B5EF4-FFF2-40B4-BE49-F238E27FC236}">
                  <a16:creationId xmlns:a16="http://schemas.microsoft.com/office/drawing/2014/main" id="{20DDF212-5F1E-631F-CEE9-7B1A8E950370}"/>
                </a:ext>
              </a:extLst>
            </p:cNvPr>
            <p:cNvSpPr/>
            <p:nvPr/>
          </p:nvSpPr>
          <p:spPr>
            <a:xfrm>
              <a:off x="8887546" y="3658303"/>
              <a:ext cx="180000" cy="1800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LID4096"/>
            </a:p>
          </p:txBody>
        </p:sp>
        <p:sp>
          <p:nvSpPr>
            <p:cNvPr id="7" name="Rectangle: Rounded Corners 12">
              <a:extLst>
                <a:ext uri="{FF2B5EF4-FFF2-40B4-BE49-F238E27FC236}">
                  <a16:creationId xmlns:a16="http://schemas.microsoft.com/office/drawing/2014/main" id="{FA9F3159-BC64-79E8-5207-8C4D84538D3B}"/>
                </a:ext>
              </a:extLst>
            </p:cNvPr>
            <p:cNvSpPr/>
            <p:nvPr/>
          </p:nvSpPr>
          <p:spPr>
            <a:xfrm>
              <a:off x="10184796" y="3669695"/>
              <a:ext cx="180000" cy="1800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LID4096"/>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F7786BB-B2E4-ECE8-844D-851471480697}"/>
                    </a:ext>
                  </a:extLst>
                </p:cNvPr>
                <p:cNvSpPr txBox="1"/>
                <p:nvPr/>
              </p:nvSpPr>
              <p:spPr>
                <a:xfrm>
                  <a:off x="8887546" y="3856126"/>
                  <a:ext cx="18331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oMath>
                    </m:oMathPara>
                  </a14:m>
                  <a:endParaRPr lang="LID4096"/>
                </a:p>
              </p:txBody>
            </p:sp>
          </mc:Choice>
          <mc:Fallback xmlns="">
            <p:sp>
              <p:nvSpPr>
                <p:cNvPr id="8" name="TextBox 7">
                  <a:extLst>
                    <a:ext uri="{FF2B5EF4-FFF2-40B4-BE49-F238E27FC236}">
                      <a16:creationId xmlns:a16="http://schemas.microsoft.com/office/drawing/2014/main" id="{7F7786BB-B2E4-ECE8-844D-851471480697}"/>
                    </a:ext>
                  </a:extLst>
                </p:cNvPr>
                <p:cNvSpPr txBox="1">
                  <a:spLocks noRot="1" noChangeAspect="1" noMove="1" noResize="1" noEditPoints="1" noAdjustHandles="1" noChangeArrowheads="1" noChangeShapeType="1" noTextEdit="1"/>
                </p:cNvSpPr>
                <p:nvPr/>
              </p:nvSpPr>
              <p:spPr>
                <a:xfrm>
                  <a:off x="8887546" y="3856126"/>
                  <a:ext cx="183319" cy="276999"/>
                </a:xfrm>
                <a:prstGeom prst="rect">
                  <a:avLst/>
                </a:prstGeom>
                <a:blipFill>
                  <a:blip r:embed="rId3"/>
                  <a:stretch>
                    <a:fillRect l="-20000" r="-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F37F937-29D5-0DA4-94D5-C991458FDEEC}"/>
                    </a:ext>
                  </a:extLst>
                </p:cNvPr>
                <p:cNvSpPr txBox="1"/>
                <p:nvPr/>
              </p:nvSpPr>
              <p:spPr>
                <a:xfrm>
                  <a:off x="10184796" y="3856126"/>
                  <a:ext cx="18671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oMath>
                    </m:oMathPara>
                  </a14:m>
                  <a:endParaRPr lang="LID4096"/>
                </a:p>
              </p:txBody>
            </p:sp>
          </mc:Choice>
          <mc:Fallback xmlns="">
            <p:sp>
              <p:nvSpPr>
                <p:cNvPr id="9" name="TextBox 8">
                  <a:extLst>
                    <a:ext uri="{FF2B5EF4-FFF2-40B4-BE49-F238E27FC236}">
                      <a16:creationId xmlns:a16="http://schemas.microsoft.com/office/drawing/2014/main" id="{9F37F937-29D5-0DA4-94D5-C991458FDEEC}"/>
                    </a:ext>
                  </a:extLst>
                </p:cNvPr>
                <p:cNvSpPr txBox="1">
                  <a:spLocks noRot="1" noChangeAspect="1" noMove="1" noResize="1" noEditPoints="1" noAdjustHandles="1" noChangeArrowheads="1" noChangeShapeType="1" noTextEdit="1"/>
                </p:cNvSpPr>
                <p:nvPr/>
              </p:nvSpPr>
              <p:spPr>
                <a:xfrm>
                  <a:off x="10184796" y="3856126"/>
                  <a:ext cx="186718" cy="276999"/>
                </a:xfrm>
                <a:prstGeom prst="rect">
                  <a:avLst/>
                </a:prstGeom>
                <a:blipFill>
                  <a:blip r:embed="rId4"/>
                  <a:stretch>
                    <a:fillRect l="-32258" r="-25806"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9205CED-4B33-AC27-7253-A03C2692BB76}"/>
                    </a:ext>
                  </a:extLst>
                </p:cNvPr>
                <p:cNvSpPr txBox="1"/>
                <p:nvPr/>
              </p:nvSpPr>
              <p:spPr>
                <a:xfrm>
                  <a:off x="7256342" y="3001034"/>
                  <a:ext cx="18671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oMath>
                    </m:oMathPara>
                  </a14:m>
                  <a:endParaRPr lang="LID4096"/>
                </a:p>
              </p:txBody>
            </p:sp>
          </mc:Choice>
          <mc:Fallback xmlns="">
            <p:sp>
              <p:nvSpPr>
                <p:cNvPr id="10" name="TextBox 9">
                  <a:extLst>
                    <a:ext uri="{FF2B5EF4-FFF2-40B4-BE49-F238E27FC236}">
                      <a16:creationId xmlns:a16="http://schemas.microsoft.com/office/drawing/2014/main" id="{59205CED-4B33-AC27-7253-A03C2692BB76}"/>
                    </a:ext>
                  </a:extLst>
                </p:cNvPr>
                <p:cNvSpPr txBox="1">
                  <a:spLocks noRot="1" noChangeAspect="1" noMove="1" noResize="1" noEditPoints="1" noAdjustHandles="1" noChangeArrowheads="1" noChangeShapeType="1" noTextEdit="1"/>
                </p:cNvSpPr>
                <p:nvPr/>
              </p:nvSpPr>
              <p:spPr>
                <a:xfrm>
                  <a:off x="7256342" y="3001034"/>
                  <a:ext cx="186718" cy="276999"/>
                </a:xfrm>
                <a:prstGeom prst="rect">
                  <a:avLst/>
                </a:prstGeom>
                <a:blipFill>
                  <a:blip r:embed="rId5"/>
                  <a:stretch>
                    <a:fillRect l="-20000" r="-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B01080F-4BB3-C0DF-7ED8-122D4FCCA64D}"/>
                    </a:ext>
                  </a:extLst>
                </p:cNvPr>
                <p:cNvSpPr txBox="1"/>
                <p:nvPr/>
              </p:nvSpPr>
              <p:spPr>
                <a:xfrm>
                  <a:off x="7256342" y="4264114"/>
                  <a:ext cx="18671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𝑏</m:t>
                        </m:r>
                      </m:oMath>
                    </m:oMathPara>
                  </a14:m>
                  <a:endParaRPr lang="LID4096"/>
                </a:p>
              </p:txBody>
            </p:sp>
          </mc:Choice>
          <mc:Fallback xmlns="">
            <p:sp>
              <p:nvSpPr>
                <p:cNvPr id="11" name="TextBox 10">
                  <a:extLst>
                    <a:ext uri="{FF2B5EF4-FFF2-40B4-BE49-F238E27FC236}">
                      <a16:creationId xmlns:a16="http://schemas.microsoft.com/office/drawing/2014/main" id="{6B01080F-4BB3-C0DF-7ED8-122D4FCCA64D}"/>
                    </a:ext>
                  </a:extLst>
                </p:cNvPr>
                <p:cNvSpPr txBox="1">
                  <a:spLocks noRot="1" noChangeAspect="1" noMove="1" noResize="1" noEditPoints="1" noAdjustHandles="1" noChangeArrowheads="1" noChangeShapeType="1" noTextEdit="1"/>
                </p:cNvSpPr>
                <p:nvPr/>
              </p:nvSpPr>
              <p:spPr>
                <a:xfrm>
                  <a:off x="7256342" y="4264114"/>
                  <a:ext cx="186718" cy="276999"/>
                </a:xfrm>
                <a:prstGeom prst="rect">
                  <a:avLst/>
                </a:prstGeom>
                <a:blipFill>
                  <a:blip r:embed="rId6"/>
                  <a:stretch>
                    <a:fillRect l="-30000" r="-30000" b="-6522"/>
                  </a:stretch>
                </a:blipFill>
              </p:spPr>
              <p:txBody>
                <a:bodyPr/>
                <a:lstStyle/>
                <a:p>
                  <a:r>
                    <a:rPr lang="en-US">
                      <a:noFill/>
                    </a:rPr>
                    <a:t> </a:t>
                  </a:r>
                </a:p>
              </p:txBody>
            </p:sp>
          </mc:Fallback>
        </mc:AlternateContent>
        <p:cxnSp>
          <p:nvCxnSpPr>
            <p:cNvPr id="12" name="Straight Arrow Connector 11">
              <a:extLst>
                <a:ext uri="{FF2B5EF4-FFF2-40B4-BE49-F238E27FC236}">
                  <a16:creationId xmlns:a16="http://schemas.microsoft.com/office/drawing/2014/main" id="{44DEA54D-9710-4337-5C1D-EFCC1F0D73B1}"/>
                </a:ext>
              </a:extLst>
            </p:cNvPr>
            <p:cNvCxnSpPr>
              <a:stCxn id="4" idx="3"/>
              <a:endCxn id="6" idx="1"/>
            </p:cNvCxnSpPr>
            <p:nvPr/>
          </p:nvCxnSpPr>
          <p:spPr>
            <a:xfrm>
              <a:off x="7770296" y="3139533"/>
              <a:ext cx="1117250" cy="6087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B07275A-17DF-2995-51BB-33D185851000}"/>
                </a:ext>
              </a:extLst>
            </p:cNvPr>
            <p:cNvCxnSpPr>
              <a:cxnSpLocks/>
              <a:stCxn id="5" idx="3"/>
              <a:endCxn id="6" idx="1"/>
            </p:cNvCxnSpPr>
            <p:nvPr/>
          </p:nvCxnSpPr>
          <p:spPr>
            <a:xfrm flipV="1">
              <a:off x="7770296" y="3748303"/>
              <a:ext cx="1117250" cy="605811"/>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4" name="Straight Arrow Connector 13">
              <a:extLst>
                <a:ext uri="{FF2B5EF4-FFF2-40B4-BE49-F238E27FC236}">
                  <a16:creationId xmlns:a16="http://schemas.microsoft.com/office/drawing/2014/main" id="{7A722F05-D0B3-EAB5-8263-E35D2FB1F5BE}"/>
                </a:ext>
              </a:extLst>
            </p:cNvPr>
            <p:cNvCxnSpPr>
              <a:cxnSpLocks/>
              <a:stCxn id="6" idx="3"/>
              <a:endCxn id="7" idx="1"/>
            </p:cNvCxnSpPr>
            <p:nvPr/>
          </p:nvCxnSpPr>
          <p:spPr>
            <a:xfrm>
              <a:off x="9067546" y="3748303"/>
              <a:ext cx="1117250" cy="113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C648C9A3-CAFA-AA1B-14D9-5E5B2B9EAEE5}"/>
                    </a:ext>
                  </a:extLst>
                </p:cNvPr>
                <p:cNvSpPr txBox="1"/>
                <p:nvPr/>
              </p:nvSpPr>
              <p:spPr>
                <a:xfrm>
                  <a:off x="8254824" y="3147226"/>
                  <a:ext cx="23852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1</m:t>
                            </m:r>
                          </m:sub>
                        </m:sSub>
                      </m:oMath>
                    </m:oMathPara>
                  </a14:m>
                  <a:endParaRPr lang="LID4096"/>
                </a:p>
              </p:txBody>
            </p:sp>
          </mc:Choice>
          <mc:Fallback xmlns="">
            <p:sp>
              <p:nvSpPr>
                <p:cNvPr id="15" name="TextBox 14">
                  <a:extLst>
                    <a:ext uri="{FF2B5EF4-FFF2-40B4-BE49-F238E27FC236}">
                      <a16:creationId xmlns:a16="http://schemas.microsoft.com/office/drawing/2014/main" id="{C648C9A3-CAFA-AA1B-14D9-5E5B2B9EAEE5}"/>
                    </a:ext>
                  </a:extLst>
                </p:cNvPr>
                <p:cNvSpPr txBox="1">
                  <a:spLocks noRot="1" noChangeAspect="1" noMove="1" noResize="1" noEditPoints="1" noAdjustHandles="1" noChangeArrowheads="1" noChangeShapeType="1" noTextEdit="1"/>
                </p:cNvSpPr>
                <p:nvPr/>
              </p:nvSpPr>
              <p:spPr>
                <a:xfrm>
                  <a:off x="8254824" y="3147226"/>
                  <a:ext cx="238527" cy="276999"/>
                </a:xfrm>
                <a:prstGeom prst="rect">
                  <a:avLst/>
                </a:prstGeom>
                <a:blipFill>
                  <a:blip r:embed="rId7"/>
                  <a:stretch>
                    <a:fillRect l="-15385" r="-7692"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76CFD4B1-12F9-D2A6-6830-D689FC6823ED}"/>
                    </a:ext>
                  </a:extLst>
                </p:cNvPr>
                <p:cNvSpPr txBox="1"/>
                <p:nvPr/>
              </p:nvSpPr>
              <p:spPr>
                <a:xfrm>
                  <a:off x="8298983" y="3849695"/>
                  <a:ext cx="41697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2</m:t>
                            </m:r>
                          </m:sub>
                        </m:sSub>
                      </m:oMath>
                    </m:oMathPara>
                  </a14:m>
                  <a:endParaRPr lang="LID4096"/>
                </a:p>
              </p:txBody>
            </p:sp>
          </mc:Choice>
          <mc:Fallback xmlns="">
            <p:sp>
              <p:nvSpPr>
                <p:cNvPr id="16" name="TextBox 15">
                  <a:extLst>
                    <a:ext uri="{FF2B5EF4-FFF2-40B4-BE49-F238E27FC236}">
                      <a16:creationId xmlns:a16="http://schemas.microsoft.com/office/drawing/2014/main" id="{76CFD4B1-12F9-D2A6-6830-D689FC6823ED}"/>
                    </a:ext>
                  </a:extLst>
                </p:cNvPr>
                <p:cNvSpPr txBox="1">
                  <a:spLocks noRot="1" noChangeAspect="1" noMove="1" noResize="1" noEditPoints="1" noAdjustHandles="1" noChangeArrowheads="1" noChangeShapeType="1" noTextEdit="1"/>
                </p:cNvSpPr>
                <p:nvPr/>
              </p:nvSpPr>
              <p:spPr>
                <a:xfrm>
                  <a:off x="8298983" y="3849695"/>
                  <a:ext cx="416974" cy="276999"/>
                </a:xfrm>
                <a:prstGeom prst="rect">
                  <a:avLst/>
                </a:prstGeom>
                <a:blipFill>
                  <a:blip r:embed="rId8"/>
                  <a:stretch>
                    <a:fillRect l="-2941" r="-5882"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CAA78648-9750-982A-5B56-AFD029012535}"/>
                    </a:ext>
                  </a:extLst>
                </p:cNvPr>
                <p:cNvSpPr txBox="1"/>
                <p:nvPr/>
              </p:nvSpPr>
              <p:spPr>
                <a:xfrm>
                  <a:off x="9534511" y="3488918"/>
                  <a:ext cx="24384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3</m:t>
                            </m:r>
                          </m:sub>
                        </m:sSub>
                      </m:oMath>
                    </m:oMathPara>
                  </a14:m>
                  <a:endParaRPr lang="LID4096"/>
                </a:p>
              </p:txBody>
            </p:sp>
          </mc:Choice>
          <mc:Fallback xmlns="">
            <p:sp>
              <p:nvSpPr>
                <p:cNvPr id="17" name="TextBox 16">
                  <a:extLst>
                    <a:ext uri="{FF2B5EF4-FFF2-40B4-BE49-F238E27FC236}">
                      <a16:creationId xmlns:a16="http://schemas.microsoft.com/office/drawing/2014/main" id="{CAA78648-9750-982A-5B56-AFD029012535}"/>
                    </a:ext>
                  </a:extLst>
                </p:cNvPr>
                <p:cNvSpPr txBox="1">
                  <a:spLocks noRot="1" noChangeAspect="1" noMove="1" noResize="1" noEditPoints="1" noAdjustHandles="1" noChangeArrowheads="1" noChangeShapeType="1" noTextEdit="1"/>
                </p:cNvSpPr>
                <p:nvPr/>
              </p:nvSpPr>
              <p:spPr>
                <a:xfrm>
                  <a:off x="9534511" y="3488918"/>
                  <a:ext cx="243848" cy="276999"/>
                </a:xfrm>
                <a:prstGeom prst="rect">
                  <a:avLst/>
                </a:prstGeom>
                <a:blipFill>
                  <a:blip r:embed="rId9"/>
                  <a:stretch>
                    <a:fillRect l="-15000" r="-10000"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DF5B8505-DBA9-51F0-69F3-47837C6D368D}"/>
                    </a:ext>
                  </a:extLst>
                </p:cNvPr>
                <p:cNvSpPr txBox="1"/>
                <p:nvPr/>
              </p:nvSpPr>
              <p:spPr>
                <a:xfrm>
                  <a:off x="8075785" y="2748704"/>
                  <a:ext cx="162352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𝜌</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h</m:t>
                        </m:r>
                        <m:r>
                          <a:rPr lang="en-US" b="0" i="1" smtClean="0">
                            <a:latin typeface="Cambria Math" panose="02040503050406030204" pitchFamily="18" charset="0"/>
                          </a:rPr>
                          <m:t>2</m:t>
                        </m:r>
                        <m:r>
                          <a:rPr lang="en-US" b="0" i="1" smtClean="0">
                            <a:latin typeface="Cambria Math" panose="02040503050406030204" pitchFamily="18" charset="0"/>
                          </a:rPr>
                          <m:t>𝑡</m:t>
                        </m:r>
                        <m:r>
                          <a:rPr lang="en-US" b="0" i="1" smtClean="0">
                            <a:latin typeface="Cambria Math" panose="02040503050406030204" pitchFamily="18" charset="0"/>
                          </a:rPr>
                          <m:t>,0)</m:t>
                        </m:r>
                      </m:oMath>
                    </m:oMathPara>
                  </a14:m>
                  <a:endParaRPr lang="en-US" dirty="0"/>
                </a:p>
              </p:txBody>
            </p:sp>
          </mc:Choice>
          <mc:Fallback xmlns="">
            <p:sp>
              <p:nvSpPr>
                <p:cNvPr id="18" name="TextBox 17">
                  <a:extLst>
                    <a:ext uri="{FF2B5EF4-FFF2-40B4-BE49-F238E27FC236}">
                      <a16:creationId xmlns:a16="http://schemas.microsoft.com/office/drawing/2014/main" id="{DF5B8505-DBA9-51F0-69F3-47837C6D368D}"/>
                    </a:ext>
                  </a:extLst>
                </p:cNvPr>
                <p:cNvSpPr txBox="1">
                  <a:spLocks noRot="1" noChangeAspect="1" noMove="1" noResize="1" noEditPoints="1" noAdjustHandles="1" noChangeArrowheads="1" noChangeShapeType="1" noTextEdit="1"/>
                </p:cNvSpPr>
                <p:nvPr/>
              </p:nvSpPr>
              <p:spPr>
                <a:xfrm>
                  <a:off x="8075785" y="2748704"/>
                  <a:ext cx="1623521" cy="369332"/>
                </a:xfrm>
                <a:prstGeom prst="rect">
                  <a:avLst/>
                </a:prstGeom>
                <a:blipFill>
                  <a:blip r:embed="rId10"/>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46C43CC8-DA07-DDC1-ABED-30DFF23D2707}"/>
                    </a:ext>
                  </a:extLst>
                </p:cNvPr>
                <p:cNvSpPr txBox="1"/>
                <p:nvPr/>
              </p:nvSpPr>
              <p:spPr>
                <a:xfrm>
                  <a:off x="7904870" y="4475675"/>
                  <a:ext cx="161973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𝜌</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h</m:t>
                        </m:r>
                        <m:r>
                          <a:rPr lang="en-US" b="0" i="1" smtClean="0">
                            <a:latin typeface="Cambria Math" panose="02040503050406030204" pitchFamily="18" charset="0"/>
                          </a:rPr>
                          <m:t>2</m:t>
                        </m:r>
                        <m:r>
                          <a:rPr lang="en-US" b="0" i="1" smtClean="0">
                            <a:latin typeface="Cambria Math" panose="02040503050406030204" pitchFamily="18" charset="0"/>
                          </a:rPr>
                          <m:t>𝑡</m:t>
                        </m:r>
                        <m:r>
                          <a:rPr lang="en-US" b="0" i="1" smtClean="0">
                            <a:latin typeface="Cambria Math" panose="02040503050406030204" pitchFamily="18" charset="0"/>
                          </a:rPr>
                          <m:t>,1)</m:t>
                        </m:r>
                      </m:oMath>
                    </m:oMathPara>
                  </a14:m>
                  <a:endParaRPr lang="en-US" dirty="0"/>
                </a:p>
              </p:txBody>
            </p:sp>
          </mc:Choice>
          <mc:Fallback xmlns="">
            <p:sp>
              <p:nvSpPr>
                <p:cNvPr id="19" name="TextBox 18">
                  <a:extLst>
                    <a:ext uri="{FF2B5EF4-FFF2-40B4-BE49-F238E27FC236}">
                      <a16:creationId xmlns:a16="http://schemas.microsoft.com/office/drawing/2014/main" id="{46C43CC8-DA07-DDC1-ABED-30DFF23D2707}"/>
                    </a:ext>
                  </a:extLst>
                </p:cNvPr>
                <p:cNvSpPr txBox="1">
                  <a:spLocks noRot="1" noChangeAspect="1" noMove="1" noResize="1" noEditPoints="1" noAdjustHandles="1" noChangeArrowheads="1" noChangeShapeType="1" noTextEdit="1"/>
                </p:cNvSpPr>
                <p:nvPr/>
              </p:nvSpPr>
              <p:spPr>
                <a:xfrm>
                  <a:off x="7904870" y="4475675"/>
                  <a:ext cx="1619739" cy="369332"/>
                </a:xfrm>
                <a:prstGeom prst="rect">
                  <a:avLst/>
                </a:prstGeom>
                <a:blipFill>
                  <a:blip r:embed="rId11"/>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596AE3A0-18FB-A35C-BF94-8B809ACEF3B7}"/>
                    </a:ext>
                  </a:extLst>
                </p:cNvPr>
                <p:cNvSpPr txBox="1"/>
                <p:nvPr/>
              </p:nvSpPr>
              <p:spPr>
                <a:xfrm>
                  <a:off x="6509003" y="3862792"/>
                  <a:ext cx="161839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𝜌</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2</m:t>
                        </m:r>
                        <m:r>
                          <a:rPr lang="en-US" b="0" i="1" smtClean="0">
                            <a:latin typeface="Cambria Math" panose="02040503050406030204" pitchFamily="18" charset="0"/>
                          </a:rPr>
                          <m:t>h</m:t>
                        </m:r>
                        <m:r>
                          <a:rPr lang="en-US" b="0" i="1" smtClean="0">
                            <a:latin typeface="Cambria Math" panose="02040503050406030204" pitchFamily="18" charset="0"/>
                          </a:rPr>
                          <m:t>,1)</m:t>
                        </m:r>
                      </m:oMath>
                    </m:oMathPara>
                  </a14:m>
                  <a:endParaRPr lang="en-US"/>
                </a:p>
              </p:txBody>
            </p:sp>
          </mc:Choice>
          <mc:Fallback xmlns="">
            <p:sp>
              <p:nvSpPr>
                <p:cNvPr id="20" name="TextBox 19">
                  <a:extLst>
                    <a:ext uri="{FF2B5EF4-FFF2-40B4-BE49-F238E27FC236}">
                      <a16:creationId xmlns:a16="http://schemas.microsoft.com/office/drawing/2014/main" id="{596AE3A0-18FB-A35C-BF94-8B809ACEF3B7}"/>
                    </a:ext>
                  </a:extLst>
                </p:cNvPr>
                <p:cNvSpPr txBox="1">
                  <a:spLocks noRot="1" noChangeAspect="1" noMove="1" noResize="1" noEditPoints="1" noAdjustHandles="1" noChangeArrowheads="1" noChangeShapeType="1" noTextEdit="1"/>
                </p:cNvSpPr>
                <p:nvPr/>
              </p:nvSpPr>
              <p:spPr>
                <a:xfrm>
                  <a:off x="6509003" y="3862792"/>
                  <a:ext cx="1618392" cy="369332"/>
                </a:xfrm>
                <a:prstGeom prst="rect">
                  <a:avLst/>
                </a:prstGeom>
                <a:blipFill>
                  <a:blip r:embed="rId12"/>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992B86F8-0447-45DB-E1C4-D2BB6894EC79}"/>
                    </a:ext>
                  </a:extLst>
                </p:cNvPr>
                <p:cNvSpPr txBox="1"/>
                <p:nvPr/>
              </p:nvSpPr>
              <p:spPr>
                <a:xfrm>
                  <a:off x="6378827" y="3251922"/>
                  <a:ext cx="161839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𝜌</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1</m:t>
                            </m:r>
                          </m:sub>
                        </m:sSub>
                        <m:r>
                          <a:rPr lang="en-US" b="0" i="1" smtClean="0">
                            <a:latin typeface="Cambria Math" panose="02040503050406030204" pitchFamily="18" charset="0"/>
                          </a:rPr>
                          <m:t>, </m:t>
                        </m:r>
                        <m:r>
                          <a:rPr lang="en-US" b="0" i="1" smtClean="0">
                            <a:latin typeface="Cambria Math" panose="02040503050406030204" pitchFamily="18" charset="0"/>
                          </a:rPr>
                          <m:t>𝑡</m:t>
                        </m:r>
                        <m:r>
                          <a:rPr lang="en-US" b="0" i="1" smtClean="0">
                            <a:latin typeface="Cambria Math" panose="02040503050406030204" pitchFamily="18" charset="0"/>
                          </a:rPr>
                          <m:t>2</m:t>
                        </m:r>
                        <m:r>
                          <a:rPr lang="en-US" b="0" i="1" smtClean="0">
                            <a:latin typeface="Cambria Math" panose="02040503050406030204" pitchFamily="18" charset="0"/>
                          </a:rPr>
                          <m:t>h</m:t>
                        </m:r>
                        <m:r>
                          <a:rPr lang="en-US" b="0" i="1" smtClean="0">
                            <a:latin typeface="Cambria Math" panose="02040503050406030204" pitchFamily="18" charset="0"/>
                          </a:rPr>
                          <m:t>,0)</m:t>
                        </m:r>
                      </m:oMath>
                    </m:oMathPara>
                  </a14:m>
                  <a:endParaRPr lang="en-US"/>
                </a:p>
              </p:txBody>
            </p:sp>
          </mc:Choice>
          <mc:Fallback xmlns="">
            <p:sp>
              <p:nvSpPr>
                <p:cNvPr id="21" name="TextBox 20">
                  <a:extLst>
                    <a:ext uri="{FF2B5EF4-FFF2-40B4-BE49-F238E27FC236}">
                      <a16:creationId xmlns:a16="http://schemas.microsoft.com/office/drawing/2014/main" id="{992B86F8-0447-45DB-E1C4-D2BB6894EC79}"/>
                    </a:ext>
                  </a:extLst>
                </p:cNvPr>
                <p:cNvSpPr txBox="1">
                  <a:spLocks noRot="1" noChangeAspect="1" noMove="1" noResize="1" noEditPoints="1" noAdjustHandles="1" noChangeArrowheads="1" noChangeShapeType="1" noTextEdit="1"/>
                </p:cNvSpPr>
                <p:nvPr/>
              </p:nvSpPr>
              <p:spPr>
                <a:xfrm>
                  <a:off x="6378827" y="3251922"/>
                  <a:ext cx="1618392" cy="369332"/>
                </a:xfrm>
                <a:prstGeom prst="rect">
                  <a:avLst/>
                </a:prstGeom>
                <a:blipFill>
                  <a:blip r:embed="rId13"/>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281CB82A-B5A7-E919-A963-316046EC42E6}"/>
                    </a:ext>
                  </a:extLst>
                </p:cNvPr>
                <p:cNvSpPr txBox="1"/>
                <p:nvPr/>
              </p:nvSpPr>
              <p:spPr>
                <a:xfrm>
                  <a:off x="9801687" y="3218122"/>
                  <a:ext cx="162538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𝜌</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3</m:t>
                            </m:r>
                          </m:sub>
                        </m:sSub>
                        <m:r>
                          <a:rPr lang="en-US" b="0" i="1" smtClean="0">
                            <a:latin typeface="Cambria Math" panose="02040503050406030204" pitchFamily="18" charset="0"/>
                          </a:rPr>
                          <m:t>, </m:t>
                        </m:r>
                        <m:r>
                          <a:rPr lang="en-US" b="0" i="1" smtClean="0">
                            <a:latin typeface="Cambria Math" panose="02040503050406030204" pitchFamily="18" charset="0"/>
                          </a:rPr>
                          <m:t>h</m:t>
                        </m:r>
                        <m:r>
                          <a:rPr lang="en-US" b="0" i="1" smtClean="0">
                            <a:latin typeface="Cambria Math" panose="02040503050406030204" pitchFamily="18" charset="0"/>
                          </a:rPr>
                          <m:t>2</m:t>
                        </m:r>
                        <m:r>
                          <a:rPr lang="en-US" b="0" i="1" smtClean="0">
                            <a:latin typeface="Cambria Math" panose="02040503050406030204" pitchFamily="18" charset="0"/>
                          </a:rPr>
                          <m:t>𝑡</m:t>
                        </m:r>
                        <m:r>
                          <a:rPr lang="en-US" b="0" i="1" smtClean="0">
                            <a:latin typeface="Cambria Math" panose="02040503050406030204" pitchFamily="18" charset="0"/>
                          </a:rPr>
                          <m:t>,0)</m:t>
                        </m:r>
                      </m:oMath>
                    </m:oMathPara>
                  </a14:m>
                  <a:endParaRPr lang="en-US" dirty="0"/>
                </a:p>
              </p:txBody>
            </p:sp>
          </mc:Choice>
          <mc:Fallback xmlns="">
            <p:sp>
              <p:nvSpPr>
                <p:cNvPr id="22" name="TextBox 21">
                  <a:extLst>
                    <a:ext uri="{FF2B5EF4-FFF2-40B4-BE49-F238E27FC236}">
                      <a16:creationId xmlns:a16="http://schemas.microsoft.com/office/drawing/2014/main" id="{281CB82A-B5A7-E919-A963-316046EC42E6}"/>
                    </a:ext>
                  </a:extLst>
                </p:cNvPr>
                <p:cNvSpPr txBox="1">
                  <a:spLocks noRot="1" noChangeAspect="1" noMove="1" noResize="1" noEditPoints="1" noAdjustHandles="1" noChangeArrowheads="1" noChangeShapeType="1" noTextEdit="1"/>
                </p:cNvSpPr>
                <p:nvPr/>
              </p:nvSpPr>
              <p:spPr>
                <a:xfrm>
                  <a:off x="9801687" y="3218122"/>
                  <a:ext cx="1625381" cy="369332"/>
                </a:xfrm>
                <a:prstGeom prst="rect">
                  <a:avLst/>
                </a:prstGeom>
                <a:blipFill>
                  <a:blip r:embed="rId1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0C94C4AF-EF7A-990E-BE43-6A31F66882ED}"/>
                    </a:ext>
                  </a:extLst>
                </p:cNvPr>
                <p:cNvSpPr txBox="1"/>
                <p:nvPr/>
              </p:nvSpPr>
              <p:spPr>
                <a:xfrm>
                  <a:off x="9765053" y="4104632"/>
                  <a:ext cx="162711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𝜌</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3</m:t>
                            </m:r>
                          </m:sub>
                        </m:sSub>
                        <m:r>
                          <a:rPr lang="en-US" b="0" i="1" smtClean="0">
                            <a:latin typeface="Cambria Math" panose="02040503050406030204" pitchFamily="18" charset="0"/>
                          </a:rPr>
                          <m:t>, </m:t>
                        </m:r>
                        <m:r>
                          <a:rPr lang="en-US" b="0" i="1" smtClean="0">
                            <a:latin typeface="Cambria Math" panose="02040503050406030204" pitchFamily="18" charset="0"/>
                          </a:rPr>
                          <m:t>𝑡</m:t>
                        </m:r>
                        <m:r>
                          <a:rPr lang="en-US" b="0" i="1" smtClean="0">
                            <a:latin typeface="Cambria Math" panose="02040503050406030204" pitchFamily="18" charset="0"/>
                          </a:rPr>
                          <m:t>2</m:t>
                        </m:r>
                        <m:r>
                          <a:rPr lang="en-US" b="0" i="1" smtClean="0">
                            <a:latin typeface="Cambria Math" panose="02040503050406030204" pitchFamily="18" charset="0"/>
                          </a:rPr>
                          <m:t>h</m:t>
                        </m:r>
                        <m:r>
                          <a:rPr lang="en-US" b="0" i="1" smtClean="0">
                            <a:latin typeface="Cambria Math" panose="02040503050406030204" pitchFamily="18" charset="0"/>
                          </a:rPr>
                          <m:t>,0)</m:t>
                        </m:r>
                      </m:oMath>
                    </m:oMathPara>
                  </a14:m>
                  <a:endParaRPr lang="en-US" dirty="0"/>
                </a:p>
              </p:txBody>
            </p:sp>
          </mc:Choice>
          <mc:Fallback xmlns="">
            <p:sp>
              <p:nvSpPr>
                <p:cNvPr id="23" name="TextBox 22">
                  <a:extLst>
                    <a:ext uri="{FF2B5EF4-FFF2-40B4-BE49-F238E27FC236}">
                      <a16:creationId xmlns:a16="http://schemas.microsoft.com/office/drawing/2014/main" id="{0C94C4AF-EF7A-990E-BE43-6A31F66882ED}"/>
                    </a:ext>
                  </a:extLst>
                </p:cNvPr>
                <p:cNvSpPr txBox="1">
                  <a:spLocks noRot="1" noChangeAspect="1" noMove="1" noResize="1" noEditPoints="1" noAdjustHandles="1" noChangeArrowheads="1" noChangeShapeType="1" noTextEdit="1"/>
                </p:cNvSpPr>
                <p:nvPr/>
              </p:nvSpPr>
              <p:spPr>
                <a:xfrm>
                  <a:off x="9765053" y="4104632"/>
                  <a:ext cx="1627112" cy="369332"/>
                </a:xfrm>
                <a:prstGeom prst="rect">
                  <a:avLst/>
                </a:prstGeom>
                <a:blipFill>
                  <a:blip r:embed="rId15"/>
                  <a:stretch>
                    <a:fillRect b="-13115"/>
                  </a:stretch>
                </a:blipFill>
              </p:spPr>
              <p:txBody>
                <a:bodyPr/>
                <a:lstStyle/>
                <a:p>
                  <a:r>
                    <a:rPr lang="en-US">
                      <a:noFill/>
                    </a:rPr>
                    <a:t> </a:t>
                  </a:r>
                </a:p>
              </p:txBody>
            </p:sp>
          </mc:Fallback>
        </mc:AlternateContent>
        <p:sp>
          <p:nvSpPr>
            <p:cNvPr id="43" name="Arc 42">
              <a:extLst>
                <a:ext uri="{FF2B5EF4-FFF2-40B4-BE49-F238E27FC236}">
                  <a16:creationId xmlns:a16="http://schemas.microsoft.com/office/drawing/2014/main" id="{2BE09FEE-9C48-1F1E-81E7-74E654B850FA}"/>
                </a:ext>
              </a:extLst>
            </p:cNvPr>
            <p:cNvSpPr/>
            <p:nvPr/>
          </p:nvSpPr>
          <p:spPr>
            <a:xfrm rot="20672297">
              <a:off x="6996827" y="3105641"/>
              <a:ext cx="1883788" cy="1569428"/>
            </a:xfrm>
            <a:prstGeom prst="arc">
              <a:avLst>
                <a:gd name="adj1" fmla="val 16200000"/>
                <a:gd name="adj2" fmla="val 292204"/>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Arc 43">
              <a:extLst>
                <a:ext uri="{FF2B5EF4-FFF2-40B4-BE49-F238E27FC236}">
                  <a16:creationId xmlns:a16="http://schemas.microsoft.com/office/drawing/2014/main" id="{4A626E56-2588-687B-DDF9-D792A76C15FB}"/>
                </a:ext>
              </a:extLst>
            </p:cNvPr>
            <p:cNvSpPr/>
            <p:nvPr/>
          </p:nvSpPr>
          <p:spPr>
            <a:xfrm rot="9836890">
              <a:off x="7759793" y="2236815"/>
              <a:ext cx="1678010" cy="1566648"/>
            </a:xfrm>
            <a:prstGeom prst="arc">
              <a:avLst>
                <a:gd name="adj1" fmla="val 16200000"/>
                <a:gd name="adj2" fmla="val 292204"/>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Arc 44">
              <a:extLst>
                <a:ext uri="{FF2B5EF4-FFF2-40B4-BE49-F238E27FC236}">
                  <a16:creationId xmlns:a16="http://schemas.microsoft.com/office/drawing/2014/main" id="{443C64A1-F8BB-3733-633D-8AD842F89B10}"/>
                </a:ext>
              </a:extLst>
            </p:cNvPr>
            <p:cNvSpPr/>
            <p:nvPr/>
          </p:nvSpPr>
          <p:spPr>
            <a:xfrm rot="6503546">
              <a:off x="7199564" y="2730785"/>
              <a:ext cx="1883788" cy="1569428"/>
            </a:xfrm>
            <a:prstGeom prst="arc">
              <a:avLst>
                <a:gd name="adj1" fmla="val 16200000"/>
                <a:gd name="adj2" fmla="val 292204"/>
              </a:avLst>
            </a:prstGeom>
            <a:ln>
              <a:headEnd type="none" w="med" len="med"/>
              <a:tailEnd type="arrow"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
          <p:nvSpPr>
            <p:cNvPr id="47" name="Arc 46">
              <a:extLst>
                <a:ext uri="{FF2B5EF4-FFF2-40B4-BE49-F238E27FC236}">
                  <a16:creationId xmlns:a16="http://schemas.microsoft.com/office/drawing/2014/main" id="{CAE3D7F2-D970-46E9-1802-8A1F35C6D0D4}"/>
                </a:ext>
              </a:extLst>
            </p:cNvPr>
            <p:cNvSpPr/>
            <p:nvPr/>
          </p:nvSpPr>
          <p:spPr>
            <a:xfrm rot="8230288">
              <a:off x="8812643" y="2487027"/>
              <a:ext cx="1883788" cy="1569428"/>
            </a:xfrm>
            <a:prstGeom prst="arc">
              <a:avLst>
                <a:gd name="adj1" fmla="val 16200000"/>
                <a:gd name="adj2" fmla="val 292204"/>
              </a:avLst>
            </a:prstGeom>
            <a:ln>
              <a:headEnd type="none" w="med" len="med"/>
              <a:tailEnd type="arrow" w="med" len="med"/>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48" name="Arc 47">
              <a:extLst>
                <a:ext uri="{FF2B5EF4-FFF2-40B4-BE49-F238E27FC236}">
                  <a16:creationId xmlns:a16="http://schemas.microsoft.com/office/drawing/2014/main" id="{B106CBCC-D305-654A-7C19-485BF0CF33BA}"/>
                </a:ext>
              </a:extLst>
            </p:cNvPr>
            <p:cNvSpPr/>
            <p:nvPr/>
          </p:nvSpPr>
          <p:spPr>
            <a:xfrm rot="19010018">
              <a:off x="8732141" y="3415973"/>
              <a:ext cx="1678010" cy="1566648"/>
            </a:xfrm>
            <a:prstGeom prst="arc">
              <a:avLst>
                <a:gd name="adj1" fmla="val 16200000"/>
                <a:gd name="adj2" fmla="val 292204"/>
              </a:avLst>
            </a:prstGeom>
            <a:ln>
              <a:headEnd type="none" w="med" len="med"/>
              <a:tailEnd type="arrow" w="med" len="med"/>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grpSp>
      <p:sp>
        <p:nvSpPr>
          <p:cNvPr id="51" name="TextBox 50">
            <a:extLst>
              <a:ext uri="{FF2B5EF4-FFF2-40B4-BE49-F238E27FC236}">
                <a16:creationId xmlns:a16="http://schemas.microsoft.com/office/drawing/2014/main" id="{35919D14-181F-5AED-2C76-3FA591A34E48}"/>
              </a:ext>
            </a:extLst>
          </p:cNvPr>
          <p:cNvSpPr txBox="1"/>
          <p:nvPr/>
        </p:nvSpPr>
        <p:spPr>
          <a:xfrm>
            <a:off x="658231" y="6454559"/>
            <a:ext cx="7670690" cy="215444"/>
          </a:xfrm>
          <a:prstGeom prst="rect">
            <a:avLst/>
          </a:prstGeom>
          <a:noFill/>
        </p:spPr>
        <p:txBody>
          <a:bodyPr wrap="none" rtlCol="0">
            <a:spAutoFit/>
          </a:bodyPr>
          <a:lstStyle/>
          <a:p>
            <a:r>
              <a:rPr lang="en-HK" sz="800" b="0" i="0">
                <a:solidFill>
                  <a:srgbClr val="222222"/>
                </a:solidFill>
                <a:effectLst/>
                <a:latin typeface="Arial" panose="020B0604020202020204" pitchFamily="34" charset="0"/>
              </a:rPr>
              <a:t>Wang, Z., Song, Y., Wong, G. Y., &amp; See, S. (2023). Logical message passing networks with one-hop inference on atomic formulas. </a:t>
            </a:r>
            <a:r>
              <a:rPr lang="en-HK" sz="800" b="0" i="1" err="1">
                <a:solidFill>
                  <a:srgbClr val="222222"/>
                </a:solidFill>
                <a:effectLst/>
                <a:latin typeface="Arial" panose="020B0604020202020204" pitchFamily="34" charset="0"/>
              </a:rPr>
              <a:t>arXiv</a:t>
            </a:r>
            <a:r>
              <a:rPr lang="en-HK" sz="800" b="0" i="1">
                <a:solidFill>
                  <a:srgbClr val="222222"/>
                </a:solidFill>
                <a:effectLst/>
                <a:latin typeface="Arial" panose="020B0604020202020204" pitchFamily="34" charset="0"/>
              </a:rPr>
              <a:t> preprint arXiv:2301.08859</a:t>
            </a:r>
            <a:r>
              <a:rPr lang="en-HK" sz="800" b="0" i="0">
                <a:solidFill>
                  <a:srgbClr val="222222"/>
                </a:solidFill>
                <a:effectLst/>
                <a:latin typeface="Arial" panose="020B0604020202020204" pitchFamily="34" charset="0"/>
              </a:rPr>
              <a:t>.</a:t>
            </a:r>
            <a:endParaRPr lang="en-US" sz="800"/>
          </a:p>
        </p:txBody>
      </p:sp>
      <p:sp>
        <p:nvSpPr>
          <p:cNvPr id="52" name="Slide Number Placeholder 51">
            <a:extLst>
              <a:ext uri="{FF2B5EF4-FFF2-40B4-BE49-F238E27FC236}">
                <a16:creationId xmlns:a16="http://schemas.microsoft.com/office/drawing/2014/main" id="{AD2A28EE-D5CB-FC57-4A80-8ECB0786DA33}"/>
              </a:ext>
            </a:extLst>
          </p:cNvPr>
          <p:cNvSpPr>
            <a:spLocks noGrp="1"/>
          </p:cNvSpPr>
          <p:nvPr>
            <p:ph type="sldNum" sz="quarter" idx="12"/>
          </p:nvPr>
        </p:nvSpPr>
        <p:spPr/>
        <p:txBody>
          <a:bodyPr/>
          <a:lstStyle/>
          <a:p>
            <a:fld id="{AB4510BC-A1D5-4B44-925C-78FB2FCED2D1}" type="slidenum">
              <a:rPr lang="en-US" smtClean="0"/>
              <a:t>36</a:t>
            </a:fld>
            <a:endParaRPr lang="en-US" dirty="0"/>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BD720729-C3DE-01C6-1C00-4F85B22B2DA1}"/>
                  </a:ext>
                </a:extLst>
              </p:cNvPr>
              <p:cNvSpPr txBox="1"/>
              <p:nvPr/>
            </p:nvSpPr>
            <p:spPr>
              <a:xfrm>
                <a:off x="7349236" y="4245484"/>
                <a:ext cx="4314805" cy="1878143"/>
              </a:xfrm>
              <a:prstGeom prst="rect">
                <a:avLst/>
              </a:prstGeom>
              <a:noFill/>
            </p:spPr>
            <p:txBody>
              <a:bodyPr wrap="square">
                <a:spAutoFit/>
              </a:bodyPr>
              <a:lstStyle/>
              <a:p>
                <a:pPr marL="0" indent="0">
                  <a:buNone/>
                </a:pPr>
                <a:r>
                  <a:rPr lang="en-US" dirty="0"/>
                  <a:t>GNN end-to-end Training</a:t>
                </a:r>
              </a:p>
              <a:p>
                <a:r>
                  <a:rPr lang="en-US" dirty="0"/>
                  <a:t>Loss function: noisy contrastive estimation:</a:t>
                </a:r>
              </a:p>
              <a:p>
                <a:pPr marL="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𝐿</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m:rPr>
                                      <m:sty m:val="p"/>
                                    </m:rPr>
                                    <a:rPr lang="en-US" b="0" i="0" smtClean="0">
                                      <a:latin typeface="Cambria Math" panose="02040503050406030204" pitchFamily="18" charset="0"/>
                                    </a:rPr>
                                    <m:t>cos</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sup>
                              </m:sSup>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𝑎</m:t>
                                          </m:r>
                                        </m:e>
                                      </m:d>
                                    </m:e>
                                  </m:func>
                                </m:sup>
                              </m:sSup>
                              <m:r>
                                <a:rPr lang="en-US" b="0" i="1" smtClean="0">
                                  <a:latin typeface="Cambria Math" panose="02040503050406030204" pitchFamily="18" charset="0"/>
                                </a:rPr>
                                <m:t>+</m:t>
                              </m:r>
                              <m:nary>
                                <m:naryPr>
                                  <m:chr m:val="∑"/>
                                  <m:limLoc m:val="subSup"/>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𝑘</m:t>
                                  </m:r>
                                </m:sub>
                                <m:sup/>
                                <m:e>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𝑦</m:t>
                                              </m:r>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𝑒</m:t>
                                                  </m:r>
                                                </m:e>
                                                <m:sub>
                                                  <m:r>
                                                    <a:rPr lang="en-US" b="0" i="1" smtClean="0">
                                                      <a:latin typeface="Cambria Math" panose="02040503050406030204" pitchFamily="18" charset="0"/>
                                                    </a:rPr>
                                                    <m:t>𝑘</m:t>
                                                  </m:r>
                                                </m:sub>
                                                <m:sup>
                                                  <m:r>
                                                    <a:rPr lang="en-US" b="0" i="1" smtClean="0">
                                                      <a:latin typeface="Cambria Math" panose="02040503050406030204" pitchFamily="18" charset="0"/>
                                                    </a:rPr>
                                                    <m:t>−</m:t>
                                                  </m:r>
                                                </m:sup>
                                              </m:sSubSup>
                                            </m:e>
                                          </m:d>
                                        </m:e>
                                      </m:func>
                                    </m:sup>
                                  </m:sSup>
                                </m:e>
                              </m:nary>
                            </m:den>
                          </m:f>
                        </m:e>
                      </m:func>
                    </m:oMath>
                  </m:oMathPara>
                </a14:m>
                <a:endParaRPr lang="en-US" dirty="0"/>
              </a:p>
              <a:p>
                <a:pPr marL="0" indent="0">
                  <a:buNone/>
                </a:pPr>
                <a:r>
                  <a:rPr lang="en-US" dirty="0"/>
                  <a:t>The embedding of </a:t>
                </a:r>
                <a14:m>
                  <m:oMath xmlns:m="http://schemas.openxmlformats.org/officeDocument/2006/math">
                    <m:r>
                      <a:rPr lang="en-US" b="0" i="1" smtClean="0">
                        <a:latin typeface="Cambria Math" panose="02040503050406030204" pitchFamily="18" charset="0"/>
                      </a:rPr>
                      <m:t>𝑦</m:t>
                    </m:r>
                  </m:oMath>
                </a14:m>
                <a:r>
                  <a:rPr lang="en-US" dirty="0"/>
                  <a:t> is estimated by GNN</a:t>
                </a:r>
              </a:p>
              <a:p>
                <a:pPr marL="0" indent="0">
                  <a:buNone/>
                </a:pPr>
                <a:r>
                  <a:rPr lang="en-US" dirty="0"/>
                  <a:t>Entity embeddings are pretrained.</a:t>
                </a:r>
                <a:endParaRPr lang="LID4096" dirty="0"/>
              </a:p>
            </p:txBody>
          </p:sp>
        </mc:Choice>
        <mc:Fallback xmlns="">
          <p:sp>
            <p:nvSpPr>
              <p:cNvPr id="25" name="TextBox 24">
                <a:extLst>
                  <a:ext uri="{FF2B5EF4-FFF2-40B4-BE49-F238E27FC236}">
                    <a16:creationId xmlns:a16="http://schemas.microsoft.com/office/drawing/2014/main" id="{BD720729-C3DE-01C6-1C00-4F85B22B2DA1}"/>
                  </a:ext>
                </a:extLst>
              </p:cNvPr>
              <p:cNvSpPr txBox="1">
                <a:spLocks noRot="1" noChangeAspect="1" noMove="1" noResize="1" noEditPoints="1" noAdjustHandles="1" noChangeArrowheads="1" noChangeShapeType="1" noTextEdit="1"/>
              </p:cNvSpPr>
              <p:nvPr/>
            </p:nvSpPr>
            <p:spPr>
              <a:xfrm>
                <a:off x="7349236" y="4245484"/>
                <a:ext cx="4314805" cy="1878143"/>
              </a:xfrm>
              <a:prstGeom prst="rect">
                <a:avLst/>
              </a:prstGeom>
              <a:blipFill>
                <a:blip r:embed="rId16"/>
                <a:stretch>
                  <a:fillRect l="-1273" t="-1618" b="-3883"/>
                </a:stretch>
              </a:blipFill>
            </p:spPr>
            <p:txBody>
              <a:bodyPr/>
              <a:lstStyle/>
              <a:p>
                <a:r>
                  <a:rPr lang="en-HK">
                    <a:noFill/>
                  </a:rPr>
                  <a:t> </a:t>
                </a:r>
              </a:p>
            </p:txBody>
          </p:sp>
        </mc:Fallback>
      </mc:AlternateContent>
    </p:spTree>
    <p:extLst>
      <p:ext uri="{BB962C8B-B14F-4D97-AF65-F5344CB8AC3E}">
        <p14:creationId xmlns:p14="http://schemas.microsoft.com/office/powerpoint/2010/main" val="1213134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E996C-C678-9C50-74A5-4BD515EC01BC}"/>
              </a:ext>
            </a:extLst>
          </p:cNvPr>
          <p:cNvSpPr>
            <a:spLocks noGrp="1"/>
          </p:cNvSpPr>
          <p:nvPr>
            <p:ph type="title"/>
          </p:nvPr>
        </p:nvSpPr>
        <p:spPr/>
        <p:txBody>
          <a:bodyPr/>
          <a:lstStyle/>
          <a:p>
            <a:r>
              <a:rPr lang="en-US" dirty="0"/>
              <a:t>Rich semantics</a:t>
            </a:r>
            <a:endParaRPr lang="LID4096" dirty="0"/>
          </a:p>
        </p:txBody>
      </p:sp>
      <p:sp>
        <p:nvSpPr>
          <p:cNvPr id="3" name="Text Placeholder 2">
            <a:extLst>
              <a:ext uri="{FF2B5EF4-FFF2-40B4-BE49-F238E27FC236}">
                <a16:creationId xmlns:a16="http://schemas.microsoft.com/office/drawing/2014/main" id="{9CE08D32-F3F4-D380-74D3-C3E1B7CD4CAD}"/>
              </a:ext>
            </a:extLst>
          </p:cNvPr>
          <p:cNvSpPr>
            <a:spLocks noGrp="1"/>
          </p:cNvSpPr>
          <p:nvPr>
            <p:ph type="body" idx="1"/>
          </p:nvPr>
        </p:nvSpPr>
        <p:spPr/>
        <p:txBody>
          <a:bodyPr/>
          <a:lstStyle/>
          <a:p>
            <a:r>
              <a:rPr lang="en-HK" dirty="0"/>
              <a:t>Numerical Complex Query Answering</a:t>
            </a:r>
          </a:p>
          <a:p>
            <a:r>
              <a:rPr lang="en-US" dirty="0"/>
              <a:t>CQA on Eventuality Knowledge Graph</a:t>
            </a:r>
            <a:endParaRPr lang="LID4096" dirty="0"/>
          </a:p>
        </p:txBody>
      </p:sp>
      <p:sp>
        <p:nvSpPr>
          <p:cNvPr id="4" name="Slide Number Placeholder 3">
            <a:extLst>
              <a:ext uri="{FF2B5EF4-FFF2-40B4-BE49-F238E27FC236}">
                <a16:creationId xmlns:a16="http://schemas.microsoft.com/office/drawing/2014/main" id="{09C1D1B8-0768-5F59-5647-E9FEA0BA4F91}"/>
              </a:ext>
            </a:extLst>
          </p:cNvPr>
          <p:cNvSpPr>
            <a:spLocks noGrp="1"/>
          </p:cNvSpPr>
          <p:nvPr>
            <p:ph type="sldNum" sz="quarter" idx="12"/>
          </p:nvPr>
        </p:nvSpPr>
        <p:spPr/>
        <p:txBody>
          <a:bodyPr/>
          <a:lstStyle/>
          <a:p>
            <a:fld id="{AB4510BC-A1D5-4B44-925C-78FB2FCED2D1}" type="slidenum">
              <a:rPr lang="en-US" smtClean="0"/>
              <a:t>37</a:t>
            </a:fld>
            <a:endParaRPr lang="en-US"/>
          </a:p>
        </p:txBody>
      </p:sp>
    </p:spTree>
    <p:extLst>
      <p:ext uri="{BB962C8B-B14F-4D97-AF65-F5344CB8AC3E}">
        <p14:creationId xmlns:p14="http://schemas.microsoft.com/office/powerpoint/2010/main" val="42019346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A787A-0937-A935-6CB2-893DCC49BC93}"/>
              </a:ext>
            </a:extLst>
          </p:cNvPr>
          <p:cNvSpPr>
            <a:spLocks noGrp="1"/>
          </p:cNvSpPr>
          <p:nvPr>
            <p:ph type="title"/>
          </p:nvPr>
        </p:nvSpPr>
        <p:spPr>
          <a:xfrm>
            <a:off x="838200" y="0"/>
            <a:ext cx="10515600" cy="1325563"/>
          </a:xfrm>
        </p:spPr>
        <p:txBody>
          <a:bodyPr/>
          <a:lstStyle/>
          <a:p>
            <a:r>
              <a:rPr lang="en-HK" dirty="0"/>
              <a:t>Numerical Complex Query Answering</a:t>
            </a:r>
          </a:p>
        </p:txBody>
      </p:sp>
      <mc:AlternateContent xmlns:mc="http://schemas.openxmlformats.org/markup-compatibility/2006" xmlns:a14="http://schemas.microsoft.com/office/drawing/2010/main">
        <mc:Choice Requires="a14">
          <p:graphicFrame>
            <p:nvGraphicFramePr>
              <p:cNvPr id="7" name="Table 15">
                <a:extLst>
                  <a:ext uri="{FF2B5EF4-FFF2-40B4-BE49-F238E27FC236}">
                    <a16:creationId xmlns:a16="http://schemas.microsoft.com/office/drawing/2014/main" id="{75F3C404-28F2-1DD4-57F5-22D30DD586F6}"/>
                  </a:ext>
                </a:extLst>
              </p:cNvPr>
              <p:cNvGraphicFramePr>
                <a:graphicFrameLocks noGrp="1"/>
              </p:cNvGraphicFramePr>
              <p:nvPr>
                <p:extLst>
                  <p:ext uri="{D42A27DB-BD31-4B8C-83A1-F6EECF244321}">
                    <p14:modId xmlns:p14="http://schemas.microsoft.com/office/powerpoint/2010/main" val="483614446"/>
                  </p:ext>
                </p:extLst>
              </p:nvPr>
            </p:nvGraphicFramePr>
            <p:xfrm>
              <a:off x="510103" y="1628108"/>
              <a:ext cx="11056620" cy="4562222"/>
            </p:xfrm>
            <a:graphic>
              <a:graphicData uri="http://schemas.openxmlformats.org/drawingml/2006/table">
                <a:tbl>
                  <a:tblPr firstRow="1" bandRow="1">
                    <a:tableStyleId>{793D81CF-94F2-401A-BA57-92F5A7B2D0C5}</a:tableStyleId>
                  </a:tblPr>
                  <a:tblGrid>
                    <a:gridCol w="1847386">
                      <a:extLst>
                        <a:ext uri="{9D8B030D-6E8A-4147-A177-3AD203B41FA5}">
                          <a16:colId xmlns:a16="http://schemas.microsoft.com/office/drawing/2014/main" val="2327024"/>
                        </a:ext>
                      </a:extLst>
                    </a:gridCol>
                    <a:gridCol w="5442283">
                      <a:extLst>
                        <a:ext uri="{9D8B030D-6E8A-4147-A177-3AD203B41FA5}">
                          <a16:colId xmlns:a16="http://schemas.microsoft.com/office/drawing/2014/main" val="3832733787"/>
                        </a:ext>
                      </a:extLst>
                    </a:gridCol>
                    <a:gridCol w="3766951">
                      <a:extLst>
                        <a:ext uri="{9D8B030D-6E8A-4147-A177-3AD203B41FA5}">
                          <a16:colId xmlns:a16="http://schemas.microsoft.com/office/drawing/2014/main" val="978384416"/>
                        </a:ext>
                      </a:extLst>
                    </a:gridCol>
                  </a:tblGrid>
                  <a:tr h="231303">
                    <a:tc>
                      <a:txBody>
                        <a:bodyPr/>
                        <a:lstStyle/>
                        <a:p>
                          <a:r>
                            <a:rPr lang="en-US" sz="2000" dirty="0">
                              <a:solidFill>
                                <a:schemeClr val="bg1"/>
                              </a:solidFill>
                              <a:latin typeface="+mn-lt"/>
                            </a:rPr>
                            <a:t>Category</a:t>
                          </a:r>
                          <a:endParaRPr lang="en-US" sz="2000" dirty="0">
                            <a:solidFill>
                              <a:schemeClr val="bg1"/>
                            </a:solidFill>
                            <a:latin typeface="+mn-lt"/>
                            <a:cs typeface="Times New Roman" panose="02020603050405020304" pitchFamily="18" charset="0"/>
                          </a:endParaRPr>
                        </a:p>
                      </a:txBody>
                      <a:tcPr/>
                    </a:tc>
                    <a:tc>
                      <a:txBody>
                        <a:bodyPr/>
                        <a:lstStyle/>
                        <a:p>
                          <a:r>
                            <a:rPr lang="en-US" sz="2000" dirty="0">
                              <a:solidFill>
                                <a:schemeClr val="bg1"/>
                              </a:solidFill>
                              <a:latin typeface="+mn-lt"/>
                            </a:rPr>
                            <a:t>Complex Queries</a:t>
                          </a:r>
                          <a:endParaRPr lang="en-US" sz="2000" dirty="0">
                            <a:solidFill>
                              <a:schemeClr val="bg1"/>
                            </a:solidFill>
                            <a:latin typeface="+mn-lt"/>
                            <a:cs typeface="Times New Roman" panose="02020603050405020304" pitchFamily="18" charset="0"/>
                          </a:endParaRPr>
                        </a:p>
                      </a:txBody>
                      <a:tcPr/>
                    </a:tc>
                    <a:tc>
                      <a:txBody>
                        <a:bodyPr/>
                        <a:lstStyle/>
                        <a:p>
                          <a:r>
                            <a:rPr lang="en-US" sz="2000" dirty="0">
                              <a:solidFill>
                                <a:schemeClr val="bg1"/>
                              </a:solidFill>
                              <a:latin typeface="+mn-lt"/>
                            </a:rPr>
                            <a:t>Interpretations</a:t>
                          </a:r>
                          <a:endParaRPr lang="en-US" sz="2000" dirty="0">
                            <a:solidFill>
                              <a:schemeClr val="bg1"/>
                            </a:solidFill>
                            <a:latin typeface="+mn-lt"/>
                            <a:cs typeface="Times New Roman" panose="02020603050405020304" pitchFamily="18" charset="0"/>
                          </a:endParaRPr>
                        </a:p>
                      </a:txBody>
                      <a:tcPr/>
                    </a:tc>
                    <a:extLst>
                      <a:ext uri="{0D108BD9-81ED-4DB2-BD59-A6C34878D82A}">
                        <a16:rowId xmlns:a16="http://schemas.microsoft.com/office/drawing/2014/main" val="1684020912"/>
                      </a:ext>
                    </a:extLst>
                  </a:tr>
                  <a:tr h="555126">
                    <a:tc>
                      <a:txBody>
                        <a:bodyPr/>
                        <a:lstStyle/>
                        <a:p>
                          <a:r>
                            <a:rPr lang="en-US" sz="2000" dirty="0">
                              <a:latin typeface="+mn-lt"/>
                            </a:rPr>
                            <a:t>Numerical CQA</a:t>
                          </a:r>
                          <a:endParaRPr lang="en-US" sz="2000" dirty="0">
                            <a:latin typeface="+mn-lt"/>
                            <a:cs typeface="Times New Roman" panose="02020603050405020304" pitchFamily="18" charset="0"/>
                          </a:endParaRPr>
                        </a:p>
                      </a:txBody>
                      <a:tcPr/>
                    </a:tc>
                    <a:tc>
                      <a:txBody>
                        <a:bodyPr/>
                        <a:lstStyle/>
                        <a:p>
                          <a:pPr/>
                          <a14:m>
                            <m:oMathPara xmlns:m="http://schemas.openxmlformats.org/officeDocument/2006/math">
                              <m:oMathParaPr>
                                <m:jc m:val="left"/>
                              </m:oMathParaPr>
                              <m:oMath xmlns:m="http://schemas.openxmlformats.org/officeDocument/2006/math">
                                <m:sSub>
                                  <m:sSubPr>
                                    <m:ctrlPr>
                                      <a:rPr lang="en-US" sz="2000" b="0" i="1" smtClean="0">
                                        <a:latin typeface="Cambria Math" panose="02040503050406030204" pitchFamily="18" charset="0"/>
                                      </a:rPr>
                                    </m:ctrlPr>
                                  </m:sSubPr>
                                  <m:e>
                                    <m:r>
                                      <a:rPr lang="en-US" sz="2000" b="0" smtClean="0">
                                        <a:latin typeface="Cambria Math" panose="02040503050406030204" pitchFamily="18" charset="0"/>
                                      </a:rPr>
                                      <m:t>𝑞</m:t>
                                    </m:r>
                                  </m:e>
                                  <m:sub>
                                    <m:r>
                                      <a:rPr lang="en-US" sz="2000" b="0" smtClean="0">
                                        <a:latin typeface="Cambria Math" panose="02040503050406030204" pitchFamily="18" charset="0"/>
                                      </a:rPr>
                                      <m:t>2</m:t>
                                    </m:r>
                                  </m:sub>
                                </m:sSub>
                                <m:r>
                                  <a:rPr lang="en-US" sz="2000" b="0"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smtClean="0">
                                        <a:latin typeface="Cambria Math" panose="02040503050406030204" pitchFamily="18" charset="0"/>
                                      </a:rPr>
                                      <m:t>𝑉</m:t>
                                    </m:r>
                                  </m:e>
                                  <m:sub>
                                    <m:r>
                                      <a:rPr lang="en-US" sz="2000" b="0" smtClean="0">
                                        <a:latin typeface="Cambria Math" panose="02040503050406030204" pitchFamily="18" charset="0"/>
                                      </a:rPr>
                                      <m:t>?</m:t>
                                    </m:r>
                                  </m:sub>
                                </m:sSub>
                                <m:r>
                                  <a:rPr lang="en-US" sz="2000" b="0" smtClean="0">
                                    <a:latin typeface="Cambria Math" panose="02040503050406030204" pitchFamily="18" charset="0"/>
                                  </a:rPr>
                                  <m:t> .  ∃</m:t>
                                </m:r>
                                <m:sSub>
                                  <m:sSubPr>
                                    <m:ctrlPr>
                                      <a:rPr lang="en-US" sz="2000" b="0" i="1" smtClean="0">
                                        <a:latin typeface="Cambria Math" panose="02040503050406030204" pitchFamily="18" charset="0"/>
                                      </a:rPr>
                                    </m:ctrlPr>
                                  </m:sSubPr>
                                  <m:e>
                                    <m:r>
                                      <a:rPr lang="en-US" sz="2000" b="0" smtClean="0">
                                        <a:latin typeface="Cambria Math" panose="02040503050406030204" pitchFamily="18" charset="0"/>
                                      </a:rPr>
                                      <m:t>𝑋</m:t>
                                    </m:r>
                                  </m:e>
                                  <m:sub>
                                    <m:r>
                                      <a:rPr lang="en-US" sz="2000" b="0" smtClean="0">
                                        <a:latin typeface="Cambria Math" panose="02040503050406030204" pitchFamily="18" charset="0"/>
                                      </a:rPr>
                                      <m:t>1</m:t>
                                    </m:r>
                                  </m:sub>
                                </m:sSub>
                                <m:r>
                                  <a:rPr lang="en-US" sz="2000" b="0" smtClean="0">
                                    <a:latin typeface="Cambria Math" panose="02040503050406030204" pitchFamily="18" charset="0"/>
                                  </a:rPr>
                                  <m:t>,</m:t>
                                </m:r>
                                <m:sSub>
                                  <m:sSubPr>
                                    <m:ctrlPr>
                                      <a:rPr lang="en-US" sz="2000" i="1">
                                        <a:latin typeface="Cambria Math" panose="02040503050406030204" pitchFamily="18" charset="0"/>
                                      </a:rPr>
                                    </m:ctrlPr>
                                  </m:sSubPr>
                                  <m:e>
                                    <m:r>
                                      <a:rPr lang="en-US" sz="2000">
                                        <a:latin typeface="Cambria Math" panose="02040503050406030204" pitchFamily="18" charset="0"/>
                                      </a:rPr>
                                      <m:t>𝑋</m:t>
                                    </m:r>
                                  </m:e>
                                  <m:sub>
                                    <m:r>
                                      <a:rPr lang="en-US" sz="2000" b="0" smtClean="0">
                                        <a:latin typeface="Cambria Math" panose="02040503050406030204" pitchFamily="18" charset="0"/>
                                      </a:rPr>
                                      <m:t>2</m:t>
                                    </m:r>
                                  </m:sub>
                                </m:sSub>
                                <m:r>
                                  <a:rPr lang="en-US" sz="2000">
                                    <a:latin typeface="Cambria Math" panose="02040503050406030204" pitchFamily="18" charset="0"/>
                                  </a:rPr>
                                  <m:t>:</m:t>
                                </m:r>
                                <m:r>
                                  <a:rPr lang="en-US" sz="2000" b="0" smtClean="0">
                                    <a:latin typeface="Cambria Math" panose="02040503050406030204" pitchFamily="18" charset="0"/>
                                  </a:rPr>
                                  <m:t> </m:t>
                                </m:r>
                                <m:r>
                                  <a:rPr lang="en-US" altLang="zh-CN" sz="2000" b="0" smtClean="0">
                                    <a:latin typeface="Cambria Math" panose="02040503050406030204" pitchFamily="18" charset="0"/>
                                  </a:rPr>
                                  <m:t>𝑊𝑖𝑛</m:t>
                                </m:r>
                                <m:d>
                                  <m:dPr>
                                    <m:ctrlPr>
                                      <a:rPr lang="en-US" altLang="zh-CN" sz="2000" b="0" i="1" smtClean="0">
                                        <a:latin typeface="Cambria Math" panose="02040503050406030204" pitchFamily="18" charset="0"/>
                                      </a:rPr>
                                    </m:ctrlPr>
                                  </m:dPr>
                                  <m:e>
                                    <m:sSub>
                                      <m:sSubPr>
                                        <m:ctrlPr>
                                          <a:rPr lang="en-US" altLang="zh-CN" sz="2000" b="0" i="1" smtClean="0">
                                            <a:latin typeface="Cambria Math" panose="02040503050406030204" pitchFamily="18" charset="0"/>
                                          </a:rPr>
                                        </m:ctrlPr>
                                      </m:sSubPr>
                                      <m:e>
                                        <m:r>
                                          <a:rPr lang="en-US" altLang="zh-CN" sz="2000" b="0" smtClean="0">
                                            <a:latin typeface="Cambria Math" panose="02040503050406030204" pitchFamily="18" charset="0"/>
                                          </a:rPr>
                                          <m:t>𝑉</m:t>
                                        </m:r>
                                      </m:e>
                                      <m:sub>
                                        <m:r>
                                          <a:rPr lang="en-US" altLang="zh-CN" sz="2000" b="0" smtClean="0">
                                            <a:latin typeface="Cambria Math" panose="02040503050406030204" pitchFamily="18" charset="0"/>
                                          </a:rPr>
                                          <m:t>?</m:t>
                                        </m:r>
                                      </m:sub>
                                    </m:sSub>
                                    <m:r>
                                      <a:rPr lang="en-US" altLang="zh-CN" sz="2000" b="0" smtClean="0">
                                        <a:latin typeface="Cambria Math" panose="02040503050406030204" pitchFamily="18" charset="0"/>
                                      </a:rPr>
                                      <m:t>,</m:t>
                                    </m:r>
                                    <m:r>
                                      <a:rPr lang="en-US" altLang="zh-CN" sz="2000" b="0" smtClean="0">
                                        <a:latin typeface="Cambria Math" panose="02040503050406030204" pitchFamily="18" charset="0"/>
                                      </a:rPr>
                                      <m:t>𝑇𝑢𝑟𝑖𝑛𝑔𝐴𝑤𝑎𝑟𝑑</m:t>
                                    </m:r>
                                  </m:e>
                                </m:d>
                              </m:oMath>
                            </m:oMathPara>
                          </a14:m>
                          <a:endParaRPr lang="en-US" sz="2000" dirty="0">
                            <a:latin typeface="+mn-lt"/>
                          </a:endParaRPr>
                        </a:p>
                        <a:p>
                          <a:pPr/>
                          <a14:m>
                            <m:oMathPara xmlns:m="http://schemas.openxmlformats.org/officeDocument/2006/math">
                              <m:oMathParaPr>
                                <m:jc m:val="left"/>
                              </m:oMathParaPr>
                              <m:oMath xmlns:m="http://schemas.openxmlformats.org/officeDocument/2006/math">
                                <m:r>
                                  <a:rPr lang="en-US" sz="2000" b="0" u="none" smtClean="0">
                                    <a:latin typeface="Cambria Math" panose="02040503050406030204" pitchFamily="18" charset="0"/>
                                  </a:rPr>
                                  <m:t>∧</m:t>
                                </m:r>
                                <m:bar>
                                  <m:barPr>
                                    <m:ctrlPr>
                                      <a:rPr lang="en-US" sz="2000" b="0" i="1" u="none" smtClean="0">
                                        <a:latin typeface="Cambria Math" panose="02040503050406030204" pitchFamily="18" charset="0"/>
                                      </a:rPr>
                                    </m:ctrlPr>
                                  </m:barPr>
                                  <m:e>
                                    <m:r>
                                      <a:rPr lang="en-US" sz="2000" b="0" u="none" smtClean="0">
                                        <a:solidFill>
                                          <a:schemeClr val="tx1"/>
                                        </a:solidFill>
                                        <a:latin typeface="Cambria Math" panose="02040503050406030204" pitchFamily="18" charset="0"/>
                                      </a:rPr>
                                      <m:t>𝐺𝑟𝑒𝑎𝑡𝑒𝑟𝑇h𝑎𝑛</m:t>
                                    </m:r>
                                  </m:e>
                                </m:bar>
                                <m:d>
                                  <m:dPr>
                                    <m:ctrlPr>
                                      <a:rPr lang="en-US" sz="2000" b="0" i="1" u="none" smtClean="0">
                                        <a:solidFill>
                                          <a:schemeClr val="tx1"/>
                                        </a:solidFill>
                                        <a:latin typeface="Cambria Math" panose="02040503050406030204" pitchFamily="18" charset="0"/>
                                      </a:rPr>
                                    </m:ctrlPr>
                                  </m:dPr>
                                  <m:e>
                                    <m:r>
                                      <a:rPr lang="en-US" sz="2000" b="0" u="none" smtClean="0">
                                        <a:solidFill>
                                          <a:schemeClr val="tx1"/>
                                        </a:solidFill>
                                        <a:latin typeface="Cambria Math" panose="02040503050406030204" pitchFamily="18" charset="0"/>
                                      </a:rPr>
                                      <m:t>1927,</m:t>
                                    </m:r>
                                    <m:sSub>
                                      <m:sSubPr>
                                        <m:ctrlPr>
                                          <a:rPr lang="en-US" sz="2000" i="1" u="none">
                                            <a:solidFill>
                                              <a:schemeClr val="tx1"/>
                                            </a:solidFill>
                                            <a:latin typeface="Cambria Math" panose="02040503050406030204" pitchFamily="18" charset="0"/>
                                          </a:rPr>
                                        </m:ctrlPr>
                                      </m:sSubPr>
                                      <m:e>
                                        <m:r>
                                          <a:rPr lang="en-US" sz="2000" u="none">
                                            <a:solidFill>
                                              <a:schemeClr val="tx1"/>
                                            </a:solidFill>
                                            <a:latin typeface="Cambria Math" panose="02040503050406030204" pitchFamily="18" charset="0"/>
                                          </a:rPr>
                                          <m:t>𝑋</m:t>
                                        </m:r>
                                      </m:e>
                                      <m:sub>
                                        <m:r>
                                          <a:rPr lang="en-US" sz="2000" b="0" u="none" smtClean="0">
                                            <a:solidFill>
                                              <a:schemeClr val="tx1"/>
                                            </a:solidFill>
                                            <a:latin typeface="Cambria Math" panose="02040503050406030204" pitchFamily="18" charset="0"/>
                                          </a:rPr>
                                          <m:t>2</m:t>
                                        </m:r>
                                      </m:sub>
                                    </m:sSub>
                                  </m:e>
                                </m:d>
                                <m:r>
                                  <a:rPr lang="en-US" altLang="zh-CN" sz="2000" u="none">
                                    <a:latin typeface="Cambria Math" panose="02040503050406030204" pitchFamily="18" charset="0"/>
                                  </a:rPr>
                                  <m:t>∧</m:t>
                                </m:r>
                                <m:bar>
                                  <m:barPr>
                                    <m:ctrlPr>
                                      <a:rPr lang="en-US" altLang="zh-CN" sz="2000" i="1" u="none" smtClean="0">
                                        <a:latin typeface="Cambria Math" panose="02040503050406030204" pitchFamily="18" charset="0"/>
                                      </a:rPr>
                                    </m:ctrlPr>
                                  </m:barPr>
                                  <m:e>
                                    <m:r>
                                      <a:rPr lang="en-US" altLang="zh-CN" sz="2000" b="0" u="none" smtClean="0">
                                        <a:solidFill>
                                          <a:schemeClr val="tx1"/>
                                        </a:solidFill>
                                        <a:latin typeface="Cambria Math" panose="02040503050406030204" pitchFamily="18" charset="0"/>
                                      </a:rPr>
                                      <m:t>𝐵𝑜𝑟𝑛𝐼𝑛</m:t>
                                    </m:r>
                                  </m:e>
                                </m:bar>
                                <m:r>
                                  <a:rPr lang="en-US" altLang="zh-CN" sz="2000" b="0" u="none" smtClean="0">
                                    <a:solidFill>
                                      <a:schemeClr val="tx1"/>
                                    </a:solidFill>
                                    <a:latin typeface="Cambria Math" panose="02040503050406030204" pitchFamily="18" charset="0"/>
                                  </a:rPr>
                                  <m:t> (</m:t>
                                </m:r>
                                <m:sSub>
                                  <m:sSubPr>
                                    <m:ctrlPr>
                                      <a:rPr lang="en-US" sz="2000" i="1" u="none">
                                        <a:solidFill>
                                          <a:schemeClr val="tx1"/>
                                        </a:solidFill>
                                        <a:latin typeface="Cambria Math" panose="02040503050406030204" pitchFamily="18" charset="0"/>
                                      </a:rPr>
                                    </m:ctrlPr>
                                  </m:sSubPr>
                                  <m:e>
                                    <m:r>
                                      <a:rPr lang="en-US" sz="2000" u="none">
                                        <a:solidFill>
                                          <a:schemeClr val="tx1"/>
                                        </a:solidFill>
                                        <a:latin typeface="Cambria Math" panose="02040503050406030204" pitchFamily="18" charset="0"/>
                                      </a:rPr>
                                      <m:t>𝑉</m:t>
                                    </m:r>
                                  </m:e>
                                  <m:sub>
                                    <m:r>
                                      <a:rPr lang="en-US" sz="2000" u="none">
                                        <a:solidFill>
                                          <a:schemeClr val="tx1"/>
                                        </a:solidFill>
                                        <a:latin typeface="Cambria Math" panose="02040503050406030204" pitchFamily="18" charset="0"/>
                                      </a:rPr>
                                      <m:t>?</m:t>
                                    </m:r>
                                  </m:sub>
                                </m:sSub>
                                <m:r>
                                  <a:rPr lang="en-US" sz="2000" b="0" u="none" smtClean="0">
                                    <a:solidFill>
                                      <a:schemeClr val="tx1"/>
                                    </a:solidFill>
                                    <a:latin typeface="Cambria Math" panose="02040503050406030204" pitchFamily="18" charset="0"/>
                                  </a:rPr>
                                  <m:t>,</m:t>
                                </m:r>
                                <m:sSub>
                                  <m:sSubPr>
                                    <m:ctrlPr>
                                      <a:rPr lang="en-US" sz="2000" i="1" u="none">
                                        <a:solidFill>
                                          <a:schemeClr val="tx1"/>
                                        </a:solidFill>
                                        <a:latin typeface="Cambria Math" panose="02040503050406030204" pitchFamily="18" charset="0"/>
                                      </a:rPr>
                                    </m:ctrlPr>
                                  </m:sSubPr>
                                  <m:e>
                                    <m:r>
                                      <a:rPr lang="en-US" sz="2000" u="none">
                                        <a:solidFill>
                                          <a:schemeClr val="tx1"/>
                                        </a:solidFill>
                                        <a:latin typeface="Cambria Math" panose="02040503050406030204" pitchFamily="18" charset="0"/>
                                      </a:rPr>
                                      <m:t>𝑋</m:t>
                                    </m:r>
                                  </m:e>
                                  <m:sub>
                                    <m:r>
                                      <a:rPr lang="en-US" sz="2000" u="none">
                                        <a:solidFill>
                                          <a:schemeClr val="tx1"/>
                                        </a:solidFill>
                                        <a:latin typeface="Cambria Math" panose="02040503050406030204" pitchFamily="18" charset="0"/>
                                      </a:rPr>
                                      <m:t>2</m:t>
                                    </m:r>
                                  </m:sub>
                                </m:sSub>
                                <m:r>
                                  <a:rPr lang="en-US" altLang="zh-CN" sz="2000" b="0" u="none" smtClean="0">
                                    <a:solidFill>
                                      <a:schemeClr val="tx1"/>
                                    </a:solidFill>
                                    <a:latin typeface="Cambria Math" panose="02040503050406030204" pitchFamily="18" charset="0"/>
                                  </a:rPr>
                                  <m:t>)</m:t>
                                </m:r>
                              </m:oMath>
                            </m:oMathPara>
                          </a14:m>
                          <a:endParaRPr lang="en-US" sz="2000" u="none" dirty="0">
                            <a:latin typeface="+mn-lt"/>
                            <a:cs typeface="Times New Roman" panose="02020603050405020304" pitchFamily="18" charset="0"/>
                          </a:endParaRPr>
                        </a:p>
                      </a:txBody>
                      <a:tcPr/>
                    </a:tc>
                    <a:tc>
                      <a:txBody>
                        <a:bodyPr/>
                        <a:lstStyle/>
                        <a:p>
                          <a:r>
                            <a:rPr lang="en-US" altLang="zh-CN" sz="2000" dirty="0">
                              <a:latin typeface="+mn-lt"/>
                            </a:rPr>
                            <a:t>Find </a:t>
                          </a:r>
                          <a:r>
                            <a:rPr lang="en-US" altLang="zh-CN" sz="2000" dirty="0">
                              <a:solidFill>
                                <a:schemeClr val="tx1"/>
                              </a:solidFill>
                              <a:latin typeface="+mn-lt"/>
                            </a:rPr>
                            <a:t>the Turing award winners that </a:t>
                          </a:r>
                          <a:r>
                            <a:rPr lang="en-US" altLang="zh-CN" sz="2000" u="sng" dirty="0">
                              <a:solidFill>
                                <a:schemeClr val="tx1"/>
                              </a:solidFill>
                              <a:latin typeface="+mn-lt"/>
                            </a:rPr>
                            <a:t>is born before</a:t>
                          </a:r>
                          <a:r>
                            <a:rPr lang="en-US" altLang="zh-CN" sz="2000" dirty="0">
                              <a:solidFill>
                                <a:schemeClr val="tx1"/>
                              </a:solidFill>
                              <a:latin typeface="+mn-lt"/>
                            </a:rPr>
                            <a:t> the year of 1927</a:t>
                          </a:r>
                          <a:r>
                            <a:rPr lang="en-US" altLang="zh-CN" sz="2000" dirty="0">
                              <a:latin typeface="+mn-lt"/>
                            </a:rPr>
                            <a:t>.</a:t>
                          </a:r>
                          <a:endParaRPr lang="en-US" altLang="zh-CN" sz="2000" dirty="0">
                            <a:latin typeface="+mn-lt"/>
                            <a:cs typeface="Times New Roman" panose="02020603050405020304" pitchFamily="18" charset="0"/>
                          </a:endParaRPr>
                        </a:p>
                      </a:txBody>
                      <a:tcPr/>
                    </a:tc>
                    <a:extLst>
                      <a:ext uri="{0D108BD9-81ED-4DB2-BD59-A6C34878D82A}">
                        <a16:rowId xmlns:a16="http://schemas.microsoft.com/office/drawing/2014/main" val="1778690621"/>
                      </a:ext>
                    </a:extLst>
                  </a:tr>
                  <a:tr h="5551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dirty="0">
                              <a:latin typeface="+mn-lt"/>
                            </a:rPr>
                            <a:t>Numerical CQA</a:t>
                          </a:r>
                        </a:p>
                        <a:p>
                          <a:endParaRPr lang="en-US" sz="2000" dirty="0">
                            <a:latin typeface="+mn-lt"/>
                            <a:cs typeface="Times New Roman" panose="02020603050405020304" pitchFamily="18" charset="0"/>
                          </a:endParaRPr>
                        </a:p>
                      </a:txBody>
                      <a:tcPr/>
                    </a:tc>
                    <a:tc>
                      <a:txBody>
                        <a:bodyPr/>
                        <a:lstStyle/>
                        <a:p>
                          <a:pPr/>
                          <a14:m>
                            <m:oMathPara xmlns:m="http://schemas.openxmlformats.org/officeDocument/2006/math">
                              <m:oMathParaPr>
                                <m:jc m:val="left"/>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smtClean="0">
                                        <a:latin typeface="Cambria Math" panose="02040503050406030204" pitchFamily="18" charset="0"/>
                                      </a:rPr>
                                      <m:t>𝑞</m:t>
                                    </m:r>
                                  </m:e>
                                  <m:sub>
                                    <m:r>
                                      <a:rPr lang="en-US" altLang="zh-CN" sz="2000" b="0" smtClean="0">
                                        <a:latin typeface="Cambria Math" panose="02040503050406030204" pitchFamily="18" charset="0"/>
                                      </a:rPr>
                                      <m:t>3</m:t>
                                    </m:r>
                                  </m:sub>
                                </m:sSub>
                                <m:r>
                                  <a:rPr lang="en-US" altLang="zh-CN" sz="2000" b="0"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smtClean="0">
                                        <a:latin typeface="Cambria Math" panose="02040503050406030204" pitchFamily="18" charset="0"/>
                                      </a:rPr>
                                      <m:t>𝑉</m:t>
                                    </m:r>
                                  </m:e>
                                  <m:sub>
                                    <m:r>
                                      <a:rPr lang="en-US" altLang="zh-CN" sz="2000" b="0" smtClean="0">
                                        <a:latin typeface="Cambria Math" panose="02040503050406030204" pitchFamily="18" charset="0"/>
                                      </a:rPr>
                                      <m:t>?</m:t>
                                    </m:r>
                                  </m:sub>
                                </m:sSub>
                                <m:r>
                                  <a:rPr lang="en-US" altLang="zh-CN" sz="2000" b="0" smtClean="0">
                                    <a:latin typeface="Cambria Math" panose="02040503050406030204" pitchFamily="18" charset="0"/>
                                  </a:rPr>
                                  <m:t> .  ∃</m:t>
                                </m:r>
                                <m:sSub>
                                  <m:sSubPr>
                                    <m:ctrlPr>
                                      <a:rPr lang="en-US" altLang="zh-CN" sz="2000" b="0" i="1" smtClean="0">
                                        <a:latin typeface="Cambria Math" panose="02040503050406030204" pitchFamily="18" charset="0"/>
                                      </a:rPr>
                                    </m:ctrlPr>
                                  </m:sSubPr>
                                  <m:e>
                                    <m:r>
                                      <a:rPr lang="en-US" altLang="zh-CN" sz="2000" b="0" smtClean="0">
                                        <a:latin typeface="Cambria Math" panose="02040503050406030204" pitchFamily="18" charset="0"/>
                                      </a:rPr>
                                      <m:t>𝑋</m:t>
                                    </m:r>
                                  </m:e>
                                  <m:sub>
                                    <m:r>
                                      <a:rPr lang="en-US" altLang="zh-CN" sz="2000" b="0" smtClean="0">
                                        <a:latin typeface="Cambria Math" panose="02040503050406030204" pitchFamily="18" charset="0"/>
                                      </a:rPr>
                                      <m:t>1</m:t>
                                    </m:r>
                                  </m:sub>
                                </m:sSub>
                                <m:r>
                                  <a:rPr lang="en-US" altLang="zh-CN" sz="2000" b="0" smtClean="0">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a:latin typeface="Cambria Math" panose="02040503050406030204" pitchFamily="18" charset="0"/>
                                      </a:rPr>
                                      <m:t>𝑋</m:t>
                                    </m:r>
                                  </m:e>
                                  <m:sub>
                                    <m:r>
                                      <a:rPr lang="en-US" altLang="zh-CN" sz="2000" b="0" smtClean="0">
                                        <a:latin typeface="Cambria Math" panose="02040503050406030204" pitchFamily="18" charset="0"/>
                                      </a:rPr>
                                      <m:t>2</m:t>
                                    </m:r>
                                  </m:sub>
                                </m:sSub>
                                <m:r>
                                  <a:rPr lang="en-US" altLang="zh-CN" sz="2000" b="0" smtClean="0">
                                    <a:latin typeface="Cambria Math" panose="02040503050406030204" pitchFamily="18" charset="0"/>
                                  </a:rPr>
                                  <m:t>: </m:t>
                                </m:r>
                                <m:r>
                                  <a:rPr lang="en-US" altLang="zh-CN" sz="2000" b="0" smtClean="0">
                                    <a:solidFill>
                                      <a:schemeClr val="tx1"/>
                                    </a:solidFill>
                                    <a:latin typeface="Cambria Math" panose="02040503050406030204" pitchFamily="18" charset="0"/>
                                  </a:rPr>
                                  <m:t>𝐿𝑜𝑐𝑎𝑡𝑒𝑑𝐼𝑛</m:t>
                                </m:r>
                                <m:d>
                                  <m:dPr>
                                    <m:ctrlPr>
                                      <a:rPr lang="en-US" altLang="zh-CN" sz="2000" b="0" i="1" smtClean="0">
                                        <a:latin typeface="Cambria Math" panose="02040503050406030204" pitchFamily="18" charset="0"/>
                                      </a:rPr>
                                    </m:ctrlPr>
                                  </m:dPr>
                                  <m:e>
                                    <m:sSub>
                                      <m:sSubPr>
                                        <m:ctrlPr>
                                          <a:rPr lang="en-US" altLang="zh-CN" sz="2000" b="0" i="1" smtClean="0">
                                            <a:latin typeface="Cambria Math" panose="02040503050406030204" pitchFamily="18" charset="0"/>
                                          </a:rPr>
                                        </m:ctrlPr>
                                      </m:sSubPr>
                                      <m:e>
                                        <m:r>
                                          <a:rPr lang="en-US" altLang="zh-CN" sz="2000" b="0" smtClean="0">
                                            <a:latin typeface="Cambria Math" panose="02040503050406030204" pitchFamily="18" charset="0"/>
                                          </a:rPr>
                                          <m:t>𝑉</m:t>
                                        </m:r>
                                      </m:e>
                                      <m:sub>
                                        <m:r>
                                          <a:rPr lang="en-US" altLang="zh-CN" sz="2000" b="0" smtClean="0">
                                            <a:latin typeface="Cambria Math" panose="02040503050406030204" pitchFamily="18" charset="0"/>
                                          </a:rPr>
                                          <m:t>?</m:t>
                                        </m:r>
                                      </m:sub>
                                    </m:sSub>
                                    <m:r>
                                      <a:rPr lang="en-US" altLang="zh-CN" sz="2000" b="0" smtClean="0">
                                        <a:latin typeface="Cambria Math" panose="02040503050406030204" pitchFamily="18" charset="0"/>
                                      </a:rPr>
                                      <m:t>, </m:t>
                                    </m:r>
                                    <m:r>
                                      <a:rPr lang="en-US" altLang="zh-CN" sz="2000" b="0" smtClean="0">
                                        <a:latin typeface="Cambria Math" panose="02040503050406030204" pitchFamily="18" charset="0"/>
                                      </a:rPr>
                                      <m:t>𝑈𝑛𝑖𝑡𝑒𝑑𝑆𝑡𝑎𝑡𝑒𝑠</m:t>
                                    </m:r>
                                  </m:e>
                                </m:d>
                              </m:oMath>
                            </m:oMathPara>
                          </a14:m>
                          <a:endParaRPr lang="en-HK" altLang="zh-CN" sz="2000" b="0" dirty="0">
                            <a:latin typeface="+mn-lt"/>
                          </a:endParaRPr>
                        </a:p>
                        <a:p>
                          <a:pPr/>
                          <a14:m>
                            <m:oMathPara xmlns:m="http://schemas.openxmlformats.org/officeDocument/2006/math">
                              <m:oMathParaPr>
                                <m:jc m:val="left"/>
                              </m:oMathParaPr>
                              <m:oMath xmlns:m="http://schemas.openxmlformats.org/officeDocument/2006/math">
                                <m:r>
                                  <a:rPr lang="en-US" altLang="zh-CN" sz="2000" b="0" smtClean="0">
                                    <a:latin typeface="Cambria Math" panose="02040503050406030204" pitchFamily="18" charset="0"/>
                                  </a:rPr>
                                  <m:t>∧</m:t>
                                </m:r>
                                <m:bar>
                                  <m:barPr>
                                    <m:ctrlPr>
                                      <a:rPr lang="en-US" altLang="zh-CN" sz="2000" b="0" i="1" smtClean="0">
                                        <a:latin typeface="Cambria Math" panose="02040503050406030204" pitchFamily="18" charset="0"/>
                                      </a:rPr>
                                    </m:ctrlPr>
                                  </m:barPr>
                                  <m:e>
                                    <m:r>
                                      <a:rPr lang="en-US" altLang="zh-CN" sz="2000" b="0" smtClean="0">
                                        <a:solidFill>
                                          <a:schemeClr val="tx1"/>
                                        </a:solidFill>
                                        <a:latin typeface="Cambria Math" panose="02040503050406030204" pitchFamily="18" charset="0"/>
                                      </a:rPr>
                                      <m:t>𝐻𝑎𝑠𝐿𝑎𝑡𝑖𝑡𝑢𝑑𝑒</m:t>
                                    </m:r>
                                  </m:e>
                                </m:bar>
                                <m:d>
                                  <m:dPr>
                                    <m:ctrlPr>
                                      <a:rPr lang="en-US" altLang="zh-CN" sz="2000" b="0" i="1" smtClean="0">
                                        <a:solidFill>
                                          <a:schemeClr val="tx1"/>
                                        </a:solidFill>
                                        <a:latin typeface="Cambria Math" panose="02040503050406030204" pitchFamily="18" charset="0"/>
                                      </a:rPr>
                                    </m:ctrlPr>
                                  </m:dPr>
                                  <m:e>
                                    <m:sSub>
                                      <m:sSubPr>
                                        <m:ctrlPr>
                                          <a:rPr lang="en-US" altLang="zh-CN" sz="2000" b="0" i="1" smtClean="0">
                                            <a:solidFill>
                                              <a:schemeClr val="tx1"/>
                                            </a:solidFill>
                                            <a:latin typeface="Cambria Math" panose="02040503050406030204" pitchFamily="18" charset="0"/>
                                          </a:rPr>
                                        </m:ctrlPr>
                                      </m:sSubPr>
                                      <m:e>
                                        <m:r>
                                          <a:rPr lang="en-US" altLang="zh-CN" sz="2000" b="0" smtClean="0">
                                            <a:solidFill>
                                              <a:schemeClr val="tx1"/>
                                            </a:solidFill>
                                            <a:latin typeface="Cambria Math" panose="02040503050406030204" pitchFamily="18" charset="0"/>
                                          </a:rPr>
                                          <m:t>𝑉</m:t>
                                        </m:r>
                                      </m:e>
                                      <m:sub>
                                        <m:r>
                                          <a:rPr lang="en-US" altLang="zh-CN" sz="2000" b="0" smtClean="0">
                                            <a:solidFill>
                                              <a:schemeClr val="tx1"/>
                                            </a:solidFill>
                                            <a:latin typeface="Cambria Math" panose="02040503050406030204" pitchFamily="18" charset="0"/>
                                          </a:rPr>
                                          <m:t>?</m:t>
                                        </m:r>
                                      </m:sub>
                                    </m:sSub>
                                    <m:r>
                                      <a:rPr lang="en-US" altLang="zh-CN" sz="2000" b="0" smtClean="0">
                                        <a:solidFill>
                                          <a:schemeClr val="tx1"/>
                                        </a:solidFill>
                                        <a:latin typeface="Cambria Math" panose="02040503050406030204" pitchFamily="18" charset="0"/>
                                      </a:rPr>
                                      <m:t>,</m:t>
                                    </m:r>
                                    <m:sSub>
                                      <m:sSubPr>
                                        <m:ctrlPr>
                                          <a:rPr lang="en-US" altLang="zh-CN" sz="2000" i="1">
                                            <a:solidFill>
                                              <a:schemeClr val="tx1"/>
                                            </a:solidFill>
                                            <a:latin typeface="Cambria Math" panose="02040503050406030204" pitchFamily="18" charset="0"/>
                                          </a:rPr>
                                        </m:ctrlPr>
                                      </m:sSubPr>
                                      <m:e>
                                        <m:r>
                                          <a:rPr lang="en-US" altLang="zh-CN" sz="2000">
                                            <a:solidFill>
                                              <a:schemeClr val="tx1"/>
                                            </a:solidFill>
                                            <a:latin typeface="Cambria Math" panose="02040503050406030204" pitchFamily="18" charset="0"/>
                                          </a:rPr>
                                          <m:t>𝑋</m:t>
                                        </m:r>
                                      </m:e>
                                      <m:sub>
                                        <m:r>
                                          <a:rPr lang="en-US" altLang="zh-CN" sz="2000">
                                            <a:solidFill>
                                              <a:schemeClr val="tx1"/>
                                            </a:solidFill>
                                            <a:latin typeface="Cambria Math" panose="02040503050406030204" pitchFamily="18" charset="0"/>
                                          </a:rPr>
                                          <m:t>1</m:t>
                                        </m:r>
                                      </m:sub>
                                    </m:sSub>
                                  </m:e>
                                </m:d>
                              </m:oMath>
                            </m:oMathPara>
                          </a14:m>
                          <a:endParaRPr lang="en-US" altLang="zh-CN" sz="2000" dirty="0">
                            <a:solidFill>
                              <a:schemeClr val="tx1"/>
                            </a:solidFill>
                            <a:latin typeface="+mn-lt"/>
                          </a:endParaRPr>
                        </a:p>
                        <a:p>
                          <a:pPr/>
                          <a14:m>
                            <m:oMathPara xmlns:m="http://schemas.openxmlformats.org/officeDocument/2006/math">
                              <m:oMathParaPr>
                                <m:jc m:val="left"/>
                              </m:oMathParaPr>
                              <m:oMath xmlns:m="http://schemas.openxmlformats.org/officeDocument/2006/math">
                                <m:r>
                                  <a:rPr lang="en-US" altLang="zh-CN" sz="2000" b="0" smtClean="0">
                                    <a:solidFill>
                                      <a:schemeClr val="tx1"/>
                                    </a:solidFill>
                                    <a:latin typeface="Cambria Math" panose="02040503050406030204" pitchFamily="18" charset="0"/>
                                  </a:rPr>
                                  <m:t>∧</m:t>
                                </m:r>
                                <m:bar>
                                  <m:barPr>
                                    <m:ctrlPr>
                                      <a:rPr lang="en-US" altLang="zh-CN" sz="2000" b="0" i="1" smtClean="0">
                                        <a:solidFill>
                                          <a:schemeClr val="tx1"/>
                                        </a:solidFill>
                                        <a:latin typeface="Cambria Math" panose="02040503050406030204" pitchFamily="18" charset="0"/>
                                      </a:rPr>
                                    </m:ctrlPr>
                                  </m:barPr>
                                  <m:e>
                                    <m:r>
                                      <a:rPr lang="en-US" altLang="zh-CN" sz="2000" b="0" smtClean="0">
                                        <a:solidFill>
                                          <a:schemeClr val="tx1"/>
                                        </a:solidFill>
                                        <a:latin typeface="Cambria Math" panose="02040503050406030204" pitchFamily="18" charset="0"/>
                                      </a:rPr>
                                      <m:t>𝐺𝑟𝑒𝑎𝑡𝑒𝑟𝑇h𝑎𝑛</m:t>
                                    </m:r>
                                  </m:e>
                                </m:bar>
                                <m:d>
                                  <m:dPr>
                                    <m:ctrlPr>
                                      <a:rPr lang="en-US" altLang="zh-CN" sz="2000" b="0" i="1" smtClean="0">
                                        <a:solidFill>
                                          <a:schemeClr val="tx1"/>
                                        </a:solidFill>
                                        <a:latin typeface="Cambria Math" panose="02040503050406030204" pitchFamily="18" charset="0"/>
                                      </a:rPr>
                                    </m:ctrlPr>
                                  </m:dPr>
                                  <m:e>
                                    <m:sSub>
                                      <m:sSubPr>
                                        <m:ctrlPr>
                                          <a:rPr lang="en-US" altLang="zh-CN" sz="2000" i="1">
                                            <a:solidFill>
                                              <a:schemeClr val="tx1"/>
                                            </a:solidFill>
                                            <a:latin typeface="Cambria Math" panose="02040503050406030204" pitchFamily="18" charset="0"/>
                                          </a:rPr>
                                        </m:ctrlPr>
                                      </m:sSubPr>
                                      <m:e>
                                        <m:r>
                                          <a:rPr lang="en-US" altLang="zh-CN" sz="2000">
                                            <a:solidFill>
                                              <a:schemeClr val="tx1"/>
                                            </a:solidFill>
                                            <a:latin typeface="Cambria Math" panose="02040503050406030204" pitchFamily="18" charset="0"/>
                                          </a:rPr>
                                          <m:t>𝑋</m:t>
                                        </m:r>
                                      </m:e>
                                      <m:sub>
                                        <m:r>
                                          <a:rPr lang="en-US" altLang="zh-CN" sz="2000">
                                            <a:solidFill>
                                              <a:schemeClr val="tx1"/>
                                            </a:solidFill>
                                            <a:latin typeface="Cambria Math" panose="02040503050406030204" pitchFamily="18" charset="0"/>
                                          </a:rPr>
                                          <m:t>1</m:t>
                                        </m:r>
                                      </m:sub>
                                    </m:sSub>
                                    <m:r>
                                      <a:rPr lang="en-US" altLang="zh-CN" sz="2000" b="0" smtClean="0">
                                        <a:solidFill>
                                          <a:schemeClr val="tx1"/>
                                        </a:solidFill>
                                        <a:latin typeface="Cambria Math" panose="02040503050406030204" pitchFamily="18" charset="0"/>
                                      </a:rPr>
                                      <m:t>,</m:t>
                                    </m:r>
                                    <m:sSub>
                                      <m:sSubPr>
                                        <m:ctrlPr>
                                          <a:rPr lang="en-US" altLang="zh-CN" sz="2000" i="1">
                                            <a:solidFill>
                                              <a:schemeClr val="tx1"/>
                                            </a:solidFill>
                                            <a:latin typeface="Cambria Math" panose="02040503050406030204" pitchFamily="18" charset="0"/>
                                          </a:rPr>
                                        </m:ctrlPr>
                                      </m:sSubPr>
                                      <m:e>
                                        <m:r>
                                          <a:rPr lang="en-US" altLang="zh-CN" sz="2000">
                                            <a:solidFill>
                                              <a:schemeClr val="tx1"/>
                                            </a:solidFill>
                                            <a:latin typeface="Cambria Math" panose="02040503050406030204" pitchFamily="18" charset="0"/>
                                          </a:rPr>
                                          <m:t>𝑋</m:t>
                                        </m:r>
                                      </m:e>
                                      <m:sub>
                                        <m:r>
                                          <a:rPr lang="en-US" altLang="zh-CN" sz="2000" b="0" smtClean="0">
                                            <a:solidFill>
                                              <a:schemeClr val="tx1"/>
                                            </a:solidFill>
                                            <a:latin typeface="Cambria Math" panose="02040503050406030204" pitchFamily="18" charset="0"/>
                                          </a:rPr>
                                          <m:t>2</m:t>
                                        </m:r>
                                      </m:sub>
                                    </m:sSub>
                                  </m:e>
                                </m:d>
                                <m:r>
                                  <a:rPr lang="en-US" altLang="zh-CN" sz="2000" smtClean="0">
                                    <a:solidFill>
                                      <a:schemeClr val="tx1"/>
                                    </a:solidFill>
                                    <a:latin typeface="Cambria Math" panose="02040503050406030204" pitchFamily="18" charset="0"/>
                                  </a:rPr>
                                  <m:t>∧</m:t>
                                </m:r>
                                <m:bar>
                                  <m:barPr>
                                    <m:ctrlPr>
                                      <a:rPr lang="en-US" altLang="zh-CN" sz="2000" i="1" smtClean="0">
                                        <a:solidFill>
                                          <a:schemeClr val="tx1"/>
                                        </a:solidFill>
                                        <a:latin typeface="Cambria Math" panose="02040503050406030204" pitchFamily="18" charset="0"/>
                                      </a:rPr>
                                    </m:ctrlPr>
                                  </m:barPr>
                                  <m:e>
                                    <m:r>
                                      <a:rPr lang="en-US" altLang="zh-CN" sz="2000" b="0" smtClean="0">
                                        <a:solidFill>
                                          <a:schemeClr val="tx1"/>
                                        </a:solidFill>
                                        <a:latin typeface="Cambria Math" panose="02040503050406030204" pitchFamily="18" charset="0"/>
                                      </a:rPr>
                                      <m:t>𝐻𝑎𝑠𝐿𝑎𝑡𝑖𝑡𝑢𝑑𝑒</m:t>
                                    </m:r>
                                  </m:e>
                                </m:bar>
                                <m:d>
                                  <m:dPr>
                                    <m:ctrlPr>
                                      <a:rPr lang="en-US" altLang="zh-CN" sz="2000" b="0" i="1" smtClean="0">
                                        <a:solidFill>
                                          <a:schemeClr val="tx1"/>
                                        </a:solidFill>
                                        <a:latin typeface="Cambria Math" panose="02040503050406030204" pitchFamily="18" charset="0"/>
                                      </a:rPr>
                                    </m:ctrlPr>
                                  </m:dPr>
                                  <m:e>
                                    <m:r>
                                      <a:rPr lang="en-US" altLang="zh-CN" sz="2000" b="0" smtClean="0">
                                        <a:solidFill>
                                          <a:schemeClr val="tx1"/>
                                        </a:solidFill>
                                        <a:latin typeface="Cambria Math" panose="02040503050406030204" pitchFamily="18" charset="0"/>
                                      </a:rPr>
                                      <m:t>𝐵𝑒𝑖𝑗𝑖𝑛𝑔</m:t>
                                    </m:r>
                                    <m:r>
                                      <a:rPr lang="en-US" altLang="zh-CN" sz="2000" b="0" smtClean="0">
                                        <a:solidFill>
                                          <a:schemeClr val="tx1"/>
                                        </a:solidFill>
                                        <a:latin typeface="Cambria Math" panose="02040503050406030204" pitchFamily="18" charset="0"/>
                                      </a:rPr>
                                      <m:t>,</m:t>
                                    </m:r>
                                    <m:sSub>
                                      <m:sSubPr>
                                        <m:ctrlPr>
                                          <a:rPr lang="en-US" altLang="zh-CN" sz="2000" i="1">
                                            <a:solidFill>
                                              <a:schemeClr val="tx1"/>
                                            </a:solidFill>
                                            <a:latin typeface="Cambria Math" panose="02040503050406030204" pitchFamily="18" charset="0"/>
                                          </a:rPr>
                                        </m:ctrlPr>
                                      </m:sSubPr>
                                      <m:e>
                                        <m:r>
                                          <a:rPr lang="en-US" altLang="zh-CN" sz="2000">
                                            <a:solidFill>
                                              <a:schemeClr val="tx1"/>
                                            </a:solidFill>
                                            <a:latin typeface="Cambria Math" panose="02040503050406030204" pitchFamily="18" charset="0"/>
                                          </a:rPr>
                                          <m:t>𝑋</m:t>
                                        </m:r>
                                      </m:e>
                                      <m:sub>
                                        <m:r>
                                          <a:rPr lang="en-US" altLang="zh-CN" sz="2000" b="0" smtClean="0">
                                            <a:solidFill>
                                              <a:schemeClr val="tx1"/>
                                            </a:solidFill>
                                            <a:latin typeface="Cambria Math" panose="02040503050406030204" pitchFamily="18" charset="0"/>
                                          </a:rPr>
                                          <m:t>2</m:t>
                                        </m:r>
                                      </m:sub>
                                    </m:sSub>
                                  </m:e>
                                </m:d>
                              </m:oMath>
                            </m:oMathPara>
                          </a14:m>
                          <a:endParaRPr lang="en-US" altLang="zh-CN" sz="2000" dirty="0">
                            <a:solidFill>
                              <a:schemeClr val="tx1"/>
                            </a:solidFill>
                            <a:latin typeface="+mn-lt"/>
                            <a:cs typeface="Times New Roman" panose="02020603050405020304" pitchFamily="18" charset="0"/>
                          </a:endParaRPr>
                        </a:p>
                      </a:txBody>
                      <a:tcPr/>
                    </a:tc>
                    <a:tc>
                      <a:txBody>
                        <a:bodyPr/>
                        <a:lstStyle/>
                        <a:p>
                          <a:r>
                            <a:rPr lang="en-US" altLang="zh-CN" sz="2000" dirty="0">
                              <a:latin typeface="+mn-lt"/>
                            </a:rPr>
                            <a:t>Find the states in US that have </a:t>
                          </a:r>
                          <a:r>
                            <a:rPr lang="en-US" altLang="zh-CN" sz="2000" u="sng" dirty="0">
                              <a:solidFill>
                                <a:schemeClr val="tx1"/>
                              </a:solidFill>
                              <a:latin typeface="+mn-lt"/>
                            </a:rPr>
                            <a:t>a higher latitudes</a:t>
                          </a:r>
                          <a:r>
                            <a:rPr lang="en-US" altLang="zh-CN" sz="2000" dirty="0">
                              <a:latin typeface="+mn-lt"/>
                            </a:rPr>
                            <a:t> than Beijing.</a:t>
                          </a:r>
                          <a:endParaRPr lang="en-US" altLang="zh-CN" sz="2000" dirty="0">
                            <a:latin typeface="+mn-lt"/>
                            <a:cs typeface="Times New Roman" panose="02020603050405020304" pitchFamily="18" charset="0"/>
                          </a:endParaRPr>
                        </a:p>
                      </a:txBody>
                      <a:tcPr/>
                    </a:tc>
                    <a:extLst>
                      <a:ext uri="{0D108BD9-81ED-4DB2-BD59-A6C34878D82A}">
                        <a16:rowId xmlns:a16="http://schemas.microsoft.com/office/drawing/2014/main" val="1148712354"/>
                      </a:ext>
                    </a:extLst>
                  </a:tr>
                  <a:tr h="5988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mn-lt"/>
                            </a:rPr>
                            <a:t>Numerical CQA</a:t>
                          </a:r>
                        </a:p>
                        <a:p>
                          <a:endParaRPr lang="en-US" sz="2000" dirty="0">
                            <a:latin typeface="+mn-lt"/>
                            <a:cs typeface="Times New Roman" panose="02020603050405020304" pitchFamily="18" charset="0"/>
                          </a:endParaRPr>
                        </a:p>
                      </a:txBody>
                      <a:tcPr/>
                    </a:tc>
                    <a:tc>
                      <a:txBody>
                        <a:bodyPr/>
                        <a:lstStyle/>
                        <a:p>
                          <a:pPr/>
                          <a14:m>
                            <m:oMathPara xmlns:m="http://schemas.openxmlformats.org/officeDocument/2006/math">
                              <m:oMathParaPr>
                                <m:jc m:val="left"/>
                              </m:oMathParaPr>
                              <m:oMath xmlns:m="http://schemas.openxmlformats.org/officeDocument/2006/math">
                                <m:sSub>
                                  <m:sSubPr>
                                    <m:ctrlPr>
                                      <a:rPr lang="en-US" sz="2000" b="0" i="1" smtClean="0">
                                        <a:latin typeface="Cambria Math" panose="02040503050406030204" pitchFamily="18" charset="0"/>
                                      </a:rPr>
                                    </m:ctrlPr>
                                  </m:sSubPr>
                                  <m:e>
                                    <m:r>
                                      <a:rPr lang="en-US" sz="2000" b="0" smtClean="0">
                                        <a:latin typeface="Cambria Math" panose="02040503050406030204" pitchFamily="18" charset="0"/>
                                      </a:rPr>
                                      <m:t>𝑞</m:t>
                                    </m:r>
                                  </m:e>
                                  <m:sub>
                                    <m:r>
                                      <a:rPr lang="en-US" sz="2000" b="0" smtClean="0">
                                        <a:latin typeface="Cambria Math" panose="02040503050406030204" pitchFamily="18" charset="0"/>
                                      </a:rPr>
                                      <m:t>4</m:t>
                                    </m:r>
                                  </m:sub>
                                </m:sSub>
                                <m:r>
                                  <a:rPr lang="en-US" sz="2000" b="0"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smtClean="0">
                                        <a:latin typeface="Cambria Math" panose="02040503050406030204" pitchFamily="18" charset="0"/>
                                      </a:rPr>
                                      <m:t>𝑉</m:t>
                                    </m:r>
                                  </m:e>
                                  <m:sub>
                                    <m:r>
                                      <a:rPr lang="en-US" sz="2000" b="0" smtClean="0">
                                        <a:latin typeface="Cambria Math" panose="02040503050406030204" pitchFamily="18" charset="0"/>
                                      </a:rPr>
                                      <m:t>?</m:t>
                                    </m:r>
                                  </m:sub>
                                </m:sSub>
                                <m:r>
                                  <a:rPr lang="en-US" sz="2000" b="0" smtClean="0">
                                    <a:latin typeface="Cambria Math" panose="02040503050406030204" pitchFamily="18" charset="0"/>
                                  </a:rPr>
                                  <m:t> .  ∃</m:t>
                                </m:r>
                                <m:sSub>
                                  <m:sSubPr>
                                    <m:ctrlPr>
                                      <a:rPr lang="en-US" sz="2000" b="0" i="1" smtClean="0">
                                        <a:latin typeface="Cambria Math" panose="02040503050406030204" pitchFamily="18" charset="0"/>
                                      </a:rPr>
                                    </m:ctrlPr>
                                  </m:sSubPr>
                                  <m:e>
                                    <m:r>
                                      <a:rPr lang="en-US" sz="2000" b="0" smtClean="0">
                                        <a:latin typeface="Cambria Math" panose="02040503050406030204" pitchFamily="18" charset="0"/>
                                      </a:rPr>
                                      <m:t>𝑋</m:t>
                                    </m:r>
                                  </m:e>
                                  <m:sub>
                                    <m:r>
                                      <a:rPr lang="en-US" sz="2000" b="0" smtClean="0">
                                        <a:latin typeface="Cambria Math" panose="02040503050406030204" pitchFamily="18" charset="0"/>
                                      </a:rPr>
                                      <m:t>1</m:t>
                                    </m:r>
                                  </m:sub>
                                </m:sSub>
                                <m:r>
                                  <a:rPr lang="en-US" sz="2000" b="0" smtClean="0">
                                    <a:latin typeface="Cambria Math" panose="02040503050406030204" pitchFamily="18" charset="0"/>
                                  </a:rPr>
                                  <m:t>,</m:t>
                                </m:r>
                                <m:sSub>
                                  <m:sSubPr>
                                    <m:ctrlPr>
                                      <a:rPr lang="en-US" sz="2000" i="1">
                                        <a:latin typeface="Cambria Math" panose="02040503050406030204" pitchFamily="18" charset="0"/>
                                      </a:rPr>
                                    </m:ctrlPr>
                                  </m:sSubPr>
                                  <m:e>
                                    <m:r>
                                      <a:rPr lang="en-US" sz="2000">
                                        <a:latin typeface="Cambria Math" panose="02040503050406030204" pitchFamily="18" charset="0"/>
                                      </a:rPr>
                                      <m:t>𝑋</m:t>
                                    </m:r>
                                  </m:e>
                                  <m:sub>
                                    <m:r>
                                      <a:rPr lang="en-US" sz="2000" b="0" smtClean="0">
                                        <a:latin typeface="Cambria Math" panose="02040503050406030204" pitchFamily="18" charset="0"/>
                                      </a:rPr>
                                      <m:t>2</m:t>
                                    </m:r>
                                  </m:sub>
                                </m:sSub>
                                <m:r>
                                  <a:rPr lang="en-US" sz="2000" b="0" smtClean="0">
                                    <a:latin typeface="Cambria Math" panose="02040503050406030204" pitchFamily="18" charset="0"/>
                                  </a:rPr>
                                  <m:t>,</m:t>
                                </m:r>
                                <m:sSub>
                                  <m:sSubPr>
                                    <m:ctrlPr>
                                      <a:rPr lang="en-US" sz="2000" i="1" smtClean="0">
                                        <a:latin typeface="Cambria Math" panose="02040503050406030204" pitchFamily="18" charset="0"/>
                                      </a:rPr>
                                    </m:ctrlPr>
                                  </m:sSubPr>
                                  <m:e>
                                    <m:r>
                                      <a:rPr lang="en-US" sz="2000">
                                        <a:latin typeface="Cambria Math" panose="02040503050406030204" pitchFamily="18" charset="0"/>
                                      </a:rPr>
                                      <m:t>𝑋</m:t>
                                    </m:r>
                                  </m:e>
                                  <m:sub>
                                    <m:r>
                                      <a:rPr lang="en-US" sz="2000" b="0" smtClean="0">
                                        <a:latin typeface="Cambria Math" panose="02040503050406030204" pitchFamily="18" charset="0"/>
                                      </a:rPr>
                                      <m:t>3</m:t>
                                    </m:r>
                                  </m:sub>
                                </m:sSub>
                                <m:r>
                                  <a:rPr lang="en-US" sz="2000">
                                    <a:latin typeface="Cambria Math" panose="02040503050406030204" pitchFamily="18" charset="0"/>
                                  </a:rPr>
                                  <m:t>:</m:t>
                                </m:r>
                                <m:r>
                                  <a:rPr lang="en-US" sz="2000" b="0" smtClean="0">
                                    <a:latin typeface="Cambria Math" panose="02040503050406030204" pitchFamily="18" charset="0"/>
                                  </a:rPr>
                                  <m:t> </m:t>
                                </m:r>
                                <m:r>
                                  <a:rPr lang="en-US" altLang="zh-CN" sz="2000" b="0" smtClean="0">
                                    <a:solidFill>
                                      <a:schemeClr val="tx1"/>
                                    </a:solidFill>
                                    <a:latin typeface="Cambria Math" panose="02040503050406030204" pitchFamily="18" charset="0"/>
                                  </a:rPr>
                                  <m:t>𝐿𝑜𝑐𝑎𝑡𝑒𝑑𝐼𝑛</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smtClean="0">
                                            <a:latin typeface="Cambria Math" panose="02040503050406030204" pitchFamily="18" charset="0"/>
                                          </a:rPr>
                                          <m:t>𝑉</m:t>
                                        </m:r>
                                      </m:e>
                                      <m:sub>
                                        <m:r>
                                          <a:rPr lang="en-US" sz="2000" b="0" smtClean="0">
                                            <a:latin typeface="Cambria Math" panose="02040503050406030204" pitchFamily="18" charset="0"/>
                                          </a:rPr>
                                          <m:t>?</m:t>
                                        </m:r>
                                      </m:sub>
                                    </m:sSub>
                                    <m:r>
                                      <a:rPr lang="en-US" sz="2000" b="0" smtClean="0">
                                        <a:latin typeface="Cambria Math" panose="02040503050406030204" pitchFamily="18" charset="0"/>
                                      </a:rPr>
                                      <m:t>, </m:t>
                                    </m:r>
                                    <m:r>
                                      <a:rPr lang="en-US" sz="2000" b="0" smtClean="0">
                                        <a:latin typeface="Cambria Math" panose="02040503050406030204" pitchFamily="18" charset="0"/>
                                      </a:rPr>
                                      <m:t>𝑈𝑛𝑖𝑡𝑒𝑑𝑆𝑡𝑎𝑡𝑒𝑠</m:t>
                                    </m:r>
                                  </m:e>
                                </m:d>
                              </m:oMath>
                            </m:oMathPara>
                          </a14:m>
                          <a:endParaRPr lang="en-HK" sz="2000" b="0" dirty="0">
                            <a:latin typeface="+mn-lt"/>
                          </a:endParaRPr>
                        </a:p>
                        <a:p>
                          <a:pPr/>
                          <a14:m>
                            <m:oMathPara xmlns:m="http://schemas.openxmlformats.org/officeDocument/2006/math">
                              <m:oMathParaPr>
                                <m:jc m:val="left"/>
                              </m:oMathParaPr>
                              <m:oMath xmlns:m="http://schemas.openxmlformats.org/officeDocument/2006/math">
                                <m:r>
                                  <a:rPr lang="en-US" sz="2000" b="0" smtClean="0">
                                    <a:latin typeface="Cambria Math" panose="02040503050406030204" pitchFamily="18" charset="0"/>
                                  </a:rPr>
                                  <m:t>∧</m:t>
                                </m:r>
                                <m:bar>
                                  <m:barPr>
                                    <m:ctrlPr>
                                      <a:rPr lang="en-US" sz="2000" b="0" i="1" smtClean="0">
                                        <a:latin typeface="Cambria Math" panose="02040503050406030204" pitchFamily="18" charset="0"/>
                                      </a:rPr>
                                    </m:ctrlPr>
                                  </m:barPr>
                                  <m:e>
                                    <m:r>
                                      <a:rPr lang="en-US" altLang="zh-CN" sz="2000" b="0" smtClean="0">
                                        <a:solidFill>
                                          <a:schemeClr val="tx1"/>
                                        </a:solidFill>
                                        <a:latin typeface="Cambria Math" panose="02040503050406030204" pitchFamily="18" charset="0"/>
                                      </a:rPr>
                                      <m:t>𝐻𝑎𝑠𝑃𝑜𝑝𝑢𝑙𝑎𝑡𝑖𝑜𝑛</m:t>
                                    </m:r>
                                  </m:e>
                                </m:bar>
                                <m:d>
                                  <m:dPr>
                                    <m:ctrlPr>
                                      <a:rPr lang="en-US" sz="2000" b="0" i="1" smtClean="0">
                                        <a:solidFill>
                                          <a:schemeClr val="tx1"/>
                                        </a:solidFill>
                                        <a:latin typeface="Cambria Math" panose="02040503050406030204" pitchFamily="18" charset="0"/>
                                      </a:rPr>
                                    </m:ctrlPr>
                                  </m:dPr>
                                  <m:e>
                                    <m:sSub>
                                      <m:sSubPr>
                                        <m:ctrlPr>
                                          <a:rPr lang="en-US" sz="2000" b="0" i="1" smtClean="0">
                                            <a:solidFill>
                                              <a:schemeClr val="tx1"/>
                                            </a:solidFill>
                                            <a:latin typeface="Cambria Math" panose="02040503050406030204" pitchFamily="18" charset="0"/>
                                          </a:rPr>
                                        </m:ctrlPr>
                                      </m:sSubPr>
                                      <m:e>
                                        <m:r>
                                          <a:rPr lang="en-US" sz="2000" b="0" smtClean="0">
                                            <a:solidFill>
                                              <a:schemeClr val="tx1"/>
                                            </a:solidFill>
                                            <a:latin typeface="Cambria Math" panose="02040503050406030204" pitchFamily="18" charset="0"/>
                                          </a:rPr>
                                          <m:t>𝑉</m:t>
                                        </m:r>
                                      </m:e>
                                      <m:sub>
                                        <m:r>
                                          <a:rPr lang="en-US" sz="2000" b="0" smtClean="0">
                                            <a:solidFill>
                                              <a:schemeClr val="tx1"/>
                                            </a:solidFill>
                                            <a:latin typeface="Cambria Math" panose="02040503050406030204" pitchFamily="18" charset="0"/>
                                          </a:rPr>
                                          <m:t>?</m:t>
                                        </m:r>
                                      </m:sub>
                                    </m:sSub>
                                    <m:r>
                                      <a:rPr lang="en-US" sz="2000" b="0" smtClean="0">
                                        <a:solidFill>
                                          <a:schemeClr val="tx1"/>
                                        </a:solidFill>
                                        <a:latin typeface="Cambria Math" panose="02040503050406030204" pitchFamily="18" charset="0"/>
                                      </a:rPr>
                                      <m:t>,</m:t>
                                    </m:r>
                                    <m:sSub>
                                      <m:sSubPr>
                                        <m:ctrlPr>
                                          <a:rPr lang="en-US" sz="2000" i="1">
                                            <a:solidFill>
                                              <a:schemeClr val="tx1"/>
                                            </a:solidFill>
                                            <a:latin typeface="Cambria Math" panose="02040503050406030204" pitchFamily="18" charset="0"/>
                                          </a:rPr>
                                        </m:ctrlPr>
                                      </m:sSubPr>
                                      <m:e>
                                        <m:r>
                                          <a:rPr lang="en-US" sz="2000">
                                            <a:solidFill>
                                              <a:schemeClr val="tx1"/>
                                            </a:solidFill>
                                            <a:latin typeface="Cambria Math" panose="02040503050406030204" pitchFamily="18" charset="0"/>
                                          </a:rPr>
                                          <m:t>𝑋</m:t>
                                        </m:r>
                                      </m:e>
                                      <m:sub>
                                        <m:r>
                                          <a:rPr lang="en-US" sz="2000">
                                            <a:solidFill>
                                              <a:schemeClr val="tx1"/>
                                            </a:solidFill>
                                            <a:latin typeface="Cambria Math" panose="02040503050406030204" pitchFamily="18" charset="0"/>
                                          </a:rPr>
                                          <m:t>1</m:t>
                                        </m:r>
                                      </m:sub>
                                    </m:sSub>
                                  </m:e>
                                </m:d>
                              </m:oMath>
                            </m:oMathPara>
                          </a14:m>
                          <a:endParaRPr lang="en-US" sz="2000" dirty="0">
                            <a:solidFill>
                              <a:schemeClr val="tx1"/>
                            </a:solidFill>
                            <a:latin typeface="+mn-lt"/>
                          </a:endParaRPr>
                        </a:p>
                        <a:p>
                          <a:pPr/>
                          <a14:m>
                            <m:oMathPara xmlns:m="http://schemas.openxmlformats.org/officeDocument/2006/math">
                              <m:oMathParaPr>
                                <m:jc m:val="left"/>
                              </m:oMathParaPr>
                              <m:oMath xmlns:m="http://schemas.openxmlformats.org/officeDocument/2006/math">
                                <m:r>
                                  <a:rPr lang="en-US" sz="2000" b="0" smtClean="0">
                                    <a:solidFill>
                                      <a:schemeClr val="tx1"/>
                                    </a:solidFill>
                                    <a:latin typeface="Cambria Math" panose="02040503050406030204" pitchFamily="18" charset="0"/>
                                  </a:rPr>
                                  <m:t>∧</m:t>
                                </m:r>
                                <m:bar>
                                  <m:barPr>
                                    <m:ctrlPr>
                                      <a:rPr lang="en-US" sz="2000" b="0" i="1" smtClean="0">
                                        <a:solidFill>
                                          <a:schemeClr val="tx1"/>
                                        </a:solidFill>
                                        <a:latin typeface="Cambria Math" panose="02040503050406030204" pitchFamily="18" charset="0"/>
                                      </a:rPr>
                                    </m:ctrlPr>
                                  </m:barPr>
                                  <m:e>
                                    <m:r>
                                      <a:rPr lang="en-US" sz="2000" b="0" smtClean="0">
                                        <a:solidFill>
                                          <a:schemeClr val="tx1"/>
                                        </a:solidFill>
                                        <a:latin typeface="Cambria Math" panose="02040503050406030204" pitchFamily="18" charset="0"/>
                                      </a:rPr>
                                      <m:t>𝑆𝑚𝑎𝑙𝑙𝑒𝑟𝑇h𝑎𝑛</m:t>
                                    </m:r>
                                  </m:e>
                                </m:bar>
                                <m:d>
                                  <m:dPr>
                                    <m:ctrlPr>
                                      <a:rPr lang="en-US" sz="2000" b="0" i="1" smtClean="0">
                                        <a:solidFill>
                                          <a:schemeClr val="tx1"/>
                                        </a:solidFill>
                                        <a:latin typeface="Cambria Math" panose="02040503050406030204" pitchFamily="18" charset="0"/>
                                      </a:rPr>
                                    </m:ctrlPr>
                                  </m:dPr>
                                  <m:e>
                                    <m:sSub>
                                      <m:sSubPr>
                                        <m:ctrlPr>
                                          <a:rPr lang="en-US" sz="2000" i="1">
                                            <a:solidFill>
                                              <a:schemeClr val="tx1"/>
                                            </a:solidFill>
                                            <a:latin typeface="Cambria Math" panose="02040503050406030204" pitchFamily="18" charset="0"/>
                                          </a:rPr>
                                        </m:ctrlPr>
                                      </m:sSubPr>
                                      <m:e>
                                        <m:r>
                                          <a:rPr lang="en-US" sz="2000">
                                            <a:solidFill>
                                              <a:schemeClr val="tx1"/>
                                            </a:solidFill>
                                            <a:latin typeface="Cambria Math" panose="02040503050406030204" pitchFamily="18" charset="0"/>
                                          </a:rPr>
                                          <m:t>𝑋</m:t>
                                        </m:r>
                                      </m:e>
                                      <m:sub>
                                        <m:r>
                                          <a:rPr lang="en-US" sz="2000" b="0" smtClean="0">
                                            <a:solidFill>
                                              <a:schemeClr val="tx1"/>
                                            </a:solidFill>
                                            <a:latin typeface="Cambria Math" panose="02040503050406030204" pitchFamily="18" charset="0"/>
                                          </a:rPr>
                                          <m:t>1</m:t>
                                        </m:r>
                                      </m:sub>
                                    </m:sSub>
                                    <m:r>
                                      <a:rPr lang="en-US" sz="2000" b="0" smtClean="0">
                                        <a:solidFill>
                                          <a:schemeClr val="tx1"/>
                                        </a:solidFill>
                                        <a:latin typeface="Cambria Math" panose="02040503050406030204" pitchFamily="18" charset="0"/>
                                      </a:rPr>
                                      <m:t>,</m:t>
                                    </m:r>
                                    <m:sSub>
                                      <m:sSubPr>
                                        <m:ctrlPr>
                                          <a:rPr lang="en-US" sz="2000" i="1">
                                            <a:solidFill>
                                              <a:schemeClr val="tx1"/>
                                            </a:solidFill>
                                            <a:latin typeface="Cambria Math" panose="02040503050406030204" pitchFamily="18" charset="0"/>
                                          </a:rPr>
                                        </m:ctrlPr>
                                      </m:sSubPr>
                                      <m:e>
                                        <m:r>
                                          <a:rPr lang="en-US" sz="2000">
                                            <a:solidFill>
                                              <a:schemeClr val="tx1"/>
                                            </a:solidFill>
                                            <a:latin typeface="Cambria Math" panose="02040503050406030204" pitchFamily="18" charset="0"/>
                                          </a:rPr>
                                          <m:t>𝑋</m:t>
                                        </m:r>
                                      </m:e>
                                      <m:sub>
                                        <m:r>
                                          <a:rPr lang="en-US" sz="2000" b="0" smtClean="0">
                                            <a:solidFill>
                                              <a:schemeClr val="tx1"/>
                                            </a:solidFill>
                                            <a:latin typeface="Cambria Math" panose="02040503050406030204" pitchFamily="18" charset="0"/>
                                          </a:rPr>
                                          <m:t>2</m:t>
                                        </m:r>
                                      </m:sub>
                                    </m:sSub>
                                  </m:e>
                                </m:d>
                                <m:r>
                                  <a:rPr lang="en-US" altLang="zh-CN" sz="2000">
                                    <a:solidFill>
                                      <a:schemeClr val="tx1"/>
                                    </a:solidFill>
                                    <a:latin typeface="Cambria Math" panose="02040503050406030204" pitchFamily="18" charset="0"/>
                                  </a:rPr>
                                  <m:t>∧</m:t>
                                </m:r>
                                <m:bar>
                                  <m:barPr>
                                    <m:ctrlPr>
                                      <a:rPr lang="en-US" altLang="zh-CN" sz="2000" i="1" smtClean="0">
                                        <a:solidFill>
                                          <a:schemeClr val="tx1"/>
                                        </a:solidFill>
                                        <a:latin typeface="Cambria Math" panose="02040503050406030204" pitchFamily="18" charset="0"/>
                                      </a:rPr>
                                    </m:ctrlPr>
                                  </m:barPr>
                                  <m:e>
                                    <m:r>
                                      <a:rPr lang="en-US" sz="2000" b="0" smtClean="0">
                                        <a:solidFill>
                                          <a:schemeClr val="tx1"/>
                                        </a:solidFill>
                                        <a:latin typeface="Cambria Math" panose="02040503050406030204" pitchFamily="18" charset="0"/>
                                      </a:rPr>
                                      <m:t>𝑇𝑖𝑚𝑒𝑠𝐵𝑦𝑇𝑤𝑜</m:t>
                                    </m:r>
                                  </m:e>
                                </m:bar>
                                <m:d>
                                  <m:dPr>
                                    <m:ctrlPr>
                                      <a:rPr lang="en-US" altLang="zh-CN" sz="2000" b="0" i="1" smtClean="0">
                                        <a:solidFill>
                                          <a:schemeClr val="tx1"/>
                                        </a:solidFill>
                                        <a:latin typeface="Cambria Math" panose="02040503050406030204" pitchFamily="18" charset="0"/>
                                      </a:rPr>
                                    </m:ctrlPr>
                                  </m:dPr>
                                  <m:e>
                                    <m:sSub>
                                      <m:sSubPr>
                                        <m:ctrlPr>
                                          <a:rPr lang="en-US" sz="2000" i="1">
                                            <a:solidFill>
                                              <a:schemeClr val="tx1"/>
                                            </a:solidFill>
                                            <a:latin typeface="Cambria Math" panose="02040503050406030204" pitchFamily="18" charset="0"/>
                                          </a:rPr>
                                        </m:ctrlPr>
                                      </m:sSubPr>
                                      <m:e>
                                        <m:r>
                                          <a:rPr lang="en-US" sz="2000">
                                            <a:solidFill>
                                              <a:schemeClr val="tx1"/>
                                            </a:solidFill>
                                            <a:latin typeface="Cambria Math" panose="02040503050406030204" pitchFamily="18" charset="0"/>
                                          </a:rPr>
                                          <m:t>𝑋</m:t>
                                        </m:r>
                                      </m:e>
                                      <m:sub>
                                        <m:r>
                                          <a:rPr lang="en-US" sz="2000" b="0" smtClean="0">
                                            <a:solidFill>
                                              <a:schemeClr val="tx1"/>
                                            </a:solidFill>
                                            <a:latin typeface="Cambria Math" panose="02040503050406030204" pitchFamily="18" charset="0"/>
                                          </a:rPr>
                                          <m:t>2</m:t>
                                        </m:r>
                                      </m:sub>
                                    </m:sSub>
                                    <m:r>
                                      <a:rPr lang="en-US" sz="2000" b="0" smtClean="0">
                                        <a:solidFill>
                                          <a:schemeClr val="tx1"/>
                                        </a:solidFill>
                                        <a:latin typeface="Cambria Math" panose="02040503050406030204" pitchFamily="18" charset="0"/>
                                      </a:rPr>
                                      <m:t>,</m:t>
                                    </m:r>
                                    <m:sSub>
                                      <m:sSubPr>
                                        <m:ctrlPr>
                                          <a:rPr lang="en-US" sz="2000" i="1" smtClean="0">
                                            <a:solidFill>
                                              <a:schemeClr val="tx1"/>
                                            </a:solidFill>
                                            <a:latin typeface="Cambria Math" panose="02040503050406030204" pitchFamily="18" charset="0"/>
                                          </a:rPr>
                                        </m:ctrlPr>
                                      </m:sSubPr>
                                      <m:e>
                                        <m:r>
                                          <a:rPr lang="en-US" sz="2000">
                                            <a:solidFill>
                                              <a:schemeClr val="tx1"/>
                                            </a:solidFill>
                                            <a:latin typeface="Cambria Math" panose="02040503050406030204" pitchFamily="18" charset="0"/>
                                          </a:rPr>
                                          <m:t>𝑋</m:t>
                                        </m:r>
                                      </m:e>
                                      <m:sub>
                                        <m:r>
                                          <a:rPr lang="en-US" sz="2000" b="0" smtClean="0">
                                            <a:solidFill>
                                              <a:schemeClr val="tx1"/>
                                            </a:solidFill>
                                            <a:latin typeface="Cambria Math" panose="02040503050406030204" pitchFamily="18" charset="0"/>
                                          </a:rPr>
                                          <m:t>3</m:t>
                                        </m:r>
                                      </m:sub>
                                    </m:sSub>
                                  </m:e>
                                </m:d>
                                <m:r>
                                  <a:rPr lang="en-US" altLang="zh-CN" sz="2000" smtClean="0">
                                    <a:solidFill>
                                      <a:schemeClr val="tx1"/>
                                    </a:solidFill>
                                    <a:latin typeface="Cambria Math" panose="02040503050406030204" pitchFamily="18" charset="0"/>
                                  </a:rPr>
                                  <m:t>∧</m:t>
                                </m:r>
                                <m:bar>
                                  <m:barPr>
                                    <m:ctrlPr>
                                      <a:rPr lang="en-US" altLang="zh-CN" sz="2000" i="1" smtClean="0">
                                        <a:solidFill>
                                          <a:schemeClr val="tx1"/>
                                        </a:solidFill>
                                        <a:latin typeface="Cambria Math" panose="02040503050406030204" pitchFamily="18" charset="0"/>
                                      </a:rPr>
                                    </m:ctrlPr>
                                  </m:barPr>
                                  <m:e>
                                    <m:r>
                                      <a:rPr lang="en-US" altLang="zh-CN" sz="2000" b="0" smtClean="0">
                                        <a:solidFill>
                                          <a:schemeClr val="tx1"/>
                                        </a:solidFill>
                                        <a:latin typeface="Cambria Math" panose="02040503050406030204" pitchFamily="18" charset="0"/>
                                      </a:rPr>
                                      <m:t>𝐻𝑎𝑠𝑃𝑜𝑝𝑢𝑙𝑎𝑡𝑖𝑜𝑛</m:t>
                                    </m:r>
                                  </m:e>
                                </m:bar>
                                <m:d>
                                  <m:dPr>
                                    <m:ctrlPr>
                                      <a:rPr lang="en-US" sz="2000" b="0" i="1" smtClean="0">
                                        <a:solidFill>
                                          <a:schemeClr val="tx1"/>
                                        </a:solidFill>
                                        <a:latin typeface="Cambria Math" panose="02040503050406030204" pitchFamily="18" charset="0"/>
                                      </a:rPr>
                                    </m:ctrlPr>
                                  </m:dPr>
                                  <m:e>
                                    <m:r>
                                      <a:rPr lang="en-US" sz="2000" b="0" smtClean="0">
                                        <a:solidFill>
                                          <a:schemeClr val="tx1"/>
                                        </a:solidFill>
                                        <a:latin typeface="Cambria Math" panose="02040503050406030204" pitchFamily="18" charset="0"/>
                                      </a:rPr>
                                      <m:t>𝐶𝑎𝑙𝑖𝑓𝑜𝑟𝑛𝑖𝑎</m:t>
                                    </m:r>
                                    <m:r>
                                      <a:rPr lang="en-US" sz="2000" b="0" smtClean="0">
                                        <a:solidFill>
                                          <a:schemeClr val="tx1"/>
                                        </a:solidFill>
                                        <a:latin typeface="Cambria Math" panose="02040503050406030204" pitchFamily="18" charset="0"/>
                                      </a:rPr>
                                      <m:t>,</m:t>
                                    </m:r>
                                    <m:sSub>
                                      <m:sSubPr>
                                        <m:ctrlPr>
                                          <a:rPr lang="en-US" sz="2000" i="1">
                                            <a:solidFill>
                                              <a:schemeClr val="tx1"/>
                                            </a:solidFill>
                                            <a:latin typeface="Cambria Math" panose="02040503050406030204" pitchFamily="18" charset="0"/>
                                          </a:rPr>
                                        </m:ctrlPr>
                                      </m:sSubPr>
                                      <m:e>
                                        <m:r>
                                          <a:rPr lang="en-US" sz="2000">
                                            <a:solidFill>
                                              <a:schemeClr val="tx1"/>
                                            </a:solidFill>
                                            <a:latin typeface="Cambria Math" panose="02040503050406030204" pitchFamily="18" charset="0"/>
                                          </a:rPr>
                                          <m:t>𝑋</m:t>
                                        </m:r>
                                      </m:e>
                                      <m:sub>
                                        <m:r>
                                          <a:rPr lang="en-US" sz="2000" b="0" smtClean="0">
                                            <a:solidFill>
                                              <a:schemeClr val="tx1"/>
                                            </a:solidFill>
                                            <a:latin typeface="Cambria Math" panose="02040503050406030204" pitchFamily="18" charset="0"/>
                                          </a:rPr>
                                          <m:t>3</m:t>
                                        </m:r>
                                      </m:sub>
                                    </m:sSub>
                                  </m:e>
                                </m:d>
                              </m:oMath>
                            </m:oMathPara>
                          </a14:m>
                          <a:endParaRPr lang="en-US" sz="2000" dirty="0">
                            <a:solidFill>
                              <a:srgbClr val="F9A100"/>
                            </a:solidFill>
                            <a:latin typeface="+mn-lt"/>
                            <a:cs typeface="Times New Roman" panose="02020603050405020304" pitchFamily="18" charset="0"/>
                          </a:endParaRPr>
                        </a:p>
                      </a:txBody>
                      <a:tcPr/>
                    </a:tc>
                    <a:tc>
                      <a:txBody>
                        <a:bodyPr/>
                        <a:lstStyle/>
                        <a:p>
                          <a:r>
                            <a:rPr lang="en-US" sz="2000" dirty="0">
                              <a:latin typeface="+mn-lt"/>
                            </a:rPr>
                            <a:t>Find the states in US that have a </a:t>
                          </a:r>
                          <a:r>
                            <a:rPr lang="en-US" sz="2000" u="sng" dirty="0">
                              <a:solidFill>
                                <a:schemeClr val="tx1"/>
                              </a:solidFill>
                              <a:latin typeface="+mn-lt"/>
                            </a:rPr>
                            <a:t>twice smaller population </a:t>
                          </a:r>
                          <a:r>
                            <a:rPr lang="en-US" sz="2000" dirty="0">
                              <a:latin typeface="+mn-lt"/>
                            </a:rPr>
                            <a:t>than California? </a:t>
                          </a:r>
                          <a:endParaRPr lang="en-US" altLang="zh-CN" sz="2000" i="0" dirty="0">
                            <a:latin typeface="+mn-lt"/>
                            <a:cs typeface="Times New Roman" panose="02020603050405020304" pitchFamily="18" charset="0"/>
                          </a:endParaRPr>
                        </a:p>
                      </a:txBody>
                      <a:tcPr/>
                    </a:tc>
                    <a:extLst>
                      <a:ext uri="{0D108BD9-81ED-4DB2-BD59-A6C34878D82A}">
                        <a16:rowId xmlns:a16="http://schemas.microsoft.com/office/drawing/2014/main" val="2947594895"/>
                      </a:ext>
                    </a:extLst>
                  </a:tr>
                </a:tbl>
              </a:graphicData>
            </a:graphic>
          </p:graphicFrame>
        </mc:Choice>
        <mc:Fallback xmlns="">
          <p:graphicFrame>
            <p:nvGraphicFramePr>
              <p:cNvPr id="7" name="Table 15">
                <a:extLst>
                  <a:ext uri="{FF2B5EF4-FFF2-40B4-BE49-F238E27FC236}">
                    <a16:creationId xmlns:a16="http://schemas.microsoft.com/office/drawing/2014/main" id="{75F3C404-28F2-1DD4-57F5-22D30DD586F6}"/>
                  </a:ext>
                </a:extLst>
              </p:cNvPr>
              <p:cNvGraphicFramePr>
                <a:graphicFrameLocks noGrp="1"/>
              </p:cNvGraphicFramePr>
              <p:nvPr>
                <p:extLst>
                  <p:ext uri="{D42A27DB-BD31-4B8C-83A1-F6EECF244321}">
                    <p14:modId xmlns:p14="http://schemas.microsoft.com/office/powerpoint/2010/main" val="483614446"/>
                  </p:ext>
                </p:extLst>
              </p:nvPr>
            </p:nvGraphicFramePr>
            <p:xfrm>
              <a:off x="510103" y="1628108"/>
              <a:ext cx="11056620" cy="4562222"/>
            </p:xfrm>
            <a:graphic>
              <a:graphicData uri="http://schemas.openxmlformats.org/drawingml/2006/table">
                <a:tbl>
                  <a:tblPr firstRow="1" bandRow="1">
                    <a:tableStyleId>{793D81CF-94F2-401A-BA57-92F5A7B2D0C5}</a:tableStyleId>
                  </a:tblPr>
                  <a:tblGrid>
                    <a:gridCol w="1847386">
                      <a:extLst>
                        <a:ext uri="{9D8B030D-6E8A-4147-A177-3AD203B41FA5}">
                          <a16:colId xmlns:a16="http://schemas.microsoft.com/office/drawing/2014/main" val="2327024"/>
                        </a:ext>
                      </a:extLst>
                    </a:gridCol>
                    <a:gridCol w="5442283">
                      <a:extLst>
                        <a:ext uri="{9D8B030D-6E8A-4147-A177-3AD203B41FA5}">
                          <a16:colId xmlns:a16="http://schemas.microsoft.com/office/drawing/2014/main" val="3832733787"/>
                        </a:ext>
                      </a:extLst>
                    </a:gridCol>
                    <a:gridCol w="3766951">
                      <a:extLst>
                        <a:ext uri="{9D8B030D-6E8A-4147-A177-3AD203B41FA5}">
                          <a16:colId xmlns:a16="http://schemas.microsoft.com/office/drawing/2014/main" val="978384416"/>
                        </a:ext>
                      </a:extLst>
                    </a:gridCol>
                  </a:tblGrid>
                  <a:tr h="396240">
                    <a:tc>
                      <a:txBody>
                        <a:bodyPr/>
                        <a:lstStyle/>
                        <a:p>
                          <a:r>
                            <a:rPr lang="en-US" sz="2000" dirty="0">
                              <a:solidFill>
                                <a:schemeClr val="bg1"/>
                              </a:solidFill>
                              <a:latin typeface="+mn-lt"/>
                            </a:rPr>
                            <a:t>Category</a:t>
                          </a:r>
                          <a:endParaRPr lang="en-US" sz="2000" dirty="0">
                            <a:solidFill>
                              <a:schemeClr val="bg1"/>
                            </a:solidFill>
                            <a:latin typeface="+mn-lt"/>
                            <a:cs typeface="Times New Roman" panose="02020603050405020304" pitchFamily="18" charset="0"/>
                          </a:endParaRPr>
                        </a:p>
                      </a:txBody>
                      <a:tcPr/>
                    </a:tc>
                    <a:tc>
                      <a:txBody>
                        <a:bodyPr/>
                        <a:lstStyle/>
                        <a:p>
                          <a:r>
                            <a:rPr lang="en-US" sz="2000" dirty="0">
                              <a:solidFill>
                                <a:schemeClr val="bg1"/>
                              </a:solidFill>
                              <a:latin typeface="+mn-lt"/>
                            </a:rPr>
                            <a:t>Complex Queries</a:t>
                          </a:r>
                          <a:endParaRPr lang="en-US" sz="2000" dirty="0">
                            <a:solidFill>
                              <a:schemeClr val="bg1"/>
                            </a:solidFill>
                            <a:latin typeface="+mn-lt"/>
                            <a:cs typeface="Times New Roman" panose="02020603050405020304" pitchFamily="18" charset="0"/>
                          </a:endParaRPr>
                        </a:p>
                      </a:txBody>
                      <a:tcPr/>
                    </a:tc>
                    <a:tc>
                      <a:txBody>
                        <a:bodyPr/>
                        <a:lstStyle/>
                        <a:p>
                          <a:r>
                            <a:rPr lang="en-US" sz="2000" dirty="0">
                              <a:solidFill>
                                <a:schemeClr val="bg1"/>
                              </a:solidFill>
                              <a:latin typeface="+mn-lt"/>
                            </a:rPr>
                            <a:t>Interpretations</a:t>
                          </a:r>
                          <a:endParaRPr lang="en-US" sz="2000" dirty="0">
                            <a:solidFill>
                              <a:schemeClr val="bg1"/>
                            </a:solidFill>
                            <a:latin typeface="+mn-lt"/>
                            <a:cs typeface="Times New Roman" panose="02020603050405020304" pitchFamily="18" charset="0"/>
                          </a:endParaRPr>
                        </a:p>
                      </a:txBody>
                      <a:tcPr/>
                    </a:tc>
                    <a:extLst>
                      <a:ext uri="{0D108BD9-81ED-4DB2-BD59-A6C34878D82A}">
                        <a16:rowId xmlns:a16="http://schemas.microsoft.com/office/drawing/2014/main" val="1684020912"/>
                      </a:ext>
                    </a:extLst>
                  </a:tr>
                  <a:tr h="1005840">
                    <a:tc>
                      <a:txBody>
                        <a:bodyPr/>
                        <a:lstStyle/>
                        <a:p>
                          <a:r>
                            <a:rPr lang="en-US" sz="2000" dirty="0">
                              <a:latin typeface="+mn-lt"/>
                            </a:rPr>
                            <a:t>Numerical CQA</a:t>
                          </a:r>
                          <a:endParaRPr lang="en-US" sz="2000" dirty="0">
                            <a:latin typeface="+mn-lt"/>
                            <a:cs typeface="Times New Roman" panose="02020603050405020304" pitchFamily="18" charset="0"/>
                          </a:endParaRPr>
                        </a:p>
                      </a:txBody>
                      <a:tcPr/>
                    </a:tc>
                    <a:tc>
                      <a:txBody>
                        <a:bodyPr/>
                        <a:lstStyle/>
                        <a:p>
                          <a:endParaRPr lang="en-US"/>
                        </a:p>
                      </a:txBody>
                      <a:tcPr>
                        <a:blipFill>
                          <a:blip r:embed="rId3"/>
                          <a:stretch>
                            <a:fillRect l="-34004" t="-42424" r="-69351" b="-315758"/>
                          </a:stretch>
                        </a:blipFill>
                      </a:tcPr>
                    </a:tc>
                    <a:tc>
                      <a:txBody>
                        <a:bodyPr/>
                        <a:lstStyle/>
                        <a:p>
                          <a:r>
                            <a:rPr lang="en-US" altLang="zh-CN" sz="2000" dirty="0">
                              <a:latin typeface="+mn-lt"/>
                            </a:rPr>
                            <a:t>Find </a:t>
                          </a:r>
                          <a:r>
                            <a:rPr lang="en-US" altLang="zh-CN" sz="2000" dirty="0">
                              <a:solidFill>
                                <a:schemeClr val="tx1"/>
                              </a:solidFill>
                              <a:latin typeface="+mn-lt"/>
                            </a:rPr>
                            <a:t>the Turing award winners that </a:t>
                          </a:r>
                          <a:r>
                            <a:rPr lang="en-US" altLang="zh-CN" sz="2000" u="sng" dirty="0">
                              <a:solidFill>
                                <a:schemeClr val="tx1"/>
                              </a:solidFill>
                              <a:latin typeface="+mn-lt"/>
                            </a:rPr>
                            <a:t>is born before</a:t>
                          </a:r>
                          <a:r>
                            <a:rPr lang="en-US" altLang="zh-CN" sz="2000" dirty="0">
                              <a:solidFill>
                                <a:schemeClr val="tx1"/>
                              </a:solidFill>
                              <a:latin typeface="+mn-lt"/>
                            </a:rPr>
                            <a:t> the year of 1927</a:t>
                          </a:r>
                          <a:r>
                            <a:rPr lang="en-US" altLang="zh-CN" sz="2000" dirty="0">
                              <a:latin typeface="+mn-lt"/>
                            </a:rPr>
                            <a:t>.</a:t>
                          </a:r>
                          <a:endParaRPr lang="en-US" altLang="zh-CN" sz="2000" dirty="0">
                            <a:latin typeface="+mn-lt"/>
                            <a:cs typeface="Times New Roman" panose="02020603050405020304" pitchFamily="18" charset="0"/>
                          </a:endParaRPr>
                        </a:p>
                      </a:txBody>
                      <a:tcPr/>
                    </a:tc>
                    <a:extLst>
                      <a:ext uri="{0D108BD9-81ED-4DB2-BD59-A6C34878D82A}">
                        <a16:rowId xmlns:a16="http://schemas.microsoft.com/office/drawing/2014/main" val="1778690621"/>
                      </a:ext>
                    </a:extLst>
                  </a:tr>
                  <a:tr h="13540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dirty="0">
                              <a:latin typeface="+mn-lt"/>
                            </a:rPr>
                            <a:t>Numerical CQA</a:t>
                          </a:r>
                        </a:p>
                        <a:p>
                          <a:endParaRPr lang="en-US" sz="2000" dirty="0">
                            <a:latin typeface="+mn-lt"/>
                            <a:cs typeface="Times New Roman" panose="02020603050405020304" pitchFamily="18" charset="0"/>
                          </a:endParaRPr>
                        </a:p>
                      </a:txBody>
                      <a:tcPr/>
                    </a:tc>
                    <a:tc>
                      <a:txBody>
                        <a:bodyPr/>
                        <a:lstStyle/>
                        <a:p>
                          <a:endParaRPr lang="en-US"/>
                        </a:p>
                      </a:txBody>
                      <a:tcPr>
                        <a:blipFill>
                          <a:blip r:embed="rId3"/>
                          <a:stretch>
                            <a:fillRect l="-34004" t="-105856" r="-69351" b="-134685"/>
                          </a:stretch>
                        </a:blipFill>
                      </a:tcPr>
                    </a:tc>
                    <a:tc>
                      <a:txBody>
                        <a:bodyPr/>
                        <a:lstStyle/>
                        <a:p>
                          <a:r>
                            <a:rPr lang="en-US" altLang="zh-CN" sz="2000" dirty="0">
                              <a:latin typeface="+mn-lt"/>
                            </a:rPr>
                            <a:t>Find the states in US that have </a:t>
                          </a:r>
                          <a:r>
                            <a:rPr lang="en-US" altLang="zh-CN" sz="2000" u="sng" dirty="0">
                              <a:solidFill>
                                <a:schemeClr val="tx1"/>
                              </a:solidFill>
                              <a:latin typeface="+mn-lt"/>
                            </a:rPr>
                            <a:t>a higher latitudes</a:t>
                          </a:r>
                          <a:r>
                            <a:rPr lang="en-US" altLang="zh-CN" sz="2000" dirty="0">
                              <a:latin typeface="+mn-lt"/>
                            </a:rPr>
                            <a:t> than Beijing.</a:t>
                          </a:r>
                          <a:endParaRPr lang="en-US" altLang="zh-CN" sz="2000" dirty="0">
                            <a:latin typeface="+mn-lt"/>
                            <a:cs typeface="Times New Roman" panose="02020603050405020304" pitchFamily="18" charset="0"/>
                          </a:endParaRPr>
                        </a:p>
                      </a:txBody>
                      <a:tcPr/>
                    </a:tc>
                    <a:extLst>
                      <a:ext uri="{0D108BD9-81ED-4DB2-BD59-A6C34878D82A}">
                        <a16:rowId xmlns:a16="http://schemas.microsoft.com/office/drawing/2014/main" val="1148712354"/>
                      </a:ext>
                    </a:extLst>
                  </a:tr>
                  <a:tr h="18061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mn-lt"/>
                            </a:rPr>
                            <a:t>Numerical CQA</a:t>
                          </a:r>
                        </a:p>
                        <a:p>
                          <a:endParaRPr lang="en-US" sz="2000" dirty="0">
                            <a:latin typeface="+mn-lt"/>
                            <a:cs typeface="Times New Roman" panose="02020603050405020304" pitchFamily="18" charset="0"/>
                          </a:endParaRPr>
                        </a:p>
                      </a:txBody>
                      <a:tcPr/>
                    </a:tc>
                    <a:tc>
                      <a:txBody>
                        <a:bodyPr/>
                        <a:lstStyle/>
                        <a:p>
                          <a:endParaRPr lang="en-US"/>
                        </a:p>
                      </a:txBody>
                      <a:tcPr>
                        <a:blipFill>
                          <a:blip r:embed="rId3"/>
                          <a:stretch>
                            <a:fillRect l="-34004" t="-153872" r="-69351" b="-673"/>
                          </a:stretch>
                        </a:blipFill>
                      </a:tcPr>
                    </a:tc>
                    <a:tc>
                      <a:txBody>
                        <a:bodyPr/>
                        <a:lstStyle/>
                        <a:p>
                          <a:r>
                            <a:rPr lang="en-US" sz="2000" dirty="0">
                              <a:latin typeface="+mn-lt"/>
                            </a:rPr>
                            <a:t>Find the states in US that have a </a:t>
                          </a:r>
                          <a:r>
                            <a:rPr lang="en-US" sz="2000" u="sng" dirty="0">
                              <a:solidFill>
                                <a:schemeClr val="tx1"/>
                              </a:solidFill>
                              <a:latin typeface="+mn-lt"/>
                            </a:rPr>
                            <a:t>twice smaller population </a:t>
                          </a:r>
                          <a:r>
                            <a:rPr lang="en-US" sz="2000" dirty="0">
                              <a:latin typeface="+mn-lt"/>
                            </a:rPr>
                            <a:t>than California? </a:t>
                          </a:r>
                          <a:endParaRPr lang="en-US" altLang="zh-CN" sz="2000" i="0" dirty="0">
                            <a:latin typeface="+mn-lt"/>
                            <a:cs typeface="Times New Roman" panose="02020603050405020304" pitchFamily="18" charset="0"/>
                          </a:endParaRPr>
                        </a:p>
                      </a:txBody>
                      <a:tcPr/>
                    </a:tc>
                    <a:extLst>
                      <a:ext uri="{0D108BD9-81ED-4DB2-BD59-A6C34878D82A}">
                        <a16:rowId xmlns:a16="http://schemas.microsoft.com/office/drawing/2014/main" val="2947594895"/>
                      </a:ext>
                    </a:extLst>
                  </a:tr>
                </a:tbl>
              </a:graphicData>
            </a:graphic>
          </p:graphicFrame>
        </mc:Fallback>
      </mc:AlternateContent>
      <p:sp>
        <p:nvSpPr>
          <p:cNvPr id="10" name="Slide Number Placeholder 9">
            <a:extLst>
              <a:ext uri="{FF2B5EF4-FFF2-40B4-BE49-F238E27FC236}">
                <a16:creationId xmlns:a16="http://schemas.microsoft.com/office/drawing/2014/main" id="{CAA0F49A-9991-A42C-351C-B1FC1E1E8411}"/>
              </a:ext>
            </a:extLst>
          </p:cNvPr>
          <p:cNvSpPr>
            <a:spLocks noGrp="1"/>
          </p:cNvSpPr>
          <p:nvPr>
            <p:ph type="sldNum" sz="quarter" idx="12"/>
          </p:nvPr>
        </p:nvSpPr>
        <p:spPr/>
        <p:txBody>
          <a:bodyPr/>
          <a:lstStyle/>
          <a:p>
            <a:fld id="{40FF0A25-54B3-41CC-992D-8587B52939C2}" type="slidenum">
              <a:rPr lang="en-HK" smtClean="0"/>
              <a:t>38</a:t>
            </a:fld>
            <a:endParaRPr lang="en-HK"/>
          </a:p>
        </p:txBody>
      </p:sp>
      <p:sp>
        <p:nvSpPr>
          <p:cNvPr id="5" name="TextBox 4">
            <a:extLst>
              <a:ext uri="{FF2B5EF4-FFF2-40B4-BE49-F238E27FC236}">
                <a16:creationId xmlns:a16="http://schemas.microsoft.com/office/drawing/2014/main" id="{16C2BA19-670B-612A-B843-151239B2E5A0}"/>
              </a:ext>
            </a:extLst>
          </p:cNvPr>
          <p:cNvSpPr txBox="1"/>
          <p:nvPr/>
        </p:nvSpPr>
        <p:spPr>
          <a:xfrm>
            <a:off x="42162" y="6622004"/>
            <a:ext cx="8061655" cy="215444"/>
          </a:xfrm>
          <a:prstGeom prst="rect">
            <a:avLst/>
          </a:prstGeom>
          <a:noFill/>
        </p:spPr>
        <p:txBody>
          <a:bodyPr wrap="square">
            <a:spAutoFit/>
          </a:bodyPr>
          <a:lstStyle/>
          <a:p>
            <a:r>
              <a:rPr lang="en-HK" sz="800" b="0" i="0" dirty="0">
                <a:solidFill>
                  <a:srgbClr val="222222"/>
                </a:solidFill>
                <a:effectLst/>
                <a:latin typeface="Arial" panose="020B0604020202020204" pitchFamily="34" charset="0"/>
              </a:rPr>
              <a:t>Bai, J., Luo, C., Li, Z., Yin, Q., Yin, B., &amp; </a:t>
            </a:r>
            <a:r>
              <a:rPr lang="en-HK" sz="800" b="0" i="0" dirty="0" err="1">
                <a:solidFill>
                  <a:srgbClr val="222222"/>
                </a:solidFill>
                <a:effectLst/>
                <a:latin typeface="Arial" panose="020B0604020202020204" pitchFamily="34" charset="0"/>
              </a:rPr>
              <a:t>Song,</a:t>
            </a:r>
            <a:r>
              <a:rPr lang="en-HK" sz="800" b="0" i="0" dirty="0">
                <a:solidFill>
                  <a:srgbClr val="222222"/>
                </a:solidFill>
                <a:effectLst/>
                <a:latin typeface="Arial" panose="020B0604020202020204" pitchFamily="34" charset="0"/>
              </a:rPr>
              <a:t> Y. (2023). Knowledge graph reasoning over entities and numerical values. </a:t>
            </a:r>
            <a:r>
              <a:rPr lang="en-HK" sz="800" b="0" i="1" dirty="0" err="1">
                <a:solidFill>
                  <a:srgbClr val="222222"/>
                </a:solidFill>
                <a:effectLst/>
                <a:latin typeface="Arial" panose="020B0604020202020204" pitchFamily="34" charset="0"/>
              </a:rPr>
              <a:t>arXiv</a:t>
            </a:r>
            <a:r>
              <a:rPr lang="en-HK" sz="800" b="0" i="1" dirty="0">
                <a:solidFill>
                  <a:srgbClr val="222222"/>
                </a:solidFill>
                <a:effectLst/>
                <a:latin typeface="Arial" panose="020B0604020202020204" pitchFamily="34" charset="0"/>
              </a:rPr>
              <a:t> preprint arXiv:2306.01399</a:t>
            </a:r>
            <a:r>
              <a:rPr lang="en-HK" sz="800" b="0" i="0" dirty="0">
                <a:solidFill>
                  <a:srgbClr val="222222"/>
                </a:solidFill>
                <a:effectLst/>
                <a:latin typeface="Arial" panose="020B0604020202020204" pitchFamily="34" charset="0"/>
              </a:rPr>
              <a:t>.</a:t>
            </a:r>
            <a:endParaRPr lang="en-US" sz="800" dirty="0"/>
          </a:p>
        </p:txBody>
      </p:sp>
    </p:spTree>
    <p:extLst>
      <p:ext uri="{BB962C8B-B14F-4D97-AF65-F5344CB8AC3E}">
        <p14:creationId xmlns:p14="http://schemas.microsoft.com/office/powerpoint/2010/main" val="22677612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A787A-0937-A935-6CB2-893DCC49BC93}"/>
              </a:ext>
            </a:extLst>
          </p:cNvPr>
          <p:cNvSpPr>
            <a:spLocks noGrp="1"/>
          </p:cNvSpPr>
          <p:nvPr>
            <p:ph type="title"/>
          </p:nvPr>
        </p:nvSpPr>
        <p:spPr>
          <a:xfrm>
            <a:off x="838200" y="5446"/>
            <a:ext cx="10515600" cy="1325563"/>
          </a:xfrm>
        </p:spPr>
        <p:txBody>
          <a:bodyPr/>
          <a:lstStyle/>
          <a:p>
            <a:r>
              <a:rPr lang="en-HK" dirty="0"/>
              <a:t>Number Reasoning Network</a:t>
            </a:r>
          </a:p>
        </p:txBody>
      </p:sp>
      <p:pic>
        <p:nvPicPr>
          <p:cNvPr id="7" name="Picture 6" descr="Re:Focus: The Left-Siders">
            <a:extLst>
              <a:ext uri="{FF2B5EF4-FFF2-40B4-BE49-F238E27FC236}">
                <a16:creationId xmlns:a16="http://schemas.microsoft.com/office/drawing/2014/main" id="{B155C820-60C1-5DFB-F5BE-9BAD135BA4EF}"/>
              </a:ext>
            </a:extLst>
          </p:cNvPr>
          <p:cNvPicPr>
            <a:picLocks noChangeArrowheads="1"/>
          </p:cNvPicPr>
          <p:nvPr/>
        </p:nvPicPr>
        <p:blipFill rotWithShape="1">
          <a:blip r:embed="rId3">
            <a:extLst>
              <a:ext uri="{28A0092B-C50C-407E-A947-70E740481C1C}">
                <a14:useLocalDpi xmlns:a14="http://schemas.microsoft.com/office/drawing/2010/main" val="0"/>
              </a:ext>
            </a:extLst>
          </a:blip>
          <a:srcRect l="6541" t="558" r="11464" b="5257"/>
          <a:stretch/>
        </p:blipFill>
        <p:spPr bwMode="auto">
          <a:xfrm rot="5400000">
            <a:off x="7211796" y="4059219"/>
            <a:ext cx="1084544" cy="463084"/>
          </a:xfrm>
          <a:prstGeom prst="rect">
            <a:avLst/>
          </a:prstGeom>
          <a:noFill/>
          <a:ln w="19050" cap="rnd">
            <a:noFill/>
            <a:prstDash val="sysDash"/>
          </a:ln>
          <a:extLst>
            <a:ext uri="{909E8E84-426E-40DD-AFC4-6F175D3DCCD1}">
              <a14:hiddenFill xmlns:a14="http://schemas.microsoft.com/office/drawing/2010/main">
                <a:solidFill>
                  <a:srgbClr val="FFFFFF"/>
                </a:solidFill>
              </a14:hiddenFill>
            </a:ext>
          </a:extLst>
        </p:spPr>
      </p:pic>
      <p:pic>
        <p:nvPicPr>
          <p:cNvPr id="8" name="Picture 6" descr="Re:Focus: The Left-Siders">
            <a:extLst>
              <a:ext uri="{FF2B5EF4-FFF2-40B4-BE49-F238E27FC236}">
                <a16:creationId xmlns:a16="http://schemas.microsoft.com/office/drawing/2014/main" id="{7EB2C906-C76C-413E-26F7-25B51BA0C138}"/>
              </a:ext>
            </a:extLst>
          </p:cNvPr>
          <p:cNvPicPr>
            <a:picLocks noChangeArrowheads="1"/>
          </p:cNvPicPr>
          <p:nvPr/>
        </p:nvPicPr>
        <p:blipFill rotWithShape="1">
          <a:blip r:embed="rId3">
            <a:extLst>
              <a:ext uri="{28A0092B-C50C-407E-A947-70E740481C1C}">
                <a14:useLocalDpi xmlns:a14="http://schemas.microsoft.com/office/drawing/2010/main" val="0"/>
              </a:ext>
            </a:extLst>
          </a:blip>
          <a:srcRect l="6541" t="558" r="11464" b="5257"/>
          <a:stretch/>
        </p:blipFill>
        <p:spPr bwMode="auto">
          <a:xfrm rot="5400000">
            <a:off x="5307115" y="4497858"/>
            <a:ext cx="1084544" cy="463084"/>
          </a:xfrm>
          <a:prstGeom prst="rect">
            <a:avLst/>
          </a:prstGeom>
          <a:noFill/>
          <a:ln w="19050" cap="rnd">
            <a:noFill/>
            <a:prstDash val="sysDash"/>
          </a:ln>
          <a:extLst>
            <a:ext uri="{909E8E84-426E-40DD-AFC4-6F175D3DCCD1}">
              <a14:hiddenFill xmlns:a14="http://schemas.microsoft.com/office/drawing/2010/main">
                <a:solidFill>
                  <a:srgbClr val="FFFFFF"/>
                </a:solidFill>
              </a14:hiddenFill>
            </a:ext>
          </a:extLst>
        </p:spPr>
      </p:pic>
      <p:sp>
        <p:nvSpPr>
          <p:cNvPr id="9" name="Rounded Rectangle 97">
            <a:extLst>
              <a:ext uri="{FF2B5EF4-FFF2-40B4-BE49-F238E27FC236}">
                <a16:creationId xmlns:a16="http://schemas.microsoft.com/office/drawing/2014/main" id="{CF314B8B-DD1D-5EB2-8ADE-B297FBB8B616}"/>
              </a:ext>
            </a:extLst>
          </p:cNvPr>
          <p:cNvSpPr/>
          <p:nvPr/>
        </p:nvSpPr>
        <p:spPr>
          <a:xfrm>
            <a:off x="9726836" y="3595963"/>
            <a:ext cx="424934" cy="1813160"/>
          </a:xfrm>
          <a:prstGeom prst="roundRect">
            <a:avLst>
              <a:gd name="adj" fmla="val 9408"/>
            </a:avLst>
          </a:prstGeom>
          <a:solidFill>
            <a:schemeClr val="lt1">
              <a:alpha val="0"/>
            </a:schemeClr>
          </a:solidFill>
          <a:ln w="1905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000">
              <a:solidFill>
                <a:schemeClr val="tx1"/>
              </a:solidFill>
            </a:endParaRPr>
          </a:p>
        </p:txBody>
      </p:sp>
      <p:sp>
        <p:nvSpPr>
          <p:cNvPr id="10" name="TextBox 9">
            <a:extLst>
              <a:ext uri="{FF2B5EF4-FFF2-40B4-BE49-F238E27FC236}">
                <a16:creationId xmlns:a16="http://schemas.microsoft.com/office/drawing/2014/main" id="{D89C6312-AA1D-4434-A333-77B90D0AB007}"/>
              </a:ext>
            </a:extLst>
          </p:cNvPr>
          <p:cNvSpPr txBox="1"/>
          <p:nvPr/>
        </p:nvSpPr>
        <p:spPr>
          <a:xfrm rot="-2760000">
            <a:off x="5346411" y="3792825"/>
            <a:ext cx="509202" cy="307777"/>
          </a:xfrm>
          <a:prstGeom prst="rect">
            <a:avLst/>
          </a:prstGeom>
          <a:noFill/>
        </p:spPr>
        <p:txBody>
          <a:bodyPr wrap="square" rtlCol="0">
            <a:spAutoFit/>
          </a:bodyPr>
          <a:lstStyle/>
          <a:p>
            <a:r>
              <a:rPr lang="en-US" sz="1400" dirty="0"/>
              <a:t>50</a:t>
            </a:r>
            <a:r>
              <a:rPr lang="en-US" altLang="zh-CN" sz="1400" dirty="0"/>
              <a:t>°</a:t>
            </a:r>
            <a:endParaRPr lang="en-US" sz="1400" dirty="0"/>
          </a:p>
        </p:txBody>
      </p:sp>
      <p:sp>
        <p:nvSpPr>
          <p:cNvPr id="11" name="Rounded Rectangle 61">
            <a:extLst>
              <a:ext uri="{FF2B5EF4-FFF2-40B4-BE49-F238E27FC236}">
                <a16:creationId xmlns:a16="http://schemas.microsoft.com/office/drawing/2014/main" id="{D60349B5-C664-FA19-43DE-73643D20448E}"/>
              </a:ext>
            </a:extLst>
          </p:cNvPr>
          <p:cNvSpPr/>
          <p:nvPr/>
        </p:nvSpPr>
        <p:spPr>
          <a:xfrm>
            <a:off x="3254303" y="3584067"/>
            <a:ext cx="818687" cy="1900097"/>
          </a:xfrm>
          <a:prstGeom prst="roundRect">
            <a:avLst>
              <a:gd name="adj" fmla="val 9408"/>
            </a:avLst>
          </a:prstGeom>
          <a:solidFill>
            <a:schemeClr val="lt1">
              <a:alpha val="0"/>
            </a:schemeClr>
          </a:solidFill>
          <a:ln w="1905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000">
              <a:solidFill>
                <a:schemeClr val="tx1"/>
              </a:solidFill>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0FC0EAE-68A3-B185-7A3D-2623B37B5D5A}"/>
                  </a:ext>
                </a:extLst>
              </p:cNvPr>
              <p:cNvSpPr txBox="1"/>
              <p:nvPr/>
            </p:nvSpPr>
            <p:spPr>
              <a:xfrm>
                <a:off x="1846395" y="3009625"/>
                <a:ext cx="167423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ea typeface="Cambria Math" panose="02040503050406030204" pitchFamily="18" charset="0"/>
                        </a:rPr>
                        <m:t>𝐽𝑎𝑝𝑎𝑛</m:t>
                      </m:r>
                    </m:oMath>
                  </m:oMathPara>
                </a14:m>
                <a:endParaRPr lang="en-US" sz="1600" dirty="0">
                  <a:solidFill>
                    <a:schemeClr val="tx1"/>
                  </a:solidFill>
                </a:endParaRPr>
              </a:p>
            </p:txBody>
          </p:sp>
        </mc:Choice>
        <mc:Fallback xmlns="">
          <p:sp>
            <p:nvSpPr>
              <p:cNvPr id="12" name="TextBox 11">
                <a:extLst>
                  <a:ext uri="{FF2B5EF4-FFF2-40B4-BE49-F238E27FC236}">
                    <a16:creationId xmlns:a16="http://schemas.microsoft.com/office/drawing/2014/main" id="{20FC0EAE-68A3-B185-7A3D-2623B37B5D5A}"/>
                  </a:ext>
                </a:extLst>
              </p:cNvPr>
              <p:cNvSpPr txBox="1">
                <a:spLocks noRot="1" noChangeAspect="1" noMove="1" noResize="1" noEditPoints="1" noAdjustHandles="1" noChangeArrowheads="1" noChangeShapeType="1" noTextEdit="1"/>
              </p:cNvSpPr>
              <p:nvPr/>
            </p:nvSpPr>
            <p:spPr>
              <a:xfrm>
                <a:off x="1846395" y="3009625"/>
                <a:ext cx="1674236" cy="369332"/>
              </a:xfrm>
              <a:prstGeom prst="rect">
                <a:avLst/>
              </a:prstGeom>
              <a:blipFill>
                <a:blip r:embed="rId4"/>
                <a:stretch>
                  <a:fillRect b="-13333"/>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C586D6A-BF92-3122-7956-0ACF388E2E2C}"/>
                  </a:ext>
                </a:extLst>
              </p:cNvPr>
              <p:cNvSpPr txBox="1"/>
              <p:nvPr/>
            </p:nvSpPr>
            <p:spPr>
              <a:xfrm>
                <a:off x="6308803" y="1331009"/>
                <a:ext cx="5591459" cy="952440"/>
              </a:xfrm>
              <a:prstGeom prst="rect">
                <a:avLst/>
              </a:prstGeom>
              <a:noFill/>
            </p:spPr>
            <p:txBody>
              <a:bodyPr wrap="square" lIns="0" tIns="0" rIns="0" bIns="0" rtlCol="0">
                <a:spAutoFit/>
              </a:bodyPr>
              <a:lstStyle/>
              <a:p>
                <a:r>
                  <a:rPr lang="en-US" altLang="zh-CN" sz="2000" i="1" dirty="0">
                    <a:latin typeface="Cambria Math" panose="02040503050406030204" pitchFamily="18" charset="0"/>
                    <a:ea typeface="Cambria Math" panose="02040503050406030204" pitchFamily="18" charset="0"/>
                  </a:rPr>
                  <a:t>q</a:t>
                </a:r>
                <a14:m>
                  <m:oMath xmlns:m="http://schemas.openxmlformats.org/officeDocument/2006/math">
                    <m:r>
                      <a:rPr lang="en-US" altLang="zh-CN" sz="2000" b="0" i="1" smtClean="0">
                        <a:latin typeface="Cambria Math" panose="02040503050406030204" pitchFamily="18" charset="0"/>
                      </a:rPr>
                      <m:t> </m:t>
                    </m:r>
                    <m:r>
                      <a:rPr lang="en-US" altLang="zh-CN" sz="2000">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a:latin typeface="Cambria Math" panose="02040503050406030204" pitchFamily="18" charset="0"/>
                          </a:rPr>
                          <m:t>𝑉</m:t>
                        </m:r>
                      </m:e>
                      <m:sub>
                        <m:r>
                          <a:rPr lang="en-US" altLang="zh-CN" sz="2000">
                            <a:latin typeface="Cambria Math" panose="02040503050406030204" pitchFamily="18" charset="0"/>
                          </a:rPr>
                          <m:t>?</m:t>
                        </m:r>
                      </m:sub>
                    </m:sSub>
                    <m:r>
                      <a:rPr lang="en-US" altLang="zh-CN" sz="2000">
                        <a:latin typeface="Cambria Math" panose="02040503050406030204" pitchFamily="18" charset="0"/>
                      </a:rPr>
                      <m:t> .  ∃</m:t>
                    </m:r>
                    <m:sSub>
                      <m:sSubPr>
                        <m:ctrlPr>
                          <a:rPr lang="en-US" altLang="zh-CN" sz="2000" i="1">
                            <a:latin typeface="Cambria Math" panose="02040503050406030204" pitchFamily="18" charset="0"/>
                          </a:rPr>
                        </m:ctrlPr>
                      </m:sSubPr>
                      <m:e>
                        <m:sSub>
                          <m:sSubPr>
                            <m:ctrlPr>
                              <a:rPr lang="en-US" altLang="zh-CN" sz="2000" i="1">
                                <a:latin typeface="Cambria Math" panose="02040503050406030204" pitchFamily="18" charset="0"/>
                              </a:rPr>
                            </m:ctrlPr>
                          </m:sSubPr>
                          <m:e>
                            <m:r>
                              <a:rPr lang="en-US" altLang="zh-CN" sz="2000">
                                <a:latin typeface="Cambria Math" panose="02040503050406030204" pitchFamily="18" charset="0"/>
                              </a:rPr>
                              <m:t>𝑉</m:t>
                            </m:r>
                          </m:e>
                          <m:sub>
                            <m:r>
                              <a:rPr lang="en-US" altLang="zh-CN" sz="2000">
                                <a:latin typeface="Cambria Math" panose="02040503050406030204" pitchFamily="18" charset="0"/>
                              </a:rPr>
                              <m:t>1</m:t>
                            </m:r>
                          </m:sub>
                        </m:sSub>
                        <m:r>
                          <a:rPr lang="en-US" altLang="zh-CN" sz="2000" b="0" i="0" smtClean="0">
                            <a:latin typeface="Cambria Math" panose="02040503050406030204" pitchFamily="18" charset="0"/>
                          </a:rPr>
                          <m:t>, </m:t>
                        </m:r>
                        <m:r>
                          <a:rPr lang="en-US" altLang="zh-CN" sz="2000">
                            <a:latin typeface="Cambria Math" panose="02040503050406030204" pitchFamily="18" charset="0"/>
                          </a:rPr>
                          <m:t>𝑋</m:t>
                        </m:r>
                      </m:e>
                      <m:sub>
                        <m:r>
                          <a:rPr lang="en-US" altLang="zh-CN" sz="2000">
                            <a:latin typeface="Cambria Math" panose="02040503050406030204" pitchFamily="18" charset="0"/>
                          </a:rPr>
                          <m:t>1</m:t>
                        </m:r>
                      </m:sub>
                    </m:sSub>
                    <m:r>
                      <a:rPr lang="en-US" altLang="zh-CN" sz="2000">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a:latin typeface="Cambria Math" panose="02040503050406030204" pitchFamily="18" charset="0"/>
                          </a:rPr>
                          <m:t>𝑋</m:t>
                        </m:r>
                      </m:e>
                      <m:sub>
                        <m:r>
                          <a:rPr lang="en-US" altLang="zh-CN" sz="2000">
                            <a:latin typeface="Cambria Math" panose="02040503050406030204" pitchFamily="18" charset="0"/>
                          </a:rPr>
                          <m:t>2</m:t>
                        </m:r>
                      </m:sub>
                    </m:sSub>
                    <m:r>
                      <a:rPr lang="en-US" altLang="zh-CN" sz="2000">
                        <a:latin typeface="Cambria Math" panose="02040503050406030204" pitchFamily="18" charset="0"/>
                      </a:rPr>
                      <m:t>:</m:t>
                    </m:r>
                    <m:bar>
                      <m:barPr>
                        <m:ctrlPr>
                          <a:rPr lang="en-US" altLang="zh-CN" sz="2000" i="1" smtClean="0">
                            <a:latin typeface="Cambria Math" panose="02040503050406030204" pitchFamily="18" charset="0"/>
                          </a:rPr>
                        </m:ctrlPr>
                      </m:barPr>
                      <m:e>
                        <m:r>
                          <m:rPr>
                            <m:nor/>
                          </m:rPr>
                          <a:rPr lang="en-US" altLang="zh-CN" sz="2000" i="1">
                            <a:latin typeface="Cambria Math" panose="02040503050406030204" pitchFamily="18" charset="0"/>
                          </a:rPr>
                          <m:t>HasLatitude</m:t>
                        </m:r>
                      </m:e>
                    </m:bar>
                    <m:d>
                      <m:dPr>
                        <m:ctrlPr>
                          <a:rPr lang="en-US" altLang="zh-CN" sz="2000" i="1">
                            <a:solidFill>
                              <a:schemeClr val="tx1"/>
                            </a:solidFill>
                            <a:latin typeface="Cambria Math" panose="02040503050406030204" pitchFamily="18" charset="0"/>
                          </a:rPr>
                        </m:ctrlPr>
                      </m:dPr>
                      <m:e>
                        <m:sSub>
                          <m:sSubPr>
                            <m:ctrlPr>
                              <a:rPr lang="en-US" altLang="zh-CN" sz="2000" i="1">
                                <a:solidFill>
                                  <a:schemeClr val="tx1"/>
                                </a:solidFill>
                                <a:latin typeface="Cambria Math" panose="02040503050406030204" pitchFamily="18" charset="0"/>
                              </a:rPr>
                            </m:ctrlPr>
                          </m:sSubPr>
                          <m:e>
                            <m:r>
                              <a:rPr lang="en-US" altLang="zh-CN" sz="2000">
                                <a:solidFill>
                                  <a:schemeClr val="tx1"/>
                                </a:solidFill>
                                <a:latin typeface="Cambria Math" panose="02040503050406030204" pitchFamily="18" charset="0"/>
                              </a:rPr>
                              <m:t>𝑉</m:t>
                            </m:r>
                          </m:e>
                          <m:sub>
                            <m:r>
                              <a:rPr lang="en-US" altLang="zh-CN" sz="2000">
                                <a:solidFill>
                                  <a:schemeClr val="tx1"/>
                                </a:solidFill>
                                <a:latin typeface="Cambria Math" panose="02040503050406030204" pitchFamily="18" charset="0"/>
                              </a:rPr>
                              <m:t>?</m:t>
                            </m:r>
                          </m:sub>
                        </m:sSub>
                        <m:r>
                          <a:rPr lang="en-US" altLang="zh-CN" sz="2000">
                            <a:solidFill>
                              <a:schemeClr val="tx1"/>
                            </a:solidFill>
                            <a:latin typeface="Cambria Math" panose="02040503050406030204" pitchFamily="18" charset="0"/>
                          </a:rPr>
                          <m:t>,</m:t>
                        </m:r>
                        <m:sSub>
                          <m:sSubPr>
                            <m:ctrlPr>
                              <a:rPr lang="en-US" altLang="zh-CN" sz="2000" i="1">
                                <a:solidFill>
                                  <a:schemeClr val="tx1"/>
                                </a:solidFill>
                                <a:latin typeface="Cambria Math" panose="02040503050406030204" pitchFamily="18" charset="0"/>
                              </a:rPr>
                            </m:ctrlPr>
                          </m:sSubPr>
                          <m:e>
                            <m:r>
                              <a:rPr lang="en-US" altLang="zh-CN" sz="2000">
                                <a:solidFill>
                                  <a:schemeClr val="tx1"/>
                                </a:solidFill>
                                <a:latin typeface="Cambria Math" panose="02040503050406030204" pitchFamily="18" charset="0"/>
                              </a:rPr>
                              <m:t>𝑋</m:t>
                            </m:r>
                          </m:e>
                          <m:sub>
                            <m:r>
                              <a:rPr lang="en-US" altLang="zh-CN" sz="2000" b="0" i="0" smtClean="0">
                                <a:solidFill>
                                  <a:schemeClr val="tx1"/>
                                </a:solidFill>
                                <a:latin typeface="Cambria Math" panose="02040503050406030204" pitchFamily="18" charset="0"/>
                              </a:rPr>
                              <m:t>2</m:t>
                            </m:r>
                          </m:sub>
                        </m:sSub>
                      </m:e>
                    </m:d>
                    <m:r>
                      <a:rPr lang="en-US" altLang="zh-CN" sz="2000" b="0" i="0" smtClean="0">
                        <a:solidFill>
                          <a:schemeClr val="tx1"/>
                        </a:solidFill>
                        <a:latin typeface="Cambria Math" panose="02040503050406030204" pitchFamily="18" charset="0"/>
                      </a:rPr>
                      <m:t> </m:t>
                    </m:r>
                  </m:oMath>
                </a14:m>
                <a:endParaRPr lang="en-US" altLang="zh-CN" sz="2000" b="0" i="0" dirty="0">
                  <a:solidFill>
                    <a:schemeClr val="tx1"/>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altLang="zh-CN" sz="2000">
                          <a:solidFill>
                            <a:schemeClr val="tx1"/>
                          </a:solidFill>
                          <a:latin typeface="Cambria Math" panose="02040503050406030204" pitchFamily="18" charset="0"/>
                        </a:rPr>
                        <m:t>∧</m:t>
                      </m:r>
                      <m:bar>
                        <m:barPr>
                          <m:ctrlPr>
                            <a:rPr lang="en-US" altLang="zh-CN" sz="2000" i="1" smtClean="0">
                              <a:solidFill>
                                <a:schemeClr val="tx1"/>
                              </a:solidFill>
                              <a:latin typeface="Cambria Math" panose="02040503050406030204" pitchFamily="18" charset="0"/>
                            </a:rPr>
                          </m:ctrlPr>
                        </m:barPr>
                        <m:e>
                          <m:r>
                            <a:rPr lang="en-US" altLang="zh-CN" sz="2000" i="1">
                              <a:latin typeface="Cambria Math" panose="02040503050406030204" pitchFamily="18" charset="0"/>
                            </a:rPr>
                            <m:t>𝐺𝑟𝑒𝑎𝑡𝑒𝑟𝑇h</m:t>
                          </m:r>
                          <m:r>
                            <a:rPr lang="en-US" altLang="zh-CN" sz="2000">
                              <a:latin typeface="Cambria Math" panose="02040503050406030204" pitchFamily="18" charset="0"/>
                            </a:rPr>
                            <m:t>𝑎𝑛</m:t>
                          </m:r>
                        </m:e>
                      </m:bar>
                      <m:d>
                        <m:dPr>
                          <m:ctrlPr>
                            <a:rPr lang="en-US" altLang="zh-CN" sz="2000" i="1">
                              <a:solidFill>
                                <a:schemeClr val="tx1"/>
                              </a:solidFill>
                              <a:latin typeface="Cambria Math" panose="02040503050406030204" pitchFamily="18" charset="0"/>
                            </a:rPr>
                          </m:ctrlPr>
                        </m:dPr>
                        <m:e>
                          <m:sSub>
                            <m:sSubPr>
                              <m:ctrlPr>
                                <a:rPr lang="en-US" altLang="zh-CN" sz="2000" i="1">
                                  <a:solidFill>
                                    <a:schemeClr val="tx1"/>
                                  </a:solidFill>
                                  <a:latin typeface="Cambria Math" panose="02040503050406030204" pitchFamily="18" charset="0"/>
                                </a:rPr>
                              </m:ctrlPr>
                            </m:sSubPr>
                            <m:e>
                              <m:r>
                                <a:rPr lang="en-US" altLang="zh-CN" sz="2000">
                                  <a:solidFill>
                                    <a:schemeClr val="tx1"/>
                                  </a:solidFill>
                                  <a:latin typeface="Cambria Math" panose="02040503050406030204" pitchFamily="18" charset="0"/>
                                </a:rPr>
                                <m:t>𝑋</m:t>
                              </m:r>
                            </m:e>
                            <m:sub>
                              <m:r>
                                <a:rPr lang="en-US" altLang="zh-CN" sz="2000" b="0" i="0" smtClean="0">
                                  <a:solidFill>
                                    <a:schemeClr val="tx1"/>
                                  </a:solidFill>
                                  <a:latin typeface="Cambria Math" panose="02040503050406030204" pitchFamily="18" charset="0"/>
                                </a:rPr>
                                <m:t>2</m:t>
                              </m:r>
                            </m:sub>
                          </m:sSub>
                          <m:r>
                            <a:rPr lang="en-US" altLang="zh-CN" sz="2000">
                              <a:solidFill>
                                <a:schemeClr val="tx1"/>
                              </a:solidFill>
                              <a:latin typeface="Cambria Math" panose="02040503050406030204" pitchFamily="18" charset="0"/>
                            </a:rPr>
                            <m:t>,</m:t>
                          </m:r>
                          <m:sSub>
                            <m:sSubPr>
                              <m:ctrlPr>
                                <a:rPr lang="en-US" altLang="zh-CN" sz="2000" i="1">
                                  <a:solidFill>
                                    <a:schemeClr val="tx1"/>
                                  </a:solidFill>
                                  <a:latin typeface="Cambria Math" panose="02040503050406030204" pitchFamily="18" charset="0"/>
                                </a:rPr>
                              </m:ctrlPr>
                            </m:sSubPr>
                            <m:e>
                              <m:r>
                                <a:rPr lang="en-US" altLang="zh-CN" sz="2000">
                                  <a:solidFill>
                                    <a:schemeClr val="tx1"/>
                                  </a:solidFill>
                                  <a:latin typeface="Cambria Math" panose="02040503050406030204" pitchFamily="18" charset="0"/>
                                </a:rPr>
                                <m:t>𝑋</m:t>
                              </m:r>
                            </m:e>
                            <m:sub>
                              <m:r>
                                <a:rPr lang="en-US" altLang="zh-CN" sz="2000" b="0" i="0" smtClean="0">
                                  <a:solidFill>
                                    <a:schemeClr val="tx1"/>
                                  </a:solidFill>
                                  <a:latin typeface="Cambria Math" panose="02040503050406030204" pitchFamily="18" charset="0"/>
                                </a:rPr>
                                <m:t>1</m:t>
                              </m:r>
                            </m:sub>
                          </m:sSub>
                        </m:e>
                      </m:d>
                      <m:r>
                        <a:rPr lang="en-US" altLang="zh-CN" sz="2000">
                          <a:solidFill>
                            <a:schemeClr val="tx1"/>
                          </a:solidFill>
                          <a:latin typeface="Cambria Math" panose="02040503050406030204" pitchFamily="18" charset="0"/>
                        </a:rPr>
                        <m:t>∧</m:t>
                      </m:r>
                      <m:bar>
                        <m:barPr>
                          <m:ctrlPr>
                            <a:rPr lang="en-US" altLang="zh-CN" sz="2000" i="1" smtClean="0">
                              <a:solidFill>
                                <a:schemeClr val="tx1"/>
                              </a:solidFill>
                              <a:latin typeface="Cambria Math" panose="02040503050406030204" pitchFamily="18" charset="0"/>
                            </a:rPr>
                          </m:ctrlPr>
                        </m:barPr>
                        <m:e>
                          <m:r>
                            <a:rPr lang="en-US" altLang="zh-CN" sz="2000" i="1">
                              <a:latin typeface="Cambria Math" panose="02040503050406030204" pitchFamily="18" charset="0"/>
                            </a:rPr>
                            <m:t>𝐻𝑎𝑠𝐿𝑎𝑡𝑖𝑡𝑢𝑑𝑒</m:t>
                          </m:r>
                        </m:e>
                      </m:bar>
                      <m:d>
                        <m:dPr>
                          <m:ctrlPr>
                            <a:rPr lang="en-US" altLang="zh-CN" sz="2000" i="1">
                              <a:solidFill>
                                <a:schemeClr val="tx1"/>
                              </a:solidFill>
                              <a:latin typeface="Cambria Math" panose="02040503050406030204" pitchFamily="18" charset="0"/>
                            </a:rPr>
                          </m:ctrlPr>
                        </m:dPr>
                        <m:e>
                          <m:sSub>
                            <m:sSubPr>
                              <m:ctrlPr>
                                <a:rPr lang="en-US" altLang="zh-CN" sz="2000" i="1">
                                  <a:solidFill>
                                    <a:schemeClr val="tx1"/>
                                  </a:solidFill>
                                  <a:latin typeface="Cambria Math" panose="02040503050406030204" pitchFamily="18" charset="0"/>
                                </a:rPr>
                              </m:ctrlPr>
                            </m:sSubPr>
                            <m:e>
                              <m:r>
                                <a:rPr lang="en-US" altLang="zh-CN" sz="2000" b="0" i="1" smtClean="0">
                                  <a:solidFill>
                                    <a:schemeClr val="tx1"/>
                                  </a:solidFill>
                                  <a:latin typeface="Cambria Math" panose="02040503050406030204" pitchFamily="18" charset="0"/>
                                </a:rPr>
                                <m:t>𝑉</m:t>
                              </m:r>
                            </m:e>
                            <m:sub>
                              <m:r>
                                <a:rPr lang="en-US" altLang="zh-CN" sz="2000" b="0" i="0" smtClean="0">
                                  <a:solidFill>
                                    <a:schemeClr val="tx1"/>
                                  </a:solidFill>
                                  <a:latin typeface="Cambria Math" panose="02040503050406030204" pitchFamily="18" charset="0"/>
                                </a:rPr>
                                <m:t>1</m:t>
                              </m:r>
                            </m:sub>
                          </m:sSub>
                          <m:r>
                            <a:rPr lang="en-US" altLang="zh-CN" sz="2000">
                              <a:solidFill>
                                <a:schemeClr val="tx1"/>
                              </a:solidFill>
                              <a:latin typeface="Cambria Math" panose="02040503050406030204" pitchFamily="18" charset="0"/>
                            </a:rPr>
                            <m:t>,</m:t>
                          </m:r>
                          <m:sSub>
                            <m:sSubPr>
                              <m:ctrlPr>
                                <a:rPr lang="en-US" altLang="zh-CN" sz="2000" i="1">
                                  <a:solidFill>
                                    <a:schemeClr val="tx1"/>
                                  </a:solidFill>
                                  <a:latin typeface="Cambria Math" panose="02040503050406030204" pitchFamily="18" charset="0"/>
                                </a:rPr>
                              </m:ctrlPr>
                            </m:sSubPr>
                            <m:e>
                              <m:r>
                                <a:rPr lang="en-US" altLang="zh-CN" sz="2000">
                                  <a:solidFill>
                                    <a:schemeClr val="tx1"/>
                                  </a:solidFill>
                                  <a:latin typeface="Cambria Math" panose="02040503050406030204" pitchFamily="18" charset="0"/>
                                </a:rPr>
                                <m:t>𝑋</m:t>
                              </m:r>
                            </m:e>
                            <m:sub>
                              <m:r>
                                <a:rPr lang="en-US" altLang="zh-CN" sz="2000" b="0" i="0" smtClean="0">
                                  <a:solidFill>
                                    <a:schemeClr val="tx1"/>
                                  </a:solidFill>
                                  <a:latin typeface="Cambria Math" panose="02040503050406030204" pitchFamily="18" charset="0"/>
                                </a:rPr>
                                <m:t>1</m:t>
                              </m:r>
                            </m:sub>
                          </m:sSub>
                        </m:e>
                      </m:d>
                      <m:r>
                        <a:rPr lang="en-US" altLang="zh-CN" sz="2000">
                          <a:solidFill>
                            <a:schemeClr val="tx1"/>
                          </a:solidFill>
                          <a:latin typeface="Cambria Math" panose="02040503050406030204" pitchFamily="18" charset="0"/>
                        </a:rPr>
                        <m:t>∧</m:t>
                      </m:r>
                      <m:r>
                        <a:rPr lang="en-US" altLang="zh-CN" sz="2000" b="0" i="1" smtClean="0">
                          <a:solidFill>
                            <a:schemeClr val="tx1"/>
                          </a:solidFill>
                          <a:latin typeface="Cambria Math" panose="02040503050406030204" pitchFamily="18" charset="0"/>
                        </a:rPr>
                        <m:t> </m:t>
                      </m:r>
                      <m:r>
                        <a:rPr lang="en-US" altLang="zh-CN" sz="2000" i="1">
                          <a:solidFill>
                            <a:schemeClr val="tx1"/>
                          </a:solidFill>
                          <a:latin typeface="Cambria Math" panose="02040503050406030204" pitchFamily="18" charset="0"/>
                        </a:rPr>
                        <m:t>𝐿𝑜𝑐𝑎𝑡𝑒𝑑𝐼𝑛</m:t>
                      </m:r>
                      <m:d>
                        <m:dPr>
                          <m:ctrlPr>
                            <a:rPr lang="en-US" altLang="zh-CN" sz="2000" i="1">
                              <a:solidFill>
                                <a:schemeClr val="tx1"/>
                              </a:solidFill>
                              <a:latin typeface="Cambria Math" panose="02040503050406030204" pitchFamily="18" charset="0"/>
                            </a:rPr>
                          </m:ctrlPr>
                        </m:dPr>
                        <m:e>
                          <m:sSub>
                            <m:sSubPr>
                              <m:ctrlPr>
                                <a:rPr lang="en-US" altLang="zh-CN" sz="2000" i="1">
                                  <a:solidFill>
                                    <a:schemeClr val="tx1"/>
                                  </a:solidFill>
                                  <a:latin typeface="Cambria Math" panose="02040503050406030204" pitchFamily="18" charset="0"/>
                                </a:rPr>
                              </m:ctrlPr>
                            </m:sSubPr>
                            <m:e>
                              <m:r>
                                <a:rPr lang="en-US" altLang="zh-CN" sz="2000">
                                  <a:solidFill>
                                    <a:schemeClr val="tx1"/>
                                  </a:solidFill>
                                  <a:latin typeface="Cambria Math" panose="02040503050406030204" pitchFamily="18" charset="0"/>
                                </a:rPr>
                                <m:t>𝑉</m:t>
                              </m:r>
                            </m:e>
                            <m:sub>
                              <m:r>
                                <a:rPr lang="en-US" altLang="zh-CN" sz="2000" b="0" i="0" smtClean="0">
                                  <a:solidFill>
                                    <a:schemeClr val="tx1"/>
                                  </a:solidFill>
                                  <a:latin typeface="Cambria Math" panose="02040503050406030204" pitchFamily="18" charset="0"/>
                                </a:rPr>
                                <m:t>1</m:t>
                              </m:r>
                            </m:sub>
                          </m:sSub>
                          <m:r>
                            <a:rPr lang="en-US" altLang="zh-CN" sz="2000">
                              <a:solidFill>
                                <a:schemeClr val="tx1"/>
                              </a:solidFill>
                              <a:latin typeface="Cambria Math" panose="02040503050406030204" pitchFamily="18" charset="0"/>
                            </a:rPr>
                            <m:t>, </m:t>
                          </m:r>
                          <m:r>
                            <a:rPr lang="en-US" altLang="zh-CN" sz="2000" b="0" i="1" smtClean="0">
                              <a:solidFill>
                                <a:schemeClr val="tx1"/>
                              </a:solidFill>
                              <a:latin typeface="Cambria Math" panose="02040503050406030204" pitchFamily="18" charset="0"/>
                            </a:rPr>
                            <m:t>𝐽𝑎𝑝𝑎𝑛</m:t>
                          </m:r>
                        </m:e>
                      </m:d>
                    </m:oMath>
                  </m:oMathPara>
                </a14:m>
                <a:endParaRPr lang="en-US" sz="2000" dirty="0">
                  <a:solidFill>
                    <a:schemeClr val="tx1"/>
                  </a:solidFill>
                </a:endParaRPr>
              </a:p>
            </p:txBody>
          </p:sp>
        </mc:Choice>
        <mc:Fallback xmlns="">
          <p:sp>
            <p:nvSpPr>
              <p:cNvPr id="13" name="TextBox 12">
                <a:extLst>
                  <a:ext uri="{FF2B5EF4-FFF2-40B4-BE49-F238E27FC236}">
                    <a16:creationId xmlns:a16="http://schemas.microsoft.com/office/drawing/2014/main" id="{EC586D6A-BF92-3122-7956-0ACF388E2E2C}"/>
                  </a:ext>
                </a:extLst>
              </p:cNvPr>
              <p:cNvSpPr txBox="1">
                <a:spLocks noRot="1" noChangeAspect="1" noMove="1" noResize="1" noEditPoints="1" noAdjustHandles="1" noChangeArrowheads="1" noChangeShapeType="1" noTextEdit="1"/>
              </p:cNvSpPr>
              <p:nvPr/>
            </p:nvSpPr>
            <p:spPr>
              <a:xfrm>
                <a:off x="6308803" y="1331009"/>
                <a:ext cx="5591459" cy="952440"/>
              </a:xfrm>
              <a:prstGeom prst="rect">
                <a:avLst/>
              </a:prstGeom>
              <a:blipFill>
                <a:blip r:embed="rId5"/>
                <a:stretch>
                  <a:fillRect l="-2835" t="-8917" b="-9554"/>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76B1B44-151C-38EC-11E6-587C9EE6C6FA}"/>
                  </a:ext>
                </a:extLst>
              </p:cNvPr>
              <p:cNvSpPr txBox="1"/>
              <p:nvPr/>
            </p:nvSpPr>
            <p:spPr>
              <a:xfrm>
                <a:off x="2118109" y="2520273"/>
                <a:ext cx="10084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solidFill>
                            <a:schemeClr val="tx1"/>
                          </a:solidFill>
                          <a:latin typeface="Cambria Math" panose="02040503050406030204" pitchFamily="18" charset="0"/>
                          <a:ea typeface="Cambria Math" panose="02040503050406030204" pitchFamily="18" charset="0"/>
                        </a:rPr>
                        <m:t>𝐻𝑎𝑠𝐶𝑖𝑡𝑦</m:t>
                      </m:r>
                    </m:oMath>
                  </m:oMathPara>
                </a14:m>
                <a:endParaRPr lang="en-US" dirty="0">
                  <a:solidFill>
                    <a:schemeClr val="tx1"/>
                  </a:solidFill>
                </a:endParaRPr>
              </a:p>
            </p:txBody>
          </p:sp>
        </mc:Choice>
        <mc:Fallback xmlns="">
          <p:sp>
            <p:nvSpPr>
              <p:cNvPr id="14" name="TextBox 13">
                <a:extLst>
                  <a:ext uri="{FF2B5EF4-FFF2-40B4-BE49-F238E27FC236}">
                    <a16:creationId xmlns:a16="http://schemas.microsoft.com/office/drawing/2014/main" id="{F76B1B44-151C-38EC-11E6-587C9EE6C6FA}"/>
                  </a:ext>
                </a:extLst>
              </p:cNvPr>
              <p:cNvSpPr txBox="1">
                <a:spLocks noRot="1" noChangeAspect="1" noMove="1" noResize="1" noEditPoints="1" noAdjustHandles="1" noChangeArrowheads="1" noChangeShapeType="1" noTextEdit="1"/>
              </p:cNvSpPr>
              <p:nvPr/>
            </p:nvSpPr>
            <p:spPr>
              <a:xfrm>
                <a:off x="2118109" y="2520273"/>
                <a:ext cx="1008400" cy="369332"/>
              </a:xfrm>
              <a:prstGeom prst="rect">
                <a:avLst/>
              </a:prstGeom>
              <a:blipFill>
                <a:blip r:embed="rId6"/>
                <a:stretch>
                  <a:fillRect l="-1807" r="-2410" b="-13115"/>
                </a:stretch>
              </a:blipFill>
            </p:spPr>
            <p:txBody>
              <a:bodyPr/>
              <a:lstStyle/>
              <a:p>
                <a:r>
                  <a:rPr lang="en-HK">
                    <a:noFill/>
                  </a:rPr>
                  <a:t> </a:t>
                </a:r>
              </a:p>
            </p:txBody>
          </p:sp>
        </mc:Fallback>
      </mc:AlternateContent>
      <p:cxnSp>
        <p:nvCxnSpPr>
          <p:cNvPr id="15" name="Straight Arrow Connector 14">
            <a:extLst>
              <a:ext uri="{FF2B5EF4-FFF2-40B4-BE49-F238E27FC236}">
                <a16:creationId xmlns:a16="http://schemas.microsoft.com/office/drawing/2014/main" id="{2E30FA41-9F75-7B71-F88E-11E6AD18E3EB}"/>
              </a:ext>
            </a:extLst>
          </p:cNvPr>
          <p:cNvCxnSpPr>
            <a:cxnSpLocks/>
            <a:stCxn id="68" idx="6"/>
            <a:endCxn id="67" idx="2"/>
          </p:cNvCxnSpPr>
          <p:nvPr/>
        </p:nvCxnSpPr>
        <p:spPr>
          <a:xfrm flipV="1">
            <a:off x="1831113" y="2911080"/>
            <a:ext cx="1671284" cy="1260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6119D3C7-EEA7-C948-8147-B6AA890E2B5B}"/>
              </a:ext>
            </a:extLst>
          </p:cNvPr>
          <p:cNvCxnSpPr>
            <a:cxnSpLocks/>
            <a:stCxn id="49" idx="6"/>
            <a:endCxn id="43" idx="2"/>
          </p:cNvCxnSpPr>
          <p:nvPr/>
        </p:nvCxnSpPr>
        <p:spPr>
          <a:xfrm flipV="1">
            <a:off x="5653560" y="2899160"/>
            <a:ext cx="1760177" cy="11214"/>
          </a:xfrm>
          <a:prstGeom prst="straightConnector1">
            <a:avLst/>
          </a:prstGeom>
          <a:ln w="19050">
            <a:prstDash val="sysDash"/>
            <a:tailEnd type="triangle"/>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6941EE04-3970-BA2E-9186-8A3D09FD9A9E}"/>
              </a:ext>
            </a:extLst>
          </p:cNvPr>
          <p:cNvSpPr txBox="1"/>
          <p:nvPr/>
        </p:nvSpPr>
        <p:spPr>
          <a:xfrm>
            <a:off x="1260402" y="1359119"/>
            <a:ext cx="4157085" cy="707886"/>
          </a:xfrm>
          <a:prstGeom prst="rect">
            <a:avLst/>
          </a:prstGeom>
          <a:noFill/>
        </p:spPr>
        <p:txBody>
          <a:bodyPr wrap="square" rtlCol="0">
            <a:spAutoFit/>
          </a:bodyPr>
          <a:lstStyle/>
          <a:p>
            <a:r>
              <a:rPr lang="en-US" altLang="zh-CN" sz="2000" dirty="0">
                <a:ea typeface="Cambria Math" panose="02040503050406030204" pitchFamily="18" charset="0"/>
                <a:cs typeface="Times New Roman" panose="02020603050405020304" pitchFamily="18" charset="0"/>
              </a:rPr>
              <a:t>Find the cities that have a </a:t>
            </a:r>
            <a:r>
              <a:rPr lang="en-US" altLang="zh-CN" sz="2000" u="sng" dirty="0">
                <a:ea typeface="Cambria Math" panose="02040503050406030204" pitchFamily="18" charset="0"/>
                <a:cs typeface="Times New Roman" panose="02020603050405020304" pitchFamily="18" charset="0"/>
              </a:rPr>
              <a:t>higher latitudes than</a:t>
            </a:r>
            <a:r>
              <a:rPr lang="en-US" altLang="zh-CN" sz="2000" dirty="0">
                <a:ea typeface="Cambria Math" panose="02040503050406030204" pitchFamily="18" charset="0"/>
                <a:cs typeface="Times New Roman" panose="02020603050405020304" pitchFamily="18" charset="0"/>
              </a:rPr>
              <a:t> Japanese cities.</a:t>
            </a:r>
          </a:p>
        </p:txBody>
      </p:sp>
      <p:cxnSp>
        <p:nvCxnSpPr>
          <p:cNvPr id="18" name="Straight Arrow Connector 17">
            <a:extLst>
              <a:ext uri="{FF2B5EF4-FFF2-40B4-BE49-F238E27FC236}">
                <a16:creationId xmlns:a16="http://schemas.microsoft.com/office/drawing/2014/main" id="{6766E639-3CCB-295D-ACBC-174185619A4C}"/>
              </a:ext>
            </a:extLst>
          </p:cNvPr>
          <p:cNvCxnSpPr>
            <a:cxnSpLocks/>
            <a:stCxn id="67" idx="6"/>
            <a:endCxn id="49" idx="2"/>
          </p:cNvCxnSpPr>
          <p:nvPr/>
        </p:nvCxnSpPr>
        <p:spPr>
          <a:xfrm flipV="1">
            <a:off x="3738470" y="2910374"/>
            <a:ext cx="1679017" cy="70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61F4DD2A-3A95-EED3-7BCA-A68273C356D2}"/>
                  </a:ext>
                </a:extLst>
              </p:cNvPr>
              <p:cNvSpPr txBox="1"/>
              <p:nvPr/>
            </p:nvSpPr>
            <p:spPr>
              <a:xfrm>
                <a:off x="3664487" y="2489500"/>
                <a:ext cx="179330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b="0" i="1" u="sng" smtClean="0">
                          <a:solidFill>
                            <a:schemeClr val="tx1"/>
                          </a:solidFill>
                          <a:latin typeface="Cambria Math" panose="02040503050406030204" pitchFamily="18" charset="0"/>
                          <a:ea typeface="Cambria Math" panose="02040503050406030204" pitchFamily="18" charset="0"/>
                        </a:rPr>
                        <m:t>𝐻𝑎𝑠𝐿𝑎𝑡𝑖𝑡𝑢𝑑𝑒</m:t>
                      </m:r>
                    </m:oMath>
                  </m:oMathPara>
                </a14:m>
                <a:endParaRPr lang="zh-CN" altLang="en-US" u="sng" dirty="0">
                  <a:solidFill>
                    <a:schemeClr val="tx1"/>
                  </a:solidFill>
                </a:endParaRPr>
              </a:p>
            </p:txBody>
          </p:sp>
        </mc:Choice>
        <mc:Fallback xmlns="">
          <p:sp>
            <p:nvSpPr>
              <p:cNvPr id="19" name="TextBox 18">
                <a:extLst>
                  <a:ext uri="{FF2B5EF4-FFF2-40B4-BE49-F238E27FC236}">
                    <a16:creationId xmlns:a16="http://schemas.microsoft.com/office/drawing/2014/main" id="{61F4DD2A-3A95-EED3-7BCA-A68273C356D2}"/>
                  </a:ext>
                </a:extLst>
              </p:cNvPr>
              <p:cNvSpPr txBox="1">
                <a:spLocks noRot="1" noChangeAspect="1" noMove="1" noResize="1" noEditPoints="1" noAdjustHandles="1" noChangeArrowheads="1" noChangeShapeType="1" noTextEdit="1"/>
              </p:cNvSpPr>
              <p:nvPr/>
            </p:nvSpPr>
            <p:spPr>
              <a:xfrm>
                <a:off x="3664487" y="2489500"/>
                <a:ext cx="1793306" cy="369332"/>
              </a:xfrm>
              <a:prstGeom prst="rect">
                <a:avLst/>
              </a:prstGeom>
              <a:blipFill>
                <a:blip r:embed="rId7"/>
                <a:stretch>
                  <a:fillRect/>
                </a:stretch>
              </a:blipFill>
            </p:spPr>
            <p:txBody>
              <a:bodyPr/>
              <a:lstStyle/>
              <a:p>
                <a:r>
                  <a:rPr lang="en-HK">
                    <a:noFill/>
                  </a:rPr>
                  <a:t> </a:t>
                </a:r>
              </a:p>
            </p:txBody>
          </p:sp>
        </mc:Fallback>
      </mc:AlternateContent>
      <p:cxnSp>
        <p:nvCxnSpPr>
          <p:cNvPr id="20" name="Straight Arrow Connector 19">
            <a:extLst>
              <a:ext uri="{FF2B5EF4-FFF2-40B4-BE49-F238E27FC236}">
                <a16:creationId xmlns:a16="http://schemas.microsoft.com/office/drawing/2014/main" id="{C9055981-2A8C-73A4-5D62-9106C6027DC0}"/>
              </a:ext>
            </a:extLst>
          </p:cNvPr>
          <p:cNvCxnSpPr>
            <a:cxnSpLocks/>
            <a:stCxn id="43" idx="6"/>
            <a:endCxn id="45" idx="2"/>
          </p:cNvCxnSpPr>
          <p:nvPr/>
        </p:nvCxnSpPr>
        <p:spPr>
          <a:xfrm>
            <a:off x="7649810" y="2899160"/>
            <a:ext cx="2171457" cy="120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470536A4-8737-DC17-A3D9-2CE60FD7DCC3}"/>
                  </a:ext>
                </a:extLst>
              </p:cNvPr>
              <p:cNvSpPr txBox="1"/>
              <p:nvPr/>
            </p:nvSpPr>
            <p:spPr>
              <a:xfrm>
                <a:off x="5758602" y="2472930"/>
                <a:ext cx="1037913"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b="0" i="1" u="sng" smtClean="0">
                          <a:solidFill>
                            <a:schemeClr val="tx1"/>
                          </a:solidFill>
                          <a:latin typeface="Cambria Math" panose="02040503050406030204" pitchFamily="18" charset="0"/>
                        </a:rPr>
                        <m:t>𝐺𝑟𝑒𝑎𝑡𝑒𝑟𝑇h𝑎𝑛</m:t>
                      </m:r>
                    </m:oMath>
                  </m:oMathPara>
                </a14:m>
                <a:endParaRPr lang="zh-CN" altLang="en-US" u="sng" dirty="0">
                  <a:solidFill>
                    <a:schemeClr val="tx1"/>
                  </a:solidFill>
                </a:endParaRPr>
              </a:p>
            </p:txBody>
          </p:sp>
        </mc:Choice>
        <mc:Fallback xmlns="">
          <p:sp>
            <p:nvSpPr>
              <p:cNvPr id="21" name="TextBox 20">
                <a:extLst>
                  <a:ext uri="{FF2B5EF4-FFF2-40B4-BE49-F238E27FC236}">
                    <a16:creationId xmlns:a16="http://schemas.microsoft.com/office/drawing/2014/main" id="{470536A4-8737-DC17-A3D9-2CE60FD7DCC3}"/>
                  </a:ext>
                </a:extLst>
              </p:cNvPr>
              <p:cNvSpPr txBox="1">
                <a:spLocks noRot="1" noChangeAspect="1" noMove="1" noResize="1" noEditPoints="1" noAdjustHandles="1" noChangeArrowheads="1" noChangeShapeType="1" noTextEdit="1"/>
              </p:cNvSpPr>
              <p:nvPr/>
            </p:nvSpPr>
            <p:spPr>
              <a:xfrm>
                <a:off x="5758602" y="2472930"/>
                <a:ext cx="1037913" cy="369332"/>
              </a:xfrm>
              <a:prstGeom prst="rect">
                <a:avLst/>
              </a:prstGeom>
              <a:blipFill>
                <a:blip r:embed="rId8"/>
                <a:stretch>
                  <a:fillRect r="-45294"/>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8B020379-F23F-F3DA-E8F2-E8A5E11A4C68}"/>
                  </a:ext>
                </a:extLst>
              </p:cNvPr>
              <p:cNvSpPr txBox="1"/>
              <p:nvPr/>
            </p:nvSpPr>
            <p:spPr>
              <a:xfrm>
                <a:off x="7985611" y="2461252"/>
                <a:ext cx="1793306" cy="369332"/>
              </a:xfrm>
              <a:prstGeom prst="rect">
                <a:avLst/>
              </a:prstGeom>
              <a:noFill/>
            </p:spPr>
            <p:txBody>
              <a:bodyPr wrap="square">
                <a:spAutoFit/>
              </a:bodyPr>
              <a:lstStyle/>
              <a:p>
                <a14:m>
                  <m:oMath xmlns:m="http://schemas.openxmlformats.org/officeDocument/2006/math">
                    <m:r>
                      <a:rPr lang="en-US" altLang="zh-CN" b="0" i="1" u="sng" smtClean="0">
                        <a:solidFill>
                          <a:schemeClr val="tx1"/>
                        </a:solidFill>
                        <a:latin typeface="Cambria Math" panose="02040503050406030204" pitchFamily="18" charset="0"/>
                        <a:ea typeface="Cambria Math" panose="02040503050406030204" pitchFamily="18" charset="0"/>
                      </a:rPr>
                      <m:t>𝐻𝑎𝑠𝐿𝑎𝑡𝑖𝑡𝑖𝑑𝑒</m:t>
                    </m:r>
                  </m:oMath>
                </a14:m>
                <a:r>
                  <a:rPr lang="en-US" altLang="zh-CN" u="sng" baseline="30000" dirty="0">
                    <a:solidFill>
                      <a:schemeClr val="tx1"/>
                    </a:solidFill>
                  </a:rPr>
                  <a:t>-1</a:t>
                </a:r>
                <a:endParaRPr lang="zh-CN" altLang="en-US" u="sng" dirty="0">
                  <a:solidFill>
                    <a:schemeClr val="tx1"/>
                  </a:solidFill>
                </a:endParaRPr>
              </a:p>
            </p:txBody>
          </p:sp>
        </mc:Choice>
        <mc:Fallback xmlns="">
          <p:sp>
            <p:nvSpPr>
              <p:cNvPr id="22" name="TextBox 21">
                <a:extLst>
                  <a:ext uri="{FF2B5EF4-FFF2-40B4-BE49-F238E27FC236}">
                    <a16:creationId xmlns:a16="http://schemas.microsoft.com/office/drawing/2014/main" id="{8B020379-F23F-F3DA-E8F2-E8A5E11A4C68}"/>
                  </a:ext>
                </a:extLst>
              </p:cNvPr>
              <p:cNvSpPr txBox="1">
                <a:spLocks noRot="1" noChangeAspect="1" noMove="1" noResize="1" noEditPoints="1" noAdjustHandles="1" noChangeArrowheads="1" noChangeShapeType="1" noTextEdit="1"/>
              </p:cNvSpPr>
              <p:nvPr/>
            </p:nvSpPr>
            <p:spPr>
              <a:xfrm>
                <a:off x="7985611" y="2461252"/>
                <a:ext cx="1793306" cy="369332"/>
              </a:xfrm>
              <a:prstGeom prst="rect">
                <a:avLst/>
              </a:prstGeom>
              <a:blipFill>
                <a:blip r:embed="rId9"/>
                <a:stretch>
                  <a:fillRect/>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3D7A4BF5-FE40-9762-B065-2796CE618CAF}"/>
                  </a:ext>
                </a:extLst>
              </p:cNvPr>
              <p:cNvSpPr txBox="1"/>
              <p:nvPr/>
            </p:nvSpPr>
            <p:spPr>
              <a:xfrm>
                <a:off x="979116" y="4807803"/>
                <a:ext cx="167423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solidFill>
                            <a:schemeClr val="tx1"/>
                          </a:solidFill>
                          <a:latin typeface="Cambria Math" panose="02040503050406030204" pitchFamily="18" charset="0"/>
                          <a:ea typeface="Cambria Math" panose="02040503050406030204" pitchFamily="18" charset="0"/>
                        </a:rPr>
                        <m:t>𝐽𝑎𝑝𝑎𝑛</m:t>
                      </m:r>
                    </m:oMath>
                  </m:oMathPara>
                </a14:m>
                <a:endParaRPr lang="en-US" sz="1600" dirty="0">
                  <a:solidFill>
                    <a:schemeClr val="tx1"/>
                  </a:solidFill>
                </a:endParaRPr>
              </a:p>
            </p:txBody>
          </p:sp>
        </mc:Choice>
        <mc:Fallback xmlns="">
          <p:sp>
            <p:nvSpPr>
              <p:cNvPr id="23" name="TextBox 22">
                <a:extLst>
                  <a:ext uri="{FF2B5EF4-FFF2-40B4-BE49-F238E27FC236}">
                    <a16:creationId xmlns:a16="http://schemas.microsoft.com/office/drawing/2014/main" id="{3D7A4BF5-FE40-9762-B065-2796CE618CAF}"/>
                  </a:ext>
                </a:extLst>
              </p:cNvPr>
              <p:cNvSpPr txBox="1">
                <a:spLocks noRot="1" noChangeAspect="1" noMove="1" noResize="1" noEditPoints="1" noAdjustHandles="1" noChangeArrowheads="1" noChangeShapeType="1" noTextEdit="1"/>
              </p:cNvSpPr>
              <p:nvPr/>
            </p:nvSpPr>
            <p:spPr>
              <a:xfrm>
                <a:off x="979116" y="4807803"/>
                <a:ext cx="1674236" cy="369332"/>
              </a:xfrm>
              <a:prstGeom prst="rect">
                <a:avLst/>
              </a:prstGeom>
              <a:blipFill>
                <a:blip r:embed="rId10"/>
                <a:stretch>
                  <a:fillRect b="-13333"/>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E9694435-1139-DFB4-32DC-69AAA1DCC53C}"/>
                  </a:ext>
                </a:extLst>
              </p:cNvPr>
              <p:cNvSpPr txBox="1"/>
              <p:nvPr/>
            </p:nvSpPr>
            <p:spPr>
              <a:xfrm>
                <a:off x="3202648" y="3990880"/>
                <a:ext cx="89825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ea typeface="Cambria Math" panose="02040503050406030204" pitchFamily="18" charset="0"/>
                        </a:rPr>
                        <m:t>𝑇𝑜𝑘𝑦𝑜</m:t>
                      </m:r>
                    </m:oMath>
                  </m:oMathPara>
                </a14:m>
                <a:endParaRPr lang="en-US" dirty="0">
                  <a:solidFill>
                    <a:schemeClr val="tx1"/>
                  </a:solidFill>
                </a:endParaRPr>
              </a:p>
            </p:txBody>
          </p:sp>
        </mc:Choice>
        <mc:Fallback xmlns="">
          <p:sp>
            <p:nvSpPr>
              <p:cNvPr id="24" name="TextBox 23">
                <a:extLst>
                  <a:ext uri="{FF2B5EF4-FFF2-40B4-BE49-F238E27FC236}">
                    <a16:creationId xmlns:a16="http://schemas.microsoft.com/office/drawing/2014/main" id="{E9694435-1139-DFB4-32DC-69AAA1DCC53C}"/>
                  </a:ext>
                </a:extLst>
              </p:cNvPr>
              <p:cNvSpPr txBox="1">
                <a:spLocks noRot="1" noChangeAspect="1" noMove="1" noResize="1" noEditPoints="1" noAdjustHandles="1" noChangeArrowheads="1" noChangeShapeType="1" noTextEdit="1"/>
              </p:cNvSpPr>
              <p:nvPr/>
            </p:nvSpPr>
            <p:spPr>
              <a:xfrm>
                <a:off x="3202648" y="3990880"/>
                <a:ext cx="898254" cy="369332"/>
              </a:xfrm>
              <a:prstGeom prst="rect">
                <a:avLst/>
              </a:prstGeom>
              <a:blipFill>
                <a:blip r:embed="rId11"/>
                <a:stretch>
                  <a:fillRect b="-13333"/>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6A17483F-54EA-3FFF-DB18-1144FB408FD0}"/>
                  </a:ext>
                </a:extLst>
              </p:cNvPr>
              <p:cNvSpPr txBox="1"/>
              <p:nvPr/>
            </p:nvSpPr>
            <p:spPr>
              <a:xfrm>
                <a:off x="3202648" y="4451449"/>
                <a:ext cx="89825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ea typeface="Cambria Math" panose="02040503050406030204" pitchFamily="18" charset="0"/>
                        </a:rPr>
                        <m:t>𝐾𝑦𝑜𝑡𝑜</m:t>
                      </m:r>
                    </m:oMath>
                  </m:oMathPara>
                </a14:m>
                <a:endParaRPr lang="en-US" dirty="0">
                  <a:solidFill>
                    <a:schemeClr val="tx1"/>
                  </a:solidFill>
                </a:endParaRPr>
              </a:p>
            </p:txBody>
          </p:sp>
        </mc:Choice>
        <mc:Fallback xmlns="">
          <p:sp>
            <p:nvSpPr>
              <p:cNvPr id="25" name="TextBox 24">
                <a:extLst>
                  <a:ext uri="{FF2B5EF4-FFF2-40B4-BE49-F238E27FC236}">
                    <a16:creationId xmlns:a16="http://schemas.microsoft.com/office/drawing/2014/main" id="{6A17483F-54EA-3FFF-DB18-1144FB408FD0}"/>
                  </a:ext>
                </a:extLst>
              </p:cNvPr>
              <p:cNvSpPr txBox="1">
                <a:spLocks noRot="1" noChangeAspect="1" noMove="1" noResize="1" noEditPoints="1" noAdjustHandles="1" noChangeArrowheads="1" noChangeShapeType="1" noTextEdit="1"/>
              </p:cNvSpPr>
              <p:nvPr/>
            </p:nvSpPr>
            <p:spPr>
              <a:xfrm>
                <a:off x="3202648" y="4451449"/>
                <a:ext cx="898254" cy="369332"/>
              </a:xfrm>
              <a:prstGeom prst="rect">
                <a:avLst/>
              </a:prstGeom>
              <a:blipFill>
                <a:blip r:embed="rId12"/>
                <a:stretch>
                  <a:fillRect b="-11475"/>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C9EA0B45-81E7-238A-C210-27B1F5F8F015}"/>
                  </a:ext>
                </a:extLst>
              </p:cNvPr>
              <p:cNvSpPr txBox="1"/>
              <p:nvPr/>
            </p:nvSpPr>
            <p:spPr>
              <a:xfrm>
                <a:off x="3202648" y="4953257"/>
                <a:ext cx="89825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ea typeface="Cambria Math" panose="02040503050406030204" pitchFamily="18" charset="0"/>
                        </a:rPr>
                        <m:t>𝑂𝑠𝑎𝑘𝑎</m:t>
                      </m:r>
                    </m:oMath>
                  </m:oMathPara>
                </a14:m>
                <a:endParaRPr lang="en-US" dirty="0">
                  <a:solidFill>
                    <a:schemeClr val="tx1"/>
                  </a:solidFill>
                </a:endParaRPr>
              </a:p>
            </p:txBody>
          </p:sp>
        </mc:Choice>
        <mc:Fallback xmlns="">
          <p:sp>
            <p:nvSpPr>
              <p:cNvPr id="26" name="TextBox 25">
                <a:extLst>
                  <a:ext uri="{FF2B5EF4-FFF2-40B4-BE49-F238E27FC236}">
                    <a16:creationId xmlns:a16="http://schemas.microsoft.com/office/drawing/2014/main" id="{C9EA0B45-81E7-238A-C210-27B1F5F8F015}"/>
                  </a:ext>
                </a:extLst>
              </p:cNvPr>
              <p:cNvSpPr txBox="1">
                <a:spLocks noRot="1" noChangeAspect="1" noMove="1" noResize="1" noEditPoints="1" noAdjustHandles="1" noChangeArrowheads="1" noChangeShapeType="1" noTextEdit="1"/>
              </p:cNvSpPr>
              <p:nvPr/>
            </p:nvSpPr>
            <p:spPr>
              <a:xfrm>
                <a:off x="3202648" y="4953257"/>
                <a:ext cx="898254" cy="369332"/>
              </a:xfrm>
              <a:prstGeom prst="rect">
                <a:avLst/>
              </a:prstGeom>
              <a:blipFill>
                <a:blip r:embed="rId13"/>
                <a:stretch>
                  <a:fillRect/>
                </a:stretch>
              </a:blipFill>
            </p:spPr>
            <p:txBody>
              <a:bodyPr/>
              <a:lstStyle/>
              <a:p>
                <a:r>
                  <a:rPr lang="en-HK">
                    <a:noFill/>
                  </a:rPr>
                  <a:t> </a:t>
                </a:r>
              </a:p>
            </p:txBody>
          </p:sp>
        </mc:Fallback>
      </mc:AlternateContent>
      <p:sp>
        <p:nvSpPr>
          <p:cNvPr id="27" name="TextBox 26">
            <a:extLst>
              <a:ext uri="{FF2B5EF4-FFF2-40B4-BE49-F238E27FC236}">
                <a16:creationId xmlns:a16="http://schemas.microsoft.com/office/drawing/2014/main" id="{18B0518A-3E49-F5BE-F837-17D1A6E80651}"/>
              </a:ext>
            </a:extLst>
          </p:cNvPr>
          <p:cNvSpPr txBox="1"/>
          <p:nvPr/>
        </p:nvSpPr>
        <p:spPr>
          <a:xfrm rot="-2760000">
            <a:off x="5347280" y="4510108"/>
            <a:ext cx="503512" cy="307777"/>
          </a:xfrm>
          <a:prstGeom prst="rect">
            <a:avLst/>
          </a:prstGeom>
          <a:noFill/>
        </p:spPr>
        <p:txBody>
          <a:bodyPr wrap="square" rtlCol="0">
            <a:spAutoFit/>
          </a:bodyPr>
          <a:lstStyle/>
          <a:p>
            <a:r>
              <a:rPr lang="en-US" sz="1400" dirty="0"/>
              <a:t>30</a:t>
            </a:r>
            <a:r>
              <a:rPr lang="en-US" altLang="zh-CN" sz="1400" dirty="0"/>
              <a:t>°</a:t>
            </a:r>
            <a:endParaRPr lang="en-US" sz="1400" dirty="0"/>
          </a:p>
        </p:txBody>
      </p:sp>
      <p:sp>
        <p:nvSpPr>
          <p:cNvPr id="28" name="TextBox 27">
            <a:extLst>
              <a:ext uri="{FF2B5EF4-FFF2-40B4-BE49-F238E27FC236}">
                <a16:creationId xmlns:a16="http://schemas.microsoft.com/office/drawing/2014/main" id="{4451075F-46E5-9328-FA98-B24E48D9B509}"/>
              </a:ext>
            </a:extLst>
          </p:cNvPr>
          <p:cNvSpPr txBox="1"/>
          <p:nvPr/>
        </p:nvSpPr>
        <p:spPr>
          <a:xfrm rot="-2760000">
            <a:off x="5346460" y="4152676"/>
            <a:ext cx="508878" cy="307777"/>
          </a:xfrm>
          <a:prstGeom prst="rect">
            <a:avLst/>
          </a:prstGeom>
          <a:noFill/>
        </p:spPr>
        <p:txBody>
          <a:bodyPr wrap="square" rtlCol="0">
            <a:spAutoFit/>
          </a:bodyPr>
          <a:lstStyle/>
          <a:p>
            <a:r>
              <a:rPr lang="en-US" sz="1400" dirty="0"/>
              <a:t>40</a:t>
            </a:r>
            <a:r>
              <a:rPr lang="en-US" altLang="zh-CN" sz="1400" dirty="0"/>
              <a:t>°</a:t>
            </a:r>
            <a:endParaRPr lang="en-US" sz="1400" dirty="0"/>
          </a:p>
        </p:txBody>
      </p:sp>
      <p:sp>
        <p:nvSpPr>
          <p:cNvPr id="29" name="TextBox 28">
            <a:extLst>
              <a:ext uri="{FF2B5EF4-FFF2-40B4-BE49-F238E27FC236}">
                <a16:creationId xmlns:a16="http://schemas.microsoft.com/office/drawing/2014/main" id="{6CB42BC1-A74B-58E5-0D04-964C2A25D4E1}"/>
              </a:ext>
            </a:extLst>
          </p:cNvPr>
          <p:cNvSpPr txBox="1"/>
          <p:nvPr/>
        </p:nvSpPr>
        <p:spPr>
          <a:xfrm rot="-2760000">
            <a:off x="5320763" y="4823851"/>
            <a:ext cx="560894" cy="307777"/>
          </a:xfrm>
          <a:prstGeom prst="rect">
            <a:avLst/>
          </a:prstGeom>
          <a:noFill/>
        </p:spPr>
        <p:txBody>
          <a:bodyPr wrap="square" rtlCol="0">
            <a:spAutoFit/>
          </a:bodyPr>
          <a:lstStyle/>
          <a:p>
            <a:r>
              <a:rPr lang="en-US" sz="1400" dirty="0"/>
              <a:t>20</a:t>
            </a:r>
            <a:r>
              <a:rPr lang="en-US" altLang="zh-CN" sz="1400" dirty="0"/>
              <a:t>°</a:t>
            </a:r>
            <a:endParaRPr lang="en-US" sz="1400" dirty="0"/>
          </a:p>
        </p:txBody>
      </p:sp>
      <p:cxnSp>
        <p:nvCxnSpPr>
          <p:cNvPr id="30" name="Straight Arrow Connector 29">
            <a:extLst>
              <a:ext uri="{FF2B5EF4-FFF2-40B4-BE49-F238E27FC236}">
                <a16:creationId xmlns:a16="http://schemas.microsoft.com/office/drawing/2014/main" id="{BE1245E0-3AAB-E64E-2778-7F4CDB1ECFC1}"/>
              </a:ext>
            </a:extLst>
          </p:cNvPr>
          <p:cNvCxnSpPr>
            <a:cxnSpLocks/>
          </p:cNvCxnSpPr>
          <p:nvPr/>
        </p:nvCxnSpPr>
        <p:spPr>
          <a:xfrm flipV="1">
            <a:off x="6115064" y="4287685"/>
            <a:ext cx="1049377" cy="4599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4DAE87AA-98AD-2905-92AD-D75E37DF27F2}"/>
              </a:ext>
            </a:extLst>
          </p:cNvPr>
          <p:cNvCxnSpPr>
            <a:cxnSpLocks/>
          </p:cNvCxnSpPr>
          <p:nvPr/>
        </p:nvCxnSpPr>
        <p:spPr>
          <a:xfrm flipV="1">
            <a:off x="4253574" y="4485175"/>
            <a:ext cx="951132" cy="86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D49C5E92-C2D4-4C98-73C5-CFB9C234F71F}"/>
              </a:ext>
            </a:extLst>
          </p:cNvPr>
          <p:cNvCxnSpPr>
            <a:cxnSpLocks/>
            <a:stCxn id="72" idx="5"/>
          </p:cNvCxnSpPr>
          <p:nvPr/>
        </p:nvCxnSpPr>
        <p:spPr>
          <a:xfrm>
            <a:off x="1840409" y="4534116"/>
            <a:ext cx="1217584" cy="59554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a:extLst>
              <a:ext uri="{FF2B5EF4-FFF2-40B4-BE49-F238E27FC236}">
                <a16:creationId xmlns:a16="http://schemas.microsoft.com/office/drawing/2014/main" id="{D3DE94E8-4E52-912E-4B3B-70C066734F1C}"/>
              </a:ext>
            </a:extLst>
          </p:cNvPr>
          <p:cNvCxnSpPr>
            <a:cxnSpLocks/>
            <a:stCxn id="72" idx="6"/>
          </p:cNvCxnSpPr>
          <p:nvPr/>
        </p:nvCxnSpPr>
        <p:spPr>
          <a:xfrm>
            <a:off x="1874981" y="4455451"/>
            <a:ext cx="1161528"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a:extLst>
              <a:ext uri="{FF2B5EF4-FFF2-40B4-BE49-F238E27FC236}">
                <a16:creationId xmlns:a16="http://schemas.microsoft.com/office/drawing/2014/main" id="{D47A2A46-3CD2-5FF6-34B2-EBCCD6AD92A9}"/>
              </a:ext>
            </a:extLst>
          </p:cNvPr>
          <p:cNvCxnSpPr>
            <a:cxnSpLocks/>
            <a:stCxn id="72" idx="7"/>
          </p:cNvCxnSpPr>
          <p:nvPr/>
        </p:nvCxnSpPr>
        <p:spPr>
          <a:xfrm flipV="1">
            <a:off x="1840409" y="3946599"/>
            <a:ext cx="1196100" cy="43018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1062BDFC-9CE6-2571-DA2B-BD76E19B278B}"/>
              </a:ext>
            </a:extLst>
          </p:cNvPr>
          <p:cNvSpPr txBox="1"/>
          <p:nvPr/>
        </p:nvSpPr>
        <p:spPr>
          <a:xfrm>
            <a:off x="607436" y="1410399"/>
            <a:ext cx="617689" cy="461665"/>
          </a:xfrm>
          <a:prstGeom prst="rect">
            <a:avLst/>
          </a:prstGeom>
          <a:noFill/>
        </p:spPr>
        <p:txBody>
          <a:bodyPr wrap="square" rtlCol="0">
            <a:spAutoFit/>
          </a:bodyPr>
          <a:lstStyle/>
          <a:p>
            <a:r>
              <a:rPr lang="en-US" sz="2400" dirty="0">
                <a:cs typeface="Times New Roman" panose="02020603050405020304" pitchFamily="18" charset="0"/>
              </a:rPr>
              <a:t>(A)</a:t>
            </a:r>
          </a:p>
        </p:txBody>
      </p:sp>
      <p:sp>
        <p:nvSpPr>
          <p:cNvPr id="36" name="TextBox 35">
            <a:extLst>
              <a:ext uri="{FF2B5EF4-FFF2-40B4-BE49-F238E27FC236}">
                <a16:creationId xmlns:a16="http://schemas.microsoft.com/office/drawing/2014/main" id="{E093957F-B664-7F0A-C58B-1194525EB9EA}"/>
              </a:ext>
            </a:extLst>
          </p:cNvPr>
          <p:cNvSpPr txBox="1"/>
          <p:nvPr/>
        </p:nvSpPr>
        <p:spPr>
          <a:xfrm>
            <a:off x="5787957" y="1359088"/>
            <a:ext cx="617689" cy="461665"/>
          </a:xfrm>
          <a:prstGeom prst="rect">
            <a:avLst/>
          </a:prstGeom>
          <a:noFill/>
        </p:spPr>
        <p:txBody>
          <a:bodyPr wrap="square" rtlCol="0">
            <a:spAutoFit/>
          </a:bodyPr>
          <a:lstStyle/>
          <a:p>
            <a:r>
              <a:rPr lang="en-US" sz="2400" dirty="0">
                <a:cs typeface="Times New Roman" panose="02020603050405020304" pitchFamily="18" charset="0"/>
              </a:rPr>
              <a:t>(B)</a:t>
            </a:r>
          </a:p>
        </p:txBody>
      </p:sp>
      <p:sp>
        <p:nvSpPr>
          <p:cNvPr id="37" name="TextBox 36">
            <a:extLst>
              <a:ext uri="{FF2B5EF4-FFF2-40B4-BE49-F238E27FC236}">
                <a16:creationId xmlns:a16="http://schemas.microsoft.com/office/drawing/2014/main" id="{45915D56-A256-E12C-1C43-49B664E5A639}"/>
              </a:ext>
            </a:extLst>
          </p:cNvPr>
          <p:cNvSpPr txBox="1"/>
          <p:nvPr/>
        </p:nvSpPr>
        <p:spPr>
          <a:xfrm>
            <a:off x="613374" y="2436304"/>
            <a:ext cx="617689" cy="461665"/>
          </a:xfrm>
          <a:prstGeom prst="rect">
            <a:avLst/>
          </a:prstGeom>
          <a:noFill/>
        </p:spPr>
        <p:txBody>
          <a:bodyPr wrap="square" rtlCol="0">
            <a:spAutoFit/>
          </a:bodyPr>
          <a:lstStyle/>
          <a:p>
            <a:r>
              <a:rPr lang="en-US" sz="2400" dirty="0">
                <a:cs typeface="Times New Roman" panose="02020603050405020304" pitchFamily="18" charset="0"/>
              </a:rPr>
              <a:t>(C)</a:t>
            </a:r>
          </a:p>
        </p:txBody>
      </p:sp>
      <p:sp>
        <p:nvSpPr>
          <p:cNvPr id="38" name="TextBox 37">
            <a:extLst>
              <a:ext uri="{FF2B5EF4-FFF2-40B4-BE49-F238E27FC236}">
                <a16:creationId xmlns:a16="http://schemas.microsoft.com/office/drawing/2014/main" id="{F04C684E-29A8-E58F-4B15-A6E5C48ECEE1}"/>
              </a:ext>
            </a:extLst>
          </p:cNvPr>
          <p:cNvSpPr txBox="1"/>
          <p:nvPr/>
        </p:nvSpPr>
        <p:spPr>
          <a:xfrm>
            <a:off x="647311" y="3537462"/>
            <a:ext cx="617689" cy="461665"/>
          </a:xfrm>
          <a:prstGeom prst="rect">
            <a:avLst/>
          </a:prstGeom>
          <a:noFill/>
        </p:spPr>
        <p:txBody>
          <a:bodyPr wrap="square" rtlCol="0">
            <a:spAutoFit/>
          </a:bodyPr>
          <a:lstStyle/>
          <a:p>
            <a:r>
              <a:rPr lang="en-US" sz="2400" dirty="0">
                <a:cs typeface="Times New Roman" panose="02020603050405020304" pitchFamily="18" charset="0"/>
              </a:rPr>
              <a:t>(D)</a:t>
            </a:r>
          </a:p>
        </p:txBody>
      </p:sp>
      <p:sp>
        <p:nvSpPr>
          <p:cNvPr id="39" name="Rectangle 38">
            <a:extLst>
              <a:ext uri="{FF2B5EF4-FFF2-40B4-BE49-F238E27FC236}">
                <a16:creationId xmlns:a16="http://schemas.microsoft.com/office/drawing/2014/main" id="{E3F4600F-004E-7C38-1BE4-47365BA38198}"/>
              </a:ext>
            </a:extLst>
          </p:cNvPr>
          <p:cNvSpPr/>
          <p:nvPr/>
        </p:nvSpPr>
        <p:spPr>
          <a:xfrm>
            <a:off x="1638908" y="5627483"/>
            <a:ext cx="1973365" cy="707886"/>
          </a:xfrm>
          <a:prstGeom prst="rect">
            <a:avLst/>
          </a:prstGeom>
        </p:spPr>
        <p:txBody>
          <a:bodyPr wrap="square">
            <a:spAutoFit/>
          </a:bodyPr>
          <a:lstStyle/>
          <a:p>
            <a:r>
              <a:rPr lang="en-US" sz="2000" dirty="0">
                <a:ea typeface="Cambria Math" panose="02040503050406030204" pitchFamily="18" charset="0"/>
                <a:cs typeface="Times New Roman" panose="02020603050405020304" pitchFamily="18" charset="0"/>
              </a:rPr>
              <a:t>(1) Relational </a:t>
            </a:r>
          </a:p>
          <a:p>
            <a:r>
              <a:rPr lang="en-US" sz="2000" dirty="0">
                <a:ea typeface="Cambria Math" panose="02040503050406030204" pitchFamily="18" charset="0"/>
                <a:cs typeface="Times New Roman" panose="02020603050405020304" pitchFamily="18" charset="0"/>
              </a:rPr>
              <a:t>Projection</a:t>
            </a:r>
          </a:p>
        </p:txBody>
      </p:sp>
      <p:sp>
        <p:nvSpPr>
          <p:cNvPr id="40" name="Rectangle 39">
            <a:extLst>
              <a:ext uri="{FF2B5EF4-FFF2-40B4-BE49-F238E27FC236}">
                <a16:creationId xmlns:a16="http://schemas.microsoft.com/office/drawing/2014/main" id="{3D1E83C5-8EAB-0A7B-FE45-4384352511E2}"/>
              </a:ext>
            </a:extLst>
          </p:cNvPr>
          <p:cNvSpPr/>
          <p:nvPr/>
        </p:nvSpPr>
        <p:spPr>
          <a:xfrm>
            <a:off x="3523144" y="5627483"/>
            <a:ext cx="2135251" cy="707886"/>
          </a:xfrm>
          <a:prstGeom prst="rect">
            <a:avLst/>
          </a:prstGeom>
        </p:spPr>
        <p:txBody>
          <a:bodyPr wrap="square">
            <a:spAutoFit/>
          </a:bodyPr>
          <a:lstStyle/>
          <a:p>
            <a:r>
              <a:rPr lang="en-US" sz="2000" dirty="0">
                <a:ea typeface="Cambria Math" panose="02040503050406030204" pitchFamily="18" charset="0"/>
                <a:cs typeface="Times New Roman" panose="02020603050405020304" pitchFamily="18" charset="0"/>
              </a:rPr>
              <a:t>(2) Attribute </a:t>
            </a:r>
          </a:p>
          <a:p>
            <a:r>
              <a:rPr lang="en-US" sz="2000" dirty="0">
                <a:ea typeface="Cambria Math" panose="02040503050406030204" pitchFamily="18" charset="0"/>
                <a:cs typeface="Times New Roman" panose="02020603050405020304" pitchFamily="18" charset="0"/>
              </a:rPr>
              <a:t>Projection</a:t>
            </a:r>
          </a:p>
        </p:txBody>
      </p:sp>
      <p:sp>
        <p:nvSpPr>
          <p:cNvPr id="41" name="Rectangle 40">
            <a:extLst>
              <a:ext uri="{FF2B5EF4-FFF2-40B4-BE49-F238E27FC236}">
                <a16:creationId xmlns:a16="http://schemas.microsoft.com/office/drawing/2014/main" id="{8E54B17C-53F0-6A72-6B49-E6D250EFC800}"/>
              </a:ext>
            </a:extLst>
          </p:cNvPr>
          <p:cNvSpPr/>
          <p:nvPr/>
        </p:nvSpPr>
        <p:spPr>
          <a:xfrm>
            <a:off x="5603886" y="5627483"/>
            <a:ext cx="2303655" cy="707886"/>
          </a:xfrm>
          <a:prstGeom prst="rect">
            <a:avLst/>
          </a:prstGeom>
        </p:spPr>
        <p:txBody>
          <a:bodyPr wrap="square">
            <a:spAutoFit/>
          </a:bodyPr>
          <a:lstStyle/>
          <a:p>
            <a:r>
              <a:rPr lang="en-US" sz="2000" dirty="0">
                <a:ea typeface="Cambria Math" panose="02040503050406030204" pitchFamily="18" charset="0"/>
                <a:cs typeface="Times New Roman" panose="02020603050405020304" pitchFamily="18" charset="0"/>
              </a:rPr>
              <a:t>(3) Numerical </a:t>
            </a:r>
          </a:p>
          <a:p>
            <a:r>
              <a:rPr lang="en-US" sz="2000" dirty="0">
                <a:ea typeface="Cambria Math" panose="02040503050406030204" pitchFamily="18" charset="0"/>
                <a:cs typeface="Times New Roman" panose="02020603050405020304" pitchFamily="18" charset="0"/>
              </a:rPr>
              <a:t>Projection</a:t>
            </a:r>
          </a:p>
        </p:txBody>
      </p:sp>
      <p:sp>
        <p:nvSpPr>
          <p:cNvPr id="42" name="Rectangle 41">
            <a:extLst>
              <a:ext uri="{FF2B5EF4-FFF2-40B4-BE49-F238E27FC236}">
                <a16:creationId xmlns:a16="http://schemas.microsoft.com/office/drawing/2014/main" id="{1EECF735-E043-7BBC-350A-8DD2F082B2E8}"/>
              </a:ext>
            </a:extLst>
          </p:cNvPr>
          <p:cNvSpPr/>
          <p:nvPr/>
        </p:nvSpPr>
        <p:spPr>
          <a:xfrm>
            <a:off x="7820045" y="5633273"/>
            <a:ext cx="2568974" cy="707886"/>
          </a:xfrm>
          <a:prstGeom prst="rect">
            <a:avLst/>
          </a:prstGeom>
        </p:spPr>
        <p:txBody>
          <a:bodyPr wrap="square">
            <a:spAutoFit/>
          </a:bodyPr>
          <a:lstStyle/>
          <a:p>
            <a:r>
              <a:rPr lang="en-US" sz="2000" dirty="0">
                <a:ea typeface="Cambria Math" panose="02040503050406030204" pitchFamily="18" charset="0"/>
                <a:cs typeface="Times New Roman" panose="02020603050405020304" pitchFamily="18" charset="0"/>
              </a:rPr>
              <a:t>(4) Reverse</a:t>
            </a:r>
          </a:p>
          <a:p>
            <a:r>
              <a:rPr lang="en-US" sz="2000" dirty="0">
                <a:ea typeface="Cambria Math" panose="02040503050406030204" pitchFamily="18" charset="0"/>
                <a:cs typeface="Times New Roman" panose="02020603050405020304" pitchFamily="18" charset="0"/>
              </a:rPr>
              <a:t>Attribute Projection</a:t>
            </a:r>
          </a:p>
        </p:txBody>
      </p:sp>
      <p:sp>
        <p:nvSpPr>
          <p:cNvPr id="43" name="Google Shape;111;p18">
            <a:extLst>
              <a:ext uri="{FF2B5EF4-FFF2-40B4-BE49-F238E27FC236}">
                <a16:creationId xmlns:a16="http://schemas.microsoft.com/office/drawing/2014/main" id="{9FD33668-9A86-75B4-05B2-3BC20160C068}"/>
              </a:ext>
            </a:extLst>
          </p:cNvPr>
          <p:cNvSpPr/>
          <p:nvPr/>
        </p:nvSpPr>
        <p:spPr>
          <a:xfrm>
            <a:off x="7413737" y="2795824"/>
            <a:ext cx="236073" cy="206671"/>
          </a:xfrm>
          <a:prstGeom prst="ellipse">
            <a:avLst/>
          </a:prstGeom>
          <a:gradFill>
            <a:gsLst>
              <a:gs pos="0">
                <a:srgbClr val="C9DAF8"/>
              </a:gs>
              <a:gs pos="100000">
                <a:srgbClr val="DE87F1"/>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400"/>
          </a:p>
        </p:txBody>
      </p:sp>
      <p:sp>
        <p:nvSpPr>
          <p:cNvPr id="44" name="Google Shape;111;p18">
            <a:extLst>
              <a:ext uri="{FF2B5EF4-FFF2-40B4-BE49-F238E27FC236}">
                <a16:creationId xmlns:a16="http://schemas.microsoft.com/office/drawing/2014/main" id="{B9F2E48B-A570-37AE-165A-F773F4D1B1AE}"/>
              </a:ext>
            </a:extLst>
          </p:cNvPr>
          <p:cNvSpPr/>
          <p:nvPr/>
        </p:nvSpPr>
        <p:spPr>
          <a:xfrm>
            <a:off x="5658006" y="5016712"/>
            <a:ext cx="136413" cy="112945"/>
          </a:xfrm>
          <a:prstGeom prst="ellipse">
            <a:avLst/>
          </a:prstGeom>
          <a:gradFill>
            <a:gsLst>
              <a:gs pos="0">
                <a:srgbClr val="C9DAF8"/>
              </a:gs>
              <a:gs pos="100000">
                <a:srgbClr val="DE87F1"/>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sp>
        <p:nvSpPr>
          <p:cNvPr id="45" name="Google Shape;110;p18">
            <a:extLst>
              <a:ext uri="{FF2B5EF4-FFF2-40B4-BE49-F238E27FC236}">
                <a16:creationId xmlns:a16="http://schemas.microsoft.com/office/drawing/2014/main" id="{74CED4F1-406F-0B18-9830-AE1BF84965ED}"/>
              </a:ext>
            </a:extLst>
          </p:cNvPr>
          <p:cNvSpPr/>
          <p:nvPr/>
        </p:nvSpPr>
        <p:spPr>
          <a:xfrm>
            <a:off x="9821267" y="2789115"/>
            <a:ext cx="236073" cy="222498"/>
          </a:xfrm>
          <a:prstGeom prst="ellipse">
            <a:avLst/>
          </a:prstGeom>
          <a:gradFill>
            <a:gsLst>
              <a:gs pos="0">
                <a:srgbClr val="F7E9D4"/>
              </a:gs>
              <a:gs pos="100000">
                <a:srgbClr val="E6B94E"/>
              </a:gs>
            </a:gsLst>
            <a:lin ang="2698631"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400"/>
          </a:p>
        </p:txBody>
      </p:sp>
      <p:sp>
        <p:nvSpPr>
          <p:cNvPr id="46" name="Google Shape;110;p18">
            <a:extLst>
              <a:ext uri="{FF2B5EF4-FFF2-40B4-BE49-F238E27FC236}">
                <a16:creationId xmlns:a16="http://schemas.microsoft.com/office/drawing/2014/main" id="{44CB4A01-D69C-9B41-2E16-4968775E5647}"/>
              </a:ext>
            </a:extLst>
          </p:cNvPr>
          <p:cNvSpPr/>
          <p:nvPr/>
        </p:nvSpPr>
        <p:spPr>
          <a:xfrm>
            <a:off x="9848170" y="3762744"/>
            <a:ext cx="236073" cy="222498"/>
          </a:xfrm>
          <a:prstGeom prst="ellipse">
            <a:avLst/>
          </a:prstGeom>
          <a:gradFill>
            <a:gsLst>
              <a:gs pos="0">
                <a:srgbClr val="F7E9D4"/>
              </a:gs>
              <a:gs pos="100000">
                <a:srgbClr val="E6B94E"/>
              </a:gs>
            </a:gsLst>
            <a:lin ang="2698631"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sp>
        <p:nvSpPr>
          <p:cNvPr id="47" name="Google Shape;110;p18">
            <a:extLst>
              <a:ext uri="{FF2B5EF4-FFF2-40B4-BE49-F238E27FC236}">
                <a16:creationId xmlns:a16="http://schemas.microsoft.com/office/drawing/2014/main" id="{E214EBC4-C926-B85C-7670-BCB3C28E67B8}"/>
              </a:ext>
            </a:extLst>
          </p:cNvPr>
          <p:cNvSpPr/>
          <p:nvPr/>
        </p:nvSpPr>
        <p:spPr>
          <a:xfrm>
            <a:off x="9848170" y="4262677"/>
            <a:ext cx="236073" cy="222498"/>
          </a:xfrm>
          <a:prstGeom prst="ellipse">
            <a:avLst/>
          </a:prstGeom>
          <a:gradFill>
            <a:gsLst>
              <a:gs pos="0">
                <a:srgbClr val="F7E9D4"/>
              </a:gs>
              <a:gs pos="100000">
                <a:srgbClr val="E6B94E"/>
              </a:gs>
            </a:gsLst>
            <a:lin ang="2698631"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sp>
        <p:nvSpPr>
          <p:cNvPr id="48" name="Google Shape;110;p18">
            <a:extLst>
              <a:ext uri="{FF2B5EF4-FFF2-40B4-BE49-F238E27FC236}">
                <a16:creationId xmlns:a16="http://schemas.microsoft.com/office/drawing/2014/main" id="{1B939566-9635-52B3-4F2D-437FDE34E58A}"/>
              </a:ext>
            </a:extLst>
          </p:cNvPr>
          <p:cNvSpPr/>
          <p:nvPr/>
        </p:nvSpPr>
        <p:spPr>
          <a:xfrm>
            <a:off x="9849582" y="4769802"/>
            <a:ext cx="236073" cy="222498"/>
          </a:xfrm>
          <a:prstGeom prst="ellipse">
            <a:avLst/>
          </a:prstGeom>
          <a:gradFill>
            <a:gsLst>
              <a:gs pos="0">
                <a:srgbClr val="F7E9D4"/>
              </a:gs>
              <a:gs pos="100000">
                <a:srgbClr val="E6B94E"/>
              </a:gs>
            </a:gsLst>
            <a:lin ang="2698631"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sp>
        <p:nvSpPr>
          <p:cNvPr id="49" name="Google Shape;111;p18">
            <a:extLst>
              <a:ext uri="{FF2B5EF4-FFF2-40B4-BE49-F238E27FC236}">
                <a16:creationId xmlns:a16="http://schemas.microsoft.com/office/drawing/2014/main" id="{F1F3582E-2EC3-D96C-11EF-57615951F805}"/>
              </a:ext>
            </a:extLst>
          </p:cNvPr>
          <p:cNvSpPr/>
          <p:nvPr/>
        </p:nvSpPr>
        <p:spPr>
          <a:xfrm>
            <a:off x="5417487" y="2807038"/>
            <a:ext cx="236073" cy="206671"/>
          </a:xfrm>
          <a:prstGeom prst="ellipse">
            <a:avLst/>
          </a:prstGeom>
          <a:gradFill>
            <a:gsLst>
              <a:gs pos="0">
                <a:srgbClr val="C9DAF8"/>
              </a:gs>
              <a:gs pos="100000">
                <a:srgbClr val="DE87F1"/>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400"/>
          </a:p>
        </p:txBody>
      </p:sp>
      <p:cxnSp>
        <p:nvCxnSpPr>
          <p:cNvPr id="50" name="Straight Arrow Connector 49">
            <a:extLst>
              <a:ext uri="{FF2B5EF4-FFF2-40B4-BE49-F238E27FC236}">
                <a16:creationId xmlns:a16="http://schemas.microsoft.com/office/drawing/2014/main" id="{4680AD95-A8BA-9EB2-5934-4B9EDA035380}"/>
              </a:ext>
            </a:extLst>
          </p:cNvPr>
          <p:cNvCxnSpPr>
            <a:cxnSpLocks/>
          </p:cNvCxnSpPr>
          <p:nvPr/>
        </p:nvCxnSpPr>
        <p:spPr>
          <a:xfrm flipH="1" flipV="1">
            <a:off x="5651813" y="3672407"/>
            <a:ext cx="0" cy="1729831"/>
          </a:xfrm>
          <a:prstGeom prst="straightConnector1">
            <a:avLst/>
          </a:prstGeom>
          <a:ln w="19050" cmpd="thickThin">
            <a:tailEnd type="triangle"/>
          </a:ln>
        </p:spPr>
        <p:style>
          <a:lnRef idx="1">
            <a:schemeClr val="dk1"/>
          </a:lnRef>
          <a:fillRef idx="0">
            <a:schemeClr val="dk1"/>
          </a:fillRef>
          <a:effectRef idx="0">
            <a:schemeClr val="dk1"/>
          </a:effectRef>
          <a:fontRef idx="minor">
            <a:schemeClr val="tx1"/>
          </a:fontRef>
        </p:style>
      </p:cxnSp>
      <p:sp>
        <p:nvSpPr>
          <p:cNvPr id="51" name="Google Shape;111;p18">
            <a:extLst>
              <a:ext uri="{FF2B5EF4-FFF2-40B4-BE49-F238E27FC236}">
                <a16:creationId xmlns:a16="http://schemas.microsoft.com/office/drawing/2014/main" id="{EDF91E1F-EB42-0ED1-4920-63EA27ACB3B8}"/>
              </a:ext>
            </a:extLst>
          </p:cNvPr>
          <p:cNvSpPr/>
          <p:nvPr/>
        </p:nvSpPr>
        <p:spPr>
          <a:xfrm>
            <a:off x="5658394" y="4686001"/>
            <a:ext cx="136413" cy="112945"/>
          </a:xfrm>
          <a:prstGeom prst="ellipse">
            <a:avLst/>
          </a:prstGeom>
          <a:gradFill>
            <a:gsLst>
              <a:gs pos="0">
                <a:srgbClr val="C9DAF8"/>
              </a:gs>
              <a:gs pos="100000">
                <a:srgbClr val="DE87F1"/>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sp>
        <p:nvSpPr>
          <p:cNvPr id="52" name="Google Shape;111;p18">
            <a:extLst>
              <a:ext uri="{FF2B5EF4-FFF2-40B4-BE49-F238E27FC236}">
                <a16:creationId xmlns:a16="http://schemas.microsoft.com/office/drawing/2014/main" id="{7817BD8A-65ED-846C-1560-41866F5419A7}"/>
              </a:ext>
            </a:extLst>
          </p:cNvPr>
          <p:cNvSpPr/>
          <p:nvPr/>
        </p:nvSpPr>
        <p:spPr>
          <a:xfrm>
            <a:off x="5655842" y="4347325"/>
            <a:ext cx="136413" cy="112945"/>
          </a:xfrm>
          <a:prstGeom prst="ellipse">
            <a:avLst/>
          </a:prstGeom>
          <a:gradFill>
            <a:gsLst>
              <a:gs pos="0">
                <a:srgbClr val="C9DAF8"/>
              </a:gs>
              <a:gs pos="100000">
                <a:srgbClr val="DE87F1"/>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cxnSp>
        <p:nvCxnSpPr>
          <p:cNvPr id="53" name="Straight Arrow Connector 52">
            <a:extLst>
              <a:ext uri="{FF2B5EF4-FFF2-40B4-BE49-F238E27FC236}">
                <a16:creationId xmlns:a16="http://schemas.microsoft.com/office/drawing/2014/main" id="{98B897E0-2C53-7F44-51E5-8A9B5F457856}"/>
              </a:ext>
            </a:extLst>
          </p:cNvPr>
          <p:cNvCxnSpPr>
            <a:cxnSpLocks/>
          </p:cNvCxnSpPr>
          <p:nvPr/>
        </p:nvCxnSpPr>
        <p:spPr>
          <a:xfrm>
            <a:off x="4254201" y="3954969"/>
            <a:ext cx="95821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4" name="Straight Arrow Connector 53">
            <a:extLst>
              <a:ext uri="{FF2B5EF4-FFF2-40B4-BE49-F238E27FC236}">
                <a16:creationId xmlns:a16="http://schemas.microsoft.com/office/drawing/2014/main" id="{D2E67C9F-F6B4-9F0D-CA70-579295CD3B94}"/>
              </a:ext>
            </a:extLst>
          </p:cNvPr>
          <p:cNvCxnSpPr>
            <a:cxnSpLocks/>
          </p:cNvCxnSpPr>
          <p:nvPr/>
        </p:nvCxnSpPr>
        <p:spPr>
          <a:xfrm>
            <a:off x="4257591" y="5034844"/>
            <a:ext cx="92172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5" name="Google Shape;111;p18">
            <a:extLst>
              <a:ext uri="{FF2B5EF4-FFF2-40B4-BE49-F238E27FC236}">
                <a16:creationId xmlns:a16="http://schemas.microsoft.com/office/drawing/2014/main" id="{C0AEE067-DF9C-D13C-AEED-7FF7FC990454}"/>
              </a:ext>
            </a:extLst>
          </p:cNvPr>
          <p:cNvSpPr/>
          <p:nvPr/>
        </p:nvSpPr>
        <p:spPr>
          <a:xfrm>
            <a:off x="7568526" y="4413915"/>
            <a:ext cx="136413" cy="112945"/>
          </a:xfrm>
          <a:prstGeom prst="ellipse">
            <a:avLst/>
          </a:prstGeom>
          <a:gradFill>
            <a:gsLst>
              <a:gs pos="0">
                <a:srgbClr val="C9DAF8"/>
              </a:gs>
              <a:gs pos="100000">
                <a:srgbClr val="DE87F1"/>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cxnSp>
        <p:nvCxnSpPr>
          <p:cNvPr id="56" name="Straight Arrow Connector 55">
            <a:extLst>
              <a:ext uri="{FF2B5EF4-FFF2-40B4-BE49-F238E27FC236}">
                <a16:creationId xmlns:a16="http://schemas.microsoft.com/office/drawing/2014/main" id="{264E46AC-6F9F-F1B6-43D7-24EAD9C8A515}"/>
              </a:ext>
            </a:extLst>
          </p:cNvPr>
          <p:cNvCxnSpPr>
            <a:cxnSpLocks/>
          </p:cNvCxnSpPr>
          <p:nvPr/>
        </p:nvCxnSpPr>
        <p:spPr>
          <a:xfrm flipH="1" flipV="1">
            <a:off x="7557335" y="3692015"/>
            <a:ext cx="0" cy="1729831"/>
          </a:xfrm>
          <a:prstGeom prst="straightConnector1">
            <a:avLst/>
          </a:prstGeom>
          <a:ln w="19050" cmpd="thickThin">
            <a:tailEnd type="triangle"/>
          </a:ln>
        </p:spPr>
        <p:style>
          <a:lnRef idx="1">
            <a:schemeClr val="dk1"/>
          </a:lnRef>
          <a:fillRef idx="0">
            <a:schemeClr val="dk1"/>
          </a:fillRef>
          <a:effectRef idx="0">
            <a:schemeClr val="dk1"/>
          </a:effectRef>
          <a:fontRef idx="minor">
            <a:schemeClr val="tx1"/>
          </a:fontRef>
        </p:style>
      </p:cxnSp>
      <p:sp>
        <p:nvSpPr>
          <p:cNvPr id="57" name="Google Shape;111;p18">
            <a:extLst>
              <a:ext uri="{FF2B5EF4-FFF2-40B4-BE49-F238E27FC236}">
                <a16:creationId xmlns:a16="http://schemas.microsoft.com/office/drawing/2014/main" id="{672B91AF-705B-9AB2-E00E-7939A223AC86}"/>
              </a:ext>
            </a:extLst>
          </p:cNvPr>
          <p:cNvSpPr/>
          <p:nvPr/>
        </p:nvSpPr>
        <p:spPr>
          <a:xfrm>
            <a:off x="7560138" y="4221243"/>
            <a:ext cx="136413" cy="112945"/>
          </a:xfrm>
          <a:prstGeom prst="ellipse">
            <a:avLst/>
          </a:prstGeom>
          <a:gradFill>
            <a:gsLst>
              <a:gs pos="0">
                <a:srgbClr val="C9DAF8"/>
              </a:gs>
              <a:gs pos="100000">
                <a:srgbClr val="DE87F1"/>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sp>
        <p:nvSpPr>
          <p:cNvPr id="58" name="Google Shape;111;p18">
            <a:extLst>
              <a:ext uri="{FF2B5EF4-FFF2-40B4-BE49-F238E27FC236}">
                <a16:creationId xmlns:a16="http://schemas.microsoft.com/office/drawing/2014/main" id="{CF9D8978-827A-D8AC-F6C4-B7CE7DEB31A0}"/>
              </a:ext>
            </a:extLst>
          </p:cNvPr>
          <p:cNvSpPr/>
          <p:nvPr/>
        </p:nvSpPr>
        <p:spPr>
          <a:xfrm>
            <a:off x="7563466" y="4041485"/>
            <a:ext cx="136413" cy="112945"/>
          </a:xfrm>
          <a:prstGeom prst="ellipse">
            <a:avLst/>
          </a:prstGeom>
          <a:gradFill>
            <a:gsLst>
              <a:gs pos="0">
                <a:srgbClr val="C9DAF8"/>
              </a:gs>
              <a:gs pos="100000">
                <a:srgbClr val="DE87F1"/>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sp>
        <p:nvSpPr>
          <p:cNvPr id="59" name="TextBox 58">
            <a:extLst>
              <a:ext uri="{FF2B5EF4-FFF2-40B4-BE49-F238E27FC236}">
                <a16:creationId xmlns:a16="http://schemas.microsoft.com/office/drawing/2014/main" id="{19CECEC0-AABA-8792-9C37-F888B7845516}"/>
              </a:ext>
            </a:extLst>
          </p:cNvPr>
          <p:cNvSpPr txBox="1"/>
          <p:nvPr/>
        </p:nvSpPr>
        <p:spPr>
          <a:xfrm rot="-2760000">
            <a:off x="7236308" y="3801443"/>
            <a:ext cx="462154" cy="307777"/>
          </a:xfrm>
          <a:prstGeom prst="rect">
            <a:avLst/>
          </a:prstGeom>
          <a:noFill/>
        </p:spPr>
        <p:txBody>
          <a:bodyPr wrap="square" rtlCol="0">
            <a:spAutoFit/>
          </a:bodyPr>
          <a:lstStyle/>
          <a:p>
            <a:r>
              <a:rPr lang="en-US" sz="1400" dirty="0"/>
              <a:t>50</a:t>
            </a:r>
            <a:r>
              <a:rPr lang="en-US" altLang="zh-CN" sz="1400" dirty="0"/>
              <a:t>°</a:t>
            </a:r>
            <a:endParaRPr lang="en-US" sz="1400" dirty="0"/>
          </a:p>
        </p:txBody>
      </p:sp>
      <p:sp>
        <p:nvSpPr>
          <p:cNvPr id="60" name="TextBox 59">
            <a:extLst>
              <a:ext uri="{FF2B5EF4-FFF2-40B4-BE49-F238E27FC236}">
                <a16:creationId xmlns:a16="http://schemas.microsoft.com/office/drawing/2014/main" id="{60FBA50B-57B7-6FC1-1AD0-815FC81E8AA4}"/>
              </a:ext>
            </a:extLst>
          </p:cNvPr>
          <p:cNvSpPr txBox="1"/>
          <p:nvPr/>
        </p:nvSpPr>
        <p:spPr>
          <a:xfrm rot="-2760000">
            <a:off x="7237096" y="4518538"/>
            <a:ext cx="456989" cy="307777"/>
          </a:xfrm>
          <a:prstGeom prst="rect">
            <a:avLst/>
          </a:prstGeom>
          <a:noFill/>
        </p:spPr>
        <p:txBody>
          <a:bodyPr wrap="square" rtlCol="0">
            <a:spAutoFit/>
          </a:bodyPr>
          <a:lstStyle/>
          <a:p>
            <a:r>
              <a:rPr lang="en-US" sz="1400" dirty="0"/>
              <a:t>30</a:t>
            </a:r>
            <a:r>
              <a:rPr lang="en-US" altLang="zh-CN" sz="1400" dirty="0"/>
              <a:t>°</a:t>
            </a:r>
            <a:endParaRPr lang="en-US" sz="1400" dirty="0"/>
          </a:p>
        </p:txBody>
      </p:sp>
      <p:sp>
        <p:nvSpPr>
          <p:cNvPr id="61" name="TextBox 60">
            <a:extLst>
              <a:ext uri="{FF2B5EF4-FFF2-40B4-BE49-F238E27FC236}">
                <a16:creationId xmlns:a16="http://schemas.microsoft.com/office/drawing/2014/main" id="{83DA1D29-6F77-0A3E-25EF-1DE6F60B6C65}"/>
              </a:ext>
            </a:extLst>
          </p:cNvPr>
          <p:cNvSpPr txBox="1"/>
          <p:nvPr/>
        </p:nvSpPr>
        <p:spPr>
          <a:xfrm rot="-2760000">
            <a:off x="7236353" y="4161284"/>
            <a:ext cx="461860" cy="307777"/>
          </a:xfrm>
          <a:prstGeom prst="rect">
            <a:avLst/>
          </a:prstGeom>
          <a:noFill/>
        </p:spPr>
        <p:txBody>
          <a:bodyPr wrap="square" rtlCol="0">
            <a:spAutoFit/>
          </a:bodyPr>
          <a:lstStyle/>
          <a:p>
            <a:r>
              <a:rPr lang="en-US" sz="1400" dirty="0"/>
              <a:t>40</a:t>
            </a:r>
            <a:r>
              <a:rPr lang="en-US" altLang="zh-CN" sz="1400" dirty="0"/>
              <a:t>°</a:t>
            </a:r>
            <a:endParaRPr lang="en-US" sz="1400" dirty="0"/>
          </a:p>
        </p:txBody>
      </p:sp>
      <p:sp>
        <p:nvSpPr>
          <p:cNvPr id="62" name="TextBox 61">
            <a:extLst>
              <a:ext uri="{FF2B5EF4-FFF2-40B4-BE49-F238E27FC236}">
                <a16:creationId xmlns:a16="http://schemas.microsoft.com/office/drawing/2014/main" id="{1019204B-69C1-7226-6672-77863F583BE7}"/>
              </a:ext>
            </a:extLst>
          </p:cNvPr>
          <p:cNvSpPr txBox="1"/>
          <p:nvPr/>
        </p:nvSpPr>
        <p:spPr>
          <a:xfrm rot="-2760000">
            <a:off x="7253334" y="4834187"/>
            <a:ext cx="509070" cy="307777"/>
          </a:xfrm>
          <a:prstGeom prst="rect">
            <a:avLst/>
          </a:prstGeom>
          <a:noFill/>
        </p:spPr>
        <p:txBody>
          <a:bodyPr wrap="square" rtlCol="0">
            <a:spAutoFit/>
          </a:bodyPr>
          <a:lstStyle/>
          <a:p>
            <a:r>
              <a:rPr lang="en-US" sz="1400" dirty="0"/>
              <a:t>20</a:t>
            </a:r>
            <a:r>
              <a:rPr lang="en-US" altLang="zh-CN" sz="1400" dirty="0"/>
              <a:t>°</a:t>
            </a:r>
            <a:endParaRPr lang="en-US" sz="1400" dirty="0"/>
          </a:p>
        </p:txBody>
      </p:sp>
      <p:sp>
        <p:nvSpPr>
          <p:cNvPr id="63" name="Google Shape;111;p18">
            <a:extLst>
              <a:ext uri="{FF2B5EF4-FFF2-40B4-BE49-F238E27FC236}">
                <a16:creationId xmlns:a16="http://schemas.microsoft.com/office/drawing/2014/main" id="{8C230B38-C986-8C80-3BD3-7CBD3130B8CD}"/>
              </a:ext>
            </a:extLst>
          </p:cNvPr>
          <p:cNvSpPr/>
          <p:nvPr/>
        </p:nvSpPr>
        <p:spPr>
          <a:xfrm>
            <a:off x="5660535" y="4502543"/>
            <a:ext cx="136413" cy="112945"/>
          </a:xfrm>
          <a:prstGeom prst="ellipse">
            <a:avLst/>
          </a:prstGeom>
          <a:gradFill>
            <a:gsLst>
              <a:gs pos="0">
                <a:srgbClr val="C9DAF8"/>
              </a:gs>
              <a:gs pos="100000">
                <a:srgbClr val="DE87F1"/>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sp>
        <p:nvSpPr>
          <p:cNvPr id="64" name="Google Shape;111;p18">
            <a:extLst>
              <a:ext uri="{FF2B5EF4-FFF2-40B4-BE49-F238E27FC236}">
                <a16:creationId xmlns:a16="http://schemas.microsoft.com/office/drawing/2014/main" id="{62F8A334-59C6-10F3-BD1F-64FC85551C25}"/>
              </a:ext>
            </a:extLst>
          </p:cNvPr>
          <p:cNvSpPr/>
          <p:nvPr/>
        </p:nvSpPr>
        <p:spPr>
          <a:xfrm>
            <a:off x="5661564" y="4846869"/>
            <a:ext cx="136413" cy="112945"/>
          </a:xfrm>
          <a:prstGeom prst="ellipse">
            <a:avLst/>
          </a:prstGeom>
          <a:gradFill>
            <a:gsLst>
              <a:gs pos="0">
                <a:srgbClr val="C9DAF8"/>
              </a:gs>
              <a:gs pos="100000">
                <a:srgbClr val="DE87F1"/>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sp>
        <p:nvSpPr>
          <p:cNvPr id="65" name="Google Shape;111;p18">
            <a:extLst>
              <a:ext uri="{FF2B5EF4-FFF2-40B4-BE49-F238E27FC236}">
                <a16:creationId xmlns:a16="http://schemas.microsoft.com/office/drawing/2014/main" id="{FD68B8BE-0E0F-22D1-441C-3442405C54D7}"/>
              </a:ext>
            </a:extLst>
          </p:cNvPr>
          <p:cNvSpPr/>
          <p:nvPr/>
        </p:nvSpPr>
        <p:spPr>
          <a:xfrm>
            <a:off x="7557290" y="3907017"/>
            <a:ext cx="136413" cy="112945"/>
          </a:xfrm>
          <a:prstGeom prst="ellipse">
            <a:avLst/>
          </a:prstGeom>
          <a:gradFill>
            <a:gsLst>
              <a:gs pos="0">
                <a:srgbClr val="C9DAF8"/>
              </a:gs>
              <a:gs pos="100000">
                <a:srgbClr val="DE87F1"/>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sp>
        <p:nvSpPr>
          <p:cNvPr id="66" name="Google Shape;111;p18">
            <a:extLst>
              <a:ext uri="{FF2B5EF4-FFF2-40B4-BE49-F238E27FC236}">
                <a16:creationId xmlns:a16="http://schemas.microsoft.com/office/drawing/2014/main" id="{24C9E14F-C0B5-573E-A303-34DE8D2D0B82}"/>
              </a:ext>
            </a:extLst>
          </p:cNvPr>
          <p:cNvSpPr/>
          <p:nvPr/>
        </p:nvSpPr>
        <p:spPr>
          <a:xfrm>
            <a:off x="7566877" y="4595983"/>
            <a:ext cx="136413" cy="112945"/>
          </a:xfrm>
          <a:prstGeom prst="ellipse">
            <a:avLst/>
          </a:prstGeom>
          <a:gradFill>
            <a:gsLst>
              <a:gs pos="0">
                <a:srgbClr val="C9DAF8"/>
              </a:gs>
              <a:gs pos="100000">
                <a:srgbClr val="DE87F1"/>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sp>
        <p:nvSpPr>
          <p:cNvPr id="67" name="Google Shape;110;p18">
            <a:extLst>
              <a:ext uri="{FF2B5EF4-FFF2-40B4-BE49-F238E27FC236}">
                <a16:creationId xmlns:a16="http://schemas.microsoft.com/office/drawing/2014/main" id="{9267C375-DDE9-FE69-6D2B-2D5932DAAF44}"/>
              </a:ext>
            </a:extLst>
          </p:cNvPr>
          <p:cNvSpPr/>
          <p:nvPr/>
        </p:nvSpPr>
        <p:spPr>
          <a:xfrm>
            <a:off x="3502397" y="2799831"/>
            <a:ext cx="236073" cy="222498"/>
          </a:xfrm>
          <a:prstGeom prst="ellipse">
            <a:avLst/>
          </a:prstGeom>
          <a:gradFill>
            <a:gsLst>
              <a:gs pos="0">
                <a:srgbClr val="F7E9D4"/>
              </a:gs>
              <a:gs pos="100000">
                <a:srgbClr val="E6B94E"/>
              </a:gs>
            </a:gsLst>
            <a:lin ang="2698631"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400"/>
          </a:p>
        </p:txBody>
      </p:sp>
      <p:sp>
        <p:nvSpPr>
          <p:cNvPr id="68" name="Google Shape;110;p18">
            <a:extLst>
              <a:ext uri="{FF2B5EF4-FFF2-40B4-BE49-F238E27FC236}">
                <a16:creationId xmlns:a16="http://schemas.microsoft.com/office/drawing/2014/main" id="{98F92517-2552-533C-E74A-56CC1C012242}"/>
              </a:ext>
            </a:extLst>
          </p:cNvPr>
          <p:cNvSpPr/>
          <p:nvPr/>
        </p:nvSpPr>
        <p:spPr>
          <a:xfrm>
            <a:off x="1595040" y="2812435"/>
            <a:ext cx="236073" cy="222498"/>
          </a:xfrm>
          <a:prstGeom prst="ellipse">
            <a:avLst/>
          </a:prstGeom>
          <a:gradFill>
            <a:gsLst>
              <a:gs pos="0">
                <a:srgbClr val="F7E9D4"/>
              </a:gs>
              <a:gs pos="100000">
                <a:srgbClr val="E6B94E"/>
              </a:gs>
            </a:gsLst>
            <a:lin ang="2698631"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400"/>
          </a:p>
        </p:txBody>
      </p:sp>
      <p:sp>
        <p:nvSpPr>
          <p:cNvPr id="69" name="Google Shape;110;p18">
            <a:extLst>
              <a:ext uri="{FF2B5EF4-FFF2-40B4-BE49-F238E27FC236}">
                <a16:creationId xmlns:a16="http://schemas.microsoft.com/office/drawing/2014/main" id="{375B89BB-A764-2D6B-CF33-40EBD44D9A79}"/>
              </a:ext>
            </a:extLst>
          </p:cNvPr>
          <p:cNvSpPr/>
          <p:nvPr/>
        </p:nvSpPr>
        <p:spPr>
          <a:xfrm>
            <a:off x="3494237" y="3798524"/>
            <a:ext cx="236073" cy="222498"/>
          </a:xfrm>
          <a:prstGeom prst="ellipse">
            <a:avLst/>
          </a:prstGeom>
          <a:gradFill>
            <a:gsLst>
              <a:gs pos="0">
                <a:srgbClr val="F7E9D4"/>
              </a:gs>
              <a:gs pos="100000">
                <a:srgbClr val="E6B94E"/>
              </a:gs>
            </a:gsLst>
            <a:lin ang="2698631"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sp>
        <p:nvSpPr>
          <p:cNvPr id="70" name="Google Shape;110;p18">
            <a:extLst>
              <a:ext uri="{FF2B5EF4-FFF2-40B4-BE49-F238E27FC236}">
                <a16:creationId xmlns:a16="http://schemas.microsoft.com/office/drawing/2014/main" id="{567D1997-CE31-025B-45EC-A53D1CF8D6DB}"/>
              </a:ext>
            </a:extLst>
          </p:cNvPr>
          <p:cNvSpPr/>
          <p:nvPr/>
        </p:nvSpPr>
        <p:spPr>
          <a:xfrm>
            <a:off x="3502780" y="4263126"/>
            <a:ext cx="236073" cy="222498"/>
          </a:xfrm>
          <a:prstGeom prst="ellipse">
            <a:avLst/>
          </a:prstGeom>
          <a:gradFill>
            <a:gsLst>
              <a:gs pos="0">
                <a:srgbClr val="F7E9D4"/>
              </a:gs>
              <a:gs pos="100000">
                <a:srgbClr val="E6B94E"/>
              </a:gs>
            </a:gsLst>
            <a:lin ang="2698631"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sp>
        <p:nvSpPr>
          <p:cNvPr id="71" name="Google Shape;110;p18">
            <a:extLst>
              <a:ext uri="{FF2B5EF4-FFF2-40B4-BE49-F238E27FC236}">
                <a16:creationId xmlns:a16="http://schemas.microsoft.com/office/drawing/2014/main" id="{1652A4C3-6EB2-63F8-23F3-85101C0F1671}"/>
              </a:ext>
            </a:extLst>
          </p:cNvPr>
          <p:cNvSpPr/>
          <p:nvPr/>
        </p:nvSpPr>
        <p:spPr>
          <a:xfrm>
            <a:off x="3504001" y="4766666"/>
            <a:ext cx="236073" cy="222498"/>
          </a:xfrm>
          <a:prstGeom prst="ellipse">
            <a:avLst/>
          </a:prstGeom>
          <a:gradFill>
            <a:gsLst>
              <a:gs pos="0">
                <a:srgbClr val="F7E9D4"/>
              </a:gs>
              <a:gs pos="100000">
                <a:srgbClr val="E6B94E"/>
              </a:gs>
            </a:gsLst>
            <a:lin ang="2698631"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sp>
        <p:nvSpPr>
          <p:cNvPr id="72" name="Google Shape;110;p18">
            <a:extLst>
              <a:ext uri="{FF2B5EF4-FFF2-40B4-BE49-F238E27FC236}">
                <a16:creationId xmlns:a16="http://schemas.microsoft.com/office/drawing/2014/main" id="{02799907-C267-EABA-0121-DBF2BB3B6CB4}"/>
              </a:ext>
            </a:extLst>
          </p:cNvPr>
          <p:cNvSpPr/>
          <p:nvPr/>
        </p:nvSpPr>
        <p:spPr>
          <a:xfrm>
            <a:off x="1638908" y="4344202"/>
            <a:ext cx="236073" cy="222498"/>
          </a:xfrm>
          <a:prstGeom prst="ellipse">
            <a:avLst/>
          </a:prstGeom>
          <a:gradFill>
            <a:gsLst>
              <a:gs pos="0">
                <a:srgbClr val="F7E9D4"/>
              </a:gs>
              <a:gs pos="100000">
                <a:srgbClr val="E6B94E"/>
              </a:gs>
            </a:gsLst>
            <a:lin ang="2698631"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cxnSp>
        <p:nvCxnSpPr>
          <p:cNvPr id="73" name="Straight Arrow Connector 72">
            <a:extLst>
              <a:ext uri="{FF2B5EF4-FFF2-40B4-BE49-F238E27FC236}">
                <a16:creationId xmlns:a16="http://schemas.microsoft.com/office/drawing/2014/main" id="{3D5D8FB9-3A9F-DB6F-66EF-7809153A559C}"/>
              </a:ext>
            </a:extLst>
          </p:cNvPr>
          <p:cNvCxnSpPr>
            <a:cxnSpLocks/>
          </p:cNvCxnSpPr>
          <p:nvPr/>
        </p:nvCxnSpPr>
        <p:spPr>
          <a:xfrm>
            <a:off x="8137653" y="4431535"/>
            <a:ext cx="123131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4" name="Straight Arrow Connector 73">
            <a:extLst>
              <a:ext uri="{FF2B5EF4-FFF2-40B4-BE49-F238E27FC236}">
                <a16:creationId xmlns:a16="http://schemas.microsoft.com/office/drawing/2014/main" id="{32933F89-355C-56D8-0734-E406C8897FCE}"/>
              </a:ext>
            </a:extLst>
          </p:cNvPr>
          <p:cNvCxnSpPr>
            <a:cxnSpLocks/>
          </p:cNvCxnSpPr>
          <p:nvPr/>
        </p:nvCxnSpPr>
        <p:spPr>
          <a:xfrm flipV="1">
            <a:off x="8138280" y="3890484"/>
            <a:ext cx="1266031" cy="22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5" name="Straight Arrow Connector 74">
            <a:extLst>
              <a:ext uri="{FF2B5EF4-FFF2-40B4-BE49-F238E27FC236}">
                <a16:creationId xmlns:a16="http://schemas.microsoft.com/office/drawing/2014/main" id="{8F6CFBF1-466E-AC10-0265-BFF01B437423}"/>
              </a:ext>
            </a:extLst>
          </p:cNvPr>
          <p:cNvCxnSpPr>
            <a:cxnSpLocks/>
          </p:cNvCxnSpPr>
          <p:nvPr/>
        </p:nvCxnSpPr>
        <p:spPr>
          <a:xfrm>
            <a:off x="8141670" y="4972586"/>
            <a:ext cx="1227294" cy="515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CFEAE971-4E05-B38F-7344-C5021C5559C0}"/>
                  </a:ext>
                </a:extLst>
              </p:cNvPr>
              <p:cNvSpPr txBox="1"/>
              <p:nvPr/>
            </p:nvSpPr>
            <p:spPr>
              <a:xfrm>
                <a:off x="9011052" y="3043391"/>
                <a:ext cx="167423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𝑇𝑎𝑟𝑔𝑒𝑡</m:t>
                      </m:r>
                    </m:oMath>
                  </m:oMathPara>
                </a14:m>
                <a:endParaRPr lang="en-US" sz="1600" i="1" dirty="0">
                  <a:solidFill>
                    <a:schemeClr val="tx1"/>
                  </a:solidFill>
                </a:endParaRPr>
              </a:p>
            </p:txBody>
          </p:sp>
        </mc:Choice>
        <mc:Fallback xmlns="">
          <p:sp>
            <p:nvSpPr>
              <p:cNvPr id="76" name="TextBox 75">
                <a:extLst>
                  <a:ext uri="{FF2B5EF4-FFF2-40B4-BE49-F238E27FC236}">
                    <a16:creationId xmlns:a16="http://schemas.microsoft.com/office/drawing/2014/main" id="{CFEAE971-4E05-B38F-7344-C5021C5559C0}"/>
                  </a:ext>
                </a:extLst>
              </p:cNvPr>
              <p:cNvSpPr txBox="1">
                <a:spLocks noRot="1" noChangeAspect="1" noMove="1" noResize="1" noEditPoints="1" noAdjustHandles="1" noChangeArrowheads="1" noChangeShapeType="1" noTextEdit="1"/>
              </p:cNvSpPr>
              <p:nvPr/>
            </p:nvSpPr>
            <p:spPr>
              <a:xfrm>
                <a:off x="9011052" y="3043391"/>
                <a:ext cx="1674236" cy="369332"/>
              </a:xfrm>
              <a:prstGeom prst="rect">
                <a:avLst/>
              </a:prstGeom>
              <a:blipFill>
                <a:blip r:embed="rId14"/>
                <a:stretch>
                  <a:fillRect b="-11475"/>
                </a:stretch>
              </a:blipFill>
            </p:spPr>
            <p:txBody>
              <a:bodyPr/>
              <a:lstStyle/>
              <a:p>
                <a:r>
                  <a:rPr lang="en-HK">
                    <a:noFill/>
                  </a:rPr>
                  <a:t> </a:t>
                </a:r>
              </a:p>
            </p:txBody>
          </p:sp>
        </mc:Fallback>
      </mc:AlternateContent>
      <p:sp>
        <p:nvSpPr>
          <p:cNvPr id="78" name="Slide Number Placeholder 77">
            <a:extLst>
              <a:ext uri="{FF2B5EF4-FFF2-40B4-BE49-F238E27FC236}">
                <a16:creationId xmlns:a16="http://schemas.microsoft.com/office/drawing/2014/main" id="{15692225-0053-7225-D342-7CA1E8A68048}"/>
              </a:ext>
            </a:extLst>
          </p:cNvPr>
          <p:cNvSpPr>
            <a:spLocks noGrp="1"/>
          </p:cNvSpPr>
          <p:nvPr>
            <p:ph type="sldNum" sz="quarter" idx="12"/>
          </p:nvPr>
        </p:nvSpPr>
        <p:spPr/>
        <p:txBody>
          <a:bodyPr/>
          <a:lstStyle/>
          <a:p>
            <a:fld id="{40FF0A25-54B3-41CC-992D-8587B52939C2}" type="slidenum">
              <a:rPr lang="en-HK" smtClean="0"/>
              <a:t>39</a:t>
            </a:fld>
            <a:endParaRPr lang="en-HK"/>
          </a:p>
        </p:txBody>
      </p:sp>
      <p:sp>
        <p:nvSpPr>
          <p:cNvPr id="5" name="TextBox 4">
            <a:extLst>
              <a:ext uri="{FF2B5EF4-FFF2-40B4-BE49-F238E27FC236}">
                <a16:creationId xmlns:a16="http://schemas.microsoft.com/office/drawing/2014/main" id="{4868248C-2AE4-73F3-7233-C6C85BDF41AF}"/>
              </a:ext>
            </a:extLst>
          </p:cNvPr>
          <p:cNvSpPr txBox="1"/>
          <p:nvPr/>
        </p:nvSpPr>
        <p:spPr>
          <a:xfrm>
            <a:off x="42162" y="6622004"/>
            <a:ext cx="8061655" cy="215444"/>
          </a:xfrm>
          <a:prstGeom prst="rect">
            <a:avLst/>
          </a:prstGeom>
          <a:noFill/>
        </p:spPr>
        <p:txBody>
          <a:bodyPr wrap="square">
            <a:spAutoFit/>
          </a:bodyPr>
          <a:lstStyle/>
          <a:p>
            <a:r>
              <a:rPr lang="en-HK" sz="800" b="0" i="0" dirty="0">
                <a:solidFill>
                  <a:srgbClr val="222222"/>
                </a:solidFill>
                <a:effectLst/>
                <a:latin typeface="Arial" panose="020B0604020202020204" pitchFamily="34" charset="0"/>
              </a:rPr>
              <a:t>Bai, J., Luo, C., Li, Z., Yin, Q., Yin, B., &amp; </a:t>
            </a:r>
            <a:r>
              <a:rPr lang="en-HK" sz="800" b="0" i="0" dirty="0" err="1">
                <a:solidFill>
                  <a:srgbClr val="222222"/>
                </a:solidFill>
                <a:effectLst/>
                <a:latin typeface="Arial" panose="020B0604020202020204" pitchFamily="34" charset="0"/>
              </a:rPr>
              <a:t>Song,</a:t>
            </a:r>
            <a:r>
              <a:rPr lang="en-HK" sz="800" b="0" i="0" dirty="0">
                <a:solidFill>
                  <a:srgbClr val="222222"/>
                </a:solidFill>
                <a:effectLst/>
                <a:latin typeface="Arial" panose="020B0604020202020204" pitchFamily="34" charset="0"/>
              </a:rPr>
              <a:t> Y. (2023). Knowledge graph reasoning over entities and numerical values. </a:t>
            </a:r>
            <a:r>
              <a:rPr lang="en-HK" sz="800" b="0" i="1" dirty="0" err="1">
                <a:solidFill>
                  <a:srgbClr val="222222"/>
                </a:solidFill>
                <a:effectLst/>
                <a:latin typeface="Arial" panose="020B0604020202020204" pitchFamily="34" charset="0"/>
              </a:rPr>
              <a:t>arXiv</a:t>
            </a:r>
            <a:r>
              <a:rPr lang="en-HK" sz="800" b="0" i="1" dirty="0">
                <a:solidFill>
                  <a:srgbClr val="222222"/>
                </a:solidFill>
                <a:effectLst/>
                <a:latin typeface="Arial" panose="020B0604020202020204" pitchFamily="34" charset="0"/>
              </a:rPr>
              <a:t> preprint arXiv:2306.01399</a:t>
            </a:r>
            <a:r>
              <a:rPr lang="en-HK" sz="800" b="0" i="0" dirty="0">
                <a:solidFill>
                  <a:srgbClr val="222222"/>
                </a:solidFill>
                <a:effectLst/>
                <a:latin typeface="Arial" panose="020B0604020202020204" pitchFamily="34" charset="0"/>
              </a:rPr>
              <a:t>.</a:t>
            </a:r>
            <a:endParaRPr lang="en-US" sz="800" dirty="0"/>
          </a:p>
        </p:txBody>
      </p:sp>
    </p:spTree>
    <p:extLst>
      <p:ext uri="{BB962C8B-B14F-4D97-AF65-F5344CB8AC3E}">
        <p14:creationId xmlns:p14="http://schemas.microsoft.com/office/powerpoint/2010/main" val="908319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A0CAC-1D69-1F1D-B15D-69069556649D}"/>
              </a:ext>
            </a:extLst>
          </p:cNvPr>
          <p:cNvSpPr>
            <a:spLocks noGrp="1"/>
          </p:cNvSpPr>
          <p:nvPr>
            <p:ph type="title"/>
          </p:nvPr>
        </p:nvSpPr>
        <p:spPr>
          <a:xfrm>
            <a:off x="838200" y="18255"/>
            <a:ext cx="10515600" cy="1325563"/>
          </a:xfrm>
        </p:spPr>
        <p:txBody>
          <a:bodyPr/>
          <a:lstStyle/>
          <a:p>
            <a:r>
              <a:rPr lang="en-US" dirty="0"/>
              <a:t>Recap: </a:t>
            </a:r>
            <a:r>
              <a:rPr lang="en-US" dirty="0">
                <a:solidFill>
                  <a:srgbClr val="FF0000"/>
                </a:solidFill>
              </a:rPr>
              <a:t>Query syntax</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8A6C029-45FA-F0AA-A6A8-17F7D45F4576}"/>
                  </a:ext>
                </a:extLst>
              </p:cNvPr>
              <p:cNvSpPr>
                <a:spLocks noGrp="1"/>
              </p:cNvSpPr>
              <p:nvPr>
                <p:ph idx="1"/>
              </p:nvPr>
            </p:nvSpPr>
            <p:spPr>
              <a:xfrm>
                <a:off x="838200" y="1485900"/>
                <a:ext cx="10515600" cy="4691063"/>
              </a:xfrm>
            </p:spPr>
            <p:txBody>
              <a:bodyPr>
                <a:normAutofit fontScale="92500" lnSpcReduction="10000"/>
              </a:bodyPr>
              <a:lstStyle/>
              <a:p>
                <a:pPr marL="0" indent="0">
                  <a:buNone/>
                </a:pPr>
                <a:r>
                  <a:rPr lang="en-US" dirty="0"/>
                  <a:t>Syntax of Existential First Order (EFO) query family</a:t>
                </a:r>
              </a:p>
              <a:p>
                <a:pPr marL="0" indent="0">
                  <a:buNone/>
                </a:pPr>
                <a:r>
                  <a:rPr lang="en-US" dirty="0"/>
                  <a:t>(organized as Unions of Conjunctive Queries (UCQ))</a:t>
                </a:r>
              </a:p>
              <a:p>
                <a:r>
                  <a:rPr lang="en-US" dirty="0"/>
                  <a:t>An UCQ query is represented as the disjunction of conjunctive queries,</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𝑈𝐶𝑄</m:t>
                      </m:r>
                      <m:d>
                        <m:dPr>
                          <m:ctrlPr>
                            <a:rPr lang="en-US" b="0" i="1" smtClean="0">
                              <a:latin typeface="Cambria Math" panose="02040503050406030204" pitchFamily="18" charset="0"/>
                            </a:rPr>
                          </m:ctrlPr>
                        </m:dPr>
                        <m:e>
                          <m:r>
                            <a:rPr lang="en-US" b="0" i="1" smtClean="0">
                              <a:latin typeface="Cambria Math" panose="02040503050406030204" pitchFamily="18" charset="0"/>
                            </a:rPr>
                            <m:t>𝑦</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sub>
                          </m:sSub>
                        </m:e>
                      </m:d>
                      <m:r>
                        <a:rPr lang="en-US" b="0" i="1" smtClean="0">
                          <a:latin typeface="Cambria Math" panose="02040503050406030204" pitchFamily="18" charset="0"/>
                        </a:rPr>
                        <m:t>=</m:t>
                      </m:r>
                      <m:nary>
                        <m:naryPr>
                          <m:chr m:val="⋁"/>
                          <m:limLoc m:val="subSup"/>
                          <m:supHide m:val="on"/>
                          <m:ctrlPr>
                            <a:rPr lang="en-US" b="0" i="1" smtClean="0">
                              <a:latin typeface="Cambria Math" panose="02040503050406030204" pitchFamily="18" charset="0"/>
                              <a:ea typeface="Cambria Math" panose="02040503050406030204" pitchFamily="18" charset="0"/>
                            </a:rPr>
                          </m:ctrlPr>
                        </m:naryPr>
                        <m:sub>
                          <m:r>
                            <m:rPr>
                              <m:brk m:alnAt="9"/>
                            </m:rP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𝑁</m:t>
                          </m:r>
                        </m:sub>
                        <m:sup/>
                        <m:e>
                          <m:r>
                            <a:rPr lang="en-US" i="1">
                              <a:latin typeface="Cambria Math" panose="02040503050406030204" pitchFamily="18" charset="0"/>
                              <a:ea typeface="Cambria Math" panose="02040503050406030204" pitchFamily="18" charset="0"/>
                            </a:rPr>
                            <m:t>𝐶</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𝑄</m:t>
                              </m:r>
                            </m:e>
                            <m:sub>
                              <m:r>
                                <a:rPr lang="en-US" i="1">
                                  <a:latin typeface="Cambria Math" panose="02040503050406030204" pitchFamily="18" charset="0"/>
                                  <a:ea typeface="Cambria Math" panose="02040503050406030204" pitchFamily="18" charset="0"/>
                                </a:rPr>
                                <m:t>𝑗</m:t>
                              </m:r>
                            </m:sub>
                          </m:sSub>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rPr>
                                <m:t>𝑦</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𝑛</m:t>
                                  </m:r>
                                </m:sub>
                              </m:sSub>
                            </m:e>
                          </m:d>
                        </m:e>
                      </m:nary>
                    </m:oMath>
                  </m:oMathPara>
                </a14:m>
                <a:endParaRPr lang="en-US" b="0" dirty="0">
                  <a:ea typeface="Cambria Math" panose="02040503050406030204" pitchFamily="18" charset="0"/>
                </a:endParaRPr>
              </a:p>
              <a:p>
                <a:r>
                  <a:rPr lang="en-US" dirty="0"/>
                  <a:t>Each conjunctive query is the conjunctive of atomic formulas,</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𝐶</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𝑄</m:t>
                          </m:r>
                        </m:e>
                        <m:sub>
                          <m:r>
                            <a:rPr lang="en-US" i="1">
                              <a:latin typeface="Cambria Math" panose="02040503050406030204" pitchFamily="18" charset="0"/>
                              <a:ea typeface="Cambria Math" panose="02040503050406030204" pitchFamily="18" charset="0"/>
                            </a:rPr>
                            <m:t>𝑗</m:t>
                          </m:r>
                        </m:sub>
                      </m:sSub>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rPr>
                            <m:t>𝑦</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𝑛</m:t>
                              </m:r>
                            </m:sub>
                          </m:sSub>
                        </m:e>
                      </m:d>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𝑛</m:t>
                          </m:r>
                        </m:sub>
                      </m:sSub>
                      <m:r>
                        <a:rPr lang="en-US" b="0" i="1" smtClean="0">
                          <a:latin typeface="Cambria Math" panose="02040503050406030204" pitchFamily="18" charset="0"/>
                          <a:ea typeface="Cambria Math" panose="02040503050406030204" pitchFamily="18" charset="0"/>
                        </a:rPr>
                        <m:t>.</m:t>
                      </m:r>
                      <m:nary>
                        <m:naryPr>
                          <m:chr m:val="⋀"/>
                          <m:limLoc m:val="subSup"/>
                          <m:supHide m:val="on"/>
                          <m:ctrlPr>
                            <a:rPr lang="en-US" b="0" i="1" smtClean="0">
                              <a:latin typeface="Cambria Math" panose="02040503050406030204" pitchFamily="18" charset="0"/>
                              <a:ea typeface="Cambria Math" panose="02040503050406030204" pitchFamily="18" charset="0"/>
                            </a:rPr>
                          </m:ctrlPr>
                        </m:naryPr>
                        <m:sub>
                          <m:r>
                            <m:rPr>
                              <m:brk m:alnAt="9"/>
                            </m:rPr>
                            <a:rPr lang="en-US" b="0" i="1" smtClean="0">
                              <a:latin typeface="Cambria Math" panose="02040503050406030204" pitchFamily="18" charset="0"/>
                              <a:ea typeface="Cambria Math" panose="02040503050406030204" pitchFamily="18" charset="0"/>
                            </a:rPr>
                            <m:t>𝑘</m:t>
                          </m:r>
                          <m:r>
                            <a:rPr lang="en-US" b="0" i="1" smtClean="0">
                              <a:latin typeface="Cambria Math" panose="02040503050406030204" pitchFamily="18" charset="0"/>
                              <a:ea typeface="Cambria Math" panose="02040503050406030204" pitchFamily="18" charset="0"/>
                            </a:rPr>
                            <m:t>=1, …,</m:t>
                          </m:r>
                          <m:sSub>
                            <m:sSubPr>
                              <m:ctrlPr>
                                <a:rPr lang="en-US" b="0" i="1" smtClean="0">
                                  <a:latin typeface="Cambria Math" panose="02040503050406030204" pitchFamily="18" charset="0"/>
                                  <a:ea typeface="Cambria Math" panose="02040503050406030204" pitchFamily="18" charset="0"/>
                                </a:rPr>
                              </m:ctrlPr>
                            </m:sSubPr>
                            <m:e>
                              <m:r>
                                <m:rPr>
                                  <m:brk m:alnAt="9"/>
                                </m:rPr>
                                <a:rPr lang="en-US" b="0" i="1" smtClean="0">
                                  <a:latin typeface="Cambria Math" panose="02040503050406030204" pitchFamily="18" charset="0"/>
                                  <a:ea typeface="Cambria Math" panose="02040503050406030204" pitchFamily="18" charset="0"/>
                                </a:rPr>
                                <m:t>𝑀</m:t>
                              </m:r>
                            </m:e>
                            <m:sub>
                              <m:r>
                                <a:rPr lang="en-US" b="0" i="1" smtClean="0">
                                  <a:latin typeface="Cambria Math" panose="02040503050406030204" pitchFamily="18" charset="0"/>
                                  <a:ea typeface="Cambria Math" panose="02040503050406030204" pitchFamily="18" charset="0"/>
                                </a:rPr>
                                <m:t>𝑗</m:t>
                              </m:r>
                            </m:sub>
                          </m:sSub>
                        </m:sub>
                        <m:sup/>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𝑎</m:t>
                              </m:r>
                            </m:e>
                            <m:sub>
                              <m:r>
                                <a:rPr lang="en-US" b="0" i="1" smtClean="0">
                                  <a:latin typeface="Cambria Math" panose="02040503050406030204" pitchFamily="18" charset="0"/>
                                  <a:ea typeface="Cambria Math" panose="02040503050406030204" pitchFamily="18" charset="0"/>
                                </a:rPr>
                                <m:t>𝑗𝑘</m:t>
                              </m:r>
                            </m:sub>
                          </m:sSub>
                        </m:e>
                      </m:nary>
                    </m:oMath>
                  </m:oMathPara>
                </a14:m>
                <a:endParaRPr lang="en-US" dirty="0"/>
              </a:p>
              <a:p>
                <a:r>
                  <a:rPr lang="en-US" dirty="0"/>
                  <a:t>Each atomic formula is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𝑗𝑘</m:t>
                        </m:r>
                      </m:sub>
                    </m:sSub>
                    <m:r>
                      <a:rPr lang="en-US" b="0" i="1" smtClean="0">
                        <a:latin typeface="Cambria Math" panose="02040503050406030204" pitchFamily="18" charset="0"/>
                      </a:rPr>
                      <m:t>=</m:t>
                    </m:r>
                    <m:r>
                      <a:rPr lang="en-US" b="0" i="1" smtClean="0">
                        <a:latin typeface="Cambria Math" panose="02040503050406030204" pitchFamily="18" charset="0"/>
                      </a:rPr>
                      <m:t>𝑟</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𝑠</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𝑜</m:t>
                            </m:r>
                          </m:sub>
                        </m:sSub>
                      </m:e>
                    </m:d>
                  </m:oMath>
                </a14:m>
                <a:r>
                  <a:rPr lang="en-US" dirty="0"/>
                  <a:t>, or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𝑗𝑘</m:t>
                        </m:r>
                      </m:sub>
                    </m:sSub>
                    <m:r>
                      <a:rPr lang="en-US" i="1">
                        <a:latin typeface="Cambria Math" panose="02040503050406030204" pitchFamily="18" charset="0"/>
                      </a:rPr>
                      <m:t>=</m:t>
                    </m:r>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𝑟</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𝑠</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𝑜</m:t>
                            </m:r>
                          </m:sub>
                        </m:sSub>
                      </m:e>
                    </m:d>
                  </m:oMath>
                </a14:m>
                <a:r>
                  <a:rPr lang="en-US" dirty="0"/>
                  <a:t>,</a:t>
                </a:r>
              </a:p>
              <a:p>
                <a:pPr lvl="1"/>
                <a:r>
                  <a:rPr lang="en-US" dirty="0"/>
                  <a:t>where </a:t>
                </a:r>
                <a14:m>
                  <m:oMath xmlns:m="http://schemas.openxmlformats.org/officeDocument/2006/math">
                    <m:r>
                      <a:rPr lang="en-US" b="0" i="1" smtClean="0">
                        <a:latin typeface="Cambria Math" panose="02040503050406030204" pitchFamily="18" charset="0"/>
                      </a:rPr>
                      <m:t>𝑟</m:t>
                    </m:r>
                  </m:oMath>
                </a14:m>
                <a:r>
                  <a:rPr lang="en-US" dirty="0"/>
                  <a:t> is the binary relation in KG, </a:t>
                </a:r>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𝑠</m:t>
                        </m:r>
                      </m:sub>
                    </m:sSub>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𝑜</m:t>
                        </m:r>
                      </m:sub>
                    </m:sSub>
                  </m:oMath>
                </a14:m>
                <a:r>
                  <a:rPr lang="en-US" dirty="0"/>
                  <a:t> are the subjective/objective terms, respectively,</a:t>
                </a:r>
              </a:p>
              <a:p>
                <a:pPr lvl="1"/>
                <a:r>
                  <a:rPr lang="en-US" dirty="0"/>
                  <a:t>Each term is either an entity or variable (</a:t>
                </a:r>
                <a14:m>
                  <m:oMath xmlns:m="http://schemas.openxmlformats.org/officeDocument/2006/math">
                    <m:r>
                      <a:rPr lang="en-US" i="1" smtClean="0">
                        <a:latin typeface="Cambria Math" panose="02040503050406030204" pitchFamily="18" charset="0"/>
                      </a:rPr>
                      <m:t>𝑦</m:t>
                    </m:r>
                    <m:r>
                      <a:rPr lang="en-US"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𝑛</m:t>
                        </m:r>
                      </m:sub>
                    </m:sSub>
                  </m:oMath>
                </a14:m>
                <a:r>
                  <a:rPr lang="en-US" dirty="0"/>
                  <a:t>).</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28A6C029-45FA-F0AA-A6A8-17F7D45F4576}"/>
                  </a:ext>
                </a:extLst>
              </p:cNvPr>
              <p:cNvSpPr>
                <a:spLocks noGrp="1" noRot="1" noChangeAspect="1" noMove="1" noResize="1" noEditPoints="1" noAdjustHandles="1" noChangeArrowheads="1" noChangeShapeType="1" noTextEdit="1"/>
              </p:cNvSpPr>
              <p:nvPr>
                <p:ph idx="1"/>
              </p:nvPr>
            </p:nvSpPr>
            <p:spPr>
              <a:xfrm>
                <a:off x="838200" y="1485900"/>
                <a:ext cx="10515600" cy="4691063"/>
              </a:xfrm>
              <a:blipFill>
                <a:blip r:embed="rId2"/>
                <a:stretch>
                  <a:fillRect l="-1043" t="-2601" b="-1821"/>
                </a:stretch>
              </a:blipFill>
            </p:spPr>
            <p:txBody>
              <a:bodyPr/>
              <a:lstStyle/>
              <a:p>
                <a:r>
                  <a:rPr lang="en-HK">
                    <a:noFill/>
                  </a:rPr>
                  <a:t> </a:t>
                </a:r>
              </a:p>
            </p:txBody>
          </p:sp>
        </mc:Fallback>
      </mc:AlternateContent>
      <p:sp>
        <p:nvSpPr>
          <p:cNvPr id="4" name="Slide Number Placeholder 3">
            <a:extLst>
              <a:ext uri="{FF2B5EF4-FFF2-40B4-BE49-F238E27FC236}">
                <a16:creationId xmlns:a16="http://schemas.microsoft.com/office/drawing/2014/main" id="{BF919D79-8761-3129-6145-C992FF91DDFD}"/>
              </a:ext>
            </a:extLst>
          </p:cNvPr>
          <p:cNvSpPr>
            <a:spLocks noGrp="1"/>
          </p:cNvSpPr>
          <p:nvPr>
            <p:ph type="sldNum" sz="quarter" idx="12"/>
          </p:nvPr>
        </p:nvSpPr>
        <p:spPr/>
        <p:txBody>
          <a:bodyPr/>
          <a:lstStyle/>
          <a:p>
            <a:fld id="{1CF2D47E-0AF1-4C27-801F-64E3E5BF7F72}" type="slidenum">
              <a:rPr lang="en-US" smtClean="0"/>
              <a:t>4</a:t>
            </a:fld>
            <a:endParaRPr lang="en-US"/>
          </a:p>
        </p:txBody>
      </p:sp>
      <p:sp>
        <p:nvSpPr>
          <p:cNvPr id="6" name="Rectangle: Rounded Corners 5">
            <a:extLst>
              <a:ext uri="{FF2B5EF4-FFF2-40B4-BE49-F238E27FC236}">
                <a16:creationId xmlns:a16="http://schemas.microsoft.com/office/drawing/2014/main" id="{D455FECF-8E15-BD58-8B9E-7F38AA1B4538}"/>
              </a:ext>
            </a:extLst>
          </p:cNvPr>
          <p:cNvSpPr/>
          <p:nvPr/>
        </p:nvSpPr>
        <p:spPr>
          <a:xfrm>
            <a:off x="5480094" y="4027333"/>
            <a:ext cx="353147" cy="334229"/>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LID4096"/>
          </a:p>
        </p:txBody>
      </p:sp>
      <p:sp>
        <p:nvSpPr>
          <p:cNvPr id="7" name="Rectangle: Rounded Corners 6">
            <a:extLst>
              <a:ext uri="{FF2B5EF4-FFF2-40B4-BE49-F238E27FC236}">
                <a16:creationId xmlns:a16="http://schemas.microsoft.com/office/drawing/2014/main" id="{26C8A2F1-DA2C-DE01-330E-F203FC437114}"/>
              </a:ext>
            </a:extLst>
          </p:cNvPr>
          <p:cNvSpPr/>
          <p:nvPr/>
        </p:nvSpPr>
        <p:spPr>
          <a:xfrm>
            <a:off x="5837446" y="4027332"/>
            <a:ext cx="1629103" cy="334229"/>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LID4096"/>
          </a:p>
        </p:txBody>
      </p:sp>
      <p:sp>
        <p:nvSpPr>
          <p:cNvPr id="8" name="TextBox 7">
            <a:extLst>
              <a:ext uri="{FF2B5EF4-FFF2-40B4-BE49-F238E27FC236}">
                <a16:creationId xmlns:a16="http://schemas.microsoft.com/office/drawing/2014/main" id="{83A042D2-D225-297C-C2B5-E48F94247646}"/>
              </a:ext>
            </a:extLst>
          </p:cNvPr>
          <p:cNvSpPr txBox="1"/>
          <p:nvPr/>
        </p:nvSpPr>
        <p:spPr>
          <a:xfrm>
            <a:off x="4945210" y="4311832"/>
            <a:ext cx="942887" cy="369332"/>
          </a:xfrm>
          <a:prstGeom prst="rect">
            <a:avLst/>
          </a:prstGeom>
          <a:noFill/>
        </p:spPr>
        <p:txBody>
          <a:bodyPr wrap="none" rtlCol="0">
            <a:spAutoFit/>
          </a:bodyPr>
          <a:lstStyle/>
          <a:p>
            <a:r>
              <a:rPr lang="en-US" dirty="0"/>
              <a:t>Free var</a:t>
            </a:r>
            <a:endParaRPr lang="LID4096" dirty="0"/>
          </a:p>
        </p:txBody>
      </p:sp>
      <p:sp>
        <p:nvSpPr>
          <p:cNvPr id="9" name="TextBox 8">
            <a:extLst>
              <a:ext uri="{FF2B5EF4-FFF2-40B4-BE49-F238E27FC236}">
                <a16:creationId xmlns:a16="http://schemas.microsoft.com/office/drawing/2014/main" id="{18DFC9E5-E25E-2667-9513-3BCD2F78BB2A}"/>
              </a:ext>
            </a:extLst>
          </p:cNvPr>
          <p:cNvSpPr txBox="1"/>
          <p:nvPr/>
        </p:nvSpPr>
        <p:spPr>
          <a:xfrm>
            <a:off x="5875484" y="4311832"/>
            <a:ext cx="1527278" cy="369332"/>
          </a:xfrm>
          <a:prstGeom prst="rect">
            <a:avLst/>
          </a:prstGeom>
          <a:noFill/>
        </p:spPr>
        <p:txBody>
          <a:bodyPr wrap="none" rtlCol="0">
            <a:spAutoFit/>
          </a:bodyPr>
          <a:lstStyle/>
          <a:p>
            <a:r>
              <a:rPr lang="en-US" dirty="0"/>
              <a:t>Quantified var</a:t>
            </a:r>
            <a:endParaRPr lang="LID4096" dirty="0"/>
          </a:p>
        </p:txBody>
      </p:sp>
      <p:grpSp>
        <p:nvGrpSpPr>
          <p:cNvPr id="5" name="Group 4">
            <a:extLst>
              <a:ext uri="{FF2B5EF4-FFF2-40B4-BE49-F238E27FC236}">
                <a16:creationId xmlns:a16="http://schemas.microsoft.com/office/drawing/2014/main" id="{5A9533E2-7139-E2C4-FC3C-EC604DEEF054}"/>
              </a:ext>
            </a:extLst>
          </p:cNvPr>
          <p:cNvGrpSpPr/>
          <p:nvPr/>
        </p:nvGrpSpPr>
        <p:grpSpPr>
          <a:xfrm>
            <a:off x="7523699" y="136525"/>
            <a:ext cx="4372206" cy="1200329"/>
            <a:chOff x="7466549" y="365125"/>
            <a:chExt cx="4372206" cy="1200329"/>
          </a:xfrm>
        </p:grpSpPr>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501392C-A138-088C-ACA7-C1266A5385E7}"/>
                    </a:ext>
                  </a:extLst>
                </p:cNvPr>
                <p:cNvSpPr txBox="1"/>
                <p:nvPr/>
              </p:nvSpPr>
              <p:spPr>
                <a:xfrm>
                  <a:off x="7466549" y="365125"/>
                  <a:ext cx="4372206"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a:t>The free var </a:t>
                  </a:r>
                  <a14:m>
                    <m:oMath xmlns:m="http://schemas.openxmlformats.org/officeDocument/2006/math">
                      <m:r>
                        <a:rPr lang="en-US" sz="2400" i="1" dirty="0" smtClean="0">
                          <a:latin typeface="Cambria Math" panose="02040503050406030204" pitchFamily="18" charset="0"/>
                        </a:rPr>
                        <m:t>𝑦</m:t>
                      </m:r>
                      <m:r>
                        <a:rPr lang="en-US" sz="2400" i="1" dirty="0" smtClean="0">
                          <a:latin typeface="Cambria Math" panose="02040503050406030204" pitchFamily="18" charset="0"/>
                        </a:rPr>
                        <m:t>.</m:t>
                      </m:r>
                    </m:oMath>
                  </a14:m>
                  <a:r>
                    <a:rPr lang="en-US" sz="2400" dirty="0"/>
                    <a:t>  can be ignored without causing confusion and will be ignored in this lecture</a:t>
                  </a:r>
                  <a:endParaRPr lang="LID4096" sz="2400" dirty="0"/>
                </a:p>
              </p:txBody>
            </p:sp>
          </mc:Choice>
          <mc:Fallback xmlns="">
            <p:sp>
              <p:nvSpPr>
                <p:cNvPr id="11" name="TextBox 10">
                  <a:extLst>
                    <a:ext uri="{FF2B5EF4-FFF2-40B4-BE49-F238E27FC236}">
                      <a16:creationId xmlns:a16="http://schemas.microsoft.com/office/drawing/2014/main" id="{8501392C-A138-088C-ACA7-C1266A5385E7}"/>
                    </a:ext>
                  </a:extLst>
                </p:cNvPr>
                <p:cNvSpPr txBox="1">
                  <a:spLocks noRot="1" noChangeAspect="1" noMove="1" noResize="1" noEditPoints="1" noAdjustHandles="1" noChangeArrowheads="1" noChangeShapeType="1" noTextEdit="1"/>
                </p:cNvSpPr>
                <p:nvPr/>
              </p:nvSpPr>
              <p:spPr>
                <a:xfrm>
                  <a:off x="7466549" y="365125"/>
                  <a:ext cx="4372206" cy="1200329"/>
                </a:xfrm>
                <a:prstGeom prst="rect">
                  <a:avLst/>
                </a:prstGeom>
                <a:blipFill>
                  <a:blip r:embed="rId3"/>
                  <a:stretch>
                    <a:fillRect l="-1947" t="-3518" b="-10050"/>
                  </a:stretch>
                </a:blipFill>
              </p:spPr>
              <p:txBody>
                <a:bodyPr/>
                <a:lstStyle/>
                <a:p>
                  <a:r>
                    <a:rPr lang="en-HK">
                      <a:noFill/>
                    </a:rPr>
                    <a:t> </a:t>
                  </a:r>
                </a:p>
              </p:txBody>
            </p:sp>
          </mc:Fallback>
        </mc:AlternateContent>
        <p:sp>
          <p:nvSpPr>
            <p:cNvPr id="12" name="Rectangle: Rounded Corners 11">
              <a:extLst>
                <a:ext uri="{FF2B5EF4-FFF2-40B4-BE49-F238E27FC236}">
                  <a16:creationId xmlns:a16="http://schemas.microsoft.com/office/drawing/2014/main" id="{47F0C868-141F-EF77-364E-9E47226BFE62}"/>
                </a:ext>
              </a:extLst>
            </p:cNvPr>
            <p:cNvSpPr/>
            <p:nvPr/>
          </p:nvSpPr>
          <p:spPr>
            <a:xfrm>
              <a:off x="9056137" y="431944"/>
              <a:ext cx="353147" cy="334229"/>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LID4096"/>
            </a:p>
          </p:txBody>
        </p:sp>
      </p:grpSp>
    </p:spTree>
    <p:extLst>
      <p:ext uri="{BB962C8B-B14F-4D97-AF65-F5344CB8AC3E}">
        <p14:creationId xmlns:p14="http://schemas.microsoft.com/office/powerpoint/2010/main" val="406758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7" grpId="0" animBg="1"/>
      <p:bldP spid="8"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A787A-0937-A935-6CB2-893DCC49BC93}"/>
              </a:ext>
            </a:extLst>
          </p:cNvPr>
          <p:cNvSpPr>
            <a:spLocks noGrp="1"/>
          </p:cNvSpPr>
          <p:nvPr>
            <p:ph type="title"/>
          </p:nvPr>
        </p:nvSpPr>
        <p:spPr>
          <a:xfrm>
            <a:off x="812679" y="15267"/>
            <a:ext cx="10515600" cy="1207199"/>
          </a:xfrm>
        </p:spPr>
        <p:txBody>
          <a:bodyPr/>
          <a:lstStyle/>
          <a:p>
            <a:r>
              <a:rPr lang="en-HK" dirty="0">
                <a:cs typeface="Calibri" panose="020F0502020204030204" pitchFamily="34" charset="0"/>
              </a:rPr>
              <a:t>Number Reasoning Network</a:t>
            </a:r>
          </a:p>
        </p:txBody>
      </p:sp>
      <p:sp>
        <p:nvSpPr>
          <p:cNvPr id="39" name="Rectangle 38">
            <a:extLst>
              <a:ext uri="{FF2B5EF4-FFF2-40B4-BE49-F238E27FC236}">
                <a16:creationId xmlns:a16="http://schemas.microsoft.com/office/drawing/2014/main" id="{E3F4600F-004E-7C38-1BE4-47365BA38198}"/>
              </a:ext>
            </a:extLst>
          </p:cNvPr>
          <p:cNvSpPr/>
          <p:nvPr/>
        </p:nvSpPr>
        <p:spPr>
          <a:xfrm>
            <a:off x="577141" y="1078716"/>
            <a:ext cx="5149180" cy="769441"/>
          </a:xfrm>
          <a:prstGeom prst="rect">
            <a:avLst/>
          </a:prstGeom>
        </p:spPr>
        <p:txBody>
          <a:bodyPr wrap="square">
            <a:spAutoFit/>
          </a:bodyPr>
          <a:lstStyle/>
          <a:p>
            <a:pPr marL="457200" indent="-457200">
              <a:buAutoNum type="arabicParenBoth"/>
            </a:pPr>
            <a:r>
              <a:rPr lang="en-US" sz="2400" dirty="0">
                <a:ea typeface="Cambria Math" panose="02040503050406030204" pitchFamily="18" charset="0"/>
                <a:cs typeface="Times New Roman" panose="02020603050405020304" pitchFamily="18" charset="0"/>
              </a:rPr>
              <a:t>Relational Projection </a:t>
            </a:r>
            <a:r>
              <a:rPr lang="en-HK" sz="2400" dirty="0">
                <a:ea typeface="Cambria Math" panose="02040503050406030204" pitchFamily="18" charset="0"/>
                <a:cs typeface="Times New Roman" panose="02020603050405020304" pitchFamily="18" charset="0"/>
              </a:rPr>
              <a:t>(</a:t>
            </a:r>
            <a:r>
              <a:rPr lang="en-HK" sz="2400" dirty="0" err="1">
                <a:ea typeface="Cambria Math" panose="02040503050406030204" pitchFamily="18" charset="0"/>
                <a:cs typeface="Times New Roman" panose="02020603050405020304" pitchFamily="18" charset="0"/>
              </a:rPr>
              <a:t>rp</a:t>
            </a:r>
            <a:r>
              <a:rPr lang="en-HK" sz="2400" dirty="0">
                <a:ea typeface="Cambria Math" panose="02040503050406030204" pitchFamily="18" charset="0"/>
                <a:cs typeface="Times New Roman" panose="02020603050405020304" pitchFamily="18" charset="0"/>
              </a:rPr>
              <a:t>)</a:t>
            </a:r>
            <a:r>
              <a:rPr lang="en-US" sz="2400" dirty="0">
                <a:ea typeface="Cambria Math" panose="02040503050406030204" pitchFamily="18" charset="0"/>
                <a:cs typeface="Times New Roman" panose="02020603050405020304" pitchFamily="18" charset="0"/>
              </a:rPr>
              <a:t>:</a:t>
            </a:r>
            <a:endParaRPr lang="en-US" sz="2000" dirty="0">
              <a:ea typeface="Cambria Math" panose="02040503050406030204" pitchFamily="18" charset="0"/>
              <a:cs typeface="Times New Roman" panose="02020603050405020304" pitchFamily="18" charset="0"/>
            </a:endParaRPr>
          </a:p>
          <a:p>
            <a:r>
              <a:rPr lang="en-US" sz="2000" dirty="0">
                <a:ea typeface="Cambria Math" panose="02040503050406030204" pitchFamily="18" charset="0"/>
                <a:cs typeface="Times New Roman" panose="02020603050405020304" pitchFamily="18" charset="0"/>
              </a:rPr>
              <a:t>Query Embedding </a:t>
            </a:r>
            <a:r>
              <a:rPr lang="en-US" sz="2000" dirty="0">
                <a:ea typeface="Cambria Math" panose="02040503050406030204" pitchFamily="18" charset="0"/>
                <a:cs typeface="Times New Roman" panose="02020603050405020304" pitchFamily="18" charset="0"/>
                <a:sym typeface="Wingdings" panose="05000000000000000000" pitchFamily="2" charset="2"/>
              </a:rPr>
              <a:t> Value Distribution</a:t>
            </a:r>
            <a:r>
              <a:rPr lang="en-US" sz="2000" dirty="0">
                <a:ea typeface="Cambria Math" panose="02040503050406030204" pitchFamily="18" charset="0"/>
                <a:cs typeface="Times New Roman" panose="02020603050405020304" pitchFamily="18" charset="0"/>
              </a:rPr>
              <a:t> </a:t>
            </a:r>
          </a:p>
        </p:txBody>
      </p:sp>
      <p:sp>
        <p:nvSpPr>
          <p:cNvPr id="40" name="Rectangle 39">
            <a:extLst>
              <a:ext uri="{FF2B5EF4-FFF2-40B4-BE49-F238E27FC236}">
                <a16:creationId xmlns:a16="http://schemas.microsoft.com/office/drawing/2014/main" id="{3D1E83C5-8EAB-0A7B-FE45-4384352511E2}"/>
              </a:ext>
            </a:extLst>
          </p:cNvPr>
          <p:cNvSpPr/>
          <p:nvPr/>
        </p:nvSpPr>
        <p:spPr>
          <a:xfrm>
            <a:off x="6075416" y="1076199"/>
            <a:ext cx="6243305" cy="769441"/>
          </a:xfrm>
          <a:prstGeom prst="rect">
            <a:avLst/>
          </a:prstGeom>
        </p:spPr>
        <p:txBody>
          <a:bodyPr wrap="square">
            <a:spAutoFit/>
          </a:bodyPr>
          <a:lstStyle/>
          <a:p>
            <a:r>
              <a:rPr lang="en-US" sz="2400" dirty="0">
                <a:ea typeface="Cambria Math" panose="02040503050406030204" pitchFamily="18" charset="0"/>
                <a:cs typeface="Times New Roman" panose="02020603050405020304" pitchFamily="18" charset="0"/>
              </a:rPr>
              <a:t>(2) Attribute Projection (ap):</a:t>
            </a:r>
          </a:p>
          <a:p>
            <a:r>
              <a:rPr lang="en-US" sz="2000" dirty="0">
                <a:ea typeface="Cambria Math" panose="02040503050406030204" pitchFamily="18" charset="0"/>
                <a:cs typeface="Times New Roman" panose="02020603050405020304" pitchFamily="18" charset="0"/>
              </a:rPr>
              <a:t>Query Embedding </a:t>
            </a:r>
            <a:r>
              <a:rPr lang="en-US" sz="2000" dirty="0">
                <a:ea typeface="Cambria Math" panose="02040503050406030204" pitchFamily="18" charset="0"/>
                <a:cs typeface="Times New Roman" panose="02020603050405020304" pitchFamily="18" charset="0"/>
                <a:sym typeface="Wingdings" panose="05000000000000000000" pitchFamily="2" charset="2"/>
              </a:rPr>
              <a:t> Value Distribution</a:t>
            </a:r>
            <a:r>
              <a:rPr lang="en-US" sz="2000" dirty="0">
                <a:ea typeface="Cambria Math" panose="02040503050406030204" pitchFamily="18" charset="0"/>
                <a:cs typeface="Times New Roman" panose="02020603050405020304" pitchFamily="18" charset="0"/>
              </a:rPr>
              <a:t> </a:t>
            </a:r>
          </a:p>
        </p:txBody>
      </p:sp>
      <p:sp>
        <p:nvSpPr>
          <p:cNvPr id="41" name="Rectangle 40">
            <a:extLst>
              <a:ext uri="{FF2B5EF4-FFF2-40B4-BE49-F238E27FC236}">
                <a16:creationId xmlns:a16="http://schemas.microsoft.com/office/drawing/2014/main" id="{8E54B17C-53F0-6A72-6B49-E6D250EFC800}"/>
              </a:ext>
            </a:extLst>
          </p:cNvPr>
          <p:cNvSpPr/>
          <p:nvPr/>
        </p:nvSpPr>
        <p:spPr>
          <a:xfrm>
            <a:off x="577141" y="2259043"/>
            <a:ext cx="5149180" cy="1138773"/>
          </a:xfrm>
          <a:prstGeom prst="rect">
            <a:avLst/>
          </a:prstGeom>
        </p:spPr>
        <p:txBody>
          <a:bodyPr wrap="square">
            <a:spAutoFit/>
          </a:bodyPr>
          <a:lstStyle/>
          <a:p>
            <a:r>
              <a:rPr lang="en-US" sz="2400" dirty="0">
                <a:ea typeface="Cambria Math" panose="02040503050406030204" pitchFamily="18" charset="0"/>
                <a:cs typeface="Times New Roman" panose="02020603050405020304" pitchFamily="18" charset="0"/>
              </a:rPr>
              <a:t>(3) Numerical Projection (np):</a:t>
            </a:r>
          </a:p>
          <a:p>
            <a:r>
              <a:rPr lang="en-US" sz="2000" dirty="0">
                <a:ea typeface="Cambria Math" panose="02040503050406030204" pitchFamily="18" charset="0"/>
                <a:cs typeface="Times New Roman" panose="02020603050405020304" pitchFamily="18" charset="0"/>
                <a:sym typeface="Wingdings" panose="05000000000000000000" pitchFamily="2" charset="2"/>
              </a:rPr>
              <a:t>Value Distribution</a:t>
            </a:r>
            <a:r>
              <a:rPr lang="en-US" sz="2000" dirty="0">
                <a:ea typeface="Cambria Math" panose="02040503050406030204" pitchFamily="18" charset="0"/>
                <a:cs typeface="Times New Roman" panose="02020603050405020304" pitchFamily="18" charset="0"/>
              </a:rPr>
              <a:t> </a:t>
            </a:r>
            <a:r>
              <a:rPr lang="en-US" sz="2000" dirty="0">
                <a:ea typeface="Cambria Math" panose="02040503050406030204" pitchFamily="18" charset="0"/>
                <a:cs typeface="Times New Roman" panose="02020603050405020304" pitchFamily="18" charset="0"/>
                <a:sym typeface="Wingdings" panose="05000000000000000000" pitchFamily="2" charset="2"/>
              </a:rPr>
              <a:t></a:t>
            </a:r>
            <a:r>
              <a:rPr lang="en-US" sz="2000" dirty="0">
                <a:ea typeface="Cambria Math" panose="02040503050406030204" pitchFamily="18" charset="0"/>
                <a:cs typeface="Times New Roman" panose="02020603050405020304" pitchFamily="18" charset="0"/>
              </a:rPr>
              <a:t> </a:t>
            </a:r>
            <a:r>
              <a:rPr lang="en-US" sz="2000" dirty="0">
                <a:ea typeface="Cambria Math" panose="02040503050406030204" pitchFamily="18" charset="0"/>
                <a:cs typeface="Times New Roman" panose="02020603050405020304" pitchFamily="18" charset="0"/>
                <a:sym typeface="Wingdings" panose="05000000000000000000" pitchFamily="2" charset="2"/>
              </a:rPr>
              <a:t>Value Distribution</a:t>
            </a:r>
            <a:r>
              <a:rPr lang="en-US" sz="2000" dirty="0">
                <a:ea typeface="Cambria Math" panose="02040503050406030204" pitchFamily="18" charset="0"/>
                <a:cs typeface="Times New Roman" panose="02020603050405020304" pitchFamily="18" charset="0"/>
              </a:rPr>
              <a:t> </a:t>
            </a:r>
          </a:p>
          <a:p>
            <a:endParaRPr lang="en-US" sz="2400" dirty="0">
              <a:ea typeface="Cambria Math" panose="02040503050406030204" pitchFamily="18" charset="0"/>
              <a:cs typeface="Times New Roman" panose="02020603050405020304" pitchFamily="18" charset="0"/>
            </a:endParaRPr>
          </a:p>
        </p:txBody>
      </p:sp>
      <p:sp>
        <p:nvSpPr>
          <p:cNvPr id="42" name="Rectangle 41">
            <a:extLst>
              <a:ext uri="{FF2B5EF4-FFF2-40B4-BE49-F238E27FC236}">
                <a16:creationId xmlns:a16="http://schemas.microsoft.com/office/drawing/2014/main" id="{1EECF735-E043-7BBC-350A-8DD2F082B2E8}"/>
              </a:ext>
            </a:extLst>
          </p:cNvPr>
          <p:cNvSpPr/>
          <p:nvPr/>
        </p:nvSpPr>
        <p:spPr>
          <a:xfrm>
            <a:off x="6075416" y="2257127"/>
            <a:ext cx="5447247" cy="1138773"/>
          </a:xfrm>
          <a:prstGeom prst="rect">
            <a:avLst/>
          </a:prstGeom>
        </p:spPr>
        <p:txBody>
          <a:bodyPr wrap="square">
            <a:spAutoFit/>
          </a:bodyPr>
          <a:lstStyle/>
          <a:p>
            <a:r>
              <a:rPr lang="en-US" sz="2400" dirty="0">
                <a:ea typeface="Cambria Math" panose="02040503050406030204" pitchFamily="18" charset="0"/>
                <a:cs typeface="Times New Roman" panose="02020603050405020304" pitchFamily="18" charset="0"/>
              </a:rPr>
              <a:t>(4) Reverse Attribute Projection (rap):</a:t>
            </a:r>
          </a:p>
          <a:p>
            <a:r>
              <a:rPr lang="en-US" sz="2000" dirty="0">
                <a:ea typeface="Cambria Math" panose="02040503050406030204" pitchFamily="18" charset="0"/>
                <a:cs typeface="Times New Roman" panose="02020603050405020304" pitchFamily="18" charset="0"/>
                <a:sym typeface="Wingdings" panose="05000000000000000000" pitchFamily="2" charset="2"/>
              </a:rPr>
              <a:t>Value Distribution</a:t>
            </a:r>
            <a:r>
              <a:rPr lang="en-US" sz="2000" dirty="0">
                <a:ea typeface="Cambria Math" panose="02040503050406030204" pitchFamily="18" charset="0"/>
                <a:cs typeface="Times New Roman" panose="02020603050405020304" pitchFamily="18" charset="0"/>
              </a:rPr>
              <a:t> </a:t>
            </a:r>
            <a:r>
              <a:rPr lang="en-US" sz="2000" dirty="0">
                <a:ea typeface="Cambria Math" panose="02040503050406030204" pitchFamily="18" charset="0"/>
                <a:cs typeface="Times New Roman" panose="02020603050405020304" pitchFamily="18" charset="0"/>
                <a:sym typeface="Wingdings" panose="05000000000000000000" pitchFamily="2" charset="2"/>
              </a:rPr>
              <a:t></a:t>
            </a:r>
            <a:r>
              <a:rPr lang="en-US" sz="2000" dirty="0">
                <a:ea typeface="Cambria Math" panose="02040503050406030204" pitchFamily="18" charset="0"/>
                <a:cs typeface="Times New Roman" panose="02020603050405020304" pitchFamily="18" charset="0"/>
              </a:rPr>
              <a:t> Query Embedding </a:t>
            </a:r>
          </a:p>
          <a:p>
            <a:endParaRPr lang="en-US" sz="2400" dirty="0">
              <a:ea typeface="Cambria Math" panose="02040503050406030204" pitchFamily="18" charset="0"/>
              <a:cs typeface="Times New Roman" panose="02020603050405020304" pitchFamily="18" charset="0"/>
            </a:endParaRPr>
          </a:p>
        </p:txBody>
      </p:sp>
      <p:sp>
        <p:nvSpPr>
          <p:cNvPr id="78" name="Slide Number Placeholder 77">
            <a:extLst>
              <a:ext uri="{FF2B5EF4-FFF2-40B4-BE49-F238E27FC236}">
                <a16:creationId xmlns:a16="http://schemas.microsoft.com/office/drawing/2014/main" id="{15692225-0053-7225-D342-7CA1E8A68048}"/>
              </a:ext>
            </a:extLst>
          </p:cNvPr>
          <p:cNvSpPr>
            <a:spLocks noGrp="1"/>
          </p:cNvSpPr>
          <p:nvPr>
            <p:ph type="sldNum" sz="quarter" idx="12"/>
          </p:nvPr>
        </p:nvSpPr>
        <p:spPr/>
        <p:txBody>
          <a:bodyPr/>
          <a:lstStyle/>
          <a:p>
            <a:fld id="{40FF0A25-54B3-41CC-992D-8587B52939C2}" type="slidenum">
              <a:rPr lang="en-HK" smtClean="0"/>
              <a:t>40</a:t>
            </a:fld>
            <a:endParaRPr lang="en-HK"/>
          </a:p>
        </p:txBody>
      </p:sp>
      <p:grpSp>
        <p:nvGrpSpPr>
          <p:cNvPr id="14" name="Group 13">
            <a:extLst>
              <a:ext uri="{FF2B5EF4-FFF2-40B4-BE49-F238E27FC236}">
                <a16:creationId xmlns:a16="http://schemas.microsoft.com/office/drawing/2014/main" id="{D947FE3E-C836-037A-DF6F-F5E76155186B}"/>
              </a:ext>
            </a:extLst>
          </p:cNvPr>
          <p:cNvGrpSpPr/>
          <p:nvPr/>
        </p:nvGrpSpPr>
        <p:grpSpPr>
          <a:xfrm>
            <a:off x="1287503" y="3395900"/>
            <a:ext cx="9565952" cy="2905944"/>
            <a:chOff x="1638909" y="3482428"/>
            <a:chExt cx="9565952" cy="2905944"/>
          </a:xfrm>
        </p:grpSpPr>
        <p:pic>
          <p:nvPicPr>
            <p:cNvPr id="15" name="Picture 14" descr="Re:Focus: The Left-Siders">
              <a:extLst>
                <a:ext uri="{FF2B5EF4-FFF2-40B4-BE49-F238E27FC236}">
                  <a16:creationId xmlns:a16="http://schemas.microsoft.com/office/drawing/2014/main" id="{4D77F5BA-2A66-0EE5-2034-2BD8EAEC2436}"/>
                </a:ext>
              </a:extLst>
            </p:cNvPr>
            <p:cNvPicPr>
              <a:picLocks noChangeArrowheads="1"/>
            </p:cNvPicPr>
            <p:nvPr/>
          </p:nvPicPr>
          <p:blipFill rotWithShape="1">
            <a:blip r:embed="rId3">
              <a:extLst>
                <a:ext uri="{28A0092B-C50C-407E-A947-70E740481C1C}">
                  <a14:useLocalDpi xmlns:a14="http://schemas.microsoft.com/office/drawing/2010/main" val="0"/>
                </a:ext>
              </a:extLst>
            </a:blip>
            <a:srcRect l="6541" t="558" r="11464" b="5257"/>
            <a:stretch/>
          </p:blipFill>
          <p:spPr bwMode="auto">
            <a:xfrm rot="5400000">
              <a:off x="7211797" y="3957580"/>
              <a:ext cx="1084544" cy="463084"/>
            </a:xfrm>
            <a:prstGeom prst="rect">
              <a:avLst/>
            </a:prstGeom>
            <a:noFill/>
            <a:ln w="19050" cap="rnd">
              <a:noFill/>
              <a:prstDash val="sysDash"/>
            </a:ln>
            <a:extLst>
              <a:ext uri="{909E8E84-426E-40DD-AFC4-6F175D3DCCD1}">
                <a14:hiddenFill xmlns:a14="http://schemas.microsoft.com/office/drawing/2010/main">
                  <a:solidFill>
                    <a:srgbClr val="FFFFFF"/>
                  </a:solidFill>
                </a14:hiddenFill>
              </a:ext>
            </a:extLst>
          </p:spPr>
        </p:pic>
        <p:pic>
          <p:nvPicPr>
            <p:cNvPr id="16" name="Picture 6" descr="Re:Focus: The Left-Siders">
              <a:extLst>
                <a:ext uri="{FF2B5EF4-FFF2-40B4-BE49-F238E27FC236}">
                  <a16:creationId xmlns:a16="http://schemas.microsoft.com/office/drawing/2014/main" id="{582FE3A5-8F20-360E-3407-46321A153FBC}"/>
                </a:ext>
              </a:extLst>
            </p:cNvPr>
            <p:cNvPicPr>
              <a:picLocks noChangeArrowheads="1"/>
            </p:cNvPicPr>
            <p:nvPr/>
          </p:nvPicPr>
          <p:blipFill rotWithShape="1">
            <a:blip r:embed="rId3">
              <a:extLst>
                <a:ext uri="{28A0092B-C50C-407E-A947-70E740481C1C}">
                  <a14:useLocalDpi xmlns:a14="http://schemas.microsoft.com/office/drawing/2010/main" val="0"/>
                </a:ext>
              </a:extLst>
            </a:blip>
            <a:srcRect l="6541" t="558" r="11464" b="5257"/>
            <a:stretch/>
          </p:blipFill>
          <p:spPr bwMode="auto">
            <a:xfrm rot="5400000">
              <a:off x="5307116" y="4396219"/>
              <a:ext cx="1084544" cy="463084"/>
            </a:xfrm>
            <a:prstGeom prst="rect">
              <a:avLst/>
            </a:prstGeom>
            <a:noFill/>
            <a:ln w="19050" cap="rnd">
              <a:noFill/>
              <a:prstDash val="sysDash"/>
            </a:ln>
            <a:extLst>
              <a:ext uri="{909E8E84-426E-40DD-AFC4-6F175D3DCCD1}">
                <a14:hiddenFill xmlns:a14="http://schemas.microsoft.com/office/drawing/2010/main">
                  <a:solidFill>
                    <a:srgbClr val="FFFFFF"/>
                  </a:solidFill>
                </a14:hiddenFill>
              </a:ext>
            </a:extLst>
          </p:spPr>
        </p:pic>
        <p:sp>
          <p:nvSpPr>
            <p:cNvPr id="17" name="Rounded Rectangle 97">
              <a:extLst>
                <a:ext uri="{FF2B5EF4-FFF2-40B4-BE49-F238E27FC236}">
                  <a16:creationId xmlns:a16="http://schemas.microsoft.com/office/drawing/2014/main" id="{40D0C01A-D9C8-77DE-7C13-E124F2720319}"/>
                </a:ext>
              </a:extLst>
            </p:cNvPr>
            <p:cNvSpPr/>
            <p:nvPr/>
          </p:nvSpPr>
          <p:spPr>
            <a:xfrm>
              <a:off x="9750600" y="3494324"/>
              <a:ext cx="424934" cy="1813160"/>
            </a:xfrm>
            <a:prstGeom prst="roundRect">
              <a:avLst>
                <a:gd name="adj" fmla="val 9408"/>
              </a:avLst>
            </a:prstGeom>
            <a:solidFill>
              <a:schemeClr val="lt1">
                <a:alpha val="0"/>
              </a:schemeClr>
            </a:solidFill>
            <a:ln w="1905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000" dirty="0">
                <a:solidFill>
                  <a:schemeClr val="tx1"/>
                </a:solidFill>
              </a:endParaRPr>
            </a:p>
          </p:txBody>
        </p:sp>
        <p:sp>
          <p:nvSpPr>
            <p:cNvPr id="18" name="TextBox 17">
              <a:extLst>
                <a:ext uri="{FF2B5EF4-FFF2-40B4-BE49-F238E27FC236}">
                  <a16:creationId xmlns:a16="http://schemas.microsoft.com/office/drawing/2014/main" id="{E5DE31A1-7A93-3B11-90FA-FD1CF2CFF811}"/>
                </a:ext>
              </a:extLst>
            </p:cNvPr>
            <p:cNvSpPr txBox="1"/>
            <p:nvPr/>
          </p:nvSpPr>
          <p:spPr>
            <a:xfrm rot="-2760000">
              <a:off x="5346412" y="3691186"/>
              <a:ext cx="509202" cy="307777"/>
            </a:xfrm>
            <a:prstGeom prst="rect">
              <a:avLst/>
            </a:prstGeom>
            <a:noFill/>
          </p:spPr>
          <p:txBody>
            <a:bodyPr wrap="square" rtlCol="0">
              <a:spAutoFit/>
            </a:bodyPr>
            <a:lstStyle/>
            <a:p>
              <a:r>
                <a:rPr lang="en-US" sz="1400" dirty="0"/>
                <a:t>50</a:t>
              </a:r>
              <a:r>
                <a:rPr lang="en-US" altLang="zh-CN" sz="1400" dirty="0"/>
                <a:t>°</a:t>
              </a:r>
              <a:endParaRPr lang="en-US" sz="1400" dirty="0"/>
            </a:p>
          </p:txBody>
        </p:sp>
        <p:sp>
          <p:nvSpPr>
            <p:cNvPr id="19" name="Rounded Rectangle 61">
              <a:extLst>
                <a:ext uri="{FF2B5EF4-FFF2-40B4-BE49-F238E27FC236}">
                  <a16:creationId xmlns:a16="http://schemas.microsoft.com/office/drawing/2014/main" id="{98E697BD-7AE1-E709-4A94-9C1C3944D01A}"/>
                </a:ext>
              </a:extLst>
            </p:cNvPr>
            <p:cNvSpPr/>
            <p:nvPr/>
          </p:nvSpPr>
          <p:spPr>
            <a:xfrm>
              <a:off x="3254304" y="3482428"/>
              <a:ext cx="818687" cy="1900097"/>
            </a:xfrm>
            <a:prstGeom prst="roundRect">
              <a:avLst>
                <a:gd name="adj" fmla="val 9408"/>
              </a:avLst>
            </a:prstGeom>
            <a:solidFill>
              <a:schemeClr val="lt1">
                <a:alpha val="0"/>
              </a:schemeClr>
            </a:solidFill>
            <a:ln w="1905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000">
                <a:solidFill>
                  <a:schemeClr val="tx1"/>
                </a:solidFill>
              </a:endParaRP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8C2838B-CACB-9555-0DDE-3794DFB49EC7}"/>
                    </a:ext>
                  </a:extLst>
                </p:cNvPr>
                <p:cNvSpPr txBox="1"/>
                <p:nvPr/>
              </p:nvSpPr>
              <p:spPr>
                <a:xfrm>
                  <a:off x="3202649" y="3889241"/>
                  <a:ext cx="89825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ea typeface="Cambria Math" panose="02040503050406030204" pitchFamily="18" charset="0"/>
                          </a:rPr>
                          <m:t>𝑇𝑜𝑘𝑦𝑜</m:t>
                        </m:r>
                      </m:oMath>
                    </m:oMathPara>
                  </a14:m>
                  <a:endParaRPr lang="en-US" dirty="0">
                    <a:solidFill>
                      <a:schemeClr val="tx1"/>
                    </a:solidFill>
                  </a:endParaRPr>
                </a:p>
              </p:txBody>
            </p:sp>
          </mc:Choice>
          <mc:Fallback xmlns="">
            <p:sp>
              <p:nvSpPr>
                <p:cNvPr id="20" name="TextBox 19">
                  <a:extLst>
                    <a:ext uri="{FF2B5EF4-FFF2-40B4-BE49-F238E27FC236}">
                      <a16:creationId xmlns:a16="http://schemas.microsoft.com/office/drawing/2014/main" id="{28C2838B-CACB-9555-0DDE-3794DFB49EC7}"/>
                    </a:ext>
                  </a:extLst>
                </p:cNvPr>
                <p:cNvSpPr txBox="1">
                  <a:spLocks noRot="1" noChangeAspect="1" noMove="1" noResize="1" noEditPoints="1" noAdjustHandles="1" noChangeArrowheads="1" noChangeShapeType="1" noTextEdit="1"/>
                </p:cNvSpPr>
                <p:nvPr/>
              </p:nvSpPr>
              <p:spPr>
                <a:xfrm>
                  <a:off x="3202649" y="3889241"/>
                  <a:ext cx="898254" cy="369332"/>
                </a:xfrm>
                <a:prstGeom prst="rect">
                  <a:avLst/>
                </a:prstGeom>
                <a:blipFill>
                  <a:blip r:embed="rId4"/>
                  <a:stretch>
                    <a:fillRect b="-13333"/>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F30C4E28-62AC-BC2A-60D3-9C9E0471C275}"/>
                    </a:ext>
                  </a:extLst>
                </p:cNvPr>
                <p:cNvSpPr txBox="1"/>
                <p:nvPr/>
              </p:nvSpPr>
              <p:spPr>
                <a:xfrm>
                  <a:off x="3202649" y="4349810"/>
                  <a:ext cx="89825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ea typeface="Cambria Math" panose="02040503050406030204" pitchFamily="18" charset="0"/>
                          </a:rPr>
                          <m:t>𝐾𝑦𝑜𝑡𝑜</m:t>
                        </m:r>
                      </m:oMath>
                    </m:oMathPara>
                  </a14:m>
                  <a:endParaRPr lang="en-US" dirty="0">
                    <a:solidFill>
                      <a:schemeClr val="tx1"/>
                    </a:solidFill>
                  </a:endParaRPr>
                </a:p>
              </p:txBody>
            </p:sp>
          </mc:Choice>
          <mc:Fallback xmlns="">
            <p:sp>
              <p:nvSpPr>
                <p:cNvPr id="21" name="TextBox 20">
                  <a:extLst>
                    <a:ext uri="{FF2B5EF4-FFF2-40B4-BE49-F238E27FC236}">
                      <a16:creationId xmlns:a16="http://schemas.microsoft.com/office/drawing/2014/main" id="{F30C4E28-62AC-BC2A-60D3-9C9E0471C275}"/>
                    </a:ext>
                  </a:extLst>
                </p:cNvPr>
                <p:cNvSpPr txBox="1">
                  <a:spLocks noRot="1" noChangeAspect="1" noMove="1" noResize="1" noEditPoints="1" noAdjustHandles="1" noChangeArrowheads="1" noChangeShapeType="1" noTextEdit="1"/>
                </p:cNvSpPr>
                <p:nvPr/>
              </p:nvSpPr>
              <p:spPr>
                <a:xfrm>
                  <a:off x="3202649" y="4349810"/>
                  <a:ext cx="898254" cy="369332"/>
                </a:xfrm>
                <a:prstGeom prst="rect">
                  <a:avLst/>
                </a:prstGeom>
                <a:blipFill>
                  <a:blip r:embed="rId5"/>
                  <a:stretch>
                    <a:fillRect b="-11475"/>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F2717261-D709-FF6F-B213-84FD97CC712C}"/>
                    </a:ext>
                  </a:extLst>
                </p:cNvPr>
                <p:cNvSpPr txBox="1"/>
                <p:nvPr/>
              </p:nvSpPr>
              <p:spPr>
                <a:xfrm>
                  <a:off x="3202649" y="4851618"/>
                  <a:ext cx="89825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ea typeface="Cambria Math" panose="02040503050406030204" pitchFamily="18" charset="0"/>
                          </a:rPr>
                          <m:t>𝑂𝑠𝑎𝑘𝑎</m:t>
                        </m:r>
                      </m:oMath>
                    </m:oMathPara>
                  </a14:m>
                  <a:endParaRPr lang="en-US" dirty="0">
                    <a:solidFill>
                      <a:schemeClr val="tx1"/>
                    </a:solidFill>
                  </a:endParaRPr>
                </a:p>
              </p:txBody>
            </p:sp>
          </mc:Choice>
          <mc:Fallback xmlns="">
            <p:sp>
              <p:nvSpPr>
                <p:cNvPr id="22" name="TextBox 21">
                  <a:extLst>
                    <a:ext uri="{FF2B5EF4-FFF2-40B4-BE49-F238E27FC236}">
                      <a16:creationId xmlns:a16="http://schemas.microsoft.com/office/drawing/2014/main" id="{F2717261-D709-FF6F-B213-84FD97CC712C}"/>
                    </a:ext>
                  </a:extLst>
                </p:cNvPr>
                <p:cNvSpPr txBox="1">
                  <a:spLocks noRot="1" noChangeAspect="1" noMove="1" noResize="1" noEditPoints="1" noAdjustHandles="1" noChangeArrowheads="1" noChangeShapeType="1" noTextEdit="1"/>
                </p:cNvSpPr>
                <p:nvPr/>
              </p:nvSpPr>
              <p:spPr>
                <a:xfrm>
                  <a:off x="3202649" y="4851618"/>
                  <a:ext cx="898254" cy="369332"/>
                </a:xfrm>
                <a:prstGeom prst="rect">
                  <a:avLst/>
                </a:prstGeom>
                <a:blipFill>
                  <a:blip r:embed="rId6"/>
                  <a:stretch>
                    <a:fillRect/>
                  </a:stretch>
                </a:blipFill>
              </p:spPr>
              <p:txBody>
                <a:bodyPr/>
                <a:lstStyle/>
                <a:p>
                  <a:r>
                    <a:rPr lang="en-HK">
                      <a:noFill/>
                    </a:rPr>
                    <a:t> </a:t>
                  </a:r>
                </a:p>
              </p:txBody>
            </p:sp>
          </mc:Fallback>
        </mc:AlternateContent>
        <p:sp>
          <p:nvSpPr>
            <p:cNvPr id="23" name="TextBox 22">
              <a:extLst>
                <a:ext uri="{FF2B5EF4-FFF2-40B4-BE49-F238E27FC236}">
                  <a16:creationId xmlns:a16="http://schemas.microsoft.com/office/drawing/2014/main" id="{9A3D7A6C-DC4A-8AC5-2EB6-C51666AF65DB}"/>
                </a:ext>
              </a:extLst>
            </p:cNvPr>
            <p:cNvSpPr txBox="1"/>
            <p:nvPr/>
          </p:nvSpPr>
          <p:spPr>
            <a:xfrm rot="-2760000">
              <a:off x="5347281" y="4408469"/>
              <a:ext cx="503512" cy="307777"/>
            </a:xfrm>
            <a:prstGeom prst="rect">
              <a:avLst/>
            </a:prstGeom>
            <a:noFill/>
          </p:spPr>
          <p:txBody>
            <a:bodyPr wrap="square" rtlCol="0">
              <a:spAutoFit/>
            </a:bodyPr>
            <a:lstStyle/>
            <a:p>
              <a:r>
                <a:rPr lang="en-US" sz="1400" dirty="0"/>
                <a:t>30</a:t>
              </a:r>
              <a:r>
                <a:rPr lang="en-US" altLang="zh-CN" sz="1400" dirty="0"/>
                <a:t>°</a:t>
              </a:r>
              <a:endParaRPr lang="en-US" sz="1400" dirty="0"/>
            </a:p>
          </p:txBody>
        </p:sp>
        <p:sp>
          <p:nvSpPr>
            <p:cNvPr id="24" name="TextBox 23">
              <a:extLst>
                <a:ext uri="{FF2B5EF4-FFF2-40B4-BE49-F238E27FC236}">
                  <a16:creationId xmlns:a16="http://schemas.microsoft.com/office/drawing/2014/main" id="{39EEAC45-4F5A-87B3-BACC-345F5041A58F}"/>
                </a:ext>
              </a:extLst>
            </p:cNvPr>
            <p:cNvSpPr txBox="1"/>
            <p:nvPr/>
          </p:nvSpPr>
          <p:spPr>
            <a:xfrm rot="-2760000">
              <a:off x="5346461" y="4051037"/>
              <a:ext cx="508878" cy="307777"/>
            </a:xfrm>
            <a:prstGeom prst="rect">
              <a:avLst/>
            </a:prstGeom>
            <a:noFill/>
          </p:spPr>
          <p:txBody>
            <a:bodyPr wrap="square" rtlCol="0">
              <a:spAutoFit/>
            </a:bodyPr>
            <a:lstStyle/>
            <a:p>
              <a:r>
                <a:rPr lang="en-US" sz="1400" dirty="0"/>
                <a:t>40</a:t>
              </a:r>
              <a:r>
                <a:rPr lang="en-US" altLang="zh-CN" sz="1400" dirty="0"/>
                <a:t>°</a:t>
              </a:r>
              <a:endParaRPr lang="en-US" sz="1400" dirty="0"/>
            </a:p>
          </p:txBody>
        </p:sp>
        <p:sp>
          <p:nvSpPr>
            <p:cNvPr id="25" name="TextBox 24">
              <a:extLst>
                <a:ext uri="{FF2B5EF4-FFF2-40B4-BE49-F238E27FC236}">
                  <a16:creationId xmlns:a16="http://schemas.microsoft.com/office/drawing/2014/main" id="{EB95056E-F484-C6C3-8503-689FC7105A78}"/>
                </a:ext>
              </a:extLst>
            </p:cNvPr>
            <p:cNvSpPr txBox="1"/>
            <p:nvPr/>
          </p:nvSpPr>
          <p:spPr>
            <a:xfrm rot="-2760000">
              <a:off x="5320764" y="4722212"/>
              <a:ext cx="560894" cy="307777"/>
            </a:xfrm>
            <a:prstGeom prst="rect">
              <a:avLst/>
            </a:prstGeom>
            <a:noFill/>
          </p:spPr>
          <p:txBody>
            <a:bodyPr wrap="square" rtlCol="0">
              <a:spAutoFit/>
            </a:bodyPr>
            <a:lstStyle/>
            <a:p>
              <a:r>
                <a:rPr lang="en-US" sz="1400" dirty="0"/>
                <a:t>20</a:t>
              </a:r>
              <a:r>
                <a:rPr lang="en-US" altLang="zh-CN" sz="1400" dirty="0"/>
                <a:t>°</a:t>
              </a:r>
              <a:endParaRPr lang="en-US" sz="1400" dirty="0"/>
            </a:p>
          </p:txBody>
        </p:sp>
        <p:cxnSp>
          <p:nvCxnSpPr>
            <p:cNvPr id="26" name="Straight Arrow Connector 25">
              <a:extLst>
                <a:ext uri="{FF2B5EF4-FFF2-40B4-BE49-F238E27FC236}">
                  <a16:creationId xmlns:a16="http://schemas.microsoft.com/office/drawing/2014/main" id="{1AF723A4-89C8-0ECC-A1E8-C868FEAC46CF}"/>
                </a:ext>
              </a:extLst>
            </p:cNvPr>
            <p:cNvCxnSpPr>
              <a:cxnSpLocks/>
            </p:cNvCxnSpPr>
            <p:nvPr/>
          </p:nvCxnSpPr>
          <p:spPr>
            <a:xfrm flipV="1">
              <a:off x="6115065" y="4186046"/>
              <a:ext cx="1049377" cy="4599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F8758076-8337-030A-9A81-2A0AD5DE9E19}"/>
                </a:ext>
              </a:extLst>
            </p:cNvPr>
            <p:cNvCxnSpPr>
              <a:cxnSpLocks/>
            </p:cNvCxnSpPr>
            <p:nvPr/>
          </p:nvCxnSpPr>
          <p:spPr>
            <a:xfrm flipV="1">
              <a:off x="4253575" y="4383536"/>
              <a:ext cx="951132" cy="86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8E5029C4-4378-6721-28A4-F1A55631F77C}"/>
                </a:ext>
              </a:extLst>
            </p:cNvPr>
            <p:cNvCxnSpPr>
              <a:cxnSpLocks/>
              <a:stCxn id="59" idx="5"/>
            </p:cNvCxnSpPr>
            <p:nvPr/>
          </p:nvCxnSpPr>
          <p:spPr>
            <a:xfrm>
              <a:off x="1840410" y="4432477"/>
              <a:ext cx="1217584" cy="59554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06DA9E1D-1CE9-A955-5D5B-8088BDC5B4E7}"/>
                </a:ext>
              </a:extLst>
            </p:cNvPr>
            <p:cNvCxnSpPr>
              <a:cxnSpLocks/>
              <a:stCxn id="59" idx="6"/>
            </p:cNvCxnSpPr>
            <p:nvPr/>
          </p:nvCxnSpPr>
          <p:spPr>
            <a:xfrm>
              <a:off x="1874982" y="4353812"/>
              <a:ext cx="1161528"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a:extLst>
                <a:ext uri="{FF2B5EF4-FFF2-40B4-BE49-F238E27FC236}">
                  <a16:creationId xmlns:a16="http://schemas.microsoft.com/office/drawing/2014/main" id="{FEAD5A67-F938-FC6A-78C1-5C3F75A36C59}"/>
                </a:ext>
              </a:extLst>
            </p:cNvPr>
            <p:cNvCxnSpPr>
              <a:cxnSpLocks/>
              <a:stCxn id="59" idx="7"/>
            </p:cNvCxnSpPr>
            <p:nvPr/>
          </p:nvCxnSpPr>
          <p:spPr>
            <a:xfrm flipV="1">
              <a:off x="1840410" y="3844960"/>
              <a:ext cx="1196100" cy="43018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31" name="Google Shape;111;p18">
              <a:extLst>
                <a:ext uri="{FF2B5EF4-FFF2-40B4-BE49-F238E27FC236}">
                  <a16:creationId xmlns:a16="http://schemas.microsoft.com/office/drawing/2014/main" id="{BF81E80A-6C08-DDE6-6751-1A3472997048}"/>
                </a:ext>
              </a:extLst>
            </p:cNvPr>
            <p:cNvSpPr/>
            <p:nvPr/>
          </p:nvSpPr>
          <p:spPr>
            <a:xfrm>
              <a:off x="5658007" y="4915073"/>
              <a:ext cx="136413" cy="112945"/>
            </a:xfrm>
            <a:prstGeom prst="ellipse">
              <a:avLst/>
            </a:prstGeom>
            <a:gradFill>
              <a:gsLst>
                <a:gs pos="0">
                  <a:srgbClr val="C9DAF8"/>
                </a:gs>
                <a:gs pos="100000">
                  <a:srgbClr val="DE87F1"/>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sp>
          <p:nvSpPr>
            <p:cNvPr id="32" name="Google Shape;110;p18">
              <a:extLst>
                <a:ext uri="{FF2B5EF4-FFF2-40B4-BE49-F238E27FC236}">
                  <a16:creationId xmlns:a16="http://schemas.microsoft.com/office/drawing/2014/main" id="{C503ED52-7AAB-36AC-B766-9322024D97B8}"/>
                </a:ext>
              </a:extLst>
            </p:cNvPr>
            <p:cNvSpPr/>
            <p:nvPr/>
          </p:nvSpPr>
          <p:spPr>
            <a:xfrm>
              <a:off x="9848171" y="3661105"/>
              <a:ext cx="236073" cy="222498"/>
            </a:xfrm>
            <a:prstGeom prst="ellipse">
              <a:avLst/>
            </a:prstGeom>
            <a:gradFill>
              <a:gsLst>
                <a:gs pos="0">
                  <a:srgbClr val="F7E9D4"/>
                </a:gs>
                <a:gs pos="100000">
                  <a:srgbClr val="E6B94E"/>
                </a:gs>
              </a:gsLst>
              <a:lin ang="2698631"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400"/>
            </a:p>
          </p:txBody>
        </p:sp>
        <p:sp>
          <p:nvSpPr>
            <p:cNvPr id="33" name="Google Shape;110;p18">
              <a:extLst>
                <a:ext uri="{FF2B5EF4-FFF2-40B4-BE49-F238E27FC236}">
                  <a16:creationId xmlns:a16="http://schemas.microsoft.com/office/drawing/2014/main" id="{41025483-16DE-C176-EA9C-34D84EE77ACC}"/>
                </a:ext>
              </a:extLst>
            </p:cNvPr>
            <p:cNvSpPr/>
            <p:nvPr/>
          </p:nvSpPr>
          <p:spPr>
            <a:xfrm>
              <a:off x="9848171" y="4161038"/>
              <a:ext cx="236073" cy="222498"/>
            </a:xfrm>
            <a:prstGeom prst="ellipse">
              <a:avLst/>
            </a:prstGeom>
            <a:gradFill>
              <a:gsLst>
                <a:gs pos="0">
                  <a:srgbClr val="F7E9D4"/>
                </a:gs>
                <a:gs pos="100000">
                  <a:srgbClr val="E6B94E"/>
                </a:gs>
              </a:gsLst>
              <a:lin ang="2698631"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sp>
          <p:nvSpPr>
            <p:cNvPr id="34" name="Google Shape;110;p18">
              <a:extLst>
                <a:ext uri="{FF2B5EF4-FFF2-40B4-BE49-F238E27FC236}">
                  <a16:creationId xmlns:a16="http://schemas.microsoft.com/office/drawing/2014/main" id="{763B2490-7391-5835-6755-86D0DDE4B978}"/>
                </a:ext>
              </a:extLst>
            </p:cNvPr>
            <p:cNvSpPr/>
            <p:nvPr/>
          </p:nvSpPr>
          <p:spPr>
            <a:xfrm>
              <a:off x="9849583" y="4668163"/>
              <a:ext cx="236073" cy="222498"/>
            </a:xfrm>
            <a:prstGeom prst="ellipse">
              <a:avLst/>
            </a:prstGeom>
            <a:gradFill>
              <a:gsLst>
                <a:gs pos="0">
                  <a:srgbClr val="F7E9D4"/>
                </a:gs>
                <a:gs pos="100000">
                  <a:srgbClr val="E6B94E"/>
                </a:gs>
              </a:gsLst>
              <a:lin ang="2698631"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cxnSp>
          <p:nvCxnSpPr>
            <p:cNvPr id="35" name="Straight Arrow Connector 34">
              <a:extLst>
                <a:ext uri="{FF2B5EF4-FFF2-40B4-BE49-F238E27FC236}">
                  <a16:creationId xmlns:a16="http://schemas.microsoft.com/office/drawing/2014/main" id="{C177D748-B4CA-D94C-9EE4-0E92F6BFE549}"/>
                </a:ext>
              </a:extLst>
            </p:cNvPr>
            <p:cNvCxnSpPr>
              <a:cxnSpLocks/>
            </p:cNvCxnSpPr>
            <p:nvPr/>
          </p:nvCxnSpPr>
          <p:spPr>
            <a:xfrm flipH="1" flipV="1">
              <a:off x="5651814" y="3570768"/>
              <a:ext cx="0" cy="1729831"/>
            </a:xfrm>
            <a:prstGeom prst="straightConnector1">
              <a:avLst/>
            </a:prstGeom>
            <a:ln w="19050" cmpd="thickThin">
              <a:tailEnd type="triangle"/>
            </a:ln>
          </p:spPr>
          <p:style>
            <a:lnRef idx="1">
              <a:schemeClr val="dk1"/>
            </a:lnRef>
            <a:fillRef idx="0">
              <a:schemeClr val="dk1"/>
            </a:fillRef>
            <a:effectRef idx="0">
              <a:schemeClr val="dk1"/>
            </a:effectRef>
            <a:fontRef idx="minor">
              <a:schemeClr val="tx1"/>
            </a:fontRef>
          </p:style>
        </p:cxnSp>
        <p:sp>
          <p:nvSpPr>
            <p:cNvPr id="36" name="Google Shape;111;p18">
              <a:extLst>
                <a:ext uri="{FF2B5EF4-FFF2-40B4-BE49-F238E27FC236}">
                  <a16:creationId xmlns:a16="http://schemas.microsoft.com/office/drawing/2014/main" id="{253F5D93-0C0B-6818-88B8-BF146421D250}"/>
                </a:ext>
              </a:extLst>
            </p:cNvPr>
            <p:cNvSpPr/>
            <p:nvPr/>
          </p:nvSpPr>
          <p:spPr>
            <a:xfrm>
              <a:off x="5658395" y="4584362"/>
              <a:ext cx="136413" cy="112945"/>
            </a:xfrm>
            <a:prstGeom prst="ellipse">
              <a:avLst/>
            </a:prstGeom>
            <a:gradFill>
              <a:gsLst>
                <a:gs pos="0">
                  <a:srgbClr val="C9DAF8"/>
                </a:gs>
                <a:gs pos="100000">
                  <a:srgbClr val="DE87F1"/>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sp>
          <p:nvSpPr>
            <p:cNvPr id="37" name="Google Shape;111;p18">
              <a:extLst>
                <a:ext uri="{FF2B5EF4-FFF2-40B4-BE49-F238E27FC236}">
                  <a16:creationId xmlns:a16="http://schemas.microsoft.com/office/drawing/2014/main" id="{B2F993AA-3235-7FCD-269D-8D4A8363142F}"/>
                </a:ext>
              </a:extLst>
            </p:cNvPr>
            <p:cNvSpPr/>
            <p:nvPr/>
          </p:nvSpPr>
          <p:spPr>
            <a:xfrm>
              <a:off x="5655843" y="4245686"/>
              <a:ext cx="136413" cy="112945"/>
            </a:xfrm>
            <a:prstGeom prst="ellipse">
              <a:avLst/>
            </a:prstGeom>
            <a:gradFill>
              <a:gsLst>
                <a:gs pos="0">
                  <a:srgbClr val="C9DAF8"/>
                </a:gs>
                <a:gs pos="100000">
                  <a:srgbClr val="DE87F1"/>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cxnSp>
          <p:nvCxnSpPr>
            <p:cNvPr id="38" name="Straight Arrow Connector 37">
              <a:extLst>
                <a:ext uri="{FF2B5EF4-FFF2-40B4-BE49-F238E27FC236}">
                  <a16:creationId xmlns:a16="http://schemas.microsoft.com/office/drawing/2014/main" id="{5AC8C3F0-D747-C492-AEA5-547D14CAE42B}"/>
                </a:ext>
              </a:extLst>
            </p:cNvPr>
            <p:cNvCxnSpPr>
              <a:cxnSpLocks/>
            </p:cNvCxnSpPr>
            <p:nvPr/>
          </p:nvCxnSpPr>
          <p:spPr>
            <a:xfrm>
              <a:off x="4254202" y="3853330"/>
              <a:ext cx="95821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3" name="Straight Arrow Connector 42">
              <a:extLst>
                <a:ext uri="{FF2B5EF4-FFF2-40B4-BE49-F238E27FC236}">
                  <a16:creationId xmlns:a16="http://schemas.microsoft.com/office/drawing/2014/main" id="{9959295A-BCA4-AF0D-1401-7068D06AA5C7}"/>
                </a:ext>
              </a:extLst>
            </p:cNvPr>
            <p:cNvCxnSpPr>
              <a:cxnSpLocks/>
            </p:cNvCxnSpPr>
            <p:nvPr/>
          </p:nvCxnSpPr>
          <p:spPr>
            <a:xfrm>
              <a:off x="4257592" y="4933205"/>
              <a:ext cx="92172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4" name="Google Shape;111;p18">
              <a:extLst>
                <a:ext uri="{FF2B5EF4-FFF2-40B4-BE49-F238E27FC236}">
                  <a16:creationId xmlns:a16="http://schemas.microsoft.com/office/drawing/2014/main" id="{47E3C504-1E49-C216-383A-0C2C97002EE4}"/>
                </a:ext>
              </a:extLst>
            </p:cNvPr>
            <p:cNvSpPr/>
            <p:nvPr/>
          </p:nvSpPr>
          <p:spPr>
            <a:xfrm>
              <a:off x="7568527" y="4312276"/>
              <a:ext cx="136413" cy="112945"/>
            </a:xfrm>
            <a:prstGeom prst="ellipse">
              <a:avLst/>
            </a:prstGeom>
            <a:gradFill>
              <a:gsLst>
                <a:gs pos="0">
                  <a:srgbClr val="C9DAF8"/>
                </a:gs>
                <a:gs pos="100000">
                  <a:srgbClr val="DE87F1"/>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cxnSp>
          <p:nvCxnSpPr>
            <p:cNvPr id="45" name="Straight Arrow Connector 44">
              <a:extLst>
                <a:ext uri="{FF2B5EF4-FFF2-40B4-BE49-F238E27FC236}">
                  <a16:creationId xmlns:a16="http://schemas.microsoft.com/office/drawing/2014/main" id="{8EB1EF4E-F6CA-6AB0-3ECD-1A7B4E41BBF6}"/>
                </a:ext>
              </a:extLst>
            </p:cNvPr>
            <p:cNvCxnSpPr>
              <a:cxnSpLocks/>
            </p:cNvCxnSpPr>
            <p:nvPr/>
          </p:nvCxnSpPr>
          <p:spPr>
            <a:xfrm flipH="1" flipV="1">
              <a:off x="7557336" y="3590376"/>
              <a:ext cx="0" cy="1729831"/>
            </a:xfrm>
            <a:prstGeom prst="straightConnector1">
              <a:avLst/>
            </a:prstGeom>
            <a:ln w="19050" cmpd="thickThin">
              <a:tailEnd type="triangle"/>
            </a:ln>
          </p:spPr>
          <p:style>
            <a:lnRef idx="1">
              <a:schemeClr val="dk1"/>
            </a:lnRef>
            <a:fillRef idx="0">
              <a:schemeClr val="dk1"/>
            </a:fillRef>
            <a:effectRef idx="0">
              <a:schemeClr val="dk1"/>
            </a:effectRef>
            <a:fontRef idx="minor">
              <a:schemeClr val="tx1"/>
            </a:fontRef>
          </p:style>
        </p:cxnSp>
        <p:sp>
          <p:nvSpPr>
            <p:cNvPr id="46" name="Google Shape;111;p18">
              <a:extLst>
                <a:ext uri="{FF2B5EF4-FFF2-40B4-BE49-F238E27FC236}">
                  <a16:creationId xmlns:a16="http://schemas.microsoft.com/office/drawing/2014/main" id="{8CB46D47-455D-16AE-60B3-A67347870869}"/>
                </a:ext>
              </a:extLst>
            </p:cNvPr>
            <p:cNvSpPr/>
            <p:nvPr/>
          </p:nvSpPr>
          <p:spPr>
            <a:xfrm>
              <a:off x="7560139" y="4119604"/>
              <a:ext cx="136413" cy="112945"/>
            </a:xfrm>
            <a:prstGeom prst="ellipse">
              <a:avLst/>
            </a:prstGeom>
            <a:gradFill>
              <a:gsLst>
                <a:gs pos="0">
                  <a:srgbClr val="C9DAF8"/>
                </a:gs>
                <a:gs pos="100000">
                  <a:srgbClr val="DE87F1"/>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sp>
          <p:nvSpPr>
            <p:cNvPr id="47" name="Google Shape;111;p18">
              <a:extLst>
                <a:ext uri="{FF2B5EF4-FFF2-40B4-BE49-F238E27FC236}">
                  <a16:creationId xmlns:a16="http://schemas.microsoft.com/office/drawing/2014/main" id="{D3F5776C-A384-621C-00B0-54DE9F1CEF1D}"/>
                </a:ext>
              </a:extLst>
            </p:cNvPr>
            <p:cNvSpPr/>
            <p:nvPr/>
          </p:nvSpPr>
          <p:spPr>
            <a:xfrm>
              <a:off x="7563467" y="3939846"/>
              <a:ext cx="136413" cy="112945"/>
            </a:xfrm>
            <a:prstGeom prst="ellipse">
              <a:avLst/>
            </a:prstGeom>
            <a:gradFill>
              <a:gsLst>
                <a:gs pos="0">
                  <a:srgbClr val="C9DAF8"/>
                </a:gs>
                <a:gs pos="100000">
                  <a:srgbClr val="DE87F1"/>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400"/>
            </a:p>
          </p:txBody>
        </p:sp>
        <p:sp>
          <p:nvSpPr>
            <p:cNvPr id="48" name="TextBox 47">
              <a:extLst>
                <a:ext uri="{FF2B5EF4-FFF2-40B4-BE49-F238E27FC236}">
                  <a16:creationId xmlns:a16="http://schemas.microsoft.com/office/drawing/2014/main" id="{91F93E75-89CA-4C2E-767F-225A86CD64C0}"/>
                </a:ext>
              </a:extLst>
            </p:cNvPr>
            <p:cNvSpPr txBox="1"/>
            <p:nvPr/>
          </p:nvSpPr>
          <p:spPr>
            <a:xfrm rot="-2760000">
              <a:off x="7236309" y="3699804"/>
              <a:ext cx="462154" cy="307777"/>
            </a:xfrm>
            <a:prstGeom prst="rect">
              <a:avLst/>
            </a:prstGeom>
            <a:noFill/>
          </p:spPr>
          <p:txBody>
            <a:bodyPr wrap="square" rtlCol="0">
              <a:spAutoFit/>
            </a:bodyPr>
            <a:lstStyle/>
            <a:p>
              <a:r>
                <a:rPr lang="en-US" sz="1400" dirty="0"/>
                <a:t>50</a:t>
              </a:r>
              <a:r>
                <a:rPr lang="en-US" altLang="zh-CN" sz="1400" dirty="0"/>
                <a:t>°</a:t>
              </a:r>
              <a:endParaRPr lang="en-US" sz="1400" dirty="0"/>
            </a:p>
          </p:txBody>
        </p:sp>
        <p:sp>
          <p:nvSpPr>
            <p:cNvPr id="49" name="TextBox 48">
              <a:extLst>
                <a:ext uri="{FF2B5EF4-FFF2-40B4-BE49-F238E27FC236}">
                  <a16:creationId xmlns:a16="http://schemas.microsoft.com/office/drawing/2014/main" id="{FD43EC64-AC40-CB45-FBAE-B5B388997094}"/>
                </a:ext>
              </a:extLst>
            </p:cNvPr>
            <p:cNvSpPr txBox="1"/>
            <p:nvPr/>
          </p:nvSpPr>
          <p:spPr>
            <a:xfrm rot="-2760000">
              <a:off x="7237097" y="4416899"/>
              <a:ext cx="456989" cy="307777"/>
            </a:xfrm>
            <a:prstGeom prst="rect">
              <a:avLst/>
            </a:prstGeom>
            <a:noFill/>
          </p:spPr>
          <p:txBody>
            <a:bodyPr wrap="square" rtlCol="0">
              <a:spAutoFit/>
            </a:bodyPr>
            <a:lstStyle/>
            <a:p>
              <a:r>
                <a:rPr lang="en-US" sz="1400" dirty="0"/>
                <a:t>30</a:t>
              </a:r>
              <a:r>
                <a:rPr lang="en-US" altLang="zh-CN" sz="1400" dirty="0"/>
                <a:t>°</a:t>
              </a:r>
              <a:endParaRPr lang="en-US" sz="1400" dirty="0"/>
            </a:p>
          </p:txBody>
        </p:sp>
        <p:sp>
          <p:nvSpPr>
            <p:cNvPr id="50" name="TextBox 49">
              <a:extLst>
                <a:ext uri="{FF2B5EF4-FFF2-40B4-BE49-F238E27FC236}">
                  <a16:creationId xmlns:a16="http://schemas.microsoft.com/office/drawing/2014/main" id="{FFC8D235-1AA5-E897-6C97-8768743DEFB3}"/>
                </a:ext>
              </a:extLst>
            </p:cNvPr>
            <p:cNvSpPr txBox="1"/>
            <p:nvPr/>
          </p:nvSpPr>
          <p:spPr>
            <a:xfrm rot="-2760000">
              <a:off x="7236354" y="4059645"/>
              <a:ext cx="461860" cy="307777"/>
            </a:xfrm>
            <a:prstGeom prst="rect">
              <a:avLst/>
            </a:prstGeom>
            <a:noFill/>
          </p:spPr>
          <p:txBody>
            <a:bodyPr wrap="square" rtlCol="0">
              <a:spAutoFit/>
            </a:bodyPr>
            <a:lstStyle/>
            <a:p>
              <a:r>
                <a:rPr lang="en-US" sz="1400" dirty="0"/>
                <a:t>40</a:t>
              </a:r>
              <a:r>
                <a:rPr lang="en-US" altLang="zh-CN" sz="1400" dirty="0"/>
                <a:t>°</a:t>
              </a:r>
              <a:endParaRPr lang="en-US" sz="1400" dirty="0"/>
            </a:p>
          </p:txBody>
        </p:sp>
        <p:sp>
          <p:nvSpPr>
            <p:cNvPr id="51" name="TextBox 50">
              <a:extLst>
                <a:ext uri="{FF2B5EF4-FFF2-40B4-BE49-F238E27FC236}">
                  <a16:creationId xmlns:a16="http://schemas.microsoft.com/office/drawing/2014/main" id="{C19D048C-6EA6-B6BF-C7A8-ADA59628E9CA}"/>
                </a:ext>
              </a:extLst>
            </p:cNvPr>
            <p:cNvSpPr txBox="1"/>
            <p:nvPr/>
          </p:nvSpPr>
          <p:spPr>
            <a:xfrm rot="-2760000">
              <a:off x="7253335" y="4732548"/>
              <a:ext cx="509070" cy="307777"/>
            </a:xfrm>
            <a:prstGeom prst="rect">
              <a:avLst/>
            </a:prstGeom>
            <a:noFill/>
          </p:spPr>
          <p:txBody>
            <a:bodyPr wrap="square" rtlCol="0">
              <a:spAutoFit/>
            </a:bodyPr>
            <a:lstStyle/>
            <a:p>
              <a:r>
                <a:rPr lang="en-US" sz="1400" dirty="0"/>
                <a:t>20</a:t>
              </a:r>
              <a:r>
                <a:rPr lang="en-US" altLang="zh-CN" sz="1400" dirty="0"/>
                <a:t>°</a:t>
              </a:r>
              <a:endParaRPr lang="en-US" sz="1400" dirty="0"/>
            </a:p>
          </p:txBody>
        </p:sp>
        <p:sp>
          <p:nvSpPr>
            <p:cNvPr id="52" name="Google Shape;111;p18">
              <a:extLst>
                <a:ext uri="{FF2B5EF4-FFF2-40B4-BE49-F238E27FC236}">
                  <a16:creationId xmlns:a16="http://schemas.microsoft.com/office/drawing/2014/main" id="{DFF403D1-AD02-FB36-22CE-28D56761DAE3}"/>
                </a:ext>
              </a:extLst>
            </p:cNvPr>
            <p:cNvSpPr/>
            <p:nvPr/>
          </p:nvSpPr>
          <p:spPr>
            <a:xfrm>
              <a:off x="5660536" y="4400904"/>
              <a:ext cx="136413" cy="112945"/>
            </a:xfrm>
            <a:prstGeom prst="ellipse">
              <a:avLst/>
            </a:prstGeom>
            <a:gradFill>
              <a:gsLst>
                <a:gs pos="0">
                  <a:srgbClr val="C9DAF8"/>
                </a:gs>
                <a:gs pos="100000">
                  <a:srgbClr val="DE87F1"/>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sp>
          <p:nvSpPr>
            <p:cNvPr id="53" name="Google Shape;111;p18">
              <a:extLst>
                <a:ext uri="{FF2B5EF4-FFF2-40B4-BE49-F238E27FC236}">
                  <a16:creationId xmlns:a16="http://schemas.microsoft.com/office/drawing/2014/main" id="{FD956996-3AF4-67A0-90D0-191E7E78641B}"/>
                </a:ext>
              </a:extLst>
            </p:cNvPr>
            <p:cNvSpPr/>
            <p:nvPr/>
          </p:nvSpPr>
          <p:spPr>
            <a:xfrm>
              <a:off x="5661565" y="4745230"/>
              <a:ext cx="136413" cy="112945"/>
            </a:xfrm>
            <a:prstGeom prst="ellipse">
              <a:avLst/>
            </a:prstGeom>
            <a:gradFill>
              <a:gsLst>
                <a:gs pos="0">
                  <a:srgbClr val="C9DAF8"/>
                </a:gs>
                <a:gs pos="100000">
                  <a:srgbClr val="DE87F1"/>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sp>
          <p:nvSpPr>
            <p:cNvPr id="54" name="Google Shape;111;p18">
              <a:extLst>
                <a:ext uri="{FF2B5EF4-FFF2-40B4-BE49-F238E27FC236}">
                  <a16:creationId xmlns:a16="http://schemas.microsoft.com/office/drawing/2014/main" id="{96FA5568-3B18-C32F-E3F9-6EED01DC05B7}"/>
                </a:ext>
              </a:extLst>
            </p:cNvPr>
            <p:cNvSpPr/>
            <p:nvPr/>
          </p:nvSpPr>
          <p:spPr>
            <a:xfrm>
              <a:off x="7557291" y="3805378"/>
              <a:ext cx="136413" cy="112945"/>
            </a:xfrm>
            <a:prstGeom prst="ellipse">
              <a:avLst/>
            </a:prstGeom>
            <a:gradFill>
              <a:gsLst>
                <a:gs pos="0">
                  <a:srgbClr val="C9DAF8"/>
                </a:gs>
                <a:gs pos="100000">
                  <a:srgbClr val="DE87F1"/>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400"/>
            </a:p>
          </p:txBody>
        </p:sp>
        <p:sp>
          <p:nvSpPr>
            <p:cNvPr id="55" name="Google Shape;111;p18">
              <a:extLst>
                <a:ext uri="{FF2B5EF4-FFF2-40B4-BE49-F238E27FC236}">
                  <a16:creationId xmlns:a16="http://schemas.microsoft.com/office/drawing/2014/main" id="{E40F5C54-D4CE-E269-05F9-76EFA34A3E0B}"/>
                </a:ext>
              </a:extLst>
            </p:cNvPr>
            <p:cNvSpPr/>
            <p:nvPr/>
          </p:nvSpPr>
          <p:spPr>
            <a:xfrm>
              <a:off x="7566878" y="4494344"/>
              <a:ext cx="136413" cy="112945"/>
            </a:xfrm>
            <a:prstGeom prst="ellipse">
              <a:avLst/>
            </a:prstGeom>
            <a:gradFill>
              <a:gsLst>
                <a:gs pos="0">
                  <a:srgbClr val="C9DAF8"/>
                </a:gs>
                <a:gs pos="100000">
                  <a:srgbClr val="DE87F1"/>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sp>
          <p:nvSpPr>
            <p:cNvPr id="56" name="Google Shape;110;p18">
              <a:extLst>
                <a:ext uri="{FF2B5EF4-FFF2-40B4-BE49-F238E27FC236}">
                  <a16:creationId xmlns:a16="http://schemas.microsoft.com/office/drawing/2014/main" id="{FCD87A70-1B32-2F9A-233B-312A486B2006}"/>
                </a:ext>
              </a:extLst>
            </p:cNvPr>
            <p:cNvSpPr/>
            <p:nvPr/>
          </p:nvSpPr>
          <p:spPr>
            <a:xfrm>
              <a:off x="3494238" y="3696885"/>
              <a:ext cx="236073" cy="222498"/>
            </a:xfrm>
            <a:prstGeom prst="ellipse">
              <a:avLst/>
            </a:prstGeom>
            <a:gradFill>
              <a:gsLst>
                <a:gs pos="0">
                  <a:srgbClr val="F7E9D4"/>
                </a:gs>
                <a:gs pos="100000">
                  <a:srgbClr val="E6B94E"/>
                </a:gs>
              </a:gsLst>
              <a:lin ang="2698631"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400"/>
            </a:p>
          </p:txBody>
        </p:sp>
        <p:sp>
          <p:nvSpPr>
            <p:cNvPr id="57" name="Google Shape;110;p18">
              <a:extLst>
                <a:ext uri="{FF2B5EF4-FFF2-40B4-BE49-F238E27FC236}">
                  <a16:creationId xmlns:a16="http://schemas.microsoft.com/office/drawing/2014/main" id="{4BBF6395-6011-0BC7-7DB2-E5B99BD99BE0}"/>
                </a:ext>
              </a:extLst>
            </p:cNvPr>
            <p:cNvSpPr/>
            <p:nvPr/>
          </p:nvSpPr>
          <p:spPr>
            <a:xfrm>
              <a:off x="3502781" y="4161487"/>
              <a:ext cx="236073" cy="222498"/>
            </a:xfrm>
            <a:prstGeom prst="ellipse">
              <a:avLst/>
            </a:prstGeom>
            <a:gradFill>
              <a:gsLst>
                <a:gs pos="0">
                  <a:srgbClr val="F7E9D4"/>
                </a:gs>
                <a:gs pos="100000">
                  <a:srgbClr val="E6B94E"/>
                </a:gs>
              </a:gsLst>
              <a:lin ang="2698631"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sp>
          <p:nvSpPr>
            <p:cNvPr id="58" name="Google Shape;110;p18">
              <a:extLst>
                <a:ext uri="{FF2B5EF4-FFF2-40B4-BE49-F238E27FC236}">
                  <a16:creationId xmlns:a16="http://schemas.microsoft.com/office/drawing/2014/main" id="{F5F324F6-5691-7CB7-34F1-A0B49DBE8D24}"/>
                </a:ext>
              </a:extLst>
            </p:cNvPr>
            <p:cNvSpPr/>
            <p:nvPr/>
          </p:nvSpPr>
          <p:spPr>
            <a:xfrm>
              <a:off x="3504002" y="4665027"/>
              <a:ext cx="236073" cy="222498"/>
            </a:xfrm>
            <a:prstGeom prst="ellipse">
              <a:avLst/>
            </a:prstGeom>
            <a:gradFill>
              <a:gsLst>
                <a:gs pos="0">
                  <a:srgbClr val="F7E9D4"/>
                </a:gs>
                <a:gs pos="100000">
                  <a:srgbClr val="E6B94E"/>
                </a:gs>
              </a:gsLst>
              <a:lin ang="2698631"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sp>
          <p:nvSpPr>
            <p:cNvPr id="59" name="Google Shape;110;p18">
              <a:extLst>
                <a:ext uri="{FF2B5EF4-FFF2-40B4-BE49-F238E27FC236}">
                  <a16:creationId xmlns:a16="http://schemas.microsoft.com/office/drawing/2014/main" id="{69819128-7A77-7955-9033-C8EBF6A54EEC}"/>
                </a:ext>
              </a:extLst>
            </p:cNvPr>
            <p:cNvSpPr/>
            <p:nvPr/>
          </p:nvSpPr>
          <p:spPr>
            <a:xfrm>
              <a:off x="1638909" y="4242563"/>
              <a:ext cx="236073" cy="222498"/>
            </a:xfrm>
            <a:prstGeom prst="ellipse">
              <a:avLst/>
            </a:prstGeom>
            <a:gradFill>
              <a:gsLst>
                <a:gs pos="0">
                  <a:srgbClr val="F7E9D4"/>
                </a:gs>
                <a:gs pos="100000">
                  <a:srgbClr val="E6B94E"/>
                </a:gs>
              </a:gsLst>
              <a:lin ang="2698631"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cxnSp>
          <p:nvCxnSpPr>
            <p:cNvPr id="60" name="Straight Arrow Connector 59">
              <a:extLst>
                <a:ext uri="{FF2B5EF4-FFF2-40B4-BE49-F238E27FC236}">
                  <a16:creationId xmlns:a16="http://schemas.microsoft.com/office/drawing/2014/main" id="{A0CAC45A-4C36-DD9E-4F3C-613DFA6B9927}"/>
                </a:ext>
              </a:extLst>
            </p:cNvPr>
            <p:cNvCxnSpPr>
              <a:cxnSpLocks/>
            </p:cNvCxnSpPr>
            <p:nvPr/>
          </p:nvCxnSpPr>
          <p:spPr>
            <a:xfrm>
              <a:off x="8137654" y="4329896"/>
              <a:ext cx="123131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1" name="Straight Arrow Connector 60">
              <a:extLst>
                <a:ext uri="{FF2B5EF4-FFF2-40B4-BE49-F238E27FC236}">
                  <a16:creationId xmlns:a16="http://schemas.microsoft.com/office/drawing/2014/main" id="{7F47F0EE-BF69-0784-A377-1A0AAE11D576}"/>
                </a:ext>
              </a:extLst>
            </p:cNvPr>
            <p:cNvCxnSpPr>
              <a:cxnSpLocks/>
            </p:cNvCxnSpPr>
            <p:nvPr/>
          </p:nvCxnSpPr>
          <p:spPr>
            <a:xfrm flipV="1">
              <a:off x="8138281" y="3788845"/>
              <a:ext cx="1266031" cy="22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2" name="Straight Arrow Connector 61">
              <a:extLst>
                <a:ext uri="{FF2B5EF4-FFF2-40B4-BE49-F238E27FC236}">
                  <a16:creationId xmlns:a16="http://schemas.microsoft.com/office/drawing/2014/main" id="{DE49AD07-B7F9-4E59-C98C-AE75DB7D73C7}"/>
                </a:ext>
              </a:extLst>
            </p:cNvPr>
            <p:cNvCxnSpPr>
              <a:cxnSpLocks/>
            </p:cNvCxnSpPr>
            <p:nvPr/>
          </p:nvCxnSpPr>
          <p:spPr>
            <a:xfrm>
              <a:off x="8141671" y="4870947"/>
              <a:ext cx="1227294" cy="515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3" name="Rectangle 62">
              <a:extLst>
                <a:ext uri="{FF2B5EF4-FFF2-40B4-BE49-F238E27FC236}">
                  <a16:creationId xmlns:a16="http://schemas.microsoft.com/office/drawing/2014/main" id="{D224D28B-FD9D-1AD2-BC70-77F53CF105C2}"/>
                </a:ext>
              </a:extLst>
            </p:cNvPr>
            <p:cNvSpPr/>
            <p:nvPr/>
          </p:nvSpPr>
          <p:spPr>
            <a:xfrm>
              <a:off x="1638909" y="5525844"/>
              <a:ext cx="1973365" cy="830997"/>
            </a:xfrm>
            <a:prstGeom prst="rect">
              <a:avLst/>
            </a:prstGeom>
          </p:spPr>
          <p:txBody>
            <a:bodyPr wrap="square">
              <a:spAutoFit/>
            </a:bodyPr>
            <a:lstStyle/>
            <a:p>
              <a:r>
                <a:rPr lang="en-US" sz="2400" dirty="0">
                  <a:ea typeface="Cambria Math" panose="02040503050406030204" pitchFamily="18" charset="0"/>
                  <a:cs typeface="Times New Roman" panose="02020603050405020304" pitchFamily="18" charset="0"/>
                </a:rPr>
                <a:t>(1) Relational </a:t>
              </a:r>
            </a:p>
            <a:p>
              <a:r>
                <a:rPr lang="en-US" sz="2400" dirty="0">
                  <a:ea typeface="Cambria Math" panose="02040503050406030204" pitchFamily="18" charset="0"/>
                  <a:cs typeface="Times New Roman" panose="02020603050405020304" pitchFamily="18" charset="0"/>
                </a:rPr>
                <a:t>Projection</a:t>
              </a:r>
            </a:p>
          </p:txBody>
        </p:sp>
        <p:sp>
          <p:nvSpPr>
            <p:cNvPr id="64" name="Rectangle 63">
              <a:extLst>
                <a:ext uri="{FF2B5EF4-FFF2-40B4-BE49-F238E27FC236}">
                  <a16:creationId xmlns:a16="http://schemas.microsoft.com/office/drawing/2014/main" id="{CE5602D2-6E33-C20E-7BBA-4CDBC1FE5970}"/>
                </a:ext>
              </a:extLst>
            </p:cNvPr>
            <p:cNvSpPr/>
            <p:nvPr/>
          </p:nvSpPr>
          <p:spPr>
            <a:xfrm>
              <a:off x="3523145" y="5525844"/>
              <a:ext cx="2135251" cy="830997"/>
            </a:xfrm>
            <a:prstGeom prst="rect">
              <a:avLst/>
            </a:prstGeom>
          </p:spPr>
          <p:txBody>
            <a:bodyPr wrap="square">
              <a:spAutoFit/>
            </a:bodyPr>
            <a:lstStyle/>
            <a:p>
              <a:r>
                <a:rPr lang="en-US" sz="2400" dirty="0">
                  <a:ea typeface="Cambria Math" panose="02040503050406030204" pitchFamily="18" charset="0"/>
                  <a:cs typeface="Times New Roman" panose="02020603050405020304" pitchFamily="18" charset="0"/>
                </a:rPr>
                <a:t>(2) Attribute </a:t>
              </a:r>
            </a:p>
            <a:p>
              <a:r>
                <a:rPr lang="en-US" sz="2400" dirty="0">
                  <a:ea typeface="Cambria Math" panose="02040503050406030204" pitchFamily="18" charset="0"/>
                  <a:cs typeface="Times New Roman" panose="02020603050405020304" pitchFamily="18" charset="0"/>
                </a:rPr>
                <a:t>Projection</a:t>
              </a:r>
            </a:p>
          </p:txBody>
        </p:sp>
        <p:sp>
          <p:nvSpPr>
            <p:cNvPr id="65" name="Rectangle 64">
              <a:extLst>
                <a:ext uri="{FF2B5EF4-FFF2-40B4-BE49-F238E27FC236}">
                  <a16:creationId xmlns:a16="http://schemas.microsoft.com/office/drawing/2014/main" id="{5AFA5E36-817A-3AEB-B1C8-70E3CDAA5E60}"/>
                </a:ext>
              </a:extLst>
            </p:cNvPr>
            <p:cNvSpPr/>
            <p:nvPr/>
          </p:nvSpPr>
          <p:spPr>
            <a:xfrm>
              <a:off x="5603887" y="5525844"/>
              <a:ext cx="2303655" cy="830997"/>
            </a:xfrm>
            <a:prstGeom prst="rect">
              <a:avLst/>
            </a:prstGeom>
          </p:spPr>
          <p:txBody>
            <a:bodyPr wrap="square">
              <a:spAutoFit/>
            </a:bodyPr>
            <a:lstStyle/>
            <a:p>
              <a:r>
                <a:rPr lang="en-US" sz="2400" dirty="0">
                  <a:ea typeface="Cambria Math" panose="02040503050406030204" pitchFamily="18" charset="0"/>
                  <a:cs typeface="Times New Roman" panose="02020603050405020304" pitchFamily="18" charset="0"/>
                </a:rPr>
                <a:t>(3) Numerical </a:t>
              </a:r>
            </a:p>
            <a:p>
              <a:r>
                <a:rPr lang="en-US" sz="2400" dirty="0">
                  <a:ea typeface="Cambria Math" panose="02040503050406030204" pitchFamily="18" charset="0"/>
                  <a:cs typeface="Times New Roman" panose="02020603050405020304" pitchFamily="18" charset="0"/>
                </a:rPr>
                <a:t>Projection</a:t>
              </a:r>
            </a:p>
          </p:txBody>
        </p:sp>
        <p:sp>
          <p:nvSpPr>
            <p:cNvPr id="66" name="Rectangle 65">
              <a:extLst>
                <a:ext uri="{FF2B5EF4-FFF2-40B4-BE49-F238E27FC236}">
                  <a16:creationId xmlns:a16="http://schemas.microsoft.com/office/drawing/2014/main" id="{393960DB-ECFD-841A-F1A8-70D5C00288A4}"/>
                </a:ext>
              </a:extLst>
            </p:cNvPr>
            <p:cNvSpPr/>
            <p:nvPr/>
          </p:nvSpPr>
          <p:spPr>
            <a:xfrm>
              <a:off x="7985611" y="5557375"/>
              <a:ext cx="3219250" cy="830997"/>
            </a:xfrm>
            <a:prstGeom prst="rect">
              <a:avLst/>
            </a:prstGeom>
          </p:spPr>
          <p:txBody>
            <a:bodyPr wrap="square">
              <a:spAutoFit/>
            </a:bodyPr>
            <a:lstStyle/>
            <a:p>
              <a:r>
                <a:rPr lang="en-US" sz="2400" dirty="0">
                  <a:ea typeface="Cambria Math" panose="02040503050406030204" pitchFamily="18" charset="0"/>
                  <a:cs typeface="Times New Roman" panose="02020603050405020304" pitchFamily="18" charset="0"/>
                </a:rPr>
                <a:t>(4) Reverse</a:t>
              </a:r>
            </a:p>
            <a:p>
              <a:r>
                <a:rPr lang="en-US" sz="2400" dirty="0">
                  <a:ea typeface="Cambria Math" panose="02040503050406030204" pitchFamily="18" charset="0"/>
                  <a:cs typeface="Times New Roman" panose="02020603050405020304" pitchFamily="18" charset="0"/>
                </a:rPr>
                <a:t>Attribute Projection</a:t>
              </a:r>
            </a:p>
          </p:txBody>
        </p:sp>
      </p:grpSp>
      <p:sp>
        <p:nvSpPr>
          <p:cNvPr id="3" name="TextBox 2">
            <a:extLst>
              <a:ext uri="{FF2B5EF4-FFF2-40B4-BE49-F238E27FC236}">
                <a16:creationId xmlns:a16="http://schemas.microsoft.com/office/drawing/2014/main" id="{D8C1D95C-D081-2D2E-234B-237A8EBE0A68}"/>
              </a:ext>
            </a:extLst>
          </p:cNvPr>
          <p:cNvSpPr txBox="1"/>
          <p:nvPr/>
        </p:nvSpPr>
        <p:spPr>
          <a:xfrm>
            <a:off x="42162" y="6622004"/>
            <a:ext cx="8061655" cy="215444"/>
          </a:xfrm>
          <a:prstGeom prst="rect">
            <a:avLst/>
          </a:prstGeom>
          <a:noFill/>
        </p:spPr>
        <p:txBody>
          <a:bodyPr wrap="square">
            <a:spAutoFit/>
          </a:bodyPr>
          <a:lstStyle/>
          <a:p>
            <a:r>
              <a:rPr lang="en-HK" sz="800" b="0" i="0" dirty="0">
                <a:solidFill>
                  <a:srgbClr val="222222"/>
                </a:solidFill>
                <a:effectLst/>
                <a:latin typeface="Arial" panose="020B0604020202020204" pitchFamily="34" charset="0"/>
              </a:rPr>
              <a:t>Bai, J., Luo, C., Li, Z., Yin, Q., Yin, B., &amp; </a:t>
            </a:r>
            <a:r>
              <a:rPr lang="en-HK" sz="800" b="0" i="0" dirty="0" err="1">
                <a:solidFill>
                  <a:srgbClr val="222222"/>
                </a:solidFill>
                <a:effectLst/>
                <a:latin typeface="Arial" panose="020B0604020202020204" pitchFamily="34" charset="0"/>
              </a:rPr>
              <a:t>Song,</a:t>
            </a:r>
            <a:r>
              <a:rPr lang="en-HK" sz="800" b="0" i="0" dirty="0">
                <a:solidFill>
                  <a:srgbClr val="222222"/>
                </a:solidFill>
                <a:effectLst/>
                <a:latin typeface="Arial" panose="020B0604020202020204" pitchFamily="34" charset="0"/>
              </a:rPr>
              <a:t> Y. (2023). Knowledge graph reasoning over entities and numerical values. </a:t>
            </a:r>
            <a:r>
              <a:rPr lang="en-HK" sz="800" b="0" i="1" dirty="0" err="1">
                <a:solidFill>
                  <a:srgbClr val="222222"/>
                </a:solidFill>
                <a:effectLst/>
                <a:latin typeface="Arial" panose="020B0604020202020204" pitchFamily="34" charset="0"/>
              </a:rPr>
              <a:t>arXiv</a:t>
            </a:r>
            <a:r>
              <a:rPr lang="en-HK" sz="800" b="0" i="1" dirty="0">
                <a:solidFill>
                  <a:srgbClr val="222222"/>
                </a:solidFill>
                <a:effectLst/>
                <a:latin typeface="Arial" panose="020B0604020202020204" pitchFamily="34" charset="0"/>
              </a:rPr>
              <a:t> preprint arXiv:2306.01399</a:t>
            </a:r>
            <a:r>
              <a:rPr lang="en-HK" sz="800" b="0" i="0" dirty="0">
                <a:solidFill>
                  <a:srgbClr val="222222"/>
                </a:solidFill>
                <a:effectLst/>
                <a:latin typeface="Arial" panose="020B0604020202020204" pitchFamily="34" charset="0"/>
              </a:rPr>
              <a:t>.</a:t>
            </a:r>
            <a:endParaRPr lang="en-US" sz="800" dirty="0"/>
          </a:p>
        </p:txBody>
      </p:sp>
    </p:spTree>
    <p:extLst>
      <p:ext uri="{BB962C8B-B14F-4D97-AF65-F5344CB8AC3E}">
        <p14:creationId xmlns:p14="http://schemas.microsoft.com/office/powerpoint/2010/main" val="1127858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E3F4600F-004E-7C38-1BE4-47365BA38198}"/>
              </a:ext>
            </a:extLst>
          </p:cNvPr>
          <p:cNvSpPr/>
          <p:nvPr/>
        </p:nvSpPr>
        <p:spPr>
          <a:xfrm>
            <a:off x="498763" y="1234364"/>
            <a:ext cx="4557232" cy="1508105"/>
          </a:xfrm>
          <a:prstGeom prst="rect">
            <a:avLst/>
          </a:prstGeom>
        </p:spPr>
        <p:txBody>
          <a:bodyPr wrap="square">
            <a:spAutoFit/>
          </a:bodyPr>
          <a:lstStyle/>
          <a:p>
            <a:r>
              <a:rPr lang="en-US" sz="2400" dirty="0">
                <a:ea typeface="Cambria Math" panose="02040503050406030204" pitchFamily="18" charset="0"/>
                <a:cs typeface="Times New Roman" panose="02020603050405020304" pitchFamily="18" charset="0"/>
              </a:rPr>
              <a:t>Relational Projection:</a:t>
            </a:r>
            <a:endParaRPr lang="en-US" sz="2000" dirty="0">
              <a:ea typeface="Cambria Math" panose="02040503050406030204" pitchFamily="18" charset="0"/>
              <a:cs typeface="Times New Roman" panose="02020603050405020304" pitchFamily="18" charset="0"/>
            </a:endParaRPr>
          </a:p>
          <a:p>
            <a:r>
              <a:rPr lang="en-US" sz="2400" dirty="0">
                <a:ea typeface="Cambria Math" panose="02040503050406030204" pitchFamily="18" charset="0"/>
                <a:cs typeface="Times New Roman" panose="02020603050405020304" pitchFamily="18" charset="0"/>
              </a:rPr>
              <a:t>Adopted from the backbones:</a:t>
            </a:r>
          </a:p>
          <a:p>
            <a:r>
              <a:rPr lang="en-US" sz="2400" dirty="0">
                <a:ea typeface="Cambria Math" panose="02040503050406030204" pitchFamily="18" charset="0"/>
                <a:cs typeface="Times New Roman" panose="02020603050405020304" pitchFamily="18" charset="0"/>
              </a:rPr>
              <a:t>GQE, Query2Box, Query2Particles.</a:t>
            </a:r>
          </a:p>
          <a:p>
            <a:r>
              <a:rPr lang="en-US" sz="2000" dirty="0">
                <a:latin typeface="Comic Sans MS" panose="030F0702030302020204" pitchFamily="66" charset="0"/>
                <a:ea typeface="Cambria Math" panose="02040503050406030204" pitchFamily="18" charset="0"/>
                <a:cs typeface="Times New Roman" panose="02020603050405020304" pitchFamily="18" charset="0"/>
              </a:rPr>
              <a:t> </a:t>
            </a:r>
          </a:p>
        </p:txBody>
      </p:sp>
      <p:sp>
        <p:nvSpPr>
          <p:cNvPr id="40" name="Rectangle 39">
            <a:extLst>
              <a:ext uri="{FF2B5EF4-FFF2-40B4-BE49-F238E27FC236}">
                <a16:creationId xmlns:a16="http://schemas.microsoft.com/office/drawing/2014/main" id="{3D1E83C5-8EAB-0A7B-FE45-4384352511E2}"/>
              </a:ext>
            </a:extLst>
          </p:cNvPr>
          <p:cNvSpPr/>
          <p:nvPr/>
        </p:nvSpPr>
        <p:spPr>
          <a:xfrm>
            <a:off x="5303002" y="1189602"/>
            <a:ext cx="6888998" cy="738664"/>
          </a:xfrm>
          <a:prstGeom prst="rect">
            <a:avLst/>
          </a:prstGeom>
        </p:spPr>
        <p:txBody>
          <a:bodyPr wrap="square">
            <a:spAutoFit/>
          </a:bodyPr>
          <a:lstStyle/>
          <a:p>
            <a:r>
              <a:rPr lang="en-US" sz="2400" dirty="0">
                <a:ea typeface="Cambria Math" panose="02040503050406030204" pitchFamily="18" charset="0"/>
                <a:cs typeface="Times New Roman" panose="02020603050405020304" pitchFamily="18" charset="0"/>
              </a:rPr>
              <a:t>(2) (3) (4) Other Projections: Gated Transitions</a:t>
            </a:r>
          </a:p>
          <a:p>
            <a:endParaRPr lang="en-US" dirty="0">
              <a:latin typeface="Comic Sans MS" panose="030F0702030302020204" pitchFamily="66" charset="0"/>
              <a:ea typeface="Cambria Math" panose="02040503050406030204" pitchFamily="18" charset="0"/>
              <a:cs typeface="Times New Roman" panose="02020603050405020304" pitchFamily="18" charset="0"/>
            </a:endParaRPr>
          </a:p>
        </p:txBody>
      </p:sp>
      <p:sp>
        <p:nvSpPr>
          <p:cNvPr id="78" name="Slide Number Placeholder 77">
            <a:extLst>
              <a:ext uri="{FF2B5EF4-FFF2-40B4-BE49-F238E27FC236}">
                <a16:creationId xmlns:a16="http://schemas.microsoft.com/office/drawing/2014/main" id="{15692225-0053-7225-D342-7CA1E8A68048}"/>
              </a:ext>
            </a:extLst>
          </p:cNvPr>
          <p:cNvSpPr>
            <a:spLocks noGrp="1"/>
          </p:cNvSpPr>
          <p:nvPr>
            <p:ph type="sldNum" sz="quarter" idx="12"/>
          </p:nvPr>
        </p:nvSpPr>
        <p:spPr/>
        <p:txBody>
          <a:bodyPr/>
          <a:lstStyle/>
          <a:p>
            <a:fld id="{40FF0A25-54B3-41CC-992D-8587B52939C2}" type="slidenum">
              <a:rPr lang="en-HK" smtClean="0"/>
              <a:t>41</a:t>
            </a:fld>
            <a:endParaRPr lang="en-HK"/>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DA22DE2-1CBB-A424-2DA0-411677B5C7AE}"/>
                  </a:ext>
                </a:extLst>
              </p:cNvPr>
              <p:cNvSpPr txBox="1"/>
              <p:nvPr/>
            </p:nvSpPr>
            <p:spPr>
              <a:xfrm>
                <a:off x="6148279" y="1722382"/>
                <a:ext cx="3879210" cy="1769267"/>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sSub>
                        <m:sSubPr>
                          <m:ctrlPr>
                            <a:rPr lang="en-HK" i="1" smtClean="0">
                              <a:latin typeface="Cambria Math" panose="02040503050406030204" pitchFamily="18" charset="0"/>
                            </a:rPr>
                          </m:ctrlPr>
                        </m:sSubPr>
                        <m:e>
                          <m:r>
                            <a:rPr lang="en-HK" b="0" i="1" smtClean="0">
                              <a:latin typeface="Cambria Math" panose="02040503050406030204" pitchFamily="18" charset="0"/>
                            </a:rPr>
                            <m:t>𝑝</m:t>
                          </m:r>
                        </m:e>
                        <m:sub>
                          <m:r>
                            <a:rPr lang="en-HK" b="0" i="1" smtClean="0">
                              <a:latin typeface="Cambria Math" panose="02040503050406030204" pitchFamily="18" charset="0"/>
                            </a:rPr>
                            <m:t>𝑖</m:t>
                          </m:r>
                        </m:sub>
                      </m:sSub>
                      <m:r>
                        <a:rPr lang="en-HK" b="0" i="1" smtClean="0">
                          <a:latin typeface="Cambria Math" panose="02040503050406030204" pitchFamily="18" charset="0"/>
                        </a:rPr>
                        <m:t>= </m:t>
                      </m:r>
                      <m:sSubSup>
                        <m:sSubSupPr>
                          <m:ctrlPr>
                            <a:rPr lang="en-HK" b="0" i="1" smtClean="0">
                              <a:latin typeface="Cambria Math" panose="02040503050406030204" pitchFamily="18" charset="0"/>
                            </a:rPr>
                          </m:ctrlPr>
                        </m:sSubSupPr>
                        <m:e>
                          <m:r>
                            <a:rPr lang="en-HK" b="0" i="1" smtClean="0">
                              <a:latin typeface="Cambria Math" panose="02040503050406030204" pitchFamily="18" charset="0"/>
                            </a:rPr>
                            <m:t>𝑊</m:t>
                          </m:r>
                        </m:e>
                        <m:sub>
                          <m:r>
                            <a:rPr lang="en-HK" b="0" i="1" smtClean="0">
                              <a:latin typeface="Cambria Math" panose="02040503050406030204" pitchFamily="18" charset="0"/>
                            </a:rPr>
                            <m:t>𝑝</m:t>
                          </m:r>
                        </m:sub>
                        <m:sup>
                          <m:r>
                            <a:rPr lang="en-HK" b="0" i="1" smtClean="0">
                              <a:latin typeface="Cambria Math" panose="02040503050406030204" pitchFamily="18" charset="0"/>
                            </a:rPr>
                            <m:t>𝑝</m:t>
                          </m:r>
                        </m:sup>
                      </m:sSubSup>
                      <m:sSup>
                        <m:sSupPr>
                          <m:ctrlPr>
                            <a:rPr lang="en-HK" b="0" i="1" smtClean="0">
                              <a:latin typeface="Cambria Math" panose="02040503050406030204" pitchFamily="18" charset="0"/>
                            </a:rPr>
                          </m:ctrlPr>
                        </m:sSupPr>
                        <m:e>
                          <m:r>
                            <a:rPr lang="en-HK" b="0" i="1" smtClean="0">
                              <a:latin typeface="Cambria Math" panose="02040503050406030204" pitchFamily="18" charset="0"/>
                            </a:rPr>
                            <m:t>𝑞</m:t>
                          </m:r>
                        </m:e>
                        <m:sup>
                          <m:r>
                            <a:rPr lang="en-HK" b="0" i="1" smtClean="0">
                              <a:latin typeface="Cambria Math" panose="02040503050406030204" pitchFamily="18" charset="0"/>
                            </a:rPr>
                            <m:t>𝑖</m:t>
                          </m:r>
                        </m:sup>
                      </m:sSup>
                      <m:r>
                        <a:rPr lang="en-HK" b="0" i="1" smtClean="0">
                          <a:latin typeface="Cambria Math" panose="02040503050406030204" pitchFamily="18" charset="0"/>
                        </a:rPr>
                        <m:t>+ </m:t>
                      </m:r>
                      <m:sSubSup>
                        <m:sSubSupPr>
                          <m:ctrlPr>
                            <a:rPr lang="en-HK" b="0" i="1" smtClean="0">
                              <a:latin typeface="Cambria Math" panose="02040503050406030204" pitchFamily="18" charset="0"/>
                            </a:rPr>
                          </m:ctrlPr>
                        </m:sSubSupPr>
                        <m:e>
                          <m:r>
                            <a:rPr lang="en-HK" b="0" i="1" smtClean="0">
                              <a:latin typeface="Cambria Math" panose="02040503050406030204" pitchFamily="18" charset="0"/>
                            </a:rPr>
                            <m:t>𝑏</m:t>
                          </m:r>
                        </m:e>
                        <m:sub>
                          <m:r>
                            <a:rPr lang="en-HK" b="0" i="1" smtClean="0">
                              <a:latin typeface="Cambria Math" panose="02040503050406030204" pitchFamily="18" charset="0"/>
                            </a:rPr>
                            <m:t>𝑝</m:t>
                          </m:r>
                        </m:sub>
                        <m:sup>
                          <m:r>
                            <a:rPr lang="en-HK" b="0" i="1" smtClean="0">
                              <a:latin typeface="Cambria Math" panose="02040503050406030204" pitchFamily="18" charset="0"/>
                            </a:rPr>
                            <m:t>𝑝</m:t>
                          </m:r>
                        </m:sup>
                      </m:sSubSup>
                    </m:oMath>
                  </m:oMathPara>
                </a14:m>
                <a:endParaRPr lang="en-HK" b="0" dirty="0"/>
              </a:p>
              <a:p>
                <a:pPr/>
                <a14:m>
                  <m:oMathPara xmlns:m="http://schemas.openxmlformats.org/officeDocument/2006/math">
                    <m:oMathParaPr>
                      <m:jc m:val="left"/>
                    </m:oMathParaPr>
                    <m:oMath xmlns:m="http://schemas.openxmlformats.org/officeDocument/2006/math">
                      <m:sSub>
                        <m:sSubPr>
                          <m:ctrlPr>
                            <a:rPr lang="en-HK" i="1" smtClean="0">
                              <a:latin typeface="Cambria Math" panose="02040503050406030204" pitchFamily="18" charset="0"/>
                            </a:rPr>
                          </m:ctrlPr>
                        </m:sSubPr>
                        <m:e>
                          <m:r>
                            <a:rPr lang="en-HK" b="0" i="1" smtClean="0">
                              <a:latin typeface="Cambria Math" panose="02040503050406030204" pitchFamily="18" charset="0"/>
                            </a:rPr>
                            <m:t>𝑧</m:t>
                          </m:r>
                        </m:e>
                        <m:sub>
                          <m:r>
                            <a:rPr lang="en-HK" b="0" i="1" smtClean="0">
                              <a:latin typeface="Cambria Math" panose="02040503050406030204" pitchFamily="18" charset="0"/>
                            </a:rPr>
                            <m:t>𝑖</m:t>
                          </m:r>
                        </m:sub>
                      </m:sSub>
                      <m:r>
                        <a:rPr lang="en-HK" b="0" i="1" smtClean="0">
                          <a:latin typeface="Cambria Math" panose="02040503050406030204" pitchFamily="18" charset="0"/>
                        </a:rPr>
                        <m:t>= </m:t>
                      </m:r>
                      <m:sSub>
                        <m:sSubPr>
                          <m:ctrlPr>
                            <a:rPr lang="en-HK" b="0" i="1" smtClean="0">
                              <a:latin typeface="Cambria Math" panose="02040503050406030204" pitchFamily="18" charset="0"/>
                            </a:rPr>
                          </m:ctrlPr>
                        </m:sSubPr>
                        <m:e>
                          <m:sSubSup>
                            <m:sSubSupPr>
                              <m:ctrlPr>
                                <a:rPr lang="en-HK" i="1">
                                  <a:latin typeface="Cambria Math" panose="02040503050406030204" pitchFamily="18" charset="0"/>
                                </a:rPr>
                              </m:ctrlPr>
                            </m:sSubSupPr>
                            <m:e>
                              <m:r>
                                <a:rPr lang="en-HK" i="1">
                                  <a:latin typeface="Cambria Math" panose="02040503050406030204" pitchFamily="18" charset="0"/>
                                  <a:ea typeface="Cambria Math" panose="02040503050406030204" pitchFamily="18" charset="0"/>
                                </a:rPr>
                                <m:t>𝜎</m:t>
                              </m:r>
                              <m:r>
                                <a:rPr lang="en-HK" i="1">
                                  <a:latin typeface="Cambria Math" panose="02040503050406030204" pitchFamily="18" charset="0"/>
                                  <a:ea typeface="Cambria Math" panose="02040503050406030204" pitchFamily="18" charset="0"/>
                                </a:rPr>
                                <m:t> (</m:t>
                              </m:r>
                              <m:r>
                                <a:rPr lang="en-HK" i="1">
                                  <a:latin typeface="Cambria Math" panose="02040503050406030204" pitchFamily="18" charset="0"/>
                                </a:rPr>
                                <m:t>𝑊</m:t>
                              </m:r>
                            </m:e>
                            <m:sub>
                              <m:r>
                                <a:rPr lang="en-HK" i="1">
                                  <a:latin typeface="Cambria Math" panose="02040503050406030204" pitchFamily="18" charset="0"/>
                                </a:rPr>
                                <m:t>𝑧</m:t>
                              </m:r>
                            </m:sub>
                            <m:sup>
                              <m:r>
                                <a:rPr lang="en-HK" i="1">
                                  <a:latin typeface="Cambria Math" panose="02040503050406030204" pitchFamily="18" charset="0"/>
                                </a:rPr>
                                <m:t>𝑝</m:t>
                              </m:r>
                            </m:sup>
                          </m:sSubSup>
                          <m:r>
                            <a:rPr lang="en-HK" b="0" i="1" smtClean="0">
                              <a:latin typeface="Cambria Math" panose="02040503050406030204" pitchFamily="18" charset="0"/>
                            </a:rPr>
                            <m:t>𝑒</m:t>
                          </m:r>
                        </m:e>
                        <m:sub>
                          <m:r>
                            <a:rPr lang="en-HK" b="0" i="1" smtClean="0">
                              <a:latin typeface="Cambria Math" panose="02040503050406030204" pitchFamily="18" charset="0"/>
                            </a:rPr>
                            <m:t>𝑎</m:t>
                          </m:r>
                        </m:sub>
                      </m:sSub>
                      <m:r>
                        <a:rPr lang="en-HK" b="0" i="1" smtClean="0">
                          <a:latin typeface="Cambria Math" panose="02040503050406030204" pitchFamily="18" charset="0"/>
                        </a:rPr>
                        <m:t>+</m:t>
                      </m:r>
                      <m:sSubSup>
                        <m:sSubSupPr>
                          <m:ctrlPr>
                            <a:rPr lang="en-HK" b="0" i="1" smtClean="0">
                              <a:latin typeface="Cambria Math" panose="02040503050406030204" pitchFamily="18" charset="0"/>
                            </a:rPr>
                          </m:ctrlPr>
                        </m:sSubSupPr>
                        <m:e>
                          <m:r>
                            <a:rPr lang="en-HK" b="0" i="1" smtClean="0">
                              <a:latin typeface="Cambria Math" panose="02040503050406030204" pitchFamily="18" charset="0"/>
                            </a:rPr>
                            <m:t>𝑈</m:t>
                          </m:r>
                        </m:e>
                        <m:sub>
                          <m:r>
                            <a:rPr lang="en-HK" b="0" i="1" smtClean="0">
                              <a:latin typeface="Cambria Math" panose="02040503050406030204" pitchFamily="18" charset="0"/>
                            </a:rPr>
                            <m:t>𝑧</m:t>
                          </m:r>
                        </m:sub>
                        <m:sup>
                          <m:r>
                            <a:rPr lang="en-HK" b="0" i="1" smtClean="0">
                              <a:latin typeface="Cambria Math" panose="02040503050406030204" pitchFamily="18" charset="0"/>
                            </a:rPr>
                            <m:t>𝑝</m:t>
                          </m:r>
                        </m:sup>
                      </m:sSubSup>
                      <m:sSub>
                        <m:sSubPr>
                          <m:ctrlPr>
                            <a:rPr lang="en-HK" b="0" i="1" smtClean="0">
                              <a:latin typeface="Cambria Math" panose="02040503050406030204" pitchFamily="18" charset="0"/>
                            </a:rPr>
                          </m:ctrlPr>
                        </m:sSubPr>
                        <m:e>
                          <m:r>
                            <a:rPr lang="en-HK" b="0" i="1" smtClean="0">
                              <a:latin typeface="Cambria Math" panose="02040503050406030204" pitchFamily="18" charset="0"/>
                            </a:rPr>
                            <m:t>𝑝</m:t>
                          </m:r>
                        </m:e>
                        <m:sub>
                          <m:r>
                            <a:rPr lang="en-HK" b="0" i="1" smtClean="0">
                              <a:latin typeface="Cambria Math" panose="02040503050406030204" pitchFamily="18" charset="0"/>
                            </a:rPr>
                            <m:t>𝑖</m:t>
                          </m:r>
                        </m:sub>
                      </m:sSub>
                      <m:r>
                        <a:rPr lang="en-HK" b="0" i="1" smtClean="0">
                          <a:latin typeface="Cambria Math" panose="02040503050406030204" pitchFamily="18" charset="0"/>
                        </a:rPr>
                        <m:t> + </m:t>
                      </m:r>
                      <m:sSubSup>
                        <m:sSubSupPr>
                          <m:ctrlPr>
                            <a:rPr lang="en-HK" b="0" i="1" smtClean="0">
                              <a:latin typeface="Cambria Math" panose="02040503050406030204" pitchFamily="18" charset="0"/>
                            </a:rPr>
                          </m:ctrlPr>
                        </m:sSubSupPr>
                        <m:e>
                          <m:r>
                            <a:rPr lang="en-HK" b="0" i="1" smtClean="0">
                              <a:latin typeface="Cambria Math" panose="02040503050406030204" pitchFamily="18" charset="0"/>
                            </a:rPr>
                            <m:t>𝑏</m:t>
                          </m:r>
                        </m:e>
                        <m:sub>
                          <m:r>
                            <a:rPr lang="en-HK" b="0" i="1" smtClean="0">
                              <a:latin typeface="Cambria Math" panose="02040503050406030204" pitchFamily="18" charset="0"/>
                            </a:rPr>
                            <m:t>𝑧</m:t>
                          </m:r>
                        </m:sub>
                        <m:sup>
                          <m:r>
                            <a:rPr lang="en-HK" b="0" i="1" smtClean="0">
                              <a:latin typeface="Cambria Math" panose="02040503050406030204" pitchFamily="18" charset="0"/>
                            </a:rPr>
                            <m:t>𝑝</m:t>
                          </m:r>
                        </m:sup>
                      </m:sSubSup>
                      <m:r>
                        <a:rPr lang="en-HK" b="0" i="1" smtClean="0">
                          <a:latin typeface="Cambria Math" panose="02040503050406030204" pitchFamily="18" charset="0"/>
                        </a:rPr>
                        <m:t>)</m:t>
                      </m:r>
                    </m:oMath>
                  </m:oMathPara>
                </a14:m>
                <a:endParaRPr lang="en-HK" b="0" dirty="0"/>
              </a:p>
              <a:p>
                <a:pPr/>
                <a14:m>
                  <m:oMathPara xmlns:m="http://schemas.openxmlformats.org/officeDocument/2006/math">
                    <m:oMathParaPr>
                      <m:jc m:val="left"/>
                    </m:oMathParaPr>
                    <m:oMath xmlns:m="http://schemas.openxmlformats.org/officeDocument/2006/math">
                      <m:sSub>
                        <m:sSubPr>
                          <m:ctrlPr>
                            <a:rPr lang="en-HK" i="1" smtClean="0">
                              <a:latin typeface="Cambria Math" panose="02040503050406030204" pitchFamily="18" charset="0"/>
                            </a:rPr>
                          </m:ctrlPr>
                        </m:sSubPr>
                        <m:e>
                          <m:r>
                            <a:rPr lang="en-HK" b="0" i="1" smtClean="0">
                              <a:latin typeface="Cambria Math" panose="02040503050406030204" pitchFamily="18" charset="0"/>
                            </a:rPr>
                            <m:t>𝑟</m:t>
                          </m:r>
                        </m:e>
                        <m:sub>
                          <m:r>
                            <a:rPr lang="en-HK" b="0" i="1" smtClean="0">
                              <a:latin typeface="Cambria Math" panose="02040503050406030204" pitchFamily="18" charset="0"/>
                            </a:rPr>
                            <m:t>𝑖</m:t>
                          </m:r>
                        </m:sub>
                      </m:sSub>
                      <m:r>
                        <a:rPr lang="en-HK" b="0" i="1" smtClean="0">
                          <a:latin typeface="Cambria Math" panose="02040503050406030204" pitchFamily="18" charset="0"/>
                        </a:rPr>
                        <m:t>= </m:t>
                      </m:r>
                      <m:sSub>
                        <m:sSubPr>
                          <m:ctrlPr>
                            <a:rPr lang="en-HK" b="0" i="1" smtClean="0">
                              <a:latin typeface="Cambria Math" panose="02040503050406030204" pitchFamily="18" charset="0"/>
                            </a:rPr>
                          </m:ctrlPr>
                        </m:sSubPr>
                        <m:e>
                          <m:sSubSup>
                            <m:sSubSupPr>
                              <m:ctrlPr>
                                <a:rPr lang="en-HK" i="1">
                                  <a:latin typeface="Cambria Math" panose="02040503050406030204" pitchFamily="18" charset="0"/>
                                </a:rPr>
                              </m:ctrlPr>
                            </m:sSubSupPr>
                            <m:e>
                              <m:r>
                                <a:rPr lang="en-HK" i="1">
                                  <a:latin typeface="Cambria Math" panose="02040503050406030204" pitchFamily="18" charset="0"/>
                                  <a:ea typeface="Cambria Math" panose="02040503050406030204" pitchFamily="18" charset="0"/>
                                </a:rPr>
                                <m:t>𝜎</m:t>
                              </m:r>
                              <m:r>
                                <a:rPr lang="en-HK" i="1">
                                  <a:latin typeface="Cambria Math" panose="02040503050406030204" pitchFamily="18" charset="0"/>
                                  <a:ea typeface="Cambria Math" panose="02040503050406030204" pitchFamily="18" charset="0"/>
                                </a:rPr>
                                <m:t> (</m:t>
                              </m:r>
                              <m:r>
                                <a:rPr lang="en-HK" i="1">
                                  <a:latin typeface="Cambria Math" panose="02040503050406030204" pitchFamily="18" charset="0"/>
                                </a:rPr>
                                <m:t>𝑊</m:t>
                              </m:r>
                            </m:e>
                            <m:sub>
                              <m:r>
                                <a:rPr lang="en-HK" b="0" i="1" smtClean="0">
                                  <a:latin typeface="Cambria Math" panose="02040503050406030204" pitchFamily="18" charset="0"/>
                                </a:rPr>
                                <m:t>𝑟</m:t>
                              </m:r>
                            </m:sub>
                            <m:sup>
                              <m:r>
                                <a:rPr lang="en-HK" i="1">
                                  <a:latin typeface="Cambria Math" panose="02040503050406030204" pitchFamily="18" charset="0"/>
                                </a:rPr>
                                <m:t>𝑝</m:t>
                              </m:r>
                            </m:sup>
                          </m:sSubSup>
                          <m:r>
                            <a:rPr lang="en-HK" b="0" i="1" smtClean="0">
                              <a:latin typeface="Cambria Math" panose="02040503050406030204" pitchFamily="18" charset="0"/>
                            </a:rPr>
                            <m:t>𝑒</m:t>
                          </m:r>
                        </m:e>
                        <m:sub>
                          <m:r>
                            <a:rPr lang="en-HK" b="0" i="1" smtClean="0">
                              <a:latin typeface="Cambria Math" panose="02040503050406030204" pitchFamily="18" charset="0"/>
                            </a:rPr>
                            <m:t>𝑎</m:t>
                          </m:r>
                        </m:sub>
                      </m:sSub>
                      <m:r>
                        <a:rPr lang="en-HK" b="0" i="1" smtClean="0">
                          <a:latin typeface="Cambria Math" panose="02040503050406030204" pitchFamily="18" charset="0"/>
                        </a:rPr>
                        <m:t>+</m:t>
                      </m:r>
                      <m:sSubSup>
                        <m:sSubSupPr>
                          <m:ctrlPr>
                            <a:rPr lang="en-HK" b="0" i="1" smtClean="0">
                              <a:latin typeface="Cambria Math" panose="02040503050406030204" pitchFamily="18" charset="0"/>
                            </a:rPr>
                          </m:ctrlPr>
                        </m:sSubSupPr>
                        <m:e>
                          <m:r>
                            <a:rPr lang="en-HK" b="0" i="1" smtClean="0">
                              <a:latin typeface="Cambria Math" panose="02040503050406030204" pitchFamily="18" charset="0"/>
                            </a:rPr>
                            <m:t>𝑈</m:t>
                          </m:r>
                        </m:e>
                        <m:sub>
                          <m:r>
                            <a:rPr lang="en-HK" b="0" i="1" smtClean="0">
                              <a:latin typeface="Cambria Math" panose="02040503050406030204" pitchFamily="18" charset="0"/>
                            </a:rPr>
                            <m:t>𝑟</m:t>
                          </m:r>
                        </m:sub>
                        <m:sup>
                          <m:r>
                            <a:rPr lang="en-HK" b="0" i="1" smtClean="0">
                              <a:latin typeface="Cambria Math" panose="02040503050406030204" pitchFamily="18" charset="0"/>
                            </a:rPr>
                            <m:t>𝑝</m:t>
                          </m:r>
                        </m:sup>
                      </m:sSubSup>
                      <m:sSub>
                        <m:sSubPr>
                          <m:ctrlPr>
                            <a:rPr lang="en-HK" b="0" i="1" smtClean="0">
                              <a:latin typeface="Cambria Math" panose="02040503050406030204" pitchFamily="18" charset="0"/>
                            </a:rPr>
                          </m:ctrlPr>
                        </m:sSubPr>
                        <m:e>
                          <m:r>
                            <a:rPr lang="en-HK" b="0" i="1" smtClean="0">
                              <a:latin typeface="Cambria Math" panose="02040503050406030204" pitchFamily="18" charset="0"/>
                            </a:rPr>
                            <m:t>𝑝</m:t>
                          </m:r>
                        </m:e>
                        <m:sub>
                          <m:r>
                            <a:rPr lang="en-HK" b="0" i="1" smtClean="0">
                              <a:latin typeface="Cambria Math" panose="02040503050406030204" pitchFamily="18" charset="0"/>
                            </a:rPr>
                            <m:t>𝑖</m:t>
                          </m:r>
                        </m:sub>
                      </m:sSub>
                      <m:r>
                        <a:rPr lang="en-HK" b="0" i="1" smtClean="0">
                          <a:latin typeface="Cambria Math" panose="02040503050406030204" pitchFamily="18" charset="0"/>
                        </a:rPr>
                        <m:t> + </m:t>
                      </m:r>
                      <m:sSubSup>
                        <m:sSubSupPr>
                          <m:ctrlPr>
                            <a:rPr lang="en-HK" b="0" i="1" smtClean="0">
                              <a:latin typeface="Cambria Math" panose="02040503050406030204" pitchFamily="18" charset="0"/>
                            </a:rPr>
                          </m:ctrlPr>
                        </m:sSubSupPr>
                        <m:e>
                          <m:r>
                            <a:rPr lang="en-HK" b="0" i="1" smtClean="0">
                              <a:latin typeface="Cambria Math" panose="02040503050406030204" pitchFamily="18" charset="0"/>
                            </a:rPr>
                            <m:t>𝑏</m:t>
                          </m:r>
                        </m:e>
                        <m:sub>
                          <m:r>
                            <a:rPr lang="en-HK" b="0" i="1" smtClean="0">
                              <a:latin typeface="Cambria Math" panose="02040503050406030204" pitchFamily="18" charset="0"/>
                            </a:rPr>
                            <m:t>𝑟</m:t>
                          </m:r>
                        </m:sub>
                        <m:sup>
                          <m:r>
                            <a:rPr lang="en-HK" b="0" i="1" smtClean="0">
                              <a:latin typeface="Cambria Math" panose="02040503050406030204" pitchFamily="18" charset="0"/>
                            </a:rPr>
                            <m:t>𝑝</m:t>
                          </m:r>
                        </m:sup>
                      </m:sSubSup>
                      <m:r>
                        <a:rPr lang="en-HK" b="0" i="1" smtClean="0">
                          <a:latin typeface="Cambria Math" panose="02040503050406030204" pitchFamily="18" charset="0"/>
                        </a:rPr>
                        <m:t>)</m:t>
                      </m:r>
                    </m:oMath>
                  </m:oMathPara>
                </a14:m>
                <a:endParaRPr lang="en-HK" b="0" dirty="0"/>
              </a:p>
              <a:p>
                <a:pPr/>
                <a14:m>
                  <m:oMathPara xmlns:m="http://schemas.openxmlformats.org/officeDocument/2006/math">
                    <m:oMathParaPr>
                      <m:jc m:val="left"/>
                    </m:oMathParaPr>
                    <m:oMath xmlns:m="http://schemas.openxmlformats.org/officeDocument/2006/math">
                      <m:sSub>
                        <m:sSubPr>
                          <m:ctrlPr>
                            <a:rPr lang="en-HK" i="1" smtClean="0">
                              <a:latin typeface="Cambria Math" panose="02040503050406030204" pitchFamily="18" charset="0"/>
                            </a:rPr>
                          </m:ctrlPr>
                        </m:sSubPr>
                        <m:e>
                          <m:r>
                            <a:rPr lang="en-HK" b="0" i="1" smtClean="0">
                              <a:latin typeface="Cambria Math" panose="02040503050406030204" pitchFamily="18" charset="0"/>
                            </a:rPr>
                            <m:t>𝑡</m:t>
                          </m:r>
                        </m:e>
                        <m:sub>
                          <m:r>
                            <a:rPr lang="en-HK" b="0" i="1" smtClean="0">
                              <a:latin typeface="Cambria Math" panose="02040503050406030204" pitchFamily="18" charset="0"/>
                            </a:rPr>
                            <m:t>𝑖</m:t>
                          </m:r>
                        </m:sub>
                      </m:sSub>
                      <m:r>
                        <a:rPr lang="en-HK" b="0" i="1" smtClean="0">
                          <a:latin typeface="Cambria Math" panose="02040503050406030204" pitchFamily="18" charset="0"/>
                        </a:rPr>
                        <m:t>= </m:t>
                      </m:r>
                      <m:sSub>
                        <m:sSubPr>
                          <m:ctrlPr>
                            <a:rPr lang="en-HK" b="0" i="1" smtClean="0">
                              <a:latin typeface="Cambria Math" panose="02040503050406030204" pitchFamily="18" charset="0"/>
                            </a:rPr>
                          </m:ctrlPr>
                        </m:sSubPr>
                        <m:e>
                          <m:sSubSup>
                            <m:sSubSupPr>
                              <m:ctrlPr>
                                <a:rPr lang="en-HK" i="1">
                                  <a:latin typeface="Cambria Math" panose="02040503050406030204" pitchFamily="18" charset="0"/>
                                </a:rPr>
                              </m:ctrlPr>
                            </m:sSubSupPr>
                            <m:e>
                              <m:r>
                                <a:rPr lang="en-HK" i="1" smtClean="0">
                                  <a:latin typeface="Cambria Math" panose="02040503050406030204" pitchFamily="18" charset="0"/>
                                  <a:ea typeface="Cambria Math" panose="02040503050406030204" pitchFamily="18" charset="0"/>
                                </a:rPr>
                                <m:t>𝜑</m:t>
                              </m:r>
                              <m:r>
                                <a:rPr lang="en-HK" i="1">
                                  <a:latin typeface="Cambria Math" panose="02040503050406030204" pitchFamily="18" charset="0"/>
                                  <a:ea typeface="Cambria Math" panose="02040503050406030204" pitchFamily="18" charset="0"/>
                                </a:rPr>
                                <m:t> (</m:t>
                              </m:r>
                              <m:r>
                                <a:rPr lang="en-HK" i="1">
                                  <a:latin typeface="Cambria Math" panose="02040503050406030204" pitchFamily="18" charset="0"/>
                                </a:rPr>
                                <m:t>𝑊</m:t>
                              </m:r>
                            </m:e>
                            <m:sub>
                              <m:r>
                                <a:rPr lang="en-HK" b="0" i="1" smtClean="0">
                                  <a:latin typeface="Cambria Math" panose="02040503050406030204" pitchFamily="18" charset="0"/>
                                </a:rPr>
                                <m:t>h</m:t>
                              </m:r>
                            </m:sub>
                            <m:sup>
                              <m:r>
                                <a:rPr lang="en-HK" i="1">
                                  <a:latin typeface="Cambria Math" panose="02040503050406030204" pitchFamily="18" charset="0"/>
                                </a:rPr>
                                <m:t>𝑝</m:t>
                              </m:r>
                            </m:sup>
                          </m:sSubSup>
                          <m:r>
                            <a:rPr lang="en-HK" b="0" i="1" smtClean="0">
                              <a:latin typeface="Cambria Math" panose="02040503050406030204" pitchFamily="18" charset="0"/>
                            </a:rPr>
                            <m:t>𝑒</m:t>
                          </m:r>
                        </m:e>
                        <m:sub>
                          <m:r>
                            <a:rPr lang="en-HK" b="0" i="1" smtClean="0">
                              <a:latin typeface="Cambria Math" panose="02040503050406030204" pitchFamily="18" charset="0"/>
                            </a:rPr>
                            <m:t>𝑎</m:t>
                          </m:r>
                        </m:sub>
                      </m:sSub>
                      <m:r>
                        <a:rPr lang="en-HK" b="0" i="1" smtClean="0">
                          <a:latin typeface="Cambria Math" panose="02040503050406030204" pitchFamily="18" charset="0"/>
                        </a:rPr>
                        <m:t>+</m:t>
                      </m:r>
                      <m:sSubSup>
                        <m:sSubSupPr>
                          <m:ctrlPr>
                            <a:rPr lang="en-HK" b="0" i="1" smtClean="0">
                              <a:latin typeface="Cambria Math" panose="02040503050406030204" pitchFamily="18" charset="0"/>
                            </a:rPr>
                          </m:ctrlPr>
                        </m:sSubSupPr>
                        <m:e>
                          <m:r>
                            <a:rPr lang="en-HK" b="0" i="1" smtClean="0">
                              <a:latin typeface="Cambria Math" panose="02040503050406030204" pitchFamily="18" charset="0"/>
                            </a:rPr>
                            <m:t>𝑈</m:t>
                          </m:r>
                        </m:e>
                        <m:sub>
                          <m:r>
                            <a:rPr lang="en-HK" b="0" i="1" smtClean="0">
                              <a:latin typeface="Cambria Math" panose="02040503050406030204" pitchFamily="18" charset="0"/>
                            </a:rPr>
                            <m:t>h</m:t>
                          </m:r>
                        </m:sub>
                        <m:sup>
                          <m:r>
                            <a:rPr lang="en-HK" b="0" i="1" smtClean="0">
                              <a:latin typeface="Cambria Math" panose="02040503050406030204" pitchFamily="18" charset="0"/>
                            </a:rPr>
                            <m:t>𝑝</m:t>
                          </m:r>
                        </m:sup>
                      </m:sSubSup>
                      <m:sSub>
                        <m:sSubPr>
                          <m:ctrlPr>
                            <a:rPr lang="en-HK" i="1">
                              <a:latin typeface="Cambria Math" panose="02040503050406030204" pitchFamily="18" charset="0"/>
                            </a:rPr>
                          </m:ctrlPr>
                        </m:sSubPr>
                        <m:e>
                          <m:r>
                            <a:rPr lang="en-HK" b="0" i="1" smtClean="0">
                              <a:latin typeface="Cambria Math" panose="02040503050406030204" pitchFamily="18" charset="0"/>
                            </a:rPr>
                            <m:t>(</m:t>
                          </m:r>
                          <m:r>
                            <a:rPr lang="en-HK" i="1">
                              <a:latin typeface="Cambria Math" panose="02040503050406030204" pitchFamily="18" charset="0"/>
                            </a:rPr>
                            <m:t>𝑟</m:t>
                          </m:r>
                        </m:e>
                        <m:sub>
                          <m:r>
                            <a:rPr lang="en-HK" i="1">
                              <a:latin typeface="Cambria Math" panose="02040503050406030204" pitchFamily="18" charset="0"/>
                            </a:rPr>
                            <m:t>𝑖</m:t>
                          </m:r>
                        </m:sub>
                      </m:sSub>
                      <m:r>
                        <a:rPr lang="en-HK" b="0" i="1" smtClean="0">
                          <a:latin typeface="Cambria Math" panose="02040503050406030204" pitchFamily="18" charset="0"/>
                        </a:rPr>
                        <m:t> </m:t>
                      </m:r>
                      <m:r>
                        <a:rPr lang="en-HK" b="0" i="1" smtClean="0">
                          <a:latin typeface="Cambria Math" panose="02040503050406030204" pitchFamily="18" charset="0"/>
                          <a:ea typeface="Cambria Math" panose="02040503050406030204" pitchFamily="18" charset="0"/>
                        </a:rPr>
                        <m:t>⨀</m:t>
                      </m:r>
                      <m:r>
                        <a:rPr lang="en-HK" b="0" i="1" smtClean="0">
                          <a:latin typeface="Cambria Math" panose="02040503050406030204" pitchFamily="18" charset="0"/>
                        </a:rPr>
                        <m:t> </m:t>
                      </m:r>
                      <m:sSub>
                        <m:sSubPr>
                          <m:ctrlPr>
                            <a:rPr lang="en-HK" b="0" i="1" smtClean="0">
                              <a:latin typeface="Cambria Math" panose="02040503050406030204" pitchFamily="18" charset="0"/>
                            </a:rPr>
                          </m:ctrlPr>
                        </m:sSubPr>
                        <m:e>
                          <m:r>
                            <a:rPr lang="en-HK" b="0" i="1" smtClean="0">
                              <a:latin typeface="Cambria Math" panose="02040503050406030204" pitchFamily="18" charset="0"/>
                            </a:rPr>
                            <m:t>𝑝</m:t>
                          </m:r>
                        </m:e>
                        <m:sub>
                          <m:r>
                            <a:rPr lang="en-HK" b="0" i="1" smtClean="0">
                              <a:latin typeface="Cambria Math" panose="02040503050406030204" pitchFamily="18" charset="0"/>
                            </a:rPr>
                            <m:t>𝑖</m:t>
                          </m:r>
                        </m:sub>
                      </m:sSub>
                      <m:r>
                        <a:rPr lang="en-HK" b="0" i="1" smtClean="0">
                          <a:latin typeface="Cambria Math" panose="02040503050406030204" pitchFamily="18" charset="0"/>
                        </a:rPr>
                        <m:t>) + </m:t>
                      </m:r>
                      <m:sSubSup>
                        <m:sSubSupPr>
                          <m:ctrlPr>
                            <a:rPr lang="en-HK" b="0" i="1" smtClean="0">
                              <a:latin typeface="Cambria Math" panose="02040503050406030204" pitchFamily="18" charset="0"/>
                            </a:rPr>
                          </m:ctrlPr>
                        </m:sSubSupPr>
                        <m:e>
                          <m:r>
                            <a:rPr lang="en-HK" b="0" i="1" smtClean="0">
                              <a:latin typeface="Cambria Math" panose="02040503050406030204" pitchFamily="18" charset="0"/>
                            </a:rPr>
                            <m:t>𝑏</m:t>
                          </m:r>
                        </m:e>
                        <m:sub>
                          <m:r>
                            <a:rPr lang="en-HK" b="0" i="1" smtClean="0">
                              <a:latin typeface="Cambria Math" panose="02040503050406030204" pitchFamily="18" charset="0"/>
                            </a:rPr>
                            <m:t>h</m:t>
                          </m:r>
                        </m:sub>
                        <m:sup>
                          <m:r>
                            <a:rPr lang="en-HK" b="0" i="1" smtClean="0">
                              <a:latin typeface="Cambria Math" panose="02040503050406030204" pitchFamily="18" charset="0"/>
                            </a:rPr>
                            <m:t>𝑝</m:t>
                          </m:r>
                        </m:sup>
                      </m:sSubSup>
                      <m:r>
                        <a:rPr lang="en-HK" b="0" i="1" smtClean="0">
                          <a:latin typeface="Cambria Math" panose="02040503050406030204" pitchFamily="18" charset="0"/>
                        </a:rPr>
                        <m:t>)</m:t>
                      </m:r>
                    </m:oMath>
                  </m:oMathPara>
                </a14:m>
                <a:endParaRPr lang="en-HK" b="0" dirty="0"/>
              </a:p>
              <a:p>
                <a14:m>
                  <m:oMath xmlns:m="http://schemas.openxmlformats.org/officeDocument/2006/math">
                    <m:sSub>
                      <m:sSubPr>
                        <m:ctrlPr>
                          <a:rPr lang="en-HK" b="0" i="1" smtClean="0">
                            <a:latin typeface="Cambria Math" panose="02040503050406030204" pitchFamily="18" charset="0"/>
                            <a:ea typeface="Cambria Math" panose="02040503050406030204" pitchFamily="18" charset="0"/>
                          </a:rPr>
                        </m:ctrlPr>
                      </m:sSubPr>
                      <m:e>
                        <m:r>
                          <a:rPr lang="en-HK" b="0" i="1" smtClean="0">
                            <a:latin typeface="Cambria Math" panose="02040503050406030204" pitchFamily="18" charset="0"/>
                            <a:ea typeface="Cambria Math" panose="02040503050406030204" pitchFamily="18" charset="0"/>
                          </a:rPr>
                          <m:t>𝜃</m:t>
                        </m:r>
                      </m:e>
                      <m:sub>
                        <m:r>
                          <a:rPr lang="en-HK" b="0" i="1" smtClean="0">
                            <a:latin typeface="Cambria Math" panose="02040503050406030204" pitchFamily="18" charset="0"/>
                            <a:ea typeface="Cambria Math" panose="02040503050406030204" pitchFamily="18" charset="0"/>
                          </a:rPr>
                          <m:t>𝑖</m:t>
                        </m:r>
                        <m:r>
                          <a:rPr lang="en-HK" b="0" i="1" smtClean="0">
                            <a:latin typeface="Cambria Math" panose="02040503050406030204" pitchFamily="18" charset="0"/>
                            <a:ea typeface="Cambria Math" panose="02040503050406030204" pitchFamily="18" charset="0"/>
                          </a:rPr>
                          <m:t>+1</m:t>
                        </m:r>
                      </m:sub>
                    </m:sSub>
                    <m:r>
                      <a:rPr lang="en-HK" b="0" i="1" smtClean="0">
                        <a:solidFill>
                          <a:schemeClr val="tx1"/>
                        </a:solidFill>
                        <a:latin typeface="Cambria Math" panose="02040503050406030204" pitchFamily="18" charset="0"/>
                        <a:ea typeface="Cambria Math" panose="02040503050406030204" pitchFamily="18" charset="0"/>
                      </a:rPr>
                      <m:t>=</m:t>
                    </m:r>
                    <m:r>
                      <a:rPr lang="en-HK" b="0" i="1" smtClean="0">
                        <a:solidFill>
                          <a:srgbClr val="FF0000"/>
                        </a:solidFill>
                        <a:latin typeface="Cambria Math" panose="02040503050406030204" pitchFamily="18" charset="0"/>
                        <a:ea typeface="Cambria Math" panose="02040503050406030204" pitchFamily="18" charset="0"/>
                      </a:rPr>
                      <m:t>(1−</m:t>
                    </m:r>
                    <m:sSub>
                      <m:sSubPr>
                        <m:ctrlPr>
                          <a:rPr lang="en-HK" i="1">
                            <a:solidFill>
                              <a:srgbClr val="FF0000"/>
                            </a:solidFill>
                            <a:latin typeface="Cambria Math" panose="02040503050406030204" pitchFamily="18" charset="0"/>
                            <a:ea typeface="Cambria Math" panose="02040503050406030204" pitchFamily="18" charset="0"/>
                          </a:rPr>
                        </m:ctrlPr>
                      </m:sSubPr>
                      <m:e>
                        <m:r>
                          <a:rPr lang="en-HK" b="0" i="1" smtClean="0">
                            <a:solidFill>
                              <a:srgbClr val="FF0000"/>
                            </a:solidFill>
                            <a:latin typeface="Cambria Math" panose="02040503050406030204" pitchFamily="18" charset="0"/>
                            <a:ea typeface="Cambria Math" panose="02040503050406030204" pitchFamily="18" charset="0"/>
                          </a:rPr>
                          <m:t>𝑧</m:t>
                        </m:r>
                      </m:e>
                      <m:sub>
                        <m:r>
                          <a:rPr lang="en-HK" i="1">
                            <a:solidFill>
                              <a:srgbClr val="FF0000"/>
                            </a:solidFill>
                            <a:latin typeface="Cambria Math" panose="02040503050406030204" pitchFamily="18" charset="0"/>
                            <a:ea typeface="Cambria Math" panose="02040503050406030204" pitchFamily="18" charset="0"/>
                          </a:rPr>
                          <m:t>𝑖</m:t>
                        </m:r>
                      </m:sub>
                    </m:sSub>
                    <m:r>
                      <a:rPr lang="en-HK" b="0" i="1" smtClean="0">
                        <a:solidFill>
                          <a:srgbClr val="FF0000"/>
                        </a:solidFill>
                        <a:latin typeface="Cambria Math" panose="02040503050406030204" pitchFamily="18" charset="0"/>
                        <a:ea typeface="Cambria Math" panose="02040503050406030204" pitchFamily="18" charset="0"/>
                      </a:rPr>
                      <m:t>)</m:t>
                    </m:r>
                  </m:oMath>
                </a14:m>
                <a:r>
                  <a:rPr lang="en-HK" dirty="0">
                    <a:solidFill>
                      <a:srgbClr val="FF0000"/>
                    </a:solidFill>
                    <a:ea typeface="Cambria Math" panose="02040503050406030204" pitchFamily="18" charset="0"/>
                  </a:rPr>
                  <a:t> </a:t>
                </a:r>
                <a14:m>
                  <m:oMath xmlns:m="http://schemas.openxmlformats.org/officeDocument/2006/math">
                    <m:r>
                      <a:rPr lang="en-HK" i="1">
                        <a:latin typeface="Cambria Math" panose="02040503050406030204" pitchFamily="18" charset="0"/>
                        <a:ea typeface="Cambria Math" panose="02040503050406030204" pitchFamily="18" charset="0"/>
                      </a:rPr>
                      <m:t>⨀</m:t>
                    </m:r>
                  </m:oMath>
                </a14:m>
                <a:r>
                  <a:rPr lang="en-HK" b="0" dirty="0"/>
                  <a:t> </a:t>
                </a:r>
                <a14:m>
                  <m:oMath xmlns:m="http://schemas.openxmlformats.org/officeDocument/2006/math">
                    <m:sSub>
                      <m:sSubPr>
                        <m:ctrlPr>
                          <a:rPr lang="en-HK" i="1">
                            <a:latin typeface="Cambria Math" panose="02040503050406030204" pitchFamily="18" charset="0"/>
                          </a:rPr>
                        </m:ctrlPr>
                      </m:sSubPr>
                      <m:e>
                        <m:r>
                          <a:rPr lang="en-HK" i="1">
                            <a:latin typeface="Cambria Math" panose="02040503050406030204" pitchFamily="18" charset="0"/>
                          </a:rPr>
                          <m:t>𝑝</m:t>
                        </m:r>
                      </m:e>
                      <m:sub>
                        <m:r>
                          <a:rPr lang="en-HK" i="1">
                            <a:latin typeface="Cambria Math" panose="02040503050406030204" pitchFamily="18" charset="0"/>
                          </a:rPr>
                          <m:t>𝑖</m:t>
                        </m:r>
                      </m:sub>
                    </m:sSub>
                  </m:oMath>
                </a14:m>
                <a:r>
                  <a:rPr lang="en-HK" b="0" dirty="0"/>
                  <a:t> + </a:t>
                </a:r>
                <a14:m>
                  <m:oMath xmlns:m="http://schemas.openxmlformats.org/officeDocument/2006/math">
                    <m:sSub>
                      <m:sSubPr>
                        <m:ctrlPr>
                          <a:rPr lang="en-HK" i="1" smtClean="0">
                            <a:solidFill>
                              <a:srgbClr val="FF0000"/>
                            </a:solidFill>
                            <a:latin typeface="Cambria Math" panose="02040503050406030204" pitchFamily="18" charset="0"/>
                          </a:rPr>
                        </m:ctrlPr>
                      </m:sSubPr>
                      <m:e>
                        <m:r>
                          <a:rPr lang="en-HK" b="0" i="1" smtClean="0">
                            <a:solidFill>
                              <a:srgbClr val="FF0000"/>
                            </a:solidFill>
                            <a:latin typeface="Cambria Math" panose="02040503050406030204" pitchFamily="18" charset="0"/>
                          </a:rPr>
                          <m:t>𝑧</m:t>
                        </m:r>
                      </m:e>
                      <m:sub>
                        <m:r>
                          <a:rPr lang="en-HK" i="1">
                            <a:solidFill>
                              <a:srgbClr val="FF0000"/>
                            </a:solidFill>
                            <a:latin typeface="Cambria Math" panose="02040503050406030204" pitchFamily="18" charset="0"/>
                          </a:rPr>
                          <m:t>𝑖</m:t>
                        </m:r>
                      </m:sub>
                    </m:sSub>
                    <m:r>
                      <a:rPr lang="en-HK" b="0" i="1" smtClean="0">
                        <a:solidFill>
                          <a:srgbClr val="FF0000"/>
                        </a:solidFill>
                        <a:latin typeface="Cambria Math" panose="02040503050406030204" pitchFamily="18" charset="0"/>
                      </a:rPr>
                      <m:t> </m:t>
                    </m:r>
                    <m:r>
                      <a:rPr lang="en-HK" i="1">
                        <a:latin typeface="Cambria Math" panose="02040503050406030204" pitchFamily="18" charset="0"/>
                        <a:ea typeface="Cambria Math" panose="02040503050406030204" pitchFamily="18" charset="0"/>
                      </a:rPr>
                      <m:t>⨀</m:t>
                    </m:r>
                  </m:oMath>
                </a14:m>
                <a:r>
                  <a:rPr lang="en-HK" b="0" dirty="0"/>
                  <a:t> </a:t>
                </a:r>
                <a14:m>
                  <m:oMath xmlns:m="http://schemas.openxmlformats.org/officeDocument/2006/math">
                    <m:sSub>
                      <m:sSubPr>
                        <m:ctrlPr>
                          <a:rPr lang="en-HK" i="1">
                            <a:latin typeface="Cambria Math" panose="02040503050406030204" pitchFamily="18" charset="0"/>
                          </a:rPr>
                        </m:ctrlPr>
                      </m:sSubPr>
                      <m:e>
                        <m:r>
                          <a:rPr lang="en-HK" i="1">
                            <a:latin typeface="Cambria Math" panose="02040503050406030204" pitchFamily="18" charset="0"/>
                          </a:rPr>
                          <m:t>𝑡</m:t>
                        </m:r>
                      </m:e>
                      <m:sub>
                        <m:r>
                          <a:rPr lang="en-HK" i="1">
                            <a:latin typeface="Cambria Math" panose="02040503050406030204" pitchFamily="18" charset="0"/>
                          </a:rPr>
                          <m:t>𝑖</m:t>
                        </m:r>
                      </m:sub>
                    </m:sSub>
                  </m:oMath>
                </a14:m>
                <a:endParaRPr lang="en-HK" b="0" dirty="0"/>
              </a:p>
              <a:p>
                <a:pPr algn="ctr"/>
                <a:endParaRPr lang="en-HK" dirty="0"/>
              </a:p>
            </p:txBody>
          </p:sp>
        </mc:Choice>
        <mc:Fallback xmlns="">
          <p:sp>
            <p:nvSpPr>
              <p:cNvPr id="7" name="TextBox 6">
                <a:extLst>
                  <a:ext uri="{FF2B5EF4-FFF2-40B4-BE49-F238E27FC236}">
                    <a16:creationId xmlns:a16="http://schemas.microsoft.com/office/drawing/2014/main" id="{6DA22DE2-1CBB-A424-2DA0-411677B5C7AE}"/>
                  </a:ext>
                </a:extLst>
              </p:cNvPr>
              <p:cNvSpPr txBox="1">
                <a:spLocks noRot="1" noChangeAspect="1" noMove="1" noResize="1" noEditPoints="1" noAdjustHandles="1" noChangeArrowheads="1" noChangeShapeType="1" noTextEdit="1"/>
              </p:cNvSpPr>
              <p:nvPr/>
            </p:nvSpPr>
            <p:spPr>
              <a:xfrm>
                <a:off x="6148279" y="1722382"/>
                <a:ext cx="3879210" cy="1769267"/>
              </a:xfrm>
              <a:prstGeom prst="rect">
                <a:avLst/>
              </a:prstGeom>
              <a:blipFill>
                <a:blip r:embed="rId3"/>
                <a:stretch>
                  <a:fillRect l="-2201" t="-690"/>
                </a:stretch>
              </a:blipFill>
            </p:spPr>
            <p:txBody>
              <a:bodyPr/>
              <a:lstStyle/>
              <a:p>
                <a:r>
                  <a:rPr lang="en-HK">
                    <a:noFill/>
                  </a:rPr>
                  <a:t> </a:t>
                </a:r>
              </a:p>
            </p:txBody>
          </p:sp>
        </mc:Fallback>
      </mc:AlternateContent>
      <p:sp>
        <p:nvSpPr>
          <p:cNvPr id="12" name="Title 1">
            <a:extLst>
              <a:ext uri="{FF2B5EF4-FFF2-40B4-BE49-F238E27FC236}">
                <a16:creationId xmlns:a16="http://schemas.microsoft.com/office/drawing/2014/main" id="{EBF991CC-D0B1-B946-E60B-DEF7A7797B52}"/>
              </a:ext>
            </a:extLst>
          </p:cNvPr>
          <p:cNvSpPr txBox="1">
            <a:spLocks/>
          </p:cNvSpPr>
          <p:nvPr/>
        </p:nvSpPr>
        <p:spPr>
          <a:xfrm>
            <a:off x="812679" y="15267"/>
            <a:ext cx="10515600" cy="12071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HK" dirty="0">
                <a:cs typeface="Calibri" panose="020F0502020204030204" pitchFamily="34" charset="0"/>
              </a:rPr>
              <a:t>Number Reasoning Network</a:t>
            </a:r>
          </a:p>
        </p:txBody>
      </p:sp>
      <p:grpSp>
        <p:nvGrpSpPr>
          <p:cNvPr id="64" name="Group 63">
            <a:extLst>
              <a:ext uri="{FF2B5EF4-FFF2-40B4-BE49-F238E27FC236}">
                <a16:creationId xmlns:a16="http://schemas.microsoft.com/office/drawing/2014/main" id="{B464DF6A-3C70-E3E5-9674-CDAFBECAFA34}"/>
              </a:ext>
            </a:extLst>
          </p:cNvPr>
          <p:cNvGrpSpPr/>
          <p:nvPr/>
        </p:nvGrpSpPr>
        <p:grpSpPr>
          <a:xfrm>
            <a:off x="1287503" y="3395900"/>
            <a:ext cx="9565952" cy="2905944"/>
            <a:chOff x="1638909" y="3482428"/>
            <a:chExt cx="9565952" cy="2905944"/>
          </a:xfrm>
        </p:grpSpPr>
        <p:pic>
          <p:nvPicPr>
            <p:cNvPr id="65" name="Picture 64" descr="Re:Focus: The Left-Siders">
              <a:extLst>
                <a:ext uri="{FF2B5EF4-FFF2-40B4-BE49-F238E27FC236}">
                  <a16:creationId xmlns:a16="http://schemas.microsoft.com/office/drawing/2014/main" id="{04BEAA81-3270-FB2E-F3B4-9FFAC608D7A5}"/>
                </a:ext>
              </a:extLst>
            </p:cNvPr>
            <p:cNvPicPr>
              <a:picLocks noChangeArrowheads="1"/>
            </p:cNvPicPr>
            <p:nvPr/>
          </p:nvPicPr>
          <p:blipFill rotWithShape="1">
            <a:blip r:embed="rId4">
              <a:extLst>
                <a:ext uri="{28A0092B-C50C-407E-A947-70E740481C1C}">
                  <a14:useLocalDpi xmlns:a14="http://schemas.microsoft.com/office/drawing/2010/main" val="0"/>
                </a:ext>
              </a:extLst>
            </a:blip>
            <a:srcRect l="6541" t="558" r="11464" b="5257"/>
            <a:stretch/>
          </p:blipFill>
          <p:spPr bwMode="auto">
            <a:xfrm rot="5400000">
              <a:off x="7211797" y="3957580"/>
              <a:ext cx="1084544" cy="463084"/>
            </a:xfrm>
            <a:prstGeom prst="rect">
              <a:avLst/>
            </a:prstGeom>
            <a:noFill/>
            <a:ln w="19050" cap="rnd">
              <a:noFill/>
              <a:prstDash val="sysDash"/>
            </a:ln>
            <a:extLst>
              <a:ext uri="{909E8E84-426E-40DD-AFC4-6F175D3DCCD1}">
                <a14:hiddenFill xmlns:a14="http://schemas.microsoft.com/office/drawing/2010/main">
                  <a:solidFill>
                    <a:srgbClr val="FFFFFF"/>
                  </a:solidFill>
                </a14:hiddenFill>
              </a:ext>
            </a:extLst>
          </p:spPr>
        </p:pic>
        <p:pic>
          <p:nvPicPr>
            <p:cNvPr id="66" name="Picture 6" descr="Re:Focus: The Left-Siders">
              <a:extLst>
                <a:ext uri="{FF2B5EF4-FFF2-40B4-BE49-F238E27FC236}">
                  <a16:creationId xmlns:a16="http://schemas.microsoft.com/office/drawing/2014/main" id="{5F1C7EC5-BFF2-42D9-0C77-2B1B4953881C}"/>
                </a:ext>
              </a:extLst>
            </p:cNvPr>
            <p:cNvPicPr>
              <a:picLocks noChangeArrowheads="1"/>
            </p:cNvPicPr>
            <p:nvPr/>
          </p:nvPicPr>
          <p:blipFill rotWithShape="1">
            <a:blip r:embed="rId4">
              <a:extLst>
                <a:ext uri="{28A0092B-C50C-407E-A947-70E740481C1C}">
                  <a14:useLocalDpi xmlns:a14="http://schemas.microsoft.com/office/drawing/2010/main" val="0"/>
                </a:ext>
              </a:extLst>
            </a:blip>
            <a:srcRect l="6541" t="558" r="11464" b="5257"/>
            <a:stretch/>
          </p:blipFill>
          <p:spPr bwMode="auto">
            <a:xfrm rot="5400000">
              <a:off x="5307116" y="4396219"/>
              <a:ext cx="1084544" cy="463084"/>
            </a:xfrm>
            <a:prstGeom prst="rect">
              <a:avLst/>
            </a:prstGeom>
            <a:noFill/>
            <a:ln w="19050" cap="rnd">
              <a:noFill/>
              <a:prstDash val="sysDash"/>
            </a:ln>
            <a:extLst>
              <a:ext uri="{909E8E84-426E-40DD-AFC4-6F175D3DCCD1}">
                <a14:hiddenFill xmlns:a14="http://schemas.microsoft.com/office/drawing/2010/main">
                  <a:solidFill>
                    <a:srgbClr val="FFFFFF"/>
                  </a:solidFill>
                </a14:hiddenFill>
              </a:ext>
            </a:extLst>
          </p:spPr>
        </p:pic>
        <p:sp>
          <p:nvSpPr>
            <p:cNvPr id="67" name="Rounded Rectangle 97">
              <a:extLst>
                <a:ext uri="{FF2B5EF4-FFF2-40B4-BE49-F238E27FC236}">
                  <a16:creationId xmlns:a16="http://schemas.microsoft.com/office/drawing/2014/main" id="{A32F75CE-0885-1284-8BC6-CBA5E34B1237}"/>
                </a:ext>
              </a:extLst>
            </p:cNvPr>
            <p:cNvSpPr/>
            <p:nvPr/>
          </p:nvSpPr>
          <p:spPr>
            <a:xfrm>
              <a:off x="9750600" y="3494324"/>
              <a:ext cx="424934" cy="1813160"/>
            </a:xfrm>
            <a:prstGeom prst="roundRect">
              <a:avLst>
                <a:gd name="adj" fmla="val 9408"/>
              </a:avLst>
            </a:prstGeom>
            <a:solidFill>
              <a:schemeClr val="lt1">
                <a:alpha val="0"/>
              </a:schemeClr>
            </a:solidFill>
            <a:ln w="1905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000" dirty="0">
                <a:solidFill>
                  <a:schemeClr val="tx1"/>
                </a:solidFill>
              </a:endParaRPr>
            </a:p>
          </p:txBody>
        </p:sp>
        <p:sp>
          <p:nvSpPr>
            <p:cNvPr id="68" name="TextBox 67">
              <a:extLst>
                <a:ext uri="{FF2B5EF4-FFF2-40B4-BE49-F238E27FC236}">
                  <a16:creationId xmlns:a16="http://schemas.microsoft.com/office/drawing/2014/main" id="{52B39F5A-469A-3158-17E2-3509BE131D1E}"/>
                </a:ext>
              </a:extLst>
            </p:cNvPr>
            <p:cNvSpPr txBox="1"/>
            <p:nvPr/>
          </p:nvSpPr>
          <p:spPr>
            <a:xfrm rot="-2760000">
              <a:off x="5346412" y="3691186"/>
              <a:ext cx="509202" cy="307777"/>
            </a:xfrm>
            <a:prstGeom prst="rect">
              <a:avLst/>
            </a:prstGeom>
            <a:noFill/>
          </p:spPr>
          <p:txBody>
            <a:bodyPr wrap="square" rtlCol="0">
              <a:spAutoFit/>
            </a:bodyPr>
            <a:lstStyle/>
            <a:p>
              <a:r>
                <a:rPr lang="en-US" sz="1400" dirty="0"/>
                <a:t>50</a:t>
              </a:r>
              <a:r>
                <a:rPr lang="en-US" altLang="zh-CN" sz="1400" dirty="0"/>
                <a:t>°</a:t>
              </a:r>
              <a:endParaRPr lang="en-US" sz="1400" dirty="0"/>
            </a:p>
          </p:txBody>
        </p:sp>
        <p:sp>
          <p:nvSpPr>
            <p:cNvPr id="69" name="Rounded Rectangle 61">
              <a:extLst>
                <a:ext uri="{FF2B5EF4-FFF2-40B4-BE49-F238E27FC236}">
                  <a16:creationId xmlns:a16="http://schemas.microsoft.com/office/drawing/2014/main" id="{B53D2F20-39D2-4C7E-2D15-C138DC0756DA}"/>
                </a:ext>
              </a:extLst>
            </p:cNvPr>
            <p:cNvSpPr/>
            <p:nvPr/>
          </p:nvSpPr>
          <p:spPr>
            <a:xfrm>
              <a:off x="3254304" y="3482428"/>
              <a:ext cx="818687" cy="1900097"/>
            </a:xfrm>
            <a:prstGeom prst="roundRect">
              <a:avLst>
                <a:gd name="adj" fmla="val 9408"/>
              </a:avLst>
            </a:prstGeom>
            <a:solidFill>
              <a:schemeClr val="lt1">
                <a:alpha val="0"/>
              </a:schemeClr>
            </a:solidFill>
            <a:ln w="1905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000">
                <a:solidFill>
                  <a:schemeClr val="tx1"/>
                </a:solidFill>
              </a:endParaRPr>
            </a:p>
          </p:txBody>
        </p: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58B7DC9D-9A92-6872-6415-737EB7A3A5D5}"/>
                    </a:ext>
                  </a:extLst>
                </p:cNvPr>
                <p:cNvSpPr txBox="1"/>
                <p:nvPr/>
              </p:nvSpPr>
              <p:spPr>
                <a:xfrm>
                  <a:off x="3202649" y="3889241"/>
                  <a:ext cx="89825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ea typeface="Cambria Math" panose="02040503050406030204" pitchFamily="18" charset="0"/>
                          </a:rPr>
                          <m:t>𝑇𝑜𝑘𝑦𝑜</m:t>
                        </m:r>
                      </m:oMath>
                    </m:oMathPara>
                  </a14:m>
                  <a:endParaRPr lang="en-US" dirty="0">
                    <a:solidFill>
                      <a:schemeClr val="tx1"/>
                    </a:solidFill>
                  </a:endParaRPr>
                </a:p>
              </p:txBody>
            </p:sp>
          </mc:Choice>
          <mc:Fallback xmlns="">
            <p:sp>
              <p:nvSpPr>
                <p:cNvPr id="70" name="TextBox 69">
                  <a:extLst>
                    <a:ext uri="{FF2B5EF4-FFF2-40B4-BE49-F238E27FC236}">
                      <a16:creationId xmlns:a16="http://schemas.microsoft.com/office/drawing/2014/main" id="{58B7DC9D-9A92-6872-6415-737EB7A3A5D5}"/>
                    </a:ext>
                  </a:extLst>
                </p:cNvPr>
                <p:cNvSpPr txBox="1">
                  <a:spLocks noRot="1" noChangeAspect="1" noMove="1" noResize="1" noEditPoints="1" noAdjustHandles="1" noChangeArrowheads="1" noChangeShapeType="1" noTextEdit="1"/>
                </p:cNvSpPr>
                <p:nvPr/>
              </p:nvSpPr>
              <p:spPr>
                <a:xfrm>
                  <a:off x="3202649" y="3889241"/>
                  <a:ext cx="898254" cy="369332"/>
                </a:xfrm>
                <a:prstGeom prst="rect">
                  <a:avLst/>
                </a:prstGeom>
                <a:blipFill>
                  <a:blip r:embed="rId5"/>
                  <a:stretch>
                    <a:fillRect b="-13333"/>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E0E0D0B9-20D9-46B1-163E-75CD7AB200E9}"/>
                    </a:ext>
                  </a:extLst>
                </p:cNvPr>
                <p:cNvSpPr txBox="1"/>
                <p:nvPr/>
              </p:nvSpPr>
              <p:spPr>
                <a:xfrm>
                  <a:off x="3202649" y="4349810"/>
                  <a:ext cx="89825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ea typeface="Cambria Math" panose="02040503050406030204" pitchFamily="18" charset="0"/>
                          </a:rPr>
                          <m:t>𝐾𝑦𝑜𝑡𝑜</m:t>
                        </m:r>
                      </m:oMath>
                    </m:oMathPara>
                  </a14:m>
                  <a:endParaRPr lang="en-US" dirty="0">
                    <a:solidFill>
                      <a:schemeClr val="tx1"/>
                    </a:solidFill>
                  </a:endParaRPr>
                </a:p>
              </p:txBody>
            </p:sp>
          </mc:Choice>
          <mc:Fallback xmlns="">
            <p:sp>
              <p:nvSpPr>
                <p:cNvPr id="71" name="TextBox 70">
                  <a:extLst>
                    <a:ext uri="{FF2B5EF4-FFF2-40B4-BE49-F238E27FC236}">
                      <a16:creationId xmlns:a16="http://schemas.microsoft.com/office/drawing/2014/main" id="{E0E0D0B9-20D9-46B1-163E-75CD7AB200E9}"/>
                    </a:ext>
                  </a:extLst>
                </p:cNvPr>
                <p:cNvSpPr txBox="1">
                  <a:spLocks noRot="1" noChangeAspect="1" noMove="1" noResize="1" noEditPoints="1" noAdjustHandles="1" noChangeArrowheads="1" noChangeShapeType="1" noTextEdit="1"/>
                </p:cNvSpPr>
                <p:nvPr/>
              </p:nvSpPr>
              <p:spPr>
                <a:xfrm>
                  <a:off x="3202649" y="4349810"/>
                  <a:ext cx="898254" cy="369332"/>
                </a:xfrm>
                <a:prstGeom prst="rect">
                  <a:avLst/>
                </a:prstGeom>
                <a:blipFill>
                  <a:blip r:embed="rId6"/>
                  <a:stretch>
                    <a:fillRect b="-11475"/>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75D02861-9B9B-666E-B489-D0FE87220584}"/>
                    </a:ext>
                  </a:extLst>
                </p:cNvPr>
                <p:cNvSpPr txBox="1"/>
                <p:nvPr/>
              </p:nvSpPr>
              <p:spPr>
                <a:xfrm>
                  <a:off x="3202649" y="4851618"/>
                  <a:ext cx="89825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ea typeface="Cambria Math" panose="02040503050406030204" pitchFamily="18" charset="0"/>
                          </a:rPr>
                          <m:t>𝑂𝑠𝑎𝑘𝑎</m:t>
                        </m:r>
                      </m:oMath>
                    </m:oMathPara>
                  </a14:m>
                  <a:endParaRPr lang="en-US" dirty="0">
                    <a:solidFill>
                      <a:schemeClr val="tx1"/>
                    </a:solidFill>
                  </a:endParaRPr>
                </a:p>
              </p:txBody>
            </p:sp>
          </mc:Choice>
          <mc:Fallback xmlns="">
            <p:sp>
              <p:nvSpPr>
                <p:cNvPr id="72" name="TextBox 71">
                  <a:extLst>
                    <a:ext uri="{FF2B5EF4-FFF2-40B4-BE49-F238E27FC236}">
                      <a16:creationId xmlns:a16="http://schemas.microsoft.com/office/drawing/2014/main" id="{75D02861-9B9B-666E-B489-D0FE87220584}"/>
                    </a:ext>
                  </a:extLst>
                </p:cNvPr>
                <p:cNvSpPr txBox="1">
                  <a:spLocks noRot="1" noChangeAspect="1" noMove="1" noResize="1" noEditPoints="1" noAdjustHandles="1" noChangeArrowheads="1" noChangeShapeType="1" noTextEdit="1"/>
                </p:cNvSpPr>
                <p:nvPr/>
              </p:nvSpPr>
              <p:spPr>
                <a:xfrm>
                  <a:off x="3202649" y="4851618"/>
                  <a:ext cx="898254" cy="369332"/>
                </a:xfrm>
                <a:prstGeom prst="rect">
                  <a:avLst/>
                </a:prstGeom>
                <a:blipFill>
                  <a:blip r:embed="rId7"/>
                  <a:stretch>
                    <a:fillRect/>
                  </a:stretch>
                </a:blipFill>
              </p:spPr>
              <p:txBody>
                <a:bodyPr/>
                <a:lstStyle/>
                <a:p>
                  <a:r>
                    <a:rPr lang="en-HK">
                      <a:noFill/>
                    </a:rPr>
                    <a:t> </a:t>
                  </a:r>
                </a:p>
              </p:txBody>
            </p:sp>
          </mc:Fallback>
        </mc:AlternateContent>
        <p:sp>
          <p:nvSpPr>
            <p:cNvPr id="73" name="TextBox 72">
              <a:extLst>
                <a:ext uri="{FF2B5EF4-FFF2-40B4-BE49-F238E27FC236}">
                  <a16:creationId xmlns:a16="http://schemas.microsoft.com/office/drawing/2014/main" id="{40657560-6211-FF7A-F1C7-085E8280171F}"/>
                </a:ext>
              </a:extLst>
            </p:cNvPr>
            <p:cNvSpPr txBox="1"/>
            <p:nvPr/>
          </p:nvSpPr>
          <p:spPr>
            <a:xfrm rot="-2760000">
              <a:off x="5347281" y="4408469"/>
              <a:ext cx="503512" cy="307777"/>
            </a:xfrm>
            <a:prstGeom prst="rect">
              <a:avLst/>
            </a:prstGeom>
            <a:noFill/>
          </p:spPr>
          <p:txBody>
            <a:bodyPr wrap="square" rtlCol="0">
              <a:spAutoFit/>
            </a:bodyPr>
            <a:lstStyle/>
            <a:p>
              <a:r>
                <a:rPr lang="en-US" sz="1400" dirty="0"/>
                <a:t>30</a:t>
              </a:r>
              <a:r>
                <a:rPr lang="en-US" altLang="zh-CN" sz="1400" dirty="0"/>
                <a:t>°</a:t>
              </a:r>
              <a:endParaRPr lang="en-US" sz="1400" dirty="0"/>
            </a:p>
          </p:txBody>
        </p:sp>
        <p:sp>
          <p:nvSpPr>
            <p:cNvPr id="74" name="TextBox 73">
              <a:extLst>
                <a:ext uri="{FF2B5EF4-FFF2-40B4-BE49-F238E27FC236}">
                  <a16:creationId xmlns:a16="http://schemas.microsoft.com/office/drawing/2014/main" id="{CDF68C38-5E78-252A-E277-F17058AF8367}"/>
                </a:ext>
              </a:extLst>
            </p:cNvPr>
            <p:cNvSpPr txBox="1"/>
            <p:nvPr/>
          </p:nvSpPr>
          <p:spPr>
            <a:xfrm rot="-2760000">
              <a:off x="5346461" y="4051037"/>
              <a:ext cx="508878" cy="307777"/>
            </a:xfrm>
            <a:prstGeom prst="rect">
              <a:avLst/>
            </a:prstGeom>
            <a:noFill/>
          </p:spPr>
          <p:txBody>
            <a:bodyPr wrap="square" rtlCol="0">
              <a:spAutoFit/>
            </a:bodyPr>
            <a:lstStyle/>
            <a:p>
              <a:r>
                <a:rPr lang="en-US" sz="1400" dirty="0"/>
                <a:t>40</a:t>
              </a:r>
              <a:r>
                <a:rPr lang="en-US" altLang="zh-CN" sz="1400" dirty="0"/>
                <a:t>°</a:t>
              </a:r>
              <a:endParaRPr lang="en-US" sz="1400" dirty="0"/>
            </a:p>
          </p:txBody>
        </p:sp>
        <p:sp>
          <p:nvSpPr>
            <p:cNvPr id="75" name="TextBox 74">
              <a:extLst>
                <a:ext uri="{FF2B5EF4-FFF2-40B4-BE49-F238E27FC236}">
                  <a16:creationId xmlns:a16="http://schemas.microsoft.com/office/drawing/2014/main" id="{59363120-1A83-1C5E-2B95-CF9F59EAFE97}"/>
                </a:ext>
              </a:extLst>
            </p:cNvPr>
            <p:cNvSpPr txBox="1"/>
            <p:nvPr/>
          </p:nvSpPr>
          <p:spPr>
            <a:xfrm rot="-2760000">
              <a:off x="5320764" y="4722212"/>
              <a:ext cx="560894" cy="307777"/>
            </a:xfrm>
            <a:prstGeom prst="rect">
              <a:avLst/>
            </a:prstGeom>
            <a:noFill/>
          </p:spPr>
          <p:txBody>
            <a:bodyPr wrap="square" rtlCol="0">
              <a:spAutoFit/>
            </a:bodyPr>
            <a:lstStyle/>
            <a:p>
              <a:r>
                <a:rPr lang="en-US" sz="1400" dirty="0"/>
                <a:t>20</a:t>
              </a:r>
              <a:r>
                <a:rPr lang="en-US" altLang="zh-CN" sz="1400" dirty="0"/>
                <a:t>°</a:t>
              </a:r>
              <a:endParaRPr lang="en-US" sz="1400" dirty="0"/>
            </a:p>
          </p:txBody>
        </p:sp>
        <p:cxnSp>
          <p:nvCxnSpPr>
            <p:cNvPr id="76" name="Straight Arrow Connector 75">
              <a:extLst>
                <a:ext uri="{FF2B5EF4-FFF2-40B4-BE49-F238E27FC236}">
                  <a16:creationId xmlns:a16="http://schemas.microsoft.com/office/drawing/2014/main" id="{9B39072E-F4A2-6B0C-E5F0-C38E0BAC63AE}"/>
                </a:ext>
              </a:extLst>
            </p:cNvPr>
            <p:cNvCxnSpPr>
              <a:cxnSpLocks/>
            </p:cNvCxnSpPr>
            <p:nvPr/>
          </p:nvCxnSpPr>
          <p:spPr>
            <a:xfrm flipV="1">
              <a:off x="6115065" y="4186046"/>
              <a:ext cx="1049377" cy="4599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9" name="Straight Arrow Connector 78">
              <a:extLst>
                <a:ext uri="{FF2B5EF4-FFF2-40B4-BE49-F238E27FC236}">
                  <a16:creationId xmlns:a16="http://schemas.microsoft.com/office/drawing/2014/main" id="{8063D249-603D-824F-F19D-D0C4822B9C91}"/>
                </a:ext>
              </a:extLst>
            </p:cNvPr>
            <p:cNvCxnSpPr>
              <a:cxnSpLocks/>
            </p:cNvCxnSpPr>
            <p:nvPr/>
          </p:nvCxnSpPr>
          <p:spPr>
            <a:xfrm flipV="1">
              <a:off x="4253575" y="4383536"/>
              <a:ext cx="951132" cy="86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4" name="Straight Arrow Connector 103">
              <a:extLst>
                <a:ext uri="{FF2B5EF4-FFF2-40B4-BE49-F238E27FC236}">
                  <a16:creationId xmlns:a16="http://schemas.microsoft.com/office/drawing/2014/main" id="{9BAB4BD1-0A1F-FC3F-99D0-362B1466406E}"/>
                </a:ext>
              </a:extLst>
            </p:cNvPr>
            <p:cNvCxnSpPr>
              <a:cxnSpLocks/>
              <a:stCxn id="150" idx="5"/>
            </p:cNvCxnSpPr>
            <p:nvPr/>
          </p:nvCxnSpPr>
          <p:spPr>
            <a:xfrm>
              <a:off x="1840410" y="4432477"/>
              <a:ext cx="1217584" cy="59554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24" name="Straight Arrow Connector 123">
              <a:extLst>
                <a:ext uri="{FF2B5EF4-FFF2-40B4-BE49-F238E27FC236}">
                  <a16:creationId xmlns:a16="http://schemas.microsoft.com/office/drawing/2014/main" id="{F34A35AA-61E8-4830-B0C7-4DA6A176A685}"/>
                </a:ext>
              </a:extLst>
            </p:cNvPr>
            <p:cNvCxnSpPr>
              <a:cxnSpLocks/>
              <a:stCxn id="150" idx="6"/>
            </p:cNvCxnSpPr>
            <p:nvPr/>
          </p:nvCxnSpPr>
          <p:spPr>
            <a:xfrm>
              <a:off x="1874982" y="4353812"/>
              <a:ext cx="1161528"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25" name="Straight Arrow Connector 124">
              <a:extLst>
                <a:ext uri="{FF2B5EF4-FFF2-40B4-BE49-F238E27FC236}">
                  <a16:creationId xmlns:a16="http://schemas.microsoft.com/office/drawing/2014/main" id="{72E782B6-0C26-3654-598E-8D06C374441C}"/>
                </a:ext>
              </a:extLst>
            </p:cNvPr>
            <p:cNvCxnSpPr>
              <a:cxnSpLocks/>
              <a:stCxn id="150" idx="7"/>
            </p:cNvCxnSpPr>
            <p:nvPr/>
          </p:nvCxnSpPr>
          <p:spPr>
            <a:xfrm flipV="1">
              <a:off x="1840410" y="3844960"/>
              <a:ext cx="1196100" cy="43018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26" name="Google Shape;111;p18">
              <a:extLst>
                <a:ext uri="{FF2B5EF4-FFF2-40B4-BE49-F238E27FC236}">
                  <a16:creationId xmlns:a16="http://schemas.microsoft.com/office/drawing/2014/main" id="{F97A6289-F3A6-F960-EB7D-C05006B6401B}"/>
                </a:ext>
              </a:extLst>
            </p:cNvPr>
            <p:cNvSpPr/>
            <p:nvPr/>
          </p:nvSpPr>
          <p:spPr>
            <a:xfrm>
              <a:off x="5658007" y="4915073"/>
              <a:ext cx="136413" cy="112945"/>
            </a:xfrm>
            <a:prstGeom prst="ellipse">
              <a:avLst/>
            </a:prstGeom>
            <a:gradFill>
              <a:gsLst>
                <a:gs pos="0">
                  <a:srgbClr val="C9DAF8"/>
                </a:gs>
                <a:gs pos="100000">
                  <a:srgbClr val="DE87F1"/>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sp>
          <p:nvSpPr>
            <p:cNvPr id="127" name="Google Shape;110;p18">
              <a:extLst>
                <a:ext uri="{FF2B5EF4-FFF2-40B4-BE49-F238E27FC236}">
                  <a16:creationId xmlns:a16="http://schemas.microsoft.com/office/drawing/2014/main" id="{A2E69136-FC4D-AEC3-0635-EC77AC05CDE1}"/>
                </a:ext>
              </a:extLst>
            </p:cNvPr>
            <p:cNvSpPr/>
            <p:nvPr/>
          </p:nvSpPr>
          <p:spPr>
            <a:xfrm>
              <a:off x="9848171" y="3661105"/>
              <a:ext cx="236073" cy="222498"/>
            </a:xfrm>
            <a:prstGeom prst="ellipse">
              <a:avLst/>
            </a:prstGeom>
            <a:gradFill>
              <a:gsLst>
                <a:gs pos="0">
                  <a:srgbClr val="F7E9D4"/>
                </a:gs>
                <a:gs pos="100000">
                  <a:srgbClr val="E6B94E"/>
                </a:gs>
              </a:gsLst>
              <a:lin ang="2698631"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400"/>
            </a:p>
          </p:txBody>
        </p:sp>
        <p:sp>
          <p:nvSpPr>
            <p:cNvPr id="128" name="Google Shape;110;p18">
              <a:extLst>
                <a:ext uri="{FF2B5EF4-FFF2-40B4-BE49-F238E27FC236}">
                  <a16:creationId xmlns:a16="http://schemas.microsoft.com/office/drawing/2014/main" id="{CA3E811B-B169-786C-EEAA-6F95BEF28031}"/>
                </a:ext>
              </a:extLst>
            </p:cNvPr>
            <p:cNvSpPr/>
            <p:nvPr/>
          </p:nvSpPr>
          <p:spPr>
            <a:xfrm>
              <a:off x="9848171" y="4161038"/>
              <a:ext cx="236073" cy="222498"/>
            </a:xfrm>
            <a:prstGeom prst="ellipse">
              <a:avLst/>
            </a:prstGeom>
            <a:gradFill>
              <a:gsLst>
                <a:gs pos="0">
                  <a:srgbClr val="F7E9D4"/>
                </a:gs>
                <a:gs pos="100000">
                  <a:srgbClr val="E6B94E"/>
                </a:gs>
              </a:gsLst>
              <a:lin ang="2698631"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sp>
          <p:nvSpPr>
            <p:cNvPr id="129" name="Google Shape;110;p18">
              <a:extLst>
                <a:ext uri="{FF2B5EF4-FFF2-40B4-BE49-F238E27FC236}">
                  <a16:creationId xmlns:a16="http://schemas.microsoft.com/office/drawing/2014/main" id="{340F7509-631D-86B9-87D2-943FC2DFBD2E}"/>
                </a:ext>
              </a:extLst>
            </p:cNvPr>
            <p:cNvSpPr/>
            <p:nvPr/>
          </p:nvSpPr>
          <p:spPr>
            <a:xfrm>
              <a:off x="9849583" y="4668163"/>
              <a:ext cx="236073" cy="222498"/>
            </a:xfrm>
            <a:prstGeom prst="ellipse">
              <a:avLst/>
            </a:prstGeom>
            <a:gradFill>
              <a:gsLst>
                <a:gs pos="0">
                  <a:srgbClr val="F7E9D4"/>
                </a:gs>
                <a:gs pos="100000">
                  <a:srgbClr val="E6B94E"/>
                </a:gs>
              </a:gsLst>
              <a:lin ang="2698631"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cxnSp>
          <p:nvCxnSpPr>
            <p:cNvPr id="130" name="Straight Arrow Connector 129">
              <a:extLst>
                <a:ext uri="{FF2B5EF4-FFF2-40B4-BE49-F238E27FC236}">
                  <a16:creationId xmlns:a16="http://schemas.microsoft.com/office/drawing/2014/main" id="{D8A3A863-18C1-07F6-DC07-8B1C4F95AE20}"/>
                </a:ext>
              </a:extLst>
            </p:cNvPr>
            <p:cNvCxnSpPr>
              <a:cxnSpLocks/>
            </p:cNvCxnSpPr>
            <p:nvPr/>
          </p:nvCxnSpPr>
          <p:spPr>
            <a:xfrm flipH="1" flipV="1">
              <a:off x="5651814" y="3570768"/>
              <a:ext cx="0" cy="1729831"/>
            </a:xfrm>
            <a:prstGeom prst="straightConnector1">
              <a:avLst/>
            </a:prstGeom>
            <a:ln w="19050" cmpd="thickThin">
              <a:tailEnd type="triangle"/>
            </a:ln>
          </p:spPr>
          <p:style>
            <a:lnRef idx="1">
              <a:schemeClr val="dk1"/>
            </a:lnRef>
            <a:fillRef idx="0">
              <a:schemeClr val="dk1"/>
            </a:fillRef>
            <a:effectRef idx="0">
              <a:schemeClr val="dk1"/>
            </a:effectRef>
            <a:fontRef idx="minor">
              <a:schemeClr val="tx1"/>
            </a:fontRef>
          </p:style>
        </p:cxnSp>
        <p:sp>
          <p:nvSpPr>
            <p:cNvPr id="131" name="Google Shape;111;p18">
              <a:extLst>
                <a:ext uri="{FF2B5EF4-FFF2-40B4-BE49-F238E27FC236}">
                  <a16:creationId xmlns:a16="http://schemas.microsoft.com/office/drawing/2014/main" id="{716AD825-97D7-E36A-1CD6-9E2B3FB1E9A3}"/>
                </a:ext>
              </a:extLst>
            </p:cNvPr>
            <p:cNvSpPr/>
            <p:nvPr/>
          </p:nvSpPr>
          <p:spPr>
            <a:xfrm>
              <a:off x="5658395" y="4584362"/>
              <a:ext cx="136413" cy="112945"/>
            </a:xfrm>
            <a:prstGeom prst="ellipse">
              <a:avLst/>
            </a:prstGeom>
            <a:gradFill>
              <a:gsLst>
                <a:gs pos="0">
                  <a:srgbClr val="C9DAF8"/>
                </a:gs>
                <a:gs pos="100000">
                  <a:srgbClr val="DE87F1"/>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sp>
          <p:nvSpPr>
            <p:cNvPr id="132" name="Google Shape;111;p18">
              <a:extLst>
                <a:ext uri="{FF2B5EF4-FFF2-40B4-BE49-F238E27FC236}">
                  <a16:creationId xmlns:a16="http://schemas.microsoft.com/office/drawing/2014/main" id="{0927D03E-5C85-15BD-23B7-721768F646CC}"/>
                </a:ext>
              </a:extLst>
            </p:cNvPr>
            <p:cNvSpPr/>
            <p:nvPr/>
          </p:nvSpPr>
          <p:spPr>
            <a:xfrm>
              <a:off x="5655843" y="4245686"/>
              <a:ext cx="136413" cy="112945"/>
            </a:xfrm>
            <a:prstGeom prst="ellipse">
              <a:avLst/>
            </a:prstGeom>
            <a:gradFill>
              <a:gsLst>
                <a:gs pos="0">
                  <a:srgbClr val="C9DAF8"/>
                </a:gs>
                <a:gs pos="100000">
                  <a:srgbClr val="DE87F1"/>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cxnSp>
          <p:nvCxnSpPr>
            <p:cNvPr id="133" name="Straight Arrow Connector 132">
              <a:extLst>
                <a:ext uri="{FF2B5EF4-FFF2-40B4-BE49-F238E27FC236}">
                  <a16:creationId xmlns:a16="http://schemas.microsoft.com/office/drawing/2014/main" id="{1A8EBA72-2EEC-1237-BCE4-FC05822A66ED}"/>
                </a:ext>
              </a:extLst>
            </p:cNvPr>
            <p:cNvCxnSpPr>
              <a:cxnSpLocks/>
            </p:cNvCxnSpPr>
            <p:nvPr/>
          </p:nvCxnSpPr>
          <p:spPr>
            <a:xfrm>
              <a:off x="4254202" y="3853330"/>
              <a:ext cx="95821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4" name="Straight Arrow Connector 133">
              <a:extLst>
                <a:ext uri="{FF2B5EF4-FFF2-40B4-BE49-F238E27FC236}">
                  <a16:creationId xmlns:a16="http://schemas.microsoft.com/office/drawing/2014/main" id="{75250B2A-212C-5D67-9A3F-BC387D635DD0}"/>
                </a:ext>
              </a:extLst>
            </p:cNvPr>
            <p:cNvCxnSpPr>
              <a:cxnSpLocks/>
            </p:cNvCxnSpPr>
            <p:nvPr/>
          </p:nvCxnSpPr>
          <p:spPr>
            <a:xfrm>
              <a:off x="4257592" y="4933205"/>
              <a:ext cx="92172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5" name="Google Shape;111;p18">
              <a:extLst>
                <a:ext uri="{FF2B5EF4-FFF2-40B4-BE49-F238E27FC236}">
                  <a16:creationId xmlns:a16="http://schemas.microsoft.com/office/drawing/2014/main" id="{E6EA75E6-8839-889C-4B34-2F097549992B}"/>
                </a:ext>
              </a:extLst>
            </p:cNvPr>
            <p:cNvSpPr/>
            <p:nvPr/>
          </p:nvSpPr>
          <p:spPr>
            <a:xfrm>
              <a:off x="7568527" y="4312276"/>
              <a:ext cx="136413" cy="112945"/>
            </a:xfrm>
            <a:prstGeom prst="ellipse">
              <a:avLst/>
            </a:prstGeom>
            <a:gradFill>
              <a:gsLst>
                <a:gs pos="0">
                  <a:srgbClr val="C9DAF8"/>
                </a:gs>
                <a:gs pos="100000">
                  <a:srgbClr val="DE87F1"/>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cxnSp>
          <p:nvCxnSpPr>
            <p:cNvPr id="136" name="Straight Arrow Connector 135">
              <a:extLst>
                <a:ext uri="{FF2B5EF4-FFF2-40B4-BE49-F238E27FC236}">
                  <a16:creationId xmlns:a16="http://schemas.microsoft.com/office/drawing/2014/main" id="{73E9A7E3-93E5-4E5E-0696-E78AC152308B}"/>
                </a:ext>
              </a:extLst>
            </p:cNvPr>
            <p:cNvCxnSpPr>
              <a:cxnSpLocks/>
            </p:cNvCxnSpPr>
            <p:nvPr/>
          </p:nvCxnSpPr>
          <p:spPr>
            <a:xfrm flipH="1" flipV="1">
              <a:off x="7557336" y="3590376"/>
              <a:ext cx="0" cy="1729831"/>
            </a:xfrm>
            <a:prstGeom prst="straightConnector1">
              <a:avLst/>
            </a:prstGeom>
            <a:ln w="19050" cmpd="thickThin">
              <a:tailEnd type="triangle"/>
            </a:ln>
          </p:spPr>
          <p:style>
            <a:lnRef idx="1">
              <a:schemeClr val="dk1"/>
            </a:lnRef>
            <a:fillRef idx="0">
              <a:schemeClr val="dk1"/>
            </a:fillRef>
            <a:effectRef idx="0">
              <a:schemeClr val="dk1"/>
            </a:effectRef>
            <a:fontRef idx="minor">
              <a:schemeClr val="tx1"/>
            </a:fontRef>
          </p:style>
        </p:cxnSp>
        <p:sp>
          <p:nvSpPr>
            <p:cNvPr id="137" name="Google Shape;111;p18">
              <a:extLst>
                <a:ext uri="{FF2B5EF4-FFF2-40B4-BE49-F238E27FC236}">
                  <a16:creationId xmlns:a16="http://schemas.microsoft.com/office/drawing/2014/main" id="{9561C175-8228-3322-4343-5F4D5828B3EF}"/>
                </a:ext>
              </a:extLst>
            </p:cNvPr>
            <p:cNvSpPr/>
            <p:nvPr/>
          </p:nvSpPr>
          <p:spPr>
            <a:xfrm>
              <a:off x="7560139" y="4119604"/>
              <a:ext cx="136413" cy="112945"/>
            </a:xfrm>
            <a:prstGeom prst="ellipse">
              <a:avLst/>
            </a:prstGeom>
            <a:gradFill>
              <a:gsLst>
                <a:gs pos="0">
                  <a:srgbClr val="C9DAF8"/>
                </a:gs>
                <a:gs pos="100000">
                  <a:srgbClr val="DE87F1"/>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sp>
          <p:nvSpPr>
            <p:cNvPr id="138" name="Google Shape;111;p18">
              <a:extLst>
                <a:ext uri="{FF2B5EF4-FFF2-40B4-BE49-F238E27FC236}">
                  <a16:creationId xmlns:a16="http://schemas.microsoft.com/office/drawing/2014/main" id="{0D301485-E264-7B6B-41CB-42A668DA12C3}"/>
                </a:ext>
              </a:extLst>
            </p:cNvPr>
            <p:cNvSpPr/>
            <p:nvPr/>
          </p:nvSpPr>
          <p:spPr>
            <a:xfrm>
              <a:off x="7563467" y="3939846"/>
              <a:ext cx="136413" cy="112945"/>
            </a:xfrm>
            <a:prstGeom prst="ellipse">
              <a:avLst/>
            </a:prstGeom>
            <a:gradFill>
              <a:gsLst>
                <a:gs pos="0">
                  <a:srgbClr val="C9DAF8"/>
                </a:gs>
                <a:gs pos="100000">
                  <a:srgbClr val="DE87F1"/>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400"/>
            </a:p>
          </p:txBody>
        </p:sp>
        <p:sp>
          <p:nvSpPr>
            <p:cNvPr id="139" name="TextBox 138">
              <a:extLst>
                <a:ext uri="{FF2B5EF4-FFF2-40B4-BE49-F238E27FC236}">
                  <a16:creationId xmlns:a16="http://schemas.microsoft.com/office/drawing/2014/main" id="{56D376B9-098C-773A-6774-D2CDA515320B}"/>
                </a:ext>
              </a:extLst>
            </p:cNvPr>
            <p:cNvSpPr txBox="1"/>
            <p:nvPr/>
          </p:nvSpPr>
          <p:spPr>
            <a:xfrm rot="-2760000">
              <a:off x="7236309" y="3699804"/>
              <a:ext cx="462154" cy="307777"/>
            </a:xfrm>
            <a:prstGeom prst="rect">
              <a:avLst/>
            </a:prstGeom>
            <a:noFill/>
          </p:spPr>
          <p:txBody>
            <a:bodyPr wrap="square" rtlCol="0">
              <a:spAutoFit/>
            </a:bodyPr>
            <a:lstStyle/>
            <a:p>
              <a:r>
                <a:rPr lang="en-US" sz="1400" dirty="0"/>
                <a:t>50</a:t>
              </a:r>
              <a:r>
                <a:rPr lang="en-US" altLang="zh-CN" sz="1400" dirty="0"/>
                <a:t>°</a:t>
              </a:r>
              <a:endParaRPr lang="en-US" sz="1400" dirty="0"/>
            </a:p>
          </p:txBody>
        </p:sp>
        <p:sp>
          <p:nvSpPr>
            <p:cNvPr id="140" name="TextBox 139">
              <a:extLst>
                <a:ext uri="{FF2B5EF4-FFF2-40B4-BE49-F238E27FC236}">
                  <a16:creationId xmlns:a16="http://schemas.microsoft.com/office/drawing/2014/main" id="{AC7E1965-D59C-10B0-B3A1-D11F4FEBD54F}"/>
                </a:ext>
              </a:extLst>
            </p:cNvPr>
            <p:cNvSpPr txBox="1"/>
            <p:nvPr/>
          </p:nvSpPr>
          <p:spPr>
            <a:xfrm rot="-2760000">
              <a:off x="7237097" y="4416899"/>
              <a:ext cx="456989" cy="307777"/>
            </a:xfrm>
            <a:prstGeom prst="rect">
              <a:avLst/>
            </a:prstGeom>
            <a:noFill/>
          </p:spPr>
          <p:txBody>
            <a:bodyPr wrap="square" rtlCol="0">
              <a:spAutoFit/>
            </a:bodyPr>
            <a:lstStyle/>
            <a:p>
              <a:r>
                <a:rPr lang="en-US" sz="1400" dirty="0"/>
                <a:t>30</a:t>
              </a:r>
              <a:r>
                <a:rPr lang="en-US" altLang="zh-CN" sz="1400" dirty="0"/>
                <a:t>°</a:t>
              </a:r>
              <a:endParaRPr lang="en-US" sz="1400" dirty="0"/>
            </a:p>
          </p:txBody>
        </p:sp>
        <p:sp>
          <p:nvSpPr>
            <p:cNvPr id="141" name="TextBox 140">
              <a:extLst>
                <a:ext uri="{FF2B5EF4-FFF2-40B4-BE49-F238E27FC236}">
                  <a16:creationId xmlns:a16="http://schemas.microsoft.com/office/drawing/2014/main" id="{66E889A3-3064-5A38-F8E5-312FF51D661A}"/>
                </a:ext>
              </a:extLst>
            </p:cNvPr>
            <p:cNvSpPr txBox="1"/>
            <p:nvPr/>
          </p:nvSpPr>
          <p:spPr>
            <a:xfrm rot="-2760000">
              <a:off x="7236354" y="4059645"/>
              <a:ext cx="461860" cy="307777"/>
            </a:xfrm>
            <a:prstGeom prst="rect">
              <a:avLst/>
            </a:prstGeom>
            <a:noFill/>
          </p:spPr>
          <p:txBody>
            <a:bodyPr wrap="square" rtlCol="0">
              <a:spAutoFit/>
            </a:bodyPr>
            <a:lstStyle/>
            <a:p>
              <a:r>
                <a:rPr lang="en-US" sz="1400" dirty="0"/>
                <a:t>40</a:t>
              </a:r>
              <a:r>
                <a:rPr lang="en-US" altLang="zh-CN" sz="1400" dirty="0"/>
                <a:t>°</a:t>
              </a:r>
              <a:endParaRPr lang="en-US" sz="1400" dirty="0"/>
            </a:p>
          </p:txBody>
        </p:sp>
        <p:sp>
          <p:nvSpPr>
            <p:cNvPr id="142" name="TextBox 141">
              <a:extLst>
                <a:ext uri="{FF2B5EF4-FFF2-40B4-BE49-F238E27FC236}">
                  <a16:creationId xmlns:a16="http://schemas.microsoft.com/office/drawing/2014/main" id="{A7915843-4196-609A-A285-8514E3612292}"/>
                </a:ext>
              </a:extLst>
            </p:cNvPr>
            <p:cNvSpPr txBox="1"/>
            <p:nvPr/>
          </p:nvSpPr>
          <p:spPr>
            <a:xfrm rot="-2760000">
              <a:off x="7253335" y="4732548"/>
              <a:ext cx="509070" cy="307777"/>
            </a:xfrm>
            <a:prstGeom prst="rect">
              <a:avLst/>
            </a:prstGeom>
            <a:noFill/>
          </p:spPr>
          <p:txBody>
            <a:bodyPr wrap="square" rtlCol="0">
              <a:spAutoFit/>
            </a:bodyPr>
            <a:lstStyle/>
            <a:p>
              <a:r>
                <a:rPr lang="en-US" sz="1400" dirty="0"/>
                <a:t>20</a:t>
              </a:r>
              <a:r>
                <a:rPr lang="en-US" altLang="zh-CN" sz="1400" dirty="0"/>
                <a:t>°</a:t>
              </a:r>
              <a:endParaRPr lang="en-US" sz="1400" dirty="0"/>
            </a:p>
          </p:txBody>
        </p:sp>
        <p:sp>
          <p:nvSpPr>
            <p:cNvPr id="143" name="Google Shape;111;p18">
              <a:extLst>
                <a:ext uri="{FF2B5EF4-FFF2-40B4-BE49-F238E27FC236}">
                  <a16:creationId xmlns:a16="http://schemas.microsoft.com/office/drawing/2014/main" id="{E8D97A9D-F868-458E-2352-E2FBC76D5309}"/>
                </a:ext>
              </a:extLst>
            </p:cNvPr>
            <p:cNvSpPr/>
            <p:nvPr/>
          </p:nvSpPr>
          <p:spPr>
            <a:xfrm>
              <a:off x="5660536" y="4400904"/>
              <a:ext cx="136413" cy="112945"/>
            </a:xfrm>
            <a:prstGeom prst="ellipse">
              <a:avLst/>
            </a:prstGeom>
            <a:gradFill>
              <a:gsLst>
                <a:gs pos="0">
                  <a:srgbClr val="C9DAF8"/>
                </a:gs>
                <a:gs pos="100000">
                  <a:srgbClr val="DE87F1"/>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sp>
          <p:nvSpPr>
            <p:cNvPr id="144" name="Google Shape;111;p18">
              <a:extLst>
                <a:ext uri="{FF2B5EF4-FFF2-40B4-BE49-F238E27FC236}">
                  <a16:creationId xmlns:a16="http://schemas.microsoft.com/office/drawing/2014/main" id="{2C6887B0-E4F1-D7A9-885C-A107F5DE92E7}"/>
                </a:ext>
              </a:extLst>
            </p:cNvPr>
            <p:cNvSpPr/>
            <p:nvPr/>
          </p:nvSpPr>
          <p:spPr>
            <a:xfrm>
              <a:off x="5661565" y="4745230"/>
              <a:ext cx="136413" cy="112945"/>
            </a:xfrm>
            <a:prstGeom prst="ellipse">
              <a:avLst/>
            </a:prstGeom>
            <a:gradFill>
              <a:gsLst>
                <a:gs pos="0">
                  <a:srgbClr val="C9DAF8"/>
                </a:gs>
                <a:gs pos="100000">
                  <a:srgbClr val="DE87F1"/>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sp>
          <p:nvSpPr>
            <p:cNvPr id="145" name="Google Shape;111;p18">
              <a:extLst>
                <a:ext uri="{FF2B5EF4-FFF2-40B4-BE49-F238E27FC236}">
                  <a16:creationId xmlns:a16="http://schemas.microsoft.com/office/drawing/2014/main" id="{9F190029-8BC5-0044-558B-7FD6B14F89BB}"/>
                </a:ext>
              </a:extLst>
            </p:cNvPr>
            <p:cNvSpPr/>
            <p:nvPr/>
          </p:nvSpPr>
          <p:spPr>
            <a:xfrm>
              <a:off x="7557291" y="3805378"/>
              <a:ext cx="136413" cy="112945"/>
            </a:xfrm>
            <a:prstGeom prst="ellipse">
              <a:avLst/>
            </a:prstGeom>
            <a:gradFill>
              <a:gsLst>
                <a:gs pos="0">
                  <a:srgbClr val="C9DAF8"/>
                </a:gs>
                <a:gs pos="100000">
                  <a:srgbClr val="DE87F1"/>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400"/>
            </a:p>
          </p:txBody>
        </p:sp>
        <p:sp>
          <p:nvSpPr>
            <p:cNvPr id="146" name="Google Shape;111;p18">
              <a:extLst>
                <a:ext uri="{FF2B5EF4-FFF2-40B4-BE49-F238E27FC236}">
                  <a16:creationId xmlns:a16="http://schemas.microsoft.com/office/drawing/2014/main" id="{2DD3BC28-88C2-37CB-2E4B-D130066FD71E}"/>
                </a:ext>
              </a:extLst>
            </p:cNvPr>
            <p:cNvSpPr/>
            <p:nvPr/>
          </p:nvSpPr>
          <p:spPr>
            <a:xfrm>
              <a:off x="7566878" y="4494344"/>
              <a:ext cx="136413" cy="112945"/>
            </a:xfrm>
            <a:prstGeom prst="ellipse">
              <a:avLst/>
            </a:prstGeom>
            <a:gradFill>
              <a:gsLst>
                <a:gs pos="0">
                  <a:srgbClr val="C9DAF8"/>
                </a:gs>
                <a:gs pos="100000">
                  <a:srgbClr val="DE87F1"/>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sp>
          <p:nvSpPr>
            <p:cNvPr id="147" name="Google Shape;110;p18">
              <a:extLst>
                <a:ext uri="{FF2B5EF4-FFF2-40B4-BE49-F238E27FC236}">
                  <a16:creationId xmlns:a16="http://schemas.microsoft.com/office/drawing/2014/main" id="{D88B8D11-9A62-A62F-F2A2-86937A08F9FC}"/>
                </a:ext>
              </a:extLst>
            </p:cNvPr>
            <p:cNvSpPr/>
            <p:nvPr/>
          </p:nvSpPr>
          <p:spPr>
            <a:xfrm>
              <a:off x="3494238" y="3696885"/>
              <a:ext cx="236073" cy="222498"/>
            </a:xfrm>
            <a:prstGeom prst="ellipse">
              <a:avLst/>
            </a:prstGeom>
            <a:gradFill>
              <a:gsLst>
                <a:gs pos="0">
                  <a:srgbClr val="F7E9D4"/>
                </a:gs>
                <a:gs pos="100000">
                  <a:srgbClr val="E6B94E"/>
                </a:gs>
              </a:gsLst>
              <a:lin ang="2698631"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400"/>
            </a:p>
          </p:txBody>
        </p:sp>
        <p:sp>
          <p:nvSpPr>
            <p:cNvPr id="148" name="Google Shape;110;p18">
              <a:extLst>
                <a:ext uri="{FF2B5EF4-FFF2-40B4-BE49-F238E27FC236}">
                  <a16:creationId xmlns:a16="http://schemas.microsoft.com/office/drawing/2014/main" id="{CD19ED3D-6EAE-9FA9-2CC9-60596CE54549}"/>
                </a:ext>
              </a:extLst>
            </p:cNvPr>
            <p:cNvSpPr/>
            <p:nvPr/>
          </p:nvSpPr>
          <p:spPr>
            <a:xfrm>
              <a:off x="3502781" y="4161487"/>
              <a:ext cx="236073" cy="222498"/>
            </a:xfrm>
            <a:prstGeom prst="ellipse">
              <a:avLst/>
            </a:prstGeom>
            <a:gradFill>
              <a:gsLst>
                <a:gs pos="0">
                  <a:srgbClr val="F7E9D4"/>
                </a:gs>
                <a:gs pos="100000">
                  <a:srgbClr val="E6B94E"/>
                </a:gs>
              </a:gsLst>
              <a:lin ang="2698631"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sp>
          <p:nvSpPr>
            <p:cNvPr id="149" name="Google Shape;110;p18">
              <a:extLst>
                <a:ext uri="{FF2B5EF4-FFF2-40B4-BE49-F238E27FC236}">
                  <a16:creationId xmlns:a16="http://schemas.microsoft.com/office/drawing/2014/main" id="{15F943F4-8481-4317-CEDD-50D51036C853}"/>
                </a:ext>
              </a:extLst>
            </p:cNvPr>
            <p:cNvSpPr/>
            <p:nvPr/>
          </p:nvSpPr>
          <p:spPr>
            <a:xfrm>
              <a:off x="3504002" y="4665027"/>
              <a:ext cx="236073" cy="222498"/>
            </a:xfrm>
            <a:prstGeom prst="ellipse">
              <a:avLst/>
            </a:prstGeom>
            <a:gradFill>
              <a:gsLst>
                <a:gs pos="0">
                  <a:srgbClr val="F7E9D4"/>
                </a:gs>
                <a:gs pos="100000">
                  <a:srgbClr val="E6B94E"/>
                </a:gs>
              </a:gsLst>
              <a:lin ang="2698631"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sp>
          <p:nvSpPr>
            <p:cNvPr id="150" name="Google Shape;110;p18">
              <a:extLst>
                <a:ext uri="{FF2B5EF4-FFF2-40B4-BE49-F238E27FC236}">
                  <a16:creationId xmlns:a16="http://schemas.microsoft.com/office/drawing/2014/main" id="{C3035573-7CF6-3499-034A-2E785FDD61AE}"/>
                </a:ext>
              </a:extLst>
            </p:cNvPr>
            <p:cNvSpPr/>
            <p:nvPr/>
          </p:nvSpPr>
          <p:spPr>
            <a:xfrm>
              <a:off x="1638909" y="4242563"/>
              <a:ext cx="236073" cy="222498"/>
            </a:xfrm>
            <a:prstGeom prst="ellipse">
              <a:avLst/>
            </a:prstGeom>
            <a:gradFill>
              <a:gsLst>
                <a:gs pos="0">
                  <a:srgbClr val="F7E9D4"/>
                </a:gs>
                <a:gs pos="100000">
                  <a:srgbClr val="E6B94E"/>
                </a:gs>
              </a:gsLst>
              <a:lin ang="2698631"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cxnSp>
          <p:nvCxnSpPr>
            <p:cNvPr id="151" name="Straight Arrow Connector 150">
              <a:extLst>
                <a:ext uri="{FF2B5EF4-FFF2-40B4-BE49-F238E27FC236}">
                  <a16:creationId xmlns:a16="http://schemas.microsoft.com/office/drawing/2014/main" id="{3B7F7093-2C46-28A4-6AEE-EB406E6F91EE}"/>
                </a:ext>
              </a:extLst>
            </p:cNvPr>
            <p:cNvCxnSpPr>
              <a:cxnSpLocks/>
            </p:cNvCxnSpPr>
            <p:nvPr/>
          </p:nvCxnSpPr>
          <p:spPr>
            <a:xfrm>
              <a:off x="8137654" y="4329896"/>
              <a:ext cx="123131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2" name="Straight Arrow Connector 151">
              <a:extLst>
                <a:ext uri="{FF2B5EF4-FFF2-40B4-BE49-F238E27FC236}">
                  <a16:creationId xmlns:a16="http://schemas.microsoft.com/office/drawing/2014/main" id="{F2C60AE0-1F1E-EFF5-A346-00A1A4AF0399}"/>
                </a:ext>
              </a:extLst>
            </p:cNvPr>
            <p:cNvCxnSpPr>
              <a:cxnSpLocks/>
            </p:cNvCxnSpPr>
            <p:nvPr/>
          </p:nvCxnSpPr>
          <p:spPr>
            <a:xfrm flipV="1">
              <a:off x="8138281" y="3788845"/>
              <a:ext cx="1266031" cy="22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3" name="Straight Arrow Connector 152">
              <a:extLst>
                <a:ext uri="{FF2B5EF4-FFF2-40B4-BE49-F238E27FC236}">
                  <a16:creationId xmlns:a16="http://schemas.microsoft.com/office/drawing/2014/main" id="{F21D5864-EC3D-6DB7-DDDC-9FA8E8F672D5}"/>
                </a:ext>
              </a:extLst>
            </p:cNvPr>
            <p:cNvCxnSpPr>
              <a:cxnSpLocks/>
            </p:cNvCxnSpPr>
            <p:nvPr/>
          </p:nvCxnSpPr>
          <p:spPr>
            <a:xfrm>
              <a:off x="8141671" y="4870947"/>
              <a:ext cx="1227294" cy="515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4" name="Rectangle 153">
              <a:extLst>
                <a:ext uri="{FF2B5EF4-FFF2-40B4-BE49-F238E27FC236}">
                  <a16:creationId xmlns:a16="http://schemas.microsoft.com/office/drawing/2014/main" id="{2795BB0F-9B55-41E2-EBD6-4E1215E89E06}"/>
                </a:ext>
              </a:extLst>
            </p:cNvPr>
            <p:cNvSpPr/>
            <p:nvPr/>
          </p:nvSpPr>
          <p:spPr>
            <a:xfrm>
              <a:off x="1638909" y="5525844"/>
              <a:ext cx="1973365" cy="830997"/>
            </a:xfrm>
            <a:prstGeom prst="rect">
              <a:avLst/>
            </a:prstGeom>
          </p:spPr>
          <p:txBody>
            <a:bodyPr wrap="square">
              <a:spAutoFit/>
            </a:bodyPr>
            <a:lstStyle/>
            <a:p>
              <a:r>
                <a:rPr lang="en-US" sz="2400" dirty="0">
                  <a:ea typeface="Cambria Math" panose="02040503050406030204" pitchFamily="18" charset="0"/>
                  <a:cs typeface="Times New Roman" panose="02020603050405020304" pitchFamily="18" charset="0"/>
                </a:rPr>
                <a:t>(1) Relational </a:t>
              </a:r>
            </a:p>
            <a:p>
              <a:r>
                <a:rPr lang="en-US" sz="2400" dirty="0">
                  <a:ea typeface="Cambria Math" panose="02040503050406030204" pitchFamily="18" charset="0"/>
                  <a:cs typeface="Times New Roman" panose="02020603050405020304" pitchFamily="18" charset="0"/>
                </a:rPr>
                <a:t>Projection</a:t>
              </a:r>
            </a:p>
          </p:txBody>
        </p:sp>
        <p:sp>
          <p:nvSpPr>
            <p:cNvPr id="155" name="Rectangle 154">
              <a:extLst>
                <a:ext uri="{FF2B5EF4-FFF2-40B4-BE49-F238E27FC236}">
                  <a16:creationId xmlns:a16="http://schemas.microsoft.com/office/drawing/2014/main" id="{30F5B33F-7981-F480-860A-573FD19F21E7}"/>
                </a:ext>
              </a:extLst>
            </p:cNvPr>
            <p:cNvSpPr/>
            <p:nvPr/>
          </p:nvSpPr>
          <p:spPr>
            <a:xfrm>
              <a:off x="3523145" y="5525844"/>
              <a:ext cx="2135251" cy="830997"/>
            </a:xfrm>
            <a:prstGeom prst="rect">
              <a:avLst/>
            </a:prstGeom>
          </p:spPr>
          <p:txBody>
            <a:bodyPr wrap="square">
              <a:spAutoFit/>
            </a:bodyPr>
            <a:lstStyle/>
            <a:p>
              <a:r>
                <a:rPr lang="en-US" sz="2400" dirty="0">
                  <a:ea typeface="Cambria Math" panose="02040503050406030204" pitchFamily="18" charset="0"/>
                  <a:cs typeface="Times New Roman" panose="02020603050405020304" pitchFamily="18" charset="0"/>
                </a:rPr>
                <a:t>(2) Attribute </a:t>
              </a:r>
            </a:p>
            <a:p>
              <a:r>
                <a:rPr lang="en-US" sz="2400" dirty="0">
                  <a:ea typeface="Cambria Math" panose="02040503050406030204" pitchFamily="18" charset="0"/>
                  <a:cs typeface="Times New Roman" panose="02020603050405020304" pitchFamily="18" charset="0"/>
                </a:rPr>
                <a:t>Projection</a:t>
              </a:r>
            </a:p>
          </p:txBody>
        </p:sp>
        <p:sp>
          <p:nvSpPr>
            <p:cNvPr id="156" name="Rectangle 155">
              <a:extLst>
                <a:ext uri="{FF2B5EF4-FFF2-40B4-BE49-F238E27FC236}">
                  <a16:creationId xmlns:a16="http://schemas.microsoft.com/office/drawing/2014/main" id="{AC6C35AC-9613-9ADA-CD63-CB26CEDE659C}"/>
                </a:ext>
              </a:extLst>
            </p:cNvPr>
            <p:cNvSpPr/>
            <p:nvPr/>
          </p:nvSpPr>
          <p:spPr>
            <a:xfrm>
              <a:off x="5603887" y="5525844"/>
              <a:ext cx="2303655" cy="830997"/>
            </a:xfrm>
            <a:prstGeom prst="rect">
              <a:avLst/>
            </a:prstGeom>
          </p:spPr>
          <p:txBody>
            <a:bodyPr wrap="square">
              <a:spAutoFit/>
            </a:bodyPr>
            <a:lstStyle/>
            <a:p>
              <a:r>
                <a:rPr lang="en-US" sz="2400" dirty="0">
                  <a:ea typeface="Cambria Math" panose="02040503050406030204" pitchFamily="18" charset="0"/>
                  <a:cs typeface="Times New Roman" panose="02020603050405020304" pitchFamily="18" charset="0"/>
                </a:rPr>
                <a:t>(3) Numerical </a:t>
              </a:r>
            </a:p>
            <a:p>
              <a:r>
                <a:rPr lang="en-US" sz="2400" dirty="0">
                  <a:ea typeface="Cambria Math" panose="02040503050406030204" pitchFamily="18" charset="0"/>
                  <a:cs typeface="Times New Roman" panose="02020603050405020304" pitchFamily="18" charset="0"/>
                </a:rPr>
                <a:t>Projection</a:t>
              </a:r>
            </a:p>
          </p:txBody>
        </p:sp>
        <p:sp>
          <p:nvSpPr>
            <p:cNvPr id="157" name="Rectangle 156">
              <a:extLst>
                <a:ext uri="{FF2B5EF4-FFF2-40B4-BE49-F238E27FC236}">
                  <a16:creationId xmlns:a16="http://schemas.microsoft.com/office/drawing/2014/main" id="{4CA67D21-592E-4D72-8592-7519B3710869}"/>
                </a:ext>
              </a:extLst>
            </p:cNvPr>
            <p:cNvSpPr/>
            <p:nvPr/>
          </p:nvSpPr>
          <p:spPr>
            <a:xfrm>
              <a:off x="7985611" y="5557375"/>
              <a:ext cx="3219250" cy="830997"/>
            </a:xfrm>
            <a:prstGeom prst="rect">
              <a:avLst/>
            </a:prstGeom>
          </p:spPr>
          <p:txBody>
            <a:bodyPr wrap="square">
              <a:spAutoFit/>
            </a:bodyPr>
            <a:lstStyle/>
            <a:p>
              <a:r>
                <a:rPr lang="en-US" sz="2400" dirty="0">
                  <a:ea typeface="Cambria Math" panose="02040503050406030204" pitchFamily="18" charset="0"/>
                  <a:cs typeface="Times New Roman" panose="02020603050405020304" pitchFamily="18" charset="0"/>
                </a:rPr>
                <a:t>(4) Reverse</a:t>
              </a:r>
            </a:p>
            <a:p>
              <a:r>
                <a:rPr lang="en-US" sz="2400" dirty="0">
                  <a:ea typeface="Cambria Math" panose="02040503050406030204" pitchFamily="18" charset="0"/>
                  <a:cs typeface="Times New Roman" panose="02020603050405020304" pitchFamily="18" charset="0"/>
                </a:rPr>
                <a:t>Attribute Projection</a:t>
              </a:r>
            </a:p>
          </p:txBody>
        </p:sp>
      </p:grpSp>
      <p:sp>
        <p:nvSpPr>
          <p:cNvPr id="2" name="TextBox 1">
            <a:extLst>
              <a:ext uri="{FF2B5EF4-FFF2-40B4-BE49-F238E27FC236}">
                <a16:creationId xmlns:a16="http://schemas.microsoft.com/office/drawing/2014/main" id="{733BE39C-375C-282F-6CC6-40E621BE51CE}"/>
              </a:ext>
            </a:extLst>
          </p:cNvPr>
          <p:cNvSpPr txBox="1"/>
          <p:nvPr/>
        </p:nvSpPr>
        <p:spPr>
          <a:xfrm>
            <a:off x="42162" y="6622004"/>
            <a:ext cx="8061655" cy="215444"/>
          </a:xfrm>
          <a:prstGeom prst="rect">
            <a:avLst/>
          </a:prstGeom>
          <a:noFill/>
        </p:spPr>
        <p:txBody>
          <a:bodyPr wrap="square">
            <a:spAutoFit/>
          </a:bodyPr>
          <a:lstStyle/>
          <a:p>
            <a:r>
              <a:rPr lang="en-HK" sz="800" b="0" i="0" dirty="0">
                <a:solidFill>
                  <a:srgbClr val="222222"/>
                </a:solidFill>
                <a:effectLst/>
                <a:latin typeface="Arial" panose="020B0604020202020204" pitchFamily="34" charset="0"/>
              </a:rPr>
              <a:t>Bai, J., Luo, C., Li, Z., Yin, Q., Yin, B., &amp; </a:t>
            </a:r>
            <a:r>
              <a:rPr lang="en-HK" sz="800" b="0" i="0" dirty="0" err="1">
                <a:solidFill>
                  <a:srgbClr val="222222"/>
                </a:solidFill>
                <a:effectLst/>
                <a:latin typeface="Arial" panose="020B0604020202020204" pitchFamily="34" charset="0"/>
              </a:rPr>
              <a:t>Song,</a:t>
            </a:r>
            <a:r>
              <a:rPr lang="en-HK" sz="800" b="0" i="0" dirty="0">
                <a:solidFill>
                  <a:srgbClr val="222222"/>
                </a:solidFill>
                <a:effectLst/>
                <a:latin typeface="Arial" panose="020B0604020202020204" pitchFamily="34" charset="0"/>
              </a:rPr>
              <a:t> Y. (2023). Knowledge graph reasoning over entities and numerical values. </a:t>
            </a:r>
            <a:r>
              <a:rPr lang="en-HK" sz="800" b="0" i="1" dirty="0" err="1">
                <a:solidFill>
                  <a:srgbClr val="222222"/>
                </a:solidFill>
                <a:effectLst/>
                <a:latin typeface="Arial" panose="020B0604020202020204" pitchFamily="34" charset="0"/>
              </a:rPr>
              <a:t>arXiv</a:t>
            </a:r>
            <a:r>
              <a:rPr lang="en-HK" sz="800" b="0" i="1" dirty="0">
                <a:solidFill>
                  <a:srgbClr val="222222"/>
                </a:solidFill>
                <a:effectLst/>
                <a:latin typeface="Arial" panose="020B0604020202020204" pitchFamily="34" charset="0"/>
              </a:rPr>
              <a:t> preprint arXiv:2306.01399</a:t>
            </a:r>
            <a:r>
              <a:rPr lang="en-HK" sz="800" b="0" i="0" dirty="0">
                <a:solidFill>
                  <a:srgbClr val="222222"/>
                </a:solidFill>
                <a:effectLst/>
                <a:latin typeface="Arial" panose="020B0604020202020204" pitchFamily="34" charset="0"/>
              </a:rPr>
              <a:t>.</a:t>
            </a:r>
            <a:endParaRPr lang="en-US" sz="800" dirty="0"/>
          </a:p>
        </p:txBody>
      </p:sp>
    </p:spTree>
    <p:extLst>
      <p:ext uri="{BB962C8B-B14F-4D97-AF65-F5344CB8AC3E}">
        <p14:creationId xmlns:p14="http://schemas.microsoft.com/office/powerpoint/2010/main" val="24135079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E3F4600F-004E-7C38-1BE4-47365BA38198}"/>
              </a:ext>
            </a:extLst>
          </p:cNvPr>
          <p:cNvSpPr/>
          <p:nvPr/>
        </p:nvSpPr>
        <p:spPr>
          <a:xfrm>
            <a:off x="498763" y="1234364"/>
            <a:ext cx="4557232" cy="1508105"/>
          </a:xfrm>
          <a:prstGeom prst="rect">
            <a:avLst/>
          </a:prstGeom>
        </p:spPr>
        <p:txBody>
          <a:bodyPr wrap="square">
            <a:spAutoFit/>
          </a:bodyPr>
          <a:lstStyle/>
          <a:p>
            <a:r>
              <a:rPr lang="en-US" sz="2400" dirty="0">
                <a:ea typeface="Cambria Math" panose="02040503050406030204" pitchFamily="18" charset="0"/>
                <a:cs typeface="Times New Roman" panose="02020603050405020304" pitchFamily="18" charset="0"/>
              </a:rPr>
              <a:t>Entity embeddings:</a:t>
            </a:r>
            <a:endParaRPr lang="en-US" sz="2000" dirty="0">
              <a:ea typeface="Cambria Math" panose="02040503050406030204" pitchFamily="18" charset="0"/>
              <a:cs typeface="Times New Roman" panose="02020603050405020304" pitchFamily="18" charset="0"/>
            </a:endParaRPr>
          </a:p>
          <a:p>
            <a:r>
              <a:rPr lang="en-US" sz="2400" dirty="0">
                <a:ea typeface="Cambria Math" panose="02040503050406030204" pitchFamily="18" charset="0"/>
                <a:cs typeface="Times New Roman" panose="02020603050405020304" pitchFamily="18" charset="0"/>
              </a:rPr>
              <a:t>Adopted from the backbones:</a:t>
            </a:r>
          </a:p>
          <a:p>
            <a:r>
              <a:rPr lang="en-US" sz="2400" dirty="0">
                <a:ea typeface="Cambria Math" panose="02040503050406030204" pitchFamily="18" charset="0"/>
                <a:cs typeface="Times New Roman" panose="02020603050405020304" pitchFamily="18" charset="0"/>
              </a:rPr>
              <a:t>GQE, Query2Box, Query2Particles.</a:t>
            </a:r>
          </a:p>
          <a:p>
            <a:r>
              <a:rPr lang="en-US" sz="2000" dirty="0">
                <a:latin typeface="Comic Sans MS" panose="030F0702030302020204" pitchFamily="66" charset="0"/>
                <a:ea typeface="Cambria Math" panose="02040503050406030204" pitchFamily="18" charset="0"/>
                <a:cs typeface="Times New Roman" panose="02020603050405020304" pitchFamily="18" charset="0"/>
              </a:rPr>
              <a:t> </a:t>
            </a:r>
          </a:p>
        </p:txBody>
      </p:sp>
      <p:sp>
        <p:nvSpPr>
          <p:cNvPr id="40" name="Rectangle 39">
            <a:extLst>
              <a:ext uri="{FF2B5EF4-FFF2-40B4-BE49-F238E27FC236}">
                <a16:creationId xmlns:a16="http://schemas.microsoft.com/office/drawing/2014/main" id="{3D1E83C5-8EAB-0A7B-FE45-4384352511E2}"/>
              </a:ext>
            </a:extLst>
          </p:cNvPr>
          <p:cNvSpPr/>
          <p:nvPr/>
        </p:nvSpPr>
        <p:spPr>
          <a:xfrm>
            <a:off x="5303002" y="1189602"/>
            <a:ext cx="6888998" cy="738664"/>
          </a:xfrm>
          <a:prstGeom prst="rect">
            <a:avLst/>
          </a:prstGeom>
        </p:spPr>
        <p:txBody>
          <a:bodyPr wrap="square">
            <a:spAutoFit/>
          </a:bodyPr>
          <a:lstStyle/>
          <a:p>
            <a:r>
              <a:rPr lang="en-US" sz="2400" dirty="0">
                <a:ea typeface="Cambria Math" panose="02040503050406030204" pitchFamily="18" charset="0"/>
                <a:cs typeface="Times New Roman" panose="02020603050405020304" pitchFamily="18" charset="0"/>
              </a:rPr>
              <a:t>Input number embeddings</a:t>
            </a:r>
          </a:p>
          <a:p>
            <a:endParaRPr lang="en-US" dirty="0">
              <a:latin typeface="Comic Sans MS" panose="030F0702030302020204" pitchFamily="66" charset="0"/>
              <a:ea typeface="Cambria Math" panose="02040503050406030204" pitchFamily="18" charset="0"/>
              <a:cs typeface="Times New Roman" panose="02020603050405020304" pitchFamily="18" charset="0"/>
            </a:endParaRPr>
          </a:p>
        </p:txBody>
      </p:sp>
      <p:sp>
        <p:nvSpPr>
          <p:cNvPr id="78" name="Slide Number Placeholder 77">
            <a:extLst>
              <a:ext uri="{FF2B5EF4-FFF2-40B4-BE49-F238E27FC236}">
                <a16:creationId xmlns:a16="http://schemas.microsoft.com/office/drawing/2014/main" id="{15692225-0053-7225-D342-7CA1E8A68048}"/>
              </a:ext>
            </a:extLst>
          </p:cNvPr>
          <p:cNvSpPr>
            <a:spLocks noGrp="1"/>
          </p:cNvSpPr>
          <p:nvPr>
            <p:ph type="sldNum" sz="quarter" idx="12"/>
          </p:nvPr>
        </p:nvSpPr>
        <p:spPr/>
        <p:txBody>
          <a:bodyPr/>
          <a:lstStyle/>
          <a:p>
            <a:fld id="{40FF0A25-54B3-41CC-992D-8587B52939C2}" type="slidenum">
              <a:rPr lang="en-HK" smtClean="0"/>
              <a:t>42</a:t>
            </a:fld>
            <a:endParaRPr lang="en-HK"/>
          </a:p>
        </p:txBody>
      </p:sp>
      <p:sp>
        <p:nvSpPr>
          <p:cNvPr id="12" name="Title 1">
            <a:extLst>
              <a:ext uri="{FF2B5EF4-FFF2-40B4-BE49-F238E27FC236}">
                <a16:creationId xmlns:a16="http://schemas.microsoft.com/office/drawing/2014/main" id="{EBF991CC-D0B1-B946-E60B-DEF7A7797B52}"/>
              </a:ext>
            </a:extLst>
          </p:cNvPr>
          <p:cNvSpPr txBox="1">
            <a:spLocks/>
          </p:cNvSpPr>
          <p:nvPr/>
        </p:nvSpPr>
        <p:spPr>
          <a:xfrm>
            <a:off x="812679" y="15267"/>
            <a:ext cx="10515600" cy="12071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HK" dirty="0">
                <a:cs typeface="Calibri" panose="020F0502020204030204" pitchFamily="34" charset="0"/>
              </a:rPr>
              <a:t>Number Reasoning Network</a:t>
            </a:r>
          </a:p>
        </p:txBody>
      </p:sp>
      <p:grpSp>
        <p:nvGrpSpPr>
          <p:cNvPr id="64" name="Group 63">
            <a:extLst>
              <a:ext uri="{FF2B5EF4-FFF2-40B4-BE49-F238E27FC236}">
                <a16:creationId xmlns:a16="http://schemas.microsoft.com/office/drawing/2014/main" id="{B464DF6A-3C70-E3E5-9674-CDAFBECAFA34}"/>
              </a:ext>
            </a:extLst>
          </p:cNvPr>
          <p:cNvGrpSpPr/>
          <p:nvPr/>
        </p:nvGrpSpPr>
        <p:grpSpPr>
          <a:xfrm>
            <a:off x="1287503" y="3395900"/>
            <a:ext cx="9565952" cy="2905944"/>
            <a:chOff x="1638909" y="3482428"/>
            <a:chExt cx="9565952" cy="2905944"/>
          </a:xfrm>
        </p:grpSpPr>
        <p:pic>
          <p:nvPicPr>
            <p:cNvPr id="65" name="Picture 64" descr="Re:Focus: The Left-Siders">
              <a:extLst>
                <a:ext uri="{FF2B5EF4-FFF2-40B4-BE49-F238E27FC236}">
                  <a16:creationId xmlns:a16="http://schemas.microsoft.com/office/drawing/2014/main" id="{04BEAA81-3270-FB2E-F3B4-9FFAC608D7A5}"/>
                </a:ext>
              </a:extLst>
            </p:cNvPr>
            <p:cNvPicPr>
              <a:picLocks noChangeArrowheads="1"/>
            </p:cNvPicPr>
            <p:nvPr/>
          </p:nvPicPr>
          <p:blipFill rotWithShape="1">
            <a:blip r:embed="rId3">
              <a:extLst>
                <a:ext uri="{28A0092B-C50C-407E-A947-70E740481C1C}">
                  <a14:useLocalDpi xmlns:a14="http://schemas.microsoft.com/office/drawing/2010/main" val="0"/>
                </a:ext>
              </a:extLst>
            </a:blip>
            <a:srcRect l="6541" t="558" r="11464" b="5257"/>
            <a:stretch/>
          </p:blipFill>
          <p:spPr bwMode="auto">
            <a:xfrm rot="5400000">
              <a:off x="7211797" y="3957580"/>
              <a:ext cx="1084544" cy="463084"/>
            </a:xfrm>
            <a:prstGeom prst="rect">
              <a:avLst/>
            </a:prstGeom>
            <a:noFill/>
            <a:ln w="19050" cap="rnd">
              <a:noFill/>
              <a:prstDash val="sysDash"/>
            </a:ln>
            <a:extLst>
              <a:ext uri="{909E8E84-426E-40DD-AFC4-6F175D3DCCD1}">
                <a14:hiddenFill xmlns:a14="http://schemas.microsoft.com/office/drawing/2010/main">
                  <a:solidFill>
                    <a:srgbClr val="FFFFFF"/>
                  </a:solidFill>
                </a14:hiddenFill>
              </a:ext>
            </a:extLst>
          </p:spPr>
        </p:pic>
        <p:pic>
          <p:nvPicPr>
            <p:cNvPr id="66" name="Picture 6" descr="Re:Focus: The Left-Siders">
              <a:extLst>
                <a:ext uri="{FF2B5EF4-FFF2-40B4-BE49-F238E27FC236}">
                  <a16:creationId xmlns:a16="http://schemas.microsoft.com/office/drawing/2014/main" id="{5F1C7EC5-BFF2-42D9-0C77-2B1B4953881C}"/>
                </a:ext>
              </a:extLst>
            </p:cNvPr>
            <p:cNvPicPr>
              <a:picLocks noChangeArrowheads="1"/>
            </p:cNvPicPr>
            <p:nvPr/>
          </p:nvPicPr>
          <p:blipFill rotWithShape="1">
            <a:blip r:embed="rId3">
              <a:extLst>
                <a:ext uri="{28A0092B-C50C-407E-A947-70E740481C1C}">
                  <a14:useLocalDpi xmlns:a14="http://schemas.microsoft.com/office/drawing/2010/main" val="0"/>
                </a:ext>
              </a:extLst>
            </a:blip>
            <a:srcRect l="6541" t="558" r="11464" b="5257"/>
            <a:stretch/>
          </p:blipFill>
          <p:spPr bwMode="auto">
            <a:xfrm rot="5400000">
              <a:off x="5307116" y="4396219"/>
              <a:ext cx="1084544" cy="463084"/>
            </a:xfrm>
            <a:prstGeom prst="rect">
              <a:avLst/>
            </a:prstGeom>
            <a:noFill/>
            <a:ln w="19050" cap="rnd">
              <a:noFill/>
              <a:prstDash val="sysDash"/>
            </a:ln>
            <a:extLst>
              <a:ext uri="{909E8E84-426E-40DD-AFC4-6F175D3DCCD1}">
                <a14:hiddenFill xmlns:a14="http://schemas.microsoft.com/office/drawing/2010/main">
                  <a:solidFill>
                    <a:srgbClr val="FFFFFF"/>
                  </a:solidFill>
                </a14:hiddenFill>
              </a:ext>
            </a:extLst>
          </p:spPr>
        </p:pic>
        <p:sp>
          <p:nvSpPr>
            <p:cNvPr id="67" name="Rounded Rectangle 97">
              <a:extLst>
                <a:ext uri="{FF2B5EF4-FFF2-40B4-BE49-F238E27FC236}">
                  <a16:creationId xmlns:a16="http://schemas.microsoft.com/office/drawing/2014/main" id="{A32F75CE-0885-1284-8BC6-CBA5E34B1237}"/>
                </a:ext>
              </a:extLst>
            </p:cNvPr>
            <p:cNvSpPr/>
            <p:nvPr/>
          </p:nvSpPr>
          <p:spPr>
            <a:xfrm>
              <a:off x="9750600" y="3494324"/>
              <a:ext cx="424934" cy="1813160"/>
            </a:xfrm>
            <a:prstGeom prst="roundRect">
              <a:avLst>
                <a:gd name="adj" fmla="val 9408"/>
              </a:avLst>
            </a:prstGeom>
            <a:solidFill>
              <a:schemeClr val="lt1">
                <a:alpha val="0"/>
              </a:schemeClr>
            </a:solidFill>
            <a:ln w="1905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000" dirty="0">
                <a:solidFill>
                  <a:schemeClr val="tx1"/>
                </a:solidFill>
              </a:endParaRPr>
            </a:p>
          </p:txBody>
        </p:sp>
        <p:sp>
          <p:nvSpPr>
            <p:cNvPr id="68" name="TextBox 67">
              <a:extLst>
                <a:ext uri="{FF2B5EF4-FFF2-40B4-BE49-F238E27FC236}">
                  <a16:creationId xmlns:a16="http://schemas.microsoft.com/office/drawing/2014/main" id="{52B39F5A-469A-3158-17E2-3509BE131D1E}"/>
                </a:ext>
              </a:extLst>
            </p:cNvPr>
            <p:cNvSpPr txBox="1"/>
            <p:nvPr/>
          </p:nvSpPr>
          <p:spPr>
            <a:xfrm rot="-2760000">
              <a:off x="5346412" y="3691186"/>
              <a:ext cx="509202" cy="307777"/>
            </a:xfrm>
            <a:prstGeom prst="rect">
              <a:avLst/>
            </a:prstGeom>
            <a:noFill/>
          </p:spPr>
          <p:txBody>
            <a:bodyPr wrap="square" rtlCol="0">
              <a:spAutoFit/>
            </a:bodyPr>
            <a:lstStyle/>
            <a:p>
              <a:r>
                <a:rPr lang="en-US" sz="1400" dirty="0"/>
                <a:t>50</a:t>
              </a:r>
              <a:r>
                <a:rPr lang="en-US" altLang="zh-CN" sz="1400" dirty="0"/>
                <a:t>°</a:t>
              </a:r>
              <a:endParaRPr lang="en-US" sz="1400" dirty="0"/>
            </a:p>
          </p:txBody>
        </p:sp>
        <p:sp>
          <p:nvSpPr>
            <p:cNvPr id="69" name="Rounded Rectangle 61">
              <a:extLst>
                <a:ext uri="{FF2B5EF4-FFF2-40B4-BE49-F238E27FC236}">
                  <a16:creationId xmlns:a16="http://schemas.microsoft.com/office/drawing/2014/main" id="{B53D2F20-39D2-4C7E-2D15-C138DC0756DA}"/>
                </a:ext>
              </a:extLst>
            </p:cNvPr>
            <p:cNvSpPr/>
            <p:nvPr/>
          </p:nvSpPr>
          <p:spPr>
            <a:xfrm>
              <a:off x="3254304" y="3482428"/>
              <a:ext cx="818687" cy="1900097"/>
            </a:xfrm>
            <a:prstGeom prst="roundRect">
              <a:avLst>
                <a:gd name="adj" fmla="val 9408"/>
              </a:avLst>
            </a:prstGeom>
            <a:solidFill>
              <a:schemeClr val="lt1">
                <a:alpha val="0"/>
              </a:schemeClr>
            </a:solidFill>
            <a:ln w="1905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000">
                <a:solidFill>
                  <a:schemeClr val="tx1"/>
                </a:solidFill>
              </a:endParaRPr>
            </a:p>
          </p:txBody>
        </p: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58B7DC9D-9A92-6872-6415-737EB7A3A5D5}"/>
                    </a:ext>
                  </a:extLst>
                </p:cNvPr>
                <p:cNvSpPr txBox="1"/>
                <p:nvPr/>
              </p:nvSpPr>
              <p:spPr>
                <a:xfrm>
                  <a:off x="3202649" y="3889241"/>
                  <a:ext cx="89825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ea typeface="Cambria Math" panose="02040503050406030204" pitchFamily="18" charset="0"/>
                          </a:rPr>
                          <m:t>𝑇𝑜𝑘𝑦𝑜</m:t>
                        </m:r>
                      </m:oMath>
                    </m:oMathPara>
                  </a14:m>
                  <a:endParaRPr lang="en-US" dirty="0">
                    <a:solidFill>
                      <a:schemeClr val="tx1"/>
                    </a:solidFill>
                  </a:endParaRPr>
                </a:p>
              </p:txBody>
            </p:sp>
          </mc:Choice>
          <mc:Fallback xmlns="">
            <p:sp>
              <p:nvSpPr>
                <p:cNvPr id="70" name="TextBox 69">
                  <a:extLst>
                    <a:ext uri="{FF2B5EF4-FFF2-40B4-BE49-F238E27FC236}">
                      <a16:creationId xmlns:a16="http://schemas.microsoft.com/office/drawing/2014/main" id="{58B7DC9D-9A92-6872-6415-737EB7A3A5D5}"/>
                    </a:ext>
                  </a:extLst>
                </p:cNvPr>
                <p:cNvSpPr txBox="1">
                  <a:spLocks noRot="1" noChangeAspect="1" noMove="1" noResize="1" noEditPoints="1" noAdjustHandles="1" noChangeArrowheads="1" noChangeShapeType="1" noTextEdit="1"/>
                </p:cNvSpPr>
                <p:nvPr/>
              </p:nvSpPr>
              <p:spPr>
                <a:xfrm>
                  <a:off x="3202649" y="3889241"/>
                  <a:ext cx="898254" cy="369332"/>
                </a:xfrm>
                <a:prstGeom prst="rect">
                  <a:avLst/>
                </a:prstGeom>
                <a:blipFill>
                  <a:blip r:embed="rId5"/>
                  <a:stretch>
                    <a:fillRect b="-13333"/>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E0E0D0B9-20D9-46B1-163E-75CD7AB200E9}"/>
                    </a:ext>
                  </a:extLst>
                </p:cNvPr>
                <p:cNvSpPr txBox="1"/>
                <p:nvPr/>
              </p:nvSpPr>
              <p:spPr>
                <a:xfrm>
                  <a:off x="3202649" y="4349810"/>
                  <a:ext cx="89825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ea typeface="Cambria Math" panose="02040503050406030204" pitchFamily="18" charset="0"/>
                          </a:rPr>
                          <m:t>𝐾𝑦𝑜𝑡𝑜</m:t>
                        </m:r>
                      </m:oMath>
                    </m:oMathPara>
                  </a14:m>
                  <a:endParaRPr lang="en-US" dirty="0">
                    <a:solidFill>
                      <a:schemeClr val="tx1"/>
                    </a:solidFill>
                  </a:endParaRPr>
                </a:p>
              </p:txBody>
            </p:sp>
          </mc:Choice>
          <mc:Fallback xmlns="">
            <p:sp>
              <p:nvSpPr>
                <p:cNvPr id="71" name="TextBox 70">
                  <a:extLst>
                    <a:ext uri="{FF2B5EF4-FFF2-40B4-BE49-F238E27FC236}">
                      <a16:creationId xmlns:a16="http://schemas.microsoft.com/office/drawing/2014/main" id="{E0E0D0B9-20D9-46B1-163E-75CD7AB200E9}"/>
                    </a:ext>
                  </a:extLst>
                </p:cNvPr>
                <p:cNvSpPr txBox="1">
                  <a:spLocks noRot="1" noChangeAspect="1" noMove="1" noResize="1" noEditPoints="1" noAdjustHandles="1" noChangeArrowheads="1" noChangeShapeType="1" noTextEdit="1"/>
                </p:cNvSpPr>
                <p:nvPr/>
              </p:nvSpPr>
              <p:spPr>
                <a:xfrm>
                  <a:off x="3202649" y="4349810"/>
                  <a:ext cx="898254" cy="369332"/>
                </a:xfrm>
                <a:prstGeom prst="rect">
                  <a:avLst/>
                </a:prstGeom>
                <a:blipFill>
                  <a:blip r:embed="rId6"/>
                  <a:stretch>
                    <a:fillRect b="-11475"/>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75D02861-9B9B-666E-B489-D0FE87220584}"/>
                    </a:ext>
                  </a:extLst>
                </p:cNvPr>
                <p:cNvSpPr txBox="1"/>
                <p:nvPr/>
              </p:nvSpPr>
              <p:spPr>
                <a:xfrm>
                  <a:off x="3202649" y="4851618"/>
                  <a:ext cx="89825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ea typeface="Cambria Math" panose="02040503050406030204" pitchFamily="18" charset="0"/>
                          </a:rPr>
                          <m:t>𝑂𝑠𝑎𝑘𝑎</m:t>
                        </m:r>
                      </m:oMath>
                    </m:oMathPara>
                  </a14:m>
                  <a:endParaRPr lang="en-US" dirty="0">
                    <a:solidFill>
                      <a:schemeClr val="tx1"/>
                    </a:solidFill>
                  </a:endParaRPr>
                </a:p>
              </p:txBody>
            </p:sp>
          </mc:Choice>
          <mc:Fallback xmlns="">
            <p:sp>
              <p:nvSpPr>
                <p:cNvPr id="72" name="TextBox 71">
                  <a:extLst>
                    <a:ext uri="{FF2B5EF4-FFF2-40B4-BE49-F238E27FC236}">
                      <a16:creationId xmlns:a16="http://schemas.microsoft.com/office/drawing/2014/main" id="{75D02861-9B9B-666E-B489-D0FE87220584}"/>
                    </a:ext>
                  </a:extLst>
                </p:cNvPr>
                <p:cNvSpPr txBox="1">
                  <a:spLocks noRot="1" noChangeAspect="1" noMove="1" noResize="1" noEditPoints="1" noAdjustHandles="1" noChangeArrowheads="1" noChangeShapeType="1" noTextEdit="1"/>
                </p:cNvSpPr>
                <p:nvPr/>
              </p:nvSpPr>
              <p:spPr>
                <a:xfrm>
                  <a:off x="3202649" y="4851618"/>
                  <a:ext cx="898254" cy="369332"/>
                </a:xfrm>
                <a:prstGeom prst="rect">
                  <a:avLst/>
                </a:prstGeom>
                <a:blipFill>
                  <a:blip r:embed="rId7"/>
                  <a:stretch>
                    <a:fillRect/>
                  </a:stretch>
                </a:blipFill>
              </p:spPr>
              <p:txBody>
                <a:bodyPr/>
                <a:lstStyle/>
                <a:p>
                  <a:r>
                    <a:rPr lang="en-HK">
                      <a:noFill/>
                    </a:rPr>
                    <a:t> </a:t>
                  </a:r>
                </a:p>
              </p:txBody>
            </p:sp>
          </mc:Fallback>
        </mc:AlternateContent>
        <p:sp>
          <p:nvSpPr>
            <p:cNvPr id="73" name="TextBox 72">
              <a:extLst>
                <a:ext uri="{FF2B5EF4-FFF2-40B4-BE49-F238E27FC236}">
                  <a16:creationId xmlns:a16="http://schemas.microsoft.com/office/drawing/2014/main" id="{40657560-6211-FF7A-F1C7-085E8280171F}"/>
                </a:ext>
              </a:extLst>
            </p:cNvPr>
            <p:cNvSpPr txBox="1"/>
            <p:nvPr/>
          </p:nvSpPr>
          <p:spPr>
            <a:xfrm rot="-2760000">
              <a:off x="5347281" y="4408469"/>
              <a:ext cx="503512" cy="307777"/>
            </a:xfrm>
            <a:prstGeom prst="rect">
              <a:avLst/>
            </a:prstGeom>
            <a:noFill/>
          </p:spPr>
          <p:txBody>
            <a:bodyPr wrap="square" rtlCol="0">
              <a:spAutoFit/>
            </a:bodyPr>
            <a:lstStyle/>
            <a:p>
              <a:r>
                <a:rPr lang="en-US" sz="1400" dirty="0"/>
                <a:t>30</a:t>
              </a:r>
              <a:r>
                <a:rPr lang="en-US" altLang="zh-CN" sz="1400" dirty="0"/>
                <a:t>°</a:t>
              </a:r>
              <a:endParaRPr lang="en-US" sz="1400" dirty="0"/>
            </a:p>
          </p:txBody>
        </p:sp>
        <p:sp>
          <p:nvSpPr>
            <p:cNvPr id="74" name="TextBox 73">
              <a:extLst>
                <a:ext uri="{FF2B5EF4-FFF2-40B4-BE49-F238E27FC236}">
                  <a16:creationId xmlns:a16="http://schemas.microsoft.com/office/drawing/2014/main" id="{CDF68C38-5E78-252A-E277-F17058AF8367}"/>
                </a:ext>
              </a:extLst>
            </p:cNvPr>
            <p:cNvSpPr txBox="1"/>
            <p:nvPr/>
          </p:nvSpPr>
          <p:spPr>
            <a:xfrm rot="-2760000">
              <a:off x="5346461" y="4051037"/>
              <a:ext cx="508878" cy="307777"/>
            </a:xfrm>
            <a:prstGeom prst="rect">
              <a:avLst/>
            </a:prstGeom>
            <a:noFill/>
          </p:spPr>
          <p:txBody>
            <a:bodyPr wrap="square" rtlCol="0">
              <a:spAutoFit/>
            </a:bodyPr>
            <a:lstStyle/>
            <a:p>
              <a:r>
                <a:rPr lang="en-US" sz="1400" dirty="0"/>
                <a:t>40</a:t>
              </a:r>
              <a:r>
                <a:rPr lang="en-US" altLang="zh-CN" sz="1400" dirty="0"/>
                <a:t>°</a:t>
              </a:r>
              <a:endParaRPr lang="en-US" sz="1400" dirty="0"/>
            </a:p>
          </p:txBody>
        </p:sp>
        <p:sp>
          <p:nvSpPr>
            <p:cNvPr id="75" name="TextBox 74">
              <a:extLst>
                <a:ext uri="{FF2B5EF4-FFF2-40B4-BE49-F238E27FC236}">
                  <a16:creationId xmlns:a16="http://schemas.microsoft.com/office/drawing/2014/main" id="{59363120-1A83-1C5E-2B95-CF9F59EAFE97}"/>
                </a:ext>
              </a:extLst>
            </p:cNvPr>
            <p:cNvSpPr txBox="1"/>
            <p:nvPr/>
          </p:nvSpPr>
          <p:spPr>
            <a:xfrm rot="-2760000">
              <a:off x="5320764" y="4722212"/>
              <a:ext cx="560894" cy="307777"/>
            </a:xfrm>
            <a:prstGeom prst="rect">
              <a:avLst/>
            </a:prstGeom>
            <a:noFill/>
          </p:spPr>
          <p:txBody>
            <a:bodyPr wrap="square" rtlCol="0">
              <a:spAutoFit/>
            </a:bodyPr>
            <a:lstStyle/>
            <a:p>
              <a:r>
                <a:rPr lang="en-US" sz="1400" dirty="0"/>
                <a:t>20</a:t>
              </a:r>
              <a:r>
                <a:rPr lang="en-US" altLang="zh-CN" sz="1400" dirty="0"/>
                <a:t>°</a:t>
              </a:r>
              <a:endParaRPr lang="en-US" sz="1400" dirty="0"/>
            </a:p>
          </p:txBody>
        </p:sp>
        <p:cxnSp>
          <p:nvCxnSpPr>
            <p:cNvPr id="76" name="Straight Arrow Connector 75">
              <a:extLst>
                <a:ext uri="{FF2B5EF4-FFF2-40B4-BE49-F238E27FC236}">
                  <a16:creationId xmlns:a16="http://schemas.microsoft.com/office/drawing/2014/main" id="{9B39072E-F4A2-6B0C-E5F0-C38E0BAC63AE}"/>
                </a:ext>
              </a:extLst>
            </p:cNvPr>
            <p:cNvCxnSpPr>
              <a:cxnSpLocks/>
            </p:cNvCxnSpPr>
            <p:nvPr/>
          </p:nvCxnSpPr>
          <p:spPr>
            <a:xfrm flipV="1">
              <a:off x="6115065" y="4186046"/>
              <a:ext cx="1049377" cy="4599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9" name="Straight Arrow Connector 78">
              <a:extLst>
                <a:ext uri="{FF2B5EF4-FFF2-40B4-BE49-F238E27FC236}">
                  <a16:creationId xmlns:a16="http://schemas.microsoft.com/office/drawing/2014/main" id="{8063D249-603D-824F-F19D-D0C4822B9C91}"/>
                </a:ext>
              </a:extLst>
            </p:cNvPr>
            <p:cNvCxnSpPr>
              <a:cxnSpLocks/>
            </p:cNvCxnSpPr>
            <p:nvPr/>
          </p:nvCxnSpPr>
          <p:spPr>
            <a:xfrm flipV="1">
              <a:off x="4253575" y="4383536"/>
              <a:ext cx="951132" cy="86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4" name="Straight Arrow Connector 103">
              <a:extLst>
                <a:ext uri="{FF2B5EF4-FFF2-40B4-BE49-F238E27FC236}">
                  <a16:creationId xmlns:a16="http://schemas.microsoft.com/office/drawing/2014/main" id="{9BAB4BD1-0A1F-FC3F-99D0-362B1466406E}"/>
                </a:ext>
              </a:extLst>
            </p:cNvPr>
            <p:cNvCxnSpPr>
              <a:cxnSpLocks/>
              <a:stCxn id="150" idx="5"/>
            </p:cNvCxnSpPr>
            <p:nvPr/>
          </p:nvCxnSpPr>
          <p:spPr>
            <a:xfrm>
              <a:off x="1840410" y="4432477"/>
              <a:ext cx="1217584" cy="59554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24" name="Straight Arrow Connector 123">
              <a:extLst>
                <a:ext uri="{FF2B5EF4-FFF2-40B4-BE49-F238E27FC236}">
                  <a16:creationId xmlns:a16="http://schemas.microsoft.com/office/drawing/2014/main" id="{F34A35AA-61E8-4830-B0C7-4DA6A176A685}"/>
                </a:ext>
              </a:extLst>
            </p:cNvPr>
            <p:cNvCxnSpPr>
              <a:cxnSpLocks/>
              <a:stCxn id="150" idx="6"/>
            </p:cNvCxnSpPr>
            <p:nvPr/>
          </p:nvCxnSpPr>
          <p:spPr>
            <a:xfrm>
              <a:off x="1874982" y="4353812"/>
              <a:ext cx="1161528"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25" name="Straight Arrow Connector 124">
              <a:extLst>
                <a:ext uri="{FF2B5EF4-FFF2-40B4-BE49-F238E27FC236}">
                  <a16:creationId xmlns:a16="http://schemas.microsoft.com/office/drawing/2014/main" id="{72E782B6-0C26-3654-598E-8D06C374441C}"/>
                </a:ext>
              </a:extLst>
            </p:cNvPr>
            <p:cNvCxnSpPr>
              <a:cxnSpLocks/>
              <a:stCxn id="150" idx="7"/>
            </p:cNvCxnSpPr>
            <p:nvPr/>
          </p:nvCxnSpPr>
          <p:spPr>
            <a:xfrm flipV="1">
              <a:off x="1840410" y="3844960"/>
              <a:ext cx="1196100" cy="43018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26" name="Google Shape;111;p18">
              <a:extLst>
                <a:ext uri="{FF2B5EF4-FFF2-40B4-BE49-F238E27FC236}">
                  <a16:creationId xmlns:a16="http://schemas.microsoft.com/office/drawing/2014/main" id="{F97A6289-F3A6-F960-EB7D-C05006B6401B}"/>
                </a:ext>
              </a:extLst>
            </p:cNvPr>
            <p:cNvSpPr/>
            <p:nvPr/>
          </p:nvSpPr>
          <p:spPr>
            <a:xfrm>
              <a:off x="5658007" y="4915073"/>
              <a:ext cx="136413" cy="112945"/>
            </a:xfrm>
            <a:prstGeom prst="ellipse">
              <a:avLst/>
            </a:prstGeom>
            <a:gradFill>
              <a:gsLst>
                <a:gs pos="0">
                  <a:srgbClr val="C9DAF8"/>
                </a:gs>
                <a:gs pos="100000">
                  <a:srgbClr val="DE87F1"/>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sp>
          <p:nvSpPr>
            <p:cNvPr id="127" name="Google Shape;110;p18">
              <a:extLst>
                <a:ext uri="{FF2B5EF4-FFF2-40B4-BE49-F238E27FC236}">
                  <a16:creationId xmlns:a16="http://schemas.microsoft.com/office/drawing/2014/main" id="{A2E69136-FC4D-AEC3-0635-EC77AC05CDE1}"/>
                </a:ext>
              </a:extLst>
            </p:cNvPr>
            <p:cNvSpPr/>
            <p:nvPr/>
          </p:nvSpPr>
          <p:spPr>
            <a:xfrm>
              <a:off x="9848171" y="3661105"/>
              <a:ext cx="236073" cy="222498"/>
            </a:xfrm>
            <a:prstGeom prst="ellipse">
              <a:avLst/>
            </a:prstGeom>
            <a:gradFill>
              <a:gsLst>
                <a:gs pos="0">
                  <a:srgbClr val="F7E9D4"/>
                </a:gs>
                <a:gs pos="100000">
                  <a:srgbClr val="E6B94E"/>
                </a:gs>
              </a:gsLst>
              <a:lin ang="2698631"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400"/>
            </a:p>
          </p:txBody>
        </p:sp>
        <p:sp>
          <p:nvSpPr>
            <p:cNvPr id="128" name="Google Shape;110;p18">
              <a:extLst>
                <a:ext uri="{FF2B5EF4-FFF2-40B4-BE49-F238E27FC236}">
                  <a16:creationId xmlns:a16="http://schemas.microsoft.com/office/drawing/2014/main" id="{CA3E811B-B169-786C-EEAA-6F95BEF28031}"/>
                </a:ext>
              </a:extLst>
            </p:cNvPr>
            <p:cNvSpPr/>
            <p:nvPr/>
          </p:nvSpPr>
          <p:spPr>
            <a:xfrm>
              <a:off x="9848171" y="4161038"/>
              <a:ext cx="236073" cy="222498"/>
            </a:xfrm>
            <a:prstGeom prst="ellipse">
              <a:avLst/>
            </a:prstGeom>
            <a:gradFill>
              <a:gsLst>
                <a:gs pos="0">
                  <a:srgbClr val="F7E9D4"/>
                </a:gs>
                <a:gs pos="100000">
                  <a:srgbClr val="E6B94E"/>
                </a:gs>
              </a:gsLst>
              <a:lin ang="2698631"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sp>
          <p:nvSpPr>
            <p:cNvPr id="129" name="Google Shape;110;p18">
              <a:extLst>
                <a:ext uri="{FF2B5EF4-FFF2-40B4-BE49-F238E27FC236}">
                  <a16:creationId xmlns:a16="http://schemas.microsoft.com/office/drawing/2014/main" id="{340F7509-631D-86B9-87D2-943FC2DFBD2E}"/>
                </a:ext>
              </a:extLst>
            </p:cNvPr>
            <p:cNvSpPr/>
            <p:nvPr/>
          </p:nvSpPr>
          <p:spPr>
            <a:xfrm>
              <a:off x="9849583" y="4668163"/>
              <a:ext cx="236073" cy="222498"/>
            </a:xfrm>
            <a:prstGeom prst="ellipse">
              <a:avLst/>
            </a:prstGeom>
            <a:gradFill>
              <a:gsLst>
                <a:gs pos="0">
                  <a:srgbClr val="F7E9D4"/>
                </a:gs>
                <a:gs pos="100000">
                  <a:srgbClr val="E6B94E"/>
                </a:gs>
              </a:gsLst>
              <a:lin ang="2698631"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cxnSp>
          <p:nvCxnSpPr>
            <p:cNvPr id="130" name="Straight Arrow Connector 129">
              <a:extLst>
                <a:ext uri="{FF2B5EF4-FFF2-40B4-BE49-F238E27FC236}">
                  <a16:creationId xmlns:a16="http://schemas.microsoft.com/office/drawing/2014/main" id="{D8A3A863-18C1-07F6-DC07-8B1C4F95AE20}"/>
                </a:ext>
              </a:extLst>
            </p:cNvPr>
            <p:cNvCxnSpPr>
              <a:cxnSpLocks/>
            </p:cNvCxnSpPr>
            <p:nvPr/>
          </p:nvCxnSpPr>
          <p:spPr>
            <a:xfrm flipH="1" flipV="1">
              <a:off x="5651814" y="3570768"/>
              <a:ext cx="0" cy="1729831"/>
            </a:xfrm>
            <a:prstGeom prst="straightConnector1">
              <a:avLst/>
            </a:prstGeom>
            <a:ln w="19050" cmpd="thickThin">
              <a:tailEnd type="triangle"/>
            </a:ln>
          </p:spPr>
          <p:style>
            <a:lnRef idx="1">
              <a:schemeClr val="dk1"/>
            </a:lnRef>
            <a:fillRef idx="0">
              <a:schemeClr val="dk1"/>
            </a:fillRef>
            <a:effectRef idx="0">
              <a:schemeClr val="dk1"/>
            </a:effectRef>
            <a:fontRef idx="minor">
              <a:schemeClr val="tx1"/>
            </a:fontRef>
          </p:style>
        </p:cxnSp>
        <p:sp>
          <p:nvSpPr>
            <p:cNvPr id="131" name="Google Shape;111;p18">
              <a:extLst>
                <a:ext uri="{FF2B5EF4-FFF2-40B4-BE49-F238E27FC236}">
                  <a16:creationId xmlns:a16="http://schemas.microsoft.com/office/drawing/2014/main" id="{716AD825-97D7-E36A-1CD6-9E2B3FB1E9A3}"/>
                </a:ext>
              </a:extLst>
            </p:cNvPr>
            <p:cNvSpPr/>
            <p:nvPr/>
          </p:nvSpPr>
          <p:spPr>
            <a:xfrm>
              <a:off x="5658395" y="4584362"/>
              <a:ext cx="136413" cy="112945"/>
            </a:xfrm>
            <a:prstGeom prst="ellipse">
              <a:avLst/>
            </a:prstGeom>
            <a:gradFill>
              <a:gsLst>
                <a:gs pos="0">
                  <a:srgbClr val="C9DAF8"/>
                </a:gs>
                <a:gs pos="100000">
                  <a:srgbClr val="DE87F1"/>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sp>
          <p:nvSpPr>
            <p:cNvPr id="132" name="Google Shape;111;p18">
              <a:extLst>
                <a:ext uri="{FF2B5EF4-FFF2-40B4-BE49-F238E27FC236}">
                  <a16:creationId xmlns:a16="http://schemas.microsoft.com/office/drawing/2014/main" id="{0927D03E-5C85-15BD-23B7-721768F646CC}"/>
                </a:ext>
              </a:extLst>
            </p:cNvPr>
            <p:cNvSpPr/>
            <p:nvPr/>
          </p:nvSpPr>
          <p:spPr>
            <a:xfrm>
              <a:off x="5655843" y="4245686"/>
              <a:ext cx="136413" cy="112945"/>
            </a:xfrm>
            <a:prstGeom prst="ellipse">
              <a:avLst/>
            </a:prstGeom>
            <a:gradFill>
              <a:gsLst>
                <a:gs pos="0">
                  <a:srgbClr val="C9DAF8"/>
                </a:gs>
                <a:gs pos="100000">
                  <a:srgbClr val="DE87F1"/>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cxnSp>
          <p:nvCxnSpPr>
            <p:cNvPr id="133" name="Straight Arrow Connector 132">
              <a:extLst>
                <a:ext uri="{FF2B5EF4-FFF2-40B4-BE49-F238E27FC236}">
                  <a16:creationId xmlns:a16="http://schemas.microsoft.com/office/drawing/2014/main" id="{1A8EBA72-2EEC-1237-BCE4-FC05822A66ED}"/>
                </a:ext>
              </a:extLst>
            </p:cNvPr>
            <p:cNvCxnSpPr>
              <a:cxnSpLocks/>
            </p:cNvCxnSpPr>
            <p:nvPr/>
          </p:nvCxnSpPr>
          <p:spPr>
            <a:xfrm>
              <a:off x="4254202" y="3853330"/>
              <a:ext cx="95821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4" name="Straight Arrow Connector 133">
              <a:extLst>
                <a:ext uri="{FF2B5EF4-FFF2-40B4-BE49-F238E27FC236}">
                  <a16:creationId xmlns:a16="http://schemas.microsoft.com/office/drawing/2014/main" id="{75250B2A-212C-5D67-9A3F-BC387D635DD0}"/>
                </a:ext>
              </a:extLst>
            </p:cNvPr>
            <p:cNvCxnSpPr>
              <a:cxnSpLocks/>
            </p:cNvCxnSpPr>
            <p:nvPr/>
          </p:nvCxnSpPr>
          <p:spPr>
            <a:xfrm>
              <a:off x="4257592" y="4933205"/>
              <a:ext cx="92172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5" name="Google Shape;111;p18">
              <a:extLst>
                <a:ext uri="{FF2B5EF4-FFF2-40B4-BE49-F238E27FC236}">
                  <a16:creationId xmlns:a16="http://schemas.microsoft.com/office/drawing/2014/main" id="{E6EA75E6-8839-889C-4B34-2F097549992B}"/>
                </a:ext>
              </a:extLst>
            </p:cNvPr>
            <p:cNvSpPr/>
            <p:nvPr/>
          </p:nvSpPr>
          <p:spPr>
            <a:xfrm>
              <a:off x="7568527" y="4312276"/>
              <a:ext cx="136413" cy="112945"/>
            </a:xfrm>
            <a:prstGeom prst="ellipse">
              <a:avLst/>
            </a:prstGeom>
            <a:gradFill>
              <a:gsLst>
                <a:gs pos="0">
                  <a:srgbClr val="C9DAF8"/>
                </a:gs>
                <a:gs pos="100000">
                  <a:srgbClr val="DE87F1"/>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cxnSp>
          <p:nvCxnSpPr>
            <p:cNvPr id="136" name="Straight Arrow Connector 135">
              <a:extLst>
                <a:ext uri="{FF2B5EF4-FFF2-40B4-BE49-F238E27FC236}">
                  <a16:creationId xmlns:a16="http://schemas.microsoft.com/office/drawing/2014/main" id="{73E9A7E3-93E5-4E5E-0696-E78AC152308B}"/>
                </a:ext>
              </a:extLst>
            </p:cNvPr>
            <p:cNvCxnSpPr>
              <a:cxnSpLocks/>
            </p:cNvCxnSpPr>
            <p:nvPr/>
          </p:nvCxnSpPr>
          <p:spPr>
            <a:xfrm flipH="1" flipV="1">
              <a:off x="7557336" y="3590376"/>
              <a:ext cx="0" cy="1729831"/>
            </a:xfrm>
            <a:prstGeom prst="straightConnector1">
              <a:avLst/>
            </a:prstGeom>
            <a:ln w="19050" cmpd="thickThin">
              <a:tailEnd type="triangle"/>
            </a:ln>
          </p:spPr>
          <p:style>
            <a:lnRef idx="1">
              <a:schemeClr val="dk1"/>
            </a:lnRef>
            <a:fillRef idx="0">
              <a:schemeClr val="dk1"/>
            </a:fillRef>
            <a:effectRef idx="0">
              <a:schemeClr val="dk1"/>
            </a:effectRef>
            <a:fontRef idx="minor">
              <a:schemeClr val="tx1"/>
            </a:fontRef>
          </p:style>
        </p:cxnSp>
        <p:sp>
          <p:nvSpPr>
            <p:cNvPr id="137" name="Google Shape;111;p18">
              <a:extLst>
                <a:ext uri="{FF2B5EF4-FFF2-40B4-BE49-F238E27FC236}">
                  <a16:creationId xmlns:a16="http://schemas.microsoft.com/office/drawing/2014/main" id="{9561C175-8228-3322-4343-5F4D5828B3EF}"/>
                </a:ext>
              </a:extLst>
            </p:cNvPr>
            <p:cNvSpPr/>
            <p:nvPr/>
          </p:nvSpPr>
          <p:spPr>
            <a:xfrm>
              <a:off x="7560139" y="4119604"/>
              <a:ext cx="136413" cy="112945"/>
            </a:xfrm>
            <a:prstGeom prst="ellipse">
              <a:avLst/>
            </a:prstGeom>
            <a:gradFill>
              <a:gsLst>
                <a:gs pos="0">
                  <a:srgbClr val="C9DAF8"/>
                </a:gs>
                <a:gs pos="100000">
                  <a:srgbClr val="DE87F1"/>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sp>
          <p:nvSpPr>
            <p:cNvPr id="138" name="Google Shape;111;p18">
              <a:extLst>
                <a:ext uri="{FF2B5EF4-FFF2-40B4-BE49-F238E27FC236}">
                  <a16:creationId xmlns:a16="http://schemas.microsoft.com/office/drawing/2014/main" id="{0D301485-E264-7B6B-41CB-42A668DA12C3}"/>
                </a:ext>
              </a:extLst>
            </p:cNvPr>
            <p:cNvSpPr/>
            <p:nvPr/>
          </p:nvSpPr>
          <p:spPr>
            <a:xfrm>
              <a:off x="7563467" y="3939846"/>
              <a:ext cx="136413" cy="112945"/>
            </a:xfrm>
            <a:prstGeom prst="ellipse">
              <a:avLst/>
            </a:prstGeom>
            <a:gradFill>
              <a:gsLst>
                <a:gs pos="0">
                  <a:srgbClr val="C9DAF8"/>
                </a:gs>
                <a:gs pos="100000">
                  <a:srgbClr val="DE87F1"/>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400"/>
            </a:p>
          </p:txBody>
        </p:sp>
        <p:sp>
          <p:nvSpPr>
            <p:cNvPr id="139" name="TextBox 138">
              <a:extLst>
                <a:ext uri="{FF2B5EF4-FFF2-40B4-BE49-F238E27FC236}">
                  <a16:creationId xmlns:a16="http://schemas.microsoft.com/office/drawing/2014/main" id="{56D376B9-098C-773A-6774-D2CDA515320B}"/>
                </a:ext>
              </a:extLst>
            </p:cNvPr>
            <p:cNvSpPr txBox="1"/>
            <p:nvPr/>
          </p:nvSpPr>
          <p:spPr>
            <a:xfrm rot="-2760000">
              <a:off x="7236309" y="3699804"/>
              <a:ext cx="462154" cy="307777"/>
            </a:xfrm>
            <a:prstGeom prst="rect">
              <a:avLst/>
            </a:prstGeom>
            <a:noFill/>
          </p:spPr>
          <p:txBody>
            <a:bodyPr wrap="square" rtlCol="0">
              <a:spAutoFit/>
            </a:bodyPr>
            <a:lstStyle/>
            <a:p>
              <a:r>
                <a:rPr lang="en-US" sz="1400" dirty="0"/>
                <a:t>50</a:t>
              </a:r>
              <a:r>
                <a:rPr lang="en-US" altLang="zh-CN" sz="1400" dirty="0"/>
                <a:t>°</a:t>
              </a:r>
              <a:endParaRPr lang="en-US" sz="1400" dirty="0"/>
            </a:p>
          </p:txBody>
        </p:sp>
        <p:sp>
          <p:nvSpPr>
            <p:cNvPr id="140" name="TextBox 139">
              <a:extLst>
                <a:ext uri="{FF2B5EF4-FFF2-40B4-BE49-F238E27FC236}">
                  <a16:creationId xmlns:a16="http://schemas.microsoft.com/office/drawing/2014/main" id="{AC7E1965-D59C-10B0-B3A1-D11F4FEBD54F}"/>
                </a:ext>
              </a:extLst>
            </p:cNvPr>
            <p:cNvSpPr txBox="1"/>
            <p:nvPr/>
          </p:nvSpPr>
          <p:spPr>
            <a:xfrm rot="-2760000">
              <a:off x="7237097" y="4416899"/>
              <a:ext cx="456989" cy="307777"/>
            </a:xfrm>
            <a:prstGeom prst="rect">
              <a:avLst/>
            </a:prstGeom>
            <a:noFill/>
          </p:spPr>
          <p:txBody>
            <a:bodyPr wrap="square" rtlCol="0">
              <a:spAutoFit/>
            </a:bodyPr>
            <a:lstStyle/>
            <a:p>
              <a:r>
                <a:rPr lang="en-US" sz="1400" dirty="0"/>
                <a:t>30</a:t>
              </a:r>
              <a:r>
                <a:rPr lang="en-US" altLang="zh-CN" sz="1400" dirty="0"/>
                <a:t>°</a:t>
              </a:r>
              <a:endParaRPr lang="en-US" sz="1400" dirty="0"/>
            </a:p>
          </p:txBody>
        </p:sp>
        <p:sp>
          <p:nvSpPr>
            <p:cNvPr id="141" name="TextBox 140">
              <a:extLst>
                <a:ext uri="{FF2B5EF4-FFF2-40B4-BE49-F238E27FC236}">
                  <a16:creationId xmlns:a16="http://schemas.microsoft.com/office/drawing/2014/main" id="{66E889A3-3064-5A38-F8E5-312FF51D661A}"/>
                </a:ext>
              </a:extLst>
            </p:cNvPr>
            <p:cNvSpPr txBox="1"/>
            <p:nvPr/>
          </p:nvSpPr>
          <p:spPr>
            <a:xfrm rot="-2760000">
              <a:off x="7236354" y="4059645"/>
              <a:ext cx="461860" cy="307777"/>
            </a:xfrm>
            <a:prstGeom prst="rect">
              <a:avLst/>
            </a:prstGeom>
            <a:noFill/>
          </p:spPr>
          <p:txBody>
            <a:bodyPr wrap="square" rtlCol="0">
              <a:spAutoFit/>
            </a:bodyPr>
            <a:lstStyle/>
            <a:p>
              <a:r>
                <a:rPr lang="en-US" sz="1400" dirty="0"/>
                <a:t>40</a:t>
              </a:r>
              <a:r>
                <a:rPr lang="en-US" altLang="zh-CN" sz="1400" dirty="0"/>
                <a:t>°</a:t>
              </a:r>
              <a:endParaRPr lang="en-US" sz="1400" dirty="0"/>
            </a:p>
          </p:txBody>
        </p:sp>
        <p:sp>
          <p:nvSpPr>
            <p:cNvPr id="142" name="TextBox 141">
              <a:extLst>
                <a:ext uri="{FF2B5EF4-FFF2-40B4-BE49-F238E27FC236}">
                  <a16:creationId xmlns:a16="http://schemas.microsoft.com/office/drawing/2014/main" id="{A7915843-4196-609A-A285-8514E3612292}"/>
                </a:ext>
              </a:extLst>
            </p:cNvPr>
            <p:cNvSpPr txBox="1"/>
            <p:nvPr/>
          </p:nvSpPr>
          <p:spPr>
            <a:xfrm rot="-2760000">
              <a:off x="7253335" y="4732548"/>
              <a:ext cx="509070" cy="307777"/>
            </a:xfrm>
            <a:prstGeom prst="rect">
              <a:avLst/>
            </a:prstGeom>
            <a:noFill/>
          </p:spPr>
          <p:txBody>
            <a:bodyPr wrap="square" rtlCol="0">
              <a:spAutoFit/>
            </a:bodyPr>
            <a:lstStyle/>
            <a:p>
              <a:r>
                <a:rPr lang="en-US" sz="1400" dirty="0"/>
                <a:t>20</a:t>
              </a:r>
              <a:r>
                <a:rPr lang="en-US" altLang="zh-CN" sz="1400" dirty="0"/>
                <a:t>°</a:t>
              </a:r>
              <a:endParaRPr lang="en-US" sz="1400" dirty="0"/>
            </a:p>
          </p:txBody>
        </p:sp>
        <p:sp>
          <p:nvSpPr>
            <p:cNvPr id="143" name="Google Shape;111;p18">
              <a:extLst>
                <a:ext uri="{FF2B5EF4-FFF2-40B4-BE49-F238E27FC236}">
                  <a16:creationId xmlns:a16="http://schemas.microsoft.com/office/drawing/2014/main" id="{E8D97A9D-F868-458E-2352-E2FBC76D5309}"/>
                </a:ext>
              </a:extLst>
            </p:cNvPr>
            <p:cNvSpPr/>
            <p:nvPr/>
          </p:nvSpPr>
          <p:spPr>
            <a:xfrm>
              <a:off x="5660536" y="4400904"/>
              <a:ext cx="136413" cy="112945"/>
            </a:xfrm>
            <a:prstGeom prst="ellipse">
              <a:avLst/>
            </a:prstGeom>
            <a:gradFill>
              <a:gsLst>
                <a:gs pos="0">
                  <a:srgbClr val="C9DAF8"/>
                </a:gs>
                <a:gs pos="100000">
                  <a:srgbClr val="DE87F1"/>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sp>
          <p:nvSpPr>
            <p:cNvPr id="144" name="Google Shape;111;p18">
              <a:extLst>
                <a:ext uri="{FF2B5EF4-FFF2-40B4-BE49-F238E27FC236}">
                  <a16:creationId xmlns:a16="http://schemas.microsoft.com/office/drawing/2014/main" id="{2C6887B0-E4F1-D7A9-885C-A107F5DE92E7}"/>
                </a:ext>
              </a:extLst>
            </p:cNvPr>
            <p:cNvSpPr/>
            <p:nvPr/>
          </p:nvSpPr>
          <p:spPr>
            <a:xfrm>
              <a:off x="5661565" y="4745230"/>
              <a:ext cx="136413" cy="112945"/>
            </a:xfrm>
            <a:prstGeom prst="ellipse">
              <a:avLst/>
            </a:prstGeom>
            <a:gradFill>
              <a:gsLst>
                <a:gs pos="0">
                  <a:srgbClr val="C9DAF8"/>
                </a:gs>
                <a:gs pos="100000">
                  <a:srgbClr val="DE87F1"/>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sp>
          <p:nvSpPr>
            <p:cNvPr id="145" name="Google Shape;111;p18">
              <a:extLst>
                <a:ext uri="{FF2B5EF4-FFF2-40B4-BE49-F238E27FC236}">
                  <a16:creationId xmlns:a16="http://schemas.microsoft.com/office/drawing/2014/main" id="{9F190029-8BC5-0044-558B-7FD6B14F89BB}"/>
                </a:ext>
              </a:extLst>
            </p:cNvPr>
            <p:cNvSpPr/>
            <p:nvPr/>
          </p:nvSpPr>
          <p:spPr>
            <a:xfrm>
              <a:off x="7557291" y="3805378"/>
              <a:ext cx="136413" cy="112945"/>
            </a:xfrm>
            <a:prstGeom prst="ellipse">
              <a:avLst/>
            </a:prstGeom>
            <a:gradFill>
              <a:gsLst>
                <a:gs pos="0">
                  <a:srgbClr val="C9DAF8"/>
                </a:gs>
                <a:gs pos="100000">
                  <a:srgbClr val="DE87F1"/>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400"/>
            </a:p>
          </p:txBody>
        </p:sp>
        <p:sp>
          <p:nvSpPr>
            <p:cNvPr id="146" name="Google Shape;111;p18">
              <a:extLst>
                <a:ext uri="{FF2B5EF4-FFF2-40B4-BE49-F238E27FC236}">
                  <a16:creationId xmlns:a16="http://schemas.microsoft.com/office/drawing/2014/main" id="{2DD3BC28-88C2-37CB-2E4B-D130066FD71E}"/>
                </a:ext>
              </a:extLst>
            </p:cNvPr>
            <p:cNvSpPr/>
            <p:nvPr/>
          </p:nvSpPr>
          <p:spPr>
            <a:xfrm>
              <a:off x="7566878" y="4494344"/>
              <a:ext cx="136413" cy="112945"/>
            </a:xfrm>
            <a:prstGeom prst="ellipse">
              <a:avLst/>
            </a:prstGeom>
            <a:gradFill>
              <a:gsLst>
                <a:gs pos="0">
                  <a:srgbClr val="C9DAF8"/>
                </a:gs>
                <a:gs pos="100000">
                  <a:srgbClr val="DE87F1"/>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sp>
          <p:nvSpPr>
            <p:cNvPr id="147" name="Google Shape;110;p18">
              <a:extLst>
                <a:ext uri="{FF2B5EF4-FFF2-40B4-BE49-F238E27FC236}">
                  <a16:creationId xmlns:a16="http://schemas.microsoft.com/office/drawing/2014/main" id="{D88B8D11-9A62-A62F-F2A2-86937A08F9FC}"/>
                </a:ext>
              </a:extLst>
            </p:cNvPr>
            <p:cNvSpPr/>
            <p:nvPr/>
          </p:nvSpPr>
          <p:spPr>
            <a:xfrm>
              <a:off x="3494238" y="3696885"/>
              <a:ext cx="236073" cy="222498"/>
            </a:xfrm>
            <a:prstGeom prst="ellipse">
              <a:avLst/>
            </a:prstGeom>
            <a:gradFill>
              <a:gsLst>
                <a:gs pos="0">
                  <a:srgbClr val="F7E9D4"/>
                </a:gs>
                <a:gs pos="100000">
                  <a:srgbClr val="E6B94E"/>
                </a:gs>
              </a:gsLst>
              <a:lin ang="2698631"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400"/>
            </a:p>
          </p:txBody>
        </p:sp>
        <p:sp>
          <p:nvSpPr>
            <p:cNvPr id="148" name="Google Shape;110;p18">
              <a:extLst>
                <a:ext uri="{FF2B5EF4-FFF2-40B4-BE49-F238E27FC236}">
                  <a16:creationId xmlns:a16="http://schemas.microsoft.com/office/drawing/2014/main" id="{CD19ED3D-6EAE-9FA9-2CC9-60596CE54549}"/>
                </a:ext>
              </a:extLst>
            </p:cNvPr>
            <p:cNvSpPr/>
            <p:nvPr/>
          </p:nvSpPr>
          <p:spPr>
            <a:xfrm>
              <a:off x="3502781" y="4161487"/>
              <a:ext cx="236073" cy="222498"/>
            </a:xfrm>
            <a:prstGeom prst="ellipse">
              <a:avLst/>
            </a:prstGeom>
            <a:gradFill>
              <a:gsLst>
                <a:gs pos="0">
                  <a:srgbClr val="F7E9D4"/>
                </a:gs>
                <a:gs pos="100000">
                  <a:srgbClr val="E6B94E"/>
                </a:gs>
              </a:gsLst>
              <a:lin ang="2698631"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sp>
          <p:nvSpPr>
            <p:cNvPr id="149" name="Google Shape;110;p18">
              <a:extLst>
                <a:ext uri="{FF2B5EF4-FFF2-40B4-BE49-F238E27FC236}">
                  <a16:creationId xmlns:a16="http://schemas.microsoft.com/office/drawing/2014/main" id="{15F943F4-8481-4317-CEDD-50D51036C853}"/>
                </a:ext>
              </a:extLst>
            </p:cNvPr>
            <p:cNvSpPr/>
            <p:nvPr/>
          </p:nvSpPr>
          <p:spPr>
            <a:xfrm>
              <a:off x="3504002" y="4665027"/>
              <a:ext cx="236073" cy="222498"/>
            </a:xfrm>
            <a:prstGeom prst="ellipse">
              <a:avLst/>
            </a:prstGeom>
            <a:gradFill>
              <a:gsLst>
                <a:gs pos="0">
                  <a:srgbClr val="F7E9D4"/>
                </a:gs>
                <a:gs pos="100000">
                  <a:srgbClr val="E6B94E"/>
                </a:gs>
              </a:gsLst>
              <a:lin ang="2698631"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sp>
          <p:nvSpPr>
            <p:cNvPr id="150" name="Google Shape;110;p18">
              <a:extLst>
                <a:ext uri="{FF2B5EF4-FFF2-40B4-BE49-F238E27FC236}">
                  <a16:creationId xmlns:a16="http://schemas.microsoft.com/office/drawing/2014/main" id="{C3035573-7CF6-3499-034A-2E785FDD61AE}"/>
                </a:ext>
              </a:extLst>
            </p:cNvPr>
            <p:cNvSpPr/>
            <p:nvPr/>
          </p:nvSpPr>
          <p:spPr>
            <a:xfrm>
              <a:off x="1638909" y="4242563"/>
              <a:ext cx="236073" cy="222498"/>
            </a:xfrm>
            <a:prstGeom prst="ellipse">
              <a:avLst/>
            </a:prstGeom>
            <a:gradFill>
              <a:gsLst>
                <a:gs pos="0">
                  <a:srgbClr val="F7E9D4"/>
                </a:gs>
                <a:gs pos="100000">
                  <a:srgbClr val="E6B94E"/>
                </a:gs>
              </a:gsLst>
              <a:lin ang="2698631"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p>
          </p:txBody>
        </p:sp>
        <p:cxnSp>
          <p:nvCxnSpPr>
            <p:cNvPr id="151" name="Straight Arrow Connector 150">
              <a:extLst>
                <a:ext uri="{FF2B5EF4-FFF2-40B4-BE49-F238E27FC236}">
                  <a16:creationId xmlns:a16="http://schemas.microsoft.com/office/drawing/2014/main" id="{3B7F7093-2C46-28A4-6AEE-EB406E6F91EE}"/>
                </a:ext>
              </a:extLst>
            </p:cNvPr>
            <p:cNvCxnSpPr>
              <a:cxnSpLocks/>
            </p:cNvCxnSpPr>
            <p:nvPr/>
          </p:nvCxnSpPr>
          <p:spPr>
            <a:xfrm>
              <a:off x="8137654" y="4329896"/>
              <a:ext cx="123131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2" name="Straight Arrow Connector 151">
              <a:extLst>
                <a:ext uri="{FF2B5EF4-FFF2-40B4-BE49-F238E27FC236}">
                  <a16:creationId xmlns:a16="http://schemas.microsoft.com/office/drawing/2014/main" id="{F2C60AE0-1F1E-EFF5-A346-00A1A4AF0399}"/>
                </a:ext>
              </a:extLst>
            </p:cNvPr>
            <p:cNvCxnSpPr>
              <a:cxnSpLocks/>
            </p:cNvCxnSpPr>
            <p:nvPr/>
          </p:nvCxnSpPr>
          <p:spPr>
            <a:xfrm flipV="1">
              <a:off x="8138281" y="3788845"/>
              <a:ext cx="1266031" cy="22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3" name="Straight Arrow Connector 152">
              <a:extLst>
                <a:ext uri="{FF2B5EF4-FFF2-40B4-BE49-F238E27FC236}">
                  <a16:creationId xmlns:a16="http://schemas.microsoft.com/office/drawing/2014/main" id="{F21D5864-EC3D-6DB7-DDDC-9FA8E8F672D5}"/>
                </a:ext>
              </a:extLst>
            </p:cNvPr>
            <p:cNvCxnSpPr>
              <a:cxnSpLocks/>
            </p:cNvCxnSpPr>
            <p:nvPr/>
          </p:nvCxnSpPr>
          <p:spPr>
            <a:xfrm>
              <a:off x="8141671" y="4870947"/>
              <a:ext cx="1227294" cy="515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4" name="Rectangle 153">
              <a:extLst>
                <a:ext uri="{FF2B5EF4-FFF2-40B4-BE49-F238E27FC236}">
                  <a16:creationId xmlns:a16="http://schemas.microsoft.com/office/drawing/2014/main" id="{2795BB0F-9B55-41E2-EBD6-4E1215E89E06}"/>
                </a:ext>
              </a:extLst>
            </p:cNvPr>
            <p:cNvSpPr/>
            <p:nvPr/>
          </p:nvSpPr>
          <p:spPr>
            <a:xfrm>
              <a:off x="1638909" y="5525844"/>
              <a:ext cx="1973365" cy="830997"/>
            </a:xfrm>
            <a:prstGeom prst="rect">
              <a:avLst/>
            </a:prstGeom>
          </p:spPr>
          <p:txBody>
            <a:bodyPr wrap="square">
              <a:spAutoFit/>
            </a:bodyPr>
            <a:lstStyle/>
            <a:p>
              <a:r>
                <a:rPr lang="en-US" sz="2400" dirty="0">
                  <a:ea typeface="Cambria Math" panose="02040503050406030204" pitchFamily="18" charset="0"/>
                  <a:cs typeface="Times New Roman" panose="02020603050405020304" pitchFamily="18" charset="0"/>
                </a:rPr>
                <a:t>(1) Relational </a:t>
              </a:r>
            </a:p>
            <a:p>
              <a:r>
                <a:rPr lang="en-US" sz="2400" dirty="0">
                  <a:ea typeface="Cambria Math" panose="02040503050406030204" pitchFamily="18" charset="0"/>
                  <a:cs typeface="Times New Roman" panose="02020603050405020304" pitchFamily="18" charset="0"/>
                </a:rPr>
                <a:t>Projection</a:t>
              </a:r>
            </a:p>
          </p:txBody>
        </p:sp>
        <p:sp>
          <p:nvSpPr>
            <p:cNvPr id="155" name="Rectangle 154">
              <a:extLst>
                <a:ext uri="{FF2B5EF4-FFF2-40B4-BE49-F238E27FC236}">
                  <a16:creationId xmlns:a16="http://schemas.microsoft.com/office/drawing/2014/main" id="{30F5B33F-7981-F480-860A-573FD19F21E7}"/>
                </a:ext>
              </a:extLst>
            </p:cNvPr>
            <p:cNvSpPr/>
            <p:nvPr/>
          </p:nvSpPr>
          <p:spPr>
            <a:xfrm>
              <a:off x="3523145" y="5525844"/>
              <a:ext cx="2135251" cy="830997"/>
            </a:xfrm>
            <a:prstGeom prst="rect">
              <a:avLst/>
            </a:prstGeom>
          </p:spPr>
          <p:txBody>
            <a:bodyPr wrap="square">
              <a:spAutoFit/>
            </a:bodyPr>
            <a:lstStyle/>
            <a:p>
              <a:r>
                <a:rPr lang="en-US" sz="2400" dirty="0">
                  <a:ea typeface="Cambria Math" panose="02040503050406030204" pitchFamily="18" charset="0"/>
                  <a:cs typeface="Times New Roman" panose="02020603050405020304" pitchFamily="18" charset="0"/>
                </a:rPr>
                <a:t>(2) Attribute </a:t>
              </a:r>
            </a:p>
            <a:p>
              <a:r>
                <a:rPr lang="en-US" sz="2400" dirty="0">
                  <a:ea typeface="Cambria Math" panose="02040503050406030204" pitchFamily="18" charset="0"/>
                  <a:cs typeface="Times New Roman" panose="02020603050405020304" pitchFamily="18" charset="0"/>
                </a:rPr>
                <a:t>Projection</a:t>
              </a:r>
            </a:p>
          </p:txBody>
        </p:sp>
        <p:sp>
          <p:nvSpPr>
            <p:cNvPr id="156" name="Rectangle 155">
              <a:extLst>
                <a:ext uri="{FF2B5EF4-FFF2-40B4-BE49-F238E27FC236}">
                  <a16:creationId xmlns:a16="http://schemas.microsoft.com/office/drawing/2014/main" id="{AC6C35AC-9613-9ADA-CD63-CB26CEDE659C}"/>
                </a:ext>
              </a:extLst>
            </p:cNvPr>
            <p:cNvSpPr/>
            <p:nvPr/>
          </p:nvSpPr>
          <p:spPr>
            <a:xfrm>
              <a:off x="5603887" y="5525844"/>
              <a:ext cx="2303655" cy="830997"/>
            </a:xfrm>
            <a:prstGeom prst="rect">
              <a:avLst/>
            </a:prstGeom>
          </p:spPr>
          <p:txBody>
            <a:bodyPr wrap="square">
              <a:spAutoFit/>
            </a:bodyPr>
            <a:lstStyle/>
            <a:p>
              <a:r>
                <a:rPr lang="en-US" sz="2400" dirty="0">
                  <a:ea typeface="Cambria Math" panose="02040503050406030204" pitchFamily="18" charset="0"/>
                  <a:cs typeface="Times New Roman" panose="02020603050405020304" pitchFamily="18" charset="0"/>
                </a:rPr>
                <a:t>(3) Numerical </a:t>
              </a:r>
            </a:p>
            <a:p>
              <a:r>
                <a:rPr lang="en-US" sz="2400" dirty="0">
                  <a:ea typeface="Cambria Math" panose="02040503050406030204" pitchFamily="18" charset="0"/>
                  <a:cs typeface="Times New Roman" panose="02020603050405020304" pitchFamily="18" charset="0"/>
                </a:rPr>
                <a:t>Projection</a:t>
              </a:r>
            </a:p>
          </p:txBody>
        </p:sp>
        <p:sp>
          <p:nvSpPr>
            <p:cNvPr id="157" name="Rectangle 156">
              <a:extLst>
                <a:ext uri="{FF2B5EF4-FFF2-40B4-BE49-F238E27FC236}">
                  <a16:creationId xmlns:a16="http://schemas.microsoft.com/office/drawing/2014/main" id="{4CA67D21-592E-4D72-8592-7519B3710869}"/>
                </a:ext>
              </a:extLst>
            </p:cNvPr>
            <p:cNvSpPr/>
            <p:nvPr/>
          </p:nvSpPr>
          <p:spPr>
            <a:xfrm>
              <a:off x="7985611" y="5557375"/>
              <a:ext cx="3219250" cy="830997"/>
            </a:xfrm>
            <a:prstGeom prst="rect">
              <a:avLst/>
            </a:prstGeom>
          </p:spPr>
          <p:txBody>
            <a:bodyPr wrap="square">
              <a:spAutoFit/>
            </a:bodyPr>
            <a:lstStyle/>
            <a:p>
              <a:r>
                <a:rPr lang="en-US" sz="2400" dirty="0">
                  <a:ea typeface="Cambria Math" panose="02040503050406030204" pitchFamily="18" charset="0"/>
                  <a:cs typeface="Times New Roman" panose="02020603050405020304" pitchFamily="18" charset="0"/>
                </a:rPr>
                <a:t>(4) Reverse</a:t>
              </a:r>
            </a:p>
            <a:p>
              <a:r>
                <a:rPr lang="en-US" sz="2400" dirty="0">
                  <a:ea typeface="Cambria Math" panose="02040503050406030204" pitchFamily="18" charset="0"/>
                  <a:cs typeface="Times New Roman" panose="02020603050405020304" pitchFamily="18" charset="0"/>
                </a:rPr>
                <a:t>Attribute Projection</a:t>
              </a:r>
            </a:p>
          </p:txBody>
        </p:sp>
      </p:grpSp>
      <p:sp>
        <p:nvSpPr>
          <p:cNvPr id="2" name="Content Placeholder 2">
            <a:extLst>
              <a:ext uri="{FF2B5EF4-FFF2-40B4-BE49-F238E27FC236}">
                <a16:creationId xmlns:a16="http://schemas.microsoft.com/office/drawing/2014/main" id="{0F52A9F0-AF2B-9911-BC1A-8E11060390AA}"/>
              </a:ext>
            </a:extLst>
          </p:cNvPr>
          <p:cNvSpPr>
            <a:spLocks noGrp="1"/>
          </p:cNvSpPr>
          <p:nvPr>
            <p:ph idx="1"/>
          </p:nvPr>
        </p:nvSpPr>
        <p:spPr>
          <a:xfrm>
            <a:off x="8419890" y="1634253"/>
            <a:ext cx="3045977" cy="390061"/>
          </a:xfrm>
        </p:spPr>
        <p:txBody>
          <a:bodyPr>
            <a:noAutofit/>
          </a:bodyPr>
          <a:lstStyle/>
          <a:p>
            <a:r>
              <a:rPr lang="en-HK" sz="2000" dirty="0"/>
              <a:t>Sinusoidal </a:t>
            </a:r>
          </a:p>
        </p:txBody>
      </p:sp>
      <p:sp>
        <p:nvSpPr>
          <p:cNvPr id="3" name="Content Placeholder 2">
            <a:extLst>
              <a:ext uri="{FF2B5EF4-FFF2-40B4-BE49-F238E27FC236}">
                <a16:creationId xmlns:a16="http://schemas.microsoft.com/office/drawing/2014/main" id="{7FF98B33-1C8B-D10D-2F2D-E2B80814F778}"/>
              </a:ext>
            </a:extLst>
          </p:cNvPr>
          <p:cNvSpPr txBox="1">
            <a:spLocks/>
          </p:cNvSpPr>
          <p:nvPr/>
        </p:nvSpPr>
        <p:spPr>
          <a:xfrm>
            <a:off x="5142812" y="1637084"/>
            <a:ext cx="3045977" cy="5765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HK" sz="1800" dirty="0"/>
              <a:t>DICE</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D883F57-1332-C6AC-1A16-D23BBAEAD08A}"/>
                  </a:ext>
                </a:extLst>
              </p:cNvPr>
              <p:cNvSpPr txBox="1"/>
              <p:nvPr/>
            </p:nvSpPr>
            <p:spPr>
              <a:xfrm>
                <a:off x="4962047" y="2182289"/>
                <a:ext cx="2816990" cy="9964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HK" b="0" i="1" smtClean="0">
                              <a:latin typeface="Cambria Math" panose="02040503050406030204" pitchFamily="18" charset="0"/>
                              <a:ea typeface="Cambria Math" panose="02040503050406030204" pitchFamily="18" charset="0"/>
                            </a:rPr>
                          </m:ctrlPr>
                        </m:sSubPr>
                        <m:e>
                          <m:r>
                            <a:rPr lang="en-HK" i="1">
                              <a:latin typeface="Cambria Math" panose="02040503050406030204" pitchFamily="18" charset="0"/>
                              <a:ea typeface="Cambria Math" panose="02040503050406030204" pitchFamily="18" charset="0"/>
                            </a:rPr>
                            <m:t>𝜓</m:t>
                          </m:r>
                          <m:r>
                            <a:rPr lang="en-HK" i="1">
                              <a:latin typeface="Cambria Math" panose="02040503050406030204" pitchFamily="18" charset="0"/>
                              <a:ea typeface="Cambria Math" panose="02040503050406030204" pitchFamily="18" charset="0"/>
                            </a:rPr>
                            <m:t>(</m:t>
                          </m:r>
                          <m:r>
                            <a:rPr lang="en-HK" i="1">
                              <a:latin typeface="Cambria Math" panose="02040503050406030204" pitchFamily="18" charset="0"/>
                              <a:ea typeface="Cambria Math" panose="02040503050406030204" pitchFamily="18" charset="0"/>
                            </a:rPr>
                            <m:t>𝑣</m:t>
                          </m:r>
                          <m:r>
                            <a:rPr lang="en-HK" i="1">
                              <a:latin typeface="Cambria Math" panose="02040503050406030204" pitchFamily="18" charset="0"/>
                              <a:ea typeface="Cambria Math" panose="02040503050406030204" pitchFamily="18" charset="0"/>
                            </a:rPr>
                            <m:t>)</m:t>
                          </m:r>
                        </m:e>
                        <m:sub>
                          <m:r>
                            <a:rPr lang="en-HK" b="0" i="1" smtClean="0">
                              <a:latin typeface="Cambria Math" panose="02040503050406030204" pitchFamily="18" charset="0"/>
                              <a:ea typeface="Cambria Math" panose="02040503050406030204" pitchFamily="18" charset="0"/>
                            </a:rPr>
                            <m:t>𝑑</m:t>
                          </m:r>
                        </m:sub>
                      </m:sSub>
                      <m:r>
                        <a:rPr lang="en-HK" b="0" i="1" smtClean="0">
                          <a:latin typeface="Cambria Math" panose="02040503050406030204" pitchFamily="18" charset="0"/>
                          <a:ea typeface="Cambria Math" panose="02040503050406030204" pitchFamily="18" charset="0"/>
                        </a:rPr>
                        <m:t>= </m:t>
                      </m:r>
                      <m:d>
                        <m:dPr>
                          <m:begChr m:val="{"/>
                          <m:endChr m:val=""/>
                          <m:ctrlPr>
                            <a:rPr lang="en-HK" b="0" i="1" smtClean="0">
                              <a:latin typeface="Cambria Math" panose="02040503050406030204" pitchFamily="18" charset="0"/>
                              <a:ea typeface="Cambria Math" panose="02040503050406030204" pitchFamily="18" charset="0"/>
                            </a:rPr>
                          </m:ctrlPr>
                        </m:dPr>
                        <m:e>
                          <m:eqArr>
                            <m:eqArrPr>
                              <m:ctrlPr>
                                <a:rPr lang="en-HK" b="0" i="1" smtClean="0">
                                  <a:latin typeface="Cambria Math" panose="02040503050406030204" pitchFamily="18" charset="0"/>
                                  <a:ea typeface="Cambria Math" panose="02040503050406030204" pitchFamily="18" charset="0"/>
                                </a:rPr>
                              </m:ctrlPr>
                            </m:eqArrPr>
                            <m:e>
                              <m:func>
                                <m:funcPr>
                                  <m:ctrlPr>
                                    <a:rPr lang="en-HK" b="0" i="1" smtClean="0">
                                      <a:latin typeface="Cambria Math" panose="02040503050406030204" pitchFamily="18" charset="0"/>
                                      <a:ea typeface="Cambria Math" panose="02040503050406030204" pitchFamily="18" charset="0"/>
                                    </a:rPr>
                                  </m:ctrlPr>
                                </m:funcPr>
                                <m:fName>
                                  <m:sSup>
                                    <m:sSupPr>
                                      <m:ctrlPr>
                                        <a:rPr lang="en-HK" b="0" i="1" smtClean="0">
                                          <a:latin typeface="Cambria Math" panose="02040503050406030204" pitchFamily="18" charset="0"/>
                                          <a:ea typeface="Cambria Math" panose="02040503050406030204" pitchFamily="18" charset="0"/>
                                        </a:rPr>
                                      </m:ctrlPr>
                                    </m:sSupPr>
                                    <m:e>
                                      <m:r>
                                        <m:rPr>
                                          <m:sty m:val="p"/>
                                        </m:rPr>
                                        <a:rPr lang="en-HK" b="0" i="0" smtClean="0">
                                          <a:latin typeface="Cambria Math" panose="02040503050406030204" pitchFamily="18" charset="0"/>
                                          <a:ea typeface="Cambria Math" panose="02040503050406030204" pitchFamily="18" charset="0"/>
                                        </a:rPr>
                                        <m:t>sin</m:t>
                                      </m:r>
                                    </m:e>
                                    <m:sup>
                                      <m:r>
                                        <a:rPr lang="en-HK" b="0" i="1" smtClean="0">
                                          <a:latin typeface="Cambria Math" panose="02040503050406030204" pitchFamily="18" charset="0"/>
                                          <a:ea typeface="Cambria Math" panose="02040503050406030204" pitchFamily="18" charset="0"/>
                                        </a:rPr>
                                        <m:t>𝑑</m:t>
                                      </m:r>
                                      <m:r>
                                        <a:rPr lang="en-HK" b="0" i="1" smtClean="0">
                                          <a:latin typeface="Cambria Math" panose="02040503050406030204" pitchFamily="18" charset="0"/>
                                          <a:ea typeface="Cambria Math" panose="02040503050406030204" pitchFamily="18" charset="0"/>
                                        </a:rPr>
                                        <m:t>−1</m:t>
                                      </m:r>
                                    </m:sup>
                                  </m:sSup>
                                </m:fName>
                                <m:e>
                                  <m:r>
                                    <a:rPr lang="en-HK" b="0" i="1" smtClean="0">
                                      <a:latin typeface="Cambria Math" panose="02040503050406030204" pitchFamily="18" charset="0"/>
                                      <a:ea typeface="Cambria Math" panose="02040503050406030204" pitchFamily="18" charset="0"/>
                                    </a:rPr>
                                    <m:t>(</m:t>
                                  </m:r>
                                  <m:r>
                                    <a:rPr lang="en-HK" b="0" i="1" smtClean="0">
                                      <a:latin typeface="Cambria Math" panose="02040503050406030204" pitchFamily="18" charset="0"/>
                                      <a:ea typeface="Cambria Math" panose="02040503050406030204" pitchFamily="18" charset="0"/>
                                    </a:rPr>
                                    <m:t>𝛼</m:t>
                                  </m:r>
                                  <m:r>
                                    <a:rPr lang="en-HK" b="0" i="1" smtClean="0">
                                      <a:latin typeface="Cambria Math" panose="02040503050406030204" pitchFamily="18" charset="0"/>
                                      <a:ea typeface="Cambria Math" panose="02040503050406030204" pitchFamily="18" charset="0"/>
                                    </a:rPr>
                                    <m:t>)</m:t>
                                  </m:r>
                                  <m:func>
                                    <m:funcPr>
                                      <m:ctrlPr>
                                        <a:rPr lang="en-HK" b="0" i="1" smtClean="0">
                                          <a:latin typeface="Cambria Math" panose="02040503050406030204" pitchFamily="18" charset="0"/>
                                          <a:ea typeface="Cambria Math" panose="02040503050406030204" pitchFamily="18" charset="0"/>
                                        </a:rPr>
                                      </m:ctrlPr>
                                    </m:funcPr>
                                    <m:fName>
                                      <m:r>
                                        <m:rPr>
                                          <m:sty m:val="p"/>
                                        </m:rPr>
                                        <a:rPr lang="en-HK" b="0" i="0" smtClean="0">
                                          <a:latin typeface="Cambria Math" panose="02040503050406030204" pitchFamily="18" charset="0"/>
                                          <a:ea typeface="Cambria Math" panose="02040503050406030204" pitchFamily="18" charset="0"/>
                                        </a:rPr>
                                        <m:t>cos</m:t>
                                      </m:r>
                                    </m:fName>
                                    <m:e>
                                      <m:r>
                                        <a:rPr lang="en-HK" b="0" i="1" smtClean="0">
                                          <a:latin typeface="Cambria Math" panose="02040503050406030204" pitchFamily="18" charset="0"/>
                                          <a:ea typeface="Cambria Math" panose="02040503050406030204" pitchFamily="18" charset="0"/>
                                        </a:rPr>
                                        <m:t>(</m:t>
                                      </m:r>
                                      <m:r>
                                        <a:rPr lang="en-HK" i="1">
                                          <a:latin typeface="Cambria Math" panose="02040503050406030204" pitchFamily="18" charset="0"/>
                                          <a:ea typeface="Cambria Math" panose="02040503050406030204" pitchFamily="18" charset="0"/>
                                        </a:rPr>
                                        <m:t>𝛼</m:t>
                                      </m:r>
                                      <m:r>
                                        <a:rPr lang="en-HK" b="0" i="1" smtClean="0">
                                          <a:latin typeface="Cambria Math" panose="02040503050406030204" pitchFamily="18" charset="0"/>
                                          <a:ea typeface="Cambria Math" panose="02040503050406030204" pitchFamily="18" charset="0"/>
                                        </a:rPr>
                                        <m:t>)</m:t>
                                      </m:r>
                                    </m:e>
                                  </m:func>
                                </m:e>
                              </m:func>
                            </m:e>
                            <m:e>
                              <m:func>
                                <m:funcPr>
                                  <m:ctrlPr>
                                    <a:rPr lang="en-HK" i="1">
                                      <a:latin typeface="Cambria Math" panose="02040503050406030204" pitchFamily="18" charset="0"/>
                                      <a:ea typeface="Cambria Math" panose="02040503050406030204" pitchFamily="18" charset="0"/>
                                    </a:rPr>
                                  </m:ctrlPr>
                                </m:funcPr>
                                <m:fName>
                                  <m:sSup>
                                    <m:sSupPr>
                                      <m:ctrlPr>
                                        <a:rPr lang="en-HK" i="1">
                                          <a:latin typeface="Cambria Math" panose="02040503050406030204" pitchFamily="18" charset="0"/>
                                          <a:ea typeface="Cambria Math" panose="02040503050406030204" pitchFamily="18" charset="0"/>
                                        </a:rPr>
                                      </m:ctrlPr>
                                    </m:sSupPr>
                                    <m:e>
                                      <m:r>
                                        <m:rPr>
                                          <m:sty m:val="p"/>
                                        </m:rPr>
                                        <a:rPr lang="en-HK">
                                          <a:latin typeface="Cambria Math" panose="02040503050406030204" pitchFamily="18" charset="0"/>
                                          <a:ea typeface="Cambria Math" panose="02040503050406030204" pitchFamily="18" charset="0"/>
                                        </a:rPr>
                                        <m:t>sin</m:t>
                                      </m:r>
                                    </m:e>
                                    <m:sup>
                                      <m:r>
                                        <a:rPr lang="en-HK" b="0" i="1" smtClean="0">
                                          <a:latin typeface="Cambria Math" panose="02040503050406030204" pitchFamily="18" charset="0"/>
                                          <a:ea typeface="Cambria Math" panose="02040503050406030204" pitchFamily="18" charset="0"/>
                                        </a:rPr>
                                        <m:t>𝐷</m:t>
                                      </m:r>
                                    </m:sup>
                                  </m:sSup>
                                </m:fName>
                                <m:e>
                                  <m:r>
                                    <a:rPr lang="en-HK" i="1">
                                      <a:latin typeface="Cambria Math" panose="02040503050406030204" pitchFamily="18" charset="0"/>
                                      <a:ea typeface="Cambria Math" panose="02040503050406030204" pitchFamily="18" charset="0"/>
                                    </a:rPr>
                                    <m:t>(</m:t>
                                  </m:r>
                                  <m:r>
                                    <a:rPr lang="en-HK" i="1">
                                      <a:latin typeface="Cambria Math" panose="02040503050406030204" pitchFamily="18" charset="0"/>
                                      <a:ea typeface="Cambria Math" panose="02040503050406030204" pitchFamily="18" charset="0"/>
                                    </a:rPr>
                                    <m:t>𝛼</m:t>
                                  </m:r>
                                  <m:r>
                                    <a:rPr lang="en-HK" i="1">
                                      <a:latin typeface="Cambria Math" panose="02040503050406030204" pitchFamily="18" charset="0"/>
                                      <a:ea typeface="Cambria Math" panose="02040503050406030204" pitchFamily="18" charset="0"/>
                                    </a:rPr>
                                    <m:t>)</m:t>
                                  </m:r>
                                </m:e>
                              </m:func>
                            </m:e>
                          </m:eqArr>
                        </m:e>
                      </m:d>
                    </m:oMath>
                  </m:oMathPara>
                </a14:m>
                <a:endParaRPr lang="en-HK" dirty="0"/>
              </a:p>
              <a:p>
                <a:endParaRPr lang="en-HK" dirty="0"/>
              </a:p>
            </p:txBody>
          </p:sp>
        </mc:Choice>
        <mc:Fallback xmlns="">
          <p:sp>
            <p:nvSpPr>
              <p:cNvPr id="4" name="TextBox 3">
                <a:extLst>
                  <a:ext uri="{FF2B5EF4-FFF2-40B4-BE49-F238E27FC236}">
                    <a16:creationId xmlns:a16="http://schemas.microsoft.com/office/drawing/2014/main" id="{0D883F57-1332-C6AC-1A16-D23BBAEAD08A}"/>
                  </a:ext>
                </a:extLst>
              </p:cNvPr>
              <p:cNvSpPr txBox="1">
                <a:spLocks noRot="1" noChangeAspect="1" noMove="1" noResize="1" noEditPoints="1" noAdjustHandles="1" noChangeArrowheads="1" noChangeShapeType="1" noTextEdit="1"/>
              </p:cNvSpPr>
              <p:nvPr/>
            </p:nvSpPr>
            <p:spPr>
              <a:xfrm>
                <a:off x="4962047" y="2182289"/>
                <a:ext cx="2816990" cy="996427"/>
              </a:xfrm>
              <a:prstGeom prst="rect">
                <a:avLst/>
              </a:prstGeom>
              <a:blipFill>
                <a:blip r:embed="rId8"/>
                <a:stretch>
                  <a:fillRect/>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79EDD27-C73B-967D-6635-D98F8C2D3FF3}"/>
                  </a:ext>
                </a:extLst>
              </p:cNvPr>
              <p:cNvSpPr txBox="1"/>
              <p:nvPr/>
            </p:nvSpPr>
            <p:spPr>
              <a:xfrm>
                <a:off x="7868837" y="2037163"/>
                <a:ext cx="4296625" cy="13230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HK" b="0" i="1" smtClean="0">
                              <a:latin typeface="Cambria Math" panose="02040503050406030204" pitchFamily="18" charset="0"/>
                              <a:ea typeface="Cambria Math" panose="02040503050406030204" pitchFamily="18" charset="0"/>
                            </a:rPr>
                          </m:ctrlPr>
                        </m:sSubPr>
                        <m:e>
                          <m:r>
                            <a:rPr lang="en-HK" i="1">
                              <a:latin typeface="Cambria Math" panose="02040503050406030204" pitchFamily="18" charset="0"/>
                              <a:ea typeface="Cambria Math" panose="02040503050406030204" pitchFamily="18" charset="0"/>
                            </a:rPr>
                            <m:t>𝜓</m:t>
                          </m:r>
                          <m:r>
                            <a:rPr lang="en-HK" i="1">
                              <a:latin typeface="Cambria Math" panose="02040503050406030204" pitchFamily="18" charset="0"/>
                              <a:ea typeface="Cambria Math" panose="02040503050406030204" pitchFamily="18" charset="0"/>
                            </a:rPr>
                            <m:t>(</m:t>
                          </m:r>
                          <m:r>
                            <a:rPr lang="en-HK" i="1">
                              <a:latin typeface="Cambria Math" panose="02040503050406030204" pitchFamily="18" charset="0"/>
                              <a:ea typeface="Cambria Math" panose="02040503050406030204" pitchFamily="18" charset="0"/>
                            </a:rPr>
                            <m:t>𝑣</m:t>
                          </m:r>
                          <m:r>
                            <a:rPr lang="en-HK" i="1">
                              <a:latin typeface="Cambria Math" panose="02040503050406030204" pitchFamily="18" charset="0"/>
                              <a:ea typeface="Cambria Math" panose="02040503050406030204" pitchFamily="18" charset="0"/>
                            </a:rPr>
                            <m:t>)</m:t>
                          </m:r>
                        </m:e>
                        <m:sub>
                          <m:r>
                            <a:rPr lang="en-HK" b="0" i="1" smtClean="0">
                              <a:latin typeface="Cambria Math" panose="02040503050406030204" pitchFamily="18" charset="0"/>
                              <a:ea typeface="Cambria Math" panose="02040503050406030204" pitchFamily="18" charset="0"/>
                            </a:rPr>
                            <m:t>𝑑</m:t>
                          </m:r>
                        </m:sub>
                      </m:sSub>
                      <m:r>
                        <a:rPr lang="en-HK" b="0" i="1" smtClean="0">
                          <a:latin typeface="Cambria Math" panose="02040503050406030204" pitchFamily="18" charset="0"/>
                          <a:ea typeface="Cambria Math" panose="02040503050406030204" pitchFamily="18" charset="0"/>
                        </a:rPr>
                        <m:t>= </m:t>
                      </m:r>
                      <m:d>
                        <m:dPr>
                          <m:begChr m:val="{"/>
                          <m:endChr m:val=""/>
                          <m:ctrlPr>
                            <a:rPr lang="en-HK" b="0" i="1" smtClean="0">
                              <a:latin typeface="Cambria Math" panose="02040503050406030204" pitchFamily="18" charset="0"/>
                              <a:ea typeface="Cambria Math" panose="02040503050406030204" pitchFamily="18" charset="0"/>
                            </a:rPr>
                          </m:ctrlPr>
                        </m:dPr>
                        <m:e>
                          <m:eqArr>
                            <m:eqArrPr>
                              <m:ctrlPr>
                                <a:rPr lang="en-HK" b="0" i="1" smtClean="0">
                                  <a:latin typeface="Cambria Math" panose="02040503050406030204" pitchFamily="18" charset="0"/>
                                  <a:ea typeface="Cambria Math" panose="02040503050406030204" pitchFamily="18" charset="0"/>
                                </a:rPr>
                              </m:ctrlPr>
                            </m:eqArrPr>
                            <m:e>
                              <m:func>
                                <m:funcPr>
                                  <m:ctrlPr>
                                    <a:rPr lang="en-HK" b="0" i="1" smtClean="0">
                                      <a:latin typeface="Cambria Math" panose="02040503050406030204" pitchFamily="18" charset="0"/>
                                      <a:ea typeface="Cambria Math" panose="02040503050406030204" pitchFamily="18" charset="0"/>
                                    </a:rPr>
                                  </m:ctrlPr>
                                </m:funcPr>
                                <m:fName>
                                  <m:r>
                                    <m:rPr>
                                      <m:sty m:val="p"/>
                                    </m:rPr>
                                    <a:rPr lang="en-HK" b="0" i="0" smtClean="0">
                                      <a:latin typeface="Cambria Math" panose="02040503050406030204" pitchFamily="18" charset="0"/>
                                      <a:ea typeface="Cambria Math" panose="02040503050406030204" pitchFamily="18" charset="0"/>
                                    </a:rPr>
                                    <m:t>sin</m:t>
                                  </m:r>
                                </m:fName>
                                <m:e>
                                  <m:f>
                                    <m:fPr>
                                      <m:ctrlPr>
                                        <a:rPr lang="en-HK" b="0" i="1" smtClean="0">
                                          <a:latin typeface="Cambria Math" panose="02040503050406030204" pitchFamily="18" charset="0"/>
                                          <a:ea typeface="Cambria Math" panose="02040503050406030204" pitchFamily="18" charset="0"/>
                                        </a:rPr>
                                      </m:ctrlPr>
                                    </m:fPr>
                                    <m:num>
                                      <m:r>
                                        <a:rPr lang="en-HK" b="0" i="1" smtClean="0">
                                          <a:latin typeface="Cambria Math" panose="02040503050406030204" pitchFamily="18" charset="0"/>
                                          <a:ea typeface="Cambria Math" panose="02040503050406030204" pitchFamily="18" charset="0"/>
                                        </a:rPr>
                                        <m:t>𝑣</m:t>
                                      </m:r>
                                    </m:num>
                                    <m:den>
                                      <m:sSup>
                                        <m:sSupPr>
                                          <m:ctrlPr>
                                            <a:rPr lang="en-HK" b="0" i="1" smtClean="0">
                                              <a:latin typeface="Cambria Math" panose="02040503050406030204" pitchFamily="18" charset="0"/>
                                              <a:ea typeface="Cambria Math" panose="02040503050406030204" pitchFamily="18" charset="0"/>
                                            </a:rPr>
                                          </m:ctrlPr>
                                        </m:sSupPr>
                                        <m:e>
                                          <m:r>
                                            <a:rPr lang="en-HK" b="0" i="1" smtClean="0">
                                              <a:latin typeface="Cambria Math" panose="02040503050406030204" pitchFamily="18" charset="0"/>
                                              <a:ea typeface="Cambria Math" panose="02040503050406030204" pitchFamily="18" charset="0"/>
                                            </a:rPr>
                                            <m:t>𝑣</m:t>
                                          </m:r>
                                        </m:e>
                                        <m:sup>
                                          <m:f>
                                            <m:fPr>
                                              <m:type m:val="lin"/>
                                              <m:ctrlPr>
                                                <a:rPr lang="en-HK" b="0" i="1" smtClean="0">
                                                  <a:latin typeface="Cambria Math" panose="02040503050406030204" pitchFamily="18" charset="0"/>
                                                  <a:ea typeface="Cambria Math" panose="02040503050406030204" pitchFamily="18" charset="0"/>
                                                </a:rPr>
                                              </m:ctrlPr>
                                            </m:fPr>
                                            <m:num>
                                              <m:r>
                                                <a:rPr lang="en-HK" b="0" i="1" smtClean="0">
                                                  <a:latin typeface="Cambria Math" panose="02040503050406030204" pitchFamily="18" charset="0"/>
                                                  <a:ea typeface="Cambria Math" panose="02040503050406030204" pitchFamily="18" charset="0"/>
                                                </a:rPr>
                                                <m:t>𝑑</m:t>
                                              </m:r>
                                            </m:num>
                                            <m:den>
                                              <m:r>
                                                <a:rPr lang="en-HK" b="0" i="1" smtClean="0">
                                                  <a:latin typeface="Cambria Math" panose="02040503050406030204" pitchFamily="18" charset="0"/>
                                                  <a:ea typeface="Cambria Math" panose="02040503050406030204" pitchFamily="18" charset="0"/>
                                                </a:rPr>
                                                <m:t>𝐷</m:t>
                                              </m:r>
                                            </m:den>
                                          </m:f>
                                        </m:sup>
                                      </m:sSup>
                                    </m:den>
                                  </m:f>
                                  <m:r>
                                    <a:rPr lang="en-HK" b="0" i="1" smtClean="0">
                                      <a:latin typeface="Cambria Math" panose="02040503050406030204" pitchFamily="18" charset="0"/>
                                      <a:ea typeface="Cambria Math" panose="02040503050406030204" pitchFamily="18" charset="0"/>
                                    </a:rPr>
                                    <m:t>,</m:t>
                                  </m:r>
                                </m:e>
                              </m:func>
                              <m:r>
                                <a:rPr lang="en-HK" b="0" i="1" smtClean="0">
                                  <a:latin typeface="Cambria Math" panose="02040503050406030204" pitchFamily="18" charset="0"/>
                                  <a:ea typeface="Cambria Math" panose="02040503050406030204" pitchFamily="18" charset="0"/>
                                </a:rPr>
                                <m:t>        </m:t>
                              </m:r>
                              <m:r>
                                <a:rPr lang="en-HK" b="0" i="1" smtClean="0">
                                  <a:latin typeface="Cambria Math" panose="02040503050406030204" pitchFamily="18" charset="0"/>
                                  <a:ea typeface="Cambria Math" panose="02040503050406030204" pitchFamily="18" charset="0"/>
                                </a:rPr>
                                <m:t>𝑑</m:t>
                              </m:r>
                              <m:r>
                                <a:rPr lang="en-HK" b="0" i="1" smtClean="0">
                                  <a:latin typeface="Cambria Math" panose="02040503050406030204" pitchFamily="18" charset="0"/>
                                  <a:ea typeface="Cambria Math" panose="02040503050406030204" pitchFamily="18" charset="0"/>
                                </a:rPr>
                                <m:t> ≡0 (</m:t>
                              </m:r>
                              <m:r>
                                <a:rPr lang="en-HK" b="0" i="1" smtClean="0">
                                  <a:latin typeface="Cambria Math" panose="02040503050406030204" pitchFamily="18" charset="0"/>
                                  <a:ea typeface="Cambria Math" panose="02040503050406030204" pitchFamily="18" charset="0"/>
                                </a:rPr>
                                <m:t>𝑚𝑜𝑑</m:t>
                              </m:r>
                              <m:r>
                                <a:rPr lang="en-HK" b="0" i="1" smtClean="0">
                                  <a:latin typeface="Cambria Math" panose="02040503050406030204" pitchFamily="18" charset="0"/>
                                  <a:ea typeface="Cambria Math" panose="02040503050406030204" pitchFamily="18" charset="0"/>
                                </a:rPr>
                                <m:t> 2)</m:t>
                              </m:r>
                            </m:e>
                            <m:e>
                              <m:func>
                                <m:funcPr>
                                  <m:ctrlPr>
                                    <a:rPr lang="en-HK" i="1" smtClean="0">
                                      <a:latin typeface="Cambria Math" panose="02040503050406030204" pitchFamily="18" charset="0"/>
                                    </a:rPr>
                                  </m:ctrlPr>
                                </m:funcPr>
                                <m:fName>
                                  <m:r>
                                    <m:rPr>
                                      <m:sty m:val="p"/>
                                    </m:rPr>
                                    <a:rPr lang="en-HK" i="0" smtClean="0">
                                      <a:latin typeface="Cambria Math" panose="02040503050406030204" pitchFamily="18" charset="0"/>
                                    </a:rPr>
                                    <m:t>cos</m:t>
                                  </m:r>
                                </m:fName>
                                <m:e>
                                  <m:f>
                                    <m:fPr>
                                      <m:ctrlPr>
                                        <a:rPr lang="en-HK" i="1">
                                          <a:latin typeface="Cambria Math" panose="02040503050406030204" pitchFamily="18" charset="0"/>
                                          <a:ea typeface="Cambria Math" panose="02040503050406030204" pitchFamily="18" charset="0"/>
                                        </a:rPr>
                                      </m:ctrlPr>
                                    </m:fPr>
                                    <m:num>
                                      <m:r>
                                        <a:rPr lang="en-HK" i="1">
                                          <a:latin typeface="Cambria Math" panose="02040503050406030204" pitchFamily="18" charset="0"/>
                                          <a:ea typeface="Cambria Math" panose="02040503050406030204" pitchFamily="18" charset="0"/>
                                        </a:rPr>
                                        <m:t>𝑣</m:t>
                                      </m:r>
                                    </m:num>
                                    <m:den>
                                      <m:sSup>
                                        <m:sSupPr>
                                          <m:ctrlPr>
                                            <a:rPr lang="en-HK" i="1">
                                              <a:latin typeface="Cambria Math" panose="02040503050406030204" pitchFamily="18" charset="0"/>
                                              <a:ea typeface="Cambria Math" panose="02040503050406030204" pitchFamily="18" charset="0"/>
                                            </a:rPr>
                                          </m:ctrlPr>
                                        </m:sSupPr>
                                        <m:e>
                                          <m:r>
                                            <a:rPr lang="en-HK" i="1">
                                              <a:latin typeface="Cambria Math" panose="02040503050406030204" pitchFamily="18" charset="0"/>
                                              <a:ea typeface="Cambria Math" panose="02040503050406030204" pitchFamily="18" charset="0"/>
                                            </a:rPr>
                                            <m:t>𝑣</m:t>
                                          </m:r>
                                        </m:e>
                                        <m:sup>
                                          <m:f>
                                            <m:fPr>
                                              <m:type m:val="lin"/>
                                              <m:ctrlPr>
                                                <a:rPr lang="en-HK" i="1">
                                                  <a:latin typeface="Cambria Math" panose="02040503050406030204" pitchFamily="18" charset="0"/>
                                                  <a:ea typeface="Cambria Math" panose="02040503050406030204" pitchFamily="18" charset="0"/>
                                                </a:rPr>
                                              </m:ctrlPr>
                                            </m:fPr>
                                            <m:num>
                                              <m:r>
                                                <a:rPr lang="en-HK" b="0" i="1" smtClean="0">
                                                  <a:latin typeface="Cambria Math" panose="02040503050406030204" pitchFamily="18" charset="0"/>
                                                  <a:ea typeface="Cambria Math" panose="02040503050406030204" pitchFamily="18" charset="0"/>
                                                </a:rPr>
                                                <m:t>(</m:t>
                                              </m:r>
                                              <m:r>
                                                <a:rPr lang="en-HK" i="1">
                                                  <a:latin typeface="Cambria Math" panose="02040503050406030204" pitchFamily="18" charset="0"/>
                                                  <a:ea typeface="Cambria Math" panose="02040503050406030204" pitchFamily="18" charset="0"/>
                                                </a:rPr>
                                                <m:t>𝑑</m:t>
                                              </m:r>
                                              <m:r>
                                                <a:rPr lang="en-HK" b="0" i="1" smtClean="0">
                                                  <a:latin typeface="Cambria Math" panose="02040503050406030204" pitchFamily="18" charset="0"/>
                                                  <a:ea typeface="Cambria Math" panose="02040503050406030204" pitchFamily="18" charset="0"/>
                                                </a:rPr>
                                                <m:t>−1)</m:t>
                                              </m:r>
                                            </m:num>
                                            <m:den>
                                              <m:r>
                                                <a:rPr lang="en-HK" i="1">
                                                  <a:latin typeface="Cambria Math" panose="02040503050406030204" pitchFamily="18" charset="0"/>
                                                  <a:ea typeface="Cambria Math" panose="02040503050406030204" pitchFamily="18" charset="0"/>
                                                </a:rPr>
                                                <m:t>𝐷</m:t>
                                              </m:r>
                                            </m:den>
                                          </m:f>
                                        </m:sup>
                                      </m:sSup>
                                    </m:den>
                                  </m:f>
                                </m:e>
                              </m:func>
                              <m:r>
                                <a:rPr lang="en-HK" b="0" i="1" smtClean="0">
                                  <a:latin typeface="Cambria Math" panose="02040503050406030204" pitchFamily="18" charset="0"/>
                                </a:rPr>
                                <m:t>, </m:t>
                              </m:r>
                              <m:r>
                                <a:rPr lang="en-HK" i="1">
                                  <a:latin typeface="Cambria Math" panose="02040503050406030204" pitchFamily="18" charset="0"/>
                                  <a:ea typeface="Cambria Math" panose="02040503050406030204" pitchFamily="18" charset="0"/>
                                </a:rPr>
                                <m:t>𝑑</m:t>
                              </m:r>
                              <m:r>
                                <a:rPr lang="en-HK" i="1">
                                  <a:latin typeface="Cambria Math" panose="02040503050406030204" pitchFamily="18" charset="0"/>
                                  <a:ea typeface="Cambria Math" panose="02040503050406030204" pitchFamily="18" charset="0"/>
                                </a:rPr>
                                <m:t> ≡1 (</m:t>
                              </m:r>
                              <m:r>
                                <a:rPr lang="en-HK" i="1">
                                  <a:latin typeface="Cambria Math" panose="02040503050406030204" pitchFamily="18" charset="0"/>
                                  <a:ea typeface="Cambria Math" panose="02040503050406030204" pitchFamily="18" charset="0"/>
                                </a:rPr>
                                <m:t>𝑚𝑜𝑑</m:t>
                              </m:r>
                              <m:r>
                                <a:rPr lang="en-HK" i="1">
                                  <a:latin typeface="Cambria Math" panose="02040503050406030204" pitchFamily="18" charset="0"/>
                                  <a:ea typeface="Cambria Math" panose="02040503050406030204" pitchFamily="18" charset="0"/>
                                </a:rPr>
                                <m:t> 2)</m:t>
                              </m:r>
                            </m:e>
                          </m:eqArr>
                        </m:e>
                      </m:d>
                    </m:oMath>
                  </m:oMathPara>
                </a14:m>
                <a:endParaRPr lang="en-HK" dirty="0"/>
              </a:p>
              <a:p>
                <a:endParaRPr lang="en-HK" dirty="0"/>
              </a:p>
            </p:txBody>
          </p:sp>
        </mc:Choice>
        <mc:Fallback xmlns="">
          <p:sp>
            <p:nvSpPr>
              <p:cNvPr id="5" name="TextBox 4">
                <a:extLst>
                  <a:ext uri="{FF2B5EF4-FFF2-40B4-BE49-F238E27FC236}">
                    <a16:creationId xmlns:a16="http://schemas.microsoft.com/office/drawing/2014/main" id="{979EDD27-C73B-967D-6635-D98F8C2D3FF3}"/>
                  </a:ext>
                </a:extLst>
              </p:cNvPr>
              <p:cNvSpPr txBox="1">
                <a:spLocks noRot="1" noChangeAspect="1" noMove="1" noResize="1" noEditPoints="1" noAdjustHandles="1" noChangeArrowheads="1" noChangeShapeType="1" noTextEdit="1"/>
              </p:cNvSpPr>
              <p:nvPr/>
            </p:nvSpPr>
            <p:spPr>
              <a:xfrm>
                <a:off x="7868837" y="2037163"/>
                <a:ext cx="4296625" cy="1323054"/>
              </a:xfrm>
              <a:prstGeom prst="rect">
                <a:avLst/>
              </a:prstGeom>
              <a:blipFill>
                <a:blip r:embed="rId9"/>
                <a:stretch>
                  <a:fillRect/>
                </a:stretch>
              </a:blipFill>
            </p:spPr>
            <p:txBody>
              <a:bodyPr/>
              <a:lstStyle/>
              <a:p>
                <a:r>
                  <a:rPr lang="en-HK">
                    <a:noFill/>
                  </a:rPr>
                  <a:t> </a:t>
                </a:r>
              </a:p>
            </p:txBody>
          </p:sp>
        </mc:Fallback>
      </mc:AlternateContent>
      <p:sp>
        <p:nvSpPr>
          <p:cNvPr id="6" name="TextBox 5">
            <a:extLst>
              <a:ext uri="{FF2B5EF4-FFF2-40B4-BE49-F238E27FC236}">
                <a16:creationId xmlns:a16="http://schemas.microsoft.com/office/drawing/2014/main" id="{C9D32477-7B31-9825-C247-31890FB85DB4}"/>
              </a:ext>
            </a:extLst>
          </p:cNvPr>
          <p:cNvSpPr txBox="1"/>
          <p:nvPr/>
        </p:nvSpPr>
        <p:spPr>
          <a:xfrm>
            <a:off x="42162" y="6622004"/>
            <a:ext cx="8061655" cy="215444"/>
          </a:xfrm>
          <a:prstGeom prst="rect">
            <a:avLst/>
          </a:prstGeom>
          <a:noFill/>
        </p:spPr>
        <p:txBody>
          <a:bodyPr wrap="square">
            <a:spAutoFit/>
          </a:bodyPr>
          <a:lstStyle/>
          <a:p>
            <a:r>
              <a:rPr lang="en-HK" sz="800" b="0" i="0" dirty="0">
                <a:solidFill>
                  <a:srgbClr val="222222"/>
                </a:solidFill>
                <a:effectLst/>
                <a:latin typeface="Arial" panose="020B0604020202020204" pitchFamily="34" charset="0"/>
              </a:rPr>
              <a:t>Bai, J., Luo, C., Li, Z., Yin, Q., Yin, B., &amp; </a:t>
            </a:r>
            <a:r>
              <a:rPr lang="en-HK" sz="800" b="0" i="0" dirty="0" err="1">
                <a:solidFill>
                  <a:srgbClr val="222222"/>
                </a:solidFill>
                <a:effectLst/>
                <a:latin typeface="Arial" panose="020B0604020202020204" pitchFamily="34" charset="0"/>
              </a:rPr>
              <a:t>Song,</a:t>
            </a:r>
            <a:r>
              <a:rPr lang="en-HK" sz="800" b="0" i="0" dirty="0">
                <a:solidFill>
                  <a:srgbClr val="222222"/>
                </a:solidFill>
                <a:effectLst/>
                <a:latin typeface="Arial" panose="020B0604020202020204" pitchFamily="34" charset="0"/>
              </a:rPr>
              <a:t> Y. (2023). Knowledge graph reasoning over entities and numerical values. </a:t>
            </a:r>
            <a:r>
              <a:rPr lang="en-HK" sz="800" b="0" i="1" dirty="0" err="1">
                <a:solidFill>
                  <a:srgbClr val="222222"/>
                </a:solidFill>
                <a:effectLst/>
                <a:latin typeface="Arial" panose="020B0604020202020204" pitchFamily="34" charset="0"/>
              </a:rPr>
              <a:t>arXiv</a:t>
            </a:r>
            <a:r>
              <a:rPr lang="en-HK" sz="800" b="0" i="1" dirty="0">
                <a:solidFill>
                  <a:srgbClr val="222222"/>
                </a:solidFill>
                <a:effectLst/>
                <a:latin typeface="Arial" panose="020B0604020202020204" pitchFamily="34" charset="0"/>
              </a:rPr>
              <a:t> preprint arXiv:2306.01399</a:t>
            </a:r>
            <a:r>
              <a:rPr lang="en-HK" sz="800" b="0" i="0" dirty="0">
                <a:solidFill>
                  <a:srgbClr val="222222"/>
                </a:solidFill>
                <a:effectLst/>
                <a:latin typeface="Arial" panose="020B0604020202020204" pitchFamily="34" charset="0"/>
              </a:rPr>
              <a:t>.</a:t>
            </a:r>
            <a:endParaRPr lang="en-US" sz="800" dirty="0"/>
          </a:p>
        </p:txBody>
      </p:sp>
    </p:spTree>
    <p:extLst>
      <p:ext uri="{BB962C8B-B14F-4D97-AF65-F5344CB8AC3E}">
        <p14:creationId xmlns:p14="http://schemas.microsoft.com/office/powerpoint/2010/main" val="13775997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E3F4600F-004E-7C38-1BE4-47365BA38198}"/>
              </a:ext>
            </a:extLst>
          </p:cNvPr>
          <p:cNvSpPr/>
          <p:nvPr/>
        </p:nvSpPr>
        <p:spPr>
          <a:xfrm>
            <a:off x="523312" y="1266585"/>
            <a:ext cx="4563859" cy="1877437"/>
          </a:xfrm>
          <a:prstGeom prst="rect">
            <a:avLst/>
          </a:prstGeom>
        </p:spPr>
        <p:txBody>
          <a:bodyPr wrap="square">
            <a:spAutoFit/>
          </a:bodyPr>
          <a:lstStyle/>
          <a:p>
            <a:r>
              <a:rPr lang="en-US" sz="2400" dirty="0">
                <a:ea typeface="Cambria Math" panose="02040503050406030204" pitchFamily="18" charset="0"/>
                <a:cs typeface="Times New Roman" panose="02020603050405020304" pitchFamily="18" charset="0"/>
              </a:rPr>
              <a:t>Logic Operators on Entities:</a:t>
            </a:r>
          </a:p>
          <a:p>
            <a:r>
              <a:rPr lang="en-US" sz="2400" dirty="0">
                <a:ea typeface="Cambria Math" panose="02040503050406030204" pitchFamily="18" charset="0"/>
                <a:cs typeface="Times New Roman" panose="02020603050405020304" pitchFamily="18" charset="0"/>
              </a:rPr>
              <a:t>Adopted from the backbones:</a:t>
            </a:r>
          </a:p>
          <a:p>
            <a:r>
              <a:rPr lang="en-US" sz="2400" dirty="0">
                <a:ea typeface="Cambria Math" panose="02040503050406030204" pitchFamily="18" charset="0"/>
                <a:cs typeface="Times New Roman" panose="02020603050405020304" pitchFamily="18" charset="0"/>
              </a:rPr>
              <a:t>GQE, Query2Box, Query2Particles.</a:t>
            </a:r>
          </a:p>
          <a:p>
            <a:endParaRPr lang="en-US" sz="2400" dirty="0">
              <a:ea typeface="Cambria Math" panose="02040503050406030204" pitchFamily="18" charset="0"/>
              <a:cs typeface="Times New Roman" panose="02020603050405020304" pitchFamily="18" charset="0"/>
            </a:endParaRPr>
          </a:p>
          <a:p>
            <a:r>
              <a:rPr lang="en-US" sz="2000" dirty="0">
                <a:ea typeface="Cambria Math" panose="02040503050406030204" pitchFamily="18" charset="0"/>
                <a:cs typeface="Times New Roman" panose="02020603050405020304" pitchFamily="18" charset="0"/>
              </a:rPr>
              <a:t> </a:t>
            </a:r>
          </a:p>
        </p:txBody>
      </p:sp>
      <p:sp>
        <p:nvSpPr>
          <p:cNvPr id="40" name="Rectangle 39">
            <a:extLst>
              <a:ext uri="{FF2B5EF4-FFF2-40B4-BE49-F238E27FC236}">
                <a16:creationId xmlns:a16="http://schemas.microsoft.com/office/drawing/2014/main" id="{3D1E83C5-8EAB-0A7B-FE45-4384352511E2}"/>
              </a:ext>
            </a:extLst>
          </p:cNvPr>
          <p:cNvSpPr/>
          <p:nvPr/>
        </p:nvSpPr>
        <p:spPr>
          <a:xfrm>
            <a:off x="5613135" y="1221823"/>
            <a:ext cx="6243305" cy="1754326"/>
          </a:xfrm>
          <a:prstGeom prst="rect">
            <a:avLst/>
          </a:prstGeom>
        </p:spPr>
        <p:txBody>
          <a:bodyPr wrap="square">
            <a:spAutoFit/>
          </a:bodyPr>
          <a:lstStyle/>
          <a:p>
            <a:r>
              <a:rPr lang="en-US" sz="2400" dirty="0">
                <a:ea typeface="Cambria Math" panose="02040503050406030204" pitchFamily="18" charset="0"/>
                <a:cs typeface="Times New Roman" panose="02020603050405020304" pitchFamily="18" charset="0"/>
              </a:rPr>
              <a:t>Logic Operator on Value Distribution:</a:t>
            </a:r>
            <a:endParaRPr lang="en-US" sz="2000" dirty="0">
              <a:ea typeface="Cambria Math" panose="02040503050406030204" pitchFamily="18" charset="0"/>
              <a:cs typeface="Times New Roman" panose="02020603050405020304" pitchFamily="18" charset="0"/>
            </a:endParaRPr>
          </a:p>
          <a:p>
            <a:r>
              <a:rPr lang="en-US" sz="2400" dirty="0">
                <a:ea typeface="Cambria Math" panose="02040503050406030204" pitchFamily="18" charset="0"/>
                <a:cs typeface="Times New Roman" panose="02020603050405020304" pitchFamily="18" charset="0"/>
              </a:rPr>
              <a:t>Intersection and Union:</a:t>
            </a:r>
          </a:p>
          <a:p>
            <a:endParaRPr lang="en-US" sz="2000" dirty="0">
              <a:ea typeface="Cambria Math" panose="02040503050406030204" pitchFamily="18" charset="0"/>
              <a:cs typeface="Times New Roman" panose="02020603050405020304" pitchFamily="18" charset="0"/>
            </a:endParaRPr>
          </a:p>
          <a:p>
            <a:endParaRPr lang="en-US" sz="2000" dirty="0">
              <a:ea typeface="Cambria Math" panose="02040503050406030204" pitchFamily="18" charset="0"/>
              <a:cs typeface="Times New Roman" panose="02020603050405020304" pitchFamily="18" charset="0"/>
            </a:endParaRPr>
          </a:p>
          <a:p>
            <a:endParaRPr lang="en-US" sz="2000" dirty="0">
              <a:ea typeface="Cambria Math" panose="02040503050406030204" pitchFamily="18" charset="0"/>
              <a:cs typeface="Times New Roman" panose="02020603050405020304" pitchFamily="18" charset="0"/>
            </a:endParaRPr>
          </a:p>
        </p:txBody>
      </p:sp>
      <p:sp>
        <p:nvSpPr>
          <p:cNvPr id="78" name="Slide Number Placeholder 77">
            <a:extLst>
              <a:ext uri="{FF2B5EF4-FFF2-40B4-BE49-F238E27FC236}">
                <a16:creationId xmlns:a16="http://schemas.microsoft.com/office/drawing/2014/main" id="{15692225-0053-7225-D342-7CA1E8A68048}"/>
              </a:ext>
            </a:extLst>
          </p:cNvPr>
          <p:cNvSpPr>
            <a:spLocks noGrp="1"/>
          </p:cNvSpPr>
          <p:nvPr>
            <p:ph type="sldNum" sz="quarter" idx="12"/>
          </p:nvPr>
        </p:nvSpPr>
        <p:spPr/>
        <p:txBody>
          <a:bodyPr/>
          <a:lstStyle/>
          <a:p>
            <a:fld id="{40FF0A25-54B3-41CC-992D-8587B52939C2}" type="slidenum">
              <a:rPr lang="en-HK" smtClean="0"/>
              <a:t>43</a:t>
            </a:fld>
            <a:endParaRPr lang="en-HK"/>
          </a:p>
        </p:txBody>
      </p:sp>
      <p:grpSp>
        <p:nvGrpSpPr>
          <p:cNvPr id="10" name="Group 9">
            <a:extLst>
              <a:ext uri="{FF2B5EF4-FFF2-40B4-BE49-F238E27FC236}">
                <a16:creationId xmlns:a16="http://schemas.microsoft.com/office/drawing/2014/main" id="{B3E675E7-ECCB-7AB7-8E3C-AF71C29484FF}"/>
              </a:ext>
            </a:extLst>
          </p:cNvPr>
          <p:cNvGrpSpPr/>
          <p:nvPr/>
        </p:nvGrpSpPr>
        <p:grpSpPr>
          <a:xfrm>
            <a:off x="1190673" y="3322234"/>
            <a:ext cx="9205146" cy="2437031"/>
            <a:chOff x="1190673" y="3322234"/>
            <a:chExt cx="9205146" cy="2437031"/>
          </a:xfrm>
        </p:grpSpPr>
        <p:cxnSp>
          <p:nvCxnSpPr>
            <p:cNvPr id="9" name="Straight Arrow Connector 8">
              <a:extLst>
                <a:ext uri="{FF2B5EF4-FFF2-40B4-BE49-F238E27FC236}">
                  <a16:creationId xmlns:a16="http://schemas.microsoft.com/office/drawing/2014/main" id="{FCD3C409-01D8-8A76-DE94-99E89B97DB89}"/>
                </a:ext>
              </a:extLst>
            </p:cNvPr>
            <p:cNvCxnSpPr>
              <a:cxnSpLocks/>
              <a:stCxn id="23" idx="6"/>
              <a:endCxn id="22" idx="2"/>
            </p:cNvCxnSpPr>
            <p:nvPr/>
          </p:nvCxnSpPr>
          <p:spPr>
            <a:xfrm flipV="1">
              <a:off x="1426746" y="3914518"/>
              <a:ext cx="422078" cy="470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BB7556B6-5E51-FC75-BC9C-ABE40565DB97}"/>
                </a:ext>
              </a:extLst>
            </p:cNvPr>
            <p:cNvCxnSpPr>
              <a:cxnSpLocks/>
              <a:stCxn id="25" idx="6"/>
              <a:endCxn id="24" idx="1"/>
            </p:cNvCxnSpPr>
            <p:nvPr/>
          </p:nvCxnSpPr>
          <p:spPr>
            <a:xfrm>
              <a:off x="1427721" y="4749400"/>
              <a:ext cx="477014" cy="146351"/>
            </a:xfrm>
            <a:prstGeom prst="straightConnector1">
              <a:avLst/>
            </a:prstGeom>
            <a:ln w="2857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364E930-57DE-ED9A-38A1-E80909E62D31}"/>
                </a:ext>
              </a:extLst>
            </p:cNvPr>
            <p:cNvCxnSpPr>
              <a:cxnSpLocks/>
              <a:stCxn id="26" idx="6"/>
              <a:endCxn id="24" idx="3"/>
            </p:cNvCxnSpPr>
            <p:nvPr/>
          </p:nvCxnSpPr>
          <p:spPr>
            <a:xfrm flipV="1">
              <a:off x="1427720" y="5053081"/>
              <a:ext cx="477015" cy="17462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5198AEA-1559-4EE6-CD46-264E4C468D4A}"/>
                </a:ext>
              </a:extLst>
            </p:cNvPr>
            <p:cNvSpPr txBox="1"/>
            <p:nvPr/>
          </p:nvSpPr>
          <p:spPr>
            <a:xfrm>
              <a:off x="2802710" y="4207550"/>
              <a:ext cx="604075" cy="400110"/>
            </a:xfrm>
            <a:prstGeom prst="rect">
              <a:avLst/>
            </a:prstGeom>
            <a:noFill/>
          </p:spPr>
          <p:txBody>
            <a:bodyPr wrap="square" rtlCol="0">
              <a:spAutoFit/>
            </a:bodyPr>
            <a:lstStyle/>
            <a:p>
              <a:r>
                <a:rPr lang="en-US" sz="2000" dirty="0"/>
                <a:t>2p</a:t>
              </a:r>
            </a:p>
          </p:txBody>
        </p:sp>
        <p:sp>
          <p:nvSpPr>
            <p:cNvPr id="14" name="TextBox 13">
              <a:extLst>
                <a:ext uri="{FF2B5EF4-FFF2-40B4-BE49-F238E27FC236}">
                  <a16:creationId xmlns:a16="http://schemas.microsoft.com/office/drawing/2014/main" id="{9DC65970-AE43-CE61-6F12-2C000DD437D8}"/>
                </a:ext>
              </a:extLst>
            </p:cNvPr>
            <p:cNvSpPr txBox="1"/>
            <p:nvPr/>
          </p:nvSpPr>
          <p:spPr>
            <a:xfrm>
              <a:off x="1433313" y="4207550"/>
              <a:ext cx="604075" cy="400110"/>
            </a:xfrm>
            <a:prstGeom prst="rect">
              <a:avLst/>
            </a:prstGeom>
            <a:noFill/>
          </p:spPr>
          <p:txBody>
            <a:bodyPr wrap="square" rtlCol="0">
              <a:spAutoFit/>
            </a:bodyPr>
            <a:lstStyle/>
            <a:p>
              <a:r>
                <a:rPr lang="en-US" sz="2000" dirty="0"/>
                <a:t>1p</a:t>
              </a:r>
            </a:p>
          </p:txBody>
        </p:sp>
        <p:sp>
          <p:nvSpPr>
            <p:cNvPr id="15" name="TextBox 14">
              <a:extLst>
                <a:ext uri="{FF2B5EF4-FFF2-40B4-BE49-F238E27FC236}">
                  <a16:creationId xmlns:a16="http://schemas.microsoft.com/office/drawing/2014/main" id="{42771B66-8FF8-5A68-8BC5-B50F5A6EED42}"/>
                </a:ext>
              </a:extLst>
            </p:cNvPr>
            <p:cNvSpPr txBox="1"/>
            <p:nvPr/>
          </p:nvSpPr>
          <p:spPr>
            <a:xfrm>
              <a:off x="4209529" y="4207550"/>
              <a:ext cx="604075" cy="400110"/>
            </a:xfrm>
            <a:prstGeom prst="rect">
              <a:avLst/>
            </a:prstGeom>
            <a:noFill/>
          </p:spPr>
          <p:txBody>
            <a:bodyPr wrap="square" rtlCol="0">
              <a:spAutoFit/>
            </a:bodyPr>
            <a:lstStyle/>
            <a:p>
              <a:r>
                <a:rPr lang="en-US" sz="2000" dirty="0"/>
                <a:t>2i</a:t>
              </a:r>
            </a:p>
          </p:txBody>
        </p:sp>
        <p:sp>
          <p:nvSpPr>
            <p:cNvPr id="16" name="TextBox 15">
              <a:extLst>
                <a:ext uri="{FF2B5EF4-FFF2-40B4-BE49-F238E27FC236}">
                  <a16:creationId xmlns:a16="http://schemas.microsoft.com/office/drawing/2014/main" id="{F003696D-A6AD-034E-C44A-94D1C87DF011}"/>
                </a:ext>
              </a:extLst>
            </p:cNvPr>
            <p:cNvSpPr txBox="1"/>
            <p:nvPr/>
          </p:nvSpPr>
          <p:spPr>
            <a:xfrm>
              <a:off x="4226154" y="5272700"/>
              <a:ext cx="604075" cy="400110"/>
            </a:xfrm>
            <a:prstGeom prst="rect">
              <a:avLst/>
            </a:prstGeom>
            <a:noFill/>
          </p:spPr>
          <p:txBody>
            <a:bodyPr wrap="square" rtlCol="0">
              <a:spAutoFit/>
            </a:bodyPr>
            <a:lstStyle/>
            <a:p>
              <a:r>
                <a:rPr lang="en-US" sz="2000" dirty="0"/>
                <a:t>3i</a:t>
              </a:r>
            </a:p>
          </p:txBody>
        </p:sp>
        <p:sp>
          <p:nvSpPr>
            <p:cNvPr id="17" name="TextBox 16">
              <a:extLst>
                <a:ext uri="{FF2B5EF4-FFF2-40B4-BE49-F238E27FC236}">
                  <a16:creationId xmlns:a16="http://schemas.microsoft.com/office/drawing/2014/main" id="{21A572B2-2758-A24E-CFD6-6E5034366773}"/>
                </a:ext>
              </a:extLst>
            </p:cNvPr>
            <p:cNvSpPr txBox="1"/>
            <p:nvPr/>
          </p:nvSpPr>
          <p:spPr>
            <a:xfrm>
              <a:off x="2688513" y="5272700"/>
              <a:ext cx="604075" cy="400110"/>
            </a:xfrm>
            <a:prstGeom prst="rect">
              <a:avLst/>
            </a:prstGeom>
            <a:noFill/>
          </p:spPr>
          <p:txBody>
            <a:bodyPr wrap="square" rtlCol="0">
              <a:spAutoFit/>
            </a:bodyPr>
            <a:lstStyle/>
            <a:p>
              <a:r>
                <a:rPr lang="en-US" sz="2000" dirty="0"/>
                <a:t>ip</a:t>
              </a:r>
            </a:p>
          </p:txBody>
        </p:sp>
        <p:sp>
          <p:nvSpPr>
            <p:cNvPr id="18" name="TextBox 17">
              <a:extLst>
                <a:ext uri="{FF2B5EF4-FFF2-40B4-BE49-F238E27FC236}">
                  <a16:creationId xmlns:a16="http://schemas.microsoft.com/office/drawing/2014/main" id="{CCB267CA-738B-A77C-B807-D6BFFD0C1D98}"/>
                </a:ext>
              </a:extLst>
            </p:cNvPr>
            <p:cNvSpPr txBox="1"/>
            <p:nvPr/>
          </p:nvSpPr>
          <p:spPr>
            <a:xfrm>
              <a:off x="5555991" y="4207550"/>
              <a:ext cx="604075" cy="400110"/>
            </a:xfrm>
            <a:prstGeom prst="rect">
              <a:avLst/>
            </a:prstGeom>
            <a:noFill/>
          </p:spPr>
          <p:txBody>
            <a:bodyPr wrap="square" rtlCol="0">
              <a:spAutoFit/>
            </a:bodyPr>
            <a:lstStyle/>
            <a:p>
              <a:r>
                <a:rPr lang="en-US" sz="2000" dirty="0"/>
                <a:t>pi</a:t>
              </a:r>
            </a:p>
          </p:txBody>
        </p:sp>
        <p:sp>
          <p:nvSpPr>
            <p:cNvPr id="19" name="TextBox 18">
              <a:extLst>
                <a:ext uri="{FF2B5EF4-FFF2-40B4-BE49-F238E27FC236}">
                  <a16:creationId xmlns:a16="http://schemas.microsoft.com/office/drawing/2014/main" id="{A146DAE1-AAD4-FE98-26C8-89473EFEE0F6}"/>
                </a:ext>
              </a:extLst>
            </p:cNvPr>
            <p:cNvSpPr txBox="1"/>
            <p:nvPr/>
          </p:nvSpPr>
          <p:spPr>
            <a:xfrm>
              <a:off x="1353531" y="5272700"/>
              <a:ext cx="604075" cy="400110"/>
            </a:xfrm>
            <a:prstGeom prst="rect">
              <a:avLst/>
            </a:prstGeom>
            <a:noFill/>
          </p:spPr>
          <p:txBody>
            <a:bodyPr wrap="square" rtlCol="0">
              <a:spAutoFit/>
            </a:bodyPr>
            <a:lstStyle/>
            <a:p>
              <a:r>
                <a:rPr lang="en-US" sz="2000" dirty="0"/>
                <a:t>2u</a:t>
              </a:r>
            </a:p>
          </p:txBody>
        </p:sp>
        <p:sp>
          <p:nvSpPr>
            <p:cNvPr id="20" name="TextBox 19">
              <a:extLst>
                <a:ext uri="{FF2B5EF4-FFF2-40B4-BE49-F238E27FC236}">
                  <a16:creationId xmlns:a16="http://schemas.microsoft.com/office/drawing/2014/main" id="{934A195A-3E67-C8F7-3D00-66B5C2EC1E3C}"/>
                </a:ext>
              </a:extLst>
            </p:cNvPr>
            <p:cNvSpPr txBox="1"/>
            <p:nvPr/>
          </p:nvSpPr>
          <p:spPr>
            <a:xfrm>
              <a:off x="5405280" y="5272700"/>
              <a:ext cx="604075" cy="400110"/>
            </a:xfrm>
            <a:prstGeom prst="rect">
              <a:avLst/>
            </a:prstGeom>
            <a:noFill/>
          </p:spPr>
          <p:txBody>
            <a:bodyPr wrap="square" rtlCol="0">
              <a:spAutoFit/>
            </a:bodyPr>
            <a:lstStyle/>
            <a:p>
              <a:r>
                <a:rPr lang="en-US" sz="2000" dirty="0"/>
                <a:t>up</a:t>
              </a:r>
            </a:p>
          </p:txBody>
        </p:sp>
        <p:sp>
          <p:nvSpPr>
            <p:cNvPr id="21" name="TextBox 20">
              <a:extLst>
                <a:ext uri="{FF2B5EF4-FFF2-40B4-BE49-F238E27FC236}">
                  <a16:creationId xmlns:a16="http://schemas.microsoft.com/office/drawing/2014/main" id="{27EACB3C-186C-CDE4-B5BD-4FD1F78CA489}"/>
                </a:ext>
              </a:extLst>
            </p:cNvPr>
            <p:cNvSpPr txBox="1"/>
            <p:nvPr/>
          </p:nvSpPr>
          <p:spPr>
            <a:xfrm>
              <a:off x="1424766" y="4833668"/>
              <a:ext cx="451675" cy="400110"/>
            </a:xfrm>
            <a:prstGeom prst="rect">
              <a:avLst/>
            </a:prstGeom>
            <a:noFill/>
          </p:spPr>
          <p:txBody>
            <a:bodyPr wrap="square" rtlCol="0">
              <a:spAutoFit/>
            </a:bodyPr>
            <a:lstStyle/>
            <a:p>
              <a:r>
                <a:rPr lang="en-US" sz="2000" dirty="0"/>
                <a:t>u</a:t>
              </a:r>
            </a:p>
          </p:txBody>
        </p:sp>
        <p:sp>
          <p:nvSpPr>
            <p:cNvPr id="22" name="Google Shape;110;p18">
              <a:extLst>
                <a:ext uri="{FF2B5EF4-FFF2-40B4-BE49-F238E27FC236}">
                  <a16:creationId xmlns:a16="http://schemas.microsoft.com/office/drawing/2014/main" id="{B448034C-6CD0-1564-2922-EF300607473A}"/>
                </a:ext>
              </a:extLst>
            </p:cNvPr>
            <p:cNvSpPr/>
            <p:nvPr/>
          </p:nvSpPr>
          <p:spPr>
            <a:xfrm>
              <a:off x="1848824" y="3803269"/>
              <a:ext cx="236073" cy="222498"/>
            </a:xfrm>
            <a:prstGeom prst="ellipse">
              <a:avLst/>
            </a:prstGeom>
            <a:gradFill>
              <a:gsLst>
                <a:gs pos="0">
                  <a:srgbClr val="F7E9D4"/>
                </a:gs>
                <a:gs pos="100000">
                  <a:srgbClr val="E6B94E"/>
                </a:gs>
              </a:gsLst>
              <a:lin ang="2698631"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solidFill>
                  <a:srgbClr val="666666"/>
                </a:solidFill>
              </a:endParaRPr>
            </a:p>
          </p:txBody>
        </p:sp>
        <p:sp>
          <p:nvSpPr>
            <p:cNvPr id="23" name="Google Shape;109;p18">
              <a:extLst>
                <a:ext uri="{FF2B5EF4-FFF2-40B4-BE49-F238E27FC236}">
                  <a16:creationId xmlns:a16="http://schemas.microsoft.com/office/drawing/2014/main" id="{BF76B320-00BB-2EDA-9121-224761D32538}"/>
                </a:ext>
              </a:extLst>
            </p:cNvPr>
            <p:cNvSpPr/>
            <p:nvPr/>
          </p:nvSpPr>
          <p:spPr>
            <a:xfrm>
              <a:off x="1190673" y="3815883"/>
              <a:ext cx="236073"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solidFill>
                  <a:srgbClr val="666666"/>
                </a:solidFill>
              </a:endParaRPr>
            </a:p>
          </p:txBody>
        </p:sp>
        <p:sp>
          <p:nvSpPr>
            <p:cNvPr id="24" name="Google Shape;110;p18">
              <a:extLst>
                <a:ext uri="{FF2B5EF4-FFF2-40B4-BE49-F238E27FC236}">
                  <a16:creationId xmlns:a16="http://schemas.microsoft.com/office/drawing/2014/main" id="{F721A901-8EE8-7985-F000-088F6CC3C4BF}"/>
                </a:ext>
              </a:extLst>
            </p:cNvPr>
            <p:cNvSpPr/>
            <p:nvPr/>
          </p:nvSpPr>
          <p:spPr>
            <a:xfrm>
              <a:off x="1870163" y="4863167"/>
              <a:ext cx="236073" cy="222498"/>
            </a:xfrm>
            <a:prstGeom prst="ellipse">
              <a:avLst/>
            </a:prstGeom>
            <a:gradFill>
              <a:gsLst>
                <a:gs pos="0">
                  <a:srgbClr val="F7E9D4"/>
                </a:gs>
                <a:gs pos="100000">
                  <a:srgbClr val="E6B94E"/>
                </a:gs>
              </a:gsLst>
              <a:lin ang="2698631"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solidFill>
                  <a:srgbClr val="666666"/>
                </a:solidFill>
              </a:endParaRPr>
            </a:p>
          </p:txBody>
        </p:sp>
        <p:sp>
          <p:nvSpPr>
            <p:cNvPr id="25" name="Google Shape;109;p18">
              <a:extLst>
                <a:ext uri="{FF2B5EF4-FFF2-40B4-BE49-F238E27FC236}">
                  <a16:creationId xmlns:a16="http://schemas.microsoft.com/office/drawing/2014/main" id="{84A801D6-E4F3-8B1F-C1C7-B212F46CB663}"/>
                </a:ext>
              </a:extLst>
            </p:cNvPr>
            <p:cNvSpPr/>
            <p:nvPr/>
          </p:nvSpPr>
          <p:spPr>
            <a:xfrm>
              <a:off x="1191648" y="4646064"/>
              <a:ext cx="236073"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solidFill>
                  <a:srgbClr val="666666"/>
                </a:solidFill>
              </a:endParaRPr>
            </a:p>
          </p:txBody>
        </p:sp>
        <p:sp>
          <p:nvSpPr>
            <p:cNvPr id="26" name="Google Shape;109;p18">
              <a:extLst>
                <a:ext uri="{FF2B5EF4-FFF2-40B4-BE49-F238E27FC236}">
                  <a16:creationId xmlns:a16="http://schemas.microsoft.com/office/drawing/2014/main" id="{3E465ECA-2998-806E-6B00-F503B8D81B8B}"/>
                </a:ext>
              </a:extLst>
            </p:cNvPr>
            <p:cNvSpPr/>
            <p:nvPr/>
          </p:nvSpPr>
          <p:spPr>
            <a:xfrm>
              <a:off x="1191647" y="5124367"/>
              <a:ext cx="236073"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solidFill>
                  <a:srgbClr val="666666"/>
                </a:solidFill>
              </a:endParaRPr>
            </a:p>
          </p:txBody>
        </p:sp>
        <p:cxnSp>
          <p:nvCxnSpPr>
            <p:cNvPr id="27" name="Straight Arrow Connector 26">
              <a:extLst>
                <a:ext uri="{FF2B5EF4-FFF2-40B4-BE49-F238E27FC236}">
                  <a16:creationId xmlns:a16="http://schemas.microsoft.com/office/drawing/2014/main" id="{41AD8E77-18A0-07B3-FD83-FDA79D238B29}"/>
                </a:ext>
              </a:extLst>
            </p:cNvPr>
            <p:cNvCxnSpPr>
              <a:cxnSpLocks/>
              <a:stCxn id="30" idx="6"/>
              <a:endCxn id="29" idx="1"/>
            </p:cNvCxnSpPr>
            <p:nvPr/>
          </p:nvCxnSpPr>
          <p:spPr>
            <a:xfrm>
              <a:off x="4113579" y="3693211"/>
              <a:ext cx="506842" cy="164075"/>
            </a:xfrm>
            <a:prstGeom prst="straightConnector1">
              <a:avLst/>
            </a:prstGeom>
            <a:ln w="2857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22EA1C54-A23D-750B-2586-981F70806365}"/>
                </a:ext>
              </a:extLst>
            </p:cNvPr>
            <p:cNvCxnSpPr>
              <a:cxnSpLocks/>
              <a:stCxn id="31" idx="6"/>
              <a:endCxn id="29" idx="3"/>
            </p:cNvCxnSpPr>
            <p:nvPr/>
          </p:nvCxnSpPr>
          <p:spPr>
            <a:xfrm flipV="1">
              <a:off x="4113578" y="4014616"/>
              <a:ext cx="506843" cy="15689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Google Shape;110;p18">
              <a:extLst>
                <a:ext uri="{FF2B5EF4-FFF2-40B4-BE49-F238E27FC236}">
                  <a16:creationId xmlns:a16="http://schemas.microsoft.com/office/drawing/2014/main" id="{5B9CDB04-502B-8CE2-4507-7594D809EB04}"/>
                </a:ext>
              </a:extLst>
            </p:cNvPr>
            <p:cNvSpPr/>
            <p:nvPr/>
          </p:nvSpPr>
          <p:spPr>
            <a:xfrm>
              <a:off x="4585849" y="3824702"/>
              <a:ext cx="236073" cy="222498"/>
            </a:xfrm>
            <a:prstGeom prst="ellipse">
              <a:avLst/>
            </a:prstGeom>
            <a:gradFill>
              <a:gsLst>
                <a:gs pos="0">
                  <a:srgbClr val="F7E9D4"/>
                </a:gs>
                <a:gs pos="100000">
                  <a:srgbClr val="E6B94E"/>
                </a:gs>
              </a:gsLst>
              <a:lin ang="2698631"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solidFill>
                  <a:srgbClr val="666666"/>
                </a:solidFill>
              </a:endParaRPr>
            </a:p>
          </p:txBody>
        </p:sp>
        <p:sp>
          <p:nvSpPr>
            <p:cNvPr id="30" name="Google Shape;109;p18">
              <a:extLst>
                <a:ext uri="{FF2B5EF4-FFF2-40B4-BE49-F238E27FC236}">
                  <a16:creationId xmlns:a16="http://schemas.microsoft.com/office/drawing/2014/main" id="{AC5F4DAD-7DED-4281-77E5-C12CD4F7AD97}"/>
                </a:ext>
              </a:extLst>
            </p:cNvPr>
            <p:cNvSpPr/>
            <p:nvPr/>
          </p:nvSpPr>
          <p:spPr>
            <a:xfrm>
              <a:off x="3877506" y="3589875"/>
              <a:ext cx="236073"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solidFill>
                  <a:srgbClr val="666666"/>
                </a:solidFill>
              </a:endParaRPr>
            </a:p>
          </p:txBody>
        </p:sp>
        <p:sp>
          <p:nvSpPr>
            <p:cNvPr id="31" name="Google Shape;109;p18">
              <a:extLst>
                <a:ext uri="{FF2B5EF4-FFF2-40B4-BE49-F238E27FC236}">
                  <a16:creationId xmlns:a16="http://schemas.microsoft.com/office/drawing/2014/main" id="{349EA98F-D9E6-9F72-17B3-3EF333D39A91}"/>
                </a:ext>
              </a:extLst>
            </p:cNvPr>
            <p:cNvSpPr/>
            <p:nvPr/>
          </p:nvSpPr>
          <p:spPr>
            <a:xfrm>
              <a:off x="3877505" y="4068178"/>
              <a:ext cx="236073"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solidFill>
                  <a:srgbClr val="666666"/>
                </a:solidFill>
              </a:endParaRPr>
            </a:p>
          </p:txBody>
        </p:sp>
        <p:cxnSp>
          <p:nvCxnSpPr>
            <p:cNvPr id="32" name="Straight Arrow Connector 31">
              <a:extLst>
                <a:ext uri="{FF2B5EF4-FFF2-40B4-BE49-F238E27FC236}">
                  <a16:creationId xmlns:a16="http://schemas.microsoft.com/office/drawing/2014/main" id="{F90A9040-B9AD-4DA8-62F2-6C098BC795D5}"/>
                </a:ext>
              </a:extLst>
            </p:cNvPr>
            <p:cNvCxnSpPr>
              <a:cxnSpLocks/>
              <a:stCxn id="34" idx="6"/>
              <a:endCxn id="36" idx="1"/>
            </p:cNvCxnSpPr>
            <p:nvPr/>
          </p:nvCxnSpPr>
          <p:spPr>
            <a:xfrm>
              <a:off x="2634525" y="4749400"/>
              <a:ext cx="310791" cy="157265"/>
            </a:xfrm>
            <a:prstGeom prst="straightConnector1">
              <a:avLst/>
            </a:prstGeom>
            <a:ln w="2857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20C70F37-C759-E39A-F3B8-D2DFBAD7031B}"/>
                </a:ext>
              </a:extLst>
            </p:cNvPr>
            <p:cNvCxnSpPr>
              <a:cxnSpLocks/>
              <a:stCxn id="35" idx="6"/>
              <a:endCxn id="36" idx="3"/>
            </p:cNvCxnSpPr>
            <p:nvPr/>
          </p:nvCxnSpPr>
          <p:spPr>
            <a:xfrm flipV="1">
              <a:off x="2634524" y="5052804"/>
              <a:ext cx="310792" cy="17489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Google Shape;109;p18">
              <a:extLst>
                <a:ext uri="{FF2B5EF4-FFF2-40B4-BE49-F238E27FC236}">
                  <a16:creationId xmlns:a16="http://schemas.microsoft.com/office/drawing/2014/main" id="{B70C01D3-A234-F82E-D286-ADE08BE48840}"/>
                </a:ext>
              </a:extLst>
            </p:cNvPr>
            <p:cNvSpPr/>
            <p:nvPr/>
          </p:nvSpPr>
          <p:spPr>
            <a:xfrm>
              <a:off x="2398452" y="4646064"/>
              <a:ext cx="236073"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solidFill>
                  <a:srgbClr val="666666"/>
                </a:solidFill>
              </a:endParaRPr>
            </a:p>
          </p:txBody>
        </p:sp>
        <p:sp>
          <p:nvSpPr>
            <p:cNvPr id="35" name="Google Shape;109;p18">
              <a:extLst>
                <a:ext uri="{FF2B5EF4-FFF2-40B4-BE49-F238E27FC236}">
                  <a16:creationId xmlns:a16="http://schemas.microsoft.com/office/drawing/2014/main" id="{F12A8768-79E9-F1C1-B771-1FE268204868}"/>
                </a:ext>
              </a:extLst>
            </p:cNvPr>
            <p:cNvSpPr/>
            <p:nvPr/>
          </p:nvSpPr>
          <p:spPr>
            <a:xfrm>
              <a:off x="2398451" y="5124367"/>
              <a:ext cx="236073"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solidFill>
                  <a:srgbClr val="666666"/>
                </a:solidFill>
              </a:endParaRPr>
            </a:p>
          </p:txBody>
        </p:sp>
        <p:sp>
          <p:nvSpPr>
            <p:cNvPr id="36" name="Google Shape;109;p18">
              <a:extLst>
                <a:ext uri="{FF2B5EF4-FFF2-40B4-BE49-F238E27FC236}">
                  <a16:creationId xmlns:a16="http://schemas.microsoft.com/office/drawing/2014/main" id="{34B8BAC7-495B-15ED-930B-938660A21599}"/>
                </a:ext>
              </a:extLst>
            </p:cNvPr>
            <p:cNvSpPr/>
            <p:nvPr/>
          </p:nvSpPr>
          <p:spPr>
            <a:xfrm>
              <a:off x="2910744" y="4876399"/>
              <a:ext cx="236073"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solidFill>
                  <a:srgbClr val="666666"/>
                </a:solidFill>
              </a:endParaRPr>
            </a:p>
          </p:txBody>
        </p:sp>
        <p:sp>
          <p:nvSpPr>
            <p:cNvPr id="37" name="Google Shape;110;p18">
              <a:extLst>
                <a:ext uri="{FF2B5EF4-FFF2-40B4-BE49-F238E27FC236}">
                  <a16:creationId xmlns:a16="http://schemas.microsoft.com/office/drawing/2014/main" id="{B9DACED7-FC8A-67D1-3187-FA0695753E6E}"/>
                </a:ext>
              </a:extLst>
            </p:cNvPr>
            <p:cNvSpPr/>
            <p:nvPr/>
          </p:nvSpPr>
          <p:spPr>
            <a:xfrm>
              <a:off x="3449315" y="4872907"/>
              <a:ext cx="236073" cy="222498"/>
            </a:xfrm>
            <a:prstGeom prst="ellipse">
              <a:avLst/>
            </a:prstGeom>
            <a:gradFill>
              <a:gsLst>
                <a:gs pos="0">
                  <a:srgbClr val="F7E9D4"/>
                </a:gs>
                <a:gs pos="100000">
                  <a:srgbClr val="E6B94E"/>
                </a:gs>
              </a:gsLst>
              <a:lin ang="2698631"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solidFill>
                  <a:srgbClr val="666666"/>
                </a:solidFill>
              </a:endParaRPr>
            </a:p>
          </p:txBody>
        </p:sp>
        <p:cxnSp>
          <p:nvCxnSpPr>
            <p:cNvPr id="38" name="Straight Arrow Connector 37">
              <a:extLst>
                <a:ext uri="{FF2B5EF4-FFF2-40B4-BE49-F238E27FC236}">
                  <a16:creationId xmlns:a16="http://schemas.microsoft.com/office/drawing/2014/main" id="{CA0F274D-8C32-0AD7-2F3C-E0FBE11DF1EB}"/>
                </a:ext>
              </a:extLst>
            </p:cNvPr>
            <p:cNvCxnSpPr>
              <a:cxnSpLocks/>
              <a:stCxn id="36" idx="6"/>
              <a:endCxn id="37" idx="2"/>
            </p:cNvCxnSpPr>
            <p:nvPr/>
          </p:nvCxnSpPr>
          <p:spPr>
            <a:xfrm>
              <a:off x="3146817" y="4979735"/>
              <a:ext cx="302498" cy="442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232306B5-273A-4ECB-4068-86473A831EB5}"/>
                </a:ext>
              </a:extLst>
            </p:cNvPr>
            <p:cNvCxnSpPr>
              <a:cxnSpLocks/>
              <a:stCxn id="42" idx="6"/>
              <a:endCxn id="43" idx="2"/>
            </p:cNvCxnSpPr>
            <p:nvPr/>
          </p:nvCxnSpPr>
          <p:spPr>
            <a:xfrm>
              <a:off x="2597601" y="3918131"/>
              <a:ext cx="324408" cy="0"/>
            </a:xfrm>
            <a:prstGeom prst="straightConnector1">
              <a:avLst/>
            </a:prstGeom>
            <a:ln w="2857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Google Shape;109;p18">
              <a:extLst>
                <a:ext uri="{FF2B5EF4-FFF2-40B4-BE49-F238E27FC236}">
                  <a16:creationId xmlns:a16="http://schemas.microsoft.com/office/drawing/2014/main" id="{F7C9D648-A355-CEF5-8440-226B37D24E5F}"/>
                </a:ext>
              </a:extLst>
            </p:cNvPr>
            <p:cNvSpPr/>
            <p:nvPr/>
          </p:nvSpPr>
          <p:spPr>
            <a:xfrm>
              <a:off x="2361528" y="3814795"/>
              <a:ext cx="236073"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solidFill>
                  <a:srgbClr val="666666"/>
                </a:solidFill>
              </a:endParaRPr>
            </a:p>
          </p:txBody>
        </p:sp>
        <p:sp>
          <p:nvSpPr>
            <p:cNvPr id="43" name="Google Shape;109;p18">
              <a:extLst>
                <a:ext uri="{FF2B5EF4-FFF2-40B4-BE49-F238E27FC236}">
                  <a16:creationId xmlns:a16="http://schemas.microsoft.com/office/drawing/2014/main" id="{AF913746-FC82-3447-1CA6-5A581BBE9AAD}"/>
                </a:ext>
              </a:extLst>
            </p:cNvPr>
            <p:cNvSpPr/>
            <p:nvPr/>
          </p:nvSpPr>
          <p:spPr>
            <a:xfrm>
              <a:off x="2922009" y="3814795"/>
              <a:ext cx="236073"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solidFill>
                  <a:srgbClr val="666666"/>
                </a:solidFill>
              </a:endParaRPr>
            </a:p>
          </p:txBody>
        </p:sp>
        <p:sp>
          <p:nvSpPr>
            <p:cNvPr id="44" name="Google Shape;110;p18">
              <a:extLst>
                <a:ext uri="{FF2B5EF4-FFF2-40B4-BE49-F238E27FC236}">
                  <a16:creationId xmlns:a16="http://schemas.microsoft.com/office/drawing/2014/main" id="{8D78DBB5-1936-07D2-F842-9A2BE6658CA8}"/>
                </a:ext>
              </a:extLst>
            </p:cNvPr>
            <p:cNvSpPr/>
            <p:nvPr/>
          </p:nvSpPr>
          <p:spPr>
            <a:xfrm>
              <a:off x="3462395" y="3808798"/>
              <a:ext cx="236073" cy="222498"/>
            </a:xfrm>
            <a:prstGeom prst="ellipse">
              <a:avLst/>
            </a:prstGeom>
            <a:gradFill>
              <a:gsLst>
                <a:gs pos="0">
                  <a:srgbClr val="F7E9D4"/>
                </a:gs>
                <a:gs pos="100000">
                  <a:srgbClr val="E6B94E"/>
                </a:gs>
              </a:gsLst>
              <a:lin ang="2698631"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solidFill>
                  <a:srgbClr val="666666"/>
                </a:solidFill>
              </a:endParaRPr>
            </a:p>
          </p:txBody>
        </p:sp>
        <p:cxnSp>
          <p:nvCxnSpPr>
            <p:cNvPr id="45" name="Straight Arrow Connector 44">
              <a:extLst>
                <a:ext uri="{FF2B5EF4-FFF2-40B4-BE49-F238E27FC236}">
                  <a16:creationId xmlns:a16="http://schemas.microsoft.com/office/drawing/2014/main" id="{CF248A42-1CE1-65E6-77A7-9E20E6C577BF}"/>
                </a:ext>
              </a:extLst>
            </p:cNvPr>
            <p:cNvCxnSpPr>
              <a:cxnSpLocks/>
              <a:stCxn id="43" idx="6"/>
              <a:endCxn id="44" idx="2"/>
            </p:cNvCxnSpPr>
            <p:nvPr/>
          </p:nvCxnSpPr>
          <p:spPr>
            <a:xfrm>
              <a:off x="3158082" y="3918131"/>
              <a:ext cx="304313" cy="1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C3C03355-083C-3D84-133F-6FCB7B90ED3B}"/>
                </a:ext>
              </a:extLst>
            </p:cNvPr>
            <p:cNvCxnSpPr>
              <a:cxnSpLocks/>
              <a:stCxn id="48" idx="6"/>
              <a:endCxn id="50" idx="2"/>
            </p:cNvCxnSpPr>
            <p:nvPr/>
          </p:nvCxnSpPr>
          <p:spPr>
            <a:xfrm>
              <a:off x="5232039" y="3681591"/>
              <a:ext cx="314561" cy="1366"/>
            </a:xfrm>
            <a:prstGeom prst="straightConnector1">
              <a:avLst/>
            </a:prstGeom>
            <a:ln w="2857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47801A95-2427-D946-FF5B-6B7B40D297C7}"/>
                </a:ext>
              </a:extLst>
            </p:cNvPr>
            <p:cNvCxnSpPr>
              <a:cxnSpLocks/>
              <a:stCxn id="49" idx="6"/>
              <a:endCxn id="51" idx="3"/>
            </p:cNvCxnSpPr>
            <p:nvPr/>
          </p:nvCxnSpPr>
          <p:spPr>
            <a:xfrm flipV="1">
              <a:off x="5782672" y="3965375"/>
              <a:ext cx="329535" cy="190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Google Shape;109;p18">
              <a:extLst>
                <a:ext uri="{FF2B5EF4-FFF2-40B4-BE49-F238E27FC236}">
                  <a16:creationId xmlns:a16="http://schemas.microsoft.com/office/drawing/2014/main" id="{289565E8-C0FB-F082-E43B-F9C66BDC7618}"/>
                </a:ext>
              </a:extLst>
            </p:cNvPr>
            <p:cNvSpPr/>
            <p:nvPr/>
          </p:nvSpPr>
          <p:spPr>
            <a:xfrm>
              <a:off x="4995966" y="3578255"/>
              <a:ext cx="236073"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solidFill>
                  <a:srgbClr val="666666"/>
                </a:solidFill>
              </a:endParaRPr>
            </a:p>
          </p:txBody>
        </p:sp>
        <p:sp>
          <p:nvSpPr>
            <p:cNvPr id="49" name="Google Shape;109;p18">
              <a:extLst>
                <a:ext uri="{FF2B5EF4-FFF2-40B4-BE49-F238E27FC236}">
                  <a16:creationId xmlns:a16="http://schemas.microsoft.com/office/drawing/2014/main" id="{4CA8665F-8602-4906-C43B-24F3F5CC253C}"/>
                </a:ext>
              </a:extLst>
            </p:cNvPr>
            <p:cNvSpPr/>
            <p:nvPr/>
          </p:nvSpPr>
          <p:spPr>
            <a:xfrm>
              <a:off x="5546599" y="4052773"/>
              <a:ext cx="236073"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solidFill>
                  <a:srgbClr val="666666"/>
                </a:solidFill>
              </a:endParaRPr>
            </a:p>
          </p:txBody>
        </p:sp>
        <p:sp>
          <p:nvSpPr>
            <p:cNvPr id="50" name="Google Shape;109;p18">
              <a:extLst>
                <a:ext uri="{FF2B5EF4-FFF2-40B4-BE49-F238E27FC236}">
                  <a16:creationId xmlns:a16="http://schemas.microsoft.com/office/drawing/2014/main" id="{D92216E5-36C7-BE02-B817-757A0AD886AB}"/>
                </a:ext>
              </a:extLst>
            </p:cNvPr>
            <p:cNvSpPr/>
            <p:nvPr/>
          </p:nvSpPr>
          <p:spPr>
            <a:xfrm>
              <a:off x="5546600" y="3579621"/>
              <a:ext cx="236073"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solidFill>
                  <a:srgbClr val="666666"/>
                </a:solidFill>
              </a:endParaRPr>
            </a:p>
          </p:txBody>
        </p:sp>
        <p:sp>
          <p:nvSpPr>
            <p:cNvPr id="51" name="Google Shape;110;p18">
              <a:extLst>
                <a:ext uri="{FF2B5EF4-FFF2-40B4-BE49-F238E27FC236}">
                  <a16:creationId xmlns:a16="http://schemas.microsoft.com/office/drawing/2014/main" id="{1C57C7AC-F756-05FA-5C08-EAA170471DE9}"/>
                </a:ext>
              </a:extLst>
            </p:cNvPr>
            <p:cNvSpPr/>
            <p:nvPr/>
          </p:nvSpPr>
          <p:spPr>
            <a:xfrm>
              <a:off x="6077635" y="3775461"/>
              <a:ext cx="236073" cy="222498"/>
            </a:xfrm>
            <a:prstGeom prst="ellipse">
              <a:avLst/>
            </a:prstGeom>
            <a:gradFill>
              <a:gsLst>
                <a:gs pos="0">
                  <a:srgbClr val="F7E9D4"/>
                </a:gs>
                <a:gs pos="100000">
                  <a:srgbClr val="E6B94E"/>
                </a:gs>
              </a:gsLst>
              <a:lin ang="2698631"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solidFill>
                  <a:srgbClr val="666666"/>
                </a:solidFill>
              </a:endParaRPr>
            </a:p>
          </p:txBody>
        </p:sp>
        <p:cxnSp>
          <p:nvCxnSpPr>
            <p:cNvPr id="52" name="Straight Arrow Connector 51">
              <a:extLst>
                <a:ext uri="{FF2B5EF4-FFF2-40B4-BE49-F238E27FC236}">
                  <a16:creationId xmlns:a16="http://schemas.microsoft.com/office/drawing/2014/main" id="{8312E111-EF77-2F06-600F-F8F19E5F3498}"/>
                </a:ext>
              </a:extLst>
            </p:cNvPr>
            <p:cNvCxnSpPr>
              <a:cxnSpLocks/>
              <a:stCxn id="50" idx="6"/>
              <a:endCxn id="51" idx="1"/>
            </p:cNvCxnSpPr>
            <p:nvPr/>
          </p:nvCxnSpPr>
          <p:spPr>
            <a:xfrm>
              <a:off x="5782673" y="3682957"/>
              <a:ext cx="329534" cy="12508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ABB00CCF-857E-8B86-8086-821B3E1375FC}"/>
                </a:ext>
              </a:extLst>
            </p:cNvPr>
            <p:cNvCxnSpPr>
              <a:cxnSpLocks/>
              <a:stCxn id="56" idx="6"/>
              <a:endCxn id="55" idx="1"/>
            </p:cNvCxnSpPr>
            <p:nvPr/>
          </p:nvCxnSpPr>
          <p:spPr>
            <a:xfrm>
              <a:off x="4098810" y="4669264"/>
              <a:ext cx="498917" cy="223892"/>
            </a:xfrm>
            <a:prstGeom prst="straightConnector1">
              <a:avLst/>
            </a:prstGeom>
            <a:ln w="2857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E8510C31-3534-E2FE-5C40-77B4C3A53604}"/>
                </a:ext>
              </a:extLst>
            </p:cNvPr>
            <p:cNvCxnSpPr>
              <a:cxnSpLocks/>
              <a:stCxn id="57" idx="6"/>
              <a:endCxn id="55" idx="3"/>
            </p:cNvCxnSpPr>
            <p:nvPr/>
          </p:nvCxnSpPr>
          <p:spPr>
            <a:xfrm flipV="1">
              <a:off x="4098810" y="5050486"/>
              <a:ext cx="498917" cy="21763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Google Shape;110;p18">
              <a:extLst>
                <a:ext uri="{FF2B5EF4-FFF2-40B4-BE49-F238E27FC236}">
                  <a16:creationId xmlns:a16="http://schemas.microsoft.com/office/drawing/2014/main" id="{A95B50AF-A347-B590-7213-CA6E2E2D1633}"/>
                </a:ext>
              </a:extLst>
            </p:cNvPr>
            <p:cNvSpPr/>
            <p:nvPr/>
          </p:nvSpPr>
          <p:spPr>
            <a:xfrm>
              <a:off x="4563155" y="4860572"/>
              <a:ext cx="236073" cy="222498"/>
            </a:xfrm>
            <a:prstGeom prst="ellipse">
              <a:avLst/>
            </a:prstGeom>
            <a:gradFill>
              <a:gsLst>
                <a:gs pos="0">
                  <a:srgbClr val="F7E9D4"/>
                </a:gs>
                <a:gs pos="100000">
                  <a:srgbClr val="E6B94E"/>
                </a:gs>
              </a:gsLst>
              <a:lin ang="2698631"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solidFill>
                  <a:srgbClr val="666666"/>
                </a:solidFill>
              </a:endParaRPr>
            </a:p>
          </p:txBody>
        </p:sp>
        <p:sp>
          <p:nvSpPr>
            <p:cNvPr id="56" name="Google Shape;109;p18">
              <a:extLst>
                <a:ext uri="{FF2B5EF4-FFF2-40B4-BE49-F238E27FC236}">
                  <a16:creationId xmlns:a16="http://schemas.microsoft.com/office/drawing/2014/main" id="{42B1BEE5-9BEE-5B85-F632-C231DBCEFC14}"/>
                </a:ext>
              </a:extLst>
            </p:cNvPr>
            <p:cNvSpPr/>
            <p:nvPr/>
          </p:nvSpPr>
          <p:spPr>
            <a:xfrm>
              <a:off x="3862737" y="4565928"/>
              <a:ext cx="236073"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solidFill>
                  <a:srgbClr val="666666"/>
                </a:solidFill>
              </a:endParaRPr>
            </a:p>
          </p:txBody>
        </p:sp>
        <p:sp>
          <p:nvSpPr>
            <p:cNvPr id="57" name="Google Shape;109;p18">
              <a:extLst>
                <a:ext uri="{FF2B5EF4-FFF2-40B4-BE49-F238E27FC236}">
                  <a16:creationId xmlns:a16="http://schemas.microsoft.com/office/drawing/2014/main" id="{235A5756-08F9-197C-FECA-37D2F0620EBE}"/>
                </a:ext>
              </a:extLst>
            </p:cNvPr>
            <p:cNvSpPr/>
            <p:nvPr/>
          </p:nvSpPr>
          <p:spPr>
            <a:xfrm>
              <a:off x="3862737" y="5164788"/>
              <a:ext cx="236073"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solidFill>
                  <a:srgbClr val="666666"/>
                </a:solidFill>
              </a:endParaRPr>
            </a:p>
          </p:txBody>
        </p:sp>
        <p:sp>
          <p:nvSpPr>
            <p:cNvPr id="58" name="Google Shape;109;p18">
              <a:extLst>
                <a:ext uri="{FF2B5EF4-FFF2-40B4-BE49-F238E27FC236}">
                  <a16:creationId xmlns:a16="http://schemas.microsoft.com/office/drawing/2014/main" id="{74E6C020-4EB4-E823-E65F-3B8D396F0FCA}"/>
                </a:ext>
              </a:extLst>
            </p:cNvPr>
            <p:cNvSpPr/>
            <p:nvPr/>
          </p:nvSpPr>
          <p:spPr>
            <a:xfrm>
              <a:off x="3862737" y="4858799"/>
              <a:ext cx="236073"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solidFill>
                  <a:srgbClr val="666666"/>
                </a:solidFill>
              </a:endParaRPr>
            </a:p>
          </p:txBody>
        </p:sp>
        <p:cxnSp>
          <p:nvCxnSpPr>
            <p:cNvPr id="59" name="Straight Arrow Connector 58">
              <a:extLst>
                <a:ext uri="{FF2B5EF4-FFF2-40B4-BE49-F238E27FC236}">
                  <a16:creationId xmlns:a16="http://schemas.microsoft.com/office/drawing/2014/main" id="{D26B2DC4-7A04-7375-0981-1D5F8CC62263}"/>
                </a:ext>
              </a:extLst>
            </p:cNvPr>
            <p:cNvCxnSpPr>
              <a:cxnSpLocks/>
              <a:stCxn id="58" idx="6"/>
              <a:endCxn id="55" idx="2"/>
            </p:cNvCxnSpPr>
            <p:nvPr/>
          </p:nvCxnSpPr>
          <p:spPr>
            <a:xfrm>
              <a:off x="4098810" y="4962135"/>
              <a:ext cx="464345" cy="968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BC965B19-BF9D-70A1-C131-960257CFFDFF}"/>
                </a:ext>
              </a:extLst>
            </p:cNvPr>
            <p:cNvCxnSpPr>
              <a:cxnSpLocks/>
              <a:stCxn id="62" idx="6"/>
              <a:endCxn id="64" idx="1"/>
            </p:cNvCxnSpPr>
            <p:nvPr/>
          </p:nvCxnSpPr>
          <p:spPr>
            <a:xfrm>
              <a:off x="5323245" y="4731453"/>
              <a:ext cx="310791" cy="157265"/>
            </a:xfrm>
            <a:prstGeom prst="straightConnector1">
              <a:avLst/>
            </a:prstGeom>
            <a:ln w="2857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381E4E29-F0BD-E527-EFF1-FD25033E7A51}"/>
                </a:ext>
              </a:extLst>
            </p:cNvPr>
            <p:cNvCxnSpPr>
              <a:cxnSpLocks/>
              <a:stCxn id="63" idx="6"/>
              <a:endCxn id="64" idx="3"/>
            </p:cNvCxnSpPr>
            <p:nvPr/>
          </p:nvCxnSpPr>
          <p:spPr>
            <a:xfrm flipV="1">
              <a:off x="5323244" y="5034857"/>
              <a:ext cx="310792" cy="17489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Google Shape;109;p18">
              <a:extLst>
                <a:ext uri="{FF2B5EF4-FFF2-40B4-BE49-F238E27FC236}">
                  <a16:creationId xmlns:a16="http://schemas.microsoft.com/office/drawing/2014/main" id="{0B0A615C-5C2E-1B5E-0C7A-3A7BA330C077}"/>
                </a:ext>
              </a:extLst>
            </p:cNvPr>
            <p:cNvSpPr/>
            <p:nvPr/>
          </p:nvSpPr>
          <p:spPr>
            <a:xfrm>
              <a:off x="5087172" y="4628117"/>
              <a:ext cx="236073"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solidFill>
                  <a:srgbClr val="666666"/>
                </a:solidFill>
              </a:endParaRPr>
            </a:p>
          </p:txBody>
        </p:sp>
        <p:sp>
          <p:nvSpPr>
            <p:cNvPr id="63" name="Google Shape;109;p18">
              <a:extLst>
                <a:ext uri="{FF2B5EF4-FFF2-40B4-BE49-F238E27FC236}">
                  <a16:creationId xmlns:a16="http://schemas.microsoft.com/office/drawing/2014/main" id="{1E0B3F93-27AB-750A-6017-31B77FE8F181}"/>
                </a:ext>
              </a:extLst>
            </p:cNvPr>
            <p:cNvSpPr/>
            <p:nvPr/>
          </p:nvSpPr>
          <p:spPr>
            <a:xfrm>
              <a:off x="5087171" y="5106420"/>
              <a:ext cx="236073"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solidFill>
                  <a:srgbClr val="666666"/>
                </a:solidFill>
              </a:endParaRPr>
            </a:p>
          </p:txBody>
        </p:sp>
        <p:sp>
          <p:nvSpPr>
            <p:cNvPr id="64" name="Google Shape;109;p18">
              <a:extLst>
                <a:ext uri="{FF2B5EF4-FFF2-40B4-BE49-F238E27FC236}">
                  <a16:creationId xmlns:a16="http://schemas.microsoft.com/office/drawing/2014/main" id="{802E89D9-88E4-D56F-319F-8FF28C708E82}"/>
                </a:ext>
              </a:extLst>
            </p:cNvPr>
            <p:cNvSpPr/>
            <p:nvPr/>
          </p:nvSpPr>
          <p:spPr>
            <a:xfrm>
              <a:off x="5599464" y="4858452"/>
              <a:ext cx="236073"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solidFill>
                  <a:srgbClr val="666666"/>
                </a:solidFill>
              </a:endParaRPr>
            </a:p>
          </p:txBody>
        </p:sp>
        <p:sp>
          <p:nvSpPr>
            <p:cNvPr id="65" name="Google Shape;110;p18">
              <a:extLst>
                <a:ext uri="{FF2B5EF4-FFF2-40B4-BE49-F238E27FC236}">
                  <a16:creationId xmlns:a16="http://schemas.microsoft.com/office/drawing/2014/main" id="{01A3B379-1F41-E48F-99F8-9E1E4DF7FC83}"/>
                </a:ext>
              </a:extLst>
            </p:cNvPr>
            <p:cNvSpPr/>
            <p:nvPr/>
          </p:nvSpPr>
          <p:spPr>
            <a:xfrm>
              <a:off x="6127079" y="4842625"/>
              <a:ext cx="236073" cy="222498"/>
            </a:xfrm>
            <a:prstGeom prst="ellipse">
              <a:avLst/>
            </a:prstGeom>
            <a:gradFill>
              <a:gsLst>
                <a:gs pos="0">
                  <a:srgbClr val="F7E9D4"/>
                </a:gs>
                <a:gs pos="100000">
                  <a:srgbClr val="E6B94E"/>
                </a:gs>
              </a:gsLst>
              <a:lin ang="2698631"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solidFill>
                  <a:srgbClr val="666666"/>
                </a:solidFill>
              </a:endParaRPr>
            </a:p>
          </p:txBody>
        </p:sp>
        <p:cxnSp>
          <p:nvCxnSpPr>
            <p:cNvPr id="66" name="Straight Arrow Connector 65">
              <a:extLst>
                <a:ext uri="{FF2B5EF4-FFF2-40B4-BE49-F238E27FC236}">
                  <a16:creationId xmlns:a16="http://schemas.microsoft.com/office/drawing/2014/main" id="{F22A5D0F-8946-22DF-3704-D6F754C857BA}"/>
                </a:ext>
              </a:extLst>
            </p:cNvPr>
            <p:cNvCxnSpPr>
              <a:cxnSpLocks/>
              <a:stCxn id="64" idx="6"/>
              <a:endCxn id="65" idx="2"/>
            </p:cNvCxnSpPr>
            <p:nvPr/>
          </p:nvCxnSpPr>
          <p:spPr>
            <a:xfrm flipV="1">
              <a:off x="5835537" y="4953874"/>
              <a:ext cx="291542" cy="791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03E4088C-7A9A-9D73-A5E4-7462F7DBD087}"/>
                </a:ext>
              </a:extLst>
            </p:cNvPr>
            <p:cNvCxnSpPr>
              <a:cxnSpLocks/>
              <a:stCxn id="69" idx="6"/>
              <a:endCxn id="71" idx="2"/>
            </p:cNvCxnSpPr>
            <p:nvPr/>
          </p:nvCxnSpPr>
          <p:spPr>
            <a:xfrm>
              <a:off x="7422665" y="3689156"/>
              <a:ext cx="314561" cy="1366"/>
            </a:xfrm>
            <a:prstGeom prst="straightConnector1">
              <a:avLst/>
            </a:prstGeom>
            <a:ln w="2857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D402DF20-FB4C-DE78-70EA-1818D43A7F21}"/>
                </a:ext>
              </a:extLst>
            </p:cNvPr>
            <p:cNvCxnSpPr>
              <a:cxnSpLocks/>
              <a:stCxn id="70" idx="6"/>
              <a:endCxn id="72" idx="3"/>
            </p:cNvCxnSpPr>
            <p:nvPr/>
          </p:nvCxnSpPr>
          <p:spPr>
            <a:xfrm flipV="1">
              <a:off x="7973298" y="3972940"/>
              <a:ext cx="329535" cy="190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9" name="Google Shape;109;p18">
              <a:extLst>
                <a:ext uri="{FF2B5EF4-FFF2-40B4-BE49-F238E27FC236}">
                  <a16:creationId xmlns:a16="http://schemas.microsoft.com/office/drawing/2014/main" id="{9FEAC557-A3A1-1D05-DEA4-F5FF13AC9283}"/>
                </a:ext>
              </a:extLst>
            </p:cNvPr>
            <p:cNvSpPr/>
            <p:nvPr/>
          </p:nvSpPr>
          <p:spPr>
            <a:xfrm>
              <a:off x="7186592" y="3585820"/>
              <a:ext cx="236073"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solidFill>
                  <a:srgbClr val="666666"/>
                </a:solidFill>
              </a:endParaRPr>
            </a:p>
          </p:txBody>
        </p:sp>
        <p:sp>
          <p:nvSpPr>
            <p:cNvPr id="70" name="Google Shape;109;p18">
              <a:extLst>
                <a:ext uri="{FF2B5EF4-FFF2-40B4-BE49-F238E27FC236}">
                  <a16:creationId xmlns:a16="http://schemas.microsoft.com/office/drawing/2014/main" id="{C6C4CFE4-8EF1-795A-0CC0-F843EBAE61F2}"/>
                </a:ext>
              </a:extLst>
            </p:cNvPr>
            <p:cNvSpPr/>
            <p:nvPr/>
          </p:nvSpPr>
          <p:spPr>
            <a:xfrm>
              <a:off x="7737225" y="4060338"/>
              <a:ext cx="236073"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solidFill>
                  <a:srgbClr val="666666"/>
                </a:solidFill>
              </a:endParaRPr>
            </a:p>
          </p:txBody>
        </p:sp>
        <p:sp>
          <p:nvSpPr>
            <p:cNvPr id="71" name="Google Shape;109;p18">
              <a:extLst>
                <a:ext uri="{FF2B5EF4-FFF2-40B4-BE49-F238E27FC236}">
                  <a16:creationId xmlns:a16="http://schemas.microsoft.com/office/drawing/2014/main" id="{67CA5867-A2E8-BFCB-F808-065F3B408F41}"/>
                </a:ext>
              </a:extLst>
            </p:cNvPr>
            <p:cNvSpPr/>
            <p:nvPr/>
          </p:nvSpPr>
          <p:spPr>
            <a:xfrm>
              <a:off x="7737226" y="3587186"/>
              <a:ext cx="236073"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solidFill>
                  <a:srgbClr val="666666"/>
                </a:solidFill>
              </a:endParaRPr>
            </a:p>
          </p:txBody>
        </p:sp>
        <p:sp>
          <p:nvSpPr>
            <p:cNvPr id="72" name="Google Shape;110;p18">
              <a:extLst>
                <a:ext uri="{FF2B5EF4-FFF2-40B4-BE49-F238E27FC236}">
                  <a16:creationId xmlns:a16="http://schemas.microsoft.com/office/drawing/2014/main" id="{95E3E173-2C57-FD63-4ADB-8CDCCFF35A5E}"/>
                </a:ext>
              </a:extLst>
            </p:cNvPr>
            <p:cNvSpPr/>
            <p:nvPr/>
          </p:nvSpPr>
          <p:spPr>
            <a:xfrm>
              <a:off x="8268261" y="3783026"/>
              <a:ext cx="236073" cy="222498"/>
            </a:xfrm>
            <a:prstGeom prst="ellipse">
              <a:avLst/>
            </a:prstGeom>
            <a:gradFill>
              <a:gsLst>
                <a:gs pos="0">
                  <a:srgbClr val="F7E9D4"/>
                </a:gs>
                <a:gs pos="100000">
                  <a:srgbClr val="E6B94E"/>
                </a:gs>
              </a:gsLst>
              <a:lin ang="2698631"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solidFill>
                  <a:srgbClr val="666666"/>
                </a:solidFill>
              </a:endParaRPr>
            </a:p>
          </p:txBody>
        </p:sp>
        <p:cxnSp>
          <p:nvCxnSpPr>
            <p:cNvPr id="73" name="Straight Arrow Connector 72">
              <a:extLst>
                <a:ext uri="{FF2B5EF4-FFF2-40B4-BE49-F238E27FC236}">
                  <a16:creationId xmlns:a16="http://schemas.microsoft.com/office/drawing/2014/main" id="{0C3AE539-F610-BAC9-3683-A251E63437E2}"/>
                </a:ext>
              </a:extLst>
            </p:cNvPr>
            <p:cNvCxnSpPr>
              <a:cxnSpLocks/>
              <a:stCxn id="71" idx="6"/>
              <a:endCxn id="72" idx="1"/>
            </p:cNvCxnSpPr>
            <p:nvPr/>
          </p:nvCxnSpPr>
          <p:spPr>
            <a:xfrm>
              <a:off x="7973299" y="3690522"/>
              <a:ext cx="329534" cy="12508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E7969720-2F96-0715-28F9-A32E9FCA161B}"/>
                </a:ext>
              </a:extLst>
            </p:cNvPr>
            <p:cNvSpPr txBox="1"/>
            <p:nvPr/>
          </p:nvSpPr>
          <p:spPr>
            <a:xfrm>
              <a:off x="7369223" y="3322234"/>
              <a:ext cx="604075" cy="400110"/>
            </a:xfrm>
            <a:prstGeom prst="rect">
              <a:avLst/>
            </a:prstGeom>
            <a:noFill/>
          </p:spPr>
          <p:txBody>
            <a:bodyPr wrap="square" rtlCol="0">
              <a:spAutoFit/>
            </a:bodyPr>
            <a:lstStyle/>
            <a:p>
              <a:r>
                <a:rPr lang="en-US" sz="2000" dirty="0"/>
                <a:t>rap</a:t>
              </a:r>
            </a:p>
          </p:txBody>
        </p:sp>
        <p:sp>
          <p:nvSpPr>
            <p:cNvPr id="75" name="TextBox 74">
              <a:extLst>
                <a:ext uri="{FF2B5EF4-FFF2-40B4-BE49-F238E27FC236}">
                  <a16:creationId xmlns:a16="http://schemas.microsoft.com/office/drawing/2014/main" id="{8A19220E-3598-227A-6A43-8B07ED6F0E4F}"/>
                </a:ext>
              </a:extLst>
            </p:cNvPr>
            <p:cNvSpPr txBox="1"/>
            <p:nvPr/>
          </p:nvSpPr>
          <p:spPr>
            <a:xfrm>
              <a:off x="7966223" y="3324199"/>
              <a:ext cx="604075" cy="400110"/>
            </a:xfrm>
            <a:prstGeom prst="rect">
              <a:avLst/>
            </a:prstGeom>
            <a:noFill/>
          </p:spPr>
          <p:txBody>
            <a:bodyPr wrap="square" rtlCol="0">
              <a:spAutoFit/>
            </a:bodyPr>
            <a:lstStyle/>
            <a:p>
              <a:r>
                <a:rPr lang="en-US" sz="2000" dirty="0"/>
                <a:t>rp</a:t>
              </a:r>
            </a:p>
          </p:txBody>
        </p:sp>
        <p:sp>
          <p:nvSpPr>
            <p:cNvPr id="76" name="TextBox 75">
              <a:extLst>
                <a:ext uri="{FF2B5EF4-FFF2-40B4-BE49-F238E27FC236}">
                  <a16:creationId xmlns:a16="http://schemas.microsoft.com/office/drawing/2014/main" id="{0C7D17C6-902F-2088-9091-04B3BF3C51E3}"/>
                </a:ext>
              </a:extLst>
            </p:cNvPr>
            <p:cNvSpPr txBox="1"/>
            <p:nvPr/>
          </p:nvSpPr>
          <p:spPr>
            <a:xfrm>
              <a:off x="7973298" y="4005524"/>
              <a:ext cx="604075" cy="400110"/>
            </a:xfrm>
            <a:prstGeom prst="rect">
              <a:avLst/>
            </a:prstGeom>
            <a:noFill/>
          </p:spPr>
          <p:txBody>
            <a:bodyPr wrap="square" rtlCol="0">
              <a:spAutoFit/>
            </a:bodyPr>
            <a:lstStyle/>
            <a:p>
              <a:r>
                <a:rPr lang="en-US" sz="2000" dirty="0"/>
                <a:t>rp</a:t>
              </a:r>
            </a:p>
          </p:txBody>
        </p:sp>
        <p:cxnSp>
          <p:nvCxnSpPr>
            <p:cNvPr id="124" name="Straight Arrow Connector 123">
              <a:extLst>
                <a:ext uri="{FF2B5EF4-FFF2-40B4-BE49-F238E27FC236}">
                  <a16:creationId xmlns:a16="http://schemas.microsoft.com/office/drawing/2014/main" id="{073640EB-84AF-C966-0DB6-34F72BF69FFB}"/>
                </a:ext>
              </a:extLst>
            </p:cNvPr>
            <p:cNvCxnSpPr>
              <a:cxnSpLocks/>
              <a:stCxn id="126" idx="6"/>
              <a:endCxn id="128" idx="2"/>
            </p:cNvCxnSpPr>
            <p:nvPr/>
          </p:nvCxnSpPr>
          <p:spPr>
            <a:xfrm>
              <a:off x="7411004" y="4833046"/>
              <a:ext cx="314561" cy="1366"/>
            </a:xfrm>
            <a:prstGeom prst="straightConnector1">
              <a:avLst/>
            </a:prstGeom>
            <a:ln w="2857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98BD1144-0C0C-B8DF-82AE-6B607E31C468}"/>
                </a:ext>
              </a:extLst>
            </p:cNvPr>
            <p:cNvCxnSpPr>
              <a:cxnSpLocks/>
              <a:stCxn id="127" idx="6"/>
              <a:endCxn id="129" idx="3"/>
            </p:cNvCxnSpPr>
            <p:nvPr/>
          </p:nvCxnSpPr>
          <p:spPr>
            <a:xfrm flipV="1">
              <a:off x="7961637" y="5116830"/>
              <a:ext cx="329535" cy="190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6" name="Google Shape;109;p18">
              <a:extLst>
                <a:ext uri="{FF2B5EF4-FFF2-40B4-BE49-F238E27FC236}">
                  <a16:creationId xmlns:a16="http://schemas.microsoft.com/office/drawing/2014/main" id="{A18BB0A9-2571-1080-E09A-187DDF8D72EB}"/>
                </a:ext>
              </a:extLst>
            </p:cNvPr>
            <p:cNvSpPr/>
            <p:nvPr/>
          </p:nvSpPr>
          <p:spPr>
            <a:xfrm>
              <a:off x="7174931" y="4729710"/>
              <a:ext cx="236073"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solidFill>
                  <a:srgbClr val="666666"/>
                </a:solidFill>
              </a:endParaRPr>
            </a:p>
          </p:txBody>
        </p:sp>
        <p:sp>
          <p:nvSpPr>
            <p:cNvPr id="127" name="Google Shape;109;p18">
              <a:extLst>
                <a:ext uri="{FF2B5EF4-FFF2-40B4-BE49-F238E27FC236}">
                  <a16:creationId xmlns:a16="http://schemas.microsoft.com/office/drawing/2014/main" id="{759D4DA1-0348-E3A5-1559-CF2372FEF834}"/>
                </a:ext>
              </a:extLst>
            </p:cNvPr>
            <p:cNvSpPr/>
            <p:nvPr/>
          </p:nvSpPr>
          <p:spPr>
            <a:xfrm>
              <a:off x="7725564" y="5204228"/>
              <a:ext cx="236073"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solidFill>
                  <a:srgbClr val="666666"/>
                </a:solidFill>
              </a:endParaRPr>
            </a:p>
          </p:txBody>
        </p:sp>
        <p:sp>
          <p:nvSpPr>
            <p:cNvPr id="128" name="Google Shape;109;p18">
              <a:extLst>
                <a:ext uri="{FF2B5EF4-FFF2-40B4-BE49-F238E27FC236}">
                  <a16:creationId xmlns:a16="http://schemas.microsoft.com/office/drawing/2014/main" id="{41B7F6DB-4040-2987-3CF9-89C2E7FB2F4B}"/>
                </a:ext>
              </a:extLst>
            </p:cNvPr>
            <p:cNvSpPr/>
            <p:nvPr/>
          </p:nvSpPr>
          <p:spPr>
            <a:xfrm>
              <a:off x="7725565" y="4731076"/>
              <a:ext cx="236073"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solidFill>
                  <a:srgbClr val="666666"/>
                </a:solidFill>
              </a:endParaRPr>
            </a:p>
          </p:txBody>
        </p:sp>
        <p:sp>
          <p:nvSpPr>
            <p:cNvPr id="129" name="Google Shape;110;p18">
              <a:extLst>
                <a:ext uri="{FF2B5EF4-FFF2-40B4-BE49-F238E27FC236}">
                  <a16:creationId xmlns:a16="http://schemas.microsoft.com/office/drawing/2014/main" id="{B5CEB4B6-B557-6F49-8CB4-26826232C79F}"/>
                </a:ext>
              </a:extLst>
            </p:cNvPr>
            <p:cNvSpPr/>
            <p:nvPr/>
          </p:nvSpPr>
          <p:spPr>
            <a:xfrm>
              <a:off x="8256600" y="4926916"/>
              <a:ext cx="236073" cy="222498"/>
            </a:xfrm>
            <a:prstGeom prst="ellipse">
              <a:avLst/>
            </a:prstGeom>
            <a:gradFill>
              <a:gsLst>
                <a:gs pos="0">
                  <a:srgbClr val="F7E9D4"/>
                </a:gs>
                <a:gs pos="100000">
                  <a:srgbClr val="E6B94E"/>
                </a:gs>
              </a:gsLst>
              <a:lin ang="2698631"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solidFill>
                  <a:srgbClr val="666666"/>
                </a:solidFill>
              </a:endParaRPr>
            </a:p>
          </p:txBody>
        </p:sp>
        <p:cxnSp>
          <p:nvCxnSpPr>
            <p:cNvPr id="130" name="Straight Arrow Connector 129">
              <a:extLst>
                <a:ext uri="{FF2B5EF4-FFF2-40B4-BE49-F238E27FC236}">
                  <a16:creationId xmlns:a16="http://schemas.microsoft.com/office/drawing/2014/main" id="{AF701E65-9702-6119-4000-DF56C514C9A2}"/>
                </a:ext>
              </a:extLst>
            </p:cNvPr>
            <p:cNvCxnSpPr>
              <a:cxnSpLocks/>
              <a:stCxn id="128" idx="6"/>
              <a:endCxn id="129" idx="1"/>
            </p:cNvCxnSpPr>
            <p:nvPr/>
          </p:nvCxnSpPr>
          <p:spPr>
            <a:xfrm>
              <a:off x="7961638" y="4834412"/>
              <a:ext cx="329534" cy="12508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081D53BB-FB76-BCAC-0892-299F321155C9}"/>
                </a:ext>
              </a:extLst>
            </p:cNvPr>
            <p:cNvSpPr txBox="1"/>
            <p:nvPr/>
          </p:nvSpPr>
          <p:spPr>
            <a:xfrm>
              <a:off x="7357562" y="4466124"/>
              <a:ext cx="604075" cy="400110"/>
            </a:xfrm>
            <a:prstGeom prst="rect">
              <a:avLst/>
            </a:prstGeom>
            <a:noFill/>
          </p:spPr>
          <p:txBody>
            <a:bodyPr wrap="square" rtlCol="0">
              <a:spAutoFit/>
            </a:bodyPr>
            <a:lstStyle/>
            <a:p>
              <a:r>
                <a:rPr lang="en-US" sz="2000" dirty="0"/>
                <a:t>ap</a:t>
              </a:r>
            </a:p>
          </p:txBody>
        </p:sp>
        <p:sp>
          <p:nvSpPr>
            <p:cNvPr id="132" name="TextBox 131">
              <a:extLst>
                <a:ext uri="{FF2B5EF4-FFF2-40B4-BE49-F238E27FC236}">
                  <a16:creationId xmlns:a16="http://schemas.microsoft.com/office/drawing/2014/main" id="{D80DCDCD-E6B4-9B52-B4E7-25F9CE2F5CBD}"/>
                </a:ext>
              </a:extLst>
            </p:cNvPr>
            <p:cNvSpPr txBox="1"/>
            <p:nvPr/>
          </p:nvSpPr>
          <p:spPr>
            <a:xfrm>
              <a:off x="7949793" y="4478102"/>
              <a:ext cx="604075" cy="400110"/>
            </a:xfrm>
            <a:prstGeom prst="rect">
              <a:avLst/>
            </a:prstGeom>
            <a:noFill/>
          </p:spPr>
          <p:txBody>
            <a:bodyPr wrap="square" rtlCol="0">
              <a:spAutoFit/>
            </a:bodyPr>
            <a:lstStyle/>
            <a:p>
              <a:r>
                <a:rPr lang="en-US" sz="2000" dirty="0"/>
                <a:t>rap</a:t>
              </a:r>
            </a:p>
          </p:txBody>
        </p:sp>
        <p:sp>
          <p:nvSpPr>
            <p:cNvPr id="133" name="TextBox 132">
              <a:extLst>
                <a:ext uri="{FF2B5EF4-FFF2-40B4-BE49-F238E27FC236}">
                  <a16:creationId xmlns:a16="http://schemas.microsoft.com/office/drawing/2014/main" id="{D75B73F6-74A5-91C2-3BBF-A8260D0ADF4A}"/>
                </a:ext>
              </a:extLst>
            </p:cNvPr>
            <p:cNvSpPr txBox="1"/>
            <p:nvPr/>
          </p:nvSpPr>
          <p:spPr>
            <a:xfrm>
              <a:off x="7961637" y="5149414"/>
              <a:ext cx="604075" cy="400110"/>
            </a:xfrm>
            <a:prstGeom prst="rect">
              <a:avLst/>
            </a:prstGeom>
            <a:noFill/>
          </p:spPr>
          <p:txBody>
            <a:bodyPr wrap="square" rtlCol="0">
              <a:spAutoFit/>
            </a:bodyPr>
            <a:lstStyle/>
            <a:p>
              <a:r>
                <a:rPr lang="en-US" sz="2000" dirty="0"/>
                <a:t>rp</a:t>
              </a:r>
            </a:p>
          </p:txBody>
        </p:sp>
        <p:sp>
          <p:nvSpPr>
            <p:cNvPr id="134" name="TextBox 133">
              <a:extLst>
                <a:ext uri="{FF2B5EF4-FFF2-40B4-BE49-F238E27FC236}">
                  <a16:creationId xmlns:a16="http://schemas.microsoft.com/office/drawing/2014/main" id="{3C496FEE-EC74-637D-CF22-5F9EB78A7D6F}"/>
                </a:ext>
              </a:extLst>
            </p:cNvPr>
            <p:cNvSpPr txBox="1"/>
            <p:nvPr/>
          </p:nvSpPr>
          <p:spPr>
            <a:xfrm>
              <a:off x="7713520" y="3515543"/>
              <a:ext cx="280475" cy="338554"/>
            </a:xfrm>
            <a:prstGeom prst="rect">
              <a:avLst/>
            </a:prstGeom>
            <a:noFill/>
          </p:spPr>
          <p:txBody>
            <a:bodyPr wrap="square" rtlCol="0">
              <a:spAutoFit/>
            </a:bodyPr>
            <a:lstStyle/>
            <a:p>
              <a:r>
                <a:rPr lang="en-US" sz="1600" dirty="0"/>
                <a:t>e</a:t>
              </a:r>
            </a:p>
          </p:txBody>
        </p:sp>
        <p:sp>
          <p:nvSpPr>
            <p:cNvPr id="135" name="TextBox 134">
              <a:extLst>
                <a:ext uri="{FF2B5EF4-FFF2-40B4-BE49-F238E27FC236}">
                  <a16:creationId xmlns:a16="http://schemas.microsoft.com/office/drawing/2014/main" id="{2BD6DE37-BD50-3915-F017-CA7C9371BAA9}"/>
                </a:ext>
              </a:extLst>
            </p:cNvPr>
            <p:cNvSpPr txBox="1"/>
            <p:nvPr/>
          </p:nvSpPr>
          <p:spPr>
            <a:xfrm>
              <a:off x="7149279" y="4658328"/>
              <a:ext cx="651417" cy="338554"/>
            </a:xfrm>
            <a:prstGeom prst="rect">
              <a:avLst/>
            </a:prstGeom>
            <a:noFill/>
          </p:spPr>
          <p:txBody>
            <a:bodyPr wrap="square" rtlCol="0">
              <a:spAutoFit/>
            </a:bodyPr>
            <a:lstStyle/>
            <a:p>
              <a:r>
                <a:rPr lang="en-US" sz="1600" dirty="0"/>
                <a:t>e</a:t>
              </a:r>
            </a:p>
          </p:txBody>
        </p:sp>
        <p:sp>
          <p:nvSpPr>
            <p:cNvPr id="136" name="TextBox 135">
              <a:extLst>
                <a:ext uri="{FF2B5EF4-FFF2-40B4-BE49-F238E27FC236}">
                  <a16:creationId xmlns:a16="http://schemas.microsoft.com/office/drawing/2014/main" id="{C5BD26BF-37B7-DB53-B1DF-6DF51838202B}"/>
                </a:ext>
              </a:extLst>
            </p:cNvPr>
            <p:cNvSpPr txBox="1"/>
            <p:nvPr/>
          </p:nvSpPr>
          <p:spPr>
            <a:xfrm>
              <a:off x="7127703" y="3511728"/>
              <a:ext cx="394316" cy="584775"/>
            </a:xfrm>
            <a:prstGeom prst="rect">
              <a:avLst/>
            </a:prstGeom>
            <a:noFill/>
          </p:spPr>
          <p:txBody>
            <a:bodyPr wrap="square" rtlCol="0">
              <a:spAutoFit/>
            </a:bodyPr>
            <a:lstStyle/>
            <a:p>
              <a:r>
                <a:rPr lang="en-US" sz="1600" dirty="0"/>
                <a:t>nv</a:t>
              </a:r>
            </a:p>
            <a:p>
              <a:endParaRPr lang="en-US" sz="1600" dirty="0"/>
            </a:p>
          </p:txBody>
        </p:sp>
        <p:sp>
          <p:nvSpPr>
            <p:cNvPr id="137" name="TextBox 136">
              <a:extLst>
                <a:ext uri="{FF2B5EF4-FFF2-40B4-BE49-F238E27FC236}">
                  <a16:creationId xmlns:a16="http://schemas.microsoft.com/office/drawing/2014/main" id="{4DA88330-F953-2DAD-72BB-9E59E44802DF}"/>
                </a:ext>
              </a:extLst>
            </p:cNvPr>
            <p:cNvSpPr txBox="1"/>
            <p:nvPr/>
          </p:nvSpPr>
          <p:spPr>
            <a:xfrm>
              <a:off x="7708312" y="5135566"/>
              <a:ext cx="280475" cy="338554"/>
            </a:xfrm>
            <a:prstGeom prst="rect">
              <a:avLst/>
            </a:prstGeom>
            <a:noFill/>
          </p:spPr>
          <p:txBody>
            <a:bodyPr wrap="square" rtlCol="0">
              <a:spAutoFit/>
            </a:bodyPr>
            <a:lstStyle/>
            <a:p>
              <a:r>
                <a:rPr lang="en-US" sz="1600" dirty="0"/>
                <a:t>e</a:t>
              </a:r>
            </a:p>
          </p:txBody>
        </p:sp>
        <p:sp>
          <p:nvSpPr>
            <p:cNvPr id="138" name="TextBox 137">
              <a:extLst>
                <a:ext uri="{FF2B5EF4-FFF2-40B4-BE49-F238E27FC236}">
                  <a16:creationId xmlns:a16="http://schemas.microsoft.com/office/drawing/2014/main" id="{7B64422E-81DC-FA97-BEA1-D9214B2812C3}"/>
                </a:ext>
              </a:extLst>
            </p:cNvPr>
            <p:cNvSpPr txBox="1"/>
            <p:nvPr/>
          </p:nvSpPr>
          <p:spPr>
            <a:xfrm>
              <a:off x="7710751" y="3996933"/>
              <a:ext cx="280475" cy="338554"/>
            </a:xfrm>
            <a:prstGeom prst="rect">
              <a:avLst/>
            </a:prstGeom>
            <a:noFill/>
          </p:spPr>
          <p:txBody>
            <a:bodyPr wrap="square" rtlCol="0">
              <a:spAutoFit/>
            </a:bodyPr>
            <a:lstStyle/>
            <a:p>
              <a:r>
                <a:rPr lang="en-US" sz="1600" dirty="0"/>
                <a:t>e</a:t>
              </a:r>
            </a:p>
          </p:txBody>
        </p:sp>
        <p:sp>
          <p:nvSpPr>
            <p:cNvPr id="139" name="TextBox 138">
              <a:extLst>
                <a:ext uri="{FF2B5EF4-FFF2-40B4-BE49-F238E27FC236}">
                  <a16:creationId xmlns:a16="http://schemas.microsoft.com/office/drawing/2014/main" id="{1BB9D5C3-F8C7-7729-61DA-641D67946577}"/>
                </a:ext>
              </a:extLst>
            </p:cNvPr>
            <p:cNvSpPr txBox="1"/>
            <p:nvPr/>
          </p:nvSpPr>
          <p:spPr>
            <a:xfrm>
              <a:off x="7659599" y="4658328"/>
              <a:ext cx="651417" cy="584775"/>
            </a:xfrm>
            <a:prstGeom prst="rect">
              <a:avLst/>
            </a:prstGeom>
            <a:noFill/>
          </p:spPr>
          <p:txBody>
            <a:bodyPr wrap="square" rtlCol="0">
              <a:spAutoFit/>
            </a:bodyPr>
            <a:lstStyle/>
            <a:p>
              <a:r>
                <a:rPr lang="en-US" sz="1600" dirty="0"/>
                <a:t>nv</a:t>
              </a:r>
            </a:p>
            <a:p>
              <a:endParaRPr lang="en-US" sz="1600" dirty="0"/>
            </a:p>
          </p:txBody>
        </p:sp>
        <p:sp>
          <p:nvSpPr>
            <p:cNvPr id="140" name="TextBox 139">
              <a:extLst>
                <a:ext uri="{FF2B5EF4-FFF2-40B4-BE49-F238E27FC236}">
                  <a16:creationId xmlns:a16="http://schemas.microsoft.com/office/drawing/2014/main" id="{78800D75-A4ED-0E83-16B0-4CE7A4B87668}"/>
                </a:ext>
              </a:extLst>
            </p:cNvPr>
            <p:cNvSpPr txBox="1"/>
            <p:nvPr/>
          </p:nvSpPr>
          <p:spPr>
            <a:xfrm>
              <a:off x="8242069" y="4857279"/>
              <a:ext cx="280475" cy="338554"/>
            </a:xfrm>
            <a:prstGeom prst="rect">
              <a:avLst/>
            </a:prstGeom>
            <a:noFill/>
          </p:spPr>
          <p:txBody>
            <a:bodyPr wrap="square" rtlCol="0">
              <a:spAutoFit/>
            </a:bodyPr>
            <a:lstStyle/>
            <a:p>
              <a:r>
                <a:rPr lang="en-US" sz="1600" dirty="0"/>
                <a:t>e</a:t>
              </a:r>
            </a:p>
          </p:txBody>
        </p:sp>
        <p:sp>
          <p:nvSpPr>
            <p:cNvPr id="141" name="TextBox 140">
              <a:extLst>
                <a:ext uri="{FF2B5EF4-FFF2-40B4-BE49-F238E27FC236}">
                  <a16:creationId xmlns:a16="http://schemas.microsoft.com/office/drawing/2014/main" id="{82FA26AA-D18C-0145-E424-2B9A528A82EE}"/>
                </a:ext>
              </a:extLst>
            </p:cNvPr>
            <p:cNvSpPr txBox="1"/>
            <p:nvPr/>
          </p:nvSpPr>
          <p:spPr>
            <a:xfrm>
              <a:off x="8251005" y="3728347"/>
              <a:ext cx="280475" cy="338554"/>
            </a:xfrm>
            <a:prstGeom prst="rect">
              <a:avLst/>
            </a:prstGeom>
            <a:noFill/>
          </p:spPr>
          <p:txBody>
            <a:bodyPr wrap="square" rtlCol="0">
              <a:spAutoFit/>
            </a:bodyPr>
            <a:lstStyle/>
            <a:p>
              <a:r>
                <a:rPr lang="en-US" sz="1600" dirty="0"/>
                <a:t>e</a:t>
              </a:r>
            </a:p>
          </p:txBody>
        </p:sp>
        <p:cxnSp>
          <p:nvCxnSpPr>
            <p:cNvPr id="142" name="Straight Arrow Connector 141">
              <a:extLst>
                <a:ext uri="{FF2B5EF4-FFF2-40B4-BE49-F238E27FC236}">
                  <a16:creationId xmlns:a16="http://schemas.microsoft.com/office/drawing/2014/main" id="{9ACC01AE-BFED-FEE3-317E-1A43C8628EAB}"/>
                </a:ext>
              </a:extLst>
            </p:cNvPr>
            <p:cNvCxnSpPr>
              <a:cxnSpLocks/>
              <a:stCxn id="144" idx="6"/>
              <a:endCxn id="146" idx="2"/>
            </p:cNvCxnSpPr>
            <p:nvPr/>
          </p:nvCxnSpPr>
          <p:spPr>
            <a:xfrm>
              <a:off x="8927680" y="3701182"/>
              <a:ext cx="314561" cy="1366"/>
            </a:xfrm>
            <a:prstGeom prst="straightConnector1">
              <a:avLst/>
            </a:prstGeom>
            <a:ln w="2857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3" name="Straight Arrow Connector 142">
              <a:extLst>
                <a:ext uri="{FF2B5EF4-FFF2-40B4-BE49-F238E27FC236}">
                  <a16:creationId xmlns:a16="http://schemas.microsoft.com/office/drawing/2014/main" id="{294C58D9-E7DA-5740-33F1-FE575EA798DA}"/>
                </a:ext>
              </a:extLst>
            </p:cNvPr>
            <p:cNvCxnSpPr>
              <a:cxnSpLocks/>
              <a:stCxn id="145" idx="6"/>
              <a:endCxn id="147" idx="3"/>
            </p:cNvCxnSpPr>
            <p:nvPr/>
          </p:nvCxnSpPr>
          <p:spPr>
            <a:xfrm flipV="1">
              <a:off x="9478313" y="3984966"/>
              <a:ext cx="329535" cy="190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4" name="Google Shape;109;p18">
              <a:extLst>
                <a:ext uri="{FF2B5EF4-FFF2-40B4-BE49-F238E27FC236}">
                  <a16:creationId xmlns:a16="http://schemas.microsoft.com/office/drawing/2014/main" id="{0C0224FD-08C0-ECE4-3954-530CC6AA54E4}"/>
                </a:ext>
              </a:extLst>
            </p:cNvPr>
            <p:cNvSpPr/>
            <p:nvPr/>
          </p:nvSpPr>
          <p:spPr>
            <a:xfrm>
              <a:off x="8691607" y="3597846"/>
              <a:ext cx="236073"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solidFill>
                  <a:srgbClr val="666666"/>
                </a:solidFill>
              </a:endParaRPr>
            </a:p>
          </p:txBody>
        </p:sp>
        <p:sp>
          <p:nvSpPr>
            <p:cNvPr id="145" name="Google Shape;109;p18">
              <a:extLst>
                <a:ext uri="{FF2B5EF4-FFF2-40B4-BE49-F238E27FC236}">
                  <a16:creationId xmlns:a16="http://schemas.microsoft.com/office/drawing/2014/main" id="{3D5BBB43-0A7B-5386-3538-CA187E993A69}"/>
                </a:ext>
              </a:extLst>
            </p:cNvPr>
            <p:cNvSpPr/>
            <p:nvPr/>
          </p:nvSpPr>
          <p:spPr>
            <a:xfrm>
              <a:off x="9242240" y="4072364"/>
              <a:ext cx="236073"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solidFill>
                  <a:srgbClr val="666666"/>
                </a:solidFill>
              </a:endParaRPr>
            </a:p>
          </p:txBody>
        </p:sp>
        <p:sp>
          <p:nvSpPr>
            <p:cNvPr id="146" name="Google Shape;109;p18">
              <a:extLst>
                <a:ext uri="{FF2B5EF4-FFF2-40B4-BE49-F238E27FC236}">
                  <a16:creationId xmlns:a16="http://schemas.microsoft.com/office/drawing/2014/main" id="{23378E22-1085-EE62-6016-5B7B7F31F225}"/>
                </a:ext>
              </a:extLst>
            </p:cNvPr>
            <p:cNvSpPr/>
            <p:nvPr/>
          </p:nvSpPr>
          <p:spPr>
            <a:xfrm>
              <a:off x="9242241" y="3599212"/>
              <a:ext cx="236073"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solidFill>
                  <a:srgbClr val="666666"/>
                </a:solidFill>
              </a:endParaRPr>
            </a:p>
          </p:txBody>
        </p:sp>
        <p:sp>
          <p:nvSpPr>
            <p:cNvPr id="147" name="Google Shape;110;p18">
              <a:extLst>
                <a:ext uri="{FF2B5EF4-FFF2-40B4-BE49-F238E27FC236}">
                  <a16:creationId xmlns:a16="http://schemas.microsoft.com/office/drawing/2014/main" id="{8386E739-F2D9-4F26-81BE-8EFE897A0AF9}"/>
                </a:ext>
              </a:extLst>
            </p:cNvPr>
            <p:cNvSpPr/>
            <p:nvPr/>
          </p:nvSpPr>
          <p:spPr>
            <a:xfrm>
              <a:off x="9773276" y="3795052"/>
              <a:ext cx="236073" cy="222498"/>
            </a:xfrm>
            <a:prstGeom prst="ellipse">
              <a:avLst/>
            </a:prstGeom>
            <a:gradFill>
              <a:gsLst>
                <a:gs pos="0">
                  <a:srgbClr val="F7E9D4"/>
                </a:gs>
                <a:gs pos="100000">
                  <a:srgbClr val="E6B94E"/>
                </a:gs>
              </a:gsLst>
              <a:lin ang="2698631"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solidFill>
                  <a:srgbClr val="666666"/>
                </a:solidFill>
              </a:endParaRPr>
            </a:p>
          </p:txBody>
        </p:sp>
        <p:cxnSp>
          <p:nvCxnSpPr>
            <p:cNvPr id="148" name="Straight Arrow Connector 147">
              <a:extLst>
                <a:ext uri="{FF2B5EF4-FFF2-40B4-BE49-F238E27FC236}">
                  <a16:creationId xmlns:a16="http://schemas.microsoft.com/office/drawing/2014/main" id="{CB973C67-483F-0F5C-915F-F64A30D0EED5}"/>
                </a:ext>
              </a:extLst>
            </p:cNvPr>
            <p:cNvCxnSpPr>
              <a:cxnSpLocks/>
              <a:stCxn id="146" idx="6"/>
              <a:endCxn id="147" idx="1"/>
            </p:cNvCxnSpPr>
            <p:nvPr/>
          </p:nvCxnSpPr>
          <p:spPr>
            <a:xfrm>
              <a:off x="9478314" y="3702548"/>
              <a:ext cx="329534" cy="12508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9" name="TextBox 148">
              <a:extLst>
                <a:ext uri="{FF2B5EF4-FFF2-40B4-BE49-F238E27FC236}">
                  <a16:creationId xmlns:a16="http://schemas.microsoft.com/office/drawing/2014/main" id="{586FAD50-E27E-AFC4-893D-426A50CA0029}"/>
                </a:ext>
              </a:extLst>
            </p:cNvPr>
            <p:cNvSpPr txBox="1"/>
            <p:nvPr/>
          </p:nvSpPr>
          <p:spPr>
            <a:xfrm>
              <a:off x="8874238" y="3334260"/>
              <a:ext cx="604075" cy="400110"/>
            </a:xfrm>
            <a:prstGeom prst="rect">
              <a:avLst/>
            </a:prstGeom>
            <a:noFill/>
          </p:spPr>
          <p:txBody>
            <a:bodyPr wrap="square" rtlCol="0">
              <a:spAutoFit/>
            </a:bodyPr>
            <a:lstStyle/>
            <a:p>
              <a:r>
                <a:rPr lang="en-US" sz="2000" dirty="0"/>
                <a:t>np</a:t>
              </a:r>
            </a:p>
          </p:txBody>
        </p:sp>
        <p:sp>
          <p:nvSpPr>
            <p:cNvPr id="150" name="TextBox 149">
              <a:extLst>
                <a:ext uri="{FF2B5EF4-FFF2-40B4-BE49-F238E27FC236}">
                  <a16:creationId xmlns:a16="http://schemas.microsoft.com/office/drawing/2014/main" id="{616E295B-C3EF-569A-ACFE-4F1FB9A24131}"/>
                </a:ext>
              </a:extLst>
            </p:cNvPr>
            <p:cNvSpPr txBox="1"/>
            <p:nvPr/>
          </p:nvSpPr>
          <p:spPr>
            <a:xfrm>
              <a:off x="9466469" y="3346238"/>
              <a:ext cx="604075" cy="400110"/>
            </a:xfrm>
            <a:prstGeom prst="rect">
              <a:avLst/>
            </a:prstGeom>
            <a:noFill/>
          </p:spPr>
          <p:txBody>
            <a:bodyPr wrap="square" rtlCol="0">
              <a:spAutoFit/>
            </a:bodyPr>
            <a:lstStyle/>
            <a:p>
              <a:r>
                <a:rPr lang="en-US" sz="2000" dirty="0"/>
                <a:t>rap</a:t>
              </a:r>
            </a:p>
          </p:txBody>
        </p:sp>
        <p:sp>
          <p:nvSpPr>
            <p:cNvPr id="151" name="TextBox 150">
              <a:extLst>
                <a:ext uri="{FF2B5EF4-FFF2-40B4-BE49-F238E27FC236}">
                  <a16:creationId xmlns:a16="http://schemas.microsoft.com/office/drawing/2014/main" id="{44475EE8-D0A3-0365-863C-BC84E4782372}"/>
                </a:ext>
              </a:extLst>
            </p:cNvPr>
            <p:cNvSpPr txBox="1"/>
            <p:nvPr/>
          </p:nvSpPr>
          <p:spPr>
            <a:xfrm>
              <a:off x="9478313" y="4017550"/>
              <a:ext cx="604075" cy="400110"/>
            </a:xfrm>
            <a:prstGeom prst="rect">
              <a:avLst/>
            </a:prstGeom>
            <a:noFill/>
          </p:spPr>
          <p:txBody>
            <a:bodyPr wrap="square" rtlCol="0">
              <a:spAutoFit/>
            </a:bodyPr>
            <a:lstStyle/>
            <a:p>
              <a:r>
                <a:rPr lang="en-US" sz="2000" dirty="0"/>
                <a:t>rp</a:t>
              </a:r>
            </a:p>
          </p:txBody>
        </p:sp>
        <p:sp>
          <p:nvSpPr>
            <p:cNvPr id="152" name="TextBox 151">
              <a:extLst>
                <a:ext uri="{FF2B5EF4-FFF2-40B4-BE49-F238E27FC236}">
                  <a16:creationId xmlns:a16="http://schemas.microsoft.com/office/drawing/2014/main" id="{84F10519-7D36-ECCD-854C-982BB9559E53}"/>
                </a:ext>
              </a:extLst>
            </p:cNvPr>
            <p:cNvSpPr txBox="1"/>
            <p:nvPr/>
          </p:nvSpPr>
          <p:spPr>
            <a:xfrm>
              <a:off x="8626849" y="3537044"/>
              <a:ext cx="651417" cy="338554"/>
            </a:xfrm>
            <a:prstGeom prst="rect">
              <a:avLst/>
            </a:prstGeom>
            <a:noFill/>
          </p:spPr>
          <p:txBody>
            <a:bodyPr wrap="square" rtlCol="0">
              <a:spAutoFit/>
            </a:bodyPr>
            <a:lstStyle/>
            <a:p>
              <a:r>
                <a:rPr lang="en-US" sz="1600" dirty="0"/>
                <a:t>nv</a:t>
              </a:r>
            </a:p>
          </p:txBody>
        </p:sp>
        <p:sp>
          <p:nvSpPr>
            <p:cNvPr id="153" name="TextBox 152">
              <a:extLst>
                <a:ext uri="{FF2B5EF4-FFF2-40B4-BE49-F238E27FC236}">
                  <a16:creationId xmlns:a16="http://schemas.microsoft.com/office/drawing/2014/main" id="{795F146E-D283-EB3E-8F2A-2004644CE116}"/>
                </a:ext>
              </a:extLst>
            </p:cNvPr>
            <p:cNvSpPr txBox="1"/>
            <p:nvPr/>
          </p:nvSpPr>
          <p:spPr>
            <a:xfrm>
              <a:off x="9224988" y="4003702"/>
              <a:ext cx="280475" cy="338554"/>
            </a:xfrm>
            <a:prstGeom prst="rect">
              <a:avLst/>
            </a:prstGeom>
            <a:noFill/>
          </p:spPr>
          <p:txBody>
            <a:bodyPr wrap="square" rtlCol="0">
              <a:spAutoFit/>
            </a:bodyPr>
            <a:lstStyle/>
            <a:p>
              <a:r>
                <a:rPr lang="en-US" sz="1600" dirty="0"/>
                <a:t>e</a:t>
              </a:r>
            </a:p>
          </p:txBody>
        </p:sp>
        <p:sp>
          <p:nvSpPr>
            <p:cNvPr id="154" name="TextBox 153">
              <a:extLst>
                <a:ext uri="{FF2B5EF4-FFF2-40B4-BE49-F238E27FC236}">
                  <a16:creationId xmlns:a16="http://schemas.microsoft.com/office/drawing/2014/main" id="{C8EE7558-059E-1A0B-E667-822F1407168B}"/>
                </a:ext>
              </a:extLst>
            </p:cNvPr>
            <p:cNvSpPr txBox="1"/>
            <p:nvPr/>
          </p:nvSpPr>
          <p:spPr>
            <a:xfrm>
              <a:off x="9176275" y="3526464"/>
              <a:ext cx="651417" cy="584775"/>
            </a:xfrm>
            <a:prstGeom prst="rect">
              <a:avLst/>
            </a:prstGeom>
            <a:noFill/>
          </p:spPr>
          <p:txBody>
            <a:bodyPr wrap="square" rtlCol="0">
              <a:spAutoFit/>
            </a:bodyPr>
            <a:lstStyle/>
            <a:p>
              <a:r>
                <a:rPr lang="en-US" sz="1600" dirty="0"/>
                <a:t>nv</a:t>
              </a:r>
            </a:p>
            <a:p>
              <a:endParaRPr lang="en-US" sz="1600" dirty="0"/>
            </a:p>
          </p:txBody>
        </p:sp>
        <p:sp>
          <p:nvSpPr>
            <p:cNvPr id="155" name="TextBox 154">
              <a:extLst>
                <a:ext uri="{FF2B5EF4-FFF2-40B4-BE49-F238E27FC236}">
                  <a16:creationId xmlns:a16="http://schemas.microsoft.com/office/drawing/2014/main" id="{8D079E71-9D9F-3896-A859-74D0EE612DB7}"/>
                </a:ext>
              </a:extLst>
            </p:cNvPr>
            <p:cNvSpPr txBox="1"/>
            <p:nvPr/>
          </p:nvSpPr>
          <p:spPr>
            <a:xfrm>
              <a:off x="9758745" y="3725415"/>
              <a:ext cx="280475" cy="338554"/>
            </a:xfrm>
            <a:prstGeom prst="rect">
              <a:avLst/>
            </a:prstGeom>
            <a:noFill/>
          </p:spPr>
          <p:txBody>
            <a:bodyPr wrap="square" rtlCol="0">
              <a:spAutoFit/>
            </a:bodyPr>
            <a:lstStyle/>
            <a:p>
              <a:r>
                <a:rPr lang="en-US" sz="1600" dirty="0"/>
                <a:t>e</a:t>
              </a:r>
            </a:p>
          </p:txBody>
        </p:sp>
        <p:cxnSp>
          <p:nvCxnSpPr>
            <p:cNvPr id="156" name="Straight Arrow Connector 155">
              <a:extLst>
                <a:ext uri="{FF2B5EF4-FFF2-40B4-BE49-F238E27FC236}">
                  <a16:creationId xmlns:a16="http://schemas.microsoft.com/office/drawing/2014/main" id="{4CEE1032-F7AE-1F47-AD32-1C5CCAEBDF94}"/>
                </a:ext>
              </a:extLst>
            </p:cNvPr>
            <p:cNvCxnSpPr>
              <a:cxnSpLocks/>
              <a:stCxn id="158" idx="6"/>
              <a:endCxn id="160" idx="2"/>
            </p:cNvCxnSpPr>
            <p:nvPr/>
          </p:nvCxnSpPr>
          <p:spPr>
            <a:xfrm>
              <a:off x="8881160" y="4805107"/>
              <a:ext cx="314561" cy="1366"/>
            </a:xfrm>
            <a:prstGeom prst="straightConnector1">
              <a:avLst/>
            </a:prstGeom>
            <a:ln w="2857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7" name="Straight Arrow Connector 156">
              <a:extLst>
                <a:ext uri="{FF2B5EF4-FFF2-40B4-BE49-F238E27FC236}">
                  <a16:creationId xmlns:a16="http://schemas.microsoft.com/office/drawing/2014/main" id="{28E0C0D6-4AB3-304F-8D29-7F559C562639}"/>
                </a:ext>
              </a:extLst>
            </p:cNvPr>
            <p:cNvCxnSpPr>
              <a:cxnSpLocks/>
              <a:stCxn id="159" idx="6"/>
              <a:endCxn id="161" idx="3"/>
            </p:cNvCxnSpPr>
            <p:nvPr/>
          </p:nvCxnSpPr>
          <p:spPr>
            <a:xfrm flipV="1">
              <a:off x="9431793" y="5088891"/>
              <a:ext cx="329535" cy="190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8" name="Google Shape;109;p18">
              <a:extLst>
                <a:ext uri="{FF2B5EF4-FFF2-40B4-BE49-F238E27FC236}">
                  <a16:creationId xmlns:a16="http://schemas.microsoft.com/office/drawing/2014/main" id="{1BBD133D-8263-2335-F179-B94CDBECE3C9}"/>
                </a:ext>
              </a:extLst>
            </p:cNvPr>
            <p:cNvSpPr/>
            <p:nvPr/>
          </p:nvSpPr>
          <p:spPr>
            <a:xfrm>
              <a:off x="8645087" y="4701771"/>
              <a:ext cx="236073"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solidFill>
                  <a:srgbClr val="666666"/>
                </a:solidFill>
              </a:endParaRPr>
            </a:p>
          </p:txBody>
        </p:sp>
        <p:sp>
          <p:nvSpPr>
            <p:cNvPr id="159" name="Google Shape;109;p18">
              <a:extLst>
                <a:ext uri="{FF2B5EF4-FFF2-40B4-BE49-F238E27FC236}">
                  <a16:creationId xmlns:a16="http://schemas.microsoft.com/office/drawing/2014/main" id="{0B57690E-4F22-19B2-829C-14165391E6D6}"/>
                </a:ext>
              </a:extLst>
            </p:cNvPr>
            <p:cNvSpPr/>
            <p:nvPr/>
          </p:nvSpPr>
          <p:spPr>
            <a:xfrm>
              <a:off x="9195720" y="5176289"/>
              <a:ext cx="236073"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solidFill>
                  <a:srgbClr val="666666"/>
                </a:solidFill>
              </a:endParaRPr>
            </a:p>
          </p:txBody>
        </p:sp>
        <p:sp>
          <p:nvSpPr>
            <p:cNvPr id="160" name="Google Shape;109;p18">
              <a:extLst>
                <a:ext uri="{FF2B5EF4-FFF2-40B4-BE49-F238E27FC236}">
                  <a16:creationId xmlns:a16="http://schemas.microsoft.com/office/drawing/2014/main" id="{AD686AC3-CF09-BBAE-C2E4-1C03A5430A2C}"/>
                </a:ext>
              </a:extLst>
            </p:cNvPr>
            <p:cNvSpPr/>
            <p:nvPr/>
          </p:nvSpPr>
          <p:spPr>
            <a:xfrm>
              <a:off x="9195721" y="4703137"/>
              <a:ext cx="236073"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solidFill>
                  <a:srgbClr val="666666"/>
                </a:solidFill>
              </a:endParaRPr>
            </a:p>
          </p:txBody>
        </p:sp>
        <p:sp>
          <p:nvSpPr>
            <p:cNvPr id="161" name="Google Shape;110;p18">
              <a:extLst>
                <a:ext uri="{FF2B5EF4-FFF2-40B4-BE49-F238E27FC236}">
                  <a16:creationId xmlns:a16="http://schemas.microsoft.com/office/drawing/2014/main" id="{68C0C4B2-642C-E267-68B5-6EDABAE854E1}"/>
                </a:ext>
              </a:extLst>
            </p:cNvPr>
            <p:cNvSpPr/>
            <p:nvPr/>
          </p:nvSpPr>
          <p:spPr>
            <a:xfrm>
              <a:off x="9726756" y="4898977"/>
              <a:ext cx="236073" cy="222498"/>
            </a:xfrm>
            <a:prstGeom prst="ellipse">
              <a:avLst/>
            </a:prstGeom>
            <a:gradFill>
              <a:gsLst>
                <a:gs pos="0">
                  <a:srgbClr val="F7E9D4"/>
                </a:gs>
                <a:gs pos="100000">
                  <a:srgbClr val="E6B94E"/>
                </a:gs>
              </a:gsLst>
              <a:lin ang="2698631"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a:solidFill>
                  <a:srgbClr val="666666"/>
                </a:solidFill>
              </a:endParaRPr>
            </a:p>
          </p:txBody>
        </p:sp>
        <p:cxnSp>
          <p:nvCxnSpPr>
            <p:cNvPr id="162" name="Straight Arrow Connector 161">
              <a:extLst>
                <a:ext uri="{FF2B5EF4-FFF2-40B4-BE49-F238E27FC236}">
                  <a16:creationId xmlns:a16="http://schemas.microsoft.com/office/drawing/2014/main" id="{D4A9B7F3-9314-3132-E50D-DBBDBDEAB752}"/>
                </a:ext>
              </a:extLst>
            </p:cNvPr>
            <p:cNvCxnSpPr>
              <a:cxnSpLocks/>
              <a:stCxn id="160" idx="6"/>
              <a:endCxn id="161" idx="1"/>
            </p:cNvCxnSpPr>
            <p:nvPr/>
          </p:nvCxnSpPr>
          <p:spPr>
            <a:xfrm>
              <a:off x="9431794" y="4806473"/>
              <a:ext cx="329534" cy="12508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3" name="TextBox 162">
              <a:extLst>
                <a:ext uri="{FF2B5EF4-FFF2-40B4-BE49-F238E27FC236}">
                  <a16:creationId xmlns:a16="http://schemas.microsoft.com/office/drawing/2014/main" id="{87DC3F25-4201-E2C7-58ED-9BE3F92CC1E3}"/>
                </a:ext>
              </a:extLst>
            </p:cNvPr>
            <p:cNvSpPr txBox="1"/>
            <p:nvPr/>
          </p:nvSpPr>
          <p:spPr>
            <a:xfrm>
              <a:off x="8827718" y="4438185"/>
              <a:ext cx="604075" cy="400110"/>
            </a:xfrm>
            <a:prstGeom prst="rect">
              <a:avLst/>
            </a:prstGeom>
            <a:noFill/>
          </p:spPr>
          <p:txBody>
            <a:bodyPr wrap="square" rtlCol="0">
              <a:spAutoFit/>
            </a:bodyPr>
            <a:lstStyle/>
            <a:p>
              <a:r>
                <a:rPr lang="en-US" sz="2000" dirty="0"/>
                <a:t>ap</a:t>
              </a:r>
            </a:p>
          </p:txBody>
        </p:sp>
        <p:sp>
          <p:nvSpPr>
            <p:cNvPr id="164" name="TextBox 163">
              <a:extLst>
                <a:ext uri="{FF2B5EF4-FFF2-40B4-BE49-F238E27FC236}">
                  <a16:creationId xmlns:a16="http://schemas.microsoft.com/office/drawing/2014/main" id="{3C894146-DB7E-F71C-73B0-EA56F5DF4476}"/>
                </a:ext>
              </a:extLst>
            </p:cNvPr>
            <p:cNvSpPr txBox="1"/>
            <p:nvPr/>
          </p:nvSpPr>
          <p:spPr>
            <a:xfrm>
              <a:off x="9419949" y="4450163"/>
              <a:ext cx="604075" cy="400110"/>
            </a:xfrm>
            <a:prstGeom prst="rect">
              <a:avLst/>
            </a:prstGeom>
            <a:noFill/>
          </p:spPr>
          <p:txBody>
            <a:bodyPr wrap="square" rtlCol="0">
              <a:spAutoFit/>
            </a:bodyPr>
            <a:lstStyle/>
            <a:p>
              <a:r>
                <a:rPr lang="en-US" sz="2000" dirty="0"/>
                <a:t>np</a:t>
              </a:r>
            </a:p>
          </p:txBody>
        </p:sp>
        <p:sp>
          <p:nvSpPr>
            <p:cNvPr id="165" name="TextBox 164">
              <a:extLst>
                <a:ext uri="{FF2B5EF4-FFF2-40B4-BE49-F238E27FC236}">
                  <a16:creationId xmlns:a16="http://schemas.microsoft.com/office/drawing/2014/main" id="{73AB3856-3566-8512-9EAA-3773E9EF4FA1}"/>
                </a:ext>
              </a:extLst>
            </p:cNvPr>
            <p:cNvSpPr txBox="1"/>
            <p:nvPr/>
          </p:nvSpPr>
          <p:spPr>
            <a:xfrm>
              <a:off x="9431793" y="5121475"/>
              <a:ext cx="604075" cy="400110"/>
            </a:xfrm>
            <a:prstGeom prst="rect">
              <a:avLst/>
            </a:prstGeom>
            <a:noFill/>
          </p:spPr>
          <p:txBody>
            <a:bodyPr wrap="square" rtlCol="0">
              <a:spAutoFit/>
            </a:bodyPr>
            <a:lstStyle/>
            <a:p>
              <a:r>
                <a:rPr lang="en-US" sz="2000" dirty="0"/>
                <a:t>ap</a:t>
              </a:r>
            </a:p>
          </p:txBody>
        </p:sp>
        <p:sp>
          <p:nvSpPr>
            <p:cNvPr id="166" name="TextBox 165">
              <a:extLst>
                <a:ext uri="{FF2B5EF4-FFF2-40B4-BE49-F238E27FC236}">
                  <a16:creationId xmlns:a16="http://schemas.microsoft.com/office/drawing/2014/main" id="{B8F6CCCB-16F0-13DB-56CD-73A606F7CFF1}"/>
                </a:ext>
              </a:extLst>
            </p:cNvPr>
            <p:cNvSpPr txBox="1"/>
            <p:nvPr/>
          </p:nvSpPr>
          <p:spPr>
            <a:xfrm>
              <a:off x="8619435" y="4630389"/>
              <a:ext cx="651417" cy="338554"/>
            </a:xfrm>
            <a:prstGeom prst="rect">
              <a:avLst/>
            </a:prstGeom>
            <a:noFill/>
          </p:spPr>
          <p:txBody>
            <a:bodyPr wrap="square" rtlCol="0">
              <a:spAutoFit/>
            </a:bodyPr>
            <a:lstStyle/>
            <a:p>
              <a:r>
                <a:rPr lang="en-US" sz="1600" dirty="0"/>
                <a:t>e</a:t>
              </a:r>
            </a:p>
          </p:txBody>
        </p:sp>
        <p:sp>
          <p:nvSpPr>
            <p:cNvPr id="167" name="TextBox 166">
              <a:extLst>
                <a:ext uri="{FF2B5EF4-FFF2-40B4-BE49-F238E27FC236}">
                  <a16:creationId xmlns:a16="http://schemas.microsoft.com/office/drawing/2014/main" id="{A5AF6B4A-B0E3-C67D-1079-EA474F9AB589}"/>
                </a:ext>
              </a:extLst>
            </p:cNvPr>
            <p:cNvSpPr txBox="1"/>
            <p:nvPr/>
          </p:nvSpPr>
          <p:spPr>
            <a:xfrm>
              <a:off x="9171736" y="5105312"/>
              <a:ext cx="490589" cy="338554"/>
            </a:xfrm>
            <a:prstGeom prst="rect">
              <a:avLst/>
            </a:prstGeom>
            <a:noFill/>
          </p:spPr>
          <p:txBody>
            <a:bodyPr wrap="square" rtlCol="0">
              <a:spAutoFit/>
            </a:bodyPr>
            <a:lstStyle/>
            <a:p>
              <a:r>
                <a:rPr lang="en-US" sz="1600" dirty="0"/>
                <a:t>e</a:t>
              </a:r>
            </a:p>
          </p:txBody>
        </p:sp>
        <p:sp>
          <p:nvSpPr>
            <p:cNvPr id="168" name="TextBox 167">
              <a:extLst>
                <a:ext uri="{FF2B5EF4-FFF2-40B4-BE49-F238E27FC236}">
                  <a16:creationId xmlns:a16="http://schemas.microsoft.com/office/drawing/2014/main" id="{BE89A76D-929B-0C98-4826-24A0304E950D}"/>
                </a:ext>
              </a:extLst>
            </p:cNvPr>
            <p:cNvSpPr txBox="1"/>
            <p:nvPr/>
          </p:nvSpPr>
          <p:spPr>
            <a:xfrm>
              <a:off x="9129755" y="4630389"/>
              <a:ext cx="651417" cy="584775"/>
            </a:xfrm>
            <a:prstGeom prst="rect">
              <a:avLst/>
            </a:prstGeom>
            <a:noFill/>
          </p:spPr>
          <p:txBody>
            <a:bodyPr wrap="square" rtlCol="0">
              <a:spAutoFit/>
            </a:bodyPr>
            <a:lstStyle/>
            <a:p>
              <a:r>
                <a:rPr lang="en-US" sz="1600" dirty="0"/>
                <a:t>nv</a:t>
              </a:r>
            </a:p>
            <a:p>
              <a:endParaRPr lang="en-US" sz="1600" dirty="0"/>
            </a:p>
          </p:txBody>
        </p:sp>
        <p:sp>
          <p:nvSpPr>
            <p:cNvPr id="169" name="TextBox 168">
              <a:extLst>
                <a:ext uri="{FF2B5EF4-FFF2-40B4-BE49-F238E27FC236}">
                  <a16:creationId xmlns:a16="http://schemas.microsoft.com/office/drawing/2014/main" id="{F9B51A64-3E10-9E9D-8DA5-DC522D05708E}"/>
                </a:ext>
              </a:extLst>
            </p:cNvPr>
            <p:cNvSpPr txBox="1"/>
            <p:nvPr/>
          </p:nvSpPr>
          <p:spPr>
            <a:xfrm>
              <a:off x="9662325" y="4839357"/>
              <a:ext cx="417123" cy="338554"/>
            </a:xfrm>
            <a:prstGeom prst="rect">
              <a:avLst/>
            </a:prstGeom>
            <a:noFill/>
          </p:spPr>
          <p:txBody>
            <a:bodyPr wrap="square" rtlCol="0">
              <a:spAutoFit/>
            </a:bodyPr>
            <a:lstStyle/>
            <a:p>
              <a:r>
                <a:rPr lang="en-US" sz="1600" dirty="0"/>
                <a:t>nv</a:t>
              </a:r>
            </a:p>
          </p:txBody>
        </p:sp>
        <p:sp>
          <p:nvSpPr>
            <p:cNvPr id="170" name="Rounded Rectangle 78">
              <a:extLst>
                <a:ext uri="{FF2B5EF4-FFF2-40B4-BE49-F238E27FC236}">
                  <a16:creationId xmlns:a16="http://schemas.microsoft.com/office/drawing/2014/main" id="{1413D494-AB8A-E112-CB5B-3549B1C2CB12}"/>
                </a:ext>
              </a:extLst>
            </p:cNvPr>
            <p:cNvSpPr/>
            <p:nvPr/>
          </p:nvSpPr>
          <p:spPr>
            <a:xfrm>
              <a:off x="4932589" y="3408039"/>
              <a:ext cx="1480247" cy="1131065"/>
            </a:xfrm>
            <a:prstGeom prst="roundRect">
              <a:avLst/>
            </a:prstGeom>
            <a:noFill/>
            <a:ln>
              <a:solidFill>
                <a:schemeClr val="dk1"/>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sz="2000"/>
            </a:p>
          </p:txBody>
        </p:sp>
        <p:sp>
          <p:nvSpPr>
            <p:cNvPr id="171" name="Rounded Rectangle 79">
              <a:extLst>
                <a:ext uri="{FF2B5EF4-FFF2-40B4-BE49-F238E27FC236}">
                  <a16:creationId xmlns:a16="http://schemas.microsoft.com/office/drawing/2014/main" id="{294E5237-6D97-4E0E-A411-1707D37D42A9}"/>
                </a:ext>
              </a:extLst>
            </p:cNvPr>
            <p:cNvSpPr/>
            <p:nvPr/>
          </p:nvSpPr>
          <p:spPr>
            <a:xfrm>
              <a:off x="6937772" y="3371600"/>
              <a:ext cx="3256829" cy="2387665"/>
            </a:xfrm>
            <a:prstGeom prst="roundRect">
              <a:avLst>
                <a:gd name="adj" fmla="val 6175"/>
              </a:avLst>
            </a:prstGeom>
            <a:noFill/>
            <a:ln>
              <a:solidFill>
                <a:schemeClr val="dk1"/>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sz="2000"/>
            </a:p>
          </p:txBody>
        </p:sp>
        <p:sp>
          <p:nvSpPr>
            <p:cNvPr id="172" name="TextBox 171">
              <a:extLst>
                <a:ext uri="{FF2B5EF4-FFF2-40B4-BE49-F238E27FC236}">
                  <a16:creationId xmlns:a16="http://schemas.microsoft.com/office/drawing/2014/main" id="{8444AB65-561A-B376-21F9-648F544FA044}"/>
                </a:ext>
              </a:extLst>
            </p:cNvPr>
            <p:cNvSpPr txBox="1"/>
            <p:nvPr/>
          </p:nvSpPr>
          <p:spPr>
            <a:xfrm>
              <a:off x="9791744" y="5163297"/>
              <a:ext cx="604075" cy="400110"/>
            </a:xfrm>
            <a:prstGeom prst="rect">
              <a:avLst/>
            </a:prstGeom>
            <a:noFill/>
          </p:spPr>
          <p:txBody>
            <a:bodyPr wrap="square" rtlCol="0">
              <a:spAutoFit/>
            </a:bodyPr>
            <a:lstStyle/>
            <a:p>
              <a:r>
                <a:rPr lang="en-US" sz="2000" dirty="0"/>
                <a:t>…</a:t>
              </a:r>
            </a:p>
          </p:txBody>
        </p:sp>
        <p:cxnSp>
          <p:nvCxnSpPr>
            <p:cNvPr id="173" name="Straight Arrow Connector 172">
              <a:extLst>
                <a:ext uri="{FF2B5EF4-FFF2-40B4-BE49-F238E27FC236}">
                  <a16:creationId xmlns:a16="http://schemas.microsoft.com/office/drawing/2014/main" id="{5FDA4BA3-D0B1-1B0C-7D53-5D162DD5F4E4}"/>
                </a:ext>
              </a:extLst>
            </p:cNvPr>
            <p:cNvCxnSpPr>
              <a:cxnSpLocks/>
            </p:cNvCxnSpPr>
            <p:nvPr/>
          </p:nvCxnSpPr>
          <p:spPr>
            <a:xfrm flipV="1">
              <a:off x="6624364" y="3427604"/>
              <a:ext cx="314115" cy="241827"/>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174" name="Straight Arrow Connector 173">
              <a:extLst>
                <a:ext uri="{FF2B5EF4-FFF2-40B4-BE49-F238E27FC236}">
                  <a16:creationId xmlns:a16="http://schemas.microsoft.com/office/drawing/2014/main" id="{361FA35D-F683-BB21-A116-CDD681F4765F}"/>
                </a:ext>
              </a:extLst>
            </p:cNvPr>
            <p:cNvCxnSpPr>
              <a:cxnSpLocks/>
            </p:cNvCxnSpPr>
            <p:nvPr/>
          </p:nvCxnSpPr>
          <p:spPr>
            <a:xfrm>
              <a:off x="6425138" y="4565928"/>
              <a:ext cx="423768" cy="817032"/>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950FA83-6E38-3F9A-F524-57E7ED26837F}"/>
                  </a:ext>
                </a:extLst>
              </p:cNvPr>
              <p:cNvSpPr txBox="1"/>
              <p:nvPr/>
            </p:nvSpPr>
            <p:spPr>
              <a:xfrm>
                <a:off x="6245115" y="2099490"/>
                <a:ext cx="3885283" cy="748218"/>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HK" sz="2000" i="1" smtClean="0">
                              <a:latin typeface="Cambria Math" panose="02040503050406030204" pitchFamily="18" charset="0"/>
                            </a:rPr>
                          </m:ctrlPr>
                        </m:sSubPr>
                        <m:e>
                          <m:r>
                            <a:rPr lang="en-HK" sz="2000" b="0" i="1" smtClean="0">
                              <a:latin typeface="Cambria Math" panose="02040503050406030204" pitchFamily="18" charset="0"/>
                            </a:rPr>
                            <m:t>𝑎</m:t>
                          </m:r>
                        </m:e>
                        <m:sub>
                          <m:r>
                            <a:rPr lang="en-HK" sz="2000" b="0" i="1" smtClean="0">
                              <a:latin typeface="Cambria Math" panose="02040503050406030204" pitchFamily="18" charset="0"/>
                            </a:rPr>
                            <m:t>𝑖</m:t>
                          </m:r>
                        </m:sub>
                      </m:sSub>
                      <m:r>
                        <a:rPr lang="en-HK" sz="2000" b="0" i="1" smtClean="0">
                          <a:latin typeface="Cambria Math" panose="02040503050406030204" pitchFamily="18" charset="0"/>
                        </a:rPr>
                        <m:t>=</m:t>
                      </m:r>
                      <m:sSup>
                        <m:sSupPr>
                          <m:ctrlPr>
                            <a:rPr lang="en-HK" sz="2000" b="0" i="1" smtClean="0">
                              <a:latin typeface="Cambria Math" panose="02040503050406030204" pitchFamily="18" charset="0"/>
                            </a:rPr>
                          </m:ctrlPr>
                        </m:sSupPr>
                        <m:e>
                          <m:r>
                            <a:rPr lang="en-HK" sz="2000" i="1">
                              <a:latin typeface="Cambria Math" panose="02040503050406030204" pitchFamily="18" charset="0"/>
                            </a:rPr>
                            <m:t>𝐴𝑡𝑡𝑛</m:t>
                          </m:r>
                          <m:r>
                            <a:rPr lang="en-HK" sz="2000" i="1">
                              <a:latin typeface="Cambria Math" panose="02040503050406030204" pitchFamily="18" charset="0"/>
                            </a:rPr>
                            <m:t>( </m:t>
                          </m:r>
                          <m:sSub>
                            <m:sSubPr>
                              <m:ctrlPr>
                                <a:rPr lang="en-HK" sz="2000" i="1">
                                  <a:latin typeface="Cambria Math" panose="02040503050406030204" pitchFamily="18" charset="0"/>
                                </a:rPr>
                              </m:ctrlPr>
                            </m:sSubPr>
                            <m:e>
                              <m:r>
                                <a:rPr lang="en-HK" sz="2000" i="1">
                                  <a:latin typeface="Cambria Math" panose="02040503050406030204" pitchFamily="18" charset="0"/>
                                </a:rPr>
                                <m:t>𝑊</m:t>
                              </m:r>
                            </m:e>
                            <m:sub>
                              <m:r>
                                <a:rPr lang="en-HK" sz="2000" i="1">
                                  <a:latin typeface="Cambria Math" panose="02040503050406030204" pitchFamily="18" charset="0"/>
                                </a:rPr>
                                <m:t>𝑞</m:t>
                              </m:r>
                            </m:sub>
                          </m:sSub>
                          <m:sSubSup>
                            <m:sSubSupPr>
                              <m:ctrlPr>
                                <a:rPr lang="en-HK" sz="2000" i="1">
                                  <a:latin typeface="Cambria Math" panose="02040503050406030204" pitchFamily="18" charset="0"/>
                                </a:rPr>
                              </m:ctrlPr>
                            </m:sSubSupPr>
                            <m:e>
                              <m:r>
                                <a:rPr lang="en-HK" sz="2000" i="1">
                                  <a:latin typeface="Cambria Math" panose="02040503050406030204" pitchFamily="18" charset="0"/>
                                  <a:ea typeface="Cambria Math" panose="02040503050406030204" pitchFamily="18" charset="0"/>
                                </a:rPr>
                                <m:t>𝜃</m:t>
                              </m:r>
                            </m:e>
                            <m:sub>
                              <m:r>
                                <a:rPr lang="en-HK" sz="2000" i="1">
                                  <a:latin typeface="Cambria Math" panose="02040503050406030204" pitchFamily="18" charset="0"/>
                                </a:rPr>
                                <m:t>𝑖</m:t>
                              </m:r>
                            </m:sub>
                            <m:sup>
                              <m:r>
                                <a:rPr lang="en-HK" sz="2000" i="1">
                                  <a:latin typeface="Cambria Math" panose="02040503050406030204" pitchFamily="18" charset="0"/>
                                </a:rPr>
                                <m:t>𝑇</m:t>
                              </m:r>
                            </m:sup>
                          </m:sSubSup>
                          <m:r>
                            <a:rPr lang="en-HK" sz="2000" i="1">
                              <a:latin typeface="Cambria Math" panose="02040503050406030204" pitchFamily="18" charset="0"/>
                            </a:rPr>
                            <m:t>,</m:t>
                          </m:r>
                          <m:sSub>
                            <m:sSubPr>
                              <m:ctrlPr>
                                <a:rPr lang="en-HK" sz="2000" i="1">
                                  <a:latin typeface="Cambria Math" panose="02040503050406030204" pitchFamily="18" charset="0"/>
                                </a:rPr>
                              </m:ctrlPr>
                            </m:sSubPr>
                            <m:e>
                              <m:r>
                                <a:rPr lang="en-HK" sz="2000" i="1">
                                  <a:latin typeface="Cambria Math" panose="02040503050406030204" pitchFamily="18" charset="0"/>
                                </a:rPr>
                                <m:t>𝑊</m:t>
                              </m:r>
                            </m:e>
                            <m:sub>
                              <m:r>
                                <a:rPr lang="en-HK" sz="2000" i="1">
                                  <a:latin typeface="Cambria Math" panose="02040503050406030204" pitchFamily="18" charset="0"/>
                                </a:rPr>
                                <m:t>𝑘</m:t>
                              </m:r>
                            </m:sub>
                          </m:sSub>
                          <m:sSubSup>
                            <m:sSubSupPr>
                              <m:ctrlPr>
                                <a:rPr lang="en-HK" sz="2000" i="1">
                                  <a:latin typeface="Cambria Math" panose="02040503050406030204" pitchFamily="18" charset="0"/>
                                </a:rPr>
                              </m:ctrlPr>
                            </m:sSubSupPr>
                            <m:e>
                              <m:r>
                                <a:rPr lang="en-HK" sz="2000" i="1">
                                  <a:latin typeface="Cambria Math" panose="02040503050406030204" pitchFamily="18" charset="0"/>
                                  <a:ea typeface="Cambria Math" panose="02040503050406030204" pitchFamily="18" charset="0"/>
                                </a:rPr>
                                <m:t>𝜃</m:t>
                              </m:r>
                            </m:e>
                            <m:sub>
                              <m:r>
                                <a:rPr lang="en-HK" sz="2000" i="1">
                                  <a:latin typeface="Cambria Math" panose="02040503050406030204" pitchFamily="18" charset="0"/>
                                </a:rPr>
                                <m:t>𝑖</m:t>
                              </m:r>
                            </m:sub>
                            <m:sup>
                              <m:r>
                                <a:rPr lang="en-HK" sz="2000" i="1">
                                  <a:latin typeface="Cambria Math" panose="02040503050406030204" pitchFamily="18" charset="0"/>
                                </a:rPr>
                                <m:t>𝑇</m:t>
                              </m:r>
                            </m:sup>
                          </m:sSubSup>
                          <m:r>
                            <a:rPr lang="en-HK" sz="2000" i="1">
                              <a:latin typeface="Cambria Math" panose="02040503050406030204" pitchFamily="18" charset="0"/>
                            </a:rPr>
                            <m:t>,</m:t>
                          </m:r>
                          <m:sSub>
                            <m:sSubPr>
                              <m:ctrlPr>
                                <a:rPr lang="en-HK" sz="2000" i="1">
                                  <a:latin typeface="Cambria Math" panose="02040503050406030204" pitchFamily="18" charset="0"/>
                                </a:rPr>
                              </m:ctrlPr>
                            </m:sSubPr>
                            <m:e>
                              <m:r>
                                <a:rPr lang="en-HK" sz="2000" i="1">
                                  <a:latin typeface="Cambria Math" panose="02040503050406030204" pitchFamily="18" charset="0"/>
                                </a:rPr>
                                <m:t>𝑊</m:t>
                              </m:r>
                            </m:e>
                            <m:sub>
                              <m:r>
                                <a:rPr lang="en-HK" sz="2000" i="1">
                                  <a:latin typeface="Cambria Math" panose="02040503050406030204" pitchFamily="18" charset="0"/>
                                </a:rPr>
                                <m:t>𝑣</m:t>
                              </m:r>
                            </m:sub>
                          </m:sSub>
                          <m:sSubSup>
                            <m:sSubSupPr>
                              <m:ctrlPr>
                                <a:rPr lang="en-HK" sz="2000" i="1">
                                  <a:latin typeface="Cambria Math" panose="02040503050406030204" pitchFamily="18" charset="0"/>
                                </a:rPr>
                              </m:ctrlPr>
                            </m:sSubSupPr>
                            <m:e>
                              <m:r>
                                <a:rPr lang="en-HK" sz="2000" i="1">
                                  <a:latin typeface="Cambria Math" panose="02040503050406030204" pitchFamily="18" charset="0"/>
                                  <a:ea typeface="Cambria Math" panose="02040503050406030204" pitchFamily="18" charset="0"/>
                                </a:rPr>
                                <m:t>𝜃</m:t>
                              </m:r>
                            </m:e>
                            <m:sub>
                              <m:r>
                                <a:rPr lang="en-HK" sz="2000" i="1">
                                  <a:latin typeface="Cambria Math" panose="02040503050406030204" pitchFamily="18" charset="0"/>
                                </a:rPr>
                                <m:t>𝑖</m:t>
                              </m:r>
                            </m:sub>
                            <m:sup>
                              <m:r>
                                <a:rPr lang="en-HK" sz="2000" i="1">
                                  <a:latin typeface="Cambria Math" panose="02040503050406030204" pitchFamily="18" charset="0"/>
                                </a:rPr>
                                <m:t>𝑇</m:t>
                              </m:r>
                            </m:sup>
                          </m:sSubSup>
                          <m:r>
                            <a:rPr lang="en-HK" sz="2000" i="1">
                              <a:latin typeface="Cambria Math" panose="02040503050406030204" pitchFamily="18" charset="0"/>
                            </a:rPr>
                            <m:t>)</m:t>
                          </m:r>
                          <m:r>
                            <m:rPr>
                              <m:nor/>
                            </m:rPr>
                            <a:rPr lang="en-HK" sz="2000" dirty="0"/>
                            <m:t> </m:t>
                          </m:r>
                        </m:e>
                        <m:sup>
                          <m:r>
                            <a:rPr lang="en-HK" sz="2000" b="0" i="1" smtClean="0">
                              <a:latin typeface="Cambria Math" panose="02040503050406030204" pitchFamily="18" charset="0"/>
                            </a:rPr>
                            <m:t>𝑇</m:t>
                          </m:r>
                        </m:sup>
                      </m:sSup>
                    </m:oMath>
                  </m:oMathPara>
                </a14:m>
                <a:endParaRPr lang="en-HK" sz="2000" b="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sSub>
                        <m:sSubPr>
                          <m:ctrlPr>
                            <a:rPr lang="en-HK" sz="2000" i="1">
                              <a:latin typeface="Cambria Math" panose="02040503050406030204" pitchFamily="18" charset="0"/>
                              <a:ea typeface="Cambria Math" panose="02040503050406030204" pitchFamily="18" charset="0"/>
                            </a:rPr>
                          </m:ctrlPr>
                        </m:sSubPr>
                        <m:e>
                          <m:r>
                            <a:rPr lang="en-HK" sz="2000" i="1">
                              <a:latin typeface="Cambria Math" panose="02040503050406030204" pitchFamily="18" charset="0"/>
                              <a:ea typeface="Cambria Math" panose="02040503050406030204" pitchFamily="18" charset="0"/>
                            </a:rPr>
                            <m:t>𝜃</m:t>
                          </m:r>
                        </m:e>
                        <m:sub>
                          <m:r>
                            <a:rPr lang="en-HK" sz="2000" i="1">
                              <a:latin typeface="Cambria Math" panose="02040503050406030204" pitchFamily="18" charset="0"/>
                              <a:ea typeface="Cambria Math" panose="02040503050406030204" pitchFamily="18" charset="0"/>
                            </a:rPr>
                            <m:t>𝑖</m:t>
                          </m:r>
                          <m:r>
                            <a:rPr lang="en-HK" sz="2000" i="1">
                              <a:latin typeface="Cambria Math" panose="02040503050406030204" pitchFamily="18" charset="0"/>
                              <a:ea typeface="Cambria Math" panose="02040503050406030204" pitchFamily="18" charset="0"/>
                            </a:rPr>
                            <m:t>+1</m:t>
                          </m:r>
                        </m:sub>
                      </m:sSub>
                      <m:r>
                        <a:rPr lang="en-HK" sz="2000" b="0" i="1" smtClean="0">
                          <a:latin typeface="Cambria Math" panose="02040503050406030204" pitchFamily="18" charset="0"/>
                          <a:ea typeface="Cambria Math" panose="02040503050406030204" pitchFamily="18" charset="0"/>
                        </a:rPr>
                        <m:t> </m:t>
                      </m:r>
                      <m:r>
                        <a:rPr lang="en-HK" sz="2000" b="0" i="1" smtClean="0">
                          <a:latin typeface="Cambria Math" panose="02040503050406030204" pitchFamily="18" charset="0"/>
                        </a:rPr>
                        <m:t>=</m:t>
                      </m:r>
                      <m:r>
                        <a:rPr lang="en-HK" sz="2000" b="0" i="1" smtClean="0">
                          <a:latin typeface="Cambria Math" panose="02040503050406030204" pitchFamily="18" charset="0"/>
                        </a:rPr>
                        <m:t>𝑀𝐿𝑃</m:t>
                      </m:r>
                      <m:r>
                        <a:rPr lang="en-HK" sz="2000" b="0" i="1" smtClean="0">
                          <a:latin typeface="Cambria Math" panose="02040503050406030204" pitchFamily="18" charset="0"/>
                        </a:rPr>
                        <m:t>(</m:t>
                      </m:r>
                      <m:sSub>
                        <m:sSubPr>
                          <m:ctrlPr>
                            <a:rPr lang="en-HK" sz="2000" i="1">
                              <a:latin typeface="Cambria Math" panose="02040503050406030204" pitchFamily="18" charset="0"/>
                            </a:rPr>
                          </m:ctrlPr>
                        </m:sSubPr>
                        <m:e>
                          <m:r>
                            <a:rPr lang="en-HK" sz="2000" i="1">
                              <a:latin typeface="Cambria Math" panose="02040503050406030204" pitchFamily="18" charset="0"/>
                            </a:rPr>
                            <m:t>𝑎</m:t>
                          </m:r>
                        </m:e>
                        <m:sub>
                          <m:r>
                            <a:rPr lang="en-HK" sz="2000" i="1">
                              <a:latin typeface="Cambria Math" panose="02040503050406030204" pitchFamily="18" charset="0"/>
                            </a:rPr>
                            <m:t>𝑖</m:t>
                          </m:r>
                        </m:sub>
                      </m:sSub>
                      <m:r>
                        <a:rPr lang="en-HK" sz="2000" b="0" i="1" smtClean="0">
                          <a:latin typeface="Cambria Math" panose="02040503050406030204" pitchFamily="18" charset="0"/>
                        </a:rPr>
                        <m:t>)</m:t>
                      </m:r>
                    </m:oMath>
                  </m:oMathPara>
                </a14:m>
                <a:endParaRPr lang="en-HK" sz="2000" b="0" dirty="0"/>
              </a:p>
            </p:txBody>
          </p:sp>
        </mc:Choice>
        <mc:Fallback xmlns="">
          <p:sp>
            <p:nvSpPr>
              <p:cNvPr id="4" name="TextBox 3">
                <a:extLst>
                  <a:ext uri="{FF2B5EF4-FFF2-40B4-BE49-F238E27FC236}">
                    <a16:creationId xmlns:a16="http://schemas.microsoft.com/office/drawing/2014/main" id="{E950FA83-6E38-3F9A-F524-57E7ED26837F}"/>
                  </a:ext>
                </a:extLst>
              </p:cNvPr>
              <p:cNvSpPr txBox="1">
                <a:spLocks noRot="1" noChangeAspect="1" noMove="1" noResize="1" noEditPoints="1" noAdjustHandles="1" noChangeArrowheads="1" noChangeShapeType="1" noTextEdit="1"/>
              </p:cNvSpPr>
              <p:nvPr/>
            </p:nvSpPr>
            <p:spPr>
              <a:xfrm>
                <a:off x="6245115" y="2099490"/>
                <a:ext cx="3885283" cy="748218"/>
              </a:xfrm>
              <a:prstGeom prst="rect">
                <a:avLst/>
              </a:prstGeom>
              <a:blipFill>
                <a:blip r:embed="rId3"/>
                <a:stretch>
                  <a:fillRect b="-8130"/>
                </a:stretch>
              </a:blipFill>
            </p:spPr>
            <p:txBody>
              <a:bodyPr/>
              <a:lstStyle/>
              <a:p>
                <a:r>
                  <a:rPr lang="en-HK">
                    <a:noFill/>
                  </a:rPr>
                  <a:t> </a:t>
                </a:r>
              </a:p>
            </p:txBody>
          </p:sp>
        </mc:Fallback>
      </mc:AlternateContent>
      <p:sp>
        <p:nvSpPr>
          <p:cNvPr id="6" name="Title 1">
            <a:extLst>
              <a:ext uri="{FF2B5EF4-FFF2-40B4-BE49-F238E27FC236}">
                <a16:creationId xmlns:a16="http://schemas.microsoft.com/office/drawing/2014/main" id="{97F714E8-0414-C1F9-7FA5-31AAE7C32133}"/>
              </a:ext>
            </a:extLst>
          </p:cNvPr>
          <p:cNvSpPr txBox="1">
            <a:spLocks/>
          </p:cNvSpPr>
          <p:nvPr/>
        </p:nvSpPr>
        <p:spPr>
          <a:xfrm>
            <a:off x="812679" y="15267"/>
            <a:ext cx="10515600" cy="12071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HK" dirty="0">
                <a:cs typeface="Calibri" panose="020F0502020204030204" pitchFamily="34" charset="0"/>
              </a:rPr>
              <a:t>Number Reasoning Network</a:t>
            </a:r>
          </a:p>
        </p:txBody>
      </p:sp>
      <p:sp>
        <p:nvSpPr>
          <p:cNvPr id="2" name="TextBox 1">
            <a:extLst>
              <a:ext uri="{FF2B5EF4-FFF2-40B4-BE49-F238E27FC236}">
                <a16:creationId xmlns:a16="http://schemas.microsoft.com/office/drawing/2014/main" id="{3DED1CD1-D088-3DDF-1071-27DBDDD1B7DA}"/>
              </a:ext>
            </a:extLst>
          </p:cNvPr>
          <p:cNvSpPr txBox="1"/>
          <p:nvPr/>
        </p:nvSpPr>
        <p:spPr>
          <a:xfrm>
            <a:off x="42162" y="6622004"/>
            <a:ext cx="8061655" cy="215444"/>
          </a:xfrm>
          <a:prstGeom prst="rect">
            <a:avLst/>
          </a:prstGeom>
          <a:noFill/>
        </p:spPr>
        <p:txBody>
          <a:bodyPr wrap="square">
            <a:spAutoFit/>
          </a:bodyPr>
          <a:lstStyle/>
          <a:p>
            <a:r>
              <a:rPr lang="en-HK" sz="800" b="0" i="0" dirty="0">
                <a:solidFill>
                  <a:srgbClr val="222222"/>
                </a:solidFill>
                <a:effectLst/>
                <a:latin typeface="Arial" panose="020B0604020202020204" pitchFamily="34" charset="0"/>
              </a:rPr>
              <a:t>Bai, J., Luo, C., Li, Z., Yin, Q., Yin, B., &amp; </a:t>
            </a:r>
            <a:r>
              <a:rPr lang="en-HK" sz="800" b="0" i="0" dirty="0" err="1">
                <a:solidFill>
                  <a:srgbClr val="222222"/>
                </a:solidFill>
                <a:effectLst/>
                <a:latin typeface="Arial" panose="020B0604020202020204" pitchFamily="34" charset="0"/>
              </a:rPr>
              <a:t>Song,</a:t>
            </a:r>
            <a:r>
              <a:rPr lang="en-HK" sz="800" b="0" i="0" dirty="0">
                <a:solidFill>
                  <a:srgbClr val="222222"/>
                </a:solidFill>
                <a:effectLst/>
                <a:latin typeface="Arial" panose="020B0604020202020204" pitchFamily="34" charset="0"/>
              </a:rPr>
              <a:t> Y. (2023). Knowledge graph reasoning over entities and numerical values. </a:t>
            </a:r>
            <a:r>
              <a:rPr lang="en-HK" sz="800" b="0" i="1" dirty="0" err="1">
                <a:solidFill>
                  <a:srgbClr val="222222"/>
                </a:solidFill>
                <a:effectLst/>
                <a:latin typeface="Arial" panose="020B0604020202020204" pitchFamily="34" charset="0"/>
              </a:rPr>
              <a:t>arXiv</a:t>
            </a:r>
            <a:r>
              <a:rPr lang="en-HK" sz="800" b="0" i="1" dirty="0">
                <a:solidFill>
                  <a:srgbClr val="222222"/>
                </a:solidFill>
                <a:effectLst/>
                <a:latin typeface="Arial" panose="020B0604020202020204" pitchFamily="34" charset="0"/>
              </a:rPr>
              <a:t> preprint arXiv:2306.01399</a:t>
            </a:r>
            <a:r>
              <a:rPr lang="en-HK" sz="800" b="0" i="0" dirty="0">
                <a:solidFill>
                  <a:srgbClr val="222222"/>
                </a:solidFill>
                <a:effectLst/>
                <a:latin typeface="Arial" panose="020B0604020202020204" pitchFamily="34" charset="0"/>
              </a:rPr>
              <a:t>.</a:t>
            </a:r>
            <a:endParaRPr lang="en-US" sz="800" dirty="0"/>
          </a:p>
        </p:txBody>
      </p:sp>
    </p:spTree>
    <p:extLst>
      <p:ext uri="{BB962C8B-B14F-4D97-AF65-F5344CB8AC3E}">
        <p14:creationId xmlns:p14="http://schemas.microsoft.com/office/powerpoint/2010/main" val="30972505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A787A-0937-A935-6CB2-893DCC49BC93}"/>
              </a:ext>
            </a:extLst>
          </p:cNvPr>
          <p:cNvSpPr>
            <a:spLocks noGrp="1"/>
          </p:cNvSpPr>
          <p:nvPr>
            <p:ph type="title"/>
          </p:nvPr>
        </p:nvSpPr>
        <p:spPr>
          <a:xfrm>
            <a:off x="838200" y="0"/>
            <a:ext cx="10515600" cy="1325563"/>
          </a:xfrm>
        </p:spPr>
        <p:txBody>
          <a:bodyPr>
            <a:normAutofit/>
          </a:bodyPr>
          <a:lstStyle/>
          <a:p>
            <a:r>
              <a:rPr lang="en-HK" sz="4000" dirty="0"/>
              <a:t>Number Embeddings and Learning Objective</a:t>
            </a:r>
          </a:p>
        </p:txBody>
      </p:sp>
      <p:sp>
        <p:nvSpPr>
          <p:cNvPr id="7" name="Slide Number Placeholder 6">
            <a:extLst>
              <a:ext uri="{FF2B5EF4-FFF2-40B4-BE49-F238E27FC236}">
                <a16:creationId xmlns:a16="http://schemas.microsoft.com/office/drawing/2014/main" id="{62BBB6F6-5BC5-8FFF-FA99-6EB148A76B16}"/>
              </a:ext>
            </a:extLst>
          </p:cNvPr>
          <p:cNvSpPr>
            <a:spLocks noGrp="1"/>
          </p:cNvSpPr>
          <p:nvPr>
            <p:ph type="sldNum" sz="quarter" idx="12"/>
          </p:nvPr>
        </p:nvSpPr>
        <p:spPr/>
        <p:txBody>
          <a:bodyPr/>
          <a:lstStyle/>
          <a:p>
            <a:fld id="{40FF0A25-54B3-41CC-992D-8587B52939C2}" type="slidenum">
              <a:rPr lang="en-HK" smtClean="0"/>
              <a:t>44</a:t>
            </a:fld>
            <a:endParaRPr lang="en-HK" dirty="0"/>
          </a:p>
        </p:txBody>
      </p:sp>
      <p:sp>
        <p:nvSpPr>
          <p:cNvPr id="4" name="Content Placeholder 2">
            <a:extLst>
              <a:ext uri="{FF2B5EF4-FFF2-40B4-BE49-F238E27FC236}">
                <a16:creationId xmlns:a16="http://schemas.microsoft.com/office/drawing/2014/main" id="{7D704963-0134-FC71-9899-B578E49CD7E7}"/>
              </a:ext>
            </a:extLst>
          </p:cNvPr>
          <p:cNvSpPr txBox="1">
            <a:spLocks/>
          </p:cNvSpPr>
          <p:nvPr/>
        </p:nvSpPr>
        <p:spPr>
          <a:xfrm>
            <a:off x="124409" y="1214462"/>
            <a:ext cx="7609757" cy="13047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HK" sz="2400" dirty="0"/>
              <a:t>Use maximize a posteriori probability (MAP) estimation to derive an objective function for type-aware reasoning.</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03D68CB-AB5F-318D-6475-0F273703B717}"/>
                  </a:ext>
                </a:extLst>
              </p:cNvPr>
              <p:cNvSpPr txBox="1"/>
              <p:nvPr/>
            </p:nvSpPr>
            <p:spPr>
              <a:xfrm>
                <a:off x="592720" y="5901122"/>
                <a:ext cx="8935576" cy="608821"/>
              </a:xfrm>
              <a:prstGeom prst="rect">
                <a:avLst/>
              </a:prstGeom>
              <a:noFill/>
            </p:spPr>
            <p:txBody>
              <a:bodyPr wrap="square" lIns="0" tIns="0" rIns="0" bIns="0" rtlCol="0">
                <a:spAutoFit/>
              </a:bodyPr>
              <a:lstStyle/>
              <a:p>
                <a14:m>
                  <m:oMath xmlns:m="http://schemas.openxmlformats.org/officeDocument/2006/math">
                    <m:sSub>
                      <m:sSubPr>
                        <m:ctrlPr>
                          <a:rPr lang="en-HK" sz="2400" i="1" smtClean="0">
                            <a:latin typeface="Cambria Math" panose="02040503050406030204" pitchFamily="18" charset="0"/>
                          </a:rPr>
                        </m:ctrlPr>
                      </m:sSubPr>
                      <m:e>
                        <m:r>
                          <a:rPr lang="en-HK" sz="2400" b="0" i="1" smtClean="0">
                            <a:latin typeface="Cambria Math" panose="02040503050406030204" pitchFamily="18" charset="0"/>
                          </a:rPr>
                          <m:t>𝐿</m:t>
                        </m:r>
                      </m:e>
                      <m:sub>
                        <m:r>
                          <a:rPr lang="en-HK" sz="2400" b="0" i="1" smtClean="0">
                            <a:latin typeface="Cambria Math" panose="02040503050406030204" pitchFamily="18" charset="0"/>
                          </a:rPr>
                          <m:t>𝐴</m:t>
                        </m:r>
                      </m:sub>
                    </m:sSub>
                    <m:r>
                      <a:rPr lang="en-HK" sz="2400" b="0" i="1" smtClean="0">
                        <a:latin typeface="Cambria Math" panose="02040503050406030204" pitchFamily="18" charset="0"/>
                      </a:rPr>
                      <m:t>= </m:t>
                    </m:r>
                    <m:f>
                      <m:fPr>
                        <m:ctrlPr>
                          <a:rPr lang="en-HK" sz="2400" b="0" i="1" smtClean="0">
                            <a:latin typeface="Cambria Math" panose="02040503050406030204" pitchFamily="18" charset="0"/>
                          </a:rPr>
                        </m:ctrlPr>
                      </m:fPr>
                      <m:num>
                        <m:r>
                          <a:rPr lang="en-HK" sz="2400" b="0" i="1" smtClean="0">
                            <a:latin typeface="Cambria Math" panose="02040503050406030204" pitchFamily="18" charset="0"/>
                          </a:rPr>
                          <m:t>1</m:t>
                        </m:r>
                      </m:num>
                      <m:den>
                        <m:r>
                          <a:rPr lang="en-HK" sz="2400" b="0" i="1" smtClean="0">
                            <a:latin typeface="Cambria Math" panose="02040503050406030204" pitchFamily="18" charset="0"/>
                          </a:rPr>
                          <m:t>𝑀</m:t>
                        </m:r>
                      </m:den>
                    </m:f>
                    <m:nary>
                      <m:naryPr>
                        <m:chr m:val="∑"/>
                        <m:ctrlPr>
                          <a:rPr lang="en-HK" sz="2400" b="0" i="1" smtClean="0">
                            <a:latin typeface="Cambria Math" panose="02040503050406030204" pitchFamily="18" charset="0"/>
                          </a:rPr>
                        </m:ctrlPr>
                      </m:naryPr>
                      <m:sub>
                        <m:r>
                          <m:rPr>
                            <m:brk m:alnAt="23"/>
                          </m:rPr>
                          <a:rPr lang="en-HK" sz="2400" b="0" i="1" smtClean="0">
                            <a:latin typeface="Cambria Math" panose="02040503050406030204" pitchFamily="18" charset="0"/>
                          </a:rPr>
                          <m:t>𝑗</m:t>
                        </m:r>
                        <m:r>
                          <a:rPr lang="en-HK" sz="2400" b="0" i="1" smtClean="0">
                            <a:latin typeface="Cambria Math" panose="02040503050406030204" pitchFamily="18" charset="0"/>
                          </a:rPr>
                          <m:t>=1</m:t>
                        </m:r>
                      </m:sub>
                      <m:sup>
                        <m:r>
                          <m:rPr>
                            <m:sty m:val="p"/>
                          </m:rPr>
                          <a:rPr lang="en-US" altLang="zh-CN" sz="2400" i="1">
                            <a:latin typeface="Cambria Math" panose="02040503050406030204" pitchFamily="18" charset="0"/>
                          </a:rPr>
                          <m:t>M</m:t>
                        </m:r>
                      </m:sup>
                      <m:e>
                        <m:r>
                          <a:rPr lang="en-HK" sz="2400" b="0" i="1" smtClean="0">
                            <a:latin typeface="Cambria Math" panose="02040503050406030204" pitchFamily="18" charset="0"/>
                          </a:rPr>
                          <m:t>(− </m:t>
                        </m:r>
                        <m:func>
                          <m:funcPr>
                            <m:ctrlPr>
                              <a:rPr lang="en-HK" sz="2400" b="0" i="1" smtClean="0">
                                <a:solidFill>
                                  <a:schemeClr val="tx1"/>
                                </a:solidFill>
                                <a:latin typeface="Cambria Math" panose="02040503050406030204" pitchFamily="18" charset="0"/>
                              </a:rPr>
                            </m:ctrlPr>
                          </m:funcPr>
                          <m:fName>
                            <m:r>
                              <m:rPr>
                                <m:sty m:val="p"/>
                              </m:rPr>
                              <a:rPr lang="en-HK" sz="2400" b="0" i="0" smtClean="0">
                                <a:solidFill>
                                  <a:schemeClr val="tx1"/>
                                </a:solidFill>
                                <a:latin typeface="Cambria Math" panose="02040503050406030204" pitchFamily="18" charset="0"/>
                              </a:rPr>
                              <m:t>log</m:t>
                            </m:r>
                          </m:fName>
                          <m:e>
                            <m:sSub>
                              <m:sSubPr>
                                <m:ctrlPr>
                                  <a:rPr lang="en-HK" sz="2400" b="0" i="1" smtClean="0">
                                    <a:solidFill>
                                      <a:schemeClr val="tx1"/>
                                    </a:solidFill>
                                    <a:latin typeface="Cambria Math" panose="02040503050406030204" pitchFamily="18" charset="0"/>
                                  </a:rPr>
                                </m:ctrlPr>
                              </m:sSubPr>
                              <m:e>
                                <m:r>
                                  <a:rPr lang="en-HK" sz="2400" b="0" i="1" smtClean="0">
                                    <a:solidFill>
                                      <a:schemeClr val="tx1"/>
                                    </a:solidFill>
                                    <a:latin typeface="Cambria Math" panose="02040503050406030204" pitchFamily="18" charset="0"/>
                                  </a:rPr>
                                  <m:t>𝑝</m:t>
                                </m:r>
                              </m:e>
                              <m:sub>
                                <m:sSubSup>
                                  <m:sSubSupPr>
                                    <m:ctrlPr>
                                      <a:rPr lang="en-HK" sz="2400" b="0" i="1" smtClean="0">
                                        <a:solidFill>
                                          <a:schemeClr val="tx1"/>
                                        </a:solidFill>
                                        <a:latin typeface="Cambria Math" panose="02040503050406030204" pitchFamily="18" charset="0"/>
                                      </a:rPr>
                                    </m:ctrlPr>
                                  </m:sSubSupPr>
                                  <m:e>
                                    <m:r>
                                      <a:rPr lang="en-HK" sz="2400" b="0" i="1" smtClean="0">
                                        <a:solidFill>
                                          <a:schemeClr val="tx1"/>
                                        </a:solidFill>
                                        <a:latin typeface="Cambria Math" panose="02040503050406030204" pitchFamily="18" charset="0"/>
                                        <a:ea typeface="Cambria Math" panose="02040503050406030204" pitchFamily="18" charset="0"/>
                                      </a:rPr>
                                      <m:t>𝜃</m:t>
                                    </m:r>
                                  </m:e>
                                  <m:sub>
                                    <m:r>
                                      <a:rPr lang="en-HK" sz="2400" b="0" i="1" smtClean="0">
                                        <a:solidFill>
                                          <a:schemeClr val="tx1"/>
                                        </a:solidFill>
                                        <a:latin typeface="Cambria Math" panose="02040503050406030204" pitchFamily="18" charset="0"/>
                                      </a:rPr>
                                      <m:t>𝐼</m:t>
                                    </m:r>
                                  </m:sub>
                                  <m:sup>
                                    <m:r>
                                      <a:rPr lang="en-HK" sz="2400" b="0" i="1" smtClean="0">
                                        <a:solidFill>
                                          <a:schemeClr val="tx1"/>
                                        </a:solidFill>
                                        <a:latin typeface="Cambria Math" panose="02040503050406030204" pitchFamily="18" charset="0"/>
                                      </a:rPr>
                                      <m:t>(</m:t>
                                    </m:r>
                                    <m:r>
                                      <a:rPr lang="en-HK" sz="2400" b="0" i="1" smtClean="0">
                                        <a:solidFill>
                                          <a:schemeClr val="tx1"/>
                                        </a:solidFill>
                                        <a:latin typeface="Cambria Math" panose="02040503050406030204" pitchFamily="18" charset="0"/>
                                      </a:rPr>
                                      <m:t>𝑗</m:t>
                                    </m:r>
                                    <m:r>
                                      <a:rPr lang="en-HK" sz="2400" b="0" i="1" smtClean="0">
                                        <a:solidFill>
                                          <a:schemeClr val="tx1"/>
                                        </a:solidFill>
                                        <a:latin typeface="Cambria Math" panose="02040503050406030204" pitchFamily="18" charset="0"/>
                                      </a:rPr>
                                      <m:t>)</m:t>
                                    </m:r>
                                  </m:sup>
                                </m:sSubSup>
                              </m:sub>
                            </m:sSub>
                            <m:r>
                              <a:rPr lang="en-HK" sz="2400" b="0" i="1" smtClean="0">
                                <a:solidFill>
                                  <a:schemeClr val="tx1"/>
                                </a:solidFill>
                                <a:latin typeface="Cambria Math" panose="02040503050406030204" pitchFamily="18" charset="0"/>
                              </a:rPr>
                              <m:t> </m:t>
                            </m:r>
                            <m:d>
                              <m:dPr>
                                <m:ctrlPr>
                                  <a:rPr lang="en-HK" sz="2400" b="0" i="1" smtClean="0">
                                    <a:solidFill>
                                      <a:schemeClr val="tx1"/>
                                    </a:solidFill>
                                    <a:latin typeface="Cambria Math" panose="02040503050406030204" pitchFamily="18" charset="0"/>
                                  </a:rPr>
                                </m:ctrlPr>
                              </m:dPr>
                              <m:e>
                                <m:r>
                                  <a:rPr lang="en-HK" sz="2400" b="0" i="1" smtClean="0">
                                    <a:solidFill>
                                      <a:schemeClr val="tx1"/>
                                    </a:solidFill>
                                    <a:latin typeface="Cambria Math" panose="02040503050406030204" pitchFamily="18" charset="0"/>
                                  </a:rPr>
                                  <m:t> </m:t>
                                </m:r>
                                <m:r>
                                  <a:rPr lang="en-HK" sz="2400" b="0" i="1" smtClean="0">
                                    <a:solidFill>
                                      <a:schemeClr val="tx1"/>
                                    </a:solidFill>
                                    <a:latin typeface="Cambria Math" panose="02040503050406030204" pitchFamily="18" charset="0"/>
                                    <a:ea typeface="Cambria Math" panose="02040503050406030204" pitchFamily="18" charset="0"/>
                                  </a:rPr>
                                  <m:t>𝜓</m:t>
                                </m:r>
                                <m:d>
                                  <m:dPr>
                                    <m:ctrlPr>
                                      <a:rPr lang="en-HK" sz="2400" b="0" i="1" smtClean="0">
                                        <a:solidFill>
                                          <a:schemeClr val="tx1"/>
                                        </a:solidFill>
                                        <a:latin typeface="Cambria Math" panose="02040503050406030204" pitchFamily="18" charset="0"/>
                                        <a:ea typeface="Cambria Math" panose="02040503050406030204" pitchFamily="18" charset="0"/>
                                      </a:rPr>
                                    </m:ctrlPr>
                                  </m:dPr>
                                  <m:e>
                                    <m:sSup>
                                      <m:sSupPr>
                                        <m:ctrlPr>
                                          <a:rPr lang="en-HK" sz="2400" b="0" i="1" smtClean="0">
                                            <a:solidFill>
                                              <a:schemeClr val="tx1"/>
                                            </a:solidFill>
                                            <a:latin typeface="Cambria Math" panose="02040503050406030204" pitchFamily="18" charset="0"/>
                                            <a:ea typeface="Cambria Math" panose="02040503050406030204" pitchFamily="18" charset="0"/>
                                          </a:rPr>
                                        </m:ctrlPr>
                                      </m:sSupPr>
                                      <m:e>
                                        <m:r>
                                          <a:rPr lang="en-HK" sz="2400" b="0" i="1" smtClean="0">
                                            <a:solidFill>
                                              <a:schemeClr val="tx1"/>
                                            </a:solidFill>
                                            <a:latin typeface="Cambria Math" panose="02040503050406030204" pitchFamily="18" charset="0"/>
                                            <a:ea typeface="Cambria Math" panose="02040503050406030204" pitchFamily="18" charset="0"/>
                                          </a:rPr>
                                          <m:t>𝑣</m:t>
                                        </m:r>
                                      </m:e>
                                      <m:sup>
                                        <m:d>
                                          <m:dPr>
                                            <m:ctrlPr>
                                              <a:rPr lang="en-HK" sz="2400" b="0" i="1" smtClean="0">
                                                <a:solidFill>
                                                  <a:schemeClr val="tx1"/>
                                                </a:solidFill>
                                                <a:latin typeface="Cambria Math" panose="02040503050406030204" pitchFamily="18" charset="0"/>
                                                <a:ea typeface="Cambria Math" panose="02040503050406030204" pitchFamily="18" charset="0"/>
                                              </a:rPr>
                                            </m:ctrlPr>
                                          </m:dPr>
                                          <m:e>
                                            <m:r>
                                              <a:rPr lang="en-HK" sz="2400" b="0" i="1" smtClean="0">
                                                <a:solidFill>
                                                  <a:schemeClr val="tx1"/>
                                                </a:solidFill>
                                                <a:latin typeface="Cambria Math" panose="02040503050406030204" pitchFamily="18" charset="0"/>
                                                <a:ea typeface="Cambria Math" panose="02040503050406030204" pitchFamily="18" charset="0"/>
                                              </a:rPr>
                                              <m:t>𝑗</m:t>
                                            </m:r>
                                          </m:e>
                                        </m:d>
                                      </m:sup>
                                    </m:sSup>
                                  </m:e>
                                </m:d>
                              </m:e>
                            </m:d>
                            <m:r>
                              <a:rPr lang="en-HK" sz="2400" b="0" i="1" smtClean="0">
                                <a:solidFill>
                                  <a:schemeClr val="tx1"/>
                                </a:solidFill>
                                <a:latin typeface="Cambria Math" panose="02040503050406030204" pitchFamily="18" charset="0"/>
                                <a:ea typeface="Cambria Math" panose="02040503050406030204" pitchFamily="18" charset="0"/>
                              </a:rPr>
                              <m:t>   − </m:t>
                            </m:r>
                            <m:func>
                              <m:funcPr>
                                <m:ctrlPr>
                                  <a:rPr lang="en-HK" sz="2400" b="0" i="1" smtClean="0">
                                    <a:solidFill>
                                      <a:schemeClr val="tx1"/>
                                    </a:solidFill>
                                    <a:latin typeface="Cambria Math" panose="02040503050406030204" pitchFamily="18" charset="0"/>
                                    <a:ea typeface="Cambria Math" panose="02040503050406030204" pitchFamily="18" charset="0"/>
                                  </a:rPr>
                                </m:ctrlPr>
                              </m:funcPr>
                              <m:fName>
                                <m:r>
                                  <m:rPr>
                                    <m:sty m:val="p"/>
                                  </m:rPr>
                                  <a:rPr lang="en-HK" sz="2400" b="0" i="0" smtClean="0">
                                    <a:solidFill>
                                      <a:schemeClr val="tx1"/>
                                    </a:solidFill>
                                    <a:latin typeface="Cambria Math" panose="02040503050406030204" pitchFamily="18" charset="0"/>
                                    <a:ea typeface="Cambria Math" panose="02040503050406030204" pitchFamily="18" charset="0"/>
                                  </a:rPr>
                                  <m:t>log</m:t>
                                </m:r>
                              </m:fName>
                              <m:e>
                                <m:sSub>
                                  <m:sSubPr>
                                    <m:ctrlPr>
                                      <a:rPr lang="en-HK" sz="2400" b="0" i="1" smtClean="0">
                                        <a:solidFill>
                                          <a:schemeClr val="tx1"/>
                                        </a:solidFill>
                                        <a:latin typeface="Cambria Math" panose="02040503050406030204" pitchFamily="18" charset="0"/>
                                        <a:ea typeface="Cambria Math" panose="02040503050406030204" pitchFamily="18" charset="0"/>
                                      </a:rPr>
                                    </m:ctrlPr>
                                  </m:sSubPr>
                                  <m:e>
                                    <m:r>
                                      <a:rPr lang="en-HK" sz="2400" b="0" i="1" smtClean="0">
                                        <a:solidFill>
                                          <a:schemeClr val="tx1"/>
                                        </a:solidFill>
                                        <a:latin typeface="Cambria Math" panose="02040503050406030204" pitchFamily="18" charset="0"/>
                                        <a:ea typeface="Cambria Math" panose="02040503050406030204" pitchFamily="18" charset="0"/>
                                      </a:rPr>
                                      <m:t>𝜙</m:t>
                                    </m:r>
                                  </m:e>
                                  <m:sub>
                                    <m:sSup>
                                      <m:sSupPr>
                                        <m:ctrlPr>
                                          <a:rPr lang="en-HK" sz="2400" b="0" i="1" smtClean="0">
                                            <a:solidFill>
                                              <a:schemeClr val="tx1"/>
                                            </a:solidFill>
                                            <a:latin typeface="Cambria Math" panose="02040503050406030204" pitchFamily="18" charset="0"/>
                                            <a:ea typeface="Cambria Math" panose="02040503050406030204" pitchFamily="18" charset="0"/>
                                          </a:rPr>
                                        </m:ctrlPr>
                                      </m:sSupPr>
                                      <m:e>
                                        <m:r>
                                          <a:rPr lang="en-HK" sz="2400" b="0" i="1" smtClean="0">
                                            <a:solidFill>
                                              <a:schemeClr val="tx1"/>
                                            </a:solidFill>
                                            <a:latin typeface="Cambria Math" panose="02040503050406030204" pitchFamily="18" charset="0"/>
                                            <a:ea typeface="Cambria Math" panose="02040503050406030204" pitchFamily="18" charset="0"/>
                                          </a:rPr>
                                          <m:t>𝑡</m:t>
                                        </m:r>
                                      </m:e>
                                      <m:sup>
                                        <m:d>
                                          <m:dPr>
                                            <m:ctrlPr>
                                              <a:rPr lang="en-HK" sz="2400" b="0" i="1" smtClean="0">
                                                <a:solidFill>
                                                  <a:schemeClr val="tx1"/>
                                                </a:solidFill>
                                                <a:latin typeface="Cambria Math" panose="02040503050406030204" pitchFamily="18" charset="0"/>
                                                <a:ea typeface="Cambria Math" panose="02040503050406030204" pitchFamily="18" charset="0"/>
                                              </a:rPr>
                                            </m:ctrlPr>
                                          </m:dPr>
                                          <m:e>
                                            <m:r>
                                              <a:rPr lang="en-HK" sz="2400" b="0" i="1" smtClean="0">
                                                <a:solidFill>
                                                  <a:schemeClr val="tx1"/>
                                                </a:solidFill>
                                                <a:latin typeface="Cambria Math" panose="02040503050406030204" pitchFamily="18" charset="0"/>
                                                <a:ea typeface="Cambria Math" panose="02040503050406030204" pitchFamily="18" charset="0"/>
                                              </a:rPr>
                                              <m:t>𝑗</m:t>
                                            </m:r>
                                          </m:e>
                                        </m:d>
                                      </m:sup>
                                    </m:sSup>
                                  </m:sub>
                                </m:sSub>
                                <m:r>
                                  <a:rPr lang="en-HK" sz="2400" b="0" i="1" smtClean="0">
                                    <a:solidFill>
                                      <a:schemeClr val="tx1"/>
                                    </a:solidFill>
                                    <a:latin typeface="Cambria Math" panose="02040503050406030204" pitchFamily="18" charset="0"/>
                                    <a:ea typeface="Cambria Math" panose="02040503050406030204" pitchFamily="18" charset="0"/>
                                  </a:rPr>
                                  <m:t>(</m:t>
                                </m:r>
                                <m:sSubSup>
                                  <m:sSubSupPr>
                                    <m:ctrlPr>
                                      <a:rPr lang="en-HK" sz="2400" b="0" i="1" smtClean="0">
                                        <a:solidFill>
                                          <a:schemeClr val="tx1"/>
                                        </a:solidFill>
                                        <a:latin typeface="Cambria Math" panose="02040503050406030204" pitchFamily="18" charset="0"/>
                                        <a:ea typeface="Cambria Math" panose="02040503050406030204" pitchFamily="18" charset="0"/>
                                      </a:rPr>
                                    </m:ctrlPr>
                                  </m:sSubSupPr>
                                  <m:e>
                                    <m:r>
                                      <a:rPr lang="en-HK" sz="2400" i="1">
                                        <a:solidFill>
                                          <a:schemeClr val="tx1"/>
                                        </a:solidFill>
                                        <a:latin typeface="Cambria Math" panose="02040503050406030204" pitchFamily="18" charset="0"/>
                                        <a:ea typeface="Cambria Math" panose="02040503050406030204" pitchFamily="18" charset="0"/>
                                      </a:rPr>
                                      <m:t>𝜃</m:t>
                                    </m:r>
                                  </m:e>
                                  <m:sub>
                                    <m:r>
                                      <a:rPr lang="en-HK" sz="2400" b="0" i="1" smtClean="0">
                                        <a:solidFill>
                                          <a:schemeClr val="tx1"/>
                                        </a:solidFill>
                                        <a:latin typeface="Cambria Math" panose="02040503050406030204" pitchFamily="18" charset="0"/>
                                        <a:ea typeface="Cambria Math" panose="02040503050406030204" pitchFamily="18" charset="0"/>
                                      </a:rPr>
                                      <m:t>𝐼</m:t>
                                    </m:r>
                                  </m:sub>
                                  <m:sup>
                                    <m:r>
                                      <a:rPr lang="en-HK" sz="2400" b="0" i="1" smtClean="0">
                                        <a:solidFill>
                                          <a:schemeClr val="tx1"/>
                                        </a:solidFill>
                                        <a:latin typeface="Cambria Math" panose="02040503050406030204" pitchFamily="18" charset="0"/>
                                        <a:ea typeface="Cambria Math" panose="02040503050406030204" pitchFamily="18" charset="0"/>
                                      </a:rPr>
                                      <m:t>(</m:t>
                                    </m:r>
                                    <m:r>
                                      <a:rPr lang="en-HK" sz="2400" b="0" i="1" smtClean="0">
                                        <a:solidFill>
                                          <a:schemeClr val="tx1"/>
                                        </a:solidFill>
                                        <a:latin typeface="Cambria Math" panose="02040503050406030204" pitchFamily="18" charset="0"/>
                                        <a:ea typeface="Cambria Math" panose="02040503050406030204" pitchFamily="18" charset="0"/>
                                      </a:rPr>
                                      <m:t>𝑗</m:t>
                                    </m:r>
                                    <m:r>
                                      <a:rPr lang="en-HK" sz="2400" b="0" i="1" smtClean="0">
                                        <a:solidFill>
                                          <a:schemeClr val="tx1"/>
                                        </a:solidFill>
                                        <a:latin typeface="Cambria Math" panose="02040503050406030204" pitchFamily="18" charset="0"/>
                                        <a:ea typeface="Cambria Math" panose="02040503050406030204" pitchFamily="18" charset="0"/>
                                      </a:rPr>
                                      <m:t>)</m:t>
                                    </m:r>
                                  </m:sup>
                                </m:sSubSup>
                                <m:r>
                                  <a:rPr lang="en-HK" sz="2400" b="0" i="1" smtClean="0">
                                    <a:solidFill>
                                      <a:schemeClr val="tx1"/>
                                    </a:solidFill>
                                    <a:latin typeface="Cambria Math" panose="02040503050406030204" pitchFamily="18" charset="0"/>
                                    <a:ea typeface="Cambria Math" panose="02040503050406030204" pitchFamily="18" charset="0"/>
                                  </a:rPr>
                                  <m:t>)</m:t>
                                </m:r>
                              </m:e>
                            </m:func>
                          </m:e>
                        </m:func>
                        <m:r>
                          <a:rPr lang="en-HK" sz="2400" b="0" i="1" smtClean="0">
                            <a:latin typeface="Cambria Math" panose="02040503050406030204" pitchFamily="18" charset="0"/>
                          </a:rPr>
                          <m:t>)</m:t>
                        </m:r>
                      </m:e>
                    </m:nary>
                  </m:oMath>
                </a14:m>
                <a:r>
                  <a:rPr lang="en-HK" sz="2400" dirty="0"/>
                  <a:t>  </a:t>
                </a:r>
              </a:p>
            </p:txBody>
          </p:sp>
        </mc:Choice>
        <mc:Fallback xmlns="">
          <p:sp>
            <p:nvSpPr>
              <p:cNvPr id="3" name="TextBox 2">
                <a:extLst>
                  <a:ext uri="{FF2B5EF4-FFF2-40B4-BE49-F238E27FC236}">
                    <a16:creationId xmlns:a16="http://schemas.microsoft.com/office/drawing/2014/main" id="{603D68CB-AB5F-318D-6475-0F273703B717}"/>
                  </a:ext>
                </a:extLst>
              </p:cNvPr>
              <p:cNvSpPr txBox="1">
                <a:spLocks noRot="1" noChangeAspect="1" noMove="1" noResize="1" noEditPoints="1" noAdjustHandles="1" noChangeArrowheads="1" noChangeShapeType="1" noTextEdit="1"/>
              </p:cNvSpPr>
              <p:nvPr/>
            </p:nvSpPr>
            <p:spPr>
              <a:xfrm>
                <a:off x="592720" y="5901122"/>
                <a:ext cx="8935576" cy="608821"/>
              </a:xfrm>
              <a:prstGeom prst="rect">
                <a:avLst/>
              </a:prstGeom>
              <a:blipFill>
                <a:blip r:embed="rId3"/>
                <a:stretch>
                  <a:fillRect l="-1135" t="-87755" b="-1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2F473D0-42AE-3454-7B69-A14D361ED34E}"/>
                  </a:ext>
                </a:extLst>
              </p:cNvPr>
              <p:cNvSpPr txBox="1"/>
              <p:nvPr/>
            </p:nvSpPr>
            <p:spPr>
              <a:xfrm>
                <a:off x="271878" y="2285822"/>
                <a:ext cx="11376776" cy="2913233"/>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sSub>
                        <m:sSubPr>
                          <m:ctrlPr>
                            <a:rPr lang="en-US" sz="2400" i="1" smtClean="0">
                              <a:latin typeface="Cambria Math" panose="02040503050406030204" pitchFamily="18" charset="0"/>
                              <a:ea typeface="Cambria Math" panose="02040503050406030204" pitchFamily="18" charset="0"/>
                            </a:rPr>
                          </m:ctrlPr>
                        </m:sSubPr>
                        <m:e>
                          <m:acc>
                            <m:accPr>
                              <m:chr m:val="̂"/>
                              <m:ctrlPr>
                                <a:rPr lang="en-US" sz="2400" i="1">
                                  <a:latin typeface="Cambria Math" panose="02040503050406030204" pitchFamily="18" charset="0"/>
                                  <a:ea typeface="Cambria Math" panose="02040503050406030204" pitchFamily="18" charset="0"/>
                                </a:rPr>
                              </m:ctrlPr>
                            </m:accPr>
                            <m:e>
                              <m:r>
                                <a:rPr lang="en-US" sz="2400" i="1">
                                  <a:latin typeface="Cambria Math" panose="02040503050406030204" pitchFamily="18" charset="0"/>
                                  <a:ea typeface="Cambria Math" panose="02040503050406030204" pitchFamily="18" charset="0"/>
                                </a:rPr>
                                <m:t>𝜃</m:t>
                              </m:r>
                              <m:r>
                                <m:rPr>
                                  <m:nor/>
                                </m:rPr>
                                <a:rPr lang="en-US" sz="2400" dirty="0"/>
                                <m:t> </m:t>
                              </m:r>
                            </m:e>
                          </m:acc>
                        </m:e>
                        <m:sub>
                          <m:r>
                            <a:rPr lang="en-US" sz="2400" b="0" i="1" smtClean="0">
                              <a:latin typeface="Cambria Math" panose="02040503050406030204" pitchFamily="18" charset="0"/>
                              <a:ea typeface="Cambria Math" panose="02040503050406030204" pitchFamily="18" charset="0"/>
                            </a:rPr>
                            <m:t>𝐼</m:t>
                          </m:r>
                        </m:sub>
                      </m:sSub>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𝑣</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𝑡</m:t>
                          </m:r>
                        </m:e>
                      </m:d>
                      <m:r>
                        <a:rPr lang="en-US" sz="2400" b="0" i="1" smtClean="0">
                          <a:latin typeface="Cambria Math" panose="02040503050406030204" pitchFamily="18" charset="0"/>
                          <a:ea typeface="Cambria Math" panose="02040503050406030204" pitchFamily="18" charset="0"/>
                        </a:rPr>
                        <m:t>= </m:t>
                      </m:r>
                      <m:func>
                        <m:funcPr>
                          <m:ctrlPr>
                            <a:rPr lang="en-US" sz="2400" b="0" i="1" smtClean="0">
                              <a:latin typeface="Cambria Math" panose="02040503050406030204" pitchFamily="18" charset="0"/>
                              <a:ea typeface="Cambria Math" panose="02040503050406030204" pitchFamily="18" charset="0"/>
                            </a:rPr>
                          </m:ctrlPr>
                        </m:funcPr>
                        <m:fName>
                          <m:limLow>
                            <m:limLowPr>
                              <m:ctrlPr>
                                <a:rPr lang="en-US" sz="2400" b="0" i="1" smtClean="0">
                                  <a:latin typeface="Cambria Math" panose="02040503050406030204" pitchFamily="18" charset="0"/>
                                  <a:ea typeface="Cambria Math" panose="02040503050406030204" pitchFamily="18" charset="0"/>
                                </a:rPr>
                              </m:ctrlPr>
                            </m:limLowPr>
                            <m:e>
                              <m:r>
                                <m:rPr>
                                  <m:sty m:val="p"/>
                                </m:rPr>
                                <a:rPr lang="en-US" sz="2400" b="0" i="0" smtClean="0">
                                  <a:latin typeface="Cambria Math" panose="02040503050406030204" pitchFamily="18" charset="0"/>
                                  <a:ea typeface="Cambria Math" panose="02040503050406030204" pitchFamily="18" charset="0"/>
                                </a:rPr>
                                <m:t>arg</m:t>
                              </m:r>
                              <m:r>
                                <a:rPr lang="en-US" sz="2400" b="0" i="0" smtClean="0">
                                  <a:latin typeface="Cambria Math" panose="02040503050406030204" pitchFamily="18" charset="0"/>
                                  <a:ea typeface="Cambria Math" panose="02040503050406030204" pitchFamily="18" charset="0"/>
                                </a:rPr>
                                <m:t> </m:t>
                              </m:r>
                              <m:r>
                                <m:rPr>
                                  <m:sty m:val="p"/>
                                </m:rPr>
                                <a:rPr lang="en-US" sz="2400" b="0" i="0" smtClean="0">
                                  <a:latin typeface="Cambria Math" panose="02040503050406030204" pitchFamily="18" charset="0"/>
                                  <a:ea typeface="Cambria Math" panose="02040503050406030204" pitchFamily="18" charset="0"/>
                                </a:rPr>
                                <m:t>max</m:t>
                              </m:r>
                            </m:e>
                            <m:lim>
                              <m:sSub>
                                <m:sSubPr>
                                  <m:ctrlPr>
                                    <a:rPr lang="en-US" sz="2400" b="0" i="1" smtClean="0">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𝜃</m:t>
                                  </m:r>
                                </m:e>
                                <m:sub>
                                  <m:r>
                                    <a:rPr lang="en-US" sz="2400" b="0" i="1" smtClean="0">
                                      <a:latin typeface="Cambria Math" panose="02040503050406030204" pitchFamily="18" charset="0"/>
                                      <a:ea typeface="Cambria Math" panose="02040503050406030204" pitchFamily="18" charset="0"/>
                                    </a:rPr>
                                    <m:t>𝐼</m:t>
                                  </m:r>
                                </m:sub>
                              </m:sSub>
                            </m:lim>
                          </m:limLow>
                        </m:fName>
                        <m:e>
                          <m:r>
                            <a:rPr lang="en-US" sz="2400" b="0" i="1" smtClean="0">
                              <a:latin typeface="Cambria Math" panose="02040503050406030204" pitchFamily="18" charset="0"/>
                              <a:ea typeface="Cambria Math" panose="02040503050406030204" pitchFamily="18" charset="0"/>
                            </a:rPr>
                            <m:t>𝑓</m:t>
                          </m:r>
                          <m:d>
                            <m:dPr>
                              <m:ctrlPr>
                                <a:rPr lang="en-US" sz="2400" b="0" i="1" smtClean="0">
                                  <a:latin typeface="Cambria Math" panose="02040503050406030204" pitchFamily="18" charset="0"/>
                                  <a:ea typeface="Cambria Math" panose="02040503050406030204" pitchFamily="18" charset="0"/>
                                </a:rPr>
                              </m:ctrlPr>
                            </m:dPr>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𝜃</m:t>
                                  </m:r>
                                </m:e>
                                <m:sub>
                                  <m:r>
                                    <a:rPr lang="en-US" sz="2400" i="1">
                                      <a:latin typeface="Cambria Math" panose="02040503050406030204" pitchFamily="18" charset="0"/>
                                      <a:ea typeface="Cambria Math" panose="02040503050406030204" pitchFamily="18" charset="0"/>
                                    </a:rPr>
                                    <m:t>𝐼</m:t>
                                  </m:r>
                                </m:sub>
                              </m:sSub>
                            </m:e>
                            <m:e>
                              <m:r>
                                <a:rPr lang="en-US" sz="2400" b="0" i="1" smtClean="0">
                                  <a:latin typeface="Cambria Math" panose="02040503050406030204" pitchFamily="18" charset="0"/>
                                  <a:ea typeface="Cambria Math" panose="02040503050406030204" pitchFamily="18" charset="0"/>
                                </a:rPr>
                                <m:t>𝑣</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𝑡</m:t>
                              </m:r>
                            </m:e>
                          </m:d>
                          <m:r>
                            <a:rPr lang="en-US" sz="2400" b="0" i="1" smtClean="0">
                              <a:latin typeface="Cambria Math" panose="02040503050406030204" pitchFamily="18" charset="0"/>
                              <a:ea typeface="Cambria Math" panose="02040503050406030204" pitchFamily="18" charset="0"/>
                            </a:rPr>
                            <m:t> </m:t>
                          </m:r>
                        </m:e>
                      </m:func>
                    </m:oMath>
                  </m:oMathPara>
                </a14:m>
                <a:endParaRPr lang="en-US" sz="2400" b="0" i="1" dirty="0">
                  <a:latin typeface="Cambria Math" panose="02040503050406030204" pitchFamily="18" charset="0"/>
                  <a:ea typeface="Cambria Math" panose="02040503050406030204" pitchFamily="18" charset="0"/>
                </a:endParaRPr>
              </a:p>
              <a:p>
                <a:r>
                  <a:rPr lang="en-US" sz="2400" b="0" dirty="0">
                    <a:ea typeface="Cambria Math" panose="02040503050406030204" pitchFamily="18" charset="0"/>
                  </a:rPr>
                  <a:t>	</a:t>
                </a:r>
                <a14:m>
                  <m:oMath xmlns:m="http://schemas.openxmlformats.org/officeDocument/2006/math">
                    <m:r>
                      <a:rPr lang="en-US" sz="2400" b="0" i="1" smtClean="0">
                        <a:latin typeface="Cambria Math" panose="02040503050406030204" pitchFamily="18" charset="0"/>
                        <a:ea typeface="Cambria Math" panose="02040503050406030204" pitchFamily="18" charset="0"/>
                      </a:rPr>
                      <m:t>=</m:t>
                    </m:r>
                  </m:oMath>
                </a14:m>
                <a:r>
                  <a:rPr lang="en-US" sz="2400" dirty="0"/>
                  <a:t> </a:t>
                </a:r>
                <a14:m>
                  <m:oMath xmlns:m="http://schemas.openxmlformats.org/officeDocument/2006/math">
                    <m:func>
                      <m:funcPr>
                        <m:ctrlPr>
                          <a:rPr lang="en-US" sz="2400" i="1">
                            <a:latin typeface="Cambria Math" panose="02040503050406030204" pitchFamily="18" charset="0"/>
                            <a:ea typeface="Cambria Math" panose="02040503050406030204" pitchFamily="18" charset="0"/>
                          </a:rPr>
                        </m:ctrlPr>
                      </m:funcPr>
                      <m:fName>
                        <m:limLow>
                          <m:limLowPr>
                            <m:ctrlPr>
                              <a:rPr lang="en-US" sz="2400" i="1">
                                <a:latin typeface="Cambria Math" panose="02040503050406030204" pitchFamily="18" charset="0"/>
                                <a:ea typeface="Cambria Math" panose="02040503050406030204" pitchFamily="18" charset="0"/>
                              </a:rPr>
                            </m:ctrlPr>
                          </m:limLowPr>
                          <m:e>
                            <m:r>
                              <m:rPr>
                                <m:sty m:val="p"/>
                              </m:rPr>
                              <a:rPr lang="en-US" sz="2400">
                                <a:latin typeface="Cambria Math" panose="02040503050406030204" pitchFamily="18" charset="0"/>
                                <a:ea typeface="Cambria Math" panose="02040503050406030204" pitchFamily="18" charset="0"/>
                              </a:rPr>
                              <m:t>arg</m:t>
                            </m:r>
                            <m:r>
                              <a:rPr lang="en-US" sz="2400">
                                <a:latin typeface="Cambria Math" panose="02040503050406030204" pitchFamily="18" charset="0"/>
                                <a:ea typeface="Cambria Math" panose="02040503050406030204" pitchFamily="18" charset="0"/>
                              </a:rPr>
                              <m:t> </m:t>
                            </m:r>
                            <m:r>
                              <m:rPr>
                                <m:sty m:val="p"/>
                              </m:rPr>
                              <a:rPr lang="en-US" sz="2400">
                                <a:latin typeface="Cambria Math" panose="02040503050406030204" pitchFamily="18" charset="0"/>
                                <a:ea typeface="Cambria Math" panose="02040503050406030204" pitchFamily="18" charset="0"/>
                              </a:rPr>
                              <m:t>max</m:t>
                            </m:r>
                          </m:e>
                          <m:lim>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𝜃</m:t>
                                </m:r>
                              </m:e>
                              <m:sub>
                                <m:r>
                                  <a:rPr lang="en-US" sz="2400" i="1">
                                    <a:latin typeface="Cambria Math" panose="02040503050406030204" pitchFamily="18" charset="0"/>
                                    <a:ea typeface="Cambria Math" panose="02040503050406030204" pitchFamily="18" charset="0"/>
                                  </a:rPr>
                                  <m:t>𝐼</m:t>
                                </m:r>
                              </m:sub>
                            </m:sSub>
                          </m:lim>
                        </m:limLow>
                      </m:fName>
                      <m:e>
                        <m:f>
                          <m:fPr>
                            <m:ctrlPr>
                              <a:rPr lang="en-US" sz="2400" i="1" smtClean="0">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𝑓</m:t>
                            </m:r>
                            <m:d>
                              <m:dPr>
                                <m:ctrlPr>
                                  <a:rPr lang="en-US" sz="2400" i="1">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𝑣</m:t>
                                </m:r>
                              </m:e>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𝜃</m:t>
                                    </m:r>
                                  </m:e>
                                  <m:sub>
                                    <m:r>
                                      <a:rPr lang="en-US" sz="2400" i="1">
                                        <a:latin typeface="Cambria Math" panose="02040503050406030204" pitchFamily="18" charset="0"/>
                                        <a:ea typeface="Cambria Math" panose="02040503050406030204" pitchFamily="18" charset="0"/>
                                      </a:rPr>
                                      <m:t>𝐼</m:t>
                                    </m:r>
                                  </m:sub>
                                </m:sSub>
                                <m: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𝑡</m:t>
                                </m:r>
                              </m:e>
                            </m:d>
                            <m:r>
                              <a:rPr lang="en-US" sz="2400" b="0" i="1" smtClean="0">
                                <a:latin typeface="Cambria Math" panose="02040503050406030204" pitchFamily="18" charset="0"/>
                                <a:ea typeface="Cambria Math" panose="02040503050406030204" pitchFamily="18" charset="0"/>
                              </a:rPr>
                              <m:t>𝑔</m:t>
                            </m:r>
                            <m:d>
                              <m:dPr>
                                <m:ctrlPr>
                                  <a:rPr lang="en-US" sz="2400" i="1">
                                    <a:latin typeface="Cambria Math" panose="02040503050406030204" pitchFamily="18" charset="0"/>
                                    <a:ea typeface="Cambria Math" panose="02040503050406030204" pitchFamily="18" charset="0"/>
                                  </a:rPr>
                                </m:ctrlPr>
                              </m:dPr>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𝜃</m:t>
                                    </m:r>
                                  </m:e>
                                  <m:sub>
                                    <m:r>
                                      <a:rPr lang="en-US" sz="2400" i="1">
                                        <a:latin typeface="Cambria Math" panose="02040503050406030204" pitchFamily="18" charset="0"/>
                                        <a:ea typeface="Cambria Math" panose="02040503050406030204" pitchFamily="18" charset="0"/>
                                      </a:rPr>
                                      <m:t>𝐼</m:t>
                                    </m:r>
                                  </m:sub>
                                </m:sSub>
                              </m:e>
                              <m:e>
                                <m:r>
                                  <a:rPr lang="en-US" sz="2400" i="1">
                                    <a:latin typeface="Cambria Math" panose="02040503050406030204" pitchFamily="18" charset="0"/>
                                    <a:ea typeface="Cambria Math" panose="02040503050406030204" pitchFamily="18" charset="0"/>
                                  </a:rPr>
                                  <m:t>𝑡</m:t>
                                </m:r>
                              </m:e>
                            </m:d>
                          </m:num>
                          <m:den>
                            <m:nary>
                              <m:naryPr>
                                <m:limLoc m:val="undOvr"/>
                                <m:subHide m:val="on"/>
                                <m:supHide m:val="on"/>
                                <m:ctrlPr>
                                  <a:rPr lang="en-US" sz="2400" i="1" smtClean="0">
                                    <a:latin typeface="Cambria Math" panose="02040503050406030204" pitchFamily="18" charset="0"/>
                                    <a:ea typeface="Cambria Math" panose="02040503050406030204" pitchFamily="18" charset="0"/>
                                  </a:rPr>
                                </m:ctrlPr>
                              </m:naryPr>
                              <m:sub/>
                              <m:sup/>
                              <m:e>
                                <m:r>
                                  <a:rPr lang="en-US" sz="2400" b="0" i="1" smtClean="0">
                                    <a:latin typeface="Cambria Math" panose="02040503050406030204" pitchFamily="18" charset="0"/>
                                    <a:ea typeface="Cambria Math" panose="02040503050406030204" pitchFamily="18" charset="0"/>
                                  </a:rPr>
                                  <m:t>𝑓</m:t>
                                </m:r>
                              </m:e>
                            </m:nary>
                            <m:d>
                              <m:dPr>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𝑣</m:t>
                                </m:r>
                              </m:e>
                              <m:e>
                                <m:r>
                                  <a:rPr lang="en-US" sz="2400" i="1">
                                    <a:latin typeface="Cambria Math" panose="02040503050406030204" pitchFamily="18" charset="0"/>
                                    <a:ea typeface="Cambria Math" panose="02040503050406030204" pitchFamily="18" charset="0"/>
                                  </a:rPr>
                                  <m:t>𝜃</m:t>
                                </m:r>
                                <m: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𝑡</m:t>
                                </m:r>
                              </m:e>
                            </m:d>
                            <m:r>
                              <a:rPr lang="en-US" sz="2400" b="0" i="1" smtClean="0">
                                <a:latin typeface="Cambria Math" panose="02040503050406030204" pitchFamily="18" charset="0"/>
                                <a:ea typeface="Cambria Math" panose="02040503050406030204" pitchFamily="18" charset="0"/>
                              </a:rPr>
                              <m:t>𝑔</m:t>
                            </m:r>
                            <m:d>
                              <m:dPr>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𝜃</m:t>
                                </m:r>
                              </m:e>
                              <m:e>
                                <m:r>
                                  <a:rPr lang="en-US" sz="2400" i="1">
                                    <a:latin typeface="Cambria Math" panose="02040503050406030204" pitchFamily="18" charset="0"/>
                                    <a:ea typeface="Cambria Math" panose="02040503050406030204" pitchFamily="18" charset="0"/>
                                  </a:rPr>
                                  <m:t>𝑡</m:t>
                                </m:r>
                              </m:e>
                            </m:d>
                            <m:r>
                              <a:rPr lang="el-GR" sz="2400" i="1" smtClean="0">
                                <a:latin typeface="Cambria Math" panose="02040503050406030204" pitchFamily="18" charset="0"/>
                                <a:ea typeface="Cambria Math" panose="02040503050406030204" pitchFamily="18" charset="0"/>
                              </a:rPr>
                              <m:t>ⅆ</m:t>
                            </m:r>
                            <m:r>
                              <a:rPr lang="el-GR" sz="2400" i="1" smtClean="0">
                                <a:latin typeface="Cambria Math" panose="02040503050406030204" pitchFamily="18" charset="0"/>
                                <a:ea typeface="Cambria Math" panose="02040503050406030204" pitchFamily="18" charset="0"/>
                              </a:rPr>
                              <m:t>𝜃</m:t>
                            </m:r>
                          </m:den>
                        </m:f>
                        <m:r>
                          <a:rPr lang="en-US" sz="2400" i="1">
                            <a:latin typeface="Cambria Math" panose="02040503050406030204" pitchFamily="18" charset="0"/>
                            <a:ea typeface="Cambria Math" panose="02040503050406030204" pitchFamily="18" charset="0"/>
                          </a:rPr>
                          <m:t> </m:t>
                        </m:r>
                      </m:e>
                    </m:func>
                  </m:oMath>
                </a14:m>
                <a:r>
                  <a:rPr lang="en-US" sz="2400" dirty="0"/>
                  <a:t>                   </a:t>
                </a:r>
                <a:r>
                  <a:rPr lang="en-US" dirty="0"/>
                  <a:t>(Bayes’ Rule)</a:t>
                </a:r>
              </a:p>
              <a:p>
                <a:r>
                  <a:rPr lang="en-US" sz="2400" dirty="0"/>
                  <a:t>	</a:t>
                </a:r>
                <a14:m>
                  <m:oMath xmlns:m="http://schemas.openxmlformats.org/officeDocument/2006/math">
                    <m:limLow>
                      <m:limLowPr>
                        <m:ctrlPr>
                          <a:rPr lang="en-US" sz="2400" i="1" smtClean="0">
                            <a:latin typeface="Cambria Math" panose="02040503050406030204" pitchFamily="18" charset="0"/>
                            <a:ea typeface="Cambria Math" panose="02040503050406030204" pitchFamily="18" charset="0"/>
                          </a:rPr>
                        </m:ctrlPr>
                      </m:limLowPr>
                      <m:e>
                        <m:r>
                          <a:rPr lang="en-US" sz="2400" b="0" i="0" smtClean="0">
                            <a:latin typeface="Cambria Math" panose="02040503050406030204" pitchFamily="18" charset="0"/>
                            <a:ea typeface="Cambria Math" panose="02040503050406030204" pitchFamily="18" charset="0"/>
                          </a:rPr>
                          <m:t>=</m:t>
                        </m:r>
                        <m:r>
                          <m:rPr>
                            <m:sty m:val="p"/>
                          </m:rPr>
                          <a:rPr lang="en-US" sz="2400">
                            <a:latin typeface="Cambria Math" panose="02040503050406030204" pitchFamily="18" charset="0"/>
                            <a:ea typeface="Cambria Math" panose="02040503050406030204" pitchFamily="18" charset="0"/>
                          </a:rPr>
                          <m:t>arg</m:t>
                        </m:r>
                        <m:r>
                          <a:rPr lang="en-US" sz="2400">
                            <a:latin typeface="Cambria Math" panose="02040503050406030204" pitchFamily="18" charset="0"/>
                            <a:ea typeface="Cambria Math" panose="02040503050406030204" pitchFamily="18" charset="0"/>
                          </a:rPr>
                          <m:t> </m:t>
                        </m:r>
                        <m:r>
                          <m:rPr>
                            <m:sty m:val="p"/>
                          </m:rPr>
                          <a:rPr lang="en-US" sz="2400">
                            <a:latin typeface="Cambria Math" panose="02040503050406030204" pitchFamily="18" charset="0"/>
                            <a:ea typeface="Cambria Math" panose="02040503050406030204" pitchFamily="18" charset="0"/>
                          </a:rPr>
                          <m:t>max</m:t>
                        </m:r>
                        <m:r>
                          <a:rPr lang="en-US" sz="2400" b="0" i="0" smtClean="0">
                            <a:latin typeface="Cambria Math" panose="02040503050406030204" pitchFamily="18" charset="0"/>
                            <a:ea typeface="Cambria Math" panose="02040503050406030204" pitchFamily="18" charset="0"/>
                          </a:rPr>
                          <m:t> </m:t>
                        </m:r>
                      </m:e>
                      <m:lim>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𝜃</m:t>
                            </m:r>
                          </m:e>
                          <m:sub>
                            <m:r>
                              <a:rPr lang="en-US" sz="2400" i="1">
                                <a:latin typeface="Cambria Math" panose="02040503050406030204" pitchFamily="18" charset="0"/>
                                <a:ea typeface="Cambria Math" panose="02040503050406030204" pitchFamily="18" charset="0"/>
                              </a:rPr>
                              <m:t>𝐼</m:t>
                            </m:r>
                          </m:sub>
                        </m:sSub>
                      </m:lim>
                    </m:limLow>
                    <m:r>
                      <a:rPr lang="en-US" sz="2400" b="0" i="1" smtClean="0">
                        <a:latin typeface="Cambria Math" panose="02040503050406030204" pitchFamily="18" charset="0"/>
                        <a:ea typeface="Cambria Math" panose="02040503050406030204" pitchFamily="18" charset="0"/>
                      </a:rPr>
                      <m:t>𝑓</m:t>
                    </m:r>
                    <m:d>
                      <m:dPr>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𝑣</m:t>
                        </m:r>
                      </m:e>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𝜃</m:t>
                            </m:r>
                          </m:e>
                          <m:sub>
                            <m:r>
                              <a:rPr lang="en-US" sz="2400" i="1">
                                <a:latin typeface="Cambria Math" panose="02040503050406030204" pitchFamily="18" charset="0"/>
                                <a:ea typeface="Cambria Math" panose="02040503050406030204" pitchFamily="18" charset="0"/>
                              </a:rPr>
                              <m:t>𝐼</m:t>
                            </m:r>
                          </m:sub>
                        </m:sSub>
                        <m: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𝑡</m:t>
                        </m:r>
                      </m:e>
                    </m:d>
                    <m:r>
                      <a:rPr lang="en-US" sz="2400" b="0" i="1" smtClean="0">
                        <a:latin typeface="Cambria Math" panose="02040503050406030204" pitchFamily="18" charset="0"/>
                        <a:ea typeface="Cambria Math" panose="02040503050406030204" pitchFamily="18" charset="0"/>
                      </a:rPr>
                      <m:t>𝑔</m:t>
                    </m:r>
                    <m:d>
                      <m:dPr>
                        <m:ctrlPr>
                          <a:rPr lang="en-US" sz="2400" i="1">
                            <a:latin typeface="Cambria Math" panose="02040503050406030204" pitchFamily="18" charset="0"/>
                            <a:ea typeface="Cambria Math" panose="02040503050406030204" pitchFamily="18" charset="0"/>
                          </a:rPr>
                        </m:ctrlPr>
                      </m:dPr>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𝜃</m:t>
                            </m:r>
                          </m:e>
                          <m:sub>
                            <m:r>
                              <a:rPr lang="en-US" sz="2400" i="1">
                                <a:latin typeface="Cambria Math" panose="02040503050406030204" pitchFamily="18" charset="0"/>
                                <a:ea typeface="Cambria Math" panose="02040503050406030204" pitchFamily="18" charset="0"/>
                              </a:rPr>
                              <m:t>𝐼</m:t>
                            </m:r>
                          </m:sub>
                        </m:sSub>
                      </m:e>
                      <m:e>
                        <m:r>
                          <a:rPr lang="en-US" sz="2400" i="1">
                            <a:latin typeface="Cambria Math" panose="02040503050406030204" pitchFamily="18" charset="0"/>
                            <a:ea typeface="Cambria Math" panose="02040503050406030204" pitchFamily="18" charset="0"/>
                          </a:rPr>
                          <m:t>𝑡</m:t>
                        </m:r>
                      </m:e>
                    </m:d>
                  </m:oMath>
                </a14:m>
                <a:r>
                  <a:rPr lang="en-US" sz="2400" dirty="0">
                    <a:ea typeface="Cambria Math" panose="02040503050406030204" pitchFamily="18" charset="0"/>
                  </a:rPr>
                  <a:t>                    </a:t>
                </a:r>
                <a:r>
                  <a:rPr lang="en-US" dirty="0">
                    <a:ea typeface="Cambria Math" panose="02040503050406030204" pitchFamily="18" charset="0"/>
                  </a:rPr>
                  <a:t>(Remove the denominator: a constant in argmax)</a:t>
                </a:r>
              </a:p>
              <a:p>
                <a:r>
                  <a:rPr lang="en-US" sz="2400" dirty="0"/>
                  <a:t>	</a:t>
                </a:r>
                <a14:m>
                  <m:oMath xmlns:m="http://schemas.openxmlformats.org/officeDocument/2006/math">
                    <m:limLow>
                      <m:limLowPr>
                        <m:ctrlPr>
                          <a:rPr lang="en-US" sz="2400" i="1" smtClean="0">
                            <a:latin typeface="Cambria Math" panose="02040503050406030204" pitchFamily="18" charset="0"/>
                            <a:ea typeface="Cambria Math" panose="02040503050406030204" pitchFamily="18" charset="0"/>
                          </a:rPr>
                        </m:ctrlPr>
                      </m:limLowPr>
                      <m:e>
                        <m:r>
                          <a:rPr lang="en-US" sz="2400" b="0" i="0" smtClean="0">
                            <a:latin typeface="Cambria Math" panose="02040503050406030204" pitchFamily="18" charset="0"/>
                            <a:ea typeface="Cambria Math" panose="02040503050406030204" pitchFamily="18" charset="0"/>
                          </a:rPr>
                          <m:t>=</m:t>
                        </m:r>
                        <m:r>
                          <m:rPr>
                            <m:sty m:val="p"/>
                          </m:rPr>
                          <a:rPr lang="en-US" sz="2400">
                            <a:latin typeface="Cambria Math" panose="02040503050406030204" pitchFamily="18" charset="0"/>
                            <a:ea typeface="Cambria Math" panose="02040503050406030204" pitchFamily="18" charset="0"/>
                          </a:rPr>
                          <m:t>arg</m:t>
                        </m:r>
                        <m:r>
                          <a:rPr lang="en-US" sz="2400">
                            <a:latin typeface="Cambria Math" panose="02040503050406030204" pitchFamily="18" charset="0"/>
                            <a:ea typeface="Cambria Math" panose="02040503050406030204" pitchFamily="18" charset="0"/>
                          </a:rPr>
                          <m:t> </m:t>
                        </m:r>
                        <m:r>
                          <m:rPr>
                            <m:sty m:val="p"/>
                          </m:rPr>
                          <a:rPr lang="en-US" sz="2400" b="0" i="0" smtClean="0">
                            <a:latin typeface="Cambria Math" panose="02040503050406030204" pitchFamily="18" charset="0"/>
                            <a:ea typeface="Cambria Math" panose="02040503050406030204" pitchFamily="18" charset="0"/>
                          </a:rPr>
                          <m:t>min</m:t>
                        </m:r>
                        <m:r>
                          <a:rPr lang="en-US" sz="2400" b="0" i="0" smtClean="0">
                            <a:latin typeface="Cambria Math" panose="02040503050406030204" pitchFamily="18" charset="0"/>
                            <a:ea typeface="Cambria Math" panose="02040503050406030204" pitchFamily="18" charset="0"/>
                          </a:rPr>
                          <m:t> </m:t>
                        </m:r>
                      </m:e>
                      <m:lim>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𝜃</m:t>
                            </m:r>
                          </m:e>
                          <m:sub>
                            <m:r>
                              <a:rPr lang="en-US" sz="2400" i="1">
                                <a:latin typeface="Cambria Math" panose="02040503050406030204" pitchFamily="18" charset="0"/>
                                <a:ea typeface="Cambria Math" panose="02040503050406030204" pitchFamily="18" charset="0"/>
                              </a:rPr>
                              <m:t>𝐼</m:t>
                            </m:r>
                          </m:sub>
                        </m:sSub>
                      </m:lim>
                    </m:limLow>
                    <m:r>
                      <a:rPr lang="en-US" sz="2400" b="0" i="1" smtClean="0">
                        <a:latin typeface="Cambria Math" panose="02040503050406030204" pitchFamily="18" charset="0"/>
                        <a:ea typeface="Cambria Math" panose="02040503050406030204" pitchFamily="18" charset="0"/>
                      </a:rPr>
                      <m:t>−</m:t>
                    </m:r>
                    <m:func>
                      <m:funcPr>
                        <m:ctrlPr>
                          <a:rPr lang="en-US" sz="2400" b="0" i="1" smtClean="0">
                            <a:latin typeface="Cambria Math" panose="02040503050406030204" pitchFamily="18" charset="0"/>
                            <a:ea typeface="Cambria Math" panose="02040503050406030204" pitchFamily="18" charset="0"/>
                          </a:rPr>
                        </m:ctrlPr>
                      </m:funcPr>
                      <m:fName>
                        <m:r>
                          <m:rPr>
                            <m:sty m:val="p"/>
                          </m:rPr>
                          <a:rPr lang="en-US" sz="2400" b="0" i="0" smtClean="0">
                            <a:latin typeface="Cambria Math" panose="02040503050406030204" pitchFamily="18" charset="0"/>
                            <a:ea typeface="Cambria Math" panose="02040503050406030204" pitchFamily="18" charset="0"/>
                          </a:rPr>
                          <m:t>log</m:t>
                        </m:r>
                      </m:fName>
                      <m:e>
                        <m:r>
                          <a:rPr lang="en-US" sz="2400" i="1">
                            <a:latin typeface="Cambria Math" panose="02040503050406030204" pitchFamily="18" charset="0"/>
                            <a:ea typeface="Cambria Math" panose="02040503050406030204" pitchFamily="18" charset="0"/>
                          </a:rPr>
                          <m:t>𝑓</m:t>
                        </m:r>
                        <m:d>
                          <m:dPr>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𝑣</m:t>
                            </m:r>
                          </m:e>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𝜃</m:t>
                                </m:r>
                              </m:e>
                              <m:sub>
                                <m:r>
                                  <a:rPr lang="en-US" sz="2400" i="1">
                                    <a:latin typeface="Cambria Math" panose="02040503050406030204" pitchFamily="18" charset="0"/>
                                    <a:ea typeface="Cambria Math" panose="02040503050406030204" pitchFamily="18" charset="0"/>
                                  </a:rPr>
                                  <m:t>𝐼</m:t>
                                </m:r>
                              </m:sub>
                            </m:sSub>
                          </m:e>
                        </m:d>
                      </m:e>
                    </m:func>
                    <m:r>
                      <a:rPr lang="en-US" sz="2400" b="0" i="1" smtClean="0">
                        <a:latin typeface="Cambria Math" panose="02040503050406030204" pitchFamily="18" charset="0"/>
                        <a:ea typeface="Cambria Math" panose="02040503050406030204" pitchFamily="18" charset="0"/>
                      </a:rPr>
                      <m:t>− </m:t>
                    </m:r>
                    <m:func>
                      <m:funcPr>
                        <m:ctrlPr>
                          <a:rPr lang="en-US" sz="2400" b="0" i="1" smtClean="0">
                            <a:latin typeface="Cambria Math" panose="02040503050406030204" pitchFamily="18" charset="0"/>
                            <a:ea typeface="Cambria Math" panose="02040503050406030204" pitchFamily="18" charset="0"/>
                          </a:rPr>
                        </m:ctrlPr>
                      </m:funcPr>
                      <m:fName>
                        <m:r>
                          <m:rPr>
                            <m:sty m:val="p"/>
                          </m:rPr>
                          <a:rPr lang="en-US" sz="2400" b="0" i="0" smtClean="0">
                            <a:latin typeface="Cambria Math" panose="02040503050406030204" pitchFamily="18" charset="0"/>
                            <a:ea typeface="Cambria Math" panose="02040503050406030204" pitchFamily="18" charset="0"/>
                          </a:rPr>
                          <m:t>log</m:t>
                        </m:r>
                      </m:fName>
                      <m:e>
                        <m:r>
                          <a:rPr lang="en-US" sz="2400" i="1">
                            <a:latin typeface="Cambria Math" panose="02040503050406030204" pitchFamily="18" charset="0"/>
                            <a:ea typeface="Cambria Math" panose="02040503050406030204" pitchFamily="18" charset="0"/>
                          </a:rPr>
                          <m:t>𝑔</m:t>
                        </m:r>
                        <m:d>
                          <m:dPr>
                            <m:ctrlPr>
                              <a:rPr lang="en-US" sz="2400" i="1">
                                <a:latin typeface="Cambria Math" panose="02040503050406030204" pitchFamily="18" charset="0"/>
                                <a:ea typeface="Cambria Math" panose="02040503050406030204" pitchFamily="18" charset="0"/>
                              </a:rPr>
                            </m:ctrlPr>
                          </m:dPr>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𝜃</m:t>
                                </m:r>
                              </m:e>
                              <m:sub>
                                <m:r>
                                  <a:rPr lang="en-US" sz="2400" i="1">
                                    <a:latin typeface="Cambria Math" panose="02040503050406030204" pitchFamily="18" charset="0"/>
                                    <a:ea typeface="Cambria Math" panose="02040503050406030204" pitchFamily="18" charset="0"/>
                                  </a:rPr>
                                  <m:t>𝐼</m:t>
                                </m:r>
                              </m:sub>
                            </m:sSub>
                          </m:e>
                          <m:e>
                            <m:r>
                              <a:rPr lang="en-US" sz="2400" i="1">
                                <a:latin typeface="Cambria Math" panose="02040503050406030204" pitchFamily="18" charset="0"/>
                                <a:ea typeface="Cambria Math" panose="02040503050406030204" pitchFamily="18" charset="0"/>
                              </a:rPr>
                              <m:t>𝑡</m:t>
                            </m:r>
                          </m:e>
                        </m:d>
                      </m:e>
                    </m:func>
                  </m:oMath>
                </a14:m>
                <a:r>
                  <a:rPr lang="en-US" sz="2400" dirty="0"/>
                  <a:t> </a:t>
                </a:r>
                <a:r>
                  <a:rPr lang="en-US" dirty="0"/>
                  <a:t>(Conditional Independent of </a:t>
                </a:r>
                <a14:m>
                  <m:oMath xmlns:m="http://schemas.openxmlformats.org/officeDocument/2006/math">
                    <m:r>
                      <a:rPr lang="en-US" i="1">
                        <a:latin typeface="Cambria Math" panose="02040503050406030204" pitchFamily="18" charset="0"/>
                        <a:ea typeface="Cambria Math" panose="02040503050406030204" pitchFamily="18" charset="0"/>
                      </a:rPr>
                      <m:t>𝑣</m:t>
                    </m:r>
                  </m:oMath>
                </a14:m>
                <a:r>
                  <a:rPr lang="en-US" dirty="0"/>
                  <a:t> and t on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ea typeface="Cambria Math" panose="02040503050406030204" pitchFamily="18" charset="0"/>
                          </a:rPr>
                          <m:t>𝐼</m:t>
                        </m:r>
                      </m:sub>
                    </m:sSub>
                  </m:oMath>
                </a14:m>
                <a:r>
                  <a:rPr lang="en-US" dirty="0"/>
                  <a:t>) </a:t>
                </a:r>
              </a:p>
              <a:p>
                <a:r>
                  <a:rPr lang="en-US" sz="2400" dirty="0"/>
                  <a:t> 	</a:t>
                </a:r>
              </a:p>
            </p:txBody>
          </p:sp>
        </mc:Choice>
        <mc:Fallback xmlns="">
          <p:sp>
            <p:nvSpPr>
              <p:cNvPr id="5" name="TextBox 4">
                <a:extLst>
                  <a:ext uri="{FF2B5EF4-FFF2-40B4-BE49-F238E27FC236}">
                    <a16:creationId xmlns:a16="http://schemas.microsoft.com/office/drawing/2014/main" id="{02F473D0-42AE-3454-7B69-A14D361ED34E}"/>
                  </a:ext>
                </a:extLst>
              </p:cNvPr>
              <p:cNvSpPr txBox="1">
                <a:spLocks noRot="1" noChangeAspect="1" noMove="1" noResize="1" noEditPoints="1" noAdjustHandles="1" noChangeArrowheads="1" noChangeShapeType="1" noTextEdit="1"/>
              </p:cNvSpPr>
              <p:nvPr/>
            </p:nvSpPr>
            <p:spPr>
              <a:xfrm>
                <a:off x="271878" y="2285822"/>
                <a:ext cx="11376776" cy="2913233"/>
              </a:xfrm>
              <a:prstGeom prst="rect">
                <a:avLst/>
              </a:prstGeom>
              <a:blipFill>
                <a:blip r:embed="rId4"/>
                <a:stretch>
                  <a:fillRect/>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14291F5-70D5-6EEE-F90D-579FB18E7FC6}"/>
                  </a:ext>
                </a:extLst>
              </p:cNvPr>
              <p:cNvSpPr txBox="1"/>
              <p:nvPr/>
            </p:nvSpPr>
            <p:spPr>
              <a:xfrm>
                <a:off x="7217878" y="1547158"/>
                <a:ext cx="5010485" cy="1477328"/>
              </a:xfrm>
              <a:prstGeom prst="rect">
                <a:avLst/>
              </a:prstGeom>
              <a:noFill/>
            </p:spPr>
            <p:txBody>
              <a:bodyPr wrap="square" rtlCol="0">
                <a:spAutoFit/>
              </a:bodyPr>
              <a:lstStyle/>
              <a:p>
                <a14:m>
                  <m:oMath xmlns:m="http://schemas.openxmlformats.org/officeDocument/2006/math">
                    <m:r>
                      <a:rPr lang="en-US" b="0" i="1" smtClean="0">
                        <a:solidFill>
                          <a:schemeClr val="bg2">
                            <a:lumMod val="50000"/>
                          </a:schemeClr>
                        </a:solidFill>
                        <a:latin typeface="Cambria Math" panose="02040503050406030204" pitchFamily="18" charset="0"/>
                        <a:ea typeface="Cambria Math" panose="02040503050406030204" pitchFamily="18" charset="0"/>
                      </a:rPr>
                      <m:t>𝑣</m:t>
                    </m:r>
                  </m:oMath>
                </a14:m>
                <a:r>
                  <a:rPr lang="en-US" dirty="0">
                    <a:solidFill>
                      <a:schemeClr val="bg2">
                        <a:lumMod val="50000"/>
                      </a:schemeClr>
                    </a:solidFill>
                  </a:rPr>
                  <a:t> is the positive answer value.</a:t>
                </a:r>
              </a:p>
              <a:p>
                <a14:m>
                  <m:oMath xmlns:m="http://schemas.openxmlformats.org/officeDocument/2006/math">
                    <m:r>
                      <a:rPr lang="en-US" b="0" i="1" smtClean="0">
                        <a:solidFill>
                          <a:schemeClr val="bg2">
                            <a:lumMod val="50000"/>
                          </a:schemeClr>
                        </a:solidFill>
                        <a:latin typeface="Cambria Math" panose="02040503050406030204" pitchFamily="18" charset="0"/>
                        <a:ea typeface="Cambria Math" panose="02040503050406030204" pitchFamily="18" charset="0"/>
                      </a:rPr>
                      <m:t>𝑡</m:t>
                    </m:r>
                  </m:oMath>
                </a14:m>
                <a:r>
                  <a:rPr lang="en-US" dirty="0">
                    <a:solidFill>
                      <a:schemeClr val="bg2">
                        <a:lumMod val="50000"/>
                      </a:schemeClr>
                    </a:solidFill>
                  </a:rPr>
                  <a:t> is the type of this value like date, length, size etc. </a:t>
                </a:r>
              </a:p>
              <a:p>
                <a14:m>
                  <m:oMath xmlns:m="http://schemas.openxmlformats.org/officeDocument/2006/math">
                    <m:sSub>
                      <m:sSubPr>
                        <m:ctrlPr>
                          <a:rPr lang="en-US" i="1">
                            <a:solidFill>
                              <a:schemeClr val="bg2">
                                <a:lumMod val="50000"/>
                              </a:schemeClr>
                            </a:solidFill>
                            <a:latin typeface="Cambria Math" panose="02040503050406030204" pitchFamily="18" charset="0"/>
                            <a:ea typeface="Cambria Math" panose="02040503050406030204" pitchFamily="18" charset="0"/>
                          </a:rPr>
                        </m:ctrlPr>
                      </m:sSubPr>
                      <m:e>
                        <m:r>
                          <a:rPr lang="en-US" i="1">
                            <a:solidFill>
                              <a:schemeClr val="bg2">
                                <a:lumMod val="50000"/>
                              </a:schemeClr>
                            </a:solidFill>
                            <a:latin typeface="Cambria Math" panose="02040503050406030204" pitchFamily="18" charset="0"/>
                            <a:ea typeface="Cambria Math" panose="02040503050406030204" pitchFamily="18" charset="0"/>
                          </a:rPr>
                          <m:t>𝜃</m:t>
                        </m:r>
                      </m:e>
                      <m:sub>
                        <m:r>
                          <a:rPr lang="en-US" i="1">
                            <a:solidFill>
                              <a:schemeClr val="bg2">
                                <a:lumMod val="50000"/>
                              </a:schemeClr>
                            </a:solidFill>
                            <a:latin typeface="Cambria Math" panose="02040503050406030204" pitchFamily="18" charset="0"/>
                            <a:ea typeface="Cambria Math" panose="02040503050406030204" pitchFamily="18" charset="0"/>
                          </a:rPr>
                          <m:t>𝐼</m:t>
                        </m:r>
                      </m:sub>
                    </m:sSub>
                    <m:r>
                      <a:rPr lang="en-US" i="1">
                        <a:solidFill>
                          <a:schemeClr val="bg2">
                            <a:lumMod val="50000"/>
                          </a:schemeClr>
                        </a:solidFill>
                        <a:latin typeface="Cambria Math" panose="02040503050406030204" pitchFamily="18" charset="0"/>
                        <a:ea typeface="Cambria Math" panose="02040503050406030204" pitchFamily="18" charset="0"/>
                      </a:rPr>
                      <m:t> </m:t>
                    </m:r>
                  </m:oMath>
                </a14:m>
                <a:r>
                  <a:rPr lang="en-US" dirty="0">
                    <a:solidFill>
                      <a:schemeClr val="bg2">
                        <a:lumMod val="50000"/>
                      </a:schemeClr>
                    </a:solidFill>
                  </a:rPr>
                  <a:t> is the distribution parameters in the last step. </a:t>
                </a:r>
              </a:p>
              <a:p>
                <a:r>
                  <a:rPr lang="en-US" dirty="0">
                    <a:solidFill>
                      <a:schemeClr val="bg2">
                        <a:lumMod val="50000"/>
                      </a:schemeClr>
                    </a:solidFill>
                  </a:rPr>
                  <a:t>The goal is to optimize </a:t>
                </a:r>
                <a14:m>
                  <m:oMath xmlns:m="http://schemas.openxmlformats.org/officeDocument/2006/math">
                    <m:sSub>
                      <m:sSubPr>
                        <m:ctrlPr>
                          <a:rPr lang="en-US" i="1">
                            <a:solidFill>
                              <a:schemeClr val="bg2">
                                <a:lumMod val="50000"/>
                              </a:schemeClr>
                            </a:solidFill>
                            <a:latin typeface="Cambria Math" panose="02040503050406030204" pitchFamily="18" charset="0"/>
                          </a:rPr>
                        </m:ctrlPr>
                      </m:sSubPr>
                      <m:e>
                        <m:r>
                          <a:rPr lang="en-US">
                            <a:solidFill>
                              <a:schemeClr val="bg2">
                                <a:lumMod val="50000"/>
                              </a:schemeClr>
                            </a:solidFill>
                            <a:latin typeface="Cambria Math" panose="02040503050406030204" pitchFamily="18" charset="0"/>
                          </a:rPr>
                          <m:t>𝜃</m:t>
                        </m:r>
                      </m:e>
                      <m:sub>
                        <m:r>
                          <a:rPr lang="en-US">
                            <a:solidFill>
                              <a:schemeClr val="bg2">
                                <a:lumMod val="50000"/>
                              </a:schemeClr>
                            </a:solidFill>
                            <a:latin typeface="Cambria Math" panose="02040503050406030204" pitchFamily="18" charset="0"/>
                          </a:rPr>
                          <m:t>𝐼</m:t>
                        </m:r>
                      </m:sub>
                    </m:sSub>
                  </m:oMath>
                </a14:m>
                <a:r>
                  <a:rPr lang="en-US" dirty="0">
                    <a:solidFill>
                      <a:schemeClr val="bg2">
                        <a:lumMod val="50000"/>
                      </a:schemeClr>
                    </a:solidFill>
                  </a:rPr>
                  <a:t> given </a:t>
                </a:r>
                <a14:m>
                  <m:oMath xmlns:m="http://schemas.openxmlformats.org/officeDocument/2006/math">
                    <m:r>
                      <a:rPr lang="en-US">
                        <a:solidFill>
                          <a:schemeClr val="bg2">
                            <a:lumMod val="50000"/>
                          </a:schemeClr>
                        </a:solidFill>
                        <a:latin typeface="Cambria Math" panose="02040503050406030204" pitchFamily="18" charset="0"/>
                      </a:rPr>
                      <m:t>𝑣</m:t>
                    </m:r>
                  </m:oMath>
                </a14:m>
                <a:r>
                  <a:rPr lang="en-US" dirty="0">
                    <a:solidFill>
                      <a:schemeClr val="bg2">
                        <a:lumMod val="50000"/>
                      </a:schemeClr>
                    </a:solidFill>
                  </a:rPr>
                  <a:t> and </a:t>
                </a:r>
                <a14:m>
                  <m:oMath xmlns:m="http://schemas.openxmlformats.org/officeDocument/2006/math">
                    <m:r>
                      <a:rPr lang="en-US">
                        <a:solidFill>
                          <a:schemeClr val="bg2">
                            <a:lumMod val="50000"/>
                          </a:schemeClr>
                        </a:solidFill>
                        <a:latin typeface="Cambria Math" panose="02040503050406030204" pitchFamily="18" charset="0"/>
                      </a:rPr>
                      <m:t>𝑡</m:t>
                    </m:r>
                  </m:oMath>
                </a14:m>
                <a:r>
                  <a:rPr lang="en-US" dirty="0">
                    <a:solidFill>
                      <a:schemeClr val="bg2">
                        <a:lumMod val="50000"/>
                      </a:schemeClr>
                    </a:solidFill>
                  </a:rPr>
                  <a:t>.</a:t>
                </a:r>
              </a:p>
              <a:p>
                <a14:m>
                  <m:oMath xmlns:m="http://schemas.openxmlformats.org/officeDocument/2006/math">
                    <m:r>
                      <a:rPr lang="en-HK">
                        <a:solidFill>
                          <a:schemeClr val="bg2">
                            <a:lumMod val="50000"/>
                          </a:schemeClr>
                        </a:solidFill>
                        <a:latin typeface="Cambria Math" panose="02040503050406030204" pitchFamily="18" charset="0"/>
                      </a:rPr>
                      <m:t>𝜓</m:t>
                    </m:r>
                    <m:d>
                      <m:dPr>
                        <m:ctrlPr>
                          <a:rPr lang="en-HK" i="1">
                            <a:solidFill>
                              <a:schemeClr val="bg2">
                                <a:lumMod val="50000"/>
                              </a:schemeClr>
                            </a:solidFill>
                            <a:latin typeface="Cambria Math" panose="02040503050406030204" pitchFamily="18" charset="0"/>
                          </a:rPr>
                        </m:ctrlPr>
                      </m:dPr>
                      <m:e>
                        <m:r>
                          <a:rPr lang="en-US">
                            <a:solidFill>
                              <a:schemeClr val="bg2">
                                <a:lumMod val="50000"/>
                              </a:schemeClr>
                            </a:solidFill>
                            <a:latin typeface="Cambria Math" panose="02040503050406030204" pitchFamily="18" charset="0"/>
                          </a:rPr>
                          <m:t>𝑣</m:t>
                        </m:r>
                      </m:e>
                    </m:d>
                  </m:oMath>
                </a14:m>
                <a:r>
                  <a:rPr lang="en-US" dirty="0">
                    <a:solidFill>
                      <a:schemeClr val="bg2">
                        <a:lumMod val="50000"/>
                      </a:schemeClr>
                    </a:solidFill>
                  </a:rPr>
                  <a:t> is number embeddings</a:t>
                </a:r>
              </a:p>
            </p:txBody>
          </p:sp>
        </mc:Choice>
        <mc:Fallback xmlns="">
          <p:sp>
            <p:nvSpPr>
              <p:cNvPr id="6" name="TextBox 5">
                <a:extLst>
                  <a:ext uri="{FF2B5EF4-FFF2-40B4-BE49-F238E27FC236}">
                    <a16:creationId xmlns:a16="http://schemas.microsoft.com/office/drawing/2014/main" id="{514291F5-70D5-6EEE-F90D-579FB18E7FC6}"/>
                  </a:ext>
                </a:extLst>
              </p:cNvPr>
              <p:cNvSpPr txBox="1">
                <a:spLocks noRot="1" noChangeAspect="1" noMove="1" noResize="1" noEditPoints="1" noAdjustHandles="1" noChangeArrowheads="1" noChangeShapeType="1" noTextEdit="1"/>
              </p:cNvSpPr>
              <p:nvPr/>
            </p:nvSpPr>
            <p:spPr>
              <a:xfrm>
                <a:off x="7217878" y="1547158"/>
                <a:ext cx="5010485" cy="1477328"/>
              </a:xfrm>
              <a:prstGeom prst="rect">
                <a:avLst/>
              </a:prstGeom>
              <a:blipFill>
                <a:blip r:embed="rId5"/>
                <a:stretch>
                  <a:fillRect l="-973" t="-2479" b="-5785"/>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7E354EEF-F130-0D14-452F-55A8101D08A6}"/>
                  </a:ext>
                </a:extLst>
              </p:cNvPr>
              <p:cNvSpPr txBox="1"/>
              <p:nvPr/>
            </p:nvSpPr>
            <p:spPr>
              <a:xfrm>
                <a:off x="592720" y="5149904"/>
                <a:ext cx="5990960" cy="412870"/>
              </a:xfrm>
              <a:prstGeom prst="rect">
                <a:avLst/>
              </a:prstGeom>
              <a:noFill/>
            </p:spPr>
            <p:txBody>
              <a:bodyPr wrap="square">
                <a:spAutoFit/>
              </a:bodyPr>
              <a:lstStyle/>
              <a:p>
                <a:r>
                  <a:rPr lang="en-US" dirty="0">
                    <a:ea typeface="Cambria Math" panose="02040503050406030204" pitchFamily="18" charset="0"/>
                  </a:rPr>
                  <a:t>In our case: </a:t>
                </a:r>
                <a14:m>
                  <m:oMath xmlns:m="http://schemas.openxmlformats.org/officeDocument/2006/math">
                    <m:r>
                      <a:rPr lang="en-US" sz="1800" i="1" smtClean="0">
                        <a:latin typeface="Cambria Math" panose="02040503050406030204" pitchFamily="18" charset="0"/>
                        <a:ea typeface="Cambria Math" panose="02040503050406030204" pitchFamily="18" charset="0"/>
                      </a:rPr>
                      <m:t>𝑓</m:t>
                    </m:r>
                    <m:d>
                      <m:dPr>
                        <m:ctrlPr>
                          <a:rPr lang="en-US" sz="1800" i="1">
                            <a:latin typeface="Cambria Math" panose="02040503050406030204" pitchFamily="18" charset="0"/>
                            <a:ea typeface="Cambria Math" panose="02040503050406030204" pitchFamily="18" charset="0"/>
                          </a:rPr>
                        </m:ctrlPr>
                      </m:dPr>
                      <m:e>
                        <m:r>
                          <a:rPr lang="en-US" sz="1800" i="1">
                            <a:latin typeface="Cambria Math" panose="02040503050406030204" pitchFamily="18" charset="0"/>
                            <a:ea typeface="Cambria Math" panose="02040503050406030204" pitchFamily="18" charset="0"/>
                          </a:rPr>
                          <m:t>𝑣</m:t>
                        </m:r>
                      </m:e>
                      <m:e>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𝜃</m:t>
                            </m:r>
                          </m:e>
                          <m:sub>
                            <m:r>
                              <a:rPr lang="en-US" sz="1800" i="1">
                                <a:latin typeface="Cambria Math" panose="02040503050406030204" pitchFamily="18" charset="0"/>
                                <a:ea typeface="Cambria Math" panose="02040503050406030204" pitchFamily="18" charset="0"/>
                              </a:rPr>
                              <m:t>𝐼</m:t>
                            </m:r>
                          </m:sub>
                        </m:sSub>
                      </m:e>
                    </m:d>
                  </m:oMath>
                </a14:m>
                <a:r>
                  <a:rPr lang="en-US" altLang="zh-CN" dirty="0"/>
                  <a:t> = </a:t>
                </a:r>
                <a14:m>
                  <m:oMath xmlns:m="http://schemas.openxmlformats.org/officeDocument/2006/math">
                    <m:sSub>
                      <m:sSubPr>
                        <m:ctrlPr>
                          <a:rPr lang="en-HK" i="1">
                            <a:latin typeface="Cambria Math" panose="02040503050406030204" pitchFamily="18" charset="0"/>
                          </a:rPr>
                        </m:ctrlPr>
                      </m:sSubPr>
                      <m:e>
                        <m:r>
                          <a:rPr lang="en-HK" i="1">
                            <a:latin typeface="Cambria Math" panose="02040503050406030204" pitchFamily="18" charset="0"/>
                          </a:rPr>
                          <m:t>𝑝</m:t>
                        </m:r>
                      </m:e>
                      <m:sub>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ea typeface="Cambria Math" panose="02040503050406030204" pitchFamily="18" charset="0"/>
                              </a:rPr>
                              <m:t>𝐼</m:t>
                            </m:r>
                          </m:sub>
                        </m:sSub>
                      </m:sub>
                    </m:sSub>
                    <m:d>
                      <m:dPr>
                        <m:ctrlPr>
                          <a:rPr lang="en-HK" i="1">
                            <a:latin typeface="Cambria Math" panose="02040503050406030204" pitchFamily="18" charset="0"/>
                          </a:rPr>
                        </m:ctrlPr>
                      </m:dPr>
                      <m:e>
                        <m:r>
                          <a:rPr lang="en-HK" i="1">
                            <a:latin typeface="Cambria Math" panose="02040503050406030204" pitchFamily="18" charset="0"/>
                          </a:rPr>
                          <m:t> </m:t>
                        </m:r>
                        <m:r>
                          <a:rPr lang="en-HK" i="1" smtClean="0">
                            <a:latin typeface="Cambria Math" panose="02040503050406030204" pitchFamily="18" charset="0"/>
                            <a:ea typeface="Cambria Math" panose="02040503050406030204" pitchFamily="18" charset="0"/>
                          </a:rPr>
                          <m:t>𝜓</m:t>
                        </m:r>
                        <m:d>
                          <m:dPr>
                            <m:ctrlPr>
                              <a:rPr lang="en-HK" i="1">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𝑣</m:t>
                            </m:r>
                          </m:e>
                        </m:d>
                      </m:e>
                    </m:d>
                  </m:oMath>
                </a14:m>
                <a:r>
                  <a:rPr lang="en-US" altLang="zh-CN" dirty="0"/>
                  <a:t> and </a:t>
                </a:r>
                <a14:m>
                  <m:oMath xmlns:m="http://schemas.openxmlformats.org/officeDocument/2006/math">
                    <m:r>
                      <a:rPr lang="en-US" i="1">
                        <a:latin typeface="Cambria Math" panose="02040503050406030204" pitchFamily="18" charset="0"/>
                        <a:ea typeface="Cambria Math" panose="02040503050406030204" pitchFamily="18" charset="0"/>
                      </a:rPr>
                      <m:t>𝑔</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ea typeface="Cambria Math" panose="02040503050406030204" pitchFamily="18" charset="0"/>
                              </a:rPr>
                              <m:t>𝐼</m:t>
                            </m:r>
                          </m:sub>
                        </m:sSub>
                      </m:e>
                      <m:e>
                        <m:r>
                          <a:rPr lang="en-US" i="1">
                            <a:latin typeface="Cambria Math" panose="02040503050406030204" pitchFamily="18" charset="0"/>
                            <a:ea typeface="Cambria Math" panose="02040503050406030204" pitchFamily="18" charset="0"/>
                          </a:rPr>
                          <m:t>𝑡</m:t>
                        </m:r>
                      </m:e>
                    </m:d>
                  </m:oMath>
                </a14:m>
                <a:r>
                  <a:rPr lang="en-US" dirty="0"/>
                  <a:t> = </a:t>
                </a:r>
                <a14:m>
                  <m:oMath xmlns:m="http://schemas.openxmlformats.org/officeDocument/2006/math">
                    <m:sSub>
                      <m:sSubPr>
                        <m:ctrlPr>
                          <a:rPr lang="en-HK" i="1">
                            <a:latin typeface="Cambria Math" panose="02040503050406030204" pitchFamily="18" charset="0"/>
                            <a:ea typeface="Cambria Math" panose="02040503050406030204" pitchFamily="18" charset="0"/>
                          </a:rPr>
                        </m:ctrlPr>
                      </m:sSubPr>
                      <m:e>
                        <m:r>
                          <a:rPr lang="en-HK" i="1">
                            <a:latin typeface="Cambria Math" panose="02040503050406030204" pitchFamily="18" charset="0"/>
                            <a:ea typeface="Cambria Math" panose="02040503050406030204" pitchFamily="18" charset="0"/>
                          </a:rPr>
                          <m:t>𝜙</m:t>
                        </m:r>
                      </m:e>
                      <m:sub>
                        <m:r>
                          <a:rPr lang="en-US" i="1">
                            <a:latin typeface="Cambria Math" panose="02040503050406030204" pitchFamily="18" charset="0"/>
                            <a:ea typeface="Cambria Math" panose="02040503050406030204" pitchFamily="18" charset="0"/>
                          </a:rPr>
                          <m:t>𝑡</m:t>
                        </m:r>
                      </m:sub>
                    </m:sSub>
                    <m:r>
                      <a:rPr lang="en-HK"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ea typeface="Cambria Math" panose="02040503050406030204" pitchFamily="18" charset="0"/>
                          </a:rPr>
                          <m:t>𝐼</m:t>
                        </m:r>
                      </m:sub>
                    </m:sSub>
                    <m:r>
                      <a:rPr lang="en-HK" i="1">
                        <a:latin typeface="Cambria Math" panose="02040503050406030204" pitchFamily="18" charset="0"/>
                        <a:ea typeface="Cambria Math" panose="02040503050406030204" pitchFamily="18" charset="0"/>
                      </a:rPr>
                      <m:t>)</m:t>
                    </m:r>
                  </m:oMath>
                </a14:m>
                <a:r>
                  <a:rPr lang="en-US" dirty="0"/>
                  <a:t> </a:t>
                </a:r>
                <a:r>
                  <a:rPr lang="en-US" altLang="zh-CN" dirty="0"/>
                  <a:t> </a:t>
                </a:r>
                <a:r>
                  <a:rPr lang="zh-CN" altLang="en-US" dirty="0"/>
                  <a:t> </a:t>
                </a:r>
                <a:endParaRPr lang="en-US" dirty="0"/>
              </a:p>
            </p:txBody>
          </p:sp>
        </mc:Choice>
        <mc:Fallback xmlns="">
          <p:sp>
            <p:nvSpPr>
              <p:cNvPr id="17" name="TextBox 16">
                <a:extLst>
                  <a:ext uri="{FF2B5EF4-FFF2-40B4-BE49-F238E27FC236}">
                    <a16:creationId xmlns:a16="http://schemas.microsoft.com/office/drawing/2014/main" id="{7E354EEF-F130-0D14-452F-55A8101D08A6}"/>
                  </a:ext>
                </a:extLst>
              </p:cNvPr>
              <p:cNvSpPr txBox="1">
                <a:spLocks noRot="1" noChangeAspect="1" noMove="1" noResize="1" noEditPoints="1" noAdjustHandles="1" noChangeArrowheads="1" noChangeShapeType="1" noTextEdit="1"/>
              </p:cNvSpPr>
              <p:nvPr/>
            </p:nvSpPr>
            <p:spPr>
              <a:xfrm>
                <a:off x="592720" y="5149904"/>
                <a:ext cx="5990960" cy="412870"/>
              </a:xfrm>
              <a:prstGeom prst="rect">
                <a:avLst/>
              </a:prstGeom>
              <a:blipFill>
                <a:blip r:embed="rId6"/>
                <a:stretch>
                  <a:fillRect l="-846" b="-17647"/>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C114802A-7BEB-9E3D-FFE0-844BDC9326E5}"/>
              </a:ext>
            </a:extLst>
          </p:cNvPr>
          <p:cNvSpPr txBox="1"/>
          <p:nvPr/>
        </p:nvSpPr>
        <p:spPr>
          <a:xfrm>
            <a:off x="42162" y="6622004"/>
            <a:ext cx="8061655" cy="215444"/>
          </a:xfrm>
          <a:prstGeom prst="rect">
            <a:avLst/>
          </a:prstGeom>
          <a:noFill/>
        </p:spPr>
        <p:txBody>
          <a:bodyPr wrap="square">
            <a:spAutoFit/>
          </a:bodyPr>
          <a:lstStyle/>
          <a:p>
            <a:r>
              <a:rPr lang="en-HK" sz="800" b="0" i="0" dirty="0">
                <a:solidFill>
                  <a:srgbClr val="222222"/>
                </a:solidFill>
                <a:effectLst/>
                <a:latin typeface="Arial" panose="020B0604020202020204" pitchFamily="34" charset="0"/>
              </a:rPr>
              <a:t>Bai, J., Luo, C., Li, Z., Yin, Q., Yin, B., &amp; </a:t>
            </a:r>
            <a:r>
              <a:rPr lang="en-HK" sz="800" b="0" i="0" dirty="0" err="1">
                <a:solidFill>
                  <a:srgbClr val="222222"/>
                </a:solidFill>
                <a:effectLst/>
                <a:latin typeface="Arial" panose="020B0604020202020204" pitchFamily="34" charset="0"/>
              </a:rPr>
              <a:t>Song,</a:t>
            </a:r>
            <a:r>
              <a:rPr lang="en-HK" sz="800" b="0" i="0" dirty="0">
                <a:solidFill>
                  <a:srgbClr val="222222"/>
                </a:solidFill>
                <a:effectLst/>
                <a:latin typeface="Arial" panose="020B0604020202020204" pitchFamily="34" charset="0"/>
              </a:rPr>
              <a:t> Y. (2023). Knowledge graph reasoning over entities and numerical values. </a:t>
            </a:r>
            <a:r>
              <a:rPr lang="en-HK" sz="800" b="0" i="1" dirty="0" err="1">
                <a:solidFill>
                  <a:srgbClr val="222222"/>
                </a:solidFill>
                <a:effectLst/>
                <a:latin typeface="Arial" panose="020B0604020202020204" pitchFamily="34" charset="0"/>
              </a:rPr>
              <a:t>arXiv</a:t>
            </a:r>
            <a:r>
              <a:rPr lang="en-HK" sz="800" b="0" i="1" dirty="0">
                <a:solidFill>
                  <a:srgbClr val="222222"/>
                </a:solidFill>
                <a:effectLst/>
                <a:latin typeface="Arial" panose="020B0604020202020204" pitchFamily="34" charset="0"/>
              </a:rPr>
              <a:t> preprint arXiv:2306.01399</a:t>
            </a:r>
            <a:r>
              <a:rPr lang="en-HK" sz="800" b="0" i="0" dirty="0">
                <a:solidFill>
                  <a:srgbClr val="222222"/>
                </a:solidFill>
                <a:effectLst/>
                <a:latin typeface="Arial" panose="020B0604020202020204" pitchFamily="34" charset="0"/>
              </a:rPr>
              <a:t>.</a:t>
            </a:r>
            <a:endParaRPr lang="en-US" sz="800" dirty="0"/>
          </a:p>
        </p:txBody>
      </p:sp>
    </p:spTree>
    <p:extLst>
      <p:ext uri="{BB962C8B-B14F-4D97-AF65-F5344CB8AC3E}">
        <p14:creationId xmlns:p14="http://schemas.microsoft.com/office/powerpoint/2010/main" val="5386416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A787A-0937-A935-6CB2-893DCC49BC93}"/>
              </a:ext>
            </a:extLst>
          </p:cNvPr>
          <p:cNvSpPr>
            <a:spLocks noGrp="1"/>
          </p:cNvSpPr>
          <p:nvPr>
            <p:ph type="title"/>
          </p:nvPr>
        </p:nvSpPr>
        <p:spPr>
          <a:xfrm>
            <a:off x="838200" y="0"/>
            <a:ext cx="10515600" cy="1325563"/>
          </a:xfrm>
        </p:spPr>
        <p:txBody>
          <a:bodyPr>
            <a:normAutofit/>
          </a:bodyPr>
          <a:lstStyle/>
          <a:p>
            <a:r>
              <a:rPr lang="en-HK" sz="4000" dirty="0"/>
              <a:t>Number Embeddings and Learning Objective</a:t>
            </a:r>
          </a:p>
        </p:txBody>
      </p:sp>
      <p:sp>
        <p:nvSpPr>
          <p:cNvPr id="7" name="Slide Number Placeholder 6">
            <a:extLst>
              <a:ext uri="{FF2B5EF4-FFF2-40B4-BE49-F238E27FC236}">
                <a16:creationId xmlns:a16="http://schemas.microsoft.com/office/drawing/2014/main" id="{62BBB6F6-5BC5-8FFF-FA99-6EB148A76B16}"/>
              </a:ext>
            </a:extLst>
          </p:cNvPr>
          <p:cNvSpPr>
            <a:spLocks noGrp="1"/>
          </p:cNvSpPr>
          <p:nvPr>
            <p:ph type="sldNum" sz="quarter" idx="12"/>
          </p:nvPr>
        </p:nvSpPr>
        <p:spPr/>
        <p:txBody>
          <a:bodyPr/>
          <a:lstStyle/>
          <a:p>
            <a:fld id="{40FF0A25-54B3-41CC-992D-8587B52939C2}" type="slidenum">
              <a:rPr lang="en-HK" smtClean="0"/>
              <a:t>45</a:t>
            </a:fld>
            <a:endParaRPr lang="en-HK"/>
          </a:p>
        </p:txBody>
      </p:sp>
      <p:sp>
        <p:nvSpPr>
          <p:cNvPr id="4" name="Content Placeholder 2">
            <a:extLst>
              <a:ext uri="{FF2B5EF4-FFF2-40B4-BE49-F238E27FC236}">
                <a16:creationId xmlns:a16="http://schemas.microsoft.com/office/drawing/2014/main" id="{7D704963-0134-FC71-9899-B578E49CD7E7}"/>
              </a:ext>
            </a:extLst>
          </p:cNvPr>
          <p:cNvSpPr txBox="1">
            <a:spLocks/>
          </p:cNvSpPr>
          <p:nvPr/>
        </p:nvSpPr>
        <p:spPr>
          <a:xfrm>
            <a:off x="838200" y="1526430"/>
            <a:ext cx="9479146" cy="13047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HK" sz="3200" dirty="0"/>
              <a:t>End-to-end training by Joint optimization of two losses:</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03D68CB-AB5F-318D-6475-0F273703B717}"/>
                  </a:ext>
                </a:extLst>
              </p:cNvPr>
              <p:cNvSpPr txBox="1"/>
              <p:nvPr/>
            </p:nvSpPr>
            <p:spPr>
              <a:xfrm>
                <a:off x="2119430" y="2362498"/>
                <a:ext cx="8935576" cy="608821"/>
              </a:xfrm>
              <a:prstGeom prst="rect">
                <a:avLst/>
              </a:prstGeom>
              <a:noFill/>
            </p:spPr>
            <p:txBody>
              <a:bodyPr wrap="square" lIns="0" tIns="0" rIns="0" bIns="0" rtlCol="0">
                <a:spAutoFit/>
              </a:bodyPr>
              <a:lstStyle/>
              <a:p>
                <a14:m>
                  <m:oMath xmlns:m="http://schemas.openxmlformats.org/officeDocument/2006/math">
                    <m:sSub>
                      <m:sSubPr>
                        <m:ctrlPr>
                          <a:rPr lang="en-HK" sz="2400" i="1" smtClean="0">
                            <a:latin typeface="Cambria Math" panose="02040503050406030204" pitchFamily="18" charset="0"/>
                          </a:rPr>
                        </m:ctrlPr>
                      </m:sSubPr>
                      <m:e>
                        <m:r>
                          <a:rPr lang="en-HK" sz="2400" b="0" i="1" smtClean="0">
                            <a:latin typeface="Cambria Math" panose="02040503050406030204" pitchFamily="18" charset="0"/>
                          </a:rPr>
                          <m:t>𝐿</m:t>
                        </m:r>
                      </m:e>
                      <m:sub>
                        <m:r>
                          <a:rPr lang="en-HK" sz="2400" b="0" i="1" smtClean="0">
                            <a:latin typeface="Cambria Math" panose="02040503050406030204" pitchFamily="18" charset="0"/>
                          </a:rPr>
                          <m:t>𝐴</m:t>
                        </m:r>
                      </m:sub>
                    </m:sSub>
                    <m:r>
                      <a:rPr lang="en-HK" sz="2400" b="0" i="1" smtClean="0">
                        <a:latin typeface="Cambria Math" panose="02040503050406030204" pitchFamily="18" charset="0"/>
                      </a:rPr>
                      <m:t>= </m:t>
                    </m:r>
                    <m:f>
                      <m:fPr>
                        <m:ctrlPr>
                          <a:rPr lang="en-HK" sz="2400" b="0" i="1" smtClean="0">
                            <a:latin typeface="Cambria Math" panose="02040503050406030204" pitchFamily="18" charset="0"/>
                          </a:rPr>
                        </m:ctrlPr>
                      </m:fPr>
                      <m:num>
                        <m:r>
                          <a:rPr lang="en-HK" sz="2400" b="0" i="1" smtClean="0">
                            <a:latin typeface="Cambria Math" panose="02040503050406030204" pitchFamily="18" charset="0"/>
                          </a:rPr>
                          <m:t>1</m:t>
                        </m:r>
                      </m:num>
                      <m:den>
                        <m:r>
                          <a:rPr lang="en-HK" sz="2400" b="0" i="1" smtClean="0">
                            <a:latin typeface="Cambria Math" panose="02040503050406030204" pitchFamily="18" charset="0"/>
                          </a:rPr>
                          <m:t>𝑀</m:t>
                        </m:r>
                      </m:den>
                    </m:f>
                    <m:nary>
                      <m:naryPr>
                        <m:chr m:val="∑"/>
                        <m:ctrlPr>
                          <a:rPr lang="en-HK" sz="2400" b="0" i="1" smtClean="0">
                            <a:latin typeface="Cambria Math" panose="02040503050406030204" pitchFamily="18" charset="0"/>
                          </a:rPr>
                        </m:ctrlPr>
                      </m:naryPr>
                      <m:sub>
                        <m:r>
                          <m:rPr>
                            <m:brk m:alnAt="23"/>
                          </m:rPr>
                          <a:rPr lang="en-HK" sz="2400" b="0" i="1" smtClean="0">
                            <a:latin typeface="Cambria Math" panose="02040503050406030204" pitchFamily="18" charset="0"/>
                          </a:rPr>
                          <m:t>𝑗</m:t>
                        </m:r>
                        <m:r>
                          <a:rPr lang="en-HK" sz="2400" b="0" i="1" smtClean="0">
                            <a:latin typeface="Cambria Math" panose="02040503050406030204" pitchFamily="18" charset="0"/>
                          </a:rPr>
                          <m:t>=1</m:t>
                        </m:r>
                      </m:sub>
                      <m:sup>
                        <m:r>
                          <m:rPr>
                            <m:sty m:val="p"/>
                          </m:rPr>
                          <a:rPr lang="en-US" altLang="zh-CN" sz="2400" i="1">
                            <a:latin typeface="Cambria Math" panose="02040503050406030204" pitchFamily="18" charset="0"/>
                          </a:rPr>
                          <m:t>M</m:t>
                        </m:r>
                      </m:sup>
                      <m:e>
                        <m:r>
                          <a:rPr lang="en-HK" sz="2400" b="0" i="1" smtClean="0">
                            <a:latin typeface="Cambria Math" panose="02040503050406030204" pitchFamily="18" charset="0"/>
                          </a:rPr>
                          <m:t>(− </m:t>
                        </m:r>
                        <m:func>
                          <m:funcPr>
                            <m:ctrlPr>
                              <a:rPr lang="en-HK" sz="2400" b="0" i="1" smtClean="0">
                                <a:solidFill>
                                  <a:schemeClr val="tx1"/>
                                </a:solidFill>
                                <a:latin typeface="Cambria Math" panose="02040503050406030204" pitchFamily="18" charset="0"/>
                              </a:rPr>
                            </m:ctrlPr>
                          </m:funcPr>
                          <m:fName>
                            <m:r>
                              <m:rPr>
                                <m:sty m:val="p"/>
                              </m:rPr>
                              <a:rPr lang="en-HK" sz="2400" b="0" i="0" smtClean="0">
                                <a:solidFill>
                                  <a:schemeClr val="tx1"/>
                                </a:solidFill>
                                <a:latin typeface="Cambria Math" panose="02040503050406030204" pitchFamily="18" charset="0"/>
                              </a:rPr>
                              <m:t>log</m:t>
                            </m:r>
                          </m:fName>
                          <m:e>
                            <m:sSub>
                              <m:sSubPr>
                                <m:ctrlPr>
                                  <a:rPr lang="en-HK" sz="2400" b="0" i="1" smtClean="0">
                                    <a:solidFill>
                                      <a:schemeClr val="tx1"/>
                                    </a:solidFill>
                                    <a:latin typeface="Cambria Math" panose="02040503050406030204" pitchFamily="18" charset="0"/>
                                  </a:rPr>
                                </m:ctrlPr>
                              </m:sSubPr>
                              <m:e>
                                <m:r>
                                  <a:rPr lang="en-HK" sz="2400" b="0" i="1" smtClean="0">
                                    <a:solidFill>
                                      <a:schemeClr val="tx1"/>
                                    </a:solidFill>
                                    <a:latin typeface="Cambria Math" panose="02040503050406030204" pitchFamily="18" charset="0"/>
                                  </a:rPr>
                                  <m:t>𝑝</m:t>
                                </m:r>
                              </m:e>
                              <m:sub>
                                <m:sSubSup>
                                  <m:sSubSupPr>
                                    <m:ctrlPr>
                                      <a:rPr lang="en-HK" sz="2400" b="0" i="1" smtClean="0">
                                        <a:solidFill>
                                          <a:schemeClr val="tx1"/>
                                        </a:solidFill>
                                        <a:latin typeface="Cambria Math" panose="02040503050406030204" pitchFamily="18" charset="0"/>
                                      </a:rPr>
                                    </m:ctrlPr>
                                  </m:sSubSupPr>
                                  <m:e>
                                    <m:r>
                                      <a:rPr lang="en-HK" sz="2400" b="0" i="1" smtClean="0">
                                        <a:solidFill>
                                          <a:schemeClr val="tx1"/>
                                        </a:solidFill>
                                        <a:latin typeface="Cambria Math" panose="02040503050406030204" pitchFamily="18" charset="0"/>
                                        <a:ea typeface="Cambria Math" panose="02040503050406030204" pitchFamily="18" charset="0"/>
                                      </a:rPr>
                                      <m:t>𝜃</m:t>
                                    </m:r>
                                  </m:e>
                                  <m:sub>
                                    <m:r>
                                      <a:rPr lang="en-HK" sz="2400" b="0" i="1" smtClean="0">
                                        <a:solidFill>
                                          <a:schemeClr val="tx1"/>
                                        </a:solidFill>
                                        <a:latin typeface="Cambria Math" panose="02040503050406030204" pitchFamily="18" charset="0"/>
                                      </a:rPr>
                                      <m:t>𝐼</m:t>
                                    </m:r>
                                  </m:sub>
                                  <m:sup>
                                    <m:r>
                                      <a:rPr lang="en-HK" sz="2400" b="0" i="1" smtClean="0">
                                        <a:solidFill>
                                          <a:schemeClr val="tx1"/>
                                        </a:solidFill>
                                        <a:latin typeface="Cambria Math" panose="02040503050406030204" pitchFamily="18" charset="0"/>
                                      </a:rPr>
                                      <m:t>(</m:t>
                                    </m:r>
                                    <m:r>
                                      <a:rPr lang="en-HK" sz="2400" b="0" i="1" smtClean="0">
                                        <a:solidFill>
                                          <a:schemeClr val="tx1"/>
                                        </a:solidFill>
                                        <a:latin typeface="Cambria Math" panose="02040503050406030204" pitchFamily="18" charset="0"/>
                                      </a:rPr>
                                      <m:t>𝑗</m:t>
                                    </m:r>
                                    <m:r>
                                      <a:rPr lang="en-HK" sz="2400" b="0" i="1" smtClean="0">
                                        <a:solidFill>
                                          <a:schemeClr val="tx1"/>
                                        </a:solidFill>
                                        <a:latin typeface="Cambria Math" panose="02040503050406030204" pitchFamily="18" charset="0"/>
                                      </a:rPr>
                                      <m:t>)</m:t>
                                    </m:r>
                                  </m:sup>
                                </m:sSubSup>
                              </m:sub>
                            </m:sSub>
                            <m:r>
                              <a:rPr lang="en-HK" sz="2400" b="0" i="1" smtClean="0">
                                <a:solidFill>
                                  <a:schemeClr val="tx1"/>
                                </a:solidFill>
                                <a:latin typeface="Cambria Math" panose="02040503050406030204" pitchFamily="18" charset="0"/>
                              </a:rPr>
                              <m:t> </m:t>
                            </m:r>
                            <m:d>
                              <m:dPr>
                                <m:ctrlPr>
                                  <a:rPr lang="en-HK" sz="2400" b="0" i="1" smtClean="0">
                                    <a:solidFill>
                                      <a:schemeClr val="tx1"/>
                                    </a:solidFill>
                                    <a:latin typeface="Cambria Math" panose="02040503050406030204" pitchFamily="18" charset="0"/>
                                  </a:rPr>
                                </m:ctrlPr>
                              </m:dPr>
                              <m:e>
                                <m:r>
                                  <a:rPr lang="en-HK" sz="2400" b="0" i="1" smtClean="0">
                                    <a:solidFill>
                                      <a:schemeClr val="tx1"/>
                                    </a:solidFill>
                                    <a:latin typeface="Cambria Math" panose="02040503050406030204" pitchFamily="18" charset="0"/>
                                  </a:rPr>
                                  <m:t> </m:t>
                                </m:r>
                                <m:r>
                                  <a:rPr lang="en-HK" sz="2400" b="0" i="1" smtClean="0">
                                    <a:solidFill>
                                      <a:schemeClr val="tx1"/>
                                    </a:solidFill>
                                    <a:latin typeface="Cambria Math" panose="02040503050406030204" pitchFamily="18" charset="0"/>
                                    <a:ea typeface="Cambria Math" panose="02040503050406030204" pitchFamily="18" charset="0"/>
                                  </a:rPr>
                                  <m:t>𝜓</m:t>
                                </m:r>
                                <m:d>
                                  <m:dPr>
                                    <m:ctrlPr>
                                      <a:rPr lang="en-HK" sz="2400" b="0" i="1" smtClean="0">
                                        <a:solidFill>
                                          <a:schemeClr val="tx1"/>
                                        </a:solidFill>
                                        <a:latin typeface="Cambria Math" panose="02040503050406030204" pitchFamily="18" charset="0"/>
                                        <a:ea typeface="Cambria Math" panose="02040503050406030204" pitchFamily="18" charset="0"/>
                                      </a:rPr>
                                    </m:ctrlPr>
                                  </m:dPr>
                                  <m:e>
                                    <m:sSup>
                                      <m:sSupPr>
                                        <m:ctrlPr>
                                          <a:rPr lang="en-HK" sz="2400" b="0" i="1" smtClean="0">
                                            <a:solidFill>
                                              <a:schemeClr val="tx1"/>
                                            </a:solidFill>
                                            <a:latin typeface="Cambria Math" panose="02040503050406030204" pitchFamily="18" charset="0"/>
                                            <a:ea typeface="Cambria Math" panose="02040503050406030204" pitchFamily="18" charset="0"/>
                                          </a:rPr>
                                        </m:ctrlPr>
                                      </m:sSupPr>
                                      <m:e>
                                        <m:r>
                                          <a:rPr lang="en-HK" sz="2400" b="0" i="1" smtClean="0">
                                            <a:solidFill>
                                              <a:schemeClr val="tx1"/>
                                            </a:solidFill>
                                            <a:latin typeface="Cambria Math" panose="02040503050406030204" pitchFamily="18" charset="0"/>
                                            <a:ea typeface="Cambria Math" panose="02040503050406030204" pitchFamily="18" charset="0"/>
                                          </a:rPr>
                                          <m:t>𝑣</m:t>
                                        </m:r>
                                      </m:e>
                                      <m:sup>
                                        <m:d>
                                          <m:dPr>
                                            <m:ctrlPr>
                                              <a:rPr lang="en-HK" sz="2400" b="0" i="1" smtClean="0">
                                                <a:solidFill>
                                                  <a:schemeClr val="tx1"/>
                                                </a:solidFill>
                                                <a:latin typeface="Cambria Math" panose="02040503050406030204" pitchFamily="18" charset="0"/>
                                                <a:ea typeface="Cambria Math" panose="02040503050406030204" pitchFamily="18" charset="0"/>
                                              </a:rPr>
                                            </m:ctrlPr>
                                          </m:dPr>
                                          <m:e>
                                            <m:r>
                                              <a:rPr lang="en-HK" sz="2400" b="0" i="1" smtClean="0">
                                                <a:solidFill>
                                                  <a:schemeClr val="tx1"/>
                                                </a:solidFill>
                                                <a:latin typeface="Cambria Math" panose="02040503050406030204" pitchFamily="18" charset="0"/>
                                                <a:ea typeface="Cambria Math" panose="02040503050406030204" pitchFamily="18" charset="0"/>
                                              </a:rPr>
                                              <m:t>𝑗</m:t>
                                            </m:r>
                                          </m:e>
                                        </m:d>
                                      </m:sup>
                                    </m:sSup>
                                  </m:e>
                                </m:d>
                              </m:e>
                            </m:d>
                            <m:r>
                              <a:rPr lang="en-HK" sz="2400" b="0" i="1" smtClean="0">
                                <a:solidFill>
                                  <a:schemeClr val="tx1"/>
                                </a:solidFill>
                                <a:latin typeface="Cambria Math" panose="02040503050406030204" pitchFamily="18" charset="0"/>
                                <a:ea typeface="Cambria Math" panose="02040503050406030204" pitchFamily="18" charset="0"/>
                              </a:rPr>
                              <m:t>   − </m:t>
                            </m:r>
                            <m:func>
                              <m:funcPr>
                                <m:ctrlPr>
                                  <a:rPr lang="en-HK" sz="2400" b="0" i="1" smtClean="0">
                                    <a:solidFill>
                                      <a:schemeClr val="tx1"/>
                                    </a:solidFill>
                                    <a:latin typeface="Cambria Math" panose="02040503050406030204" pitchFamily="18" charset="0"/>
                                    <a:ea typeface="Cambria Math" panose="02040503050406030204" pitchFamily="18" charset="0"/>
                                  </a:rPr>
                                </m:ctrlPr>
                              </m:funcPr>
                              <m:fName>
                                <m:r>
                                  <m:rPr>
                                    <m:sty m:val="p"/>
                                  </m:rPr>
                                  <a:rPr lang="en-HK" sz="2400" b="0" i="0" smtClean="0">
                                    <a:solidFill>
                                      <a:schemeClr val="tx1"/>
                                    </a:solidFill>
                                    <a:latin typeface="Cambria Math" panose="02040503050406030204" pitchFamily="18" charset="0"/>
                                    <a:ea typeface="Cambria Math" panose="02040503050406030204" pitchFamily="18" charset="0"/>
                                  </a:rPr>
                                  <m:t>log</m:t>
                                </m:r>
                              </m:fName>
                              <m:e>
                                <m:sSub>
                                  <m:sSubPr>
                                    <m:ctrlPr>
                                      <a:rPr lang="en-HK" sz="2400" b="0" i="1" smtClean="0">
                                        <a:solidFill>
                                          <a:schemeClr val="tx1"/>
                                        </a:solidFill>
                                        <a:latin typeface="Cambria Math" panose="02040503050406030204" pitchFamily="18" charset="0"/>
                                        <a:ea typeface="Cambria Math" panose="02040503050406030204" pitchFamily="18" charset="0"/>
                                      </a:rPr>
                                    </m:ctrlPr>
                                  </m:sSubPr>
                                  <m:e>
                                    <m:r>
                                      <a:rPr lang="en-HK" sz="2400" b="0" i="1" smtClean="0">
                                        <a:solidFill>
                                          <a:schemeClr val="tx1"/>
                                        </a:solidFill>
                                        <a:latin typeface="Cambria Math" panose="02040503050406030204" pitchFamily="18" charset="0"/>
                                        <a:ea typeface="Cambria Math" panose="02040503050406030204" pitchFamily="18" charset="0"/>
                                      </a:rPr>
                                      <m:t>𝜙</m:t>
                                    </m:r>
                                  </m:e>
                                  <m:sub>
                                    <m:sSup>
                                      <m:sSupPr>
                                        <m:ctrlPr>
                                          <a:rPr lang="en-HK" sz="2400" b="0" i="1" smtClean="0">
                                            <a:solidFill>
                                              <a:schemeClr val="tx1"/>
                                            </a:solidFill>
                                            <a:latin typeface="Cambria Math" panose="02040503050406030204" pitchFamily="18" charset="0"/>
                                            <a:ea typeface="Cambria Math" panose="02040503050406030204" pitchFamily="18" charset="0"/>
                                          </a:rPr>
                                        </m:ctrlPr>
                                      </m:sSupPr>
                                      <m:e>
                                        <m:r>
                                          <a:rPr lang="en-HK" sz="2400" b="0" i="1" smtClean="0">
                                            <a:solidFill>
                                              <a:schemeClr val="tx1"/>
                                            </a:solidFill>
                                            <a:latin typeface="Cambria Math" panose="02040503050406030204" pitchFamily="18" charset="0"/>
                                            <a:ea typeface="Cambria Math" panose="02040503050406030204" pitchFamily="18" charset="0"/>
                                          </a:rPr>
                                          <m:t>𝑡</m:t>
                                        </m:r>
                                      </m:e>
                                      <m:sup>
                                        <m:d>
                                          <m:dPr>
                                            <m:ctrlPr>
                                              <a:rPr lang="en-HK" sz="2400" b="0" i="1" smtClean="0">
                                                <a:solidFill>
                                                  <a:schemeClr val="tx1"/>
                                                </a:solidFill>
                                                <a:latin typeface="Cambria Math" panose="02040503050406030204" pitchFamily="18" charset="0"/>
                                                <a:ea typeface="Cambria Math" panose="02040503050406030204" pitchFamily="18" charset="0"/>
                                              </a:rPr>
                                            </m:ctrlPr>
                                          </m:dPr>
                                          <m:e>
                                            <m:r>
                                              <a:rPr lang="en-HK" sz="2400" b="0" i="1" smtClean="0">
                                                <a:solidFill>
                                                  <a:schemeClr val="tx1"/>
                                                </a:solidFill>
                                                <a:latin typeface="Cambria Math" panose="02040503050406030204" pitchFamily="18" charset="0"/>
                                                <a:ea typeface="Cambria Math" panose="02040503050406030204" pitchFamily="18" charset="0"/>
                                              </a:rPr>
                                              <m:t>𝑗</m:t>
                                            </m:r>
                                          </m:e>
                                        </m:d>
                                      </m:sup>
                                    </m:sSup>
                                  </m:sub>
                                </m:sSub>
                                <m:r>
                                  <a:rPr lang="en-HK" sz="2400" b="0" i="1" smtClean="0">
                                    <a:solidFill>
                                      <a:schemeClr val="tx1"/>
                                    </a:solidFill>
                                    <a:latin typeface="Cambria Math" panose="02040503050406030204" pitchFamily="18" charset="0"/>
                                    <a:ea typeface="Cambria Math" panose="02040503050406030204" pitchFamily="18" charset="0"/>
                                  </a:rPr>
                                  <m:t>(</m:t>
                                </m:r>
                                <m:sSubSup>
                                  <m:sSubSupPr>
                                    <m:ctrlPr>
                                      <a:rPr lang="en-HK" sz="2400" b="0" i="1" smtClean="0">
                                        <a:solidFill>
                                          <a:schemeClr val="tx1"/>
                                        </a:solidFill>
                                        <a:latin typeface="Cambria Math" panose="02040503050406030204" pitchFamily="18" charset="0"/>
                                        <a:ea typeface="Cambria Math" panose="02040503050406030204" pitchFamily="18" charset="0"/>
                                      </a:rPr>
                                    </m:ctrlPr>
                                  </m:sSubSupPr>
                                  <m:e>
                                    <m:r>
                                      <a:rPr lang="en-HK" sz="2400" i="1">
                                        <a:solidFill>
                                          <a:schemeClr val="tx1"/>
                                        </a:solidFill>
                                        <a:latin typeface="Cambria Math" panose="02040503050406030204" pitchFamily="18" charset="0"/>
                                        <a:ea typeface="Cambria Math" panose="02040503050406030204" pitchFamily="18" charset="0"/>
                                      </a:rPr>
                                      <m:t>𝜃</m:t>
                                    </m:r>
                                  </m:e>
                                  <m:sub>
                                    <m:r>
                                      <a:rPr lang="en-HK" sz="2400" b="0" i="1" smtClean="0">
                                        <a:solidFill>
                                          <a:schemeClr val="tx1"/>
                                        </a:solidFill>
                                        <a:latin typeface="Cambria Math" panose="02040503050406030204" pitchFamily="18" charset="0"/>
                                        <a:ea typeface="Cambria Math" panose="02040503050406030204" pitchFamily="18" charset="0"/>
                                      </a:rPr>
                                      <m:t>𝐼</m:t>
                                    </m:r>
                                  </m:sub>
                                  <m:sup>
                                    <m:r>
                                      <a:rPr lang="en-HK" sz="2400" b="0" i="1" smtClean="0">
                                        <a:solidFill>
                                          <a:schemeClr val="tx1"/>
                                        </a:solidFill>
                                        <a:latin typeface="Cambria Math" panose="02040503050406030204" pitchFamily="18" charset="0"/>
                                        <a:ea typeface="Cambria Math" panose="02040503050406030204" pitchFamily="18" charset="0"/>
                                      </a:rPr>
                                      <m:t>(</m:t>
                                    </m:r>
                                    <m:r>
                                      <a:rPr lang="en-HK" sz="2400" b="0" i="1" smtClean="0">
                                        <a:solidFill>
                                          <a:schemeClr val="tx1"/>
                                        </a:solidFill>
                                        <a:latin typeface="Cambria Math" panose="02040503050406030204" pitchFamily="18" charset="0"/>
                                        <a:ea typeface="Cambria Math" panose="02040503050406030204" pitchFamily="18" charset="0"/>
                                      </a:rPr>
                                      <m:t>𝑗</m:t>
                                    </m:r>
                                    <m:r>
                                      <a:rPr lang="en-HK" sz="2400" b="0" i="1" smtClean="0">
                                        <a:solidFill>
                                          <a:schemeClr val="tx1"/>
                                        </a:solidFill>
                                        <a:latin typeface="Cambria Math" panose="02040503050406030204" pitchFamily="18" charset="0"/>
                                        <a:ea typeface="Cambria Math" panose="02040503050406030204" pitchFamily="18" charset="0"/>
                                      </a:rPr>
                                      <m:t>)</m:t>
                                    </m:r>
                                  </m:sup>
                                </m:sSubSup>
                                <m:r>
                                  <a:rPr lang="en-HK" sz="2400" b="0" i="1" smtClean="0">
                                    <a:solidFill>
                                      <a:schemeClr val="tx1"/>
                                    </a:solidFill>
                                    <a:latin typeface="Cambria Math" panose="02040503050406030204" pitchFamily="18" charset="0"/>
                                    <a:ea typeface="Cambria Math" panose="02040503050406030204" pitchFamily="18" charset="0"/>
                                  </a:rPr>
                                  <m:t>)</m:t>
                                </m:r>
                              </m:e>
                            </m:func>
                          </m:e>
                        </m:func>
                        <m:r>
                          <a:rPr lang="en-HK" sz="2400" b="0" i="1" smtClean="0">
                            <a:latin typeface="Cambria Math" panose="02040503050406030204" pitchFamily="18" charset="0"/>
                          </a:rPr>
                          <m:t>)</m:t>
                        </m:r>
                      </m:e>
                    </m:nary>
                  </m:oMath>
                </a14:m>
                <a:r>
                  <a:rPr lang="en-HK" sz="2400" dirty="0"/>
                  <a:t>  </a:t>
                </a:r>
              </a:p>
            </p:txBody>
          </p:sp>
        </mc:Choice>
        <mc:Fallback xmlns="">
          <p:sp>
            <p:nvSpPr>
              <p:cNvPr id="3" name="TextBox 2">
                <a:extLst>
                  <a:ext uri="{FF2B5EF4-FFF2-40B4-BE49-F238E27FC236}">
                    <a16:creationId xmlns:a16="http://schemas.microsoft.com/office/drawing/2014/main" id="{603D68CB-AB5F-318D-6475-0F273703B717}"/>
                  </a:ext>
                </a:extLst>
              </p:cNvPr>
              <p:cNvSpPr txBox="1">
                <a:spLocks noRot="1" noChangeAspect="1" noMove="1" noResize="1" noEditPoints="1" noAdjustHandles="1" noChangeArrowheads="1" noChangeShapeType="1" noTextEdit="1"/>
              </p:cNvSpPr>
              <p:nvPr/>
            </p:nvSpPr>
            <p:spPr>
              <a:xfrm>
                <a:off x="2119430" y="2362498"/>
                <a:ext cx="8935576" cy="608821"/>
              </a:xfrm>
              <a:prstGeom prst="rect">
                <a:avLst/>
              </a:prstGeom>
              <a:blipFill>
                <a:blip r:embed="rId3"/>
                <a:stretch>
                  <a:fillRect/>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3353841-CAF2-AC2A-598B-FB4973DB33EB}"/>
                  </a:ext>
                </a:extLst>
              </p:cNvPr>
              <p:cNvSpPr txBox="1"/>
              <p:nvPr/>
            </p:nvSpPr>
            <p:spPr>
              <a:xfrm>
                <a:off x="1315606" y="3764442"/>
                <a:ext cx="5489971" cy="108029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HK" sz="2400" i="1" smtClean="0">
                              <a:latin typeface="Cambria Math" panose="02040503050406030204" pitchFamily="18" charset="0"/>
                            </a:rPr>
                          </m:ctrlPr>
                        </m:sSubPr>
                        <m:e>
                          <m:r>
                            <a:rPr lang="en-HK" sz="2400" i="1">
                              <a:latin typeface="Cambria Math" panose="02040503050406030204" pitchFamily="18" charset="0"/>
                            </a:rPr>
                            <m:t>𝐿</m:t>
                          </m:r>
                        </m:e>
                        <m:sub>
                          <m:r>
                            <a:rPr lang="en-HK" sz="2400" b="0" i="1" smtClean="0">
                              <a:latin typeface="Cambria Math" panose="02040503050406030204" pitchFamily="18" charset="0"/>
                            </a:rPr>
                            <m:t>𝐸</m:t>
                          </m:r>
                        </m:sub>
                      </m:sSub>
                      <m:r>
                        <a:rPr lang="en-HK" sz="2400" i="1">
                          <a:latin typeface="Cambria Math" panose="02040503050406030204" pitchFamily="18" charset="0"/>
                        </a:rPr>
                        <m:t>=</m:t>
                      </m:r>
                      <m:r>
                        <a:rPr lang="en-HK" sz="2400" b="0" i="1" smtClean="0">
                          <a:latin typeface="Cambria Math" panose="02040503050406030204" pitchFamily="18" charset="0"/>
                        </a:rPr>
                        <m:t>−</m:t>
                      </m:r>
                      <m:f>
                        <m:fPr>
                          <m:ctrlPr>
                            <a:rPr lang="en-HK" sz="2400" i="1">
                              <a:latin typeface="Cambria Math" panose="02040503050406030204" pitchFamily="18" charset="0"/>
                            </a:rPr>
                          </m:ctrlPr>
                        </m:fPr>
                        <m:num>
                          <m:r>
                            <a:rPr lang="en-HK" sz="2400" i="1">
                              <a:latin typeface="Cambria Math" panose="02040503050406030204" pitchFamily="18" charset="0"/>
                            </a:rPr>
                            <m:t>1</m:t>
                          </m:r>
                        </m:num>
                        <m:den>
                          <m:r>
                            <a:rPr lang="en-HK" sz="2400" b="0" i="1" smtClean="0">
                              <a:latin typeface="Cambria Math" panose="02040503050406030204" pitchFamily="18" charset="0"/>
                            </a:rPr>
                            <m:t>𝑁</m:t>
                          </m:r>
                        </m:den>
                      </m:f>
                      <m:r>
                        <a:rPr lang="en-HK" sz="2400" b="0" i="1" smtClean="0">
                          <a:latin typeface="Cambria Math" panose="02040503050406030204" pitchFamily="18" charset="0"/>
                        </a:rPr>
                        <m:t> </m:t>
                      </m:r>
                      <m:nary>
                        <m:naryPr>
                          <m:chr m:val="∑"/>
                          <m:ctrlPr>
                            <a:rPr lang="en-HK" sz="2400" b="0" i="1" smtClean="0">
                              <a:latin typeface="Cambria Math" panose="02040503050406030204" pitchFamily="18" charset="0"/>
                            </a:rPr>
                          </m:ctrlPr>
                        </m:naryPr>
                        <m:sub>
                          <m:r>
                            <m:rPr>
                              <m:brk m:alnAt="23"/>
                            </m:rPr>
                            <a:rPr lang="en-HK" sz="2400" b="0" i="1" smtClean="0">
                              <a:latin typeface="Cambria Math" panose="02040503050406030204" pitchFamily="18" charset="0"/>
                            </a:rPr>
                            <m:t>𝑗</m:t>
                          </m:r>
                          <m:r>
                            <a:rPr lang="en-HK" sz="2400" b="0" i="1" smtClean="0">
                              <a:latin typeface="Cambria Math" panose="02040503050406030204" pitchFamily="18" charset="0"/>
                            </a:rPr>
                            <m:t>=1</m:t>
                          </m:r>
                        </m:sub>
                        <m:sup>
                          <m:r>
                            <a:rPr lang="en-HK" sz="2400" b="0" i="1" smtClean="0">
                              <a:latin typeface="Cambria Math" panose="02040503050406030204" pitchFamily="18" charset="0"/>
                            </a:rPr>
                            <m:t>𝑁</m:t>
                          </m:r>
                        </m:sup>
                        <m:e>
                          <m:func>
                            <m:funcPr>
                              <m:ctrlPr>
                                <a:rPr lang="en-HK" sz="2400" b="0" i="1" smtClean="0">
                                  <a:latin typeface="Cambria Math" panose="02040503050406030204" pitchFamily="18" charset="0"/>
                                </a:rPr>
                              </m:ctrlPr>
                            </m:funcPr>
                            <m:fName>
                              <m:r>
                                <m:rPr>
                                  <m:sty m:val="p"/>
                                </m:rPr>
                                <a:rPr lang="en-HK" sz="2400" b="0" i="0" smtClean="0">
                                  <a:latin typeface="Cambria Math" panose="02040503050406030204" pitchFamily="18" charset="0"/>
                                </a:rPr>
                                <m:t>log</m:t>
                              </m:r>
                            </m:fName>
                            <m:e>
                              <m:r>
                                <a:rPr lang="en-HK" sz="2400" b="0" i="1" smtClean="0">
                                  <a:latin typeface="Cambria Math" panose="02040503050406030204" pitchFamily="18" charset="0"/>
                                </a:rPr>
                                <m:t>𝑝</m:t>
                              </m:r>
                              <m:r>
                                <a:rPr lang="en-HK" sz="2400" b="0" i="1" smtClean="0">
                                  <a:latin typeface="Cambria Math" panose="02040503050406030204" pitchFamily="18" charset="0"/>
                                </a:rPr>
                                <m:t>(</m:t>
                              </m:r>
                              <m:sSubSup>
                                <m:sSubSupPr>
                                  <m:ctrlPr>
                                    <a:rPr lang="en-HK" sz="2400" b="0" i="1" smtClean="0">
                                      <a:latin typeface="Cambria Math" panose="02040503050406030204" pitchFamily="18" charset="0"/>
                                    </a:rPr>
                                  </m:ctrlPr>
                                </m:sSubSupPr>
                                <m:e>
                                  <m:r>
                                    <a:rPr lang="en-HK" sz="2400" i="1">
                                      <a:latin typeface="Cambria Math" panose="02040503050406030204" pitchFamily="18" charset="0"/>
                                    </a:rPr>
                                    <m:t>𝑞</m:t>
                                  </m:r>
                                </m:e>
                                <m:sub>
                                  <m:r>
                                    <a:rPr lang="en-HK" sz="2400" b="0" i="1" smtClean="0">
                                      <a:latin typeface="Cambria Math" panose="02040503050406030204" pitchFamily="18" charset="0"/>
                                    </a:rPr>
                                    <m:t>𝐼</m:t>
                                  </m:r>
                                </m:sub>
                                <m:sup>
                                  <m:d>
                                    <m:dPr>
                                      <m:ctrlPr>
                                        <a:rPr lang="en-HK" sz="2400" i="1">
                                          <a:latin typeface="Cambria Math" panose="02040503050406030204" pitchFamily="18" charset="0"/>
                                        </a:rPr>
                                      </m:ctrlPr>
                                    </m:dPr>
                                    <m:e>
                                      <m:r>
                                        <a:rPr lang="en-HK" sz="2400" i="1">
                                          <a:latin typeface="Cambria Math" panose="02040503050406030204" pitchFamily="18" charset="0"/>
                                        </a:rPr>
                                        <m:t>𝑗</m:t>
                                      </m:r>
                                    </m:e>
                                  </m:d>
                                </m:sup>
                              </m:sSubSup>
                              <m:r>
                                <a:rPr lang="en-HK" sz="2400" b="0" i="1" smtClean="0">
                                  <a:latin typeface="Cambria Math" panose="02040503050406030204" pitchFamily="18" charset="0"/>
                                </a:rPr>
                                <m:t>, </m:t>
                              </m:r>
                              <m:sSup>
                                <m:sSupPr>
                                  <m:ctrlPr>
                                    <a:rPr lang="en-HK" sz="2400" b="0" i="1" smtClean="0">
                                      <a:latin typeface="Cambria Math" panose="02040503050406030204" pitchFamily="18" charset="0"/>
                                    </a:rPr>
                                  </m:ctrlPr>
                                </m:sSupPr>
                                <m:e>
                                  <m:r>
                                    <a:rPr lang="en-HK" sz="2400" b="0" i="1" smtClean="0">
                                      <a:latin typeface="Cambria Math" panose="02040503050406030204" pitchFamily="18" charset="0"/>
                                    </a:rPr>
                                    <m:t>𝑣</m:t>
                                  </m:r>
                                </m:e>
                                <m:sup>
                                  <m:r>
                                    <a:rPr lang="en-HK" sz="2400" b="0" i="1" smtClean="0">
                                      <a:latin typeface="Cambria Math" panose="02040503050406030204" pitchFamily="18" charset="0"/>
                                    </a:rPr>
                                    <m:t>(</m:t>
                                  </m:r>
                                  <m:r>
                                    <a:rPr lang="en-HK" sz="2400" b="0" i="1" smtClean="0">
                                      <a:latin typeface="Cambria Math" panose="02040503050406030204" pitchFamily="18" charset="0"/>
                                    </a:rPr>
                                    <m:t>𝑗</m:t>
                                  </m:r>
                                  <m:r>
                                    <a:rPr lang="en-HK" sz="2400" b="0" i="1" smtClean="0">
                                      <a:latin typeface="Cambria Math" panose="02040503050406030204" pitchFamily="18" charset="0"/>
                                    </a:rPr>
                                    <m:t>)</m:t>
                                  </m:r>
                                </m:sup>
                              </m:sSup>
                              <m:r>
                                <a:rPr lang="en-HK" sz="2400" b="0" i="1" smtClean="0">
                                  <a:latin typeface="Cambria Math" panose="02040503050406030204" pitchFamily="18" charset="0"/>
                                </a:rPr>
                                <m:t>)</m:t>
                              </m:r>
                            </m:e>
                          </m:func>
                        </m:e>
                      </m:nary>
                      <m:r>
                        <a:rPr lang="en-HK" sz="2400" b="0" i="1" smtClean="0">
                          <a:latin typeface="Cambria Math" panose="02040503050406030204" pitchFamily="18" charset="0"/>
                        </a:rPr>
                        <m:t> </m:t>
                      </m:r>
                    </m:oMath>
                  </m:oMathPara>
                </a14:m>
                <a:endParaRPr lang="en-HK" sz="2400" dirty="0"/>
              </a:p>
            </p:txBody>
          </p:sp>
        </mc:Choice>
        <mc:Fallback xmlns="">
          <p:sp>
            <p:nvSpPr>
              <p:cNvPr id="8" name="TextBox 7">
                <a:extLst>
                  <a:ext uri="{FF2B5EF4-FFF2-40B4-BE49-F238E27FC236}">
                    <a16:creationId xmlns:a16="http://schemas.microsoft.com/office/drawing/2014/main" id="{83353841-CAF2-AC2A-598B-FB4973DB33EB}"/>
                  </a:ext>
                </a:extLst>
              </p:cNvPr>
              <p:cNvSpPr txBox="1">
                <a:spLocks noRot="1" noChangeAspect="1" noMove="1" noResize="1" noEditPoints="1" noAdjustHandles="1" noChangeArrowheads="1" noChangeShapeType="1" noTextEdit="1"/>
              </p:cNvSpPr>
              <p:nvPr/>
            </p:nvSpPr>
            <p:spPr>
              <a:xfrm>
                <a:off x="1315606" y="3764442"/>
                <a:ext cx="5489971" cy="1080296"/>
              </a:xfrm>
              <a:prstGeom prst="rect">
                <a:avLst/>
              </a:prstGeom>
              <a:blipFill>
                <a:blip r:embed="rId4"/>
                <a:stretch>
                  <a:fillRect/>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7F1F1CD-AFAF-F5E5-DB05-DBF15EA1D0C1}"/>
                  </a:ext>
                </a:extLst>
              </p:cNvPr>
              <p:cNvSpPr txBox="1"/>
              <p:nvPr/>
            </p:nvSpPr>
            <p:spPr>
              <a:xfrm>
                <a:off x="3702797" y="3047423"/>
                <a:ext cx="4288669" cy="784895"/>
              </a:xfrm>
              <a:prstGeom prst="rect">
                <a:avLst/>
              </a:prstGeom>
              <a:noFill/>
            </p:spPr>
            <p:txBody>
              <a:bodyPr wrap="square" rtlCol="0">
                <a:spAutoFit/>
              </a:bodyPr>
              <a:lstStyle/>
              <a:p>
                <a:r>
                  <a:rPr lang="en-US" sz="2000" dirty="0">
                    <a:solidFill>
                      <a:srgbClr val="00B0F0"/>
                    </a:solidFill>
                    <a:latin typeface="Source Sans Pro" panose="020B0503030403020204" pitchFamily="34" charset="0"/>
                    <a:ea typeface="Times New Roman" panose="02020603050405020304" pitchFamily="18" charset="0"/>
                  </a:rPr>
                  <a:t>The likelihood</a:t>
                </a:r>
                <a:r>
                  <a:rPr lang="en-US" sz="2000" dirty="0">
                    <a:solidFill>
                      <a:srgbClr val="00B0F0"/>
                    </a:solidFill>
                    <a:effectLst/>
                    <a:latin typeface="Source Sans Pro" panose="020B0503030403020204" pitchFamily="34" charset="0"/>
                    <a:ea typeface="Times New Roman" panose="02020603050405020304" pitchFamily="18" charset="0"/>
                  </a:rPr>
                  <a:t> of the value </a:t>
                </a:r>
                <a14:m>
                  <m:oMath xmlns:m="http://schemas.openxmlformats.org/officeDocument/2006/math">
                    <m:sSup>
                      <m:sSupPr>
                        <m:ctrlPr>
                          <a:rPr lang="en-HK" sz="2000" b="0" i="1" smtClean="0">
                            <a:solidFill>
                              <a:srgbClr val="00B0F0"/>
                            </a:solidFill>
                            <a:latin typeface="Cambria Math" panose="02040503050406030204" pitchFamily="18" charset="0"/>
                            <a:ea typeface="Cambria Math" panose="02040503050406030204" pitchFamily="18" charset="0"/>
                          </a:rPr>
                        </m:ctrlPr>
                      </m:sSupPr>
                      <m:e>
                        <m:r>
                          <a:rPr lang="en-HK" sz="2000" b="0" i="1" smtClean="0">
                            <a:solidFill>
                              <a:srgbClr val="00B0F0"/>
                            </a:solidFill>
                            <a:latin typeface="Cambria Math" panose="02040503050406030204" pitchFamily="18" charset="0"/>
                            <a:ea typeface="Cambria Math" panose="02040503050406030204" pitchFamily="18" charset="0"/>
                          </a:rPr>
                          <m:t>𝑣</m:t>
                        </m:r>
                      </m:e>
                      <m:sup>
                        <m:d>
                          <m:dPr>
                            <m:ctrlPr>
                              <a:rPr lang="en-HK" sz="2000" b="0" i="1" smtClean="0">
                                <a:solidFill>
                                  <a:srgbClr val="00B0F0"/>
                                </a:solidFill>
                                <a:latin typeface="Cambria Math" panose="02040503050406030204" pitchFamily="18" charset="0"/>
                                <a:ea typeface="Cambria Math" panose="02040503050406030204" pitchFamily="18" charset="0"/>
                              </a:rPr>
                            </m:ctrlPr>
                          </m:dPr>
                          <m:e>
                            <m:r>
                              <a:rPr lang="en-HK" sz="2000" b="0" i="1" smtClean="0">
                                <a:solidFill>
                                  <a:srgbClr val="00B0F0"/>
                                </a:solidFill>
                                <a:latin typeface="Cambria Math" panose="02040503050406030204" pitchFamily="18" charset="0"/>
                                <a:ea typeface="Cambria Math" panose="02040503050406030204" pitchFamily="18" charset="0"/>
                              </a:rPr>
                              <m:t>𝑗</m:t>
                            </m:r>
                          </m:e>
                        </m:d>
                      </m:sup>
                    </m:sSup>
                    <m:r>
                      <a:rPr lang="en-HK" sz="2000" b="0" i="1" smtClean="0">
                        <a:solidFill>
                          <a:srgbClr val="00B0F0"/>
                        </a:solidFill>
                        <a:latin typeface="Cambria Math" panose="02040503050406030204" pitchFamily="18" charset="0"/>
                        <a:ea typeface="Cambria Math" panose="02040503050406030204" pitchFamily="18" charset="0"/>
                      </a:rPr>
                      <m:t> </m:t>
                    </m:r>
                  </m:oMath>
                </a14:m>
                <a:r>
                  <a:rPr lang="en-US" sz="2000" dirty="0">
                    <a:solidFill>
                      <a:srgbClr val="00B0F0"/>
                    </a:solidFill>
                    <a:effectLst/>
                    <a:latin typeface="Times New Roman" panose="02020603050405020304" pitchFamily="18" charset="0"/>
                    <a:ea typeface="Times New Roman" panose="02020603050405020304" pitchFamily="18" charset="0"/>
                  </a:rPr>
                  <a:t> sampled from distribution of </a:t>
                </a:r>
                <a:r>
                  <a:rPr lang="en-HK" sz="2000" dirty="0">
                    <a:solidFill>
                      <a:srgbClr val="00B0F0"/>
                    </a:solidFill>
                  </a:rPr>
                  <a:t> </a:t>
                </a:r>
                <a14:m>
                  <m:oMath xmlns:m="http://schemas.openxmlformats.org/officeDocument/2006/math">
                    <m:sSubSup>
                      <m:sSubSupPr>
                        <m:ctrlPr>
                          <a:rPr lang="en-HK" sz="2000" i="1">
                            <a:solidFill>
                              <a:srgbClr val="00B0F0"/>
                            </a:solidFill>
                            <a:latin typeface="Cambria Math" panose="02040503050406030204" pitchFamily="18" charset="0"/>
                          </a:rPr>
                        </m:ctrlPr>
                      </m:sSubSupPr>
                      <m:e>
                        <m:r>
                          <a:rPr lang="en-HK" sz="2000" i="1">
                            <a:solidFill>
                              <a:srgbClr val="00B0F0"/>
                            </a:solidFill>
                            <a:latin typeface="Cambria Math" panose="02040503050406030204" pitchFamily="18" charset="0"/>
                            <a:ea typeface="Cambria Math" panose="02040503050406030204" pitchFamily="18" charset="0"/>
                          </a:rPr>
                          <m:t>𝜃</m:t>
                        </m:r>
                      </m:e>
                      <m:sub>
                        <m:r>
                          <a:rPr lang="en-HK" sz="2000" i="1">
                            <a:solidFill>
                              <a:srgbClr val="00B0F0"/>
                            </a:solidFill>
                            <a:latin typeface="Cambria Math" panose="02040503050406030204" pitchFamily="18" charset="0"/>
                          </a:rPr>
                          <m:t>𝐼</m:t>
                        </m:r>
                      </m:sub>
                      <m:sup>
                        <m:r>
                          <a:rPr lang="en-HK" sz="2000" i="1">
                            <a:solidFill>
                              <a:srgbClr val="00B0F0"/>
                            </a:solidFill>
                            <a:latin typeface="Cambria Math" panose="02040503050406030204" pitchFamily="18" charset="0"/>
                          </a:rPr>
                          <m:t>(</m:t>
                        </m:r>
                        <m:r>
                          <a:rPr lang="en-HK" sz="2000" i="1">
                            <a:solidFill>
                              <a:srgbClr val="00B0F0"/>
                            </a:solidFill>
                            <a:latin typeface="Cambria Math" panose="02040503050406030204" pitchFamily="18" charset="0"/>
                          </a:rPr>
                          <m:t>𝑗</m:t>
                        </m:r>
                        <m:r>
                          <a:rPr lang="en-HK" sz="2000" i="1">
                            <a:solidFill>
                              <a:srgbClr val="00B0F0"/>
                            </a:solidFill>
                            <a:latin typeface="Cambria Math" panose="02040503050406030204" pitchFamily="18" charset="0"/>
                          </a:rPr>
                          <m:t>)</m:t>
                        </m:r>
                      </m:sup>
                    </m:sSubSup>
                  </m:oMath>
                </a14:m>
                <a:endParaRPr lang="en-HK" sz="2000" dirty="0">
                  <a:solidFill>
                    <a:srgbClr val="00B0F0"/>
                  </a:solidFill>
                </a:endParaRPr>
              </a:p>
            </p:txBody>
          </p:sp>
        </mc:Choice>
        <mc:Fallback xmlns="">
          <p:sp>
            <p:nvSpPr>
              <p:cNvPr id="10" name="TextBox 9">
                <a:extLst>
                  <a:ext uri="{FF2B5EF4-FFF2-40B4-BE49-F238E27FC236}">
                    <a16:creationId xmlns:a16="http://schemas.microsoft.com/office/drawing/2014/main" id="{67F1F1CD-AFAF-F5E5-DB05-DBF15EA1D0C1}"/>
                  </a:ext>
                </a:extLst>
              </p:cNvPr>
              <p:cNvSpPr txBox="1">
                <a:spLocks noRot="1" noChangeAspect="1" noMove="1" noResize="1" noEditPoints="1" noAdjustHandles="1" noChangeArrowheads="1" noChangeShapeType="1" noTextEdit="1"/>
              </p:cNvSpPr>
              <p:nvPr/>
            </p:nvSpPr>
            <p:spPr>
              <a:xfrm>
                <a:off x="3702797" y="3047423"/>
                <a:ext cx="4288669" cy="784895"/>
              </a:xfrm>
              <a:prstGeom prst="rect">
                <a:avLst/>
              </a:prstGeom>
              <a:blipFill>
                <a:blip r:embed="rId7"/>
                <a:stretch>
                  <a:fillRect l="-1420" t="-4651" b="-10853"/>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BE70B7B-05F6-BD76-B7ED-0E7852DEE323}"/>
                  </a:ext>
                </a:extLst>
              </p:cNvPr>
              <p:cNvSpPr txBox="1"/>
              <p:nvPr/>
            </p:nvSpPr>
            <p:spPr>
              <a:xfrm>
                <a:off x="7859851" y="3064561"/>
                <a:ext cx="4288669" cy="784895"/>
              </a:xfrm>
              <a:prstGeom prst="rect">
                <a:avLst/>
              </a:prstGeom>
              <a:noFill/>
            </p:spPr>
            <p:txBody>
              <a:bodyPr wrap="square" rtlCol="0">
                <a:spAutoFit/>
              </a:bodyPr>
              <a:lstStyle/>
              <a:p>
                <a:r>
                  <a:rPr lang="en-US" sz="2000" dirty="0">
                    <a:solidFill>
                      <a:srgbClr val="00B050"/>
                    </a:solidFill>
                    <a:latin typeface="Source Sans Pro" panose="020B0503030403020204" pitchFamily="34" charset="0"/>
                    <a:ea typeface="Times New Roman" panose="02020603050405020304" pitchFamily="18" charset="0"/>
                  </a:rPr>
                  <a:t>The likelihood</a:t>
                </a:r>
                <a:r>
                  <a:rPr lang="en-US" sz="2000" dirty="0">
                    <a:solidFill>
                      <a:srgbClr val="00B050"/>
                    </a:solidFill>
                    <a:effectLst/>
                    <a:latin typeface="Source Sans Pro" panose="020B0503030403020204" pitchFamily="34" charset="0"/>
                    <a:ea typeface="Times New Roman" panose="02020603050405020304" pitchFamily="18" charset="0"/>
                  </a:rPr>
                  <a:t> of the distribution parameter </a:t>
                </a:r>
                <a14:m>
                  <m:oMath xmlns:m="http://schemas.openxmlformats.org/officeDocument/2006/math">
                    <m:sSubSup>
                      <m:sSubSupPr>
                        <m:ctrlPr>
                          <a:rPr lang="en-HK" sz="2000" i="1" smtClean="0">
                            <a:solidFill>
                              <a:srgbClr val="00B050"/>
                            </a:solidFill>
                            <a:latin typeface="Cambria Math" panose="02040503050406030204" pitchFamily="18" charset="0"/>
                            <a:ea typeface="Cambria Math" panose="02040503050406030204" pitchFamily="18" charset="0"/>
                          </a:rPr>
                        </m:ctrlPr>
                      </m:sSubSupPr>
                      <m:e>
                        <m:r>
                          <a:rPr lang="en-HK" sz="2000" i="1">
                            <a:solidFill>
                              <a:srgbClr val="00B050"/>
                            </a:solidFill>
                            <a:latin typeface="Cambria Math" panose="02040503050406030204" pitchFamily="18" charset="0"/>
                            <a:ea typeface="Cambria Math" panose="02040503050406030204" pitchFamily="18" charset="0"/>
                          </a:rPr>
                          <m:t>𝜃</m:t>
                        </m:r>
                      </m:e>
                      <m:sub>
                        <m:r>
                          <a:rPr lang="en-HK" sz="2000" i="1">
                            <a:solidFill>
                              <a:srgbClr val="00B050"/>
                            </a:solidFill>
                            <a:latin typeface="Cambria Math" panose="02040503050406030204" pitchFamily="18" charset="0"/>
                            <a:ea typeface="Cambria Math" panose="02040503050406030204" pitchFamily="18" charset="0"/>
                          </a:rPr>
                          <m:t>𝐼</m:t>
                        </m:r>
                      </m:sub>
                      <m:sup>
                        <m:r>
                          <a:rPr lang="en-HK" sz="2000" i="1">
                            <a:solidFill>
                              <a:srgbClr val="00B050"/>
                            </a:solidFill>
                            <a:latin typeface="Cambria Math" panose="02040503050406030204" pitchFamily="18" charset="0"/>
                            <a:ea typeface="Cambria Math" panose="02040503050406030204" pitchFamily="18" charset="0"/>
                          </a:rPr>
                          <m:t>(</m:t>
                        </m:r>
                        <m:r>
                          <a:rPr lang="en-HK" sz="2000" i="1">
                            <a:solidFill>
                              <a:srgbClr val="00B050"/>
                            </a:solidFill>
                            <a:latin typeface="Cambria Math" panose="02040503050406030204" pitchFamily="18" charset="0"/>
                            <a:ea typeface="Cambria Math" panose="02040503050406030204" pitchFamily="18" charset="0"/>
                          </a:rPr>
                          <m:t>𝑗</m:t>
                        </m:r>
                        <m:r>
                          <a:rPr lang="en-HK" sz="2000" i="1">
                            <a:solidFill>
                              <a:srgbClr val="00B050"/>
                            </a:solidFill>
                            <a:latin typeface="Cambria Math" panose="02040503050406030204" pitchFamily="18" charset="0"/>
                            <a:ea typeface="Cambria Math" panose="02040503050406030204" pitchFamily="18" charset="0"/>
                          </a:rPr>
                          <m:t>)</m:t>
                        </m:r>
                      </m:sup>
                    </m:sSubSup>
                    <m:r>
                      <a:rPr lang="en-HK" sz="2000" i="1">
                        <a:solidFill>
                          <a:srgbClr val="00B050"/>
                        </a:solidFill>
                        <a:latin typeface="Cambria Math" panose="02040503050406030204" pitchFamily="18" charset="0"/>
                        <a:ea typeface="Cambria Math" panose="02040503050406030204" pitchFamily="18" charset="0"/>
                      </a:rPr>
                      <m:t> </m:t>
                    </m:r>
                    <m:r>
                      <m:rPr>
                        <m:sty m:val="p"/>
                      </m:rPr>
                      <a:rPr lang="en-HK" sz="2000" b="0" i="0" smtClean="0">
                        <a:solidFill>
                          <a:srgbClr val="00B050"/>
                        </a:solidFill>
                        <a:latin typeface="Cambria Math" panose="02040503050406030204" pitchFamily="18" charset="0"/>
                        <a:ea typeface="Cambria Math" panose="02040503050406030204" pitchFamily="18" charset="0"/>
                      </a:rPr>
                      <m:t>is</m:t>
                    </m:r>
                    <m:r>
                      <a:rPr lang="en-HK" sz="2000" b="0" i="0" smtClean="0">
                        <a:solidFill>
                          <a:srgbClr val="00B050"/>
                        </a:solidFill>
                        <a:latin typeface="Cambria Math" panose="02040503050406030204" pitchFamily="18" charset="0"/>
                        <a:ea typeface="Cambria Math" panose="02040503050406030204" pitchFamily="18" charset="0"/>
                      </a:rPr>
                      <m:t> </m:t>
                    </m:r>
                    <m:r>
                      <m:rPr>
                        <m:sty m:val="p"/>
                      </m:rPr>
                      <a:rPr lang="en-HK" sz="2000" b="0" i="0" smtClean="0">
                        <a:solidFill>
                          <a:srgbClr val="00B050"/>
                        </a:solidFill>
                        <a:latin typeface="Cambria Math" panose="02040503050406030204" pitchFamily="18" charset="0"/>
                        <a:ea typeface="Cambria Math" panose="02040503050406030204" pitchFamily="18" charset="0"/>
                      </a:rPr>
                      <m:t>of</m:t>
                    </m:r>
                    <m:r>
                      <a:rPr lang="en-HK" sz="2000" b="0" i="0" smtClean="0">
                        <a:solidFill>
                          <a:srgbClr val="00B050"/>
                        </a:solidFill>
                        <a:latin typeface="Cambria Math" panose="02040503050406030204" pitchFamily="18" charset="0"/>
                        <a:ea typeface="Cambria Math" panose="02040503050406030204" pitchFamily="18" charset="0"/>
                      </a:rPr>
                      <m:t> </m:t>
                    </m:r>
                    <m:r>
                      <m:rPr>
                        <m:sty m:val="p"/>
                      </m:rPr>
                      <a:rPr lang="en-HK" sz="2000" b="0" i="0" smtClean="0">
                        <a:solidFill>
                          <a:srgbClr val="00B050"/>
                        </a:solidFill>
                        <a:latin typeface="Cambria Math" panose="02040503050406030204" pitchFamily="18" charset="0"/>
                        <a:ea typeface="Cambria Math" panose="02040503050406030204" pitchFamily="18" charset="0"/>
                      </a:rPr>
                      <m:t>type</m:t>
                    </m:r>
                    <m:sSup>
                      <m:sSupPr>
                        <m:ctrlPr>
                          <a:rPr lang="en-HK" sz="2000" i="1" smtClean="0">
                            <a:solidFill>
                              <a:srgbClr val="00B050"/>
                            </a:solidFill>
                            <a:latin typeface="Cambria Math" panose="02040503050406030204" pitchFamily="18" charset="0"/>
                            <a:ea typeface="Cambria Math" panose="02040503050406030204" pitchFamily="18" charset="0"/>
                          </a:rPr>
                        </m:ctrlPr>
                      </m:sSupPr>
                      <m:e>
                        <m:r>
                          <a:rPr lang="en-HK" sz="2000" b="0" i="1" smtClean="0">
                            <a:solidFill>
                              <a:srgbClr val="00B050"/>
                            </a:solidFill>
                            <a:latin typeface="Cambria Math" panose="02040503050406030204" pitchFamily="18" charset="0"/>
                            <a:ea typeface="Cambria Math" panose="02040503050406030204" pitchFamily="18" charset="0"/>
                          </a:rPr>
                          <m:t> </m:t>
                        </m:r>
                        <m:r>
                          <a:rPr lang="en-HK" sz="2000" i="1">
                            <a:solidFill>
                              <a:srgbClr val="00B050"/>
                            </a:solidFill>
                            <a:latin typeface="Cambria Math" panose="02040503050406030204" pitchFamily="18" charset="0"/>
                            <a:ea typeface="Cambria Math" panose="02040503050406030204" pitchFamily="18" charset="0"/>
                          </a:rPr>
                          <m:t>𝑡</m:t>
                        </m:r>
                      </m:e>
                      <m:sup>
                        <m:d>
                          <m:dPr>
                            <m:ctrlPr>
                              <a:rPr lang="en-HK" sz="2000" i="1">
                                <a:solidFill>
                                  <a:srgbClr val="00B050"/>
                                </a:solidFill>
                                <a:latin typeface="Cambria Math" panose="02040503050406030204" pitchFamily="18" charset="0"/>
                                <a:ea typeface="Cambria Math" panose="02040503050406030204" pitchFamily="18" charset="0"/>
                              </a:rPr>
                            </m:ctrlPr>
                          </m:dPr>
                          <m:e>
                            <m:r>
                              <a:rPr lang="en-HK" sz="2000" i="1">
                                <a:solidFill>
                                  <a:srgbClr val="00B050"/>
                                </a:solidFill>
                                <a:latin typeface="Cambria Math" panose="02040503050406030204" pitchFamily="18" charset="0"/>
                                <a:ea typeface="Cambria Math" panose="02040503050406030204" pitchFamily="18" charset="0"/>
                              </a:rPr>
                              <m:t>𝑗</m:t>
                            </m:r>
                          </m:e>
                        </m:d>
                      </m:sup>
                    </m:sSup>
                  </m:oMath>
                </a14:m>
                <a:endParaRPr lang="en-HK" sz="2000" dirty="0">
                  <a:solidFill>
                    <a:srgbClr val="00B050"/>
                  </a:solidFill>
                </a:endParaRPr>
              </a:p>
            </p:txBody>
          </p:sp>
        </mc:Choice>
        <mc:Fallback xmlns="">
          <p:sp>
            <p:nvSpPr>
              <p:cNvPr id="12" name="TextBox 11">
                <a:extLst>
                  <a:ext uri="{FF2B5EF4-FFF2-40B4-BE49-F238E27FC236}">
                    <a16:creationId xmlns:a16="http://schemas.microsoft.com/office/drawing/2014/main" id="{0BE70B7B-05F6-BD76-B7ED-0E7852DEE323}"/>
                  </a:ext>
                </a:extLst>
              </p:cNvPr>
              <p:cNvSpPr txBox="1">
                <a:spLocks noRot="1" noChangeAspect="1" noMove="1" noResize="1" noEditPoints="1" noAdjustHandles="1" noChangeArrowheads="1" noChangeShapeType="1" noTextEdit="1"/>
              </p:cNvSpPr>
              <p:nvPr/>
            </p:nvSpPr>
            <p:spPr>
              <a:xfrm>
                <a:off x="7859851" y="3064561"/>
                <a:ext cx="4288669" cy="784895"/>
              </a:xfrm>
              <a:prstGeom prst="rect">
                <a:avLst/>
              </a:prstGeom>
              <a:blipFill>
                <a:blip r:embed="rId8"/>
                <a:stretch>
                  <a:fillRect l="-1420" t="-4688" b="-12500"/>
                </a:stretch>
              </a:blipFill>
            </p:spPr>
            <p:txBody>
              <a:bodyPr/>
              <a:lstStyle/>
              <a:p>
                <a:r>
                  <a:rPr lang="en-HK">
                    <a:noFill/>
                  </a:rPr>
                  <a:t> </a:t>
                </a:r>
              </a:p>
            </p:txBody>
          </p:sp>
        </mc:Fallback>
      </mc:AlternateContent>
      <p:sp>
        <p:nvSpPr>
          <p:cNvPr id="14" name="Rectangle 13">
            <a:extLst>
              <a:ext uri="{FF2B5EF4-FFF2-40B4-BE49-F238E27FC236}">
                <a16:creationId xmlns:a16="http://schemas.microsoft.com/office/drawing/2014/main" id="{3D4844BE-0C9E-8414-D447-F43CBA300192}"/>
              </a:ext>
            </a:extLst>
          </p:cNvPr>
          <p:cNvSpPr/>
          <p:nvPr/>
        </p:nvSpPr>
        <p:spPr>
          <a:xfrm>
            <a:off x="4636535" y="2347177"/>
            <a:ext cx="2119423" cy="638305"/>
          </a:xfrm>
          <a:prstGeom prst="rect">
            <a:avLst/>
          </a:prstGeom>
          <a:noFill/>
          <a:ln w="38100">
            <a:solidFill>
              <a:srgbClr val="00B0F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a:solidFill>
                <a:srgbClr val="00B0F0"/>
              </a:solidFill>
            </a:endParaRPr>
          </a:p>
        </p:txBody>
      </p:sp>
      <p:sp>
        <p:nvSpPr>
          <p:cNvPr id="15" name="Rectangle 14">
            <a:extLst>
              <a:ext uri="{FF2B5EF4-FFF2-40B4-BE49-F238E27FC236}">
                <a16:creationId xmlns:a16="http://schemas.microsoft.com/office/drawing/2014/main" id="{85A251F4-E9F8-2854-B558-C47DEA2045F8}"/>
              </a:ext>
            </a:extLst>
          </p:cNvPr>
          <p:cNvSpPr/>
          <p:nvPr/>
        </p:nvSpPr>
        <p:spPr>
          <a:xfrm>
            <a:off x="7780229" y="2358316"/>
            <a:ext cx="1602612" cy="638305"/>
          </a:xfrm>
          <a:prstGeom prst="rect">
            <a:avLst/>
          </a:prstGeom>
          <a:noFill/>
          <a:ln w="38100">
            <a:solidFill>
              <a:srgbClr val="00B05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a:solidFill>
                <a:srgbClr val="00B050"/>
              </a:solidFill>
            </a:endParaRPr>
          </a:p>
        </p:txBody>
      </p:sp>
      <p:sp>
        <p:nvSpPr>
          <p:cNvPr id="18" name="Rectangle 17">
            <a:extLst>
              <a:ext uri="{FF2B5EF4-FFF2-40B4-BE49-F238E27FC236}">
                <a16:creationId xmlns:a16="http://schemas.microsoft.com/office/drawing/2014/main" id="{34C82EF1-EBC6-4A6D-A903-CBAA3D14C4E2}"/>
              </a:ext>
            </a:extLst>
          </p:cNvPr>
          <p:cNvSpPr/>
          <p:nvPr/>
        </p:nvSpPr>
        <p:spPr>
          <a:xfrm>
            <a:off x="4347829" y="3988922"/>
            <a:ext cx="1748171" cy="638305"/>
          </a:xfrm>
          <a:prstGeom prst="rect">
            <a:avLst/>
          </a:prstGeom>
          <a:noFill/>
          <a:ln w="38100">
            <a:solidFill>
              <a:srgbClr val="7030A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a:solidFill>
                <a:srgbClr val="00B0F0"/>
              </a:solidFill>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8EAA6D7-4BBE-1EB0-D5BC-DEFAECEDBE5D}"/>
                  </a:ext>
                </a:extLst>
              </p:cNvPr>
              <p:cNvSpPr txBox="1"/>
              <p:nvPr/>
            </p:nvSpPr>
            <p:spPr>
              <a:xfrm>
                <a:off x="6251066" y="3915584"/>
                <a:ext cx="4288669" cy="806567"/>
              </a:xfrm>
              <a:prstGeom prst="rect">
                <a:avLst/>
              </a:prstGeom>
              <a:noFill/>
            </p:spPr>
            <p:txBody>
              <a:bodyPr wrap="square" rtlCol="0">
                <a:spAutoFit/>
              </a:bodyPr>
              <a:lstStyle/>
              <a:p>
                <a:r>
                  <a:rPr lang="en-US" sz="2000" dirty="0">
                    <a:solidFill>
                      <a:srgbClr val="7030A0"/>
                    </a:solidFill>
                    <a:latin typeface="Source Sans Pro" panose="020B0503030403020204" pitchFamily="34" charset="0"/>
                    <a:ea typeface="Times New Roman" panose="02020603050405020304" pitchFamily="18" charset="0"/>
                  </a:rPr>
                  <a:t>The likelihood</a:t>
                </a:r>
                <a:r>
                  <a:rPr lang="en-US" sz="2000" dirty="0">
                    <a:solidFill>
                      <a:srgbClr val="7030A0"/>
                    </a:solidFill>
                    <a:effectLst/>
                    <a:latin typeface="Source Sans Pro" panose="020B0503030403020204" pitchFamily="34" charset="0"/>
                    <a:ea typeface="Times New Roman" panose="02020603050405020304" pitchFamily="18" charset="0"/>
                  </a:rPr>
                  <a:t> of the entity </a:t>
                </a:r>
                <a14:m>
                  <m:oMath xmlns:m="http://schemas.openxmlformats.org/officeDocument/2006/math">
                    <m:sSup>
                      <m:sSupPr>
                        <m:ctrlPr>
                          <a:rPr lang="en-HK" sz="2000" b="0" i="1" smtClean="0">
                            <a:solidFill>
                              <a:srgbClr val="7030A0"/>
                            </a:solidFill>
                            <a:latin typeface="Cambria Math" panose="02040503050406030204" pitchFamily="18" charset="0"/>
                            <a:ea typeface="Cambria Math" panose="02040503050406030204" pitchFamily="18" charset="0"/>
                          </a:rPr>
                        </m:ctrlPr>
                      </m:sSupPr>
                      <m:e>
                        <m:r>
                          <a:rPr lang="en-HK" sz="2000" b="0" i="1" smtClean="0">
                            <a:solidFill>
                              <a:srgbClr val="7030A0"/>
                            </a:solidFill>
                            <a:latin typeface="Cambria Math" panose="02040503050406030204" pitchFamily="18" charset="0"/>
                            <a:ea typeface="Cambria Math" panose="02040503050406030204" pitchFamily="18" charset="0"/>
                          </a:rPr>
                          <m:t>𝑣</m:t>
                        </m:r>
                      </m:e>
                      <m:sup>
                        <m:d>
                          <m:dPr>
                            <m:ctrlPr>
                              <a:rPr lang="en-HK" sz="2000" b="0" i="1" smtClean="0">
                                <a:solidFill>
                                  <a:srgbClr val="7030A0"/>
                                </a:solidFill>
                                <a:latin typeface="Cambria Math" panose="02040503050406030204" pitchFamily="18" charset="0"/>
                                <a:ea typeface="Cambria Math" panose="02040503050406030204" pitchFamily="18" charset="0"/>
                              </a:rPr>
                            </m:ctrlPr>
                          </m:dPr>
                          <m:e>
                            <m:r>
                              <a:rPr lang="en-HK" sz="2000" b="0" i="1" smtClean="0">
                                <a:solidFill>
                                  <a:srgbClr val="7030A0"/>
                                </a:solidFill>
                                <a:latin typeface="Cambria Math" panose="02040503050406030204" pitchFamily="18" charset="0"/>
                                <a:ea typeface="Cambria Math" panose="02040503050406030204" pitchFamily="18" charset="0"/>
                              </a:rPr>
                              <m:t>𝑗</m:t>
                            </m:r>
                          </m:e>
                        </m:d>
                      </m:sup>
                    </m:sSup>
                    <m:r>
                      <a:rPr lang="en-HK" sz="2000" b="0" i="1" smtClean="0">
                        <a:solidFill>
                          <a:srgbClr val="7030A0"/>
                        </a:solidFill>
                        <a:latin typeface="Cambria Math" panose="02040503050406030204" pitchFamily="18" charset="0"/>
                        <a:ea typeface="Cambria Math" panose="02040503050406030204" pitchFamily="18" charset="0"/>
                      </a:rPr>
                      <m:t> </m:t>
                    </m:r>
                  </m:oMath>
                </a14:m>
                <a:r>
                  <a:rPr lang="en-US" sz="2000" dirty="0">
                    <a:solidFill>
                      <a:srgbClr val="7030A0"/>
                    </a:solidFill>
                    <a:effectLst/>
                    <a:latin typeface="Times New Roman" panose="02020603050405020304" pitchFamily="18" charset="0"/>
                    <a:ea typeface="Times New Roman" panose="02020603050405020304" pitchFamily="18" charset="0"/>
                  </a:rPr>
                  <a:t> is the answer of the query encoding </a:t>
                </a:r>
                <a14:m>
                  <m:oMath xmlns:m="http://schemas.openxmlformats.org/officeDocument/2006/math">
                    <m:sSubSup>
                      <m:sSubSupPr>
                        <m:ctrlPr>
                          <a:rPr lang="en-HK" sz="2000" i="1" smtClean="0">
                            <a:solidFill>
                              <a:srgbClr val="7030A0"/>
                            </a:solidFill>
                            <a:latin typeface="Cambria Math" panose="02040503050406030204" pitchFamily="18" charset="0"/>
                          </a:rPr>
                        </m:ctrlPr>
                      </m:sSubSupPr>
                      <m:e>
                        <m:r>
                          <a:rPr lang="en-HK" sz="2000" i="1">
                            <a:solidFill>
                              <a:srgbClr val="7030A0"/>
                            </a:solidFill>
                            <a:latin typeface="Cambria Math" panose="02040503050406030204" pitchFamily="18" charset="0"/>
                          </a:rPr>
                          <m:t>𝑞</m:t>
                        </m:r>
                      </m:e>
                      <m:sub>
                        <m:r>
                          <a:rPr lang="en-HK" sz="2000" i="1">
                            <a:solidFill>
                              <a:srgbClr val="7030A0"/>
                            </a:solidFill>
                            <a:latin typeface="Cambria Math" panose="02040503050406030204" pitchFamily="18" charset="0"/>
                          </a:rPr>
                          <m:t>𝐼</m:t>
                        </m:r>
                      </m:sub>
                      <m:sup>
                        <m:d>
                          <m:dPr>
                            <m:ctrlPr>
                              <a:rPr lang="en-HK" sz="2000" i="1">
                                <a:solidFill>
                                  <a:srgbClr val="7030A0"/>
                                </a:solidFill>
                                <a:latin typeface="Cambria Math" panose="02040503050406030204" pitchFamily="18" charset="0"/>
                              </a:rPr>
                            </m:ctrlPr>
                          </m:dPr>
                          <m:e>
                            <m:r>
                              <a:rPr lang="en-HK" sz="2000" i="1">
                                <a:solidFill>
                                  <a:srgbClr val="7030A0"/>
                                </a:solidFill>
                                <a:latin typeface="Cambria Math" panose="02040503050406030204" pitchFamily="18" charset="0"/>
                              </a:rPr>
                              <m:t>𝑗</m:t>
                            </m:r>
                          </m:e>
                        </m:d>
                      </m:sup>
                    </m:sSubSup>
                    <m:r>
                      <a:rPr lang="en-HK" sz="2000" b="0" i="0" smtClean="0">
                        <a:solidFill>
                          <a:srgbClr val="7030A0"/>
                        </a:solidFill>
                        <a:latin typeface="Cambria Math" panose="02040503050406030204" pitchFamily="18" charset="0"/>
                      </a:rPr>
                      <m:t>.</m:t>
                    </m:r>
                  </m:oMath>
                </a14:m>
                <a:r>
                  <a:rPr lang="en-HK" sz="2000" dirty="0">
                    <a:solidFill>
                      <a:srgbClr val="7030A0"/>
                    </a:solidFill>
                  </a:rPr>
                  <a:t> </a:t>
                </a:r>
              </a:p>
            </p:txBody>
          </p:sp>
        </mc:Choice>
        <mc:Fallback xmlns="">
          <p:sp>
            <p:nvSpPr>
              <p:cNvPr id="19" name="TextBox 18">
                <a:extLst>
                  <a:ext uri="{FF2B5EF4-FFF2-40B4-BE49-F238E27FC236}">
                    <a16:creationId xmlns:a16="http://schemas.microsoft.com/office/drawing/2014/main" id="{28EAA6D7-4BBE-1EB0-D5BC-DEFAECEDBE5D}"/>
                  </a:ext>
                </a:extLst>
              </p:cNvPr>
              <p:cNvSpPr txBox="1">
                <a:spLocks noRot="1" noChangeAspect="1" noMove="1" noResize="1" noEditPoints="1" noAdjustHandles="1" noChangeArrowheads="1" noChangeShapeType="1" noTextEdit="1"/>
              </p:cNvSpPr>
              <p:nvPr/>
            </p:nvSpPr>
            <p:spPr>
              <a:xfrm>
                <a:off x="6251066" y="3915584"/>
                <a:ext cx="4288669" cy="806567"/>
              </a:xfrm>
              <a:prstGeom prst="rect">
                <a:avLst/>
              </a:prstGeom>
              <a:blipFill>
                <a:blip r:embed="rId10"/>
                <a:stretch>
                  <a:fillRect l="-1420" t="-1504" b="-10526"/>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4B09561F-09E4-94A1-608B-A7E278E07997}"/>
                  </a:ext>
                </a:extLst>
              </p:cNvPr>
              <p:cNvSpPr txBox="1"/>
              <p:nvPr/>
            </p:nvSpPr>
            <p:spPr>
              <a:xfrm>
                <a:off x="2463691" y="5298960"/>
                <a:ext cx="7472360" cy="830997"/>
              </a:xfrm>
              <a:prstGeom prst="rect">
                <a:avLst/>
              </a:prstGeom>
              <a:noFill/>
            </p:spPr>
            <p:txBody>
              <a:bodyPr wrap="square">
                <a:spAutoFit/>
              </a:bodyPr>
              <a:lstStyle/>
              <a:p>
                <a14:m>
                  <m:oMath xmlns:m="http://schemas.openxmlformats.org/officeDocument/2006/math">
                    <m:r>
                      <a:rPr lang="en-HK" sz="2400" i="1" smtClean="0">
                        <a:solidFill>
                          <a:schemeClr val="tx1">
                            <a:lumMod val="75000"/>
                            <a:lumOff val="25000"/>
                          </a:schemeClr>
                        </a:solidFill>
                        <a:latin typeface="Cambria Math" panose="02040503050406030204" pitchFamily="18" charset="0"/>
                      </a:rPr>
                      <m:t>𝑗</m:t>
                    </m:r>
                  </m:oMath>
                </a14:m>
                <a:r>
                  <a:rPr lang="en-HK" sz="2400" dirty="0">
                    <a:solidFill>
                      <a:schemeClr val="tx1">
                        <a:lumMod val="75000"/>
                        <a:lumOff val="25000"/>
                      </a:schemeClr>
                    </a:solidFill>
                  </a:rPr>
                  <a:t> is means the </a:t>
                </a:r>
                <a14:m>
                  <m:oMath xmlns:m="http://schemas.openxmlformats.org/officeDocument/2006/math">
                    <m:r>
                      <a:rPr lang="en-HK" sz="2400" i="1">
                        <a:solidFill>
                          <a:schemeClr val="tx1">
                            <a:lumMod val="75000"/>
                            <a:lumOff val="25000"/>
                          </a:schemeClr>
                        </a:solidFill>
                        <a:latin typeface="Cambria Math" panose="02040503050406030204" pitchFamily="18" charset="0"/>
                      </a:rPr>
                      <m:t>𝑗</m:t>
                    </m:r>
                  </m:oMath>
                </a14:m>
                <a:r>
                  <a:rPr lang="en-HK" sz="2400" dirty="0">
                    <a:solidFill>
                      <a:schemeClr val="tx1">
                        <a:lumMod val="75000"/>
                        <a:lumOff val="25000"/>
                      </a:schemeClr>
                    </a:solidFill>
                  </a:rPr>
                  <a:t>-</a:t>
                </a:r>
                <a:r>
                  <a:rPr lang="en-HK" sz="2400" dirty="0" err="1">
                    <a:solidFill>
                      <a:schemeClr val="tx1">
                        <a:lumMod val="75000"/>
                        <a:lumOff val="25000"/>
                      </a:schemeClr>
                    </a:solidFill>
                  </a:rPr>
                  <a:t>th</a:t>
                </a:r>
                <a:r>
                  <a:rPr lang="en-HK" sz="2400" dirty="0">
                    <a:solidFill>
                      <a:schemeClr val="tx1">
                        <a:lumMod val="75000"/>
                        <a:lumOff val="25000"/>
                      </a:schemeClr>
                    </a:solidFill>
                  </a:rPr>
                  <a:t> sample, and </a:t>
                </a:r>
                <a14:m>
                  <m:oMath xmlns:m="http://schemas.openxmlformats.org/officeDocument/2006/math">
                    <m:r>
                      <a:rPr lang="en-HK" sz="2400" i="1" smtClean="0">
                        <a:solidFill>
                          <a:schemeClr val="tx1">
                            <a:lumMod val="75000"/>
                            <a:lumOff val="25000"/>
                          </a:schemeClr>
                        </a:solidFill>
                        <a:latin typeface="Cambria Math" panose="02040503050406030204" pitchFamily="18" charset="0"/>
                        <a:ea typeface="Cambria Math" panose="02040503050406030204" pitchFamily="18" charset="0"/>
                      </a:rPr>
                      <m:t>𝐼</m:t>
                    </m:r>
                    <m:r>
                      <a:rPr lang="en-HK" sz="2400" b="0" i="1" smtClean="0">
                        <a:solidFill>
                          <a:schemeClr val="tx1">
                            <a:lumMod val="75000"/>
                            <a:lumOff val="25000"/>
                          </a:schemeClr>
                        </a:solidFill>
                        <a:latin typeface="Cambria Math" panose="02040503050406030204" pitchFamily="18" charset="0"/>
                        <a:ea typeface="Cambria Math" panose="02040503050406030204" pitchFamily="18" charset="0"/>
                      </a:rPr>
                      <m:t> </m:t>
                    </m:r>
                  </m:oMath>
                </a14:m>
                <a:r>
                  <a:rPr lang="en-HK" sz="2400" dirty="0">
                    <a:solidFill>
                      <a:schemeClr val="tx1">
                        <a:lumMod val="75000"/>
                        <a:lumOff val="25000"/>
                      </a:schemeClr>
                    </a:solidFill>
                  </a:rPr>
                  <a:t>means the last step of distribution parameter encoding. </a:t>
                </a:r>
              </a:p>
            </p:txBody>
          </p:sp>
        </mc:Choice>
        <mc:Fallback xmlns="">
          <p:sp>
            <p:nvSpPr>
              <p:cNvPr id="21" name="TextBox 20">
                <a:extLst>
                  <a:ext uri="{FF2B5EF4-FFF2-40B4-BE49-F238E27FC236}">
                    <a16:creationId xmlns:a16="http://schemas.microsoft.com/office/drawing/2014/main" id="{4B09561F-09E4-94A1-608B-A7E278E07997}"/>
                  </a:ext>
                </a:extLst>
              </p:cNvPr>
              <p:cNvSpPr txBox="1">
                <a:spLocks noRot="1" noChangeAspect="1" noMove="1" noResize="1" noEditPoints="1" noAdjustHandles="1" noChangeArrowheads="1" noChangeShapeType="1" noTextEdit="1"/>
              </p:cNvSpPr>
              <p:nvPr/>
            </p:nvSpPr>
            <p:spPr>
              <a:xfrm>
                <a:off x="2463691" y="5298960"/>
                <a:ext cx="7472360" cy="830997"/>
              </a:xfrm>
              <a:prstGeom prst="rect">
                <a:avLst/>
              </a:prstGeom>
              <a:blipFill>
                <a:blip r:embed="rId11"/>
                <a:stretch>
                  <a:fillRect l="-1223" t="-5839" b="-15328"/>
                </a:stretch>
              </a:blipFill>
            </p:spPr>
            <p:txBody>
              <a:bodyPr/>
              <a:lstStyle/>
              <a:p>
                <a:r>
                  <a:rPr lang="en-HK">
                    <a:noFill/>
                  </a:rPr>
                  <a:t> </a:t>
                </a:r>
              </a:p>
            </p:txBody>
          </p:sp>
        </mc:Fallback>
      </mc:AlternateContent>
      <p:sp>
        <p:nvSpPr>
          <p:cNvPr id="5" name="TextBox 4">
            <a:extLst>
              <a:ext uri="{FF2B5EF4-FFF2-40B4-BE49-F238E27FC236}">
                <a16:creationId xmlns:a16="http://schemas.microsoft.com/office/drawing/2014/main" id="{3DA281CD-9AE6-FF5E-240F-FCD113B58418}"/>
              </a:ext>
            </a:extLst>
          </p:cNvPr>
          <p:cNvSpPr txBox="1"/>
          <p:nvPr/>
        </p:nvSpPr>
        <p:spPr>
          <a:xfrm>
            <a:off x="42162" y="6622004"/>
            <a:ext cx="8061655" cy="215444"/>
          </a:xfrm>
          <a:prstGeom prst="rect">
            <a:avLst/>
          </a:prstGeom>
          <a:noFill/>
        </p:spPr>
        <p:txBody>
          <a:bodyPr wrap="square">
            <a:spAutoFit/>
          </a:bodyPr>
          <a:lstStyle/>
          <a:p>
            <a:r>
              <a:rPr lang="en-HK" sz="800" b="0" i="0" dirty="0">
                <a:solidFill>
                  <a:srgbClr val="222222"/>
                </a:solidFill>
                <a:effectLst/>
                <a:latin typeface="Arial" panose="020B0604020202020204" pitchFamily="34" charset="0"/>
              </a:rPr>
              <a:t>Bai, J., Luo, C., Li, Z., Yin, Q., Yin, B., &amp; </a:t>
            </a:r>
            <a:r>
              <a:rPr lang="en-HK" sz="800" b="0" i="0" dirty="0" err="1">
                <a:solidFill>
                  <a:srgbClr val="222222"/>
                </a:solidFill>
                <a:effectLst/>
                <a:latin typeface="Arial" panose="020B0604020202020204" pitchFamily="34" charset="0"/>
              </a:rPr>
              <a:t>Song,</a:t>
            </a:r>
            <a:r>
              <a:rPr lang="en-HK" sz="800" b="0" i="0" dirty="0">
                <a:solidFill>
                  <a:srgbClr val="222222"/>
                </a:solidFill>
                <a:effectLst/>
                <a:latin typeface="Arial" panose="020B0604020202020204" pitchFamily="34" charset="0"/>
              </a:rPr>
              <a:t> Y. (2023). Knowledge graph reasoning over entities and numerical values. </a:t>
            </a:r>
            <a:r>
              <a:rPr lang="en-HK" sz="800" b="0" i="1" dirty="0" err="1">
                <a:solidFill>
                  <a:srgbClr val="222222"/>
                </a:solidFill>
                <a:effectLst/>
                <a:latin typeface="Arial" panose="020B0604020202020204" pitchFamily="34" charset="0"/>
              </a:rPr>
              <a:t>arXiv</a:t>
            </a:r>
            <a:r>
              <a:rPr lang="en-HK" sz="800" b="0" i="1" dirty="0">
                <a:solidFill>
                  <a:srgbClr val="222222"/>
                </a:solidFill>
                <a:effectLst/>
                <a:latin typeface="Arial" panose="020B0604020202020204" pitchFamily="34" charset="0"/>
              </a:rPr>
              <a:t> preprint arXiv:2306.01399</a:t>
            </a:r>
            <a:r>
              <a:rPr lang="en-HK" sz="800" b="0" i="0" dirty="0">
                <a:solidFill>
                  <a:srgbClr val="222222"/>
                </a:solidFill>
                <a:effectLst/>
                <a:latin typeface="Arial" panose="020B0604020202020204" pitchFamily="34" charset="0"/>
              </a:rPr>
              <a:t>.</a:t>
            </a:r>
            <a:endParaRPr lang="en-US" sz="800" dirty="0"/>
          </a:p>
        </p:txBody>
      </p:sp>
    </p:spTree>
    <p:extLst>
      <p:ext uri="{BB962C8B-B14F-4D97-AF65-F5344CB8AC3E}">
        <p14:creationId xmlns:p14="http://schemas.microsoft.com/office/powerpoint/2010/main" val="12072016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5479D-C603-975D-4080-E6E28CFD7AD8}"/>
              </a:ext>
            </a:extLst>
          </p:cNvPr>
          <p:cNvSpPr>
            <a:spLocks noGrp="1"/>
          </p:cNvSpPr>
          <p:nvPr>
            <p:ph type="title"/>
          </p:nvPr>
        </p:nvSpPr>
        <p:spPr>
          <a:xfrm>
            <a:off x="838200" y="0"/>
            <a:ext cx="10515600" cy="992777"/>
          </a:xfrm>
        </p:spPr>
        <p:txBody>
          <a:bodyPr/>
          <a:lstStyle/>
          <a:p>
            <a:r>
              <a:rPr lang="en-US" dirty="0"/>
              <a:t>CQA on Eventuality Knowledge Graph</a:t>
            </a:r>
          </a:p>
        </p:txBody>
      </p:sp>
      <mc:AlternateContent xmlns:mc="http://schemas.openxmlformats.org/markup-compatibility/2006" xmlns:a14="http://schemas.microsoft.com/office/drawing/2010/main">
        <mc:Choice Requires="a14">
          <p:graphicFrame>
            <p:nvGraphicFramePr>
              <p:cNvPr id="4" name="Table 15">
                <a:extLst>
                  <a:ext uri="{FF2B5EF4-FFF2-40B4-BE49-F238E27FC236}">
                    <a16:creationId xmlns:a16="http://schemas.microsoft.com/office/drawing/2014/main" id="{9C073674-FC41-3093-8559-058A0B9C0674}"/>
                  </a:ext>
                </a:extLst>
              </p:cNvPr>
              <p:cNvGraphicFramePr>
                <a:graphicFrameLocks noGrp="1"/>
              </p:cNvGraphicFramePr>
              <p:nvPr>
                <p:extLst>
                  <p:ext uri="{D42A27DB-BD31-4B8C-83A1-F6EECF244321}">
                    <p14:modId xmlns:p14="http://schemas.microsoft.com/office/powerpoint/2010/main" val="3947105386"/>
                  </p:ext>
                </p:extLst>
              </p:nvPr>
            </p:nvGraphicFramePr>
            <p:xfrm>
              <a:off x="321408" y="2463264"/>
              <a:ext cx="11417300" cy="3563727"/>
            </p:xfrm>
            <a:graphic>
              <a:graphicData uri="http://schemas.openxmlformats.org/drawingml/2006/table">
                <a:tbl>
                  <a:tblPr firstRow="1" bandRow="1">
                    <a:tableStyleId>{74C1A8A3-306A-4EB7-A6B1-4F7E0EB9C5D6}</a:tableStyleId>
                  </a:tblPr>
                  <a:tblGrid>
                    <a:gridCol w="5956403">
                      <a:extLst>
                        <a:ext uri="{9D8B030D-6E8A-4147-A177-3AD203B41FA5}">
                          <a16:colId xmlns:a16="http://schemas.microsoft.com/office/drawing/2014/main" val="3832733787"/>
                        </a:ext>
                      </a:extLst>
                    </a:gridCol>
                    <a:gridCol w="1396868">
                      <a:extLst>
                        <a:ext uri="{9D8B030D-6E8A-4147-A177-3AD203B41FA5}">
                          <a16:colId xmlns:a16="http://schemas.microsoft.com/office/drawing/2014/main" val="410286368"/>
                        </a:ext>
                      </a:extLst>
                    </a:gridCol>
                    <a:gridCol w="4064029">
                      <a:extLst>
                        <a:ext uri="{9D8B030D-6E8A-4147-A177-3AD203B41FA5}">
                          <a16:colId xmlns:a16="http://schemas.microsoft.com/office/drawing/2014/main" val="978384416"/>
                        </a:ext>
                      </a:extLst>
                    </a:gridCol>
                  </a:tblGrid>
                  <a:tr h="325452">
                    <a:tc>
                      <a:txBody>
                        <a:bodyPr/>
                        <a:lstStyle/>
                        <a:p>
                          <a:pPr algn="ctr"/>
                          <a:r>
                            <a:rPr lang="en-US" sz="2400" b="1" dirty="0">
                              <a:solidFill>
                                <a:schemeClr val="tx1"/>
                              </a:solidFill>
                            </a:rPr>
                            <a:t>Queries</a:t>
                          </a:r>
                          <a:endParaRPr lang="en-US" sz="2400" b="1" i="0" dirty="0">
                            <a:solidFill>
                              <a:schemeClr val="tx1"/>
                            </a:solidFill>
                            <a:latin typeface="+mj-lt"/>
                            <a:cs typeface="Times New Roman" panose="02020603050405020304" pitchFamily="18" charset="0"/>
                          </a:endParaRPr>
                        </a:p>
                      </a:txBody>
                      <a:tcPr/>
                    </a:tc>
                    <a:tc>
                      <a:txBody>
                        <a:bodyPr/>
                        <a:lstStyle/>
                        <a:p>
                          <a:pPr algn="ctr"/>
                          <a:r>
                            <a:rPr lang="en-US" sz="2400" b="1" dirty="0">
                              <a:solidFill>
                                <a:schemeClr val="tx1"/>
                              </a:solidFill>
                            </a:rPr>
                            <a:t>Type</a:t>
                          </a:r>
                          <a:endParaRPr lang="en-US" sz="2400" b="1" i="0" dirty="0">
                            <a:solidFill>
                              <a:schemeClr val="tx1"/>
                            </a:solidFill>
                            <a:latin typeface="+mj-lt"/>
                            <a:cs typeface="Times New Roman" panose="02020603050405020304" pitchFamily="18" charset="0"/>
                          </a:endParaRPr>
                        </a:p>
                      </a:txBody>
                      <a:tcPr/>
                    </a:tc>
                    <a:tc>
                      <a:txBody>
                        <a:bodyPr/>
                        <a:lstStyle/>
                        <a:p>
                          <a:pPr algn="ctr"/>
                          <a:r>
                            <a:rPr lang="en-US" sz="2400" b="1" dirty="0">
                              <a:solidFill>
                                <a:schemeClr val="tx1"/>
                              </a:solidFill>
                            </a:rPr>
                            <a:t>Interpretations</a:t>
                          </a:r>
                          <a:endParaRPr lang="en-US" sz="2400" b="1" i="0" dirty="0">
                            <a:solidFill>
                              <a:schemeClr val="tx1"/>
                            </a:solidFill>
                            <a:latin typeface="+mj-lt"/>
                            <a:cs typeface="Times New Roman" panose="02020603050405020304" pitchFamily="18" charset="0"/>
                          </a:endParaRPr>
                        </a:p>
                      </a:txBody>
                      <a:tcPr/>
                    </a:tc>
                    <a:extLst>
                      <a:ext uri="{0D108BD9-81ED-4DB2-BD59-A6C34878D82A}">
                        <a16:rowId xmlns:a16="http://schemas.microsoft.com/office/drawing/2014/main" val="1684020912"/>
                      </a:ext>
                    </a:extLst>
                  </a:tr>
                  <a:tr h="10355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en-US" sz="2000" b="0" i="1" smtClean="0">
                                        <a:latin typeface="Cambria Math" panose="02040503050406030204" pitchFamily="18" charset="0"/>
                                      </a:rPr>
                                    </m:ctrlPr>
                                  </m:sSubPr>
                                  <m:e>
                                    <m:r>
                                      <a:rPr lang="en-US" sz="2000" b="0" smtClean="0">
                                        <a:latin typeface="Cambria Math" panose="02040503050406030204" pitchFamily="18" charset="0"/>
                                      </a:rPr>
                                      <m:t>𝑞</m:t>
                                    </m:r>
                                  </m:e>
                                  <m:sub>
                                    <m:r>
                                      <a:rPr lang="en-US" sz="2000" b="0" smtClean="0">
                                        <a:latin typeface="Cambria Math" panose="02040503050406030204" pitchFamily="18" charset="0"/>
                                      </a:rPr>
                                      <m:t>1</m:t>
                                    </m:r>
                                  </m:sub>
                                </m:sSub>
                                <m:r>
                                  <a:rPr lang="en-US" sz="2000" b="0" smtClean="0">
                                    <a:latin typeface="Cambria Math" panose="02040503050406030204" pitchFamily="18" charset="0"/>
                                  </a:rPr>
                                  <m:t>=</m:t>
                                </m:r>
                                <m:r>
                                  <m:rPr>
                                    <m:nor/>
                                  </m:rPr>
                                  <a:rPr lang="en-US" altLang="zh-CN" sz="2000" i="1" dirty="0" smtClean="0"/>
                                  <m:t>V</m:t>
                                </m:r>
                                <m:r>
                                  <m:rPr>
                                    <m:nor/>
                                  </m:rPr>
                                  <a:rPr lang="en-US" altLang="zh-CN" sz="2000" i="1" baseline="-25000" dirty="0" smtClean="0"/>
                                  <m:t>?</m:t>
                                </m:r>
                                <m:r>
                                  <m:rPr>
                                    <m:nor/>
                                  </m:rPr>
                                  <a:rPr lang="en-US" altLang="zh-CN" sz="2000" b="0" baseline="-25000" dirty="0" smtClean="0"/>
                                  <m:t> </m:t>
                                </m:r>
                                <m:r>
                                  <a:rPr lang="en-US" sz="2000" b="0" smtClean="0">
                                    <a:latin typeface="Cambria Math" panose="02040503050406030204" pitchFamily="18" charset="0"/>
                                  </a:rPr>
                                  <m:t>. ∃</m:t>
                                </m:r>
                                <m:r>
                                  <a:rPr lang="en-US" sz="2000" b="0" smtClean="0">
                                    <a:latin typeface="Cambria Math" panose="02040503050406030204" pitchFamily="18" charset="0"/>
                                  </a:rPr>
                                  <m:t>𝑉</m:t>
                                </m:r>
                                <m:r>
                                  <a:rPr lang="en-US" sz="2000" b="0" smtClean="0">
                                    <a:latin typeface="Cambria Math" panose="02040503050406030204" pitchFamily="18" charset="0"/>
                                  </a:rPr>
                                  <m:t>:</m:t>
                                </m:r>
                                <m:r>
                                  <m:rPr>
                                    <m:nor/>
                                  </m:rPr>
                                  <a:rPr lang="en-US" altLang="zh-CN" sz="2000" dirty="0" smtClean="0"/>
                                  <m:t>Interact</m:t>
                                </m:r>
                                <m:d>
                                  <m:dPr>
                                    <m:ctrlPr>
                                      <a:rPr lang="en-US" sz="2000" b="0" i="1" smtClean="0">
                                        <a:latin typeface="Cambria Math" panose="02040503050406030204" pitchFamily="18" charset="0"/>
                                      </a:rPr>
                                    </m:ctrlPr>
                                  </m:dPr>
                                  <m:e>
                                    <m:r>
                                      <m:rPr>
                                        <m:nor/>
                                      </m:rPr>
                                      <a:rPr lang="en-US" altLang="zh-CN" sz="2000" i="1" dirty="0" smtClean="0"/>
                                      <m:t>V</m:t>
                                    </m:r>
                                    <m:r>
                                      <m:rPr>
                                        <m:nor/>
                                      </m:rPr>
                                      <a:rPr lang="en-US" altLang="zh-CN" sz="2000" i="1" baseline="-25000" dirty="0" smtClean="0"/>
                                      <m:t>?</m:t>
                                    </m:r>
                                    <m:r>
                                      <m:rPr>
                                        <m:nor/>
                                      </m:rPr>
                                      <a:rPr lang="zh-CN" altLang="en-US" sz="2000" i="1" dirty="0" smtClean="0"/>
                                      <m:t> </m:t>
                                    </m:r>
                                    <m:r>
                                      <a:rPr lang="en-US" sz="2000" b="0" i="1" smtClean="0">
                                        <a:latin typeface="Cambria Math" panose="02040503050406030204" pitchFamily="18" charset="0"/>
                                      </a:rPr>
                                      <m:t>,</m:t>
                                    </m:r>
                                    <m:r>
                                      <m:rPr>
                                        <m:nor/>
                                      </m:rPr>
                                      <a:rPr lang="en-US" altLang="zh-CN" sz="2000" i="1" dirty="0" smtClean="0"/>
                                      <m:t>V</m:t>
                                    </m:r>
                                    <m:r>
                                      <m:rPr>
                                        <m:nor/>
                                      </m:rPr>
                                      <a:rPr lang="zh-CN" altLang="en-US" sz="2000" dirty="0" smtClean="0"/>
                                      <m:t> </m:t>
                                    </m:r>
                                  </m:e>
                                </m:d>
                              </m:oMath>
                            </m:oMathPara>
                          </a14:m>
                          <a:endParaRPr lang="en-US" sz="2000" b="0" dirty="0"/>
                        </a:p>
                        <a:p>
                          <a:pPr algn="ctr"/>
                          <a14:m>
                            <m:oMathPara xmlns:m="http://schemas.openxmlformats.org/officeDocument/2006/math">
                              <m:oMathParaPr>
                                <m:jc m:val="left"/>
                              </m:oMathParaPr>
                              <m:oMath xmlns:m="http://schemas.openxmlformats.org/officeDocument/2006/math">
                                <m:r>
                                  <a:rPr lang="en-US" sz="2000" b="0" smtClean="0">
                                    <a:latin typeface="Cambria Math" panose="02040503050406030204" pitchFamily="18" charset="0"/>
                                  </a:rPr>
                                  <m:t>∧</m:t>
                                </m:r>
                                <m:r>
                                  <m:rPr>
                                    <m:nor/>
                                  </m:rPr>
                                  <a:rPr lang="en-US" altLang="zh-CN" sz="2000" dirty="0" smtClean="0"/>
                                  <m:t>Assoc</m:t>
                                </m:r>
                                <m:d>
                                  <m:dPr>
                                    <m:ctrlPr>
                                      <a:rPr lang="en-US" sz="2000" b="0" i="1" smtClean="0">
                                        <a:latin typeface="Cambria Math" panose="02040503050406030204" pitchFamily="18" charset="0"/>
                                      </a:rPr>
                                    </m:ctrlPr>
                                  </m:dPr>
                                  <m:e>
                                    <m:r>
                                      <m:rPr>
                                        <m:nor/>
                                      </m:rPr>
                                      <a:rPr lang="en-US" altLang="zh-CN" sz="2000" i="1" dirty="0" smtClean="0"/>
                                      <m:t>V</m:t>
                                    </m:r>
                                    <m:r>
                                      <a:rPr lang="en-US" sz="2000" b="0" smtClean="0">
                                        <a:latin typeface="Cambria Math" panose="02040503050406030204" pitchFamily="18" charset="0"/>
                                      </a:rPr>
                                      <m:t>,</m:t>
                                    </m:r>
                                    <m:r>
                                      <m:rPr>
                                        <m:nor/>
                                      </m:rPr>
                                      <a:rPr lang="en-US" altLang="zh-CN" sz="2000" i="1" dirty="0" smtClean="0"/>
                                      <m:t>Alzheimer</m:t>
                                    </m:r>
                                  </m:e>
                                </m:d>
                                <m:r>
                                  <a:rPr lang="en-US" sz="2000" b="0" smtClean="0">
                                    <a:latin typeface="Cambria Math" panose="02040503050406030204" pitchFamily="18" charset="0"/>
                                  </a:rPr>
                                  <m:t>∧</m:t>
                                </m:r>
                                <m:r>
                                  <m:rPr>
                                    <m:nor/>
                                  </m:rPr>
                                  <a:rPr lang="en-US" altLang="zh-CN" sz="2000" dirty="0" smtClean="0"/>
                                  <m:t>Assoc</m:t>
                                </m:r>
                                <m:d>
                                  <m:dPr>
                                    <m:ctrlPr>
                                      <a:rPr lang="en-US" sz="2000" b="0" i="1" smtClean="0">
                                        <a:latin typeface="Cambria Math" panose="02040503050406030204" pitchFamily="18" charset="0"/>
                                      </a:rPr>
                                    </m:ctrlPr>
                                  </m:dPr>
                                  <m:e>
                                    <m:r>
                                      <m:rPr>
                                        <m:nor/>
                                      </m:rPr>
                                      <a:rPr lang="en-US" altLang="zh-CN" sz="2000" i="1" dirty="0" smtClean="0"/>
                                      <m:t>V</m:t>
                                    </m:r>
                                    <m:r>
                                      <a:rPr lang="en-US" sz="2000" b="0" smtClean="0">
                                        <a:latin typeface="Cambria Math" panose="02040503050406030204" pitchFamily="18" charset="0"/>
                                      </a:rPr>
                                      <m:t>,</m:t>
                                    </m:r>
                                    <m:r>
                                      <m:rPr>
                                        <m:nor/>
                                      </m:rPr>
                                      <a:rPr lang="en-US" altLang="zh-CN" sz="2000" i="1" dirty="0" smtClean="0"/>
                                      <m:t>MadCow</m:t>
                                    </m:r>
                                  </m:e>
                                </m:d>
                              </m:oMath>
                            </m:oMathPara>
                          </a14:m>
                          <a:endParaRPr lang="en-US" sz="2000" i="1"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Entity</a:t>
                          </a:r>
                          <a:endParaRPr lang="en-US" sz="2000" i="0" dirty="0">
                            <a:latin typeface="+mn-lt"/>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Find the substances that interact with the proteins associated with Alzheimer’s and Mad cow disease.</a:t>
                          </a:r>
                          <a:endParaRPr lang="en-US" sz="2000" i="0" dirty="0">
                            <a:latin typeface="+mn-lt"/>
                            <a:cs typeface="Times New Roman" panose="02020603050405020304" pitchFamily="18" charset="0"/>
                          </a:endParaRPr>
                        </a:p>
                      </a:txBody>
                      <a:tcPr/>
                    </a:tc>
                    <a:extLst>
                      <a:ext uri="{0D108BD9-81ED-4DB2-BD59-A6C34878D82A}">
                        <a16:rowId xmlns:a16="http://schemas.microsoft.com/office/drawing/2014/main" val="1778690621"/>
                      </a:ext>
                    </a:extLst>
                  </a:tr>
                  <a:tr h="1035509">
                    <a:tc>
                      <a:txBody>
                        <a:bodyPr/>
                        <a:lstStyle/>
                        <a:p>
                          <a:pPr/>
                          <a14:m>
                            <m:oMathPara xmlns:m="http://schemas.openxmlformats.org/officeDocument/2006/math">
                              <m:oMathParaPr>
                                <m:jc m:val="left"/>
                              </m:oMathParaPr>
                              <m:oMath xmlns:m="http://schemas.openxmlformats.org/officeDocument/2006/math">
                                <m:sSub>
                                  <m:sSubPr>
                                    <m:ctrlPr>
                                      <a:rPr lang="en-US" sz="2000" b="0" i="1" smtClean="0">
                                        <a:latin typeface="Cambria Math" panose="02040503050406030204" pitchFamily="18" charset="0"/>
                                      </a:rPr>
                                    </m:ctrlPr>
                                  </m:sSubPr>
                                  <m:e>
                                    <m:r>
                                      <a:rPr lang="en-US" sz="2000" b="0" smtClean="0">
                                        <a:latin typeface="Cambria Math" panose="02040503050406030204" pitchFamily="18" charset="0"/>
                                      </a:rPr>
                                      <m:t>𝑞</m:t>
                                    </m:r>
                                  </m:e>
                                  <m:sub>
                                    <m:r>
                                      <a:rPr lang="en-US" sz="2000" b="0" smtClean="0">
                                        <a:latin typeface="Cambria Math" panose="02040503050406030204" pitchFamily="18" charset="0"/>
                                      </a:rPr>
                                      <m:t>2</m:t>
                                    </m:r>
                                  </m:sub>
                                </m:sSub>
                                <m:r>
                                  <a:rPr lang="en-US" sz="2000" b="0" smtClean="0">
                                    <a:latin typeface="Cambria Math" panose="02040503050406030204" pitchFamily="18" charset="0"/>
                                  </a:rPr>
                                  <m:t>=</m:t>
                                </m:r>
                                <m:r>
                                  <m:rPr>
                                    <m:nor/>
                                  </m:rPr>
                                  <a:rPr lang="en-US" altLang="zh-CN" sz="2000" i="1" dirty="0" smtClean="0"/>
                                  <m:t>V</m:t>
                                </m:r>
                                <m:r>
                                  <m:rPr>
                                    <m:nor/>
                                  </m:rPr>
                                  <a:rPr lang="en-US" altLang="zh-CN" sz="2000" i="1" baseline="-25000" dirty="0" smtClean="0"/>
                                  <m:t>?</m:t>
                                </m:r>
                                <m:r>
                                  <m:rPr>
                                    <m:nor/>
                                  </m:rPr>
                                  <a:rPr lang="en-US" altLang="zh-CN" sz="2000" b="0" baseline="-25000" dirty="0" smtClean="0"/>
                                  <m:t> </m:t>
                                </m:r>
                                <m:r>
                                  <a:rPr lang="en-US" sz="2000" b="0" smtClean="0">
                                    <a:latin typeface="Cambria Math" panose="02040503050406030204" pitchFamily="18" charset="0"/>
                                  </a:rPr>
                                  <m:t>.</m:t>
                                </m:r>
                                <m:r>
                                  <m:rPr>
                                    <m:nor/>
                                  </m:rPr>
                                  <a:rPr lang="en-US" altLang="zh-CN" sz="2000" dirty="0" smtClean="0"/>
                                  <m:t>Precedence</m:t>
                                </m:r>
                                <m:d>
                                  <m:dPr>
                                    <m:ctrlPr>
                                      <a:rPr lang="en-US" sz="2000" b="0" i="1" smtClean="0">
                                        <a:latin typeface="Cambria Math" panose="02040503050406030204" pitchFamily="18" charset="0"/>
                                      </a:rPr>
                                    </m:ctrlPr>
                                  </m:dPr>
                                  <m:e>
                                    <m:r>
                                      <m:rPr>
                                        <m:nor/>
                                      </m:rPr>
                                      <a:rPr lang="en-US" altLang="zh-CN" sz="2000" i="1" dirty="0" smtClean="0"/>
                                      <m:t>Food</m:t>
                                    </m:r>
                                    <m:r>
                                      <m:rPr>
                                        <m:nor/>
                                      </m:rPr>
                                      <a:rPr lang="en-US" altLang="zh-CN" sz="2000" i="1" dirty="0" smtClean="0"/>
                                      <m:t> </m:t>
                                    </m:r>
                                    <m:r>
                                      <m:rPr>
                                        <m:nor/>
                                      </m:rPr>
                                      <a:rPr lang="en-US" altLang="zh-CN" sz="2000" i="1" dirty="0" smtClean="0"/>
                                      <m:t>is</m:t>
                                    </m:r>
                                    <m:r>
                                      <m:rPr>
                                        <m:nor/>
                                      </m:rPr>
                                      <a:rPr lang="en-US" altLang="zh-CN" sz="2000" i="1" dirty="0" smtClean="0"/>
                                      <m:t> </m:t>
                                    </m:r>
                                    <m:r>
                                      <m:rPr>
                                        <m:nor/>
                                      </m:rPr>
                                      <a:rPr lang="en-US" altLang="zh-CN" sz="2000" i="1" dirty="0" smtClean="0"/>
                                      <m:t>bad</m:t>
                                    </m:r>
                                    <m:r>
                                      <m:rPr>
                                        <m:nor/>
                                      </m:rPr>
                                      <a:rPr lang="en-US" altLang="zh-CN" sz="2000" b="0" i="1" dirty="0" smtClean="0"/>
                                      <m:t>,</m:t>
                                    </m:r>
                                    <m:r>
                                      <m:rPr>
                                        <m:nor/>
                                      </m:rPr>
                                      <a:rPr lang="en-US" sz="2000" i="1" baseline="0" dirty="0" smtClean="0"/>
                                      <m:t>PersonX</m:t>
                                    </m:r>
                                    <m:r>
                                      <m:rPr>
                                        <m:nor/>
                                      </m:rPr>
                                      <a:rPr lang="en-HK" sz="2000" b="0" i="1" baseline="0" dirty="0" smtClean="0"/>
                                      <m:t> </m:t>
                                    </m:r>
                                    <m:r>
                                      <m:rPr>
                                        <m:nor/>
                                      </m:rPr>
                                      <a:rPr lang="en-US" altLang="zh-CN" sz="2000" i="1" dirty="0" smtClean="0"/>
                                      <m:t>add</m:t>
                                    </m:r>
                                    <m:r>
                                      <m:rPr>
                                        <m:nor/>
                                      </m:rPr>
                                      <a:rPr lang="en-US" altLang="zh-CN" sz="2000" i="1" dirty="0" smtClean="0"/>
                                      <m:t> </m:t>
                                    </m:r>
                                    <m:r>
                                      <m:rPr>
                                        <m:nor/>
                                      </m:rPr>
                                      <a:rPr lang="en-US" altLang="zh-CN" sz="2000" i="1" dirty="0" smtClean="0"/>
                                      <m:t>soy</m:t>
                                    </m:r>
                                    <m:r>
                                      <m:rPr>
                                        <m:nor/>
                                      </m:rPr>
                                      <a:rPr lang="en-US" altLang="zh-CN" sz="2000" i="1" dirty="0" smtClean="0"/>
                                      <m:t> </m:t>
                                    </m:r>
                                    <m:r>
                                      <m:rPr>
                                        <m:nor/>
                                      </m:rPr>
                                      <a:rPr lang="en-US" altLang="zh-CN" sz="2000" i="1" dirty="0" smtClean="0"/>
                                      <m:t>sauce</m:t>
                                    </m:r>
                                  </m:e>
                                </m:d>
                              </m:oMath>
                            </m:oMathPara>
                          </a14:m>
                          <a:endParaRPr lang="en-US" sz="2000" dirty="0"/>
                        </a:p>
                        <a:p>
                          <a:pPr/>
                          <a14:m>
                            <m:oMathPara xmlns:m="http://schemas.openxmlformats.org/officeDocument/2006/math">
                              <m:oMathParaPr>
                                <m:jc m:val="left"/>
                              </m:oMathParaPr>
                              <m:oMath xmlns:m="http://schemas.openxmlformats.org/officeDocument/2006/math">
                                <m:r>
                                  <a:rPr lang="en-US" sz="2000" b="0" smtClean="0">
                                    <a:latin typeface="Cambria Math" panose="02040503050406030204" pitchFamily="18" charset="0"/>
                                  </a:rPr>
                                  <m:t>∧</m:t>
                                </m:r>
                                <m:r>
                                  <m:rPr>
                                    <m:nor/>
                                  </m:rPr>
                                  <a:rPr lang="en-US" altLang="zh-CN" sz="2000" dirty="0" smtClean="0"/>
                                  <m:t>Reason</m:t>
                                </m:r>
                                <m:d>
                                  <m:dPr>
                                    <m:ctrlPr>
                                      <a:rPr lang="en-US" sz="2000" b="0" i="1" smtClean="0">
                                        <a:latin typeface="Cambria Math" panose="02040503050406030204" pitchFamily="18" charset="0"/>
                                      </a:rPr>
                                    </m:ctrlPr>
                                  </m:dPr>
                                  <m:e>
                                    <m:r>
                                      <m:rPr>
                                        <m:nor/>
                                      </m:rPr>
                                      <a:rPr lang="en-US" altLang="zh-CN" sz="2000" i="1" dirty="0" smtClean="0"/>
                                      <m:t>Food</m:t>
                                    </m:r>
                                    <m:r>
                                      <m:rPr>
                                        <m:nor/>
                                      </m:rPr>
                                      <a:rPr lang="en-US" altLang="zh-CN" sz="2000" i="1" dirty="0" smtClean="0"/>
                                      <m:t> </m:t>
                                    </m:r>
                                    <m:r>
                                      <m:rPr>
                                        <m:nor/>
                                      </m:rPr>
                                      <a:rPr lang="en-US" altLang="zh-CN" sz="2000" i="1" dirty="0" smtClean="0"/>
                                      <m:t>is</m:t>
                                    </m:r>
                                    <m:r>
                                      <m:rPr>
                                        <m:nor/>
                                      </m:rPr>
                                      <a:rPr lang="en-US" altLang="zh-CN" sz="2000" i="1" dirty="0" smtClean="0"/>
                                      <m:t> </m:t>
                                    </m:r>
                                    <m:r>
                                      <m:rPr>
                                        <m:nor/>
                                      </m:rPr>
                                      <a:rPr lang="en-US" altLang="zh-CN" sz="2000" i="1" dirty="0" smtClean="0"/>
                                      <m:t>bad</m:t>
                                    </m:r>
                                    <m:r>
                                      <a:rPr lang="en-US" altLang="zh-CN" sz="2000" b="0" i="1" dirty="0" smtClean="0">
                                        <a:latin typeface="Cambria Math" panose="02040503050406030204" pitchFamily="18" charset="0"/>
                                      </a:rPr>
                                      <m:t>,</m:t>
                                    </m:r>
                                    <m:r>
                                      <m:rPr>
                                        <m:nor/>
                                      </m:rPr>
                                      <a:rPr lang="en-US" altLang="zh-CN" sz="2000" i="1" dirty="0" smtClean="0"/>
                                      <m:t>V</m:t>
                                    </m:r>
                                    <m:r>
                                      <m:rPr>
                                        <m:nor/>
                                      </m:rPr>
                                      <a:rPr lang="en-US" altLang="zh-CN" sz="2000" i="1" baseline="-25000" dirty="0" smtClean="0"/>
                                      <m:t>?</m:t>
                                    </m:r>
                                    <m:r>
                                      <m:rPr>
                                        <m:nor/>
                                      </m:rPr>
                                      <a:rPr lang="zh-CN" altLang="en-US" sz="2000" i="1" dirty="0" smtClean="0"/>
                                      <m:t> </m:t>
                                    </m:r>
                                  </m:e>
                                </m:d>
                              </m:oMath>
                            </m:oMathPara>
                          </a14:m>
                          <a:endParaRPr lang="en-US" sz="2000" i="1"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Eventuality</a:t>
                          </a:r>
                          <a:endParaRPr lang="en-US" sz="2000" i="0" dirty="0">
                            <a:latin typeface="+mn-lt"/>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Food</a:t>
                          </a:r>
                          <a:r>
                            <a:rPr lang="en-US" sz="2000" baseline="0" dirty="0"/>
                            <a:t> is bad before </a:t>
                          </a:r>
                          <a:r>
                            <a:rPr lang="en-US" sz="2000" baseline="0" dirty="0" err="1"/>
                            <a:t>PersonX</a:t>
                          </a:r>
                          <a:r>
                            <a:rPr lang="en-US" sz="2000" baseline="0" dirty="0"/>
                            <a:t> add soy sauce.</a:t>
                          </a:r>
                          <a:r>
                            <a:rPr lang="en-US" sz="2000" dirty="0"/>
                            <a:t> What is the reason for food being bad?</a:t>
                          </a:r>
                          <a:endParaRPr lang="en-US" sz="2000" i="0" dirty="0">
                            <a:latin typeface="+mn-lt"/>
                            <a:cs typeface="Times New Roman" panose="02020603050405020304" pitchFamily="18" charset="0"/>
                          </a:endParaRPr>
                        </a:p>
                      </a:txBody>
                      <a:tcPr/>
                    </a:tc>
                    <a:extLst>
                      <a:ext uri="{0D108BD9-81ED-4DB2-BD59-A6C34878D82A}">
                        <a16:rowId xmlns:a16="http://schemas.microsoft.com/office/drawing/2014/main" val="1508481323"/>
                      </a:ext>
                    </a:extLst>
                  </a:tr>
                  <a:tr h="1035509">
                    <a:tc>
                      <a:txBody>
                        <a:bodyPr/>
                        <a:lstStyle/>
                        <a:p>
                          <a:pPr/>
                          <a14:m>
                            <m:oMathPara xmlns:m="http://schemas.openxmlformats.org/officeDocument/2006/math">
                              <m:oMathParaPr>
                                <m:jc m:val="left"/>
                              </m:oMathParaPr>
                              <m:oMath xmlns:m="http://schemas.openxmlformats.org/officeDocument/2006/math">
                                <m:sSub>
                                  <m:sSubPr>
                                    <m:ctrlPr>
                                      <a:rPr lang="en-US" sz="2000" b="0" i="1" smtClean="0">
                                        <a:latin typeface="Cambria Math" panose="02040503050406030204" pitchFamily="18" charset="0"/>
                                      </a:rPr>
                                    </m:ctrlPr>
                                  </m:sSubPr>
                                  <m:e>
                                    <m:r>
                                      <a:rPr lang="en-US" sz="2000" b="0" smtClean="0">
                                        <a:latin typeface="Cambria Math" panose="02040503050406030204" pitchFamily="18" charset="0"/>
                                      </a:rPr>
                                      <m:t>𝑞</m:t>
                                    </m:r>
                                  </m:e>
                                  <m:sub>
                                    <m:r>
                                      <a:rPr lang="en-US" sz="2000" b="0" smtClean="0">
                                        <a:latin typeface="Cambria Math" panose="02040503050406030204" pitchFamily="18" charset="0"/>
                                      </a:rPr>
                                      <m:t>3</m:t>
                                    </m:r>
                                  </m:sub>
                                </m:sSub>
                                <m:r>
                                  <a:rPr lang="en-US" sz="2000" b="0" smtClean="0">
                                    <a:latin typeface="Cambria Math" panose="02040503050406030204" pitchFamily="18" charset="0"/>
                                  </a:rPr>
                                  <m:t>=</m:t>
                                </m:r>
                                <m:r>
                                  <m:rPr>
                                    <m:nor/>
                                  </m:rPr>
                                  <a:rPr lang="en-US" altLang="zh-CN" sz="2000" i="1" dirty="0" smtClean="0"/>
                                  <m:t>V</m:t>
                                </m:r>
                                <m:r>
                                  <m:rPr>
                                    <m:nor/>
                                  </m:rPr>
                                  <a:rPr lang="en-US" altLang="zh-CN" sz="2000" i="1" baseline="-25000" dirty="0" smtClean="0"/>
                                  <m:t>?</m:t>
                                </m:r>
                                <m:r>
                                  <a:rPr lang="en-US" altLang="zh-CN" sz="2000" b="0" baseline="-25000" dirty="0" smtClean="0">
                                    <a:latin typeface="Cambria Math" panose="02040503050406030204" pitchFamily="18" charset="0"/>
                                  </a:rPr>
                                  <m:t> </m:t>
                                </m:r>
                                <m:r>
                                  <a:rPr lang="en-US" sz="2000" b="0" smtClean="0">
                                    <a:latin typeface="Cambria Math" panose="02040503050406030204" pitchFamily="18" charset="0"/>
                                  </a:rPr>
                                  <m:t>.</m:t>
                                </m:r>
                                <m:r>
                                  <m:rPr>
                                    <m:nor/>
                                  </m:rPr>
                                  <a:rPr lang="en-US" altLang="zh-CN" sz="2000" dirty="0" smtClean="0"/>
                                  <m:t>Precedence</m:t>
                                </m:r>
                                <m:d>
                                  <m:dPr>
                                    <m:ctrlPr>
                                      <a:rPr lang="en-US" altLang="zh-CN" sz="2000" b="0" i="1" smtClean="0">
                                        <a:latin typeface="Cambria Math" panose="02040503050406030204" pitchFamily="18" charset="0"/>
                                      </a:rPr>
                                    </m:ctrlPr>
                                  </m:dPr>
                                  <m:e>
                                    <m:r>
                                      <m:rPr>
                                        <m:nor/>
                                      </m:rPr>
                                      <a:rPr lang="en-US" altLang="zh-CN" sz="2000" i="1" dirty="0" smtClean="0"/>
                                      <m:t>V</m:t>
                                    </m:r>
                                    <m:r>
                                      <m:rPr>
                                        <m:nor/>
                                      </m:rPr>
                                      <a:rPr lang="en-US" altLang="zh-CN" sz="2000" i="1" baseline="-25000" dirty="0" smtClean="0"/>
                                      <m:t>?</m:t>
                                    </m:r>
                                    <m:r>
                                      <m:rPr>
                                        <m:nor/>
                                      </m:rPr>
                                      <a:rPr lang="zh-CN" altLang="en-US" sz="2000" dirty="0" smtClean="0"/>
                                      <m:t> </m:t>
                                    </m:r>
                                    <m:r>
                                      <a:rPr lang="en-US" altLang="zh-CN" sz="2000" b="0" smtClean="0">
                                        <a:latin typeface="Cambria Math" panose="02040503050406030204" pitchFamily="18" charset="0"/>
                                      </a:rPr>
                                      <m:t>,</m:t>
                                    </m:r>
                                    <m:r>
                                      <m:rPr>
                                        <m:nor/>
                                      </m:rPr>
                                      <a:rPr lang="en-US" sz="2000" i="1" baseline="0" dirty="0" smtClean="0"/>
                                      <m:t>PersonX</m:t>
                                    </m:r>
                                    <m:r>
                                      <m:rPr>
                                        <m:nor/>
                                      </m:rPr>
                                      <a:rPr lang="en-HK" sz="2000" b="0" i="1" baseline="0" dirty="0" smtClean="0"/>
                                      <m:t> </m:t>
                                    </m:r>
                                    <m:r>
                                      <m:rPr>
                                        <m:nor/>
                                      </m:rPr>
                                      <a:rPr lang="en-US" altLang="zh-CN" sz="2000" i="1" dirty="0" smtClean="0"/>
                                      <m:t>go</m:t>
                                    </m:r>
                                    <m:r>
                                      <m:rPr>
                                        <m:nor/>
                                      </m:rPr>
                                      <a:rPr lang="en-US" altLang="zh-CN" sz="2000" i="1" dirty="0" smtClean="0"/>
                                      <m:t> </m:t>
                                    </m:r>
                                    <m:r>
                                      <m:rPr>
                                        <m:nor/>
                                      </m:rPr>
                                      <a:rPr lang="en-US" altLang="zh-CN" sz="2000" i="1" dirty="0" smtClean="0"/>
                                      <m:t>home</m:t>
                                    </m:r>
                                  </m:e>
                                </m:d>
                              </m:oMath>
                            </m:oMathPara>
                          </a14:m>
                          <a:endParaRPr lang="en-US" sz="2000" dirty="0"/>
                        </a:p>
                        <a:p>
                          <a:pPr/>
                          <a14:m>
                            <m:oMathPara xmlns:m="http://schemas.openxmlformats.org/officeDocument/2006/math">
                              <m:oMathParaPr>
                                <m:jc m:val="left"/>
                              </m:oMathParaPr>
                              <m:oMath xmlns:m="http://schemas.openxmlformats.org/officeDocument/2006/math">
                                <m:r>
                                  <a:rPr lang="en-US" altLang="zh-CN" sz="2000" b="0" smtClean="0">
                                    <a:latin typeface="Cambria Math" panose="02040503050406030204" pitchFamily="18" charset="0"/>
                                  </a:rPr>
                                  <m:t>∧</m:t>
                                </m:r>
                                <m:r>
                                  <m:rPr>
                                    <m:nor/>
                                  </m:rPr>
                                  <a:rPr lang="en-US" altLang="zh-CN" sz="2000" dirty="0" smtClean="0"/>
                                  <m:t>ChosenAlternative</m:t>
                                </m:r>
                                <m:d>
                                  <m:dPr>
                                    <m:ctrlPr>
                                      <a:rPr lang="en-US" sz="2000" b="0" i="1" smtClean="0">
                                        <a:latin typeface="Cambria Math" panose="02040503050406030204" pitchFamily="18" charset="0"/>
                                      </a:rPr>
                                    </m:ctrlPr>
                                  </m:dPr>
                                  <m:e>
                                    <m:r>
                                      <m:rPr>
                                        <m:nor/>
                                      </m:rPr>
                                      <a:rPr lang="en-US" sz="2000" i="1" baseline="0" dirty="0" smtClean="0"/>
                                      <m:t>PersonX</m:t>
                                    </m:r>
                                    <m:r>
                                      <m:rPr>
                                        <m:nor/>
                                      </m:rPr>
                                      <a:rPr lang="en-HK" sz="2000" b="0" i="1" baseline="0" dirty="0" smtClean="0"/>
                                      <m:t> </m:t>
                                    </m:r>
                                    <m:r>
                                      <m:rPr>
                                        <m:nor/>
                                      </m:rPr>
                                      <a:rPr lang="en-US" altLang="zh-CN" sz="2000" i="1" dirty="0" smtClean="0"/>
                                      <m:t>go</m:t>
                                    </m:r>
                                    <m:r>
                                      <m:rPr>
                                        <m:nor/>
                                      </m:rPr>
                                      <a:rPr lang="en-US" altLang="zh-CN" sz="2000" i="1" dirty="0" smtClean="0"/>
                                      <m:t> </m:t>
                                    </m:r>
                                    <m:r>
                                      <m:rPr>
                                        <m:nor/>
                                      </m:rPr>
                                      <a:rPr lang="en-US" altLang="zh-CN" sz="2000" i="1" dirty="0" smtClean="0"/>
                                      <m:t>home</m:t>
                                    </m:r>
                                    <m:r>
                                      <m:rPr>
                                        <m:nor/>
                                      </m:rPr>
                                      <a:rPr lang="en-US" altLang="zh-CN" sz="2000" b="0" dirty="0" smtClean="0"/>
                                      <m:t>,</m:t>
                                    </m:r>
                                    <m:r>
                                      <m:rPr>
                                        <m:nor/>
                                      </m:rPr>
                                      <a:rPr lang="en-US" sz="2000" i="1" baseline="0" dirty="0" smtClean="0"/>
                                      <m:t>PersonX</m:t>
                                    </m:r>
                                    <m:r>
                                      <m:rPr>
                                        <m:nor/>
                                      </m:rPr>
                                      <a:rPr lang="en-HK" sz="2000" b="0" i="1" baseline="0" dirty="0" smtClean="0"/>
                                      <m:t> </m:t>
                                    </m:r>
                                    <m:r>
                                      <m:rPr>
                                        <m:nor/>
                                      </m:rPr>
                                      <a:rPr lang="en-US" altLang="zh-CN" sz="2000" i="1" dirty="0" smtClean="0"/>
                                      <m:t>buy</m:t>
                                    </m:r>
                                    <m:r>
                                      <m:rPr>
                                        <m:nor/>
                                      </m:rPr>
                                      <a:rPr lang="en-US" altLang="zh-CN" sz="2000" i="1" dirty="0" smtClean="0"/>
                                      <m:t> </m:t>
                                    </m:r>
                                    <m:r>
                                      <m:rPr>
                                        <m:nor/>
                                      </m:rPr>
                                      <a:rPr lang="en-US" altLang="zh-CN" sz="2000" i="1" dirty="0" smtClean="0"/>
                                      <m:t>an</m:t>
                                    </m:r>
                                    <m:r>
                                      <m:rPr>
                                        <m:nor/>
                                      </m:rPr>
                                      <a:rPr lang="en-US" altLang="zh-CN" sz="2000" i="1" dirty="0" smtClean="0"/>
                                      <m:t> </m:t>
                                    </m:r>
                                    <m:r>
                                      <m:rPr>
                                        <m:nor/>
                                      </m:rPr>
                                      <a:rPr lang="en-US" altLang="zh-CN" sz="2000" i="1" dirty="0" smtClean="0"/>
                                      <m:t>umbrella</m:t>
                                    </m:r>
                                  </m:e>
                                </m:d>
                              </m:oMath>
                            </m:oMathPara>
                          </a14:m>
                          <a:endParaRPr lang="en-US" sz="2000" i="1"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dirty="0"/>
                            <a:t>Eventuality</a:t>
                          </a:r>
                          <a:endParaRPr lang="en-US" sz="2000" i="0" dirty="0">
                            <a:latin typeface="+mn-lt"/>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Instead</a:t>
                          </a:r>
                          <a:r>
                            <a:rPr lang="en-US" sz="2000" baseline="0" dirty="0"/>
                            <a:t> of buying an umbrella, </a:t>
                          </a:r>
                          <a:r>
                            <a:rPr lang="en-US" sz="2000" baseline="0" dirty="0" err="1"/>
                            <a:t>PersonX</a:t>
                          </a:r>
                          <a:r>
                            <a:rPr lang="en-US" sz="2000" baseline="0" dirty="0"/>
                            <a:t> go home.  </a:t>
                          </a:r>
                          <a:r>
                            <a:rPr lang="en-US" sz="2000" dirty="0"/>
                            <a:t>What happened before </a:t>
                          </a:r>
                          <a:r>
                            <a:rPr lang="en-US" sz="2000" baseline="0" dirty="0" err="1"/>
                            <a:t>PersonX</a:t>
                          </a:r>
                          <a:r>
                            <a:rPr lang="en-US" sz="2000" dirty="0"/>
                            <a:t> go home?</a:t>
                          </a:r>
                          <a:endParaRPr lang="en-US" sz="2000" i="0" dirty="0">
                            <a:latin typeface="+mn-lt"/>
                            <a:cs typeface="Times New Roman" panose="02020603050405020304" pitchFamily="18" charset="0"/>
                          </a:endParaRPr>
                        </a:p>
                      </a:txBody>
                      <a:tcPr/>
                    </a:tc>
                    <a:extLst>
                      <a:ext uri="{0D108BD9-81ED-4DB2-BD59-A6C34878D82A}">
                        <a16:rowId xmlns:a16="http://schemas.microsoft.com/office/drawing/2014/main" val="3059598781"/>
                      </a:ext>
                    </a:extLst>
                  </a:tr>
                </a:tbl>
              </a:graphicData>
            </a:graphic>
          </p:graphicFrame>
        </mc:Choice>
        <mc:Fallback xmlns="">
          <p:graphicFrame>
            <p:nvGraphicFramePr>
              <p:cNvPr id="4" name="Table 15">
                <a:extLst>
                  <a:ext uri="{FF2B5EF4-FFF2-40B4-BE49-F238E27FC236}">
                    <a16:creationId xmlns:a16="http://schemas.microsoft.com/office/drawing/2014/main" id="{9C073674-FC41-3093-8559-058A0B9C0674}"/>
                  </a:ext>
                </a:extLst>
              </p:cNvPr>
              <p:cNvGraphicFramePr>
                <a:graphicFrameLocks noGrp="1"/>
              </p:cNvGraphicFramePr>
              <p:nvPr>
                <p:extLst>
                  <p:ext uri="{D42A27DB-BD31-4B8C-83A1-F6EECF244321}">
                    <p14:modId xmlns:p14="http://schemas.microsoft.com/office/powerpoint/2010/main" val="3947105386"/>
                  </p:ext>
                </p:extLst>
              </p:nvPr>
            </p:nvGraphicFramePr>
            <p:xfrm>
              <a:off x="321408" y="2463264"/>
              <a:ext cx="11417300" cy="3563727"/>
            </p:xfrm>
            <a:graphic>
              <a:graphicData uri="http://schemas.openxmlformats.org/drawingml/2006/table">
                <a:tbl>
                  <a:tblPr firstRow="1" bandRow="1">
                    <a:tableStyleId>{74C1A8A3-306A-4EB7-A6B1-4F7E0EB9C5D6}</a:tableStyleId>
                  </a:tblPr>
                  <a:tblGrid>
                    <a:gridCol w="5956403">
                      <a:extLst>
                        <a:ext uri="{9D8B030D-6E8A-4147-A177-3AD203B41FA5}">
                          <a16:colId xmlns:a16="http://schemas.microsoft.com/office/drawing/2014/main" val="3832733787"/>
                        </a:ext>
                      </a:extLst>
                    </a:gridCol>
                    <a:gridCol w="1396868">
                      <a:extLst>
                        <a:ext uri="{9D8B030D-6E8A-4147-A177-3AD203B41FA5}">
                          <a16:colId xmlns:a16="http://schemas.microsoft.com/office/drawing/2014/main" val="410286368"/>
                        </a:ext>
                      </a:extLst>
                    </a:gridCol>
                    <a:gridCol w="4064029">
                      <a:extLst>
                        <a:ext uri="{9D8B030D-6E8A-4147-A177-3AD203B41FA5}">
                          <a16:colId xmlns:a16="http://schemas.microsoft.com/office/drawing/2014/main" val="978384416"/>
                        </a:ext>
                      </a:extLst>
                    </a:gridCol>
                  </a:tblGrid>
                  <a:tr h="457200">
                    <a:tc>
                      <a:txBody>
                        <a:bodyPr/>
                        <a:lstStyle/>
                        <a:p>
                          <a:pPr algn="ctr"/>
                          <a:r>
                            <a:rPr lang="en-US" sz="2400" b="1" dirty="0">
                              <a:solidFill>
                                <a:schemeClr val="tx1"/>
                              </a:solidFill>
                            </a:rPr>
                            <a:t>Queries</a:t>
                          </a:r>
                          <a:endParaRPr lang="en-US" sz="2400" b="1" i="0" dirty="0">
                            <a:solidFill>
                              <a:schemeClr val="tx1"/>
                            </a:solidFill>
                            <a:latin typeface="+mj-lt"/>
                            <a:cs typeface="Times New Roman" panose="02020603050405020304" pitchFamily="18" charset="0"/>
                          </a:endParaRPr>
                        </a:p>
                      </a:txBody>
                      <a:tcPr/>
                    </a:tc>
                    <a:tc>
                      <a:txBody>
                        <a:bodyPr/>
                        <a:lstStyle/>
                        <a:p>
                          <a:pPr algn="ctr"/>
                          <a:r>
                            <a:rPr lang="en-US" sz="2400" b="1" dirty="0">
                              <a:solidFill>
                                <a:schemeClr val="tx1"/>
                              </a:solidFill>
                            </a:rPr>
                            <a:t>Type</a:t>
                          </a:r>
                          <a:endParaRPr lang="en-US" sz="2400" b="1" i="0" dirty="0">
                            <a:solidFill>
                              <a:schemeClr val="tx1"/>
                            </a:solidFill>
                            <a:latin typeface="+mj-lt"/>
                            <a:cs typeface="Times New Roman" panose="02020603050405020304" pitchFamily="18" charset="0"/>
                          </a:endParaRPr>
                        </a:p>
                      </a:txBody>
                      <a:tcPr/>
                    </a:tc>
                    <a:tc>
                      <a:txBody>
                        <a:bodyPr/>
                        <a:lstStyle/>
                        <a:p>
                          <a:pPr algn="ctr"/>
                          <a:r>
                            <a:rPr lang="en-US" sz="2400" b="1" dirty="0">
                              <a:solidFill>
                                <a:schemeClr val="tx1"/>
                              </a:solidFill>
                            </a:rPr>
                            <a:t>Interpretations</a:t>
                          </a:r>
                          <a:endParaRPr lang="en-US" sz="2400" b="1" i="0" dirty="0">
                            <a:solidFill>
                              <a:schemeClr val="tx1"/>
                            </a:solidFill>
                            <a:latin typeface="+mj-lt"/>
                            <a:cs typeface="Times New Roman" panose="02020603050405020304" pitchFamily="18" charset="0"/>
                          </a:endParaRPr>
                        </a:p>
                      </a:txBody>
                      <a:tcPr/>
                    </a:tc>
                    <a:extLst>
                      <a:ext uri="{0D108BD9-81ED-4DB2-BD59-A6C34878D82A}">
                        <a16:rowId xmlns:a16="http://schemas.microsoft.com/office/drawing/2014/main" val="1684020912"/>
                      </a:ext>
                    </a:extLst>
                  </a:tr>
                  <a:tr h="1035509">
                    <a:tc>
                      <a:txBody>
                        <a:bodyPr/>
                        <a:lstStyle/>
                        <a:p>
                          <a:endParaRPr lang="en-US"/>
                        </a:p>
                      </a:txBody>
                      <a:tcPr>
                        <a:blipFill>
                          <a:blip r:embed="rId3"/>
                          <a:stretch>
                            <a:fillRect t="-48824" r="-91820" b="-271176"/>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Entity</a:t>
                          </a:r>
                          <a:endParaRPr lang="en-US" sz="2000" i="0" dirty="0">
                            <a:latin typeface="+mn-lt"/>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Find the substances that interact with the proteins associated with Alzheimer’s and Mad cow disease.</a:t>
                          </a:r>
                          <a:endParaRPr lang="en-US" sz="2000" i="0" dirty="0">
                            <a:latin typeface="+mn-lt"/>
                            <a:cs typeface="Times New Roman" panose="02020603050405020304" pitchFamily="18" charset="0"/>
                          </a:endParaRPr>
                        </a:p>
                      </a:txBody>
                      <a:tcPr/>
                    </a:tc>
                    <a:extLst>
                      <a:ext uri="{0D108BD9-81ED-4DB2-BD59-A6C34878D82A}">
                        <a16:rowId xmlns:a16="http://schemas.microsoft.com/office/drawing/2014/main" val="1778690621"/>
                      </a:ext>
                    </a:extLst>
                  </a:tr>
                  <a:tr h="1035509">
                    <a:tc>
                      <a:txBody>
                        <a:bodyPr/>
                        <a:lstStyle/>
                        <a:p>
                          <a:endParaRPr lang="en-US"/>
                        </a:p>
                      </a:txBody>
                      <a:tcPr>
                        <a:blipFill>
                          <a:blip r:embed="rId3"/>
                          <a:stretch>
                            <a:fillRect t="-148824" r="-91820" b="-171176"/>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Eventuality</a:t>
                          </a:r>
                          <a:endParaRPr lang="en-US" sz="2000" i="0" dirty="0">
                            <a:latin typeface="+mn-lt"/>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Food</a:t>
                          </a:r>
                          <a:r>
                            <a:rPr lang="en-US" sz="2000" baseline="0" dirty="0"/>
                            <a:t> is bad before </a:t>
                          </a:r>
                          <a:r>
                            <a:rPr lang="en-US" sz="2000" baseline="0" dirty="0" err="1"/>
                            <a:t>PersonX</a:t>
                          </a:r>
                          <a:r>
                            <a:rPr lang="en-US" sz="2000" baseline="0" dirty="0"/>
                            <a:t> add soy sauce.</a:t>
                          </a:r>
                          <a:r>
                            <a:rPr lang="en-US" sz="2000" dirty="0"/>
                            <a:t> What is the reason for food being bad?</a:t>
                          </a:r>
                          <a:endParaRPr lang="en-US" sz="2000" i="0" dirty="0">
                            <a:latin typeface="+mn-lt"/>
                            <a:cs typeface="Times New Roman" panose="02020603050405020304" pitchFamily="18" charset="0"/>
                          </a:endParaRPr>
                        </a:p>
                      </a:txBody>
                      <a:tcPr/>
                    </a:tc>
                    <a:extLst>
                      <a:ext uri="{0D108BD9-81ED-4DB2-BD59-A6C34878D82A}">
                        <a16:rowId xmlns:a16="http://schemas.microsoft.com/office/drawing/2014/main" val="1508481323"/>
                      </a:ext>
                    </a:extLst>
                  </a:tr>
                  <a:tr h="1035509">
                    <a:tc>
                      <a:txBody>
                        <a:bodyPr/>
                        <a:lstStyle/>
                        <a:p>
                          <a:endParaRPr lang="en-US"/>
                        </a:p>
                      </a:txBody>
                      <a:tcPr>
                        <a:blipFill>
                          <a:blip r:embed="rId3"/>
                          <a:stretch>
                            <a:fillRect t="-248824" r="-91820" b="-71176"/>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dirty="0"/>
                            <a:t>Eventuality</a:t>
                          </a:r>
                          <a:endParaRPr lang="en-US" sz="2000" i="0" dirty="0">
                            <a:latin typeface="+mn-lt"/>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Instead</a:t>
                          </a:r>
                          <a:r>
                            <a:rPr lang="en-US" sz="2000" baseline="0" dirty="0"/>
                            <a:t> of buying an umbrella, </a:t>
                          </a:r>
                          <a:r>
                            <a:rPr lang="en-US" sz="2000" baseline="0" dirty="0" err="1"/>
                            <a:t>PersonX</a:t>
                          </a:r>
                          <a:r>
                            <a:rPr lang="en-US" sz="2000" baseline="0" dirty="0"/>
                            <a:t> go home.  </a:t>
                          </a:r>
                          <a:r>
                            <a:rPr lang="en-US" sz="2000" dirty="0"/>
                            <a:t>What happened before </a:t>
                          </a:r>
                          <a:r>
                            <a:rPr lang="en-US" sz="2000" baseline="0" dirty="0" err="1"/>
                            <a:t>PersonX</a:t>
                          </a:r>
                          <a:r>
                            <a:rPr lang="en-US" sz="2000" dirty="0"/>
                            <a:t> go home?</a:t>
                          </a:r>
                          <a:endParaRPr lang="en-US" sz="2000" i="0" dirty="0">
                            <a:latin typeface="+mn-lt"/>
                            <a:cs typeface="Times New Roman" panose="02020603050405020304" pitchFamily="18" charset="0"/>
                          </a:endParaRPr>
                        </a:p>
                      </a:txBody>
                      <a:tcPr/>
                    </a:tc>
                    <a:extLst>
                      <a:ext uri="{0D108BD9-81ED-4DB2-BD59-A6C34878D82A}">
                        <a16:rowId xmlns:a16="http://schemas.microsoft.com/office/drawing/2014/main" val="3059598781"/>
                      </a:ext>
                    </a:extLst>
                  </a:tr>
                </a:tbl>
              </a:graphicData>
            </a:graphic>
          </p:graphicFrame>
        </mc:Fallback>
      </mc:AlternateContent>
      <p:sp>
        <p:nvSpPr>
          <p:cNvPr id="3" name="TextBox 2">
            <a:extLst>
              <a:ext uri="{FF2B5EF4-FFF2-40B4-BE49-F238E27FC236}">
                <a16:creationId xmlns:a16="http://schemas.microsoft.com/office/drawing/2014/main" id="{23292477-A5EF-5151-AE68-02B2E55F2AFE}"/>
              </a:ext>
            </a:extLst>
          </p:cNvPr>
          <p:cNvSpPr txBox="1"/>
          <p:nvPr/>
        </p:nvSpPr>
        <p:spPr>
          <a:xfrm>
            <a:off x="212886" y="1290268"/>
            <a:ext cx="6697980" cy="830997"/>
          </a:xfrm>
          <a:prstGeom prst="rect">
            <a:avLst/>
          </a:prstGeom>
          <a:noFill/>
        </p:spPr>
        <p:txBody>
          <a:bodyPr wrap="square" rtlCol="0">
            <a:spAutoFit/>
          </a:bodyPr>
          <a:lstStyle/>
          <a:p>
            <a:r>
              <a:rPr lang="en-US" sz="2400" dirty="0"/>
              <a:t>Complex query on eventuality graphs are </a:t>
            </a:r>
            <a:r>
              <a:rPr lang="en-US" sz="2400" b="1" dirty="0"/>
              <a:t>different</a:t>
            </a:r>
            <a:r>
              <a:rPr lang="en-US" sz="2400" dirty="0"/>
              <a:t> from the entity-relation graph</a:t>
            </a:r>
            <a:endParaRPr lang="en-HK" sz="2400" dirty="0"/>
          </a:p>
        </p:txBody>
      </p:sp>
      <p:sp>
        <p:nvSpPr>
          <p:cNvPr id="5" name="TextBox 4">
            <a:extLst>
              <a:ext uri="{FF2B5EF4-FFF2-40B4-BE49-F238E27FC236}">
                <a16:creationId xmlns:a16="http://schemas.microsoft.com/office/drawing/2014/main" id="{FFF4FEC2-EA0B-D187-98F7-D0125EED94D9}"/>
              </a:ext>
            </a:extLst>
          </p:cNvPr>
          <p:cNvSpPr txBox="1"/>
          <p:nvPr/>
        </p:nvSpPr>
        <p:spPr>
          <a:xfrm>
            <a:off x="7398676" y="1290267"/>
            <a:ext cx="4450080" cy="830997"/>
          </a:xfrm>
          <a:prstGeom prst="rect">
            <a:avLst/>
          </a:prstGeom>
          <a:noFill/>
        </p:spPr>
        <p:txBody>
          <a:bodyPr wrap="square" rtlCol="0">
            <a:spAutoFit/>
          </a:bodyPr>
          <a:lstStyle/>
          <a:p>
            <a:r>
              <a:rPr lang="en-HK" sz="2400" b="1" dirty="0"/>
              <a:t>Whether</a:t>
            </a:r>
            <a:r>
              <a:rPr lang="en-HK" sz="2400" dirty="0"/>
              <a:t> and </a:t>
            </a:r>
            <a:r>
              <a:rPr lang="en-HK" sz="2400" b="1" dirty="0"/>
              <a:t>when</a:t>
            </a:r>
            <a:r>
              <a:rPr lang="en-HK" sz="2400" dirty="0"/>
              <a:t> the eventualities occur are important </a:t>
            </a:r>
          </a:p>
        </p:txBody>
      </p:sp>
      <p:sp>
        <p:nvSpPr>
          <p:cNvPr id="6" name="Slide Number Placeholder 5">
            <a:extLst>
              <a:ext uri="{FF2B5EF4-FFF2-40B4-BE49-F238E27FC236}">
                <a16:creationId xmlns:a16="http://schemas.microsoft.com/office/drawing/2014/main" id="{D28CAB2E-6D1E-1727-9C40-56218E790F53}"/>
              </a:ext>
            </a:extLst>
          </p:cNvPr>
          <p:cNvSpPr>
            <a:spLocks noGrp="1"/>
          </p:cNvSpPr>
          <p:nvPr>
            <p:ph type="sldNum" sz="quarter" idx="12"/>
          </p:nvPr>
        </p:nvSpPr>
        <p:spPr/>
        <p:txBody>
          <a:bodyPr/>
          <a:lstStyle/>
          <a:p>
            <a:fld id="{AB4510BC-A1D5-4B44-925C-78FB2FCED2D1}" type="slidenum">
              <a:rPr lang="en-US" smtClean="0"/>
              <a:t>46</a:t>
            </a:fld>
            <a:endParaRPr lang="en-US"/>
          </a:p>
        </p:txBody>
      </p:sp>
      <p:sp>
        <p:nvSpPr>
          <p:cNvPr id="7" name="TextBox 6">
            <a:extLst>
              <a:ext uri="{FF2B5EF4-FFF2-40B4-BE49-F238E27FC236}">
                <a16:creationId xmlns:a16="http://schemas.microsoft.com/office/drawing/2014/main" id="{D25AB585-8306-A009-8AF2-FE6FEE01EFAA}"/>
              </a:ext>
            </a:extLst>
          </p:cNvPr>
          <p:cNvSpPr txBox="1"/>
          <p:nvPr/>
        </p:nvSpPr>
        <p:spPr>
          <a:xfrm>
            <a:off x="0" y="6642556"/>
            <a:ext cx="11155115" cy="215444"/>
          </a:xfrm>
          <a:prstGeom prst="rect">
            <a:avLst/>
          </a:prstGeom>
          <a:noFill/>
        </p:spPr>
        <p:txBody>
          <a:bodyPr wrap="square">
            <a:spAutoFit/>
          </a:bodyPr>
          <a:lstStyle/>
          <a:p>
            <a:r>
              <a:rPr lang="en-HK" sz="800" b="0" i="0" dirty="0">
                <a:solidFill>
                  <a:srgbClr val="222222"/>
                </a:solidFill>
                <a:effectLst/>
                <a:latin typeface="Arial" panose="020B0604020202020204" pitchFamily="34" charset="0"/>
              </a:rPr>
              <a:t>Bai, J., Liu, X., Wang, W., Luo, C., &amp; </a:t>
            </a:r>
            <a:r>
              <a:rPr lang="en-HK" sz="800" b="0" i="0" dirty="0" err="1">
                <a:solidFill>
                  <a:srgbClr val="222222"/>
                </a:solidFill>
                <a:effectLst/>
                <a:latin typeface="Arial" panose="020B0604020202020204" pitchFamily="34" charset="0"/>
              </a:rPr>
              <a:t>Song,</a:t>
            </a:r>
            <a:r>
              <a:rPr lang="en-HK" sz="800" b="0" i="0" dirty="0">
                <a:solidFill>
                  <a:srgbClr val="222222"/>
                </a:solidFill>
                <a:effectLst/>
                <a:latin typeface="Arial" panose="020B0604020202020204" pitchFamily="34" charset="0"/>
              </a:rPr>
              <a:t> Y. (2023). Complex Query Answering on Eventuality Knowledge Graph with Implicit Logical Constraints. </a:t>
            </a:r>
            <a:r>
              <a:rPr lang="en-HK" sz="800" b="0" i="1" dirty="0" err="1">
                <a:solidFill>
                  <a:srgbClr val="222222"/>
                </a:solidFill>
                <a:effectLst/>
                <a:latin typeface="Arial" panose="020B0604020202020204" pitchFamily="34" charset="0"/>
              </a:rPr>
              <a:t>arXiv</a:t>
            </a:r>
            <a:r>
              <a:rPr lang="en-HK" sz="800" b="0" i="1" dirty="0">
                <a:solidFill>
                  <a:srgbClr val="222222"/>
                </a:solidFill>
                <a:effectLst/>
                <a:latin typeface="Arial" panose="020B0604020202020204" pitchFamily="34" charset="0"/>
              </a:rPr>
              <a:t> preprint arXiv:2305.19068</a:t>
            </a:r>
            <a:r>
              <a:rPr lang="en-HK" sz="800" b="0" i="0" dirty="0">
                <a:solidFill>
                  <a:srgbClr val="222222"/>
                </a:solidFill>
                <a:effectLst/>
                <a:latin typeface="Arial" panose="020B0604020202020204" pitchFamily="34" charset="0"/>
              </a:rPr>
              <a:t>.</a:t>
            </a:r>
            <a:endParaRPr lang="en-US" sz="800" dirty="0"/>
          </a:p>
        </p:txBody>
      </p:sp>
    </p:spTree>
    <p:extLst>
      <p:ext uri="{BB962C8B-B14F-4D97-AF65-F5344CB8AC3E}">
        <p14:creationId xmlns:p14="http://schemas.microsoft.com/office/powerpoint/2010/main" val="33187263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E1695-C80B-99C6-53D2-994884DFCF58}"/>
              </a:ext>
            </a:extLst>
          </p:cNvPr>
          <p:cNvSpPr>
            <a:spLocks noGrp="1"/>
          </p:cNvSpPr>
          <p:nvPr>
            <p:ph type="title"/>
          </p:nvPr>
        </p:nvSpPr>
        <p:spPr>
          <a:xfrm>
            <a:off x="426720" y="-229"/>
            <a:ext cx="10927080" cy="1325563"/>
          </a:xfrm>
        </p:spPr>
        <p:txBody>
          <a:bodyPr/>
          <a:lstStyle/>
          <a:p>
            <a:r>
              <a:rPr lang="en-US" dirty="0"/>
              <a:t>Logical Constraints behind Discourse Relations</a:t>
            </a:r>
          </a:p>
        </p:txBody>
      </p:sp>
      <mc:AlternateContent xmlns:mc="http://schemas.openxmlformats.org/markup-compatibility/2006" xmlns:a14="http://schemas.microsoft.com/office/drawing/2010/main">
        <mc:Choice Requires="a14">
          <p:graphicFrame>
            <p:nvGraphicFramePr>
              <p:cNvPr id="4" name="Table 4">
                <a:extLst>
                  <a:ext uri="{FF2B5EF4-FFF2-40B4-BE49-F238E27FC236}">
                    <a16:creationId xmlns:a16="http://schemas.microsoft.com/office/drawing/2014/main" id="{43E2155A-4935-D080-7C58-8E467809CFBB}"/>
                  </a:ext>
                </a:extLst>
              </p:cNvPr>
              <p:cNvGraphicFramePr>
                <a:graphicFrameLocks noGrp="1"/>
              </p:cNvGraphicFramePr>
              <p:nvPr>
                <p:ph idx="1"/>
              </p:nvPr>
            </p:nvGraphicFramePr>
            <p:xfrm>
              <a:off x="189470" y="1377180"/>
              <a:ext cx="11813060" cy="5071327"/>
            </p:xfrm>
            <a:graphic>
              <a:graphicData uri="http://schemas.openxmlformats.org/drawingml/2006/table">
                <a:tbl>
                  <a:tblPr firstRow="1" bandRow="1">
                    <a:tableStyleId>{3B4B98B0-60AC-42C2-AFA5-B58CD77FA1E5}</a:tableStyleId>
                  </a:tblPr>
                  <a:tblGrid>
                    <a:gridCol w="2589241">
                      <a:extLst>
                        <a:ext uri="{9D8B030D-6E8A-4147-A177-3AD203B41FA5}">
                          <a16:colId xmlns:a16="http://schemas.microsoft.com/office/drawing/2014/main" val="1214908949"/>
                        </a:ext>
                      </a:extLst>
                    </a:gridCol>
                    <a:gridCol w="3622089">
                      <a:extLst>
                        <a:ext uri="{9D8B030D-6E8A-4147-A177-3AD203B41FA5}">
                          <a16:colId xmlns:a16="http://schemas.microsoft.com/office/drawing/2014/main" val="3534280327"/>
                        </a:ext>
                      </a:extLst>
                    </a:gridCol>
                    <a:gridCol w="3317210">
                      <a:extLst>
                        <a:ext uri="{9D8B030D-6E8A-4147-A177-3AD203B41FA5}">
                          <a16:colId xmlns:a16="http://schemas.microsoft.com/office/drawing/2014/main" val="34223008"/>
                        </a:ext>
                      </a:extLst>
                    </a:gridCol>
                    <a:gridCol w="2284520">
                      <a:extLst>
                        <a:ext uri="{9D8B030D-6E8A-4147-A177-3AD203B41FA5}">
                          <a16:colId xmlns:a16="http://schemas.microsoft.com/office/drawing/2014/main" val="379597444"/>
                        </a:ext>
                      </a:extLst>
                    </a:gridCol>
                  </a:tblGrid>
                  <a:tr h="210464">
                    <a:tc rowSpan="2">
                      <a:txBody>
                        <a:bodyPr/>
                        <a:lstStyle/>
                        <a:p>
                          <a:pPr algn="ctr"/>
                          <a:r>
                            <a:rPr lang="en-US" sz="2000" dirty="0"/>
                            <a:t>Discourse Relations</a:t>
                          </a:r>
                        </a:p>
                      </a:txBody>
                      <a:tcPr/>
                    </a:tc>
                    <a:tc rowSpan="2">
                      <a:txBody>
                        <a:bodyPr/>
                        <a:lstStyle/>
                        <a:p>
                          <a:pPr algn="ctr"/>
                          <a:r>
                            <a:rPr lang="en-US" sz="2000" dirty="0"/>
                            <a:t>Semantics</a:t>
                          </a:r>
                        </a:p>
                      </a:txBody>
                      <a:tcPr/>
                    </a:tc>
                    <a:tc gridSpan="2">
                      <a:txBody>
                        <a:bodyPr/>
                        <a:lstStyle/>
                        <a:p>
                          <a:pPr algn="ctr"/>
                          <a:r>
                            <a:rPr lang="en-US" sz="1800" dirty="0"/>
                            <a:t>Implicit Constraints</a:t>
                          </a:r>
                        </a:p>
                      </a:txBody>
                      <a:tcPr/>
                    </a:tc>
                    <a:tc hMerge="1">
                      <a:txBody>
                        <a:bodyPr/>
                        <a:lstStyle/>
                        <a:p>
                          <a:endParaRPr lang="en-US" sz="1200" dirty="0"/>
                        </a:p>
                      </a:txBody>
                      <a:tcPr/>
                    </a:tc>
                    <a:extLst>
                      <a:ext uri="{0D108BD9-81ED-4DB2-BD59-A6C34878D82A}">
                        <a16:rowId xmlns:a16="http://schemas.microsoft.com/office/drawing/2014/main" val="2668459989"/>
                      </a:ext>
                    </a:extLst>
                  </a:tr>
                  <a:tr h="210464">
                    <a:tc vMerge="1">
                      <a:txBody>
                        <a:bodyPr/>
                        <a:lstStyle/>
                        <a:p>
                          <a:endParaRPr lang="en-US" sz="1200" dirty="0"/>
                        </a:p>
                      </a:txBody>
                      <a:tcPr/>
                    </a:tc>
                    <a:tc vMerge="1">
                      <a:txBody>
                        <a:bodyPr/>
                        <a:lstStyle/>
                        <a:p>
                          <a:endParaRPr lang="en-US" sz="1200" dirty="0"/>
                        </a:p>
                      </a:txBody>
                      <a:tcPr/>
                    </a:tc>
                    <a:tc>
                      <a:txBody>
                        <a:bodyPr/>
                        <a:lstStyle/>
                        <a:p>
                          <a:pPr algn="ctr"/>
                          <a:r>
                            <a:rPr lang="en-US" sz="1800" dirty="0"/>
                            <a:t>Occurrence Constraints</a:t>
                          </a:r>
                        </a:p>
                      </a:txBody>
                      <a:tcPr/>
                    </a:tc>
                    <a:tc>
                      <a:txBody>
                        <a:bodyPr/>
                        <a:lstStyle/>
                        <a:p>
                          <a:pPr algn="ctr"/>
                          <a:r>
                            <a:rPr lang="en-US" sz="1800" dirty="0"/>
                            <a:t>Temporal Constraints</a:t>
                          </a:r>
                        </a:p>
                      </a:txBody>
                      <a:tcPr/>
                    </a:tc>
                    <a:extLst>
                      <a:ext uri="{0D108BD9-81ED-4DB2-BD59-A6C34878D82A}">
                        <a16:rowId xmlns:a16="http://schemas.microsoft.com/office/drawing/2014/main" val="3895704132"/>
                      </a:ext>
                    </a:extLst>
                  </a:tr>
                  <a:tr h="210464">
                    <a:tc>
                      <a:txBody>
                        <a:bodyPr/>
                        <a:lstStyle/>
                        <a:p>
                          <a:r>
                            <a:rPr lang="en-US" sz="1400" dirty="0"/>
                            <a:t>Precedence(A, B)</a:t>
                          </a:r>
                        </a:p>
                      </a:txBody>
                      <a:tcPr/>
                    </a:tc>
                    <a:tc>
                      <a:txBody>
                        <a:bodyPr/>
                        <a:lstStyle/>
                        <a:p>
                          <a:r>
                            <a:rPr lang="en-US" sz="1400" dirty="0"/>
                            <a:t>A occurs before B. </a:t>
                          </a:r>
                        </a:p>
                      </a:txBody>
                      <a:tcPr/>
                    </a:tc>
                    <a:tc>
                      <a:txBody>
                        <a:bodyPr/>
                        <a:lstStyle/>
                        <a:p>
                          <a:r>
                            <a:rPr lang="en-US" sz="1400" dirty="0"/>
                            <a:t>𝜂(A) ∧ 𝜂(B)</a:t>
                          </a:r>
                        </a:p>
                      </a:txBody>
                      <a:tcPr/>
                    </a:tc>
                    <a:tc>
                      <a:txBody>
                        <a:bodyPr/>
                        <a:lstStyle/>
                        <a:p>
                          <a14:m>
                            <m:oMath xmlns:m="http://schemas.openxmlformats.org/officeDocument/2006/math">
                              <m:r>
                                <a:rPr lang="en-US" sz="1400" dirty="0" smtClean="0">
                                  <a:latin typeface="Cambria Math" panose="02040503050406030204" pitchFamily="18" charset="0"/>
                                </a:rPr>
                                <m:t>𝜏</m:t>
                              </m:r>
                            </m:oMath>
                          </a14:m>
                          <a:r>
                            <a:rPr lang="en-US" sz="1400" dirty="0"/>
                            <a:t>(A) </a:t>
                          </a:r>
                          <a14:m>
                            <m:oMath xmlns:m="http://schemas.openxmlformats.org/officeDocument/2006/math">
                              <m:r>
                                <a:rPr lang="en-US" sz="1400" dirty="0" smtClean="0">
                                  <a:latin typeface="Cambria Math" panose="02040503050406030204" pitchFamily="18" charset="0"/>
                                </a:rPr>
                                <m:t>≺</m:t>
                              </m:r>
                            </m:oMath>
                          </a14:m>
                          <a:r>
                            <a:rPr lang="en-US" sz="1400" dirty="0"/>
                            <a:t>𝜏(B)</a:t>
                          </a:r>
                        </a:p>
                      </a:txBody>
                      <a:tcPr/>
                    </a:tc>
                    <a:extLst>
                      <a:ext uri="{0D108BD9-81ED-4DB2-BD59-A6C34878D82A}">
                        <a16:rowId xmlns:a16="http://schemas.microsoft.com/office/drawing/2014/main" val="2101474763"/>
                      </a:ext>
                    </a:extLst>
                  </a:tr>
                  <a:tr h="2104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Succession(A, 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 occurs after B happens.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𝜂(A)  ∧ 𝜂(B)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𝜏(A) </a:t>
                          </a:r>
                          <a14:m>
                            <m:oMath xmlns:m="http://schemas.openxmlformats.org/officeDocument/2006/math">
                              <m:r>
                                <a:rPr lang="en-US" sz="1400" smtClean="0">
                                  <a:latin typeface="Cambria Math" panose="02040503050406030204" pitchFamily="18" charset="0"/>
                                </a:rPr>
                                <m:t>≻</m:t>
                              </m:r>
                            </m:oMath>
                          </a14:m>
                          <a:r>
                            <a:rPr lang="en-US" sz="1400" dirty="0"/>
                            <a:t> 𝜏(B)</a:t>
                          </a:r>
                        </a:p>
                      </a:txBody>
                      <a:tcPr/>
                    </a:tc>
                    <a:extLst>
                      <a:ext uri="{0D108BD9-81ED-4DB2-BD59-A6C34878D82A}">
                        <a16:rowId xmlns:a16="http://schemas.microsoft.com/office/drawing/2014/main" val="1765275706"/>
                      </a:ext>
                    </a:extLst>
                  </a:tr>
                  <a:tr h="2104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Synchronous(A, 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 occurs at the same time as B.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𝜂(A)  ∧ 𝜂(B)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 𝜏(A) = 𝜏(B)</a:t>
                          </a:r>
                        </a:p>
                      </a:txBody>
                      <a:tcPr/>
                    </a:tc>
                    <a:extLst>
                      <a:ext uri="{0D108BD9-81ED-4DB2-BD59-A6C34878D82A}">
                        <a16:rowId xmlns:a16="http://schemas.microsoft.com/office/drawing/2014/main" val="1524808601"/>
                      </a:ext>
                    </a:extLst>
                  </a:tr>
                  <a:tr h="210464">
                    <a:tc>
                      <a:txBody>
                        <a:bodyPr/>
                        <a:lstStyle/>
                        <a:p>
                          <a:r>
                            <a:rPr lang="en-US" sz="1400" dirty="0"/>
                            <a:t>Reason(A, B)</a:t>
                          </a:r>
                        </a:p>
                      </a:txBody>
                      <a:tcPr/>
                    </a:tc>
                    <a:tc>
                      <a:txBody>
                        <a:bodyPr/>
                        <a:lstStyle/>
                        <a:p>
                          <a:r>
                            <a:rPr lang="en-US" sz="1400" dirty="0"/>
                            <a:t>A occurs because 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𝜂(A)  ∧ 𝜂(B) ∧ (𝜂(A </a:t>
                          </a:r>
                          <a14:m>
                            <m:oMath xmlns:m="http://schemas.openxmlformats.org/officeDocument/2006/math">
                              <m:r>
                                <a:rPr lang="en-US" sz="1400" smtClean="0">
                                  <a:latin typeface="Cambria Math" panose="02040503050406030204" pitchFamily="18" charset="0"/>
                                </a:rPr>
                                <m:t>←</m:t>
                              </m:r>
                            </m:oMath>
                          </a14:m>
                          <a:r>
                            <a:rPr lang="en-US" sz="1400" dirty="0"/>
                            <a:t> 𝜂(B))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 𝜏 (A) </a:t>
                          </a:r>
                          <a14:m>
                            <m:oMath xmlns:m="http://schemas.openxmlformats.org/officeDocument/2006/math">
                              <m:r>
                                <a:rPr lang="en-US" sz="1400" smtClean="0">
                                  <a:latin typeface="Cambria Math" panose="02040503050406030204" pitchFamily="18" charset="0"/>
                                </a:rPr>
                                <m:t>≻</m:t>
                              </m:r>
                            </m:oMath>
                          </a14:m>
                          <a:r>
                            <a:rPr lang="en-US" sz="1400" dirty="0"/>
                            <a:t>  𝜏 (B) </a:t>
                          </a:r>
                        </a:p>
                      </a:txBody>
                      <a:tcPr/>
                    </a:tc>
                    <a:extLst>
                      <a:ext uri="{0D108BD9-81ED-4DB2-BD59-A6C34878D82A}">
                        <a16:rowId xmlns:a16="http://schemas.microsoft.com/office/drawing/2014/main" val="812088774"/>
                      </a:ext>
                    </a:extLst>
                  </a:tr>
                  <a:tr h="210464">
                    <a:tc>
                      <a:txBody>
                        <a:bodyPr/>
                        <a:lstStyle/>
                        <a:p>
                          <a:r>
                            <a:rPr lang="en-US" sz="1400" dirty="0"/>
                            <a:t>Result(A, 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 occurs as a result B.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𝜂(A) ∧ 𝜂(B)  ∧ (𝜂(A) </a:t>
                          </a:r>
                          <a14:m>
                            <m:oMath xmlns:m="http://schemas.openxmlformats.org/officeDocument/2006/math">
                              <m:r>
                                <a:rPr lang="en-US" sz="1400" smtClean="0">
                                  <a:latin typeface="Cambria Math" panose="02040503050406030204" pitchFamily="18" charset="0"/>
                                </a:rPr>
                                <m:t>→</m:t>
                              </m:r>
                            </m:oMath>
                          </a14:m>
                          <a:r>
                            <a:rPr lang="en-US" sz="1400" dirty="0"/>
                            <a:t> 𝜂(B)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 𝜏 (A) </a:t>
                          </a:r>
                          <a14:m>
                            <m:oMath xmlns:m="http://schemas.openxmlformats.org/officeDocument/2006/math">
                              <m:r>
                                <a:rPr lang="en-US" sz="1400" dirty="0" smtClean="0">
                                  <a:latin typeface="Cambria Math" panose="02040503050406030204" pitchFamily="18" charset="0"/>
                                </a:rPr>
                                <m:t>≺</m:t>
                              </m:r>
                            </m:oMath>
                          </a14:m>
                          <a:r>
                            <a:rPr lang="en-US" sz="1400" dirty="0"/>
                            <a:t>  𝜏 (B) </a:t>
                          </a:r>
                        </a:p>
                      </a:txBody>
                      <a:tcPr/>
                    </a:tc>
                    <a:extLst>
                      <a:ext uri="{0D108BD9-81ED-4DB2-BD59-A6C34878D82A}">
                        <a16:rowId xmlns:a16="http://schemas.microsoft.com/office/drawing/2014/main" val="3338416887"/>
                      </a:ext>
                    </a:extLst>
                  </a:tr>
                  <a:tr h="210464">
                    <a:tc>
                      <a:txBody>
                        <a:bodyPr/>
                        <a:lstStyle/>
                        <a:p>
                          <a:r>
                            <a:rPr lang="en-US" sz="1400" dirty="0"/>
                            <a:t>Condition(A, B)</a:t>
                          </a:r>
                        </a:p>
                      </a:txBody>
                      <a:tcPr/>
                    </a:tc>
                    <a:tc>
                      <a:txBody>
                        <a:bodyPr/>
                        <a:lstStyle/>
                        <a:p>
                          <a:r>
                            <a:rPr lang="en-US" sz="1400" dirty="0"/>
                            <a:t>If B occurs, 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𝜂(A)  </a:t>
                          </a:r>
                          <a14:m>
                            <m:oMath xmlns:m="http://schemas.openxmlformats.org/officeDocument/2006/math">
                              <m:r>
                                <a:rPr lang="en-US" sz="1400" smtClean="0">
                                  <a:latin typeface="Cambria Math" panose="02040503050406030204" pitchFamily="18" charset="0"/>
                                </a:rPr>
                                <m:t>→</m:t>
                              </m:r>
                            </m:oMath>
                          </a14:m>
                          <a:r>
                            <a:rPr lang="en-US" sz="1400" dirty="0"/>
                            <a:t> 𝜂(B)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 𝜏 (A) </a:t>
                          </a:r>
                          <a14:m>
                            <m:oMath xmlns:m="http://schemas.openxmlformats.org/officeDocument/2006/math">
                              <m:r>
                                <a:rPr lang="en-US" sz="1400" smtClean="0">
                                  <a:latin typeface="Cambria Math" panose="02040503050406030204" pitchFamily="18" charset="0"/>
                                </a:rPr>
                                <m:t>≻</m:t>
                              </m:r>
                            </m:oMath>
                          </a14:m>
                          <a:r>
                            <a:rPr lang="en-US" sz="1400" dirty="0"/>
                            <a:t>  𝜏 (B) </a:t>
                          </a:r>
                        </a:p>
                      </a:txBody>
                      <a:tcPr/>
                    </a:tc>
                    <a:extLst>
                      <a:ext uri="{0D108BD9-81ED-4DB2-BD59-A6C34878D82A}">
                        <a16:rowId xmlns:a16="http://schemas.microsoft.com/office/drawing/2014/main" val="2685581541"/>
                      </a:ext>
                    </a:extLst>
                  </a:tr>
                  <a:tr h="210464">
                    <a:tc>
                      <a:txBody>
                        <a:bodyPr/>
                        <a:lstStyle/>
                        <a:p>
                          <a:r>
                            <a:rPr lang="en-US" sz="1400" dirty="0"/>
                            <a:t>Concession(A, B)</a:t>
                          </a:r>
                        </a:p>
                      </a:txBody>
                      <a:tcPr/>
                    </a:tc>
                    <a:tc>
                      <a:txBody>
                        <a:bodyPr/>
                        <a:lstStyle/>
                        <a:p>
                          <a:r>
                            <a:rPr lang="en-US" sz="1400" dirty="0"/>
                            <a:t>B occurs, although A.</a:t>
                          </a:r>
                        </a:p>
                      </a:txBody>
                      <a:tcPr/>
                    </a:tc>
                    <a:tc>
                      <a:txBody>
                        <a:bodyPr/>
                        <a:lstStyle/>
                        <a:p>
                          <a:r>
                            <a:rPr lang="en-US" sz="1400" dirty="0"/>
                            <a:t>𝜂(A)  ∧ 𝜂(B) </a:t>
                          </a:r>
                        </a:p>
                      </a:txBody>
                      <a:tcPr/>
                    </a:tc>
                    <a:tc>
                      <a:txBody>
                        <a:bodyPr/>
                        <a:lstStyle/>
                        <a:p>
                          <a:r>
                            <a:rPr lang="en-US" sz="1400" dirty="0"/>
                            <a:t>-</a:t>
                          </a:r>
                        </a:p>
                      </a:txBody>
                      <a:tcPr/>
                    </a:tc>
                    <a:extLst>
                      <a:ext uri="{0D108BD9-81ED-4DB2-BD59-A6C34878D82A}">
                        <a16:rowId xmlns:a16="http://schemas.microsoft.com/office/drawing/2014/main" val="564230851"/>
                      </a:ext>
                    </a:extLst>
                  </a:tr>
                  <a:tr h="210464">
                    <a:tc>
                      <a:txBody>
                        <a:bodyPr/>
                        <a:lstStyle/>
                        <a:p>
                          <a:r>
                            <a:rPr lang="en-US" sz="1400" dirty="0" err="1"/>
                            <a:t>Constrast</a:t>
                          </a:r>
                          <a:r>
                            <a:rPr lang="en-US" sz="1400" dirty="0"/>
                            <a:t>(A, B)</a:t>
                          </a:r>
                        </a:p>
                      </a:txBody>
                      <a:tcPr/>
                    </a:tc>
                    <a:tc>
                      <a:txBody>
                        <a:bodyPr/>
                        <a:lstStyle/>
                        <a:p>
                          <a:r>
                            <a:rPr lang="en-US" sz="1400" dirty="0"/>
                            <a:t>B occurs, but A.</a:t>
                          </a:r>
                        </a:p>
                      </a:txBody>
                      <a:tcPr/>
                    </a:tc>
                    <a:tc>
                      <a:txBody>
                        <a:bodyPr/>
                        <a:lstStyle/>
                        <a:p>
                          <a:r>
                            <a:rPr lang="en-US" sz="1400" dirty="0"/>
                            <a:t>𝜂(A)  ∧ 𝜂(B) </a:t>
                          </a:r>
                        </a:p>
                      </a:txBody>
                      <a:tcPr/>
                    </a:tc>
                    <a:tc>
                      <a:txBody>
                        <a:bodyPr/>
                        <a:lstStyle/>
                        <a:p>
                          <a:r>
                            <a:rPr lang="en-US" sz="1400" dirty="0"/>
                            <a:t>-</a:t>
                          </a:r>
                        </a:p>
                      </a:txBody>
                      <a:tcPr/>
                    </a:tc>
                    <a:extLst>
                      <a:ext uri="{0D108BD9-81ED-4DB2-BD59-A6C34878D82A}">
                        <a16:rowId xmlns:a16="http://schemas.microsoft.com/office/drawing/2014/main" val="3224355767"/>
                      </a:ext>
                    </a:extLst>
                  </a:tr>
                  <a:tr h="210464">
                    <a:tc>
                      <a:txBody>
                        <a:bodyPr/>
                        <a:lstStyle/>
                        <a:p>
                          <a:r>
                            <a:rPr lang="en-US" sz="1400" dirty="0"/>
                            <a:t>Conjunction(A, 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 and B both occur.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𝜂(A)  ∧ 𝜂(B)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t>
                          </a:r>
                        </a:p>
                      </a:txBody>
                      <a:tcPr/>
                    </a:tc>
                    <a:extLst>
                      <a:ext uri="{0D108BD9-81ED-4DB2-BD59-A6C34878D82A}">
                        <a16:rowId xmlns:a16="http://schemas.microsoft.com/office/drawing/2014/main" val="528333173"/>
                      </a:ext>
                    </a:extLst>
                  </a:tr>
                  <a:tr h="210464">
                    <a:tc>
                      <a:txBody>
                        <a:bodyPr/>
                        <a:lstStyle/>
                        <a:p>
                          <a:r>
                            <a:rPr lang="en-US" sz="1400" dirty="0"/>
                            <a:t>Instantiation(A, B)</a:t>
                          </a:r>
                        </a:p>
                      </a:txBody>
                      <a:tcPr/>
                    </a:tc>
                    <a:tc>
                      <a:txBody>
                        <a:bodyPr/>
                        <a:lstStyle/>
                        <a:p>
                          <a:r>
                            <a:rPr lang="en-US" sz="1400" dirty="0"/>
                            <a:t>B is a more detailed description of A.</a:t>
                          </a:r>
                        </a:p>
                      </a:txBody>
                      <a:tcPr/>
                    </a:tc>
                    <a:tc>
                      <a:txBody>
                        <a:bodyPr/>
                        <a:lstStyle/>
                        <a:p>
                          <a:r>
                            <a:rPr lang="en-US" sz="1400" dirty="0"/>
                            <a:t>𝜂(A)  ∧ 𝜂(B) </a:t>
                          </a:r>
                        </a:p>
                      </a:txBody>
                      <a:tcPr/>
                    </a:tc>
                    <a:tc>
                      <a:txBody>
                        <a:bodyPr/>
                        <a:lstStyle/>
                        <a:p>
                          <a:r>
                            <a:rPr lang="en-US" sz="1400" dirty="0"/>
                            <a:t>-</a:t>
                          </a:r>
                        </a:p>
                      </a:txBody>
                      <a:tcPr/>
                    </a:tc>
                    <a:extLst>
                      <a:ext uri="{0D108BD9-81ED-4DB2-BD59-A6C34878D82A}">
                        <a16:rowId xmlns:a16="http://schemas.microsoft.com/office/drawing/2014/main" val="1406684519"/>
                      </a:ext>
                    </a:extLst>
                  </a:tr>
                  <a:tr h="210464">
                    <a:tc>
                      <a:txBody>
                        <a:bodyPr/>
                        <a:lstStyle/>
                        <a:p>
                          <a:r>
                            <a:rPr lang="en-US" sz="1400" dirty="0"/>
                            <a:t>Restatement(A, B)</a:t>
                          </a:r>
                        </a:p>
                      </a:txBody>
                      <a:tcPr/>
                    </a:tc>
                    <a:tc>
                      <a:txBody>
                        <a:bodyPr/>
                        <a:lstStyle/>
                        <a:p>
                          <a:r>
                            <a:rPr lang="en-US" sz="1400" dirty="0"/>
                            <a:t>A restates the semantics of B.</a:t>
                          </a:r>
                        </a:p>
                      </a:txBody>
                      <a:tcPr/>
                    </a:tc>
                    <a:tc>
                      <a:txBody>
                        <a:bodyPr/>
                        <a:lstStyle/>
                        <a:p>
                          <a:r>
                            <a:rPr lang="en-US" sz="1400" dirty="0"/>
                            <a:t>𝜂(A)  </a:t>
                          </a:r>
                          <a14:m>
                            <m:oMath xmlns:m="http://schemas.openxmlformats.org/officeDocument/2006/math">
                              <m:r>
                                <a:rPr lang="en-US" sz="1400" smtClean="0">
                                  <a:latin typeface="Cambria Math" panose="02040503050406030204" pitchFamily="18" charset="0"/>
                                </a:rPr>
                                <m:t>↔</m:t>
                              </m:r>
                            </m:oMath>
                          </a14:m>
                          <a:r>
                            <a:rPr lang="en-US" sz="1400" dirty="0"/>
                            <a:t> 𝜂(B)  </a:t>
                          </a:r>
                        </a:p>
                      </a:txBody>
                      <a:tcPr/>
                    </a:tc>
                    <a:tc>
                      <a:txBody>
                        <a:bodyPr/>
                        <a:lstStyle/>
                        <a:p>
                          <a:r>
                            <a:rPr lang="en-US" sz="1400" dirty="0"/>
                            <a:t>-</a:t>
                          </a:r>
                        </a:p>
                      </a:txBody>
                      <a:tcPr/>
                    </a:tc>
                    <a:extLst>
                      <a:ext uri="{0D108BD9-81ED-4DB2-BD59-A6C34878D82A}">
                        <a16:rowId xmlns:a16="http://schemas.microsoft.com/office/drawing/2014/main" val="3419018326"/>
                      </a:ext>
                    </a:extLst>
                  </a:tr>
                  <a:tr h="210464">
                    <a:tc>
                      <a:txBody>
                        <a:bodyPr/>
                        <a:lstStyle/>
                        <a:p>
                          <a:r>
                            <a:rPr lang="en-US" sz="1400" dirty="0"/>
                            <a:t>Alternative(A, B)</a:t>
                          </a:r>
                        </a:p>
                      </a:txBody>
                      <a:tcPr/>
                    </a:tc>
                    <a:tc>
                      <a:txBody>
                        <a:bodyPr/>
                        <a:lstStyle/>
                        <a:p>
                          <a:r>
                            <a:rPr lang="en-US" sz="1400" dirty="0"/>
                            <a:t>A and B are alternative situations.</a:t>
                          </a:r>
                        </a:p>
                      </a:txBody>
                      <a:tcPr/>
                    </a:tc>
                    <a:tc>
                      <a:txBody>
                        <a:bodyPr/>
                        <a:lstStyle/>
                        <a:p>
                          <a:r>
                            <a:rPr lang="en-US" sz="1400" dirty="0"/>
                            <a:t>𝜂(A)  </a:t>
                          </a:r>
                          <a14:m>
                            <m:oMath xmlns:m="http://schemas.openxmlformats.org/officeDocument/2006/math">
                              <m:r>
                                <a:rPr lang="en-US" sz="1400" smtClean="0">
                                  <a:latin typeface="Cambria Math" panose="02040503050406030204" pitchFamily="18" charset="0"/>
                                </a:rPr>
                                <m:t>∨</m:t>
                              </m:r>
                            </m:oMath>
                          </a14:m>
                          <a:r>
                            <a:rPr lang="en-US" sz="1400" dirty="0"/>
                            <a:t> 𝜂(B)  </a:t>
                          </a:r>
                        </a:p>
                      </a:txBody>
                      <a:tcPr/>
                    </a:tc>
                    <a:tc>
                      <a:txBody>
                        <a:bodyPr/>
                        <a:lstStyle/>
                        <a:p>
                          <a:r>
                            <a:rPr lang="en-US" sz="1400" dirty="0"/>
                            <a:t>-</a:t>
                          </a:r>
                        </a:p>
                      </a:txBody>
                      <a:tcPr/>
                    </a:tc>
                    <a:extLst>
                      <a:ext uri="{0D108BD9-81ED-4DB2-BD59-A6C34878D82A}">
                        <a16:rowId xmlns:a16="http://schemas.microsoft.com/office/drawing/2014/main" val="3323763076"/>
                      </a:ext>
                    </a:extLst>
                  </a:tr>
                  <a:tr h="210464">
                    <a:tc>
                      <a:txBody>
                        <a:bodyPr/>
                        <a:lstStyle/>
                        <a:p>
                          <a:r>
                            <a:rPr lang="en-US" sz="1400" dirty="0" err="1"/>
                            <a:t>ChosenAlternative</a:t>
                          </a:r>
                          <a:r>
                            <a:rPr lang="en-US" sz="1400" dirty="0"/>
                            <a:t>(A, B)</a:t>
                          </a:r>
                        </a:p>
                      </a:txBody>
                      <a:tcPr/>
                    </a:tc>
                    <a:tc>
                      <a:txBody>
                        <a:bodyPr/>
                        <a:lstStyle/>
                        <a:p>
                          <a:r>
                            <a:rPr lang="en-US" sz="1400" dirty="0"/>
                            <a:t>Instead of B occurs, A.</a:t>
                          </a:r>
                        </a:p>
                      </a:txBody>
                      <a:tcPr/>
                    </a:tc>
                    <a:tc>
                      <a:txBody>
                        <a:bodyPr/>
                        <a:lstStyle/>
                        <a:p>
                          <a:r>
                            <a:rPr lang="en-US" sz="1400" dirty="0"/>
                            <a:t> 𝜂(A)  ∧ </a:t>
                          </a:r>
                          <a14:m>
                            <m:oMath xmlns:m="http://schemas.openxmlformats.org/officeDocument/2006/math">
                              <m:r>
                                <a:rPr lang="en-US" sz="1400" smtClean="0">
                                  <a:latin typeface="Cambria Math" panose="02040503050406030204" pitchFamily="18" charset="0"/>
                                </a:rPr>
                                <m:t>¬</m:t>
                              </m:r>
                            </m:oMath>
                          </a14:m>
                          <a:r>
                            <a:rPr lang="en-US" sz="1400" dirty="0"/>
                            <a:t> 𝜂(B) </a:t>
                          </a:r>
                        </a:p>
                      </a:txBody>
                      <a:tcPr/>
                    </a:tc>
                    <a:tc>
                      <a:txBody>
                        <a:bodyPr/>
                        <a:lstStyle/>
                        <a:p>
                          <a:r>
                            <a:rPr lang="en-US" sz="1400" dirty="0"/>
                            <a:t>-</a:t>
                          </a:r>
                        </a:p>
                      </a:txBody>
                      <a:tcPr/>
                    </a:tc>
                    <a:extLst>
                      <a:ext uri="{0D108BD9-81ED-4DB2-BD59-A6C34878D82A}">
                        <a16:rowId xmlns:a16="http://schemas.microsoft.com/office/drawing/2014/main" val="2412367700"/>
                      </a:ext>
                    </a:extLst>
                  </a:tr>
                  <a:tr h="377407">
                    <a:tc>
                      <a:txBody>
                        <a:bodyPr/>
                        <a:lstStyle/>
                        <a:p>
                          <a:r>
                            <a:rPr lang="en-US" sz="1400" dirty="0"/>
                            <a:t>Exception(A, B)</a:t>
                          </a:r>
                        </a:p>
                      </a:txBody>
                      <a:tcPr/>
                    </a:tc>
                    <a:tc>
                      <a:txBody>
                        <a:bodyPr/>
                        <a:lstStyle/>
                        <a:p>
                          <a:r>
                            <a:rPr lang="en-US" sz="1400" dirty="0"/>
                            <a:t>A, except B.</a:t>
                          </a:r>
                        </a:p>
                      </a:txBody>
                      <a:tcPr/>
                    </a:tc>
                    <a:tc>
                      <a:txBody>
                        <a:bodyPr/>
                        <a:lstStyle/>
                        <a:p>
                          <a14:m>
                            <m:oMath xmlns:m="http://schemas.openxmlformats.org/officeDocument/2006/math">
                              <m:r>
                                <a:rPr lang="en-US" sz="1400" smtClean="0">
                                  <a:latin typeface="Cambria Math" panose="02040503050406030204" pitchFamily="18" charset="0"/>
                                </a:rPr>
                                <m:t>¬</m:t>
                              </m:r>
                            </m:oMath>
                          </a14:m>
                          <a:r>
                            <a:rPr lang="en-US" sz="1400" dirty="0"/>
                            <a:t> 𝜂(A)  ∧ 𝜂(B)  ∧ (</a:t>
                          </a:r>
                          <a14:m>
                            <m:oMath xmlns:m="http://schemas.openxmlformats.org/officeDocument/2006/math">
                              <m:r>
                                <a:rPr lang="en-US" sz="1400" smtClean="0">
                                  <a:latin typeface="Cambria Math" panose="02040503050406030204" pitchFamily="18" charset="0"/>
                                </a:rPr>
                                <m:t>¬</m:t>
                              </m:r>
                            </m:oMath>
                          </a14:m>
                          <a:r>
                            <a:rPr lang="en-US" sz="1400" dirty="0"/>
                            <a:t> 𝜂(B) </a:t>
                          </a:r>
                          <a14:m>
                            <m:oMath xmlns:m="http://schemas.openxmlformats.org/officeDocument/2006/math">
                              <m:r>
                                <a:rPr lang="en-US" sz="1400" smtClean="0">
                                  <a:latin typeface="Cambria Math" panose="02040503050406030204" pitchFamily="18" charset="0"/>
                                </a:rPr>
                                <m:t>→</m:t>
                              </m:r>
                            </m:oMath>
                          </a14:m>
                          <a:r>
                            <a:rPr lang="en-US" sz="1400" dirty="0"/>
                            <a:t> 𝜂(A) )</a:t>
                          </a:r>
                        </a:p>
                      </a:txBody>
                      <a:tcPr/>
                    </a:tc>
                    <a:tc>
                      <a:txBody>
                        <a:bodyPr/>
                        <a:lstStyle/>
                        <a:p>
                          <a:r>
                            <a:rPr lang="en-US" sz="1400" dirty="0"/>
                            <a:t>-</a:t>
                          </a:r>
                        </a:p>
                      </a:txBody>
                      <a:tcPr/>
                    </a:tc>
                    <a:extLst>
                      <a:ext uri="{0D108BD9-81ED-4DB2-BD59-A6C34878D82A}">
                        <a16:rowId xmlns:a16="http://schemas.microsoft.com/office/drawing/2014/main" val="1032080649"/>
                      </a:ext>
                    </a:extLst>
                  </a:tr>
                </a:tbl>
              </a:graphicData>
            </a:graphic>
          </p:graphicFrame>
        </mc:Choice>
        <mc:Fallback xmlns="">
          <p:graphicFrame>
            <p:nvGraphicFramePr>
              <p:cNvPr id="4" name="Table 4">
                <a:extLst>
                  <a:ext uri="{FF2B5EF4-FFF2-40B4-BE49-F238E27FC236}">
                    <a16:creationId xmlns:a16="http://schemas.microsoft.com/office/drawing/2014/main" id="{43E2155A-4935-D080-7C58-8E467809CFBB}"/>
                  </a:ext>
                </a:extLst>
              </p:cNvPr>
              <p:cNvGraphicFramePr>
                <a:graphicFrameLocks noGrp="1"/>
              </p:cNvGraphicFramePr>
              <p:nvPr>
                <p:ph idx="1"/>
              </p:nvPr>
            </p:nvGraphicFramePr>
            <p:xfrm>
              <a:off x="189470" y="1377180"/>
              <a:ext cx="11813060" cy="5071327"/>
            </p:xfrm>
            <a:graphic>
              <a:graphicData uri="http://schemas.openxmlformats.org/drawingml/2006/table">
                <a:tbl>
                  <a:tblPr firstRow="1" bandRow="1">
                    <a:tableStyleId>{3B4B98B0-60AC-42C2-AFA5-B58CD77FA1E5}</a:tableStyleId>
                  </a:tblPr>
                  <a:tblGrid>
                    <a:gridCol w="2589241">
                      <a:extLst>
                        <a:ext uri="{9D8B030D-6E8A-4147-A177-3AD203B41FA5}">
                          <a16:colId xmlns:a16="http://schemas.microsoft.com/office/drawing/2014/main" val="1214908949"/>
                        </a:ext>
                      </a:extLst>
                    </a:gridCol>
                    <a:gridCol w="3622089">
                      <a:extLst>
                        <a:ext uri="{9D8B030D-6E8A-4147-A177-3AD203B41FA5}">
                          <a16:colId xmlns:a16="http://schemas.microsoft.com/office/drawing/2014/main" val="3534280327"/>
                        </a:ext>
                      </a:extLst>
                    </a:gridCol>
                    <a:gridCol w="3317210">
                      <a:extLst>
                        <a:ext uri="{9D8B030D-6E8A-4147-A177-3AD203B41FA5}">
                          <a16:colId xmlns:a16="http://schemas.microsoft.com/office/drawing/2014/main" val="34223008"/>
                        </a:ext>
                      </a:extLst>
                    </a:gridCol>
                    <a:gridCol w="2284520">
                      <a:extLst>
                        <a:ext uri="{9D8B030D-6E8A-4147-A177-3AD203B41FA5}">
                          <a16:colId xmlns:a16="http://schemas.microsoft.com/office/drawing/2014/main" val="379597444"/>
                        </a:ext>
                      </a:extLst>
                    </a:gridCol>
                  </a:tblGrid>
                  <a:tr h="365760">
                    <a:tc rowSpan="2">
                      <a:txBody>
                        <a:bodyPr/>
                        <a:lstStyle/>
                        <a:p>
                          <a:pPr algn="ctr"/>
                          <a:r>
                            <a:rPr lang="en-US" sz="2000"/>
                            <a:t>Discourse Relations</a:t>
                          </a:r>
                        </a:p>
                      </a:txBody>
                      <a:tcPr/>
                    </a:tc>
                    <a:tc rowSpan="2">
                      <a:txBody>
                        <a:bodyPr/>
                        <a:lstStyle/>
                        <a:p>
                          <a:pPr algn="ctr"/>
                          <a:r>
                            <a:rPr lang="en-US" sz="2000"/>
                            <a:t>Semantics</a:t>
                          </a:r>
                        </a:p>
                      </a:txBody>
                      <a:tcPr/>
                    </a:tc>
                    <a:tc gridSpan="2">
                      <a:txBody>
                        <a:bodyPr/>
                        <a:lstStyle/>
                        <a:p>
                          <a:pPr algn="ctr"/>
                          <a:r>
                            <a:rPr lang="en-US" sz="1800"/>
                            <a:t>Implicit Constraints</a:t>
                          </a:r>
                        </a:p>
                      </a:txBody>
                      <a:tcPr/>
                    </a:tc>
                    <a:tc hMerge="1">
                      <a:txBody>
                        <a:bodyPr/>
                        <a:lstStyle/>
                        <a:p>
                          <a:endParaRPr lang="en-US" sz="1200"/>
                        </a:p>
                      </a:txBody>
                      <a:tcPr/>
                    </a:tc>
                    <a:extLst>
                      <a:ext uri="{0D108BD9-81ED-4DB2-BD59-A6C34878D82A}">
                        <a16:rowId xmlns:a16="http://schemas.microsoft.com/office/drawing/2014/main" val="2668459989"/>
                      </a:ext>
                    </a:extLst>
                  </a:tr>
                  <a:tr h="365760">
                    <a:tc vMerge="1">
                      <a:txBody>
                        <a:bodyPr/>
                        <a:lstStyle/>
                        <a:p>
                          <a:endParaRPr lang="en-US" sz="1200"/>
                        </a:p>
                      </a:txBody>
                      <a:tcPr/>
                    </a:tc>
                    <a:tc vMerge="1">
                      <a:txBody>
                        <a:bodyPr/>
                        <a:lstStyle/>
                        <a:p>
                          <a:endParaRPr lang="en-US" sz="1200"/>
                        </a:p>
                      </a:txBody>
                      <a:tcPr/>
                    </a:tc>
                    <a:tc>
                      <a:txBody>
                        <a:bodyPr/>
                        <a:lstStyle/>
                        <a:p>
                          <a:pPr algn="ctr"/>
                          <a:r>
                            <a:rPr lang="en-US" sz="1800"/>
                            <a:t>Occurrence Constraints</a:t>
                          </a:r>
                        </a:p>
                      </a:txBody>
                      <a:tcPr/>
                    </a:tc>
                    <a:tc>
                      <a:txBody>
                        <a:bodyPr/>
                        <a:lstStyle/>
                        <a:p>
                          <a:pPr algn="ctr"/>
                          <a:r>
                            <a:rPr lang="en-US" sz="1800"/>
                            <a:t>Temporal Constraints</a:t>
                          </a:r>
                        </a:p>
                      </a:txBody>
                      <a:tcPr/>
                    </a:tc>
                    <a:extLst>
                      <a:ext uri="{0D108BD9-81ED-4DB2-BD59-A6C34878D82A}">
                        <a16:rowId xmlns:a16="http://schemas.microsoft.com/office/drawing/2014/main" val="3895704132"/>
                      </a:ext>
                    </a:extLst>
                  </a:tr>
                  <a:tr h="304800">
                    <a:tc>
                      <a:txBody>
                        <a:bodyPr/>
                        <a:lstStyle/>
                        <a:p>
                          <a:r>
                            <a:rPr lang="en-US" sz="1400"/>
                            <a:t>Precedence(A, B)</a:t>
                          </a:r>
                        </a:p>
                      </a:txBody>
                      <a:tcPr/>
                    </a:tc>
                    <a:tc>
                      <a:txBody>
                        <a:bodyPr/>
                        <a:lstStyle/>
                        <a:p>
                          <a:r>
                            <a:rPr lang="en-US" sz="1400"/>
                            <a:t>A occurs before B. </a:t>
                          </a:r>
                        </a:p>
                      </a:txBody>
                      <a:tcPr/>
                    </a:tc>
                    <a:tc>
                      <a:txBody>
                        <a:bodyPr/>
                        <a:lstStyle/>
                        <a:p>
                          <a:r>
                            <a:rPr lang="en-US" sz="1400"/>
                            <a:t>𝜂(A) ∧ 𝜂(B)</a:t>
                          </a:r>
                        </a:p>
                      </a:txBody>
                      <a:tcPr/>
                    </a:tc>
                    <a:tc>
                      <a:txBody>
                        <a:bodyPr/>
                        <a:lstStyle/>
                        <a:p>
                          <a:endParaRPr lang="en-US"/>
                        </a:p>
                      </a:txBody>
                      <a:tcPr>
                        <a:blipFill>
                          <a:blip r:embed="rId3"/>
                          <a:stretch>
                            <a:fillRect l="-416800" t="-250000" r="-267" b="-1328000"/>
                          </a:stretch>
                        </a:blipFill>
                      </a:tcPr>
                    </a:tc>
                    <a:extLst>
                      <a:ext uri="{0D108BD9-81ED-4DB2-BD59-A6C34878D82A}">
                        <a16:rowId xmlns:a16="http://schemas.microsoft.com/office/drawing/2014/main" val="2101474763"/>
                      </a:ext>
                    </a:extLst>
                  </a:tr>
                  <a:tr h="304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Succession(A, 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A occurs after B happens.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𝜂(A)  ∧ 𝜂(B)</a:t>
                          </a:r>
                        </a:p>
                      </a:txBody>
                      <a:tcPr/>
                    </a:tc>
                    <a:tc>
                      <a:txBody>
                        <a:bodyPr/>
                        <a:lstStyle/>
                        <a:p>
                          <a:endParaRPr lang="en-US"/>
                        </a:p>
                      </a:txBody>
                      <a:tcPr>
                        <a:blipFill>
                          <a:blip r:embed="rId3"/>
                          <a:stretch>
                            <a:fillRect l="-416800" t="-350000" r="-267" b="-1228000"/>
                          </a:stretch>
                        </a:blipFill>
                      </a:tcPr>
                    </a:tc>
                    <a:extLst>
                      <a:ext uri="{0D108BD9-81ED-4DB2-BD59-A6C34878D82A}">
                        <a16:rowId xmlns:a16="http://schemas.microsoft.com/office/drawing/2014/main" val="1765275706"/>
                      </a:ext>
                    </a:extLst>
                  </a:tr>
                  <a:tr h="304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Synchronous(A, 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A occurs at the same time as B.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𝜂(A)  ∧ 𝜂(B)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 𝜏(A) = 𝜏(B)</a:t>
                          </a:r>
                        </a:p>
                      </a:txBody>
                      <a:tcPr/>
                    </a:tc>
                    <a:extLst>
                      <a:ext uri="{0D108BD9-81ED-4DB2-BD59-A6C34878D82A}">
                        <a16:rowId xmlns:a16="http://schemas.microsoft.com/office/drawing/2014/main" val="1524808601"/>
                      </a:ext>
                    </a:extLst>
                  </a:tr>
                  <a:tr h="304800">
                    <a:tc>
                      <a:txBody>
                        <a:bodyPr/>
                        <a:lstStyle/>
                        <a:p>
                          <a:r>
                            <a:rPr lang="en-US" sz="1400"/>
                            <a:t>Reason(A, B)</a:t>
                          </a:r>
                        </a:p>
                      </a:txBody>
                      <a:tcPr/>
                    </a:tc>
                    <a:tc>
                      <a:txBody>
                        <a:bodyPr/>
                        <a:lstStyle/>
                        <a:p>
                          <a:r>
                            <a:rPr lang="en-US" sz="1400"/>
                            <a:t>A occurs because B.</a:t>
                          </a:r>
                        </a:p>
                      </a:txBody>
                      <a:tcPr/>
                    </a:tc>
                    <a:tc>
                      <a:txBody>
                        <a:bodyPr/>
                        <a:lstStyle/>
                        <a:p>
                          <a:endParaRPr lang="en-US"/>
                        </a:p>
                      </a:txBody>
                      <a:tcPr>
                        <a:blipFill>
                          <a:blip r:embed="rId3"/>
                          <a:stretch>
                            <a:fillRect l="-187316" t="-550000" r="-69118" b="-1028000"/>
                          </a:stretch>
                        </a:blipFill>
                      </a:tcPr>
                    </a:tc>
                    <a:tc>
                      <a:txBody>
                        <a:bodyPr/>
                        <a:lstStyle/>
                        <a:p>
                          <a:endParaRPr lang="en-US"/>
                        </a:p>
                      </a:txBody>
                      <a:tcPr>
                        <a:blipFill>
                          <a:blip r:embed="rId3"/>
                          <a:stretch>
                            <a:fillRect l="-416800" t="-550000" r="-267" b="-1028000"/>
                          </a:stretch>
                        </a:blipFill>
                      </a:tcPr>
                    </a:tc>
                    <a:extLst>
                      <a:ext uri="{0D108BD9-81ED-4DB2-BD59-A6C34878D82A}">
                        <a16:rowId xmlns:a16="http://schemas.microsoft.com/office/drawing/2014/main" val="812088774"/>
                      </a:ext>
                    </a:extLst>
                  </a:tr>
                  <a:tr h="304800">
                    <a:tc>
                      <a:txBody>
                        <a:bodyPr/>
                        <a:lstStyle/>
                        <a:p>
                          <a:r>
                            <a:rPr lang="en-US" sz="1400"/>
                            <a:t>Result(A, 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A occurs as a result B. </a:t>
                          </a:r>
                        </a:p>
                      </a:txBody>
                      <a:tcPr/>
                    </a:tc>
                    <a:tc>
                      <a:txBody>
                        <a:bodyPr/>
                        <a:lstStyle/>
                        <a:p>
                          <a:endParaRPr lang="en-US"/>
                        </a:p>
                      </a:txBody>
                      <a:tcPr>
                        <a:blipFill>
                          <a:blip r:embed="rId3"/>
                          <a:stretch>
                            <a:fillRect l="-187316" t="-650000" r="-69118" b="-928000"/>
                          </a:stretch>
                        </a:blipFill>
                      </a:tcPr>
                    </a:tc>
                    <a:tc>
                      <a:txBody>
                        <a:bodyPr/>
                        <a:lstStyle/>
                        <a:p>
                          <a:endParaRPr lang="en-US"/>
                        </a:p>
                      </a:txBody>
                      <a:tcPr>
                        <a:blipFill>
                          <a:blip r:embed="rId3"/>
                          <a:stretch>
                            <a:fillRect l="-416800" t="-650000" r="-267" b="-928000"/>
                          </a:stretch>
                        </a:blipFill>
                      </a:tcPr>
                    </a:tc>
                    <a:extLst>
                      <a:ext uri="{0D108BD9-81ED-4DB2-BD59-A6C34878D82A}">
                        <a16:rowId xmlns:a16="http://schemas.microsoft.com/office/drawing/2014/main" val="3338416887"/>
                      </a:ext>
                    </a:extLst>
                  </a:tr>
                  <a:tr h="304800">
                    <a:tc>
                      <a:txBody>
                        <a:bodyPr/>
                        <a:lstStyle/>
                        <a:p>
                          <a:r>
                            <a:rPr lang="en-US" sz="1400"/>
                            <a:t>Condition(A, B)</a:t>
                          </a:r>
                        </a:p>
                      </a:txBody>
                      <a:tcPr/>
                    </a:tc>
                    <a:tc>
                      <a:txBody>
                        <a:bodyPr/>
                        <a:lstStyle/>
                        <a:p>
                          <a:r>
                            <a:rPr lang="en-US" sz="1400"/>
                            <a:t>If B occurs, A.</a:t>
                          </a:r>
                        </a:p>
                      </a:txBody>
                      <a:tcPr/>
                    </a:tc>
                    <a:tc>
                      <a:txBody>
                        <a:bodyPr/>
                        <a:lstStyle/>
                        <a:p>
                          <a:endParaRPr lang="en-US"/>
                        </a:p>
                      </a:txBody>
                      <a:tcPr>
                        <a:blipFill>
                          <a:blip r:embed="rId3"/>
                          <a:stretch>
                            <a:fillRect l="-187316" t="-735294" r="-69118" b="-809804"/>
                          </a:stretch>
                        </a:blipFill>
                      </a:tcPr>
                    </a:tc>
                    <a:tc>
                      <a:txBody>
                        <a:bodyPr/>
                        <a:lstStyle/>
                        <a:p>
                          <a:endParaRPr lang="en-US"/>
                        </a:p>
                      </a:txBody>
                      <a:tcPr>
                        <a:blipFill>
                          <a:blip r:embed="rId3"/>
                          <a:stretch>
                            <a:fillRect l="-416800" t="-735294" r="-267" b="-809804"/>
                          </a:stretch>
                        </a:blipFill>
                      </a:tcPr>
                    </a:tc>
                    <a:extLst>
                      <a:ext uri="{0D108BD9-81ED-4DB2-BD59-A6C34878D82A}">
                        <a16:rowId xmlns:a16="http://schemas.microsoft.com/office/drawing/2014/main" val="2685581541"/>
                      </a:ext>
                    </a:extLst>
                  </a:tr>
                  <a:tr h="304800">
                    <a:tc>
                      <a:txBody>
                        <a:bodyPr/>
                        <a:lstStyle/>
                        <a:p>
                          <a:r>
                            <a:rPr lang="en-US" sz="1400"/>
                            <a:t>Concession(A, B)</a:t>
                          </a:r>
                        </a:p>
                      </a:txBody>
                      <a:tcPr/>
                    </a:tc>
                    <a:tc>
                      <a:txBody>
                        <a:bodyPr/>
                        <a:lstStyle/>
                        <a:p>
                          <a:r>
                            <a:rPr lang="en-US" sz="1400"/>
                            <a:t>B occurs, although A.</a:t>
                          </a:r>
                        </a:p>
                      </a:txBody>
                      <a:tcPr/>
                    </a:tc>
                    <a:tc>
                      <a:txBody>
                        <a:bodyPr/>
                        <a:lstStyle/>
                        <a:p>
                          <a:r>
                            <a:rPr lang="en-US" sz="1400"/>
                            <a:t>𝜂(A)  ∧ 𝜂(B) </a:t>
                          </a:r>
                        </a:p>
                      </a:txBody>
                      <a:tcPr/>
                    </a:tc>
                    <a:tc>
                      <a:txBody>
                        <a:bodyPr/>
                        <a:lstStyle/>
                        <a:p>
                          <a:r>
                            <a:rPr lang="en-US" sz="1400"/>
                            <a:t>-</a:t>
                          </a:r>
                        </a:p>
                      </a:txBody>
                      <a:tcPr/>
                    </a:tc>
                    <a:extLst>
                      <a:ext uri="{0D108BD9-81ED-4DB2-BD59-A6C34878D82A}">
                        <a16:rowId xmlns:a16="http://schemas.microsoft.com/office/drawing/2014/main" val="564230851"/>
                      </a:ext>
                    </a:extLst>
                  </a:tr>
                  <a:tr h="304800">
                    <a:tc>
                      <a:txBody>
                        <a:bodyPr/>
                        <a:lstStyle/>
                        <a:p>
                          <a:r>
                            <a:rPr lang="en-US" sz="1400" err="1"/>
                            <a:t>Constrast</a:t>
                          </a:r>
                          <a:r>
                            <a:rPr lang="en-US" sz="1400"/>
                            <a:t>(A, B)</a:t>
                          </a:r>
                        </a:p>
                      </a:txBody>
                      <a:tcPr/>
                    </a:tc>
                    <a:tc>
                      <a:txBody>
                        <a:bodyPr/>
                        <a:lstStyle/>
                        <a:p>
                          <a:r>
                            <a:rPr lang="en-US" sz="1400"/>
                            <a:t>B occurs, but A.</a:t>
                          </a:r>
                        </a:p>
                      </a:txBody>
                      <a:tcPr/>
                    </a:tc>
                    <a:tc>
                      <a:txBody>
                        <a:bodyPr/>
                        <a:lstStyle/>
                        <a:p>
                          <a:r>
                            <a:rPr lang="en-US" sz="1400"/>
                            <a:t>𝜂(A)  ∧ 𝜂(B) </a:t>
                          </a:r>
                        </a:p>
                      </a:txBody>
                      <a:tcPr/>
                    </a:tc>
                    <a:tc>
                      <a:txBody>
                        <a:bodyPr/>
                        <a:lstStyle/>
                        <a:p>
                          <a:r>
                            <a:rPr lang="en-US" sz="1400"/>
                            <a:t>-</a:t>
                          </a:r>
                        </a:p>
                      </a:txBody>
                      <a:tcPr/>
                    </a:tc>
                    <a:extLst>
                      <a:ext uri="{0D108BD9-81ED-4DB2-BD59-A6C34878D82A}">
                        <a16:rowId xmlns:a16="http://schemas.microsoft.com/office/drawing/2014/main" val="3224355767"/>
                      </a:ext>
                    </a:extLst>
                  </a:tr>
                  <a:tr h="304800">
                    <a:tc>
                      <a:txBody>
                        <a:bodyPr/>
                        <a:lstStyle/>
                        <a:p>
                          <a:r>
                            <a:rPr lang="en-US" sz="1400"/>
                            <a:t>Conjunction(A, 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A and B both occur.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𝜂(A)  ∧ 𝜂(B)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a:t>
                          </a:r>
                        </a:p>
                      </a:txBody>
                      <a:tcPr/>
                    </a:tc>
                    <a:extLst>
                      <a:ext uri="{0D108BD9-81ED-4DB2-BD59-A6C34878D82A}">
                        <a16:rowId xmlns:a16="http://schemas.microsoft.com/office/drawing/2014/main" val="528333173"/>
                      </a:ext>
                    </a:extLst>
                  </a:tr>
                  <a:tr h="304800">
                    <a:tc>
                      <a:txBody>
                        <a:bodyPr/>
                        <a:lstStyle/>
                        <a:p>
                          <a:r>
                            <a:rPr lang="en-US" sz="1400"/>
                            <a:t>Instantiation(A, B)</a:t>
                          </a:r>
                        </a:p>
                      </a:txBody>
                      <a:tcPr/>
                    </a:tc>
                    <a:tc>
                      <a:txBody>
                        <a:bodyPr/>
                        <a:lstStyle/>
                        <a:p>
                          <a:r>
                            <a:rPr lang="en-US" sz="1400"/>
                            <a:t>B is a more detailed description of A.</a:t>
                          </a:r>
                        </a:p>
                      </a:txBody>
                      <a:tcPr/>
                    </a:tc>
                    <a:tc>
                      <a:txBody>
                        <a:bodyPr/>
                        <a:lstStyle/>
                        <a:p>
                          <a:r>
                            <a:rPr lang="en-US" sz="1400"/>
                            <a:t>𝜂(A)  ∧ 𝜂(B) </a:t>
                          </a:r>
                        </a:p>
                      </a:txBody>
                      <a:tcPr/>
                    </a:tc>
                    <a:tc>
                      <a:txBody>
                        <a:bodyPr/>
                        <a:lstStyle/>
                        <a:p>
                          <a:r>
                            <a:rPr lang="en-US" sz="1400"/>
                            <a:t>-</a:t>
                          </a:r>
                        </a:p>
                      </a:txBody>
                      <a:tcPr/>
                    </a:tc>
                    <a:extLst>
                      <a:ext uri="{0D108BD9-81ED-4DB2-BD59-A6C34878D82A}">
                        <a16:rowId xmlns:a16="http://schemas.microsoft.com/office/drawing/2014/main" val="1406684519"/>
                      </a:ext>
                    </a:extLst>
                  </a:tr>
                  <a:tr h="304800">
                    <a:tc>
                      <a:txBody>
                        <a:bodyPr/>
                        <a:lstStyle/>
                        <a:p>
                          <a:r>
                            <a:rPr lang="en-US" sz="1400"/>
                            <a:t>Restatement(A, B)</a:t>
                          </a:r>
                        </a:p>
                      </a:txBody>
                      <a:tcPr/>
                    </a:tc>
                    <a:tc>
                      <a:txBody>
                        <a:bodyPr/>
                        <a:lstStyle/>
                        <a:p>
                          <a:r>
                            <a:rPr lang="en-US" sz="1400"/>
                            <a:t>A restates the semantics of B.</a:t>
                          </a:r>
                        </a:p>
                      </a:txBody>
                      <a:tcPr/>
                    </a:tc>
                    <a:tc>
                      <a:txBody>
                        <a:bodyPr/>
                        <a:lstStyle/>
                        <a:p>
                          <a:endParaRPr lang="en-US"/>
                        </a:p>
                      </a:txBody>
                      <a:tcPr>
                        <a:blipFill>
                          <a:blip r:embed="rId3"/>
                          <a:stretch>
                            <a:fillRect l="-187316" t="-1252000" r="-69118" b="-326000"/>
                          </a:stretch>
                        </a:blipFill>
                      </a:tcPr>
                    </a:tc>
                    <a:tc>
                      <a:txBody>
                        <a:bodyPr/>
                        <a:lstStyle/>
                        <a:p>
                          <a:r>
                            <a:rPr lang="en-US" sz="1400"/>
                            <a:t>-</a:t>
                          </a:r>
                        </a:p>
                      </a:txBody>
                      <a:tcPr/>
                    </a:tc>
                    <a:extLst>
                      <a:ext uri="{0D108BD9-81ED-4DB2-BD59-A6C34878D82A}">
                        <a16:rowId xmlns:a16="http://schemas.microsoft.com/office/drawing/2014/main" val="3419018326"/>
                      </a:ext>
                    </a:extLst>
                  </a:tr>
                  <a:tr h="304800">
                    <a:tc>
                      <a:txBody>
                        <a:bodyPr/>
                        <a:lstStyle/>
                        <a:p>
                          <a:r>
                            <a:rPr lang="en-US" sz="1400"/>
                            <a:t>Alternative(A, B)</a:t>
                          </a:r>
                        </a:p>
                      </a:txBody>
                      <a:tcPr/>
                    </a:tc>
                    <a:tc>
                      <a:txBody>
                        <a:bodyPr/>
                        <a:lstStyle/>
                        <a:p>
                          <a:r>
                            <a:rPr lang="en-US" sz="1400"/>
                            <a:t>A and B are alternative situations.</a:t>
                          </a:r>
                        </a:p>
                      </a:txBody>
                      <a:tcPr/>
                    </a:tc>
                    <a:tc>
                      <a:txBody>
                        <a:bodyPr/>
                        <a:lstStyle/>
                        <a:p>
                          <a:endParaRPr lang="en-US"/>
                        </a:p>
                      </a:txBody>
                      <a:tcPr>
                        <a:blipFill>
                          <a:blip r:embed="rId3"/>
                          <a:stretch>
                            <a:fillRect l="-187316" t="-1352000" r="-69118" b="-226000"/>
                          </a:stretch>
                        </a:blipFill>
                      </a:tcPr>
                    </a:tc>
                    <a:tc>
                      <a:txBody>
                        <a:bodyPr/>
                        <a:lstStyle/>
                        <a:p>
                          <a:r>
                            <a:rPr lang="en-US" sz="1400"/>
                            <a:t>-</a:t>
                          </a:r>
                        </a:p>
                      </a:txBody>
                      <a:tcPr/>
                    </a:tc>
                    <a:extLst>
                      <a:ext uri="{0D108BD9-81ED-4DB2-BD59-A6C34878D82A}">
                        <a16:rowId xmlns:a16="http://schemas.microsoft.com/office/drawing/2014/main" val="3323763076"/>
                      </a:ext>
                    </a:extLst>
                  </a:tr>
                  <a:tr h="304800">
                    <a:tc>
                      <a:txBody>
                        <a:bodyPr/>
                        <a:lstStyle/>
                        <a:p>
                          <a:r>
                            <a:rPr lang="en-US" sz="1400" err="1"/>
                            <a:t>ChosenAlternative</a:t>
                          </a:r>
                          <a:r>
                            <a:rPr lang="en-US" sz="1400"/>
                            <a:t>(A, B)</a:t>
                          </a:r>
                        </a:p>
                      </a:txBody>
                      <a:tcPr/>
                    </a:tc>
                    <a:tc>
                      <a:txBody>
                        <a:bodyPr/>
                        <a:lstStyle/>
                        <a:p>
                          <a:r>
                            <a:rPr lang="en-US" sz="1400"/>
                            <a:t>Instead of B occurs, A.</a:t>
                          </a:r>
                        </a:p>
                      </a:txBody>
                      <a:tcPr/>
                    </a:tc>
                    <a:tc>
                      <a:txBody>
                        <a:bodyPr/>
                        <a:lstStyle/>
                        <a:p>
                          <a:endParaRPr lang="en-US"/>
                        </a:p>
                      </a:txBody>
                      <a:tcPr>
                        <a:blipFill>
                          <a:blip r:embed="rId3"/>
                          <a:stretch>
                            <a:fillRect l="-187316" t="-1452000" r="-69118" b="-126000"/>
                          </a:stretch>
                        </a:blipFill>
                      </a:tcPr>
                    </a:tc>
                    <a:tc>
                      <a:txBody>
                        <a:bodyPr/>
                        <a:lstStyle/>
                        <a:p>
                          <a:r>
                            <a:rPr lang="en-US" sz="1400"/>
                            <a:t>-</a:t>
                          </a:r>
                        </a:p>
                      </a:txBody>
                      <a:tcPr/>
                    </a:tc>
                    <a:extLst>
                      <a:ext uri="{0D108BD9-81ED-4DB2-BD59-A6C34878D82A}">
                        <a16:rowId xmlns:a16="http://schemas.microsoft.com/office/drawing/2014/main" val="2412367700"/>
                      </a:ext>
                    </a:extLst>
                  </a:tr>
                  <a:tr h="377407">
                    <a:tc>
                      <a:txBody>
                        <a:bodyPr/>
                        <a:lstStyle/>
                        <a:p>
                          <a:r>
                            <a:rPr lang="en-US" sz="1400"/>
                            <a:t>Exception(A, B)</a:t>
                          </a:r>
                        </a:p>
                      </a:txBody>
                      <a:tcPr/>
                    </a:tc>
                    <a:tc>
                      <a:txBody>
                        <a:bodyPr/>
                        <a:lstStyle/>
                        <a:p>
                          <a:r>
                            <a:rPr lang="en-US" sz="1400"/>
                            <a:t>A, except B.</a:t>
                          </a:r>
                        </a:p>
                      </a:txBody>
                      <a:tcPr/>
                    </a:tc>
                    <a:tc>
                      <a:txBody>
                        <a:bodyPr/>
                        <a:lstStyle/>
                        <a:p>
                          <a:endParaRPr lang="en-US"/>
                        </a:p>
                      </a:txBody>
                      <a:tcPr>
                        <a:blipFill>
                          <a:blip r:embed="rId3"/>
                          <a:stretch>
                            <a:fillRect l="-187316" t="-1251613" r="-69118" b="-1613"/>
                          </a:stretch>
                        </a:blipFill>
                      </a:tcPr>
                    </a:tc>
                    <a:tc>
                      <a:txBody>
                        <a:bodyPr/>
                        <a:lstStyle/>
                        <a:p>
                          <a:r>
                            <a:rPr lang="en-US" sz="1400"/>
                            <a:t>-</a:t>
                          </a:r>
                        </a:p>
                      </a:txBody>
                      <a:tcPr/>
                    </a:tc>
                    <a:extLst>
                      <a:ext uri="{0D108BD9-81ED-4DB2-BD59-A6C34878D82A}">
                        <a16:rowId xmlns:a16="http://schemas.microsoft.com/office/drawing/2014/main" val="1032080649"/>
                      </a:ext>
                    </a:extLst>
                  </a:tr>
                </a:tbl>
              </a:graphicData>
            </a:graphic>
          </p:graphicFrame>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B1DAD8E-CCF3-1F17-4C6F-465D6A708241}"/>
                  </a:ext>
                </a:extLst>
              </p:cNvPr>
              <p:cNvSpPr txBox="1"/>
              <p:nvPr/>
            </p:nvSpPr>
            <p:spPr>
              <a:xfrm>
                <a:off x="5962650" y="6488668"/>
                <a:ext cx="6229350" cy="369332"/>
              </a:xfrm>
              <a:prstGeom prst="rect">
                <a:avLst/>
              </a:prstGeom>
              <a:noFill/>
            </p:spPr>
            <p:txBody>
              <a:bodyPr wrap="square" rtlCol="0">
                <a:spAutoFit/>
              </a:bodyPr>
              <a:lstStyle/>
              <a:p>
                <a14:m>
                  <m:oMath xmlns:m="http://schemas.openxmlformats.org/officeDocument/2006/math">
                    <m:r>
                      <a:rPr lang="en-US" sz="1800" dirty="0" smtClean="0">
                        <a:latin typeface="Cambria Math" panose="02040503050406030204" pitchFamily="18" charset="0"/>
                      </a:rPr>
                      <m:t>𝜏</m:t>
                    </m:r>
                  </m:oMath>
                </a14:m>
                <a:r>
                  <a:rPr lang="en-US" sz="1800" dirty="0"/>
                  <a:t>(</a:t>
                </a:r>
                <a14:m>
                  <m:oMath xmlns:m="http://schemas.openxmlformats.org/officeDocument/2006/math">
                    <m:r>
                      <a:rPr lang="en-HK" altLang="zh-CN" i="1">
                        <a:latin typeface="Cambria Math" panose="02040503050406030204" pitchFamily="18" charset="0"/>
                      </a:rPr>
                      <m:t>𝐴</m:t>
                    </m:r>
                  </m:oMath>
                </a14:m>
                <a:r>
                  <a:rPr lang="en-US" sz="1800" dirty="0"/>
                  <a:t>) </a:t>
                </a:r>
                <a14:m>
                  <m:oMath xmlns:m="http://schemas.openxmlformats.org/officeDocument/2006/math">
                    <m:r>
                      <a:rPr lang="en-US" sz="1800" dirty="0" smtClean="0">
                        <a:latin typeface="Cambria Math" panose="02040503050406030204" pitchFamily="18" charset="0"/>
                      </a:rPr>
                      <m:t>≺</m:t>
                    </m:r>
                  </m:oMath>
                </a14:m>
                <a:r>
                  <a:rPr lang="en-US" sz="1800" dirty="0"/>
                  <a:t>𝜏(</a:t>
                </a:r>
                <a14:m>
                  <m:oMath xmlns:m="http://schemas.openxmlformats.org/officeDocument/2006/math">
                    <m:r>
                      <m:rPr>
                        <m:sty m:val="p"/>
                      </m:rPr>
                      <a:rPr lang="en-US" altLang="zh-CN" i="1" dirty="0">
                        <a:latin typeface="Cambria Math" panose="02040503050406030204" pitchFamily="18" charset="0"/>
                      </a:rPr>
                      <m:t>B</m:t>
                    </m:r>
                  </m:oMath>
                </a14:m>
                <a:r>
                  <a:rPr lang="en-US" sz="1800" dirty="0"/>
                  <a:t>) : A happens before B</a:t>
                </a:r>
                <a:r>
                  <a:rPr lang="en-HK" dirty="0"/>
                  <a:t>, </a:t>
                </a:r>
                <a14:m>
                  <m:oMath xmlns:m="http://schemas.openxmlformats.org/officeDocument/2006/math">
                    <m:r>
                      <a:rPr lang="zh-CN" altLang="en-US" sz="1800" b="0" i="1" smtClean="0">
                        <a:latin typeface="Cambria Math" panose="02040503050406030204" pitchFamily="18" charset="0"/>
                      </a:rPr>
                      <m:t>𝜂</m:t>
                    </m:r>
                    <m:r>
                      <a:rPr lang="en-HK" altLang="zh-CN" sz="1800" b="0" i="1" smtClean="0">
                        <a:latin typeface="Cambria Math" panose="02040503050406030204" pitchFamily="18" charset="0"/>
                      </a:rPr>
                      <m:t>(</m:t>
                    </m:r>
                    <m:r>
                      <a:rPr lang="en-HK" altLang="zh-CN" sz="1800" b="0" i="1" smtClean="0">
                        <a:latin typeface="Cambria Math" panose="02040503050406030204" pitchFamily="18" charset="0"/>
                      </a:rPr>
                      <m:t>𝐴</m:t>
                    </m:r>
                    <m:r>
                      <a:rPr lang="en-HK" altLang="zh-CN" sz="1800" b="0" i="1" smtClean="0">
                        <a:latin typeface="Cambria Math" panose="02040503050406030204" pitchFamily="18" charset="0"/>
                      </a:rPr>
                      <m:t>)</m:t>
                    </m:r>
                  </m:oMath>
                </a14:m>
                <a:r>
                  <a:rPr lang="en-HK" dirty="0"/>
                  <a:t> = 1 if and only if it </a:t>
                </a:r>
                <a:r>
                  <a:rPr lang="en-US" altLang="zh-CN" dirty="0"/>
                  <a:t>occurs</a:t>
                </a:r>
                <a:endParaRPr lang="en-HK" dirty="0"/>
              </a:p>
            </p:txBody>
          </p:sp>
        </mc:Choice>
        <mc:Fallback xmlns="">
          <p:sp>
            <p:nvSpPr>
              <p:cNvPr id="3" name="TextBox 2">
                <a:extLst>
                  <a:ext uri="{FF2B5EF4-FFF2-40B4-BE49-F238E27FC236}">
                    <a16:creationId xmlns:a16="http://schemas.microsoft.com/office/drawing/2014/main" id="{EB1DAD8E-CCF3-1F17-4C6F-465D6A708241}"/>
                  </a:ext>
                </a:extLst>
              </p:cNvPr>
              <p:cNvSpPr txBox="1">
                <a:spLocks noRot="1" noChangeAspect="1" noMove="1" noResize="1" noEditPoints="1" noAdjustHandles="1" noChangeArrowheads="1" noChangeShapeType="1" noTextEdit="1"/>
              </p:cNvSpPr>
              <p:nvPr/>
            </p:nvSpPr>
            <p:spPr>
              <a:xfrm>
                <a:off x="5962650" y="6488668"/>
                <a:ext cx="6229350" cy="369332"/>
              </a:xfrm>
              <a:prstGeom prst="rect">
                <a:avLst/>
              </a:prstGeom>
              <a:blipFill>
                <a:blip r:embed="rId4"/>
                <a:stretch>
                  <a:fillRect t="-11475" b="-24590"/>
                </a:stretch>
              </a:blipFill>
            </p:spPr>
            <p:txBody>
              <a:bodyPr/>
              <a:lstStyle/>
              <a:p>
                <a:r>
                  <a:rPr lang="en-HK">
                    <a:noFill/>
                  </a:rPr>
                  <a:t> </a:t>
                </a:r>
              </a:p>
            </p:txBody>
          </p:sp>
        </mc:Fallback>
      </mc:AlternateContent>
      <p:sp>
        <p:nvSpPr>
          <p:cNvPr id="5" name="Slide Number Placeholder 4">
            <a:extLst>
              <a:ext uri="{FF2B5EF4-FFF2-40B4-BE49-F238E27FC236}">
                <a16:creationId xmlns:a16="http://schemas.microsoft.com/office/drawing/2014/main" id="{7E2549B5-BD7C-AA58-3754-66FC4611BB11}"/>
              </a:ext>
            </a:extLst>
          </p:cNvPr>
          <p:cNvSpPr>
            <a:spLocks noGrp="1"/>
          </p:cNvSpPr>
          <p:nvPr>
            <p:ph type="sldNum" sz="quarter" idx="12"/>
          </p:nvPr>
        </p:nvSpPr>
        <p:spPr/>
        <p:txBody>
          <a:bodyPr/>
          <a:lstStyle/>
          <a:p>
            <a:fld id="{AB4510BC-A1D5-4B44-925C-78FB2FCED2D1}" type="slidenum">
              <a:rPr lang="en-US" smtClean="0"/>
              <a:t>47</a:t>
            </a:fld>
            <a:endParaRPr lang="en-US"/>
          </a:p>
        </p:txBody>
      </p:sp>
    </p:spTree>
    <p:extLst>
      <p:ext uri="{BB962C8B-B14F-4D97-AF65-F5344CB8AC3E}">
        <p14:creationId xmlns:p14="http://schemas.microsoft.com/office/powerpoint/2010/main" val="18186608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85D7C-EB46-75C1-CED4-673944EBA2BF}"/>
              </a:ext>
            </a:extLst>
          </p:cNvPr>
          <p:cNvSpPr>
            <a:spLocks noGrp="1"/>
          </p:cNvSpPr>
          <p:nvPr>
            <p:ph type="title"/>
          </p:nvPr>
        </p:nvSpPr>
        <p:spPr>
          <a:xfrm>
            <a:off x="467215" y="-14651"/>
            <a:ext cx="10515600" cy="1134004"/>
          </a:xfrm>
        </p:spPr>
        <p:txBody>
          <a:bodyPr/>
          <a:lstStyle/>
          <a:p>
            <a:r>
              <a:rPr lang="en-US" dirty="0"/>
              <a:t>Implicit Occurrence Logical Constraints</a:t>
            </a:r>
          </a:p>
        </p:txBody>
      </p:sp>
      <p:sp>
        <p:nvSpPr>
          <p:cNvPr id="36" name="Rectangle: Rounded Corners 50">
            <a:extLst>
              <a:ext uri="{FF2B5EF4-FFF2-40B4-BE49-F238E27FC236}">
                <a16:creationId xmlns:a16="http://schemas.microsoft.com/office/drawing/2014/main" id="{8C3CB750-4715-3167-C5A1-6B966986FB90}"/>
              </a:ext>
            </a:extLst>
          </p:cNvPr>
          <p:cNvSpPr/>
          <p:nvPr/>
        </p:nvSpPr>
        <p:spPr>
          <a:xfrm>
            <a:off x="2392008" y="5808860"/>
            <a:ext cx="9107050" cy="538626"/>
          </a:xfrm>
          <a:prstGeom prst="roundRect">
            <a:avLst/>
          </a:prstGeom>
          <a:solidFill>
            <a:schemeClr val="accent1">
              <a:lumMod val="60000"/>
              <a:lumOff val="40000"/>
              <a:alpha val="5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7" name="Rectangle: Rounded Corners 49">
            <a:extLst>
              <a:ext uri="{FF2B5EF4-FFF2-40B4-BE49-F238E27FC236}">
                <a16:creationId xmlns:a16="http://schemas.microsoft.com/office/drawing/2014/main" id="{C06D9FFE-0A95-5CDE-7372-F7D040F3C12F}"/>
              </a:ext>
            </a:extLst>
          </p:cNvPr>
          <p:cNvSpPr/>
          <p:nvPr/>
        </p:nvSpPr>
        <p:spPr>
          <a:xfrm>
            <a:off x="2403834" y="5180241"/>
            <a:ext cx="9084583" cy="430682"/>
          </a:xfrm>
          <a:prstGeom prst="roundRect">
            <a:avLst/>
          </a:prstGeom>
          <a:solidFill>
            <a:schemeClr val="accent6">
              <a:lumMod val="60000"/>
              <a:lumOff val="40000"/>
              <a:alpha val="5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40" name="Rectangle: Rounded Corners 35">
            <a:extLst>
              <a:ext uri="{FF2B5EF4-FFF2-40B4-BE49-F238E27FC236}">
                <a16:creationId xmlns:a16="http://schemas.microsoft.com/office/drawing/2014/main" id="{78C05505-1C91-91CF-C1D1-DDCDB114BF21}"/>
              </a:ext>
            </a:extLst>
          </p:cNvPr>
          <p:cNvSpPr/>
          <p:nvPr/>
        </p:nvSpPr>
        <p:spPr>
          <a:xfrm>
            <a:off x="2403834" y="4307780"/>
            <a:ext cx="9084583" cy="739913"/>
          </a:xfrm>
          <a:prstGeom prst="roundRect">
            <a:avLst/>
          </a:prstGeom>
          <a:solidFill>
            <a:schemeClr val="accent4">
              <a:lumMod val="60000"/>
              <a:lumOff val="40000"/>
              <a:alpha val="5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41" name="Rectangle: Rounded Corners 31">
            <a:extLst>
              <a:ext uri="{FF2B5EF4-FFF2-40B4-BE49-F238E27FC236}">
                <a16:creationId xmlns:a16="http://schemas.microsoft.com/office/drawing/2014/main" id="{C83805D2-4F69-8847-C343-0A657A4DF420}"/>
              </a:ext>
            </a:extLst>
          </p:cNvPr>
          <p:cNvSpPr/>
          <p:nvPr/>
        </p:nvSpPr>
        <p:spPr>
          <a:xfrm>
            <a:off x="2403834" y="3282921"/>
            <a:ext cx="9084583" cy="824878"/>
          </a:xfrm>
          <a:prstGeom prst="roundRect">
            <a:avLst/>
          </a:prstGeom>
          <a:solidFill>
            <a:schemeClr val="accent2">
              <a:lumMod val="60000"/>
              <a:lumOff val="40000"/>
              <a:alpha val="5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1948F0A1-C12B-C2D7-755D-9E38082ECEE5}"/>
                  </a:ext>
                </a:extLst>
              </p:cNvPr>
              <p:cNvSpPr txBox="1"/>
              <p:nvPr/>
            </p:nvSpPr>
            <p:spPr>
              <a:xfrm>
                <a:off x="2593382" y="3320688"/>
                <a:ext cx="8588130" cy="707886"/>
              </a:xfrm>
              <a:prstGeom prst="rect">
                <a:avLst/>
              </a:prstGeom>
              <a:noFill/>
            </p:spPr>
            <p:txBody>
              <a:bodyPr wrap="square">
                <a:spAutoFit/>
              </a:bodyPr>
              <a:lstStyle/>
              <a:p>
                <a:r>
                  <a:rPr lang="en-US" altLang="zh-CN" sz="2000" b="0" i="1" dirty="0"/>
                  <a:t>q</a:t>
                </a:r>
                <a14:m>
                  <m:oMath xmlns:m="http://schemas.openxmlformats.org/officeDocument/2006/math">
                    <m:r>
                      <a:rPr lang="en-US" altLang="zh-CN" sz="2000" b="0" i="1" dirty="0" smtClean="0">
                        <a:latin typeface="Cambria Math" panose="02040503050406030204" pitchFamily="18" charset="0"/>
                      </a:rPr>
                      <m:t> </m:t>
                    </m:r>
                    <m:r>
                      <m:rPr>
                        <m:nor/>
                      </m:rPr>
                      <a:rPr lang="en-US" altLang="zh-CN" sz="2000" dirty="0"/>
                      <m:t>=</m:t>
                    </m:r>
                    <m:r>
                      <m:rPr>
                        <m:nor/>
                      </m:rPr>
                      <a:rPr lang="en-US" altLang="zh-CN" sz="2000" b="0" i="0" dirty="0" smtClean="0"/>
                      <m:t> </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𝑉</m:t>
                        </m:r>
                      </m:e>
                      <m:sub>
                        <m:r>
                          <a:rPr lang="en-US" altLang="zh-CN" sz="2000" b="0" i="1" smtClean="0">
                            <a:latin typeface="Cambria Math" panose="02040503050406030204" pitchFamily="18" charset="0"/>
                          </a:rPr>
                          <m:t>?</m:t>
                        </m:r>
                      </m:sub>
                    </m:sSub>
                    <m:r>
                      <a:rPr lang="en-US" altLang="zh-CN" sz="2000" b="0" i="1" smtClean="0">
                        <a:latin typeface="Cambria Math" panose="02040503050406030204" pitchFamily="18" charset="0"/>
                      </a:rPr>
                      <m:t> .</m:t>
                    </m:r>
                    <m:r>
                      <m:rPr>
                        <m:nor/>
                      </m:rPr>
                      <a:rPr lang="en-US" altLang="zh-CN" sz="2000" dirty="0">
                        <a:latin typeface="Consolas" panose="020B0609020204030204" pitchFamily="49" charset="0"/>
                        <a:cs typeface="Consolas" panose="020B0609020204030204" pitchFamily="49" charset="0"/>
                      </a:rPr>
                      <m:t>Precedence</m:t>
                    </m:r>
                    <m:d>
                      <m:dPr>
                        <m:ctrlPr>
                          <a:rPr lang="en-US" altLang="zh-CN" sz="2000" b="0" i="1" smtClean="0">
                            <a:latin typeface="Cambria Math" panose="02040503050406030204" pitchFamily="18" charset="0"/>
                          </a:rPr>
                        </m:ctrlPr>
                      </m:dPr>
                      <m:e>
                        <m:r>
                          <m:rPr>
                            <m:nor/>
                          </m:rPr>
                          <a:rPr lang="en-US" altLang="zh-CN" sz="2000" i="1" dirty="0"/>
                          <m:t>V</m:t>
                        </m:r>
                        <m:r>
                          <m:rPr>
                            <m:nor/>
                          </m:rPr>
                          <a:rPr lang="en-US" altLang="zh-CN" sz="2000" i="1" baseline="-25000" dirty="0"/>
                          <m:t>?</m:t>
                        </m:r>
                        <m:r>
                          <m:rPr>
                            <m:nor/>
                          </m:rPr>
                          <a:rPr lang="en-US" altLang="zh-CN" sz="2000" b="0" i="1" smtClean="0">
                            <a:latin typeface="Cambria Math" panose="02040503050406030204" pitchFamily="18" charset="0"/>
                          </a:rPr>
                          <m:t>, </m:t>
                        </m:r>
                        <m:r>
                          <m:rPr>
                            <m:nor/>
                          </m:rPr>
                          <a:rPr lang="en-HK" altLang="zh-CN" sz="2000" b="0" i="1" smtClean="0">
                            <a:latin typeface="Cambria Math" panose="02040503050406030204" pitchFamily="18" charset="0"/>
                          </a:rPr>
                          <m:t>PersonX</m:t>
                        </m:r>
                        <m:r>
                          <m:rPr>
                            <m:nor/>
                          </m:rPr>
                          <a:rPr lang="en-US" altLang="zh-CN" sz="2000" i="1" dirty="0"/>
                          <m:t> </m:t>
                        </m:r>
                        <m:r>
                          <m:rPr>
                            <m:nor/>
                          </m:rPr>
                          <a:rPr lang="en-US" altLang="zh-CN" sz="2000" i="1" dirty="0"/>
                          <m:t>go</m:t>
                        </m:r>
                        <m:r>
                          <m:rPr>
                            <m:nor/>
                          </m:rPr>
                          <a:rPr lang="en-US" altLang="zh-CN" sz="2000" i="1" dirty="0"/>
                          <m:t> </m:t>
                        </m:r>
                        <m:r>
                          <m:rPr>
                            <m:nor/>
                          </m:rPr>
                          <a:rPr lang="en-US" altLang="zh-CN" sz="2000" i="1" dirty="0"/>
                          <m:t>home</m:t>
                        </m:r>
                        <m:r>
                          <m:rPr>
                            <m:nor/>
                          </m:rPr>
                          <a:rPr lang="zh-CN" altLang="en-US" sz="2000" dirty="0"/>
                          <m:t> </m:t>
                        </m:r>
                      </m:e>
                    </m:d>
                    <m:r>
                      <a:rPr lang="en-US" altLang="zh-CN" sz="2000" b="0" i="1" dirty="0" smtClean="0">
                        <a:latin typeface="Cambria Math" panose="02040503050406030204" pitchFamily="18" charset="0"/>
                        <a:ea typeface="Cambria Math" panose="02040503050406030204" pitchFamily="18" charset="0"/>
                        <a:cs typeface="Times New Roman" panose="02020603050405020304" pitchFamily="18" charset="0"/>
                      </a:rPr>
                      <m:t> </m:t>
                    </m:r>
                    <m:r>
                      <a:rPr lang="en-US" altLang="zh-CN" sz="2000" b="0" i="1" smtClean="0">
                        <a:latin typeface="Cambria Math" panose="02040503050406030204" pitchFamily="18" charset="0"/>
                      </a:rPr>
                      <m:t>∧</m:t>
                    </m:r>
                    <m:r>
                      <m:rPr>
                        <m:nor/>
                      </m:rPr>
                      <a:rPr lang="en-US" altLang="zh-CN" sz="2000" dirty="0"/>
                      <m:t>ChosenAlternative</m:t>
                    </m:r>
                    <m:d>
                      <m:dPr>
                        <m:ctrlPr>
                          <a:rPr lang="en-US" altLang="zh-CN" sz="2000" b="0" i="1" smtClean="0">
                            <a:latin typeface="Cambria Math" panose="02040503050406030204" pitchFamily="18" charset="0"/>
                          </a:rPr>
                        </m:ctrlPr>
                      </m:dPr>
                      <m:e>
                        <m:r>
                          <m:rPr>
                            <m:nor/>
                          </m:rPr>
                          <a:rPr lang="en-HK" altLang="zh-CN" sz="2000" i="1">
                            <a:latin typeface="Cambria Math" panose="02040503050406030204" pitchFamily="18" charset="0"/>
                          </a:rPr>
                          <m:t>PersonX</m:t>
                        </m:r>
                        <m:r>
                          <m:rPr>
                            <m:nor/>
                          </m:rPr>
                          <a:rPr lang="en-HK" altLang="zh-CN" sz="2000" b="0" i="1" smtClean="0">
                            <a:latin typeface="Cambria Math" panose="02040503050406030204" pitchFamily="18" charset="0"/>
                          </a:rPr>
                          <m:t> </m:t>
                        </m:r>
                        <m:r>
                          <m:rPr>
                            <m:nor/>
                          </m:rPr>
                          <a:rPr lang="en-US" altLang="zh-CN" sz="2000" i="1" dirty="0"/>
                          <m:t>go</m:t>
                        </m:r>
                        <m:r>
                          <m:rPr>
                            <m:nor/>
                          </m:rPr>
                          <a:rPr lang="en-US" altLang="zh-CN" sz="2000" i="1" dirty="0"/>
                          <m:t> </m:t>
                        </m:r>
                        <m:r>
                          <m:rPr>
                            <m:nor/>
                          </m:rPr>
                          <a:rPr lang="en-US" altLang="zh-CN" sz="2000" i="1" dirty="0"/>
                          <m:t>home</m:t>
                        </m:r>
                        <m:r>
                          <m:rPr>
                            <m:nor/>
                          </m:rPr>
                          <a:rPr lang="en-US" altLang="zh-CN" sz="2000" b="0" i="1" dirty="0" smtClean="0"/>
                          <m:t>,</m:t>
                        </m:r>
                        <m:r>
                          <m:rPr>
                            <m:nor/>
                          </m:rPr>
                          <a:rPr lang="en-HK" altLang="zh-CN" sz="2000" i="1">
                            <a:latin typeface="Cambria Math" panose="02040503050406030204" pitchFamily="18" charset="0"/>
                          </a:rPr>
                          <m:t>PersonX</m:t>
                        </m:r>
                        <m:r>
                          <m:rPr>
                            <m:nor/>
                          </m:rPr>
                          <a:rPr lang="en-HK" altLang="zh-CN" sz="2000" b="0" i="1" smtClean="0">
                            <a:latin typeface="Cambria Math" panose="02040503050406030204" pitchFamily="18" charset="0"/>
                          </a:rPr>
                          <m:t> </m:t>
                        </m:r>
                        <m:r>
                          <m:rPr>
                            <m:nor/>
                          </m:rPr>
                          <a:rPr lang="en-US" altLang="zh-CN" sz="2000" i="1" dirty="0"/>
                          <m:t>buy</m:t>
                        </m:r>
                        <m:r>
                          <m:rPr>
                            <m:nor/>
                          </m:rPr>
                          <a:rPr lang="en-US" altLang="zh-CN" sz="2000" i="1" dirty="0"/>
                          <m:t> </m:t>
                        </m:r>
                        <m:r>
                          <m:rPr>
                            <m:nor/>
                          </m:rPr>
                          <a:rPr lang="en-US" altLang="zh-CN" sz="2000" i="1" dirty="0"/>
                          <m:t>an</m:t>
                        </m:r>
                        <m:r>
                          <m:rPr>
                            <m:nor/>
                          </m:rPr>
                          <a:rPr lang="en-US" altLang="zh-CN" sz="2000" i="1" dirty="0"/>
                          <m:t> </m:t>
                        </m:r>
                        <m:r>
                          <m:rPr>
                            <m:nor/>
                          </m:rPr>
                          <a:rPr lang="en-US" altLang="zh-CN" sz="2000" i="1" dirty="0"/>
                          <m:t>umbrella</m:t>
                        </m:r>
                        <m:r>
                          <m:rPr>
                            <m:nor/>
                          </m:rPr>
                          <a:rPr lang="zh-CN" altLang="en-US" sz="2000" dirty="0"/>
                          <m:t> </m:t>
                        </m:r>
                      </m:e>
                    </m:d>
                  </m:oMath>
                </a14:m>
                <a:endParaRPr lang="en-US" altLang="zh-CN" sz="2000" i="1" dirty="0">
                  <a:latin typeface="Times New Roman" panose="02020603050405020304" pitchFamily="18" charset="0"/>
                  <a:cs typeface="Times New Roman" panose="02020603050405020304" pitchFamily="18" charset="0"/>
                </a:endParaRPr>
              </a:p>
            </p:txBody>
          </p:sp>
        </mc:Choice>
        <mc:Fallback xmlns="">
          <p:sp>
            <p:nvSpPr>
              <p:cNvPr id="47" name="TextBox 46">
                <a:extLst>
                  <a:ext uri="{FF2B5EF4-FFF2-40B4-BE49-F238E27FC236}">
                    <a16:creationId xmlns:a16="http://schemas.microsoft.com/office/drawing/2014/main" id="{1948F0A1-C12B-C2D7-755D-9E38082ECEE5}"/>
                  </a:ext>
                </a:extLst>
              </p:cNvPr>
              <p:cNvSpPr txBox="1">
                <a:spLocks noRot="1" noChangeAspect="1" noMove="1" noResize="1" noEditPoints="1" noAdjustHandles="1" noChangeArrowheads="1" noChangeShapeType="1" noTextEdit="1"/>
              </p:cNvSpPr>
              <p:nvPr/>
            </p:nvSpPr>
            <p:spPr>
              <a:xfrm>
                <a:off x="2593382" y="3320688"/>
                <a:ext cx="8588130" cy="707886"/>
              </a:xfrm>
              <a:prstGeom prst="rect">
                <a:avLst/>
              </a:prstGeom>
              <a:blipFill>
                <a:blip r:embed="rId2"/>
                <a:stretch>
                  <a:fillRect l="-710" t="-71552" b="-108621"/>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18A482B2-19ED-5674-BBBF-E9C4A42B0C74}"/>
                  </a:ext>
                </a:extLst>
              </p:cNvPr>
              <p:cNvSpPr txBox="1"/>
              <p:nvPr/>
            </p:nvSpPr>
            <p:spPr>
              <a:xfrm>
                <a:off x="2547487" y="4300923"/>
                <a:ext cx="9009007" cy="1015663"/>
              </a:xfrm>
              <a:prstGeom prst="rect">
                <a:avLst/>
              </a:prstGeom>
              <a:noFill/>
            </p:spPr>
            <p:txBody>
              <a:bodyPr wrap="square">
                <a:spAutoFit/>
              </a:bodyPr>
              <a:lstStyle/>
              <a:p>
                <a14:m>
                  <m:oMath xmlns:m="http://schemas.openxmlformats.org/officeDocument/2006/math">
                    <m:r>
                      <a:rPr lang="zh-CN" altLang="en-US" sz="2000" b="0" i="1" smtClean="0">
                        <a:latin typeface="Cambria Math" panose="02040503050406030204" pitchFamily="18" charset="0"/>
                      </a:rPr>
                      <m:t>𝜏</m:t>
                    </m:r>
                    <m:d>
                      <m:dPr>
                        <m:ctrlPr>
                          <a:rPr lang="en-US" altLang="zh-CN" sz="2000" b="1" i="1" smtClean="0">
                            <a:latin typeface="Cambria Math" panose="02040503050406030204" pitchFamily="18" charset="0"/>
                          </a:rPr>
                        </m:ctrlPr>
                      </m:dPr>
                      <m:e>
                        <m:r>
                          <m:rPr>
                            <m:nor/>
                          </m:rPr>
                          <a:rPr lang="en-US" altLang="zh-CN" sz="2000" i="1" dirty="0"/>
                          <m:t>V</m:t>
                        </m:r>
                        <m:r>
                          <m:rPr>
                            <m:nor/>
                          </m:rPr>
                          <a:rPr lang="en-US" altLang="zh-CN" sz="2000" i="1" baseline="-25000" dirty="0"/>
                          <m:t>?</m:t>
                        </m:r>
                      </m:e>
                    </m:d>
                    <m:r>
                      <a:rPr lang="en-US" altLang="zh-CN" sz="2000" b="1" i="1" smtClean="0">
                        <a:latin typeface="Cambria Math" panose="02040503050406030204" pitchFamily="18" charset="0"/>
                      </a:rPr>
                      <m:t> </m:t>
                    </m:r>
                    <m:r>
                      <a:rPr lang="en-US" altLang="zh-CN" sz="2000" b="1" i="1" smtClean="0">
                        <a:latin typeface="Cambria Math" panose="02040503050406030204" pitchFamily="18" charset="0"/>
                        <a:ea typeface="Cambria Math" panose="02040503050406030204" pitchFamily="18" charset="0"/>
                      </a:rPr>
                      <m:t>≺</m:t>
                    </m:r>
                    <m:r>
                      <a:rPr lang="zh-CN" altLang="en-US" sz="2000" b="0" i="1">
                        <a:latin typeface="Cambria Math" panose="02040503050406030204" pitchFamily="18" charset="0"/>
                      </a:rPr>
                      <m:t>𝜏</m:t>
                    </m:r>
                    <m:d>
                      <m:dPr>
                        <m:ctrlPr>
                          <a:rPr lang="en-US" altLang="zh-CN" sz="2000" i="1">
                            <a:latin typeface="Cambria Math" panose="02040503050406030204" pitchFamily="18" charset="0"/>
                          </a:rPr>
                        </m:ctrlPr>
                      </m:dPr>
                      <m:e>
                        <m:r>
                          <m:rPr>
                            <m:nor/>
                          </m:rPr>
                          <a:rPr lang="en-HK" altLang="zh-CN" sz="2000" i="1">
                            <a:latin typeface="Cambria Math" panose="02040503050406030204" pitchFamily="18" charset="0"/>
                          </a:rPr>
                          <m:t>PersonX</m:t>
                        </m:r>
                        <m:r>
                          <m:rPr>
                            <m:nor/>
                          </m:rPr>
                          <a:rPr lang="en-HK" altLang="zh-CN" sz="2000" b="0" i="1" smtClean="0">
                            <a:latin typeface="Cambria Math" panose="02040503050406030204" pitchFamily="18" charset="0"/>
                          </a:rPr>
                          <m:t> </m:t>
                        </m:r>
                        <m:r>
                          <m:rPr>
                            <m:nor/>
                          </m:rPr>
                          <a:rPr lang="en-US" altLang="zh-CN" sz="2000" i="1" dirty="0"/>
                          <m:t>go</m:t>
                        </m:r>
                        <m:r>
                          <m:rPr>
                            <m:nor/>
                          </m:rPr>
                          <a:rPr lang="en-US" altLang="zh-CN" sz="2000" i="1" dirty="0"/>
                          <m:t> </m:t>
                        </m:r>
                        <m:r>
                          <m:rPr>
                            <m:nor/>
                          </m:rPr>
                          <a:rPr lang="en-US" altLang="zh-CN" sz="2000" i="1" dirty="0"/>
                          <m:t>home</m:t>
                        </m:r>
                      </m:e>
                    </m:d>
                    <m:r>
                      <a:rPr lang="en-US" altLang="zh-CN" sz="2000" i="1">
                        <a:latin typeface="Cambria Math" panose="02040503050406030204" pitchFamily="18" charset="0"/>
                      </a:rPr>
                      <m:t>∧</m:t>
                    </m:r>
                    <m:r>
                      <a:rPr lang="zh-CN" altLang="en-US" sz="2000" b="1" i="1" smtClean="0">
                        <a:latin typeface="Cambria Math" panose="02040503050406030204" pitchFamily="18" charset="0"/>
                      </a:rPr>
                      <m:t>𝜼</m:t>
                    </m:r>
                    <m:d>
                      <m:dPr>
                        <m:ctrlPr>
                          <a:rPr lang="en-US" altLang="zh-CN" sz="2000" b="1" i="1">
                            <a:latin typeface="Cambria Math" panose="02040503050406030204" pitchFamily="18" charset="0"/>
                          </a:rPr>
                        </m:ctrlPr>
                      </m:dPr>
                      <m:e>
                        <m:r>
                          <m:rPr>
                            <m:nor/>
                          </m:rPr>
                          <a:rPr lang="en-US" altLang="zh-CN" sz="2000" b="1" i="1" dirty="0"/>
                          <m:t>V</m:t>
                        </m:r>
                        <m:r>
                          <m:rPr>
                            <m:nor/>
                          </m:rPr>
                          <a:rPr lang="en-US" altLang="zh-CN" sz="2000" b="1" i="1" baseline="-25000" dirty="0"/>
                          <m:t>?</m:t>
                        </m:r>
                      </m:e>
                    </m:d>
                    <m:r>
                      <a:rPr lang="en-US" altLang="zh-CN" sz="2000" i="1">
                        <a:latin typeface="Cambria Math" panose="02040503050406030204" pitchFamily="18" charset="0"/>
                      </a:rPr>
                      <m:t>∧</m:t>
                    </m:r>
                    <m:r>
                      <a:rPr lang="zh-CN" altLang="en-US" sz="2000" i="1">
                        <a:latin typeface="Cambria Math" panose="02040503050406030204" pitchFamily="18" charset="0"/>
                      </a:rPr>
                      <m:t>𝜂</m:t>
                    </m:r>
                    <m:d>
                      <m:dPr>
                        <m:ctrlPr>
                          <a:rPr lang="en-US" altLang="zh-CN" sz="2000" b="0" i="1" smtClean="0">
                            <a:latin typeface="Cambria Math" panose="02040503050406030204" pitchFamily="18" charset="0"/>
                          </a:rPr>
                        </m:ctrlPr>
                      </m:dPr>
                      <m:e>
                        <m:r>
                          <m:rPr>
                            <m:nor/>
                          </m:rPr>
                          <a:rPr lang="en-HK" altLang="zh-CN" sz="2000" i="1">
                            <a:latin typeface="Cambria Math" panose="02040503050406030204" pitchFamily="18" charset="0"/>
                          </a:rPr>
                          <m:t>PersonX</m:t>
                        </m:r>
                        <m:r>
                          <m:rPr>
                            <m:nor/>
                          </m:rPr>
                          <a:rPr lang="en-HK" altLang="zh-CN" sz="2000" b="0" i="1" smtClean="0">
                            <a:latin typeface="Cambria Math" panose="02040503050406030204" pitchFamily="18" charset="0"/>
                          </a:rPr>
                          <m:t> </m:t>
                        </m:r>
                        <m:r>
                          <m:rPr>
                            <m:nor/>
                          </m:rPr>
                          <a:rPr lang="en-US" altLang="zh-CN" sz="2000" i="1" dirty="0"/>
                          <m:t>go</m:t>
                        </m:r>
                        <m:r>
                          <m:rPr>
                            <m:nor/>
                          </m:rPr>
                          <a:rPr lang="en-US" altLang="zh-CN" sz="2000" i="1" dirty="0"/>
                          <m:t> </m:t>
                        </m:r>
                        <m:r>
                          <m:rPr>
                            <m:nor/>
                          </m:rPr>
                          <a:rPr lang="en-US" altLang="zh-CN" sz="2000" i="1" dirty="0"/>
                          <m:t>home</m:t>
                        </m:r>
                      </m:e>
                    </m:d>
                  </m:oMath>
                </a14:m>
                <a:r>
                  <a:rPr lang="en-US" altLang="zh-CN" sz="2000" b="0" i="1" dirty="0">
                    <a:latin typeface="Cambria Math" panose="02040503050406030204" pitchFamily="18" charset="0"/>
                  </a:rPr>
                  <a:t> </a:t>
                </a:r>
                <a14:m>
                  <m:oMath xmlns:m="http://schemas.openxmlformats.org/officeDocument/2006/math">
                    <m:r>
                      <a:rPr lang="en-US" altLang="zh-CN" sz="2000" i="1">
                        <a:latin typeface="Cambria Math" panose="02040503050406030204" pitchFamily="18" charset="0"/>
                      </a:rPr>
                      <m:t>∧</m:t>
                    </m:r>
                    <m:r>
                      <a:rPr lang="zh-CN" altLang="en-US" sz="2000" i="1">
                        <a:latin typeface="Cambria Math" panose="02040503050406030204" pitchFamily="18" charset="0"/>
                      </a:rPr>
                      <m:t>𝜂</m:t>
                    </m:r>
                    <m:d>
                      <m:dPr>
                        <m:ctrlPr>
                          <a:rPr lang="en-US" altLang="zh-CN" sz="2000" i="1">
                            <a:latin typeface="Cambria Math" panose="02040503050406030204" pitchFamily="18" charset="0"/>
                          </a:rPr>
                        </m:ctrlPr>
                      </m:dPr>
                      <m:e>
                        <m:r>
                          <m:rPr>
                            <m:nor/>
                          </m:rPr>
                          <a:rPr lang="en-HK" altLang="zh-CN" sz="2000" i="1">
                            <a:latin typeface="Cambria Math" panose="02040503050406030204" pitchFamily="18" charset="0"/>
                          </a:rPr>
                          <m:t>PersonX</m:t>
                        </m:r>
                        <m:r>
                          <m:rPr>
                            <m:nor/>
                          </m:rPr>
                          <a:rPr lang="en-HK" altLang="zh-CN" sz="2000" b="0" i="1" smtClean="0">
                            <a:latin typeface="Cambria Math" panose="02040503050406030204" pitchFamily="18" charset="0"/>
                          </a:rPr>
                          <m:t> </m:t>
                        </m:r>
                        <m:r>
                          <m:rPr>
                            <m:nor/>
                          </m:rPr>
                          <a:rPr lang="en-US" altLang="zh-CN" sz="2000" i="1" dirty="0"/>
                          <m:t>go</m:t>
                        </m:r>
                        <m:r>
                          <m:rPr>
                            <m:nor/>
                          </m:rPr>
                          <a:rPr lang="en-US" altLang="zh-CN" sz="2000" i="1" dirty="0"/>
                          <m:t> </m:t>
                        </m:r>
                        <m:r>
                          <m:rPr>
                            <m:nor/>
                          </m:rPr>
                          <a:rPr lang="en-US" altLang="zh-CN" sz="2000" i="1" dirty="0"/>
                          <m:t>home</m:t>
                        </m:r>
                      </m:e>
                    </m:d>
                    <m:r>
                      <a:rPr lang="en-US" altLang="zh-CN" sz="2000" i="1">
                        <a:latin typeface="Cambria Math" panose="02040503050406030204" pitchFamily="18" charset="0"/>
                      </a:rPr>
                      <m:t>∧</m:t>
                    </m:r>
                    <m:r>
                      <a:rPr lang="en-US" altLang="zh-CN" sz="2000" i="1">
                        <a:latin typeface="Cambria Math" panose="02040503050406030204" pitchFamily="18" charset="0"/>
                        <a:ea typeface="Cambria Math" panose="02040503050406030204" pitchFamily="18" charset="0"/>
                      </a:rPr>
                      <m:t>¬</m:t>
                    </m:r>
                    <m:r>
                      <a:rPr lang="en-US" altLang="zh-CN" sz="2000" b="1" i="1">
                        <a:latin typeface="Cambria Math" panose="02040503050406030204" pitchFamily="18" charset="0"/>
                      </a:rPr>
                      <m:t> </m:t>
                    </m:r>
                    <m:r>
                      <a:rPr lang="zh-CN" altLang="en-US" sz="2000" b="1" i="1">
                        <a:latin typeface="Cambria Math" panose="02040503050406030204" pitchFamily="18" charset="0"/>
                      </a:rPr>
                      <m:t>𝜼</m:t>
                    </m:r>
                    <m:d>
                      <m:dPr>
                        <m:ctrlPr>
                          <a:rPr lang="en-US" altLang="zh-CN" sz="2000" b="1" i="1">
                            <a:latin typeface="Cambria Math" panose="02040503050406030204" pitchFamily="18" charset="0"/>
                          </a:rPr>
                        </m:ctrlPr>
                      </m:dPr>
                      <m:e>
                        <m:r>
                          <m:rPr>
                            <m:nor/>
                          </m:rPr>
                          <a:rPr lang="en-HK" altLang="zh-CN" sz="2000" b="1" i="1">
                            <a:latin typeface="Cambria Math" panose="02040503050406030204" pitchFamily="18" charset="0"/>
                          </a:rPr>
                          <m:t>PersonX</m:t>
                        </m:r>
                        <m:r>
                          <m:rPr>
                            <m:nor/>
                          </m:rPr>
                          <a:rPr lang="en-HK" altLang="zh-CN" sz="2000" b="1" i="1" smtClean="0">
                            <a:latin typeface="Cambria Math" panose="02040503050406030204" pitchFamily="18" charset="0"/>
                          </a:rPr>
                          <m:t>  </m:t>
                        </m:r>
                        <m:r>
                          <m:rPr>
                            <m:nor/>
                          </m:rPr>
                          <a:rPr lang="en-US" altLang="zh-CN" sz="2000" b="1" i="1" dirty="0"/>
                          <m:t>buy</m:t>
                        </m:r>
                        <m:r>
                          <m:rPr>
                            <m:nor/>
                          </m:rPr>
                          <a:rPr lang="en-US" altLang="zh-CN" sz="2000" b="1" i="1" dirty="0"/>
                          <m:t> </m:t>
                        </m:r>
                        <m:r>
                          <m:rPr>
                            <m:nor/>
                          </m:rPr>
                          <a:rPr lang="en-US" altLang="zh-CN" sz="2000" b="1" i="1" dirty="0"/>
                          <m:t>an</m:t>
                        </m:r>
                        <m:r>
                          <m:rPr>
                            <m:nor/>
                          </m:rPr>
                          <a:rPr lang="en-US" altLang="zh-CN" sz="2000" b="1" i="1" dirty="0"/>
                          <m:t> </m:t>
                        </m:r>
                        <m:r>
                          <m:rPr>
                            <m:nor/>
                          </m:rPr>
                          <a:rPr lang="en-US" altLang="zh-CN" sz="2000" b="1" i="1" dirty="0"/>
                          <m:t>umbrella</m:t>
                        </m:r>
                      </m:e>
                    </m:d>
                  </m:oMath>
                </a14:m>
                <a:endParaRPr lang="en-US" altLang="zh-CN" sz="2000" b="1" i="1" dirty="0">
                  <a:latin typeface="Cambria Math" panose="02040503050406030204" pitchFamily="18" charset="0"/>
                </a:endParaRPr>
              </a:p>
              <a:p>
                <a:endParaRPr lang="zh-CN" altLang="en-US" sz="2000" dirty="0"/>
              </a:p>
            </p:txBody>
          </p:sp>
        </mc:Choice>
        <mc:Fallback xmlns="">
          <p:sp>
            <p:nvSpPr>
              <p:cNvPr id="49" name="TextBox 48">
                <a:extLst>
                  <a:ext uri="{FF2B5EF4-FFF2-40B4-BE49-F238E27FC236}">
                    <a16:creationId xmlns:a16="http://schemas.microsoft.com/office/drawing/2014/main" id="{18A482B2-19ED-5674-BBBF-E9C4A42B0C74}"/>
                  </a:ext>
                </a:extLst>
              </p:cNvPr>
              <p:cNvSpPr txBox="1">
                <a:spLocks noRot="1" noChangeAspect="1" noMove="1" noResize="1" noEditPoints="1" noAdjustHandles="1" noChangeArrowheads="1" noChangeShapeType="1" noTextEdit="1"/>
              </p:cNvSpPr>
              <p:nvPr/>
            </p:nvSpPr>
            <p:spPr>
              <a:xfrm>
                <a:off x="2547487" y="4300923"/>
                <a:ext cx="9009007" cy="1015663"/>
              </a:xfrm>
              <a:prstGeom prst="rect">
                <a:avLst/>
              </a:prstGeom>
              <a:blipFill>
                <a:blip r:embed="rId3"/>
                <a:stretch>
                  <a:fillRect l="-68" t="-48795" b="-46386"/>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F45984BB-38A1-7057-F3DD-F37C7CFA9A0E}"/>
                  </a:ext>
                </a:extLst>
              </p:cNvPr>
              <p:cNvSpPr txBox="1"/>
              <p:nvPr/>
            </p:nvSpPr>
            <p:spPr>
              <a:xfrm>
                <a:off x="2681607" y="5808859"/>
                <a:ext cx="8581071" cy="400110"/>
              </a:xfrm>
              <a:prstGeom prst="rect">
                <a:avLst/>
              </a:prstGeom>
              <a:noFill/>
            </p:spPr>
            <p:txBody>
              <a:bodyPr wrap="square" rtlCol="0">
                <a:spAutoFit/>
              </a:bodyPr>
              <a:lstStyle/>
              <a:p>
                <a14:m>
                  <m:oMath xmlns:m="http://schemas.openxmlformats.org/officeDocument/2006/math">
                    <m:r>
                      <a:rPr lang="zh-CN" altLang="en-US" sz="2000" b="1" i="1" smtClean="0">
                        <a:latin typeface="Cambria Math" panose="02040503050406030204" pitchFamily="18" charset="0"/>
                      </a:rPr>
                      <m:t>𝜼</m:t>
                    </m:r>
                    <m:d>
                      <m:dPr>
                        <m:ctrlPr>
                          <a:rPr lang="en-US" altLang="zh-CN" sz="2000" b="1" i="1">
                            <a:latin typeface="Cambria Math" panose="02040503050406030204" pitchFamily="18" charset="0"/>
                          </a:rPr>
                        </m:ctrlPr>
                      </m:dPr>
                      <m:e>
                        <m:r>
                          <m:rPr>
                            <m:nor/>
                          </m:rPr>
                          <a:rPr lang="en-US" altLang="zh-CN" sz="2000" b="1" i="1" dirty="0"/>
                          <m:t>V</m:t>
                        </m:r>
                        <m:r>
                          <m:rPr>
                            <m:nor/>
                          </m:rPr>
                          <a:rPr lang="en-US" altLang="zh-CN" sz="2000" b="1" i="1" baseline="-25000" dirty="0"/>
                          <m:t>?</m:t>
                        </m:r>
                      </m:e>
                    </m:d>
                    <m:r>
                      <a:rPr lang="en-US" altLang="zh-CN" sz="2000" i="1">
                        <a:latin typeface="Cambria Math" panose="02040503050406030204" pitchFamily="18" charset="0"/>
                      </a:rPr>
                      <m:t>∧</m:t>
                    </m:r>
                    <m:r>
                      <a:rPr lang="zh-CN" altLang="en-US" sz="2000" i="1">
                        <a:latin typeface="Cambria Math" panose="02040503050406030204" pitchFamily="18" charset="0"/>
                      </a:rPr>
                      <m:t>𝜂</m:t>
                    </m:r>
                    <m:d>
                      <m:dPr>
                        <m:ctrlPr>
                          <a:rPr lang="en-US" altLang="zh-CN" sz="2000" b="0" i="1" smtClean="0">
                            <a:latin typeface="Cambria Math" panose="02040503050406030204" pitchFamily="18" charset="0"/>
                          </a:rPr>
                        </m:ctrlPr>
                      </m:dPr>
                      <m:e>
                        <m:r>
                          <m:rPr>
                            <m:nor/>
                          </m:rPr>
                          <a:rPr lang="en-HK" altLang="zh-CN" sz="2000" i="1">
                            <a:latin typeface="Cambria Math" panose="02040503050406030204" pitchFamily="18" charset="0"/>
                          </a:rPr>
                          <m:t>PersonX</m:t>
                        </m:r>
                        <m:r>
                          <m:rPr>
                            <m:nor/>
                          </m:rPr>
                          <a:rPr lang="en-HK" altLang="zh-CN" sz="2000" b="0" i="1" smtClean="0">
                            <a:latin typeface="Cambria Math" panose="02040503050406030204" pitchFamily="18" charset="0"/>
                          </a:rPr>
                          <m:t> </m:t>
                        </m:r>
                        <m:r>
                          <m:rPr>
                            <m:nor/>
                          </m:rPr>
                          <a:rPr lang="en-US" altLang="zh-CN" sz="2000" i="1" dirty="0"/>
                          <m:t>go</m:t>
                        </m:r>
                        <m:r>
                          <m:rPr>
                            <m:nor/>
                          </m:rPr>
                          <a:rPr lang="en-US" altLang="zh-CN" sz="2000" i="1" dirty="0"/>
                          <m:t> </m:t>
                        </m:r>
                        <m:r>
                          <m:rPr>
                            <m:nor/>
                          </m:rPr>
                          <a:rPr lang="en-US" altLang="zh-CN" sz="2000" i="1" dirty="0"/>
                          <m:t>home</m:t>
                        </m:r>
                      </m:e>
                    </m:d>
                    <m:r>
                      <a:rPr lang="en-US" altLang="zh-CN" sz="2000" i="1">
                        <a:latin typeface="Cambria Math" panose="02040503050406030204" pitchFamily="18" charset="0"/>
                      </a:rPr>
                      <m:t>∧</m:t>
                    </m:r>
                    <m:r>
                      <a:rPr lang="en-US" altLang="zh-CN" sz="2000" i="1">
                        <a:latin typeface="Cambria Math" panose="02040503050406030204" pitchFamily="18" charset="0"/>
                        <a:ea typeface="Cambria Math" panose="02040503050406030204" pitchFamily="18" charset="0"/>
                      </a:rPr>
                      <m:t>¬</m:t>
                    </m:r>
                    <m:r>
                      <a:rPr lang="en-US" altLang="zh-CN" sz="2000" b="1" i="1">
                        <a:latin typeface="Cambria Math" panose="02040503050406030204" pitchFamily="18" charset="0"/>
                      </a:rPr>
                      <m:t> </m:t>
                    </m:r>
                    <m:r>
                      <a:rPr lang="zh-CN" altLang="en-US" sz="2000" b="1" i="1">
                        <a:latin typeface="Cambria Math" panose="02040503050406030204" pitchFamily="18" charset="0"/>
                      </a:rPr>
                      <m:t>𝜼</m:t>
                    </m:r>
                    <m:d>
                      <m:dPr>
                        <m:ctrlPr>
                          <a:rPr lang="en-US" altLang="zh-CN" sz="2000" b="1" i="1">
                            <a:latin typeface="Cambria Math" panose="02040503050406030204" pitchFamily="18" charset="0"/>
                          </a:rPr>
                        </m:ctrlPr>
                      </m:dPr>
                      <m:e>
                        <m:r>
                          <m:rPr>
                            <m:nor/>
                          </m:rPr>
                          <a:rPr lang="en-HK" altLang="zh-CN" sz="2000" b="1" i="1">
                            <a:latin typeface="Cambria Math" panose="02040503050406030204" pitchFamily="18" charset="0"/>
                          </a:rPr>
                          <m:t>PersonX</m:t>
                        </m:r>
                        <m:r>
                          <m:rPr>
                            <m:nor/>
                          </m:rPr>
                          <a:rPr lang="en-HK" altLang="zh-CN" sz="2000" b="1" i="1" smtClean="0">
                            <a:latin typeface="Cambria Math" panose="02040503050406030204" pitchFamily="18" charset="0"/>
                          </a:rPr>
                          <m:t>  </m:t>
                        </m:r>
                        <m:r>
                          <m:rPr>
                            <m:nor/>
                          </m:rPr>
                          <a:rPr lang="en-US" altLang="zh-CN" sz="2000" b="1" i="1" dirty="0"/>
                          <m:t>buy</m:t>
                        </m:r>
                        <m:r>
                          <m:rPr>
                            <m:nor/>
                          </m:rPr>
                          <a:rPr lang="en-US" altLang="zh-CN" sz="2000" b="1" i="1" dirty="0"/>
                          <m:t> </m:t>
                        </m:r>
                        <m:r>
                          <m:rPr>
                            <m:nor/>
                          </m:rPr>
                          <a:rPr lang="en-US" altLang="zh-CN" sz="2000" b="1" i="1" dirty="0"/>
                          <m:t>an</m:t>
                        </m:r>
                        <m:r>
                          <m:rPr>
                            <m:nor/>
                          </m:rPr>
                          <a:rPr lang="en-US" altLang="zh-CN" sz="2000" b="1" i="1" dirty="0"/>
                          <m:t> </m:t>
                        </m:r>
                        <m:r>
                          <m:rPr>
                            <m:nor/>
                          </m:rPr>
                          <a:rPr lang="en-US" altLang="zh-CN" sz="2000" b="1" i="1" dirty="0"/>
                          <m:t>umbrella</m:t>
                        </m:r>
                      </m:e>
                    </m:d>
                  </m:oMath>
                </a14:m>
                <a:r>
                  <a:rPr lang="en-US" altLang="zh-CN" sz="2000" i="1" dirty="0">
                    <a:latin typeface="Cambria Math" panose="02040503050406030204" pitchFamily="18" charset="0"/>
                    <a:ea typeface="Cambria Math" panose="02040503050406030204" pitchFamily="18" charset="0"/>
                  </a:rPr>
                  <a:t> </a:t>
                </a:r>
                <a:endParaRPr lang="zh-CN" altLang="en-US" sz="2000" i="1" dirty="0">
                  <a:latin typeface="Cambria Math" panose="02040503050406030204" pitchFamily="18" charset="0"/>
                </a:endParaRPr>
              </a:p>
            </p:txBody>
          </p:sp>
        </mc:Choice>
        <mc:Fallback xmlns="">
          <p:sp>
            <p:nvSpPr>
              <p:cNvPr id="50" name="TextBox 49">
                <a:extLst>
                  <a:ext uri="{FF2B5EF4-FFF2-40B4-BE49-F238E27FC236}">
                    <a16:creationId xmlns:a16="http://schemas.microsoft.com/office/drawing/2014/main" id="{F45984BB-38A1-7057-F3DD-F37C7CFA9A0E}"/>
                  </a:ext>
                </a:extLst>
              </p:cNvPr>
              <p:cNvSpPr txBox="1">
                <a:spLocks noRot="1" noChangeAspect="1" noMove="1" noResize="1" noEditPoints="1" noAdjustHandles="1" noChangeArrowheads="1" noChangeShapeType="1" noTextEdit="1"/>
              </p:cNvSpPr>
              <p:nvPr/>
            </p:nvSpPr>
            <p:spPr>
              <a:xfrm>
                <a:off x="2681607" y="5808859"/>
                <a:ext cx="8581071" cy="400110"/>
              </a:xfrm>
              <a:prstGeom prst="rect">
                <a:avLst/>
              </a:prstGeom>
              <a:blipFill>
                <a:blip r:embed="rId4"/>
                <a:stretch>
                  <a:fillRect l="-71" b="-13636"/>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18695DF8-9CD6-4D7D-9371-2C36312B6370}"/>
                  </a:ext>
                </a:extLst>
              </p:cNvPr>
              <p:cNvSpPr txBox="1"/>
              <p:nvPr/>
            </p:nvSpPr>
            <p:spPr>
              <a:xfrm>
                <a:off x="4762686" y="5187528"/>
                <a:ext cx="4520238"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zh-CN" altLang="en-US" sz="2000" b="0" i="1" smtClean="0">
                          <a:latin typeface="Cambria Math" panose="02040503050406030204" pitchFamily="18" charset="0"/>
                        </a:rPr>
                        <m:t>𝜏</m:t>
                      </m:r>
                      <m:d>
                        <m:dPr>
                          <m:ctrlPr>
                            <a:rPr lang="en-US" altLang="zh-CN" sz="2000" b="1" i="1">
                              <a:latin typeface="Cambria Math" panose="02040503050406030204" pitchFamily="18" charset="0"/>
                            </a:rPr>
                          </m:ctrlPr>
                        </m:dPr>
                        <m:e>
                          <m:r>
                            <m:rPr>
                              <m:nor/>
                            </m:rPr>
                            <a:rPr lang="en-US" altLang="zh-CN" sz="2000" i="1" dirty="0"/>
                            <m:t>V</m:t>
                          </m:r>
                          <m:r>
                            <m:rPr>
                              <m:nor/>
                            </m:rPr>
                            <a:rPr lang="en-US" altLang="zh-CN" sz="2000" i="1" baseline="-25000" dirty="0"/>
                            <m:t>?</m:t>
                          </m:r>
                        </m:e>
                      </m:d>
                      <m:r>
                        <a:rPr lang="en-US" altLang="zh-CN" sz="2000" b="1" i="1" smtClean="0">
                          <a:latin typeface="Cambria Math" panose="02040503050406030204" pitchFamily="18" charset="0"/>
                          <a:ea typeface="Cambria Math" panose="02040503050406030204" pitchFamily="18" charset="0"/>
                        </a:rPr>
                        <m:t>≺</m:t>
                      </m:r>
                      <m:r>
                        <a:rPr lang="zh-CN" altLang="en-US" sz="2000" b="0" i="1">
                          <a:latin typeface="Cambria Math" panose="02040503050406030204" pitchFamily="18" charset="0"/>
                        </a:rPr>
                        <m:t>𝜏</m:t>
                      </m:r>
                      <m:d>
                        <m:dPr>
                          <m:ctrlPr>
                            <a:rPr lang="en-US" altLang="zh-CN" sz="2000" i="1">
                              <a:latin typeface="Cambria Math" panose="02040503050406030204" pitchFamily="18" charset="0"/>
                            </a:rPr>
                          </m:ctrlPr>
                        </m:dPr>
                        <m:e>
                          <m:r>
                            <m:rPr>
                              <m:nor/>
                            </m:rPr>
                            <a:rPr lang="en-HK" altLang="zh-CN" sz="2000" i="1">
                              <a:latin typeface="Cambria Math" panose="02040503050406030204" pitchFamily="18" charset="0"/>
                            </a:rPr>
                            <m:t>PersonX</m:t>
                          </m:r>
                          <m:r>
                            <m:rPr>
                              <m:nor/>
                            </m:rPr>
                            <a:rPr lang="en-HK" altLang="zh-CN" sz="2000" b="0" i="1" smtClean="0">
                              <a:latin typeface="Cambria Math" panose="02040503050406030204" pitchFamily="18" charset="0"/>
                            </a:rPr>
                            <m:t> </m:t>
                          </m:r>
                          <m:r>
                            <m:rPr>
                              <m:nor/>
                            </m:rPr>
                            <a:rPr lang="en-US" altLang="zh-CN" sz="2000" i="1" dirty="0"/>
                            <m:t>go</m:t>
                          </m:r>
                          <m:r>
                            <m:rPr>
                              <m:nor/>
                            </m:rPr>
                            <a:rPr lang="en-US" altLang="zh-CN" sz="2000" i="1" dirty="0"/>
                            <m:t> </m:t>
                          </m:r>
                          <m:r>
                            <m:rPr>
                              <m:nor/>
                            </m:rPr>
                            <a:rPr lang="en-US" altLang="zh-CN" sz="2000" i="1" dirty="0"/>
                            <m:t>home</m:t>
                          </m:r>
                        </m:e>
                      </m:d>
                    </m:oMath>
                  </m:oMathPara>
                </a14:m>
                <a:endParaRPr lang="zh-CN" altLang="en-US" sz="2000" i="1" dirty="0">
                  <a:latin typeface="Cambria Math" panose="02040503050406030204" pitchFamily="18" charset="0"/>
                </a:endParaRPr>
              </a:p>
            </p:txBody>
          </p:sp>
        </mc:Choice>
        <mc:Fallback xmlns="">
          <p:sp>
            <p:nvSpPr>
              <p:cNvPr id="51" name="TextBox 50">
                <a:extLst>
                  <a:ext uri="{FF2B5EF4-FFF2-40B4-BE49-F238E27FC236}">
                    <a16:creationId xmlns:a16="http://schemas.microsoft.com/office/drawing/2014/main" id="{18695DF8-9CD6-4D7D-9371-2C36312B6370}"/>
                  </a:ext>
                </a:extLst>
              </p:cNvPr>
              <p:cNvSpPr txBox="1">
                <a:spLocks noRot="1" noChangeAspect="1" noMove="1" noResize="1" noEditPoints="1" noAdjustHandles="1" noChangeArrowheads="1" noChangeShapeType="1" noTextEdit="1"/>
              </p:cNvSpPr>
              <p:nvPr/>
            </p:nvSpPr>
            <p:spPr>
              <a:xfrm>
                <a:off x="4762686" y="5187528"/>
                <a:ext cx="4520238" cy="400110"/>
              </a:xfrm>
              <a:prstGeom prst="rect">
                <a:avLst/>
              </a:prstGeom>
              <a:blipFill>
                <a:blip r:embed="rId5"/>
                <a:stretch>
                  <a:fillRect b="-7576"/>
                </a:stretch>
              </a:blipFill>
            </p:spPr>
            <p:txBody>
              <a:bodyPr/>
              <a:lstStyle/>
              <a:p>
                <a:r>
                  <a:rPr lang="en-HK">
                    <a:noFill/>
                  </a:rPr>
                  <a:t> </a:t>
                </a:r>
              </a:p>
            </p:txBody>
          </p:sp>
        </mc:Fallback>
      </mc:AlternateContent>
      <p:sp>
        <p:nvSpPr>
          <p:cNvPr id="55" name="TextBox 54">
            <a:extLst>
              <a:ext uri="{FF2B5EF4-FFF2-40B4-BE49-F238E27FC236}">
                <a16:creationId xmlns:a16="http://schemas.microsoft.com/office/drawing/2014/main" id="{7DF54A12-2759-11D3-6E51-44B46EBFE788}"/>
              </a:ext>
            </a:extLst>
          </p:cNvPr>
          <p:cNvSpPr txBox="1"/>
          <p:nvPr/>
        </p:nvSpPr>
        <p:spPr>
          <a:xfrm>
            <a:off x="432059" y="5847340"/>
            <a:ext cx="1672808" cy="400110"/>
          </a:xfrm>
          <a:prstGeom prst="rect">
            <a:avLst/>
          </a:prstGeom>
          <a:noFill/>
        </p:spPr>
        <p:txBody>
          <a:bodyPr wrap="square" rtlCol="0">
            <a:spAutoFit/>
          </a:bodyPr>
          <a:lstStyle/>
          <a:p>
            <a:r>
              <a:rPr lang="en-US" altLang="zh-CN" sz="2000" dirty="0">
                <a:latin typeface="Cambria Math" panose="02040503050406030204" pitchFamily="18" charset="0"/>
                <a:ea typeface="Cambria Math" panose="02040503050406030204" pitchFamily="18" charset="0"/>
              </a:rPr>
              <a:t>Occurrence:</a:t>
            </a:r>
            <a:endParaRPr lang="zh-CN" altLang="en-US" sz="2000" dirty="0">
              <a:latin typeface="Cambria Math" panose="02040503050406030204" pitchFamily="18" charset="0"/>
            </a:endParaRPr>
          </a:p>
        </p:txBody>
      </p:sp>
      <p:sp>
        <p:nvSpPr>
          <p:cNvPr id="56" name="TextBox 55">
            <a:extLst>
              <a:ext uri="{FF2B5EF4-FFF2-40B4-BE49-F238E27FC236}">
                <a16:creationId xmlns:a16="http://schemas.microsoft.com/office/drawing/2014/main" id="{FD0805C9-3876-7722-C677-DC7037D3D84B}"/>
              </a:ext>
            </a:extLst>
          </p:cNvPr>
          <p:cNvSpPr txBox="1"/>
          <p:nvPr/>
        </p:nvSpPr>
        <p:spPr>
          <a:xfrm>
            <a:off x="432059" y="5134616"/>
            <a:ext cx="1704861" cy="400110"/>
          </a:xfrm>
          <a:prstGeom prst="rect">
            <a:avLst/>
          </a:prstGeom>
          <a:noFill/>
        </p:spPr>
        <p:txBody>
          <a:bodyPr wrap="square" rtlCol="0">
            <a:spAutoFit/>
          </a:bodyPr>
          <a:lstStyle/>
          <a:p>
            <a:r>
              <a:rPr lang="en-US" altLang="zh-CN" sz="2000" dirty="0">
                <a:latin typeface="Cambria Math" panose="02040503050406030204" pitchFamily="18" charset="0"/>
                <a:ea typeface="Cambria Math" panose="02040503050406030204" pitchFamily="18" charset="0"/>
              </a:rPr>
              <a:t>Temporal  :</a:t>
            </a:r>
            <a:endParaRPr lang="en-US" altLang="zh-CN" sz="2000" b="1" dirty="0">
              <a:latin typeface="Times New Roman" panose="02020603050405020304" pitchFamily="18" charset="0"/>
              <a:cs typeface="Times New Roman" panose="02020603050405020304" pitchFamily="18" charset="0"/>
            </a:endParaRPr>
          </a:p>
        </p:txBody>
      </p:sp>
      <p:sp>
        <p:nvSpPr>
          <p:cNvPr id="57" name="TextBox 56">
            <a:extLst>
              <a:ext uri="{FF2B5EF4-FFF2-40B4-BE49-F238E27FC236}">
                <a16:creationId xmlns:a16="http://schemas.microsoft.com/office/drawing/2014/main" id="{6AC6F71F-8FEF-A070-97EB-CDFAF4B75C84}"/>
              </a:ext>
            </a:extLst>
          </p:cNvPr>
          <p:cNvSpPr txBox="1"/>
          <p:nvPr/>
        </p:nvSpPr>
        <p:spPr>
          <a:xfrm>
            <a:off x="432059" y="4329557"/>
            <a:ext cx="1848514" cy="400110"/>
          </a:xfrm>
          <a:prstGeom prst="rect">
            <a:avLst/>
          </a:prstGeom>
          <a:noFill/>
        </p:spPr>
        <p:txBody>
          <a:bodyPr wrap="square" rtlCol="0">
            <a:spAutoFit/>
          </a:bodyPr>
          <a:lstStyle/>
          <a:p>
            <a:r>
              <a:rPr lang="en-US" altLang="zh-CN" sz="2000" dirty="0">
                <a:latin typeface="Cambria Math" panose="02040503050406030204" pitchFamily="18" charset="0"/>
                <a:ea typeface="Cambria Math" panose="02040503050406030204" pitchFamily="18" charset="0"/>
              </a:rPr>
              <a:t>Constraints:</a:t>
            </a:r>
            <a:endParaRPr lang="zh-CN" altLang="en-US" sz="2000" dirty="0">
              <a:latin typeface="Cambria Math" panose="02040503050406030204" pitchFamily="18" charset="0"/>
            </a:endParaRPr>
          </a:p>
        </p:txBody>
      </p:sp>
      <p:sp>
        <p:nvSpPr>
          <p:cNvPr id="60" name="TextBox 59">
            <a:extLst>
              <a:ext uri="{FF2B5EF4-FFF2-40B4-BE49-F238E27FC236}">
                <a16:creationId xmlns:a16="http://schemas.microsoft.com/office/drawing/2014/main" id="{FA2F7B51-B13C-71C4-811E-79AE291555DC}"/>
              </a:ext>
            </a:extLst>
          </p:cNvPr>
          <p:cNvSpPr txBox="1"/>
          <p:nvPr/>
        </p:nvSpPr>
        <p:spPr>
          <a:xfrm>
            <a:off x="432059" y="3301920"/>
            <a:ext cx="1978996" cy="400110"/>
          </a:xfrm>
          <a:prstGeom prst="rect">
            <a:avLst/>
          </a:prstGeom>
          <a:noFill/>
        </p:spPr>
        <p:txBody>
          <a:bodyPr wrap="square" rtlCol="0">
            <a:spAutoFit/>
          </a:bodyPr>
          <a:lstStyle/>
          <a:p>
            <a:r>
              <a:rPr lang="en-US" altLang="zh-CN" sz="2000" dirty="0">
                <a:latin typeface="Cambria Math" panose="02040503050406030204" pitchFamily="18" charset="0"/>
                <a:ea typeface="Cambria Math" panose="02040503050406030204" pitchFamily="18" charset="0"/>
              </a:rPr>
              <a:t>Query:</a:t>
            </a:r>
            <a:endParaRPr lang="zh-CN" altLang="en-US" sz="2000" dirty="0">
              <a:latin typeface="Cambria Math" panose="02040503050406030204" pitchFamily="18" charset="0"/>
            </a:endParaRPr>
          </a:p>
        </p:txBody>
      </p:sp>
      <p:cxnSp>
        <p:nvCxnSpPr>
          <p:cNvPr id="61" name="Connector: Curved 109">
            <a:extLst>
              <a:ext uri="{FF2B5EF4-FFF2-40B4-BE49-F238E27FC236}">
                <a16:creationId xmlns:a16="http://schemas.microsoft.com/office/drawing/2014/main" id="{17EF83B9-842A-AF71-4216-65148FC5CA54}"/>
              </a:ext>
            </a:extLst>
          </p:cNvPr>
          <p:cNvCxnSpPr>
            <a:cxnSpLocks/>
            <a:stCxn id="40" idx="3"/>
            <a:endCxn id="37" idx="3"/>
          </p:cNvCxnSpPr>
          <p:nvPr/>
        </p:nvCxnSpPr>
        <p:spPr>
          <a:xfrm>
            <a:off x="11488417" y="4677737"/>
            <a:ext cx="12700" cy="717845"/>
          </a:xfrm>
          <a:prstGeom prst="curvedConnector3">
            <a:avLst>
              <a:gd name="adj1" fmla="val 1800000"/>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62" name="Connector: Curved 120">
            <a:extLst>
              <a:ext uri="{FF2B5EF4-FFF2-40B4-BE49-F238E27FC236}">
                <a16:creationId xmlns:a16="http://schemas.microsoft.com/office/drawing/2014/main" id="{F320545B-A826-EAB1-1F82-3BEDCB2991DE}"/>
              </a:ext>
            </a:extLst>
          </p:cNvPr>
          <p:cNvCxnSpPr>
            <a:cxnSpLocks/>
            <a:stCxn id="40" idx="3"/>
            <a:endCxn id="36" idx="3"/>
          </p:cNvCxnSpPr>
          <p:nvPr/>
        </p:nvCxnSpPr>
        <p:spPr>
          <a:xfrm>
            <a:off x="11488417" y="4677737"/>
            <a:ext cx="10641" cy="1400436"/>
          </a:xfrm>
          <a:prstGeom prst="curvedConnector3">
            <a:avLst>
              <a:gd name="adj1" fmla="val 2248294"/>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B3865319-83AF-D863-98CA-178E45267C6E}"/>
              </a:ext>
            </a:extLst>
          </p:cNvPr>
          <p:cNvSpPr txBox="1"/>
          <p:nvPr/>
        </p:nvSpPr>
        <p:spPr>
          <a:xfrm>
            <a:off x="68873" y="1067933"/>
            <a:ext cx="12168553" cy="1938992"/>
          </a:xfrm>
          <a:prstGeom prst="rect">
            <a:avLst/>
          </a:prstGeom>
          <a:noFill/>
        </p:spPr>
        <p:txBody>
          <a:bodyPr wrap="square" rtlCol="0">
            <a:spAutoFit/>
          </a:bodyPr>
          <a:lstStyle/>
          <a:p>
            <a:r>
              <a:rPr lang="en-HK" sz="2000" b="1" dirty="0"/>
              <a:t>Consider the differences between the following questions:</a:t>
            </a:r>
          </a:p>
          <a:p>
            <a:pPr lvl="1"/>
            <a:r>
              <a:rPr lang="en-HK" sz="2000" b="1" dirty="0"/>
              <a:t>Question 1: What happened before I go home? </a:t>
            </a:r>
          </a:p>
          <a:p>
            <a:pPr lvl="1"/>
            <a:r>
              <a:rPr lang="en-HK" sz="2000" dirty="0"/>
              <a:t>Buying umbrella is a plausible answer. </a:t>
            </a:r>
          </a:p>
          <a:p>
            <a:pPr lvl="1"/>
            <a:r>
              <a:rPr lang="en-HK" sz="2000" b="1" dirty="0"/>
              <a:t>Question 2: Instead of buying an umbrella, I go home. What happed before I go home?</a:t>
            </a:r>
          </a:p>
          <a:p>
            <a:pPr lvl="1"/>
            <a:r>
              <a:rPr lang="en-HK" sz="2000" dirty="0"/>
              <a:t>Buying umbrella  is not a plausible answer. Because the </a:t>
            </a:r>
            <a:r>
              <a:rPr lang="en-HK" sz="2000" i="1" dirty="0"/>
              <a:t>instead-of </a:t>
            </a:r>
            <a:r>
              <a:rPr lang="en-HK" sz="2000" dirty="0"/>
              <a:t>relation </a:t>
            </a:r>
            <a:r>
              <a:rPr lang="en-HK" sz="2000" b="1" i="1" dirty="0"/>
              <a:t>implicitly suggests </a:t>
            </a:r>
            <a:r>
              <a:rPr lang="en-HK" sz="2000" dirty="0"/>
              <a:t>it did not happen. </a:t>
            </a:r>
          </a:p>
          <a:p>
            <a:endParaRPr lang="en-HK" sz="2000"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A0ACA44-7849-F078-04BB-EEF3A81E3CD3}"/>
                  </a:ext>
                </a:extLst>
              </p:cNvPr>
              <p:cNvSpPr txBox="1"/>
              <p:nvPr/>
            </p:nvSpPr>
            <p:spPr>
              <a:xfrm>
                <a:off x="8456195" y="1018175"/>
                <a:ext cx="3550920" cy="646331"/>
              </a:xfrm>
              <a:prstGeom prst="rect">
                <a:avLst/>
              </a:prstGeom>
              <a:noFill/>
            </p:spPr>
            <p:txBody>
              <a:bodyPr wrap="square" rtlCol="0">
                <a:spAutoFit/>
              </a:bodyPr>
              <a:lstStyle/>
              <a:p>
                <a14:m>
                  <m:oMath xmlns:m="http://schemas.openxmlformats.org/officeDocument/2006/math">
                    <m:r>
                      <a:rPr lang="en-US" sz="1800" dirty="0" smtClean="0">
                        <a:latin typeface="Cambria Math" panose="02040503050406030204" pitchFamily="18" charset="0"/>
                      </a:rPr>
                      <m:t>𝜏</m:t>
                    </m:r>
                  </m:oMath>
                </a14:m>
                <a:r>
                  <a:rPr lang="en-US" sz="1800" dirty="0"/>
                  <a:t>(</a:t>
                </a:r>
                <a14:m>
                  <m:oMath xmlns:m="http://schemas.openxmlformats.org/officeDocument/2006/math">
                    <m:r>
                      <a:rPr lang="en-HK" altLang="zh-CN" i="1">
                        <a:latin typeface="Cambria Math" panose="02040503050406030204" pitchFamily="18" charset="0"/>
                      </a:rPr>
                      <m:t>𝐴</m:t>
                    </m:r>
                  </m:oMath>
                </a14:m>
                <a:r>
                  <a:rPr lang="en-US" sz="1800" dirty="0"/>
                  <a:t>) </a:t>
                </a:r>
                <a14:m>
                  <m:oMath xmlns:m="http://schemas.openxmlformats.org/officeDocument/2006/math">
                    <m:r>
                      <a:rPr lang="en-US" sz="1800" dirty="0" smtClean="0">
                        <a:latin typeface="Cambria Math" panose="02040503050406030204" pitchFamily="18" charset="0"/>
                      </a:rPr>
                      <m:t>≺</m:t>
                    </m:r>
                  </m:oMath>
                </a14:m>
                <a:r>
                  <a:rPr lang="en-US" sz="1800" dirty="0"/>
                  <a:t>𝜏(</a:t>
                </a:r>
                <a14:m>
                  <m:oMath xmlns:m="http://schemas.openxmlformats.org/officeDocument/2006/math">
                    <m:r>
                      <m:rPr>
                        <m:sty m:val="p"/>
                      </m:rPr>
                      <a:rPr lang="en-US" altLang="zh-CN" i="1" dirty="0">
                        <a:latin typeface="Cambria Math" panose="02040503050406030204" pitchFamily="18" charset="0"/>
                      </a:rPr>
                      <m:t>B</m:t>
                    </m:r>
                  </m:oMath>
                </a14:m>
                <a:r>
                  <a:rPr lang="en-US" sz="1800" dirty="0"/>
                  <a:t>) : A happens before B</a:t>
                </a:r>
              </a:p>
              <a:p>
                <a14:m>
                  <m:oMath xmlns:m="http://schemas.openxmlformats.org/officeDocument/2006/math">
                    <m:r>
                      <a:rPr lang="zh-CN" altLang="en-US" sz="1800" b="0" i="1" smtClean="0">
                        <a:latin typeface="Cambria Math" panose="02040503050406030204" pitchFamily="18" charset="0"/>
                      </a:rPr>
                      <m:t>𝜂</m:t>
                    </m:r>
                    <m:r>
                      <a:rPr lang="en-HK" altLang="zh-CN" sz="1800" b="0" i="1" smtClean="0">
                        <a:latin typeface="Cambria Math" panose="02040503050406030204" pitchFamily="18" charset="0"/>
                      </a:rPr>
                      <m:t>(</m:t>
                    </m:r>
                    <m:r>
                      <a:rPr lang="en-HK" altLang="zh-CN" sz="1800" b="0" i="1" smtClean="0">
                        <a:latin typeface="Cambria Math" panose="02040503050406030204" pitchFamily="18" charset="0"/>
                      </a:rPr>
                      <m:t>𝐴</m:t>
                    </m:r>
                    <m:r>
                      <a:rPr lang="en-HK" altLang="zh-CN" sz="1800" b="0" i="1" smtClean="0">
                        <a:latin typeface="Cambria Math" panose="02040503050406030204" pitchFamily="18" charset="0"/>
                      </a:rPr>
                      <m:t>)</m:t>
                    </m:r>
                  </m:oMath>
                </a14:m>
                <a:r>
                  <a:rPr lang="en-HK" dirty="0"/>
                  <a:t> = 1 if and only if it </a:t>
                </a:r>
                <a:r>
                  <a:rPr lang="en-US" altLang="zh-CN" dirty="0"/>
                  <a:t>occurs</a:t>
                </a:r>
                <a:endParaRPr lang="en-HK" dirty="0"/>
              </a:p>
            </p:txBody>
          </p:sp>
        </mc:Choice>
        <mc:Fallback xmlns="">
          <p:sp>
            <p:nvSpPr>
              <p:cNvPr id="10" name="TextBox 9">
                <a:extLst>
                  <a:ext uri="{FF2B5EF4-FFF2-40B4-BE49-F238E27FC236}">
                    <a16:creationId xmlns:a16="http://schemas.microsoft.com/office/drawing/2014/main" id="{5A0ACA44-7849-F078-04BB-EEF3A81E3CD3}"/>
                  </a:ext>
                </a:extLst>
              </p:cNvPr>
              <p:cNvSpPr txBox="1">
                <a:spLocks noRot="1" noChangeAspect="1" noMove="1" noResize="1" noEditPoints="1" noAdjustHandles="1" noChangeArrowheads="1" noChangeShapeType="1" noTextEdit="1"/>
              </p:cNvSpPr>
              <p:nvPr/>
            </p:nvSpPr>
            <p:spPr>
              <a:xfrm>
                <a:off x="8456195" y="1018175"/>
                <a:ext cx="3550920" cy="646331"/>
              </a:xfrm>
              <a:prstGeom prst="rect">
                <a:avLst/>
              </a:prstGeom>
              <a:blipFill>
                <a:blip r:embed="rId6"/>
                <a:stretch>
                  <a:fillRect t="-6604" b="-14151"/>
                </a:stretch>
              </a:blipFill>
            </p:spPr>
            <p:txBody>
              <a:bodyPr/>
              <a:lstStyle/>
              <a:p>
                <a:r>
                  <a:rPr lang="en-HK">
                    <a:noFill/>
                  </a:rPr>
                  <a:t> </a:t>
                </a:r>
              </a:p>
            </p:txBody>
          </p:sp>
        </mc:Fallback>
      </mc:AlternateContent>
      <p:sp>
        <p:nvSpPr>
          <p:cNvPr id="3" name="Slide Number Placeholder 2">
            <a:extLst>
              <a:ext uri="{FF2B5EF4-FFF2-40B4-BE49-F238E27FC236}">
                <a16:creationId xmlns:a16="http://schemas.microsoft.com/office/drawing/2014/main" id="{F6B3317B-DB82-5F74-7357-0776AB7A0978}"/>
              </a:ext>
            </a:extLst>
          </p:cNvPr>
          <p:cNvSpPr>
            <a:spLocks noGrp="1"/>
          </p:cNvSpPr>
          <p:nvPr>
            <p:ph type="sldNum" sz="quarter" idx="12"/>
          </p:nvPr>
        </p:nvSpPr>
        <p:spPr/>
        <p:txBody>
          <a:bodyPr/>
          <a:lstStyle/>
          <a:p>
            <a:fld id="{AB4510BC-A1D5-4B44-925C-78FB2FCED2D1}" type="slidenum">
              <a:rPr lang="en-US" smtClean="0"/>
              <a:t>48</a:t>
            </a:fld>
            <a:endParaRPr lang="en-US"/>
          </a:p>
        </p:txBody>
      </p:sp>
      <p:sp>
        <p:nvSpPr>
          <p:cNvPr id="6" name="TextBox 5">
            <a:extLst>
              <a:ext uri="{FF2B5EF4-FFF2-40B4-BE49-F238E27FC236}">
                <a16:creationId xmlns:a16="http://schemas.microsoft.com/office/drawing/2014/main" id="{4BE2A53C-B5A1-B178-AC70-BBAEF1A0F3AA}"/>
              </a:ext>
            </a:extLst>
          </p:cNvPr>
          <p:cNvSpPr txBox="1"/>
          <p:nvPr/>
        </p:nvSpPr>
        <p:spPr>
          <a:xfrm>
            <a:off x="2423014" y="2907410"/>
            <a:ext cx="9700113"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Instead</a:t>
            </a:r>
            <a:r>
              <a:rPr lang="en-US" sz="1800" baseline="0" dirty="0"/>
              <a:t> of buying an umbrella, </a:t>
            </a:r>
            <a:r>
              <a:rPr lang="en-US" sz="1800" baseline="0" dirty="0" err="1"/>
              <a:t>PersonX</a:t>
            </a:r>
            <a:r>
              <a:rPr lang="en-US" sz="1800" baseline="0" dirty="0"/>
              <a:t> go home.  </a:t>
            </a:r>
            <a:r>
              <a:rPr lang="en-US" sz="1800" dirty="0"/>
              <a:t>What happened before </a:t>
            </a:r>
            <a:r>
              <a:rPr lang="en-US" sz="1800" baseline="0" dirty="0" err="1"/>
              <a:t>PersonX</a:t>
            </a:r>
            <a:r>
              <a:rPr lang="en-US" sz="1800" dirty="0"/>
              <a:t> go home?</a:t>
            </a:r>
            <a:endParaRPr lang="en-US" sz="1800" i="0" dirty="0">
              <a:latin typeface="+mn-lt"/>
              <a:cs typeface="Times New Roman" panose="02020603050405020304" pitchFamily="18" charset="0"/>
            </a:endParaRPr>
          </a:p>
        </p:txBody>
      </p:sp>
      <p:sp>
        <p:nvSpPr>
          <p:cNvPr id="8" name="TextBox 7">
            <a:extLst>
              <a:ext uri="{FF2B5EF4-FFF2-40B4-BE49-F238E27FC236}">
                <a16:creationId xmlns:a16="http://schemas.microsoft.com/office/drawing/2014/main" id="{5B477655-192C-2B31-DF79-ADDA020B75FB}"/>
              </a:ext>
            </a:extLst>
          </p:cNvPr>
          <p:cNvSpPr txBox="1"/>
          <p:nvPr/>
        </p:nvSpPr>
        <p:spPr>
          <a:xfrm>
            <a:off x="0" y="6642556"/>
            <a:ext cx="11155115" cy="215444"/>
          </a:xfrm>
          <a:prstGeom prst="rect">
            <a:avLst/>
          </a:prstGeom>
          <a:noFill/>
        </p:spPr>
        <p:txBody>
          <a:bodyPr wrap="square">
            <a:spAutoFit/>
          </a:bodyPr>
          <a:lstStyle/>
          <a:p>
            <a:r>
              <a:rPr lang="en-HK" sz="800" b="0" i="0" dirty="0">
                <a:solidFill>
                  <a:srgbClr val="222222"/>
                </a:solidFill>
                <a:effectLst/>
                <a:latin typeface="Arial" panose="020B0604020202020204" pitchFamily="34" charset="0"/>
              </a:rPr>
              <a:t>Bai, J., Liu, X., Wang, W., Luo, C., &amp; </a:t>
            </a:r>
            <a:r>
              <a:rPr lang="en-HK" sz="800" b="0" i="0" dirty="0" err="1">
                <a:solidFill>
                  <a:srgbClr val="222222"/>
                </a:solidFill>
                <a:effectLst/>
                <a:latin typeface="Arial" panose="020B0604020202020204" pitchFamily="34" charset="0"/>
              </a:rPr>
              <a:t>Song,</a:t>
            </a:r>
            <a:r>
              <a:rPr lang="en-HK" sz="800" b="0" i="0" dirty="0">
                <a:solidFill>
                  <a:srgbClr val="222222"/>
                </a:solidFill>
                <a:effectLst/>
                <a:latin typeface="Arial" panose="020B0604020202020204" pitchFamily="34" charset="0"/>
              </a:rPr>
              <a:t> Y. (2023). Complex Query Answering on Eventuality Knowledge Graph with Implicit Logical Constraints. </a:t>
            </a:r>
            <a:r>
              <a:rPr lang="en-HK" sz="800" b="0" i="1" dirty="0" err="1">
                <a:solidFill>
                  <a:srgbClr val="222222"/>
                </a:solidFill>
                <a:effectLst/>
                <a:latin typeface="Arial" panose="020B0604020202020204" pitchFamily="34" charset="0"/>
              </a:rPr>
              <a:t>arXiv</a:t>
            </a:r>
            <a:r>
              <a:rPr lang="en-HK" sz="800" b="0" i="1" dirty="0">
                <a:solidFill>
                  <a:srgbClr val="222222"/>
                </a:solidFill>
                <a:effectLst/>
                <a:latin typeface="Arial" panose="020B0604020202020204" pitchFamily="34" charset="0"/>
              </a:rPr>
              <a:t> preprint arXiv:2305.19068</a:t>
            </a:r>
            <a:r>
              <a:rPr lang="en-HK" sz="800" b="0" i="0" dirty="0">
                <a:solidFill>
                  <a:srgbClr val="222222"/>
                </a:solidFill>
                <a:effectLst/>
                <a:latin typeface="Arial" panose="020B0604020202020204" pitchFamily="34" charset="0"/>
              </a:rPr>
              <a:t>.</a:t>
            </a:r>
            <a:endParaRPr lang="en-US" sz="800" dirty="0"/>
          </a:p>
        </p:txBody>
      </p:sp>
    </p:spTree>
    <p:extLst>
      <p:ext uri="{BB962C8B-B14F-4D97-AF65-F5344CB8AC3E}">
        <p14:creationId xmlns:p14="http://schemas.microsoft.com/office/powerpoint/2010/main" val="5643924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85D7C-EB46-75C1-CED4-673944EBA2BF}"/>
              </a:ext>
            </a:extLst>
          </p:cNvPr>
          <p:cNvSpPr>
            <a:spLocks noGrp="1"/>
          </p:cNvSpPr>
          <p:nvPr>
            <p:ph type="title"/>
          </p:nvPr>
        </p:nvSpPr>
        <p:spPr>
          <a:xfrm>
            <a:off x="482891" y="6536"/>
            <a:ext cx="10515600" cy="970578"/>
          </a:xfrm>
        </p:spPr>
        <p:txBody>
          <a:bodyPr/>
          <a:lstStyle/>
          <a:p>
            <a:r>
              <a:rPr lang="en-US" dirty="0"/>
              <a:t>Implicit Temporal Logical Constraints</a:t>
            </a:r>
          </a:p>
        </p:txBody>
      </p:sp>
      <p:sp>
        <p:nvSpPr>
          <p:cNvPr id="38" name="Rectangle: Rounded Corners 48">
            <a:extLst>
              <a:ext uri="{FF2B5EF4-FFF2-40B4-BE49-F238E27FC236}">
                <a16:creationId xmlns:a16="http://schemas.microsoft.com/office/drawing/2014/main" id="{1E9B983C-0254-5A4E-80B9-4C54BE5A0613}"/>
              </a:ext>
            </a:extLst>
          </p:cNvPr>
          <p:cNvSpPr/>
          <p:nvPr/>
        </p:nvSpPr>
        <p:spPr>
          <a:xfrm>
            <a:off x="2220373" y="5753816"/>
            <a:ext cx="9107050" cy="719011"/>
          </a:xfrm>
          <a:prstGeom prst="roundRect">
            <a:avLst/>
          </a:prstGeom>
          <a:solidFill>
            <a:schemeClr val="accent1">
              <a:lumMod val="60000"/>
              <a:lumOff val="40000"/>
              <a:alpha val="5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9" name="Rectangle: Rounded Corners 47">
            <a:extLst>
              <a:ext uri="{FF2B5EF4-FFF2-40B4-BE49-F238E27FC236}">
                <a16:creationId xmlns:a16="http://schemas.microsoft.com/office/drawing/2014/main" id="{D838972E-A100-1026-C7EF-F1062541DDE0}"/>
              </a:ext>
            </a:extLst>
          </p:cNvPr>
          <p:cNvSpPr/>
          <p:nvPr/>
        </p:nvSpPr>
        <p:spPr>
          <a:xfrm>
            <a:off x="2219814" y="5194750"/>
            <a:ext cx="9107050" cy="499385"/>
          </a:xfrm>
          <a:prstGeom prst="roundRect">
            <a:avLst/>
          </a:prstGeom>
          <a:solidFill>
            <a:schemeClr val="accent6">
              <a:lumMod val="60000"/>
              <a:lumOff val="40000"/>
              <a:alpha val="5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2" name="Rectangle: Rounded Corners 29">
            <a:extLst>
              <a:ext uri="{FF2B5EF4-FFF2-40B4-BE49-F238E27FC236}">
                <a16:creationId xmlns:a16="http://schemas.microsoft.com/office/drawing/2014/main" id="{DCC4CB9E-3B3E-6BDF-4181-F912B0FE2398}"/>
              </a:ext>
            </a:extLst>
          </p:cNvPr>
          <p:cNvSpPr/>
          <p:nvPr/>
        </p:nvSpPr>
        <p:spPr>
          <a:xfrm>
            <a:off x="2220373" y="3022197"/>
            <a:ext cx="9107050" cy="839337"/>
          </a:xfrm>
          <a:prstGeom prst="roundRect">
            <a:avLst/>
          </a:prstGeom>
          <a:solidFill>
            <a:schemeClr val="accent2">
              <a:lumMod val="60000"/>
              <a:lumOff val="40000"/>
              <a:alpha val="5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43" name="Rectangle: Rounded Corners 27">
            <a:extLst>
              <a:ext uri="{FF2B5EF4-FFF2-40B4-BE49-F238E27FC236}">
                <a16:creationId xmlns:a16="http://schemas.microsoft.com/office/drawing/2014/main" id="{686CC23F-220B-1FDE-867D-807077DC0E0D}"/>
              </a:ext>
            </a:extLst>
          </p:cNvPr>
          <p:cNvSpPr/>
          <p:nvPr/>
        </p:nvSpPr>
        <p:spPr>
          <a:xfrm>
            <a:off x="2214059" y="3899908"/>
            <a:ext cx="9112805" cy="1239314"/>
          </a:xfrm>
          <a:prstGeom prst="roundRect">
            <a:avLst/>
          </a:prstGeom>
          <a:solidFill>
            <a:schemeClr val="accent4">
              <a:lumMod val="60000"/>
              <a:lumOff val="40000"/>
              <a:alpha val="5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07A31432-5C7C-3031-5898-1BD0A1B79A94}"/>
                  </a:ext>
                </a:extLst>
              </p:cNvPr>
              <p:cNvSpPr txBox="1"/>
              <p:nvPr/>
            </p:nvSpPr>
            <p:spPr>
              <a:xfrm>
                <a:off x="2313751" y="4008454"/>
                <a:ext cx="4492813" cy="1015663"/>
              </a:xfrm>
              <a:prstGeom prst="rect">
                <a:avLst/>
              </a:prstGeom>
              <a:noFill/>
            </p:spPr>
            <p:txBody>
              <a:bodyPr wrap="square">
                <a:spAutoFit/>
              </a:bodyPr>
              <a:lstStyle/>
              <a:p>
                <a14:m>
                  <m:oMath xmlns:m="http://schemas.openxmlformats.org/officeDocument/2006/math">
                    <m:r>
                      <a:rPr lang="zh-CN" altLang="en-US" sz="2000" b="0" i="1" smtClean="0">
                        <a:latin typeface="Cambria Math" panose="02040503050406030204" pitchFamily="18" charset="0"/>
                      </a:rPr>
                      <m:t>𝜂</m:t>
                    </m:r>
                  </m:oMath>
                </a14:m>
                <a:r>
                  <a:rPr lang="en-US" altLang="zh-CN" sz="2000" dirty="0"/>
                  <a:t>(</a:t>
                </a:r>
                <a:r>
                  <a:rPr lang="en-US" altLang="zh-CN" sz="2000" i="1" dirty="0"/>
                  <a:t>Food is bad</a:t>
                </a:r>
                <a:r>
                  <a:rPr lang="en-US" altLang="zh-CN" sz="2000" dirty="0"/>
                  <a:t>) </a:t>
                </a:r>
                <a14:m>
                  <m:oMath xmlns:m="http://schemas.openxmlformats.org/officeDocument/2006/math">
                    <m:r>
                      <a:rPr lang="en-US" altLang="zh-CN" sz="2000" i="1">
                        <a:latin typeface="Cambria Math" panose="02040503050406030204" pitchFamily="18" charset="0"/>
                      </a:rPr>
                      <m:t>∧</m:t>
                    </m:r>
                    <m:r>
                      <a:rPr lang="zh-CN" altLang="en-US" sz="2000" i="1">
                        <a:latin typeface="Cambria Math" panose="02040503050406030204" pitchFamily="18" charset="0"/>
                      </a:rPr>
                      <m:t>𝜂</m:t>
                    </m:r>
                  </m:oMath>
                </a14:m>
                <a:r>
                  <a:rPr lang="en-US" altLang="zh-CN" sz="2000" b="0" dirty="0"/>
                  <a:t>(</a:t>
                </a:r>
                <a:r>
                  <a:rPr lang="en-US" sz="2000" i="1" dirty="0"/>
                  <a:t>PersonX</a:t>
                </a:r>
                <a:r>
                  <a:rPr lang="en-US" altLang="zh-CN" sz="2000" i="1" dirty="0"/>
                  <a:t> adds soy sauce</a:t>
                </a:r>
                <a:r>
                  <a:rPr lang="en-US" altLang="zh-CN" sz="2000" b="0" dirty="0"/>
                  <a:t>)</a:t>
                </a:r>
                <a14:m>
                  <m:oMath xmlns:m="http://schemas.openxmlformats.org/officeDocument/2006/math">
                    <m:r>
                      <a:rPr lang="en-US" altLang="zh-CN" sz="2000" i="1" smtClean="0">
                        <a:latin typeface="Cambria Math" panose="02040503050406030204" pitchFamily="18" charset="0"/>
                      </a:rPr>
                      <m:t>∧</m:t>
                    </m:r>
                    <m:r>
                      <a:rPr lang="zh-CN" altLang="en-US" sz="2000" b="1" i="1">
                        <a:latin typeface="Cambria Math" panose="02040503050406030204" pitchFamily="18" charset="0"/>
                      </a:rPr>
                      <m:t>𝝉</m:t>
                    </m:r>
                  </m:oMath>
                </a14:m>
                <a:r>
                  <a:rPr lang="en-US" altLang="zh-CN" sz="2000" dirty="0"/>
                  <a:t>(</a:t>
                </a:r>
                <a:r>
                  <a:rPr lang="en-US" altLang="zh-CN" sz="2000" b="1" i="1" dirty="0"/>
                  <a:t>Food is bad</a:t>
                </a:r>
                <a:r>
                  <a:rPr lang="en-US" altLang="zh-CN" sz="2000" dirty="0"/>
                  <a:t>) </a:t>
                </a:r>
                <a14:m>
                  <m:oMath xmlns:m="http://schemas.openxmlformats.org/officeDocument/2006/math">
                    <m:r>
                      <a:rPr lang="en-US" altLang="zh-CN" sz="2000" b="1" i="1">
                        <a:latin typeface="Cambria Math" panose="02040503050406030204" pitchFamily="18" charset="0"/>
                        <a:ea typeface="Cambria Math" panose="02040503050406030204" pitchFamily="18" charset="0"/>
                      </a:rPr>
                      <m:t>≺</m:t>
                    </m:r>
                  </m:oMath>
                </a14:m>
                <a:endParaRPr lang="en-HK" altLang="zh-CN" sz="2000" b="1" i="1" dirty="0">
                  <a:latin typeface="Cambria Math" panose="02040503050406030204" pitchFamily="18" charset="0"/>
                  <a:ea typeface="Cambria Math" panose="02040503050406030204" pitchFamily="18" charset="0"/>
                </a:endParaRPr>
              </a:p>
              <a:p>
                <a14:m>
                  <m:oMath xmlns:m="http://schemas.openxmlformats.org/officeDocument/2006/math">
                    <m:r>
                      <a:rPr lang="zh-CN" altLang="en-US" sz="2000" b="1" i="1" smtClean="0">
                        <a:latin typeface="Cambria Math" panose="02040503050406030204" pitchFamily="18" charset="0"/>
                      </a:rPr>
                      <m:t>𝝉</m:t>
                    </m:r>
                  </m:oMath>
                </a14:m>
                <a:r>
                  <a:rPr lang="en-US" altLang="zh-CN" sz="2000" dirty="0"/>
                  <a:t>(</a:t>
                </a:r>
                <a:r>
                  <a:rPr lang="en-US" sz="2000" b="1" i="1" dirty="0"/>
                  <a:t>PersonX</a:t>
                </a:r>
                <a:r>
                  <a:rPr lang="en-US" altLang="zh-CN" sz="2000" b="1" i="1" dirty="0"/>
                  <a:t> adds soy sauce</a:t>
                </a:r>
                <a:r>
                  <a:rPr lang="en-US" altLang="zh-CN" sz="2000" dirty="0"/>
                  <a:t>)</a:t>
                </a:r>
                <a:endParaRPr lang="en-US" altLang="zh-CN" sz="2000" i="1" dirty="0">
                  <a:latin typeface="Cambria Math" panose="02040503050406030204" pitchFamily="18" charset="0"/>
                </a:endParaRPr>
              </a:p>
            </p:txBody>
          </p:sp>
        </mc:Choice>
        <mc:Fallback xmlns="">
          <p:sp>
            <p:nvSpPr>
              <p:cNvPr id="45" name="TextBox 44">
                <a:extLst>
                  <a:ext uri="{FF2B5EF4-FFF2-40B4-BE49-F238E27FC236}">
                    <a16:creationId xmlns:a16="http://schemas.microsoft.com/office/drawing/2014/main" id="{07A31432-5C7C-3031-5898-1BD0A1B79A94}"/>
                  </a:ext>
                </a:extLst>
              </p:cNvPr>
              <p:cNvSpPr txBox="1">
                <a:spLocks noRot="1" noChangeAspect="1" noMove="1" noResize="1" noEditPoints="1" noAdjustHandles="1" noChangeArrowheads="1" noChangeShapeType="1" noTextEdit="1"/>
              </p:cNvSpPr>
              <p:nvPr/>
            </p:nvSpPr>
            <p:spPr>
              <a:xfrm>
                <a:off x="2313751" y="4008454"/>
                <a:ext cx="4492813" cy="1015663"/>
              </a:xfrm>
              <a:prstGeom prst="rect">
                <a:avLst/>
              </a:prstGeom>
              <a:blipFill>
                <a:blip r:embed="rId3"/>
                <a:stretch>
                  <a:fillRect l="-1493" t="-3614" b="-10241"/>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D3528A0E-DD1A-ADFC-FA31-66E0CBED7AB1}"/>
                  </a:ext>
                </a:extLst>
              </p:cNvPr>
              <p:cNvSpPr txBox="1"/>
              <p:nvPr/>
            </p:nvSpPr>
            <p:spPr>
              <a:xfrm>
                <a:off x="7271256" y="4027719"/>
                <a:ext cx="3892269" cy="1048172"/>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zh-CN" altLang="en-US" sz="2000" b="0" i="1" smtClean="0">
                          <a:latin typeface="Cambria Math" panose="02040503050406030204" pitchFamily="18" charset="0"/>
                        </a:rPr>
                        <m:t>𝜂</m:t>
                      </m:r>
                      <m:r>
                        <m:rPr>
                          <m:nor/>
                        </m:rPr>
                        <a:rPr lang="en-US" altLang="zh-CN" sz="2000" dirty="0"/>
                        <m:t>(</m:t>
                      </m:r>
                      <m:r>
                        <m:rPr>
                          <m:nor/>
                        </m:rPr>
                        <a:rPr lang="en-US" altLang="zh-CN" sz="2000" i="1" dirty="0"/>
                        <m:t>Food</m:t>
                      </m:r>
                      <m:r>
                        <m:rPr>
                          <m:nor/>
                        </m:rPr>
                        <a:rPr lang="en-US" altLang="zh-CN" sz="2000" i="1" dirty="0"/>
                        <m:t> </m:t>
                      </m:r>
                      <m:r>
                        <m:rPr>
                          <m:nor/>
                        </m:rPr>
                        <a:rPr lang="en-US" altLang="zh-CN" sz="2000" i="1" dirty="0"/>
                        <m:t>is</m:t>
                      </m:r>
                      <m:r>
                        <m:rPr>
                          <m:nor/>
                        </m:rPr>
                        <a:rPr lang="en-US" altLang="zh-CN" sz="2000" i="1" dirty="0"/>
                        <m:t> </m:t>
                      </m:r>
                      <m:r>
                        <m:rPr>
                          <m:nor/>
                        </m:rPr>
                        <a:rPr lang="en-US" altLang="zh-CN" sz="2000" i="1" dirty="0"/>
                        <m:t>bad</m:t>
                      </m:r>
                      <m:r>
                        <m:rPr>
                          <m:nor/>
                        </m:rPr>
                        <a:rPr lang="en-US" altLang="zh-CN" sz="2000" dirty="0"/>
                        <m:t>)</m:t>
                      </m:r>
                      <m:r>
                        <a:rPr lang="en-US" altLang="zh-CN" sz="2000" i="1">
                          <a:latin typeface="Cambria Math" panose="02040503050406030204" pitchFamily="18" charset="0"/>
                        </a:rPr>
                        <m:t>∧</m:t>
                      </m:r>
                      <m:r>
                        <a:rPr lang="zh-CN" altLang="en-US" sz="2000" i="1">
                          <a:latin typeface="Cambria Math" panose="02040503050406030204" pitchFamily="18" charset="0"/>
                        </a:rPr>
                        <m:t>𝜂</m:t>
                      </m:r>
                      <m:d>
                        <m:dPr>
                          <m:ctrlPr>
                            <a:rPr lang="en-US" altLang="zh-CN" sz="2000" b="0" i="1" smtClean="0">
                              <a:latin typeface="Cambria Math" panose="02040503050406030204" pitchFamily="18" charset="0"/>
                            </a:rPr>
                          </m:ctrlPr>
                        </m:dPr>
                        <m:e>
                          <m:r>
                            <m:rPr>
                              <m:nor/>
                            </m:rPr>
                            <a:rPr lang="en-US" altLang="zh-CN" sz="2000" i="1" dirty="0"/>
                            <m:t>V</m:t>
                          </m:r>
                          <m:r>
                            <m:rPr>
                              <m:nor/>
                            </m:rPr>
                            <a:rPr lang="en-US" altLang="zh-CN" sz="2000" i="1" baseline="-25000" dirty="0"/>
                            <m:t>?</m:t>
                          </m:r>
                        </m:e>
                      </m:d>
                      <m:r>
                        <a:rPr lang="en-US" altLang="zh-CN" sz="2000" b="0" i="1" smtClean="0">
                          <a:latin typeface="Cambria Math" panose="02040503050406030204" pitchFamily="18" charset="0"/>
                        </a:rPr>
                        <m:t>∧</m:t>
                      </m:r>
                      <m:d>
                        <m:dPr>
                          <m:ctrlPr>
                            <a:rPr lang="en-US" altLang="zh-CN" sz="2000" b="0" i="1" smtClean="0">
                              <a:latin typeface="Cambria Math" panose="02040503050406030204" pitchFamily="18" charset="0"/>
                            </a:rPr>
                          </m:ctrlPr>
                        </m:dPr>
                        <m:e>
                          <m:r>
                            <a:rPr lang="zh-CN" altLang="en-US" sz="2000" i="1">
                              <a:latin typeface="Cambria Math" panose="02040503050406030204" pitchFamily="18" charset="0"/>
                            </a:rPr>
                            <m:t>𝜂</m:t>
                          </m:r>
                          <m:d>
                            <m:dPr>
                              <m:ctrlPr>
                                <a:rPr lang="en-US" altLang="zh-CN" sz="2000" i="1">
                                  <a:latin typeface="Cambria Math" panose="02040503050406030204" pitchFamily="18" charset="0"/>
                                </a:rPr>
                              </m:ctrlPr>
                            </m:dPr>
                            <m:e>
                              <m:r>
                                <m:rPr>
                                  <m:nor/>
                                </m:rPr>
                                <a:rPr lang="en-US" altLang="zh-CN" sz="2000" i="1" dirty="0"/>
                                <m:t>V</m:t>
                              </m:r>
                              <m:r>
                                <m:rPr>
                                  <m:nor/>
                                </m:rPr>
                                <a:rPr lang="en-US" altLang="zh-CN" sz="2000" i="1" baseline="-25000" dirty="0"/>
                                <m:t>?</m:t>
                              </m:r>
                            </m:e>
                          </m:d>
                          <m:r>
                            <a:rPr lang="en-US" altLang="zh-CN" sz="2000" i="1" smtClean="0">
                              <a:latin typeface="Cambria Math" panose="02040503050406030204" pitchFamily="18" charset="0"/>
                              <a:ea typeface="Cambria Math" panose="02040503050406030204" pitchFamily="18" charset="0"/>
                            </a:rPr>
                            <m:t>→</m:t>
                          </m:r>
                          <m:r>
                            <a:rPr lang="zh-CN" altLang="en-US" sz="2000" i="1">
                              <a:latin typeface="Cambria Math" panose="02040503050406030204" pitchFamily="18" charset="0"/>
                            </a:rPr>
                            <m:t>𝜂</m:t>
                          </m:r>
                          <m:d>
                            <m:dPr>
                              <m:ctrlPr>
                                <a:rPr lang="en-US" altLang="zh-CN" sz="2000" i="1">
                                  <a:latin typeface="Cambria Math" panose="02040503050406030204" pitchFamily="18" charset="0"/>
                                </a:rPr>
                              </m:ctrlPr>
                            </m:dPr>
                            <m:e>
                              <m:r>
                                <m:rPr>
                                  <m:nor/>
                                </m:rPr>
                                <a:rPr lang="en-US" altLang="zh-CN" sz="2000" i="1" dirty="0"/>
                                <m:t>Food</m:t>
                              </m:r>
                              <m:r>
                                <m:rPr>
                                  <m:nor/>
                                </m:rPr>
                                <a:rPr lang="en-US" altLang="zh-CN" sz="2000" i="1" dirty="0"/>
                                <m:t> </m:t>
                              </m:r>
                              <m:r>
                                <m:rPr>
                                  <m:nor/>
                                </m:rPr>
                                <a:rPr lang="en-US" altLang="zh-CN" sz="2000" i="1" dirty="0"/>
                                <m:t>is</m:t>
                              </m:r>
                              <m:r>
                                <m:rPr>
                                  <m:nor/>
                                </m:rPr>
                                <a:rPr lang="en-US" altLang="zh-CN" sz="2000" i="1" dirty="0"/>
                                <m:t> </m:t>
                              </m:r>
                              <m:r>
                                <m:rPr>
                                  <m:nor/>
                                </m:rPr>
                                <a:rPr lang="en-US" altLang="zh-CN" sz="2000" i="1" dirty="0"/>
                                <m:t>bad</m:t>
                              </m:r>
                            </m:e>
                          </m:d>
                        </m:e>
                      </m:d>
                      <m:r>
                        <a:rPr lang="en-US" altLang="zh-CN" sz="2000" b="0" i="1" smtClean="0">
                          <a:latin typeface="Cambria Math" panose="02040503050406030204" pitchFamily="18" charset="0"/>
                        </a:rPr>
                        <m:t>∧ </m:t>
                      </m:r>
                      <m:r>
                        <a:rPr lang="zh-CN" altLang="en-US" sz="2000" b="1" i="1" smtClean="0">
                          <a:latin typeface="Cambria Math" panose="02040503050406030204" pitchFamily="18" charset="0"/>
                        </a:rPr>
                        <m:t>𝝉</m:t>
                      </m:r>
                      <m:d>
                        <m:dPr>
                          <m:ctrlPr>
                            <a:rPr lang="en-US" altLang="zh-CN" sz="2000" b="1" i="1" smtClean="0">
                              <a:latin typeface="Cambria Math" panose="02040503050406030204" pitchFamily="18" charset="0"/>
                            </a:rPr>
                          </m:ctrlPr>
                        </m:dPr>
                        <m:e>
                          <m:r>
                            <m:rPr>
                              <m:nor/>
                            </m:rPr>
                            <a:rPr lang="en-US" altLang="zh-CN" sz="2000" b="1" i="1" dirty="0"/>
                            <m:t>Food</m:t>
                          </m:r>
                          <m:r>
                            <m:rPr>
                              <m:nor/>
                            </m:rPr>
                            <a:rPr lang="en-US" altLang="zh-CN" sz="2000" b="1" i="1" dirty="0"/>
                            <m:t> </m:t>
                          </m:r>
                          <m:r>
                            <m:rPr>
                              <m:nor/>
                            </m:rPr>
                            <a:rPr lang="en-US" altLang="zh-CN" sz="2000" b="1" i="1" dirty="0"/>
                            <m:t>is</m:t>
                          </m:r>
                          <m:r>
                            <m:rPr>
                              <m:nor/>
                            </m:rPr>
                            <a:rPr lang="en-US" altLang="zh-CN" sz="2000" b="1" i="1" dirty="0"/>
                            <m:t> </m:t>
                          </m:r>
                          <m:r>
                            <m:rPr>
                              <m:nor/>
                            </m:rPr>
                            <a:rPr lang="en-US" altLang="zh-CN" sz="2000" b="1" i="1" dirty="0"/>
                            <m:t>bad</m:t>
                          </m:r>
                        </m:e>
                      </m:d>
                      <m:r>
                        <a:rPr lang="en-US" altLang="zh-CN" sz="2000" b="1" i="1" smtClean="0">
                          <a:latin typeface="Cambria Math" panose="02040503050406030204" pitchFamily="18" charset="0"/>
                        </a:rPr>
                        <m:t> </m:t>
                      </m:r>
                      <m:r>
                        <a:rPr lang="en-US" altLang="zh-CN" sz="2000" b="1" i="1" smtClean="0">
                          <a:latin typeface="Cambria Math" panose="02040503050406030204" pitchFamily="18" charset="0"/>
                          <a:ea typeface="Cambria Math" panose="02040503050406030204" pitchFamily="18" charset="0"/>
                        </a:rPr>
                        <m:t>≻</m:t>
                      </m:r>
                      <m:r>
                        <a:rPr lang="zh-CN" altLang="en-US" sz="2000" b="1" i="1">
                          <a:latin typeface="Cambria Math" panose="02040503050406030204" pitchFamily="18" charset="0"/>
                        </a:rPr>
                        <m:t>𝝉</m:t>
                      </m:r>
                      <m:d>
                        <m:dPr>
                          <m:ctrlPr>
                            <a:rPr lang="en-US" altLang="zh-CN" sz="2000" i="1">
                              <a:latin typeface="Cambria Math" panose="02040503050406030204" pitchFamily="18" charset="0"/>
                            </a:rPr>
                          </m:ctrlPr>
                        </m:dPr>
                        <m:e>
                          <m:r>
                            <m:rPr>
                              <m:nor/>
                            </m:rPr>
                            <a:rPr lang="en-US" altLang="zh-CN" sz="2000" b="1" i="1" dirty="0"/>
                            <m:t>V</m:t>
                          </m:r>
                          <m:r>
                            <m:rPr>
                              <m:nor/>
                            </m:rPr>
                            <a:rPr lang="en-US" altLang="zh-CN" sz="2000" b="1" i="1" baseline="-25000" dirty="0"/>
                            <m:t>?</m:t>
                          </m:r>
                        </m:e>
                      </m:d>
                    </m:oMath>
                  </m:oMathPara>
                </a14:m>
                <a:endParaRPr lang="en-US" altLang="zh-CN" sz="2000" b="1" i="1" dirty="0">
                  <a:latin typeface="Times New Roman" panose="02020603050405020304" pitchFamily="18" charset="0"/>
                  <a:cs typeface="Times New Roman" panose="02020603050405020304" pitchFamily="18" charset="0"/>
                </a:endParaRPr>
              </a:p>
            </p:txBody>
          </p:sp>
        </mc:Choice>
        <mc:Fallback xmlns="">
          <p:sp>
            <p:nvSpPr>
              <p:cNvPr id="46" name="TextBox 45">
                <a:extLst>
                  <a:ext uri="{FF2B5EF4-FFF2-40B4-BE49-F238E27FC236}">
                    <a16:creationId xmlns:a16="http://schemas.microsoft.com/office/drawing/2014/main" id="{D3528A0E-DD1A-ADFC-FA31-66E0CBED7AB1}"/>
                  </a:ext>
                </a:extLst>
              </p:cNvPr>
              <p:cNvSpPr txBox="1">
                <a:spLocks noRot="1" noChangeAspect="1" noMove="1" noResize="1" noEditPoints="1" noAdjustHandles="1" noChangeArrowheads="1" noChangeShapeType="1" noTextEdit="1"/>
              </p:cNvSpPr>
              <p:nvPr/>
            </p:nvSpPr>
            <p:spPr>
              <a:xfrm>
                <a:off x="7271256" y="4027719"/>
                <a:ext cx="3892269" cy="1048172"/>
              </a:xfrm>
              <a:prstGeom prst="rect">
                <a:avLst/>
              </a:prstGeom>
              <a:blipFill>
                <a:blip r:embed="rId4"/>
                <a:stretch>
                  <a:fillRect/>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4432E599-6169-DB0F-9840-09F9903FC514}"/>
                  </a:ext>
                </a:extLst>
              </p:cNvPr>
              <p:cNvSpPr txBox="1"/>
              <p:nvPr/>
            </p:nvSpPr>
            <p:spPr>
              <a:xfrm>
                <a:off x="2237535" y="5783196"/>
                <a:ext cx="8183257" cy="70076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sz="2000" i="1">
                          <a:latin typeface="Cambria Math" panose="02040503050406030204" pitchFamily="18" charset="0"/>
                        </a:rPr>
                        <m:t>𝜂</m:t>
                      </m:r>
                      <m:r>
                        <m:rPr>
                          <m:nor/>
                        </m:rPr>
                        <a:rPr lang="en-US" altLang="zh-CN" sz="2000" dirty="0"/>
                        <m:t>(</m:t>
                      </m:r>
                      <m:r>
                        <m:rPr>
                          <m:nor/>
                        </m:rPr>
                        <a:rPr lang="en-US" altLang="zh-CN" sz="2000" i="1" dirty="0"/>
                        <m:t>Food</m:t>
                      </m:r>
                      <m:r>
                        <m:rPr>
                          <m:nor/>
                        </m:rPr>
                        <a:rPr lang="en-US" altLang="zh-CN" sz="2000" i="1" dirty="0"/>
                        <m:t> </m:t>
                      </m:r>
                      <m:r>
                        <m:rPr>
                          <m:nor/>
                        </m:rPr>
                        <a:rPr lang="en-US" altLang="zh-CN" sz="2000" i="1" dirty="0"/>
                        <m:t>is</m:t>
                      </m:r>
                      <m:r>
                        <m:rPr>
                          <m:nor/>
                        </m:rPr>
                        <a:rPr lang="en-US" altLang="zh-CN" sz="2000" i="1" dirty="0"/>
                        <m:t> </m:t>
                      </m:r>
                      <m:r>
                        <m:rPr>
                          <m:nor/>
                        </m:rPr>
                        <a:rPr lang="en-US" altLang="zh-CN" sz="2000" i="1" dirty="0"/>
                        <m:t>bad</m:t>
                      </m:r>
                      <m:r>
                        <m:rPr>
                          <m:nor/>
                        </m:rPr>
                        <a:rPr lang="en-US" altLang="zh-CN" sz="2000" dirty="0"/>
                        <m:t>) </m:t>
                      </m:r>
                      <m:r>
                        <a:rPr lang="en-US" altLang="zh-CN" sz="2000" i="1">
                          <a:latin typeface="Cambria Math" panose="02040503050406030204" pitchFamily="18" charset="0"/>
                        </a:rPr>
                        <m:t>∧</m:t>
                      </m:r>
                      <m:r>
                        <a:rPr lang="zh-CN" altLang="en-US" sz="2000" i="1">
                          <a:latin typeface="Cambria Math" panose="02040503050406030204" pitchFamily="18" charset="0"/>
                        </a:rPr>
                        <m:t>𝜂</m:t>
                      </m:r>
                      <m:r>
                        <m:rPr>
                          <m:nor/>
                        </m:rPr>
                        <a:rPr lang="en-US" altLang="zh-CN" sz="2000" dirty="0"/>
                        <m:t>(</m:t>
                      </m:r>
                      <m:r>
                        <m:rPr>
                          <m:nor/>
                        </m:rPr>
                        <a:rPr lang="en-US" sz="2000" i="1" dirty="0"/>
                        <m:t>PersonX</m:t>
                      </m:r>
                      <m:r>
                        <m:rPr>
                          <m:nor/>
                        </m:rPr>
                        <a:rPr lang="en-HK" sz="2000" b="0" i="1" dirty="0" smtClean="0"/>
                        <m:t> </m:t>
                      </m:r>
                      <m:r>
                        <m:rPr>
                          <m:nor/>
                        </m:rPr>
                        <a:rPr lang="en-US" altLang="zh-CN" sz="2000" i="1" dirty="0"/>
                        <m:t>adds</m:t>
                      </m:r>
                      <m:r>
                        <m:rPr>
                          <m:nor/>
                        </m:rPr>
                        <a:rPr lang="en-US" altLang="zh-CN" sz="2000" i="1" dirty="0"/>
                        <m:t> </m:t>
                      </m:r>
                      <m:r>
                        <m:rPr>
                          <m:nor/>
                        </m:rPr>
                        <a:rPr lang="en-US" altLang="zh-CN" sz="2000" i="1" dirty="0"/>
                        <m:t>soy</m:t>
                      </m:r>
                      <m:r>
                        <m:rPr>
                          <m:nor/>
                        </m:rPr>
                        <a:rPr lang="en-US" altLang="zh-CN" sz="2000" i="1" dirty="0"/>
                        <m:t> </m:t>
                      </m:r>
                      <m:r>
                        <m:rPr>
                          <m:nor/>
                        </m:rPr>
                        <a:rPr lang="en-US" altLang="zh-CN" sz="2000" i="1" dirty="0"/>
                        <m:t>sauce</m:t>
                      </m:r>
                      <m:r>
                        <m:rPr>
                          <m:nor/>
                        </m:rPr>
                        <a:rPr lang="en-US" altLang="zh-CN" sz="2000" dirty="0"/>
                        <m:t>)</m:t>
                      </m:r>
                      <m:r>
                        <a:rPr lang="en-US" altLang="zh-CN" sz="2000" i="1">
                          <a:latin typeface="Cambria Math" panose="02040503050406030204" pitchFamily="18" charset="0"/>
                        </a:rPr>
                        <m:t>∧</m:t>
                      </m:r>
                      <m:r>
                        <a:rPr lang="zh-CN" altLang="en-US" sz="2000" i="1">
                          <a:latin typeface="Cambria Math" panose="02040503050406030204" pitchFamily="18" charset="0"/>
                        </a:rPr>
                        <m:t>𝜂</m:t>
                      </m:r>
                      <m:r>
                        <m:rPr>
                          <m:nor/>
                        </m:rPr>
                        <a:rPr lang="en-US" altLang="zh-CN" sz="2000" dirty="0"/>
                        <m:t>(</m:t>
                      </m:r>
                      <m:r>
                        <m:rPr>
                          <m:nor/>
                        </m:rPr>
                        <a:rPr lang="en-US" altLang="zh-CN" sz="2000" i="1" dirty="0"/>
                        <m:t>Food</m:t>
                      </m:r>
                      <m:r>
                        <m:rPr>
                          <m:nor/>
                        </m:rPr>
                        <a:rPr lang="en-US" altLang="zh-CN" sz="2000" i="1" dirty="0"/>
                        <m:t> </m:t>
                      </m:r>
                      <m:r>
                        <m:rPr>
                          <m:nor/>
                        </m:rPr>
                        <a:rPr lang="en-US" altLang="zh-CN" sz="2000" i="1" dirty="0"/>
                        <m:t>is</m:t>
                      </m:r>
                      <m:r>
                        <m:rPr>
                          <m:nor/>
                        </m:rPr>
                        <a:rPr lang="en-US" altLang="zh-CN" sz="2000" i="1" dirty="0"/>
                        <m:t> </m:t>
                      </m:r>
                      <m:r>
                        <m:rPr>
                          <m:nor/>
                        </m:rPr>
                        <a:rPr lang="en-US" altLang="zh-CN" sz="2000" i="1" dirty="0"/>
                        <m:t>bad</m:t>
                      </m:r>
                      <m:r>
                        <m:rPr>
                          <m:nor/>
                        </m:rPr>
                        <a:rPr lang="en-US" altLang="zh-CN" sz="2000" dirty="0"/>
                        <m:t>)</m:t>
                      </m:r>
                      <m:r>
                        <a:rPr lang="en-US" altLang="zh-CN" sz="2000" i="1">
                          <a:latin typeface="Cambria Math" panose="02040503050406030204" pitchFamily="18" charset="0"/>
                        </a:rPr>
                        <m:t>∧</m:t>
                      </m:r>
                      <m:r>
                        <a:rPr lang="zh-CN" altLang="en-US" sz="2000" i="1">
                          <a:latin typeface="Cambria Math" panose="02040503050406030204" pitchFamily="18" charset="0"/>
                        </a:rPr>
                        <m:t>𝜂</m:t>
                      </m:r>
                      <m:d>
                        <m:dPr>
                          <m:ctrlPr>
                            <a:rPr lang="en-US" altLang="zh-CN" sz="2000" i="1">
                              <a:latin typeface="Cambria Math" panose="02040503050406030204" pitchFamily="18" charset="0"/>
                            </a:rPr>
                          </m:ctrlPr>
                        </m:dPr>
                        <m:e>
                          <m:r>
                            <m:rPr>
                              <m:nor/>
                            </m:rPr>
                            <a:rPr lang="en-US" altLang="zh-CN" sz="2000" i="1" dirty="0"/>
                            <m:t>V</m:t>
                          </m:r>
                          <m:r>
                            <m:rPr>
                              <m:nor/>
                            </m:rPr>
                            <a:rPr lang="en-US" altLang="zh-CN" sz="2000" i="1" baseline="-25000" dirty="0"/>
                            <m:t>?</m:t>
                          </m:r>
                        </m:e>
                      </m:d>
                      <m:r>
                        <a:rPr lang="en-US" altLang="zh-CN" sz="2000" i="1">
                          <a:latin typeface="Cambria Math" panose="02040503050406030204" pitchFamily="18" charset="0"/>
                        </a:rPr>
                        <m:t>∧(</m:t>
                      </m:r>
                      <m:r>
                        <a:rPr lang="zh-CN" altLang="en-US" sz="2000" i="1">
                          <a:latin typeface="Cambria Math" panose="02040503050406030204" pitchFamily="18" charset="0"/>
                        </a:rPr>
                        <m:t>𝜂</m:t>
                      </m:r>
                      <m:d>
                        <m:dPr>
                          <m:ctrlPr>
                            <a:rPr lang="en-US" altLang="zh-CN" sz="2000" i="1">
                              <a:latin typeface="Cambria Math" panose="02040503050406030204" pitchFamily="18" charset="0"/>
                            </a:rPr>
                          </m:ctrlPr>
                        </m:dPr>
                        <m:e>
                          <m:r>
                            <m:rPr>
                              <m:nor/>
                            </m:rPr>
                            <a:rPr lang="en-US" altLang="zh-CN" sz="2000" i="1" dirty="0"/>
                            <m:t>V</m:t>
                          </m:r>
                          <m:r>
                            <m:rPr>
                              <m:nor/>
                            </m:rPr>
                            <a:rPr lang="en-US" altLang="zh-CN" sz="2000" i="1" baseline="-25000" dirty="0"/>
                            <m:t>?</m:t>
                          </m:r>
                        </m:e>
                      </m:d>
                      <m:r>
                        <a:rPr lang="en-US" altLang="zh-CN" sz="2000" i="1">
                          <a:latin typeface="Cambria Math" panose="02040503050406030204" pitchFamily="18" charset="0"/>
                          <a:ea typeface="Cambria Math" panose="02040503050406030204" pitchFamily="18" charset="0"/>
                        </a:rPr>
                        <m:t>→</m:t>
                      </m:r>
                      <m:r>
                        <a:rPr lang="zh-CN" altLang="en-US" sz="2000" i="1">
                          <a:latin typeface="Cambria Math" panose="02040503050406030204" pitchFamily="18" charset="0"/>
                        </a:rPr>
                        <m:t>𝜂</m:t>
                      </m:r>
                      <m:d>
                        <m:dPr>
                          <m:ctrlPr>
                            <a:rPr lang="en-US" altLang="zh-CN" sz="2000" i="1">
                              <a:latin typeface="Cambria Math" panose="02040503050406030204" pitchFamily="18" charset="0"/>
                            </a:rPr>
                          </m:ctrlPr>
                        </m:dPr>
                        <m:e>
                          <m:r>
                            <m:rPr>
                              <m:nor/>
                            </m:rPr>
                            <a:rPr lang="en-US" altLang="zh-CN" sz="2000" i="1" dirty="0"/>
                            <m:t>Food</m:t>
                          </m:r>
                          <m:r>
                            <m:rPr>
                              <m:nor/>
                            </m:rPr>
                            <a:rPr lang="en-US" altLang="zh-CN" sz="2000" i="1" dirty="0"/>
                            <m:t> </m:t>
                          </m:r>
                          <m:r>
                            <m:rPr>
                              <m:nor/>
                            </m:rPr>
                            <a:rPr lang="en-US" altLang="zh-CN" sz="2000" i="1" dirty="0"/>
                            <m:t>is</m:t>
                          </m:r>
                          <m:r>
                            <m:rPr>
                              <m:nor/>
                            </m:rPr>
                            <a:rPr lang="en-US" altLang="zh-CN" sz="2000" i="1" dirty="0"/>
                            <m:t> </m:t>
                          </m:r>
                          <m:r>
                            <m:rPr>
                              <m:nor/>
                            </m:rPr>
                            <a:rPr lang="en-US" altLang="zh-CN" sz="2000" i="1" dirty="0"/>
                            <m:t>bad</m:t>
                          </m:r>
                        </m:e>
                      </m:d>
                      <m:r>
                        <a:rPr lang="en-US" altLang="zh-CN" sz="2000" i="1">
                          <a:latin typeface="Cambria Math" panose="02040503050406030204" pitchFamily="18" charset="0"/>
                        </a:rPr>
                        <m:t>)</m:t>
                      </m:r>
                    </m:oMath>
                  </m:oMathPara>
                </a14:m>
                <a:endParaRPr lang="en-US" altLang="zh-CN" sz="2000" i="1" dirty="0">
                  <a:latin typeface="Times New Roman" panose="02020603050405020304" pitchFamily="18" charset="0"/>
                  <a:cs typeface="Times New Roman" panose="02020603050405020304" pitchFamily="18" charset="0"/>
                </a:endParaRPr>
              </a:p>
            </p:txBody>
          </p:sp>
        </mc:Choice>
        <mc:Fallback xmlns="">
          <p:sp>
            <p:nvSpPr>
              <p:cNvPr id="52" name="TextBox 51">
                <a:extLst>
                  <a:ext uri="{FF2B5EF4-FFF2-40B4-BE49-F238E27FC236}">
                    <a16:creationId xmlns:a16="http://schemas.microsoft.com/office/drawing/2014/main" id="{4432E599-6169-DB0F-9840-09F9903FC514}"/>
                  </a:ext>
                </a:extLst>
              </p:cNvPr>
              <p:cNvSpPr txBox="1">
                <a:spLocks noRot="1" noChangeAspect="1" noMove="1" noResize="1" noEditPoints="1" noAdjustHandles="1" noChangeArrowheads="1" noChangeShapeType="1" noTextEdit="1"/>
              </p:cNvSpPr>
              <p:nvPr/>
            </p:nvSpPr>
            <p:spPr>
              <a:xfrm>
                <a:off x="2237535" y="5783196"/>
                <a:ext cx="8183257" cy="700769"/>
              </a:xfrm>
              <a:prstGeom prst="rect">
                <a:avLst/>
              </a:prstGeom>
              <a:blipFill>
                <a:blip r:embed="rId5"/>
                <a:stretch>
                  <a:fillRect b="-8696"/>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5707BE47-B44F-0F18-27F9-8D5EB2D45F3A}"/>
                  </a:ext>
                </a:extLst>
              </p:cNvPr>
              <p:cNvSpPr txBox="1"/>
              <p:nvPr/>
            </p:nvSpPr>
            <p:spPr>
              <a:xfrm>
                <a:off x="2289987" y="5280944"/>
                <a:ext cx="9509583" cy="400110"/>
              </a:xfrm>
              <a:prstGeom prst="rect">
                <a:avLst/>
              </a:prstGeom>
              <a:noFill/>
            </p:spPr>
            <p:txBody>
              <a:bodyPr wrap="square">
                <a:spAutoFit/>
              </a:bodyPr>
              <a:lstStyle/>
              <a:p>
                <a14:m>
                  <m:oMath xmlns:m="http://schemas.openxmlformats.org/officeDocument/2006/math">
                    <m:r>
                      <a:rPr lang="zh-CN" altLang="en-US" sz="2000" b="1" i="1">
                        <a:latin typeface="Cambria Math" panose="02040503050406030204" pitchFamily="18" charset="0"/>
                      </a:rPr>
                      <m:t>𝝉</m:t>
                    </m:r>
                  </m:oMath>
                </a14:m>
                <a:r>
                  <a:rPr lang="en-US" altLang="zh-CN" sz="2000" dirty="0"/>
                  <a:t>(</a:t>
                </a:r>
                <a:r>
                  <a:rPr lang="en-US" altLang="zh-CN" sz="2000" b="1" i="1" dirty="0"/>
                  <a:t>Food is bad</a:t>
                </a:r>
                <a:r>
                  <a:rPr lang="en-US" altLang="zh-CN" sz="2000" dirty="0"/>
                  <a:t>) </a:t>
                </a:r>
                <a14:m>
                  <m:oMath xmlns:m="http://schemas.openxmlformats.org/officeDocument/2006/math">
                    <m:r>
                      <a:rPr lang="en-US" altLang="zh-CN" sz="2000" b="1" i="1">
                        <a:latin typeface="Cambria Math" panose="02040503050406030204" pitchFamily="18" charset="0"/>
                        <a:ea typeface="Cambria Math" panose="02040503050406030204" pitchFamily="18" charset="0"/>
                      </a:rPr>
                      <m:t>≺</m:t>
                    </m:r>
                    <m:r>
                      <a:rPr lang="zh-CN" altLang="en-US" sz="2000" b="1" i="1">
                        <a:latin typeface="Cambria Math" panose="02040503050406030204" pitchFamily="18" charset="0"/>
                      </a:rPr>
                      <m:t>𝝉</m:t>
                    </m:r>
                  </m:oMath>
                </a14:m>
                <a:r>
                  <a:rPr lang="en-US" altLang="zh-CN" sz="2000" dirty="0"/>
                  <a:t>(</a:t>
                </a:r>
                <a:r>
                  <a:rPr lang="en-US" sz="2000" b="1" i="1" dirty="0"/>
                  <a:t>PersonX</a:t>
                </a:r>
                <a:r>
                  <a:rPr lang="en-US" altLang="zh-CN" sz="2000" b="1" i="1" dirty="0"/>
                  <a:t> adds soy sauce</a:t>
                </a:r>
                <a:r>
                  <a:rPr lang="en-US" altLang="zh-CN" sz="2000" dirty="0"/>
                  <a:t>) </a:t>
                </a:r>
                <a14:m>
                  <m:oMath xmlns:m="http://schemas.openxmlformats.org/officeDocument/2006/math">
                    <m:r>
                      <a:rPr lang="en-US" altLang="zh-CN" sz="2000" i="1">
                        <a:latin typeface="Cambria Math" panose="02040503050406030204" pitchFamily="18" charset="0"/>
                      </a:rPr>
                      <m:t>∧</m:t>
                    </m:r>
                    <m:r>
                      <a:rPr lang="zh-CN" altLang="en-US" sz="2000" b="1" i="1">
                        <a:latin typeface="Cambria Math" panose="02040503050406030204" pitchFamily="18" charset="0"/>
                      </a:rPr>
                      <m:t>𝝉</m:t>
                    </m:r>
                    <m:d>
                      <m:dPr>
                        <m:ctrlPr>
                          <a:rPr lang="en-US" altLang="zh-CN" sz="2000" b="1" i="1">
                            <a:latin typeface="Cambria Math" panose="02040503050406030204" pitchFamily="18" charset="0"/>
                          </a:rPr>
                        </m:ctrlPr>
                      </m:dPr>
                      <m:e>
                        <m:r>
                          <m:rPr>
                            <m:nor/>
                          </m:rPr>
                          <a:rPr lang="en-US" altLang="zh-CN" sz="2000" b="1" i="1" dirty="0"/>
                          <m:t>Food</m:t>
                        </m:r>
                        <m:r>
                          <m:rPr>
                            <m:nor/>
                          </m:rPr>
                          <a:rPr lang="en-US" altLang="zh-CN" sz="2000" b="1" i="1" dirty="0"/>
                          <m:t> </m:t>
                        </m:r>
                        <m:r>
                          <m:rPr>
                            <m:nor/>
                          </m:rPr>
                          <a:rPr lang="en-US" altLang="zh-CN" sz="2000" b="1" i="1" dirty="0"/>
                          <m:t>is</m:t>
                        </m:r>
                        <m:r>
                          <m:rPr>
                            <m:nor/>
                          </m:rPr>
                          <a:rPr lang="en-US" altLang="zh-CN" sz="2000" b="1" i="1" dirty="0"/>
                          <m:t> </m:t>
                        </m:r>
                        <m:r>
                          <m:rPr>
                            <m:nor/>
                          </m:rPr>
                          <a:rPr lang="en-US" altLang="zh-CN" sz="2000" b="1" i="1" dirty="0"/>
                          <m:t>bad</m:t>
                        </m:r>
                      </m:e>
                    </m:d>
                    <m:r>
                      <a:rPr lang="en-US" altLang="zh-CN" sz="2000" b="1" i="1">
                        <a:latin typeface="Cambria Math" panose="02040503050406030204" pitchFamily="18" charset="0"/>
                      </a:rPr>
                      <m:t> </m:t>
                    </m:r>
                    <m:r>
                      <a:rPr lang="en-US" altLang="zh-CN" sz="2000" b="1" i="1">
                        <a:latin typeface="Cambria Math" panose="02040503050406030204" pitchFamily="18" charset="0"/>
                        <a:ea typeface="Cambria Math" panose="02040503050406030204" pitchFamily="18" charset="0"/>
                      </a:rPr>
                      <m:t>≻</m:t>
                    </m:r>
                    <m:r>
                      <a:rPr lang="zh-CN" altLang="en-US" sz="2000" b="1" i="1">
                        <a:latin typeface="Cambria Math" panose="02040503050406030204" pitchFamily="18" charset="0"/>
                      </a:rPr>
                      <m:t>𝝉</m:t>
                    </m:r>
                    <m:d>
                      <m:dPr>
                        <m:ctrlPr>
                          <a:rPr lang="en-US" altLang="zh-CN" sz="2000" i="1">
                            <a:latin typeface="Cambria Math" panose="02040503050406030204" pitchFamily="18" charset="0"/>
                          </a:rPr>
                        </m:ctrlPr>
                      </m:dPr>
                      <m:e>
                        <m:r>
                          <m:rPr>
                            <m:nor/>
                          </m:rPr>
                          <a:rPr lang="en-US" altLang="zh-CN" sz="2000" b="1" i="1" dirty="0"/>
                          <m:t>V</m:t>
                        </m:r>
                        <m:r>
                          <m:rPr>
                            <m:nor/>
                          </m:rPr>
                          <a:rPr lang="en-US" altLang="zh-CN" sz="2000" b="1" i="1" baseline="-25000" dirty="0"/>
                          <m:t>?</m:t>
                        </m:r>
                      </m:e>
                    </m:d>
                  </m:oMath>
                </a14:m>
                <a:endParaRPr lang="zh-CN" altLang="en-US" sz="2000" dirty="0"/>
              </a:p>
            </p:txBody>
          </p:sp>
        </mc:Choice>
        <mc:Fallback xmlns="">
          <p:sp>
            <p:nvSpPr>
              <p:cNvPr id="53" name="TextBox 52">
                <a:extLst>
                  <a:ext uri="{FF2B5EF4-FFF2-40B4-BE49-F238E27FC236}">
                    <a16:creationId xmlns:a16="http://schemas.microsoft.com/office/drawing/2014/main" id="{5707BE47-B44F-0F18-27F9-8D5EB2D45F3A}"/>
                  </a:ext>
                </a:extLst>
              </p:cNvPr>
              <p:cNvSpPr txBox="1">
                <a:spLocks noRot="1" noChangeAspect="1" noMove="1" noResize="1" noEditPoints="1" noAdjustHandles="1" noChangeArrowheads="1" noChangeShapeType="1" noTextEdit="1"/>
              </p:cNvSpPr>
              <p:nvPr/>
            </p:nvSpPr>
            <p:spPr>
              <a:xfrm>
                <a:off x="2289987" y="5280944"/>
                <a:ext cx="9509583" cy="400110"/>
              </a:xfrm>
              <a:prstGeom prst="rect">
                <a:avLst/>
              </a:prstGeom>
              <a:blipFill>
                <a:blip r:embed="rId6"/>
                <a:stretch>
                  <a:fillRect t="-7576" b="-25758"/>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EC2F4564-6880-A4CB-EE36-DADB1CB6427E}"/>
                  </a:ext>
                </a:extLst>
              </p:cNvPr>
              <p:cNvSpPr txBox="1"/>
              <p:nvPr/>
            </p:nvSpPr>
            <p:spPr>
              <a:xfrm>
                <a:off x="6481845" y="4339706"/>
                <a:ext cx="534833"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m:t>
                      </m:r>
                    </m:oMath>
                  </m:oMathPara>
                </a14:m>
                <a:endParaRPr lang="zh-CN" altLang="en-US" sz="2000" dirty="0"/>
              </a:p>
            </p:txBody>
          </p:sp>
        </mc:Choice>
        <mc:Fallback xmlns="">
          <p:sp>
            <p:nvSpPr>
              <p:cNvPr id="54" name="TextBox 53">
                <a:extLst>
                  <a:ext uri="{FF2B5EF4-FFF2-40B4-BE49-F238E27FC236}">
                    <a16:creationId xmlns:a16="http://schemas.microsoft.com/office/drawing/2014/main" id="{EC2F4564-6880-A4CB-EE36-DADB1CB6427E}"/>
                  </a:ext>
                </a:extLst>
              </p:cNvPr>
              <p:cNvSpPr txBox="1">
                <a:spLocks noRot="1" noChangeAspect="1" noMove="1" noResize="1" noEditPoints="1" noAdjustHandles="1" noChangeArrowheads="1" noChangeShapeType="1" noTextEdit="1"/>
              </p:cNvSpPr>
              <p:nvPr/>
            </p:nvSpPr>
            <p:spPr>
              <a:xfrm>
                <a:off x="6481845" y="4339706"/>
                <a:ext cx="534833" cy="400110"/>
              </a:xfrm>
              <a:prstGeom prst="rect">
                <a:avLst/>
              </a:prstGeom>
              <a:blipFill>
                <a:blip r:embed="rId7"/>
                <a:stretch>
                  <a:fillRect/>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E4C4BB5B-FC92-D212-939A-1295936186B8}"/>
                  </a:ext>
                </a:extLst>
              </p:cNvPr>
              <p:cNvSpPr txBox="1"/>
              <p:nvPr/>
            </p:nvSpPr>
            <p:spPr>
              <a:xfrm>
                <a:off x="2517004" y="3109748"/>
                <a:ext cx="7950919" cy="615553"/>
              </a:xfrm>
              <a:prstGeom prst="rect">
                <a:avLst/>
              </a:prstGeom>
              <a:noFill/>
            </p:spPr>
            <p:txBody>
              <a:bodyPr wrap="square" lIns="0" tIns="0" rIns="0" bIns="0" rtlCol="0">
                <a:spAutoFit/>
              </a:bodyPr>
              <a:lstStyle/>
              <a:p>
                <a:r>
                  <a:rPr lang="en-US" sz="2000" i="1" dirty="0"/>
                  <a:t>q</a:t>
                </a:r>
                <a:r>
                  <a:rPr lang="en-US" sz="2000" dirty="0"/>
                  <a:t> = </a:t>
                </a:r>
                <a:r>
                  <a:rPr lang="en-US" sz="2000" i="1" dirty="0"/>
                  <a:t>V</a:t>
                </a:r>
                <a:r>
                  <a:rPr lang="en-US" sz="2000" i="1" baseline="-25000" dirty="0"/>
                  <a:t>? </a:t>
                </a:r>
                <a:r>
                  <a:rPr lang="en-US" sz="2000" i="1" dirty="0"/>
                  <a:t>. </a:t>
                </a:r>
                <a:r>
                  <a:rPr lang="en-US" sz="2000" dirty="0">
                    <a:latin typeface="Consolas" panose="020B0609020204030204" pitchFamily="49" charset="0"/>
                    <a:cs typeface="Consolas" panose="020B0609020204030204" pitchFamily="49" charset="0"/>
                  </a:rPr>
                  <a:t>Precedence</a:t>
                </a:r>
                <a:r>
                  <a:rPr lang="en-US" sz="2000" dirty="0"/>
                  <a:t>(</a:t>
                </a:r>
                <a:r>
                  <a:rPr lang="en-US" sz="2000" i="1" dirty="0"/>
                  <a:t>Food is bad, </a:t>
                </a:r>
                <a:r>
                  <a:rPr lang="en-US" sz="2000" i="1" dirty="0" err="1"/>
                  <a:t>PersonX</a:t>
                </a:r>
                <a:r>
                  <a:rPr lang="en-US" sz="2000" i="1" dirty="0"/>
                  <a:t> adds soy sauce</a:t>
                </a:r>
                <a:r>
                  <a:rPr lang="en-US" sz="2000" dirty="0"/>
                  <a:t>)   </a:t>
                </a:r>
                <a:endParaRPr lang="en-HK" altLang="zh-CN" sz="2000" b="0" i="1" dirty="0">
                  <a:latin typeface="Cambria Math" panose="02040503050406030204" pitchFamily="18" charset="0"/>
                  <a:ea typeface="Cambria Math" panose="02040503050406030204" pitchFamily="18" charset="0"/>
                </a:endParaRPr>
              </a:p>
              <a:p>
                <a14:m>
                  <m:oMath xmlns:m="http://schemas.openxmlformats.org/officeDocument/2006/math">
                    <m:r>
                      <a:rPr lang="en-US" altLang="zh-CN" sz="2000" b="0" i="1" smtClean="0">
                        <a:latin typeface="Cambria Math" panose="02040503050406030204" pitchFamily="18" charset="0"/>
                        <a:ea typeface="Cambria Math" panose="02040503050406030204" pitchFamily="18" charset="0"/>
                      </a:rPr>
                      <m:t>∧  </m:t>
                    </m:r>
                  </m:oMath>
                </a14:m>
                <a:r>
                  <a:rPr lang="en-US" altLang="zh-CN" sz="2000" dirty="0">
                    <a:latin typeface="Consolas" panose="020B0609020204030204" pitchFamily="49" charset="0"/>
                    <a:cs typeface="Consolas" panose="020B0609020204030204" pitchFamily="49" charset="0"/>
                  </a:rPr>
                  <a:t>Reason</a:t>
                </a:r>
                <a:r>
                  <a:rPr lang="en-US" altLang="zh-CN" sz="2000" dirty="0"/>
                  <a:t>(</a:t>
                </a:r>
                <a:r>
                  <a:rPr lang="en-US" altLang="zh-CN" sz="2000" i="1" dirty="0"/>
                  <a:t>Food is bad, V</a:t>
                </a:r>
                <a:r>
                  <a:rPr lang="en-US" altLang="zh-CN" sz="2000" i="1" baseline="-25000" dirty="0"/>
                  <a:t>?</a:t>
                </a:r>
                <a:r>
                  <a:rPr lang="en-US" altLang="zh-CN" sz="2000" dirty="0"/>
                  <a:t>)</a:t>
                </a:r>
                <a:r>
                  <a:rPr lang="en-US" altLang="zh-CN" sz="2000" b="0" dirty="0">
                    <a:ea typeface="Cambria Math" panose="02040503050406030204" pitchFamily="18" charset="0"/>
                  </a:rPr>
                  <a:t> </a:t>
                </a:r>
                <a:endParaRPr lang="en-US" sz="2000" dirty="0"/>
              </a:p>
            </p:txBody>
          </p:sp>
        </mc:Choice>
        <mc:Fallback xmlns="">
          <p:sp>
            <p:nvSpPr>
              <p:cNvPr id="58" name="TextBox 57">
                <a:extLst>
                  <a:ext uri="{FF2B5EF4-FFF2-40B4-BE49-F238E27FC236}">
                    <a16:creationId xmlns:a16="http://schemas.microsoft.com/office/drawing/2014/main" id="{E4C4BB5B-FC92-D212-939A-1295936186B8}"/>
                  </a:ext>
                </a:extLst>
              </p:cNvPr>
              <p:cNvSpPr txBox="1">
                <a:spLocks noRot="1" noChangeAspect="1" noMove="1" noResize="1" noEditPoints="1" noAdjustHandles="1" noChangeArrowheads="1" noChangeShapeType="1" noTextEdit="1"/>
              </p:cNvSpPr>
              <p:nvPr/>
            </p:nvSpPr>
            <p:spPr>
              <a:xfrm>
                <a:off x="2517004" y="3109748"/>
                <a:ext cx="7950919" cy="615553"/>
              </a:xfrm>
              <a:prstGeom prst="rect">
                <a:avLst/>
              </a:prstGeom>
              <a:blipFill>
                <a:blip r:embed="rId8"/>
                <a:stretch>
                  <a:fillRect l="-1994" t="-12871" b="-24752"/>
                </a:stretch>
              </a:blipFill>
            </p:spPr>
            <p:txBody>
              <a:bodyPr/>
              <a:lstStyle/>
              <a:p>
                <a:r>
                  <a:rPr lang="en-HK">
                    <a:noFill/>
                  </a:rPr>
                  <a:t> </a:t>
                </a:r>
              </a:p>
            </p:txBody>
          </p:sp>
        </mc:Fallback>
      </mc:AlternateContent>
      <p:cxnSp>
        <p:nvCxnSpPr>
          <p:cNvPr id="59" name="Connector: Curved 88">
            <a:extLst>
              <a:ext uri="{FF2B5EF4-FFF2-40B4-BE49-F238E27FC236}">
                <a16:creationId xmlns:a16="http://schemas.microsoft.com/office/drawing/2014/main" id="{26BB667F-4138-5202-A562-AF8F2588AB65}"/>
              </a:ext>
            </a:extLst>
          </p:cNvPr>
          <p:cNvCxnSpPr>
            <a:cxnSpLocks/>
            <a:stCxn id="43" idx="3"/>
            <a:endCxn id="38" idx="3"/>
          </p:cNvCxnSpPr>
          <p:nvPr/>
        </p:nvCxnSpPr>
        <p:spPr>
          <a:xfrm>
            <a:off x="11326864" y="4519565"/>
            <a:ext cx="559" cy="1593757"/>
          </a:xfrm>
          <a:prstGeom prst="curvedConnector3">
            <a:avLst>
              <a:gd name="adj1" fmla="val 40994454"/>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63" name="Connector: Curved 142">
            <a:extLst>
              <a:ext uri="{FF2B5EF4-FFF2-40B4-BE49-F238E27FC236}">
                <a16:creationId xmlns:a16="http://schemas.microsoft.com/office/drawing/2014/main" id="{22440571-75CE-1E5A-B519-E7AE7D4EC256}"/>
              </a:ext>
            </a:extLst>
          </p:cNvPr>
          <p:cNvCxnSpPr>
            <a:cxnSpLocks/>
            <a:stCxn id="43" idx="3"/>
            <a:endCxn id="39" idx="3"/>
          </p:cNvCxnSpPr>
          <p:nvPr/>
        </p:nvCxnSpPr>
        <p:spPr>
          <a:xfrm>
            <a:off x="11326864" y="4519565"/>
            <a:ext cx="12700" cy="924878"/>
          </a:xfrm>
          <a:prstGeom prst="curvedConnector3">
            <a:avLst>
              <a:gd name="adj1" fmla="val 1800000"/>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64" name="TextBox 63">
            <a:extLst>
              <a:ext uri="{FF2B5EF4-FFF2-40B4-BE49-F238E27FC236}">
                <a16:creationId xmlns:a16="http://schemas.microsoft.com/office/drawing/2014/main" id="{CA35C68B-09D6-FB17-8F60-365748CA7E74}"/>
              </a:ext>
            </a:extLst>
          </p:cNvPr>
          <p:cNvSpPr txBox="1"/>
          <p:nvPr/>
        </p:nvSpPr>
        <p:spPr>
          <a:xfrm>
            <a:off x="408229" y="5935250"/>
            <a:ext cx="2047548" cy="400110"/>
          </a:xfrm>
          <a:prstGeom prst="rect">
            <a:avLst/>
          </a:prstGeom>
          <a:noFill/>
        </p:spPr>
        <p:txBody>
          <a:bodyPr wrap="square" rtlCol="0">
            <a:spAutoFit/>
          </a:bodyPr>
          <a:lstStyle/>
          <a:p>
            <a:r>
              <a:rPr lang="en-US" altLang="zh-CN" sz="2000" dirty="0">
                <a:latin typeface="Cambria Math" panose="02040503050406030204" pitchFamily="18" charset="0"/>
                <a:ea typeface="Cambria Math" panose="02040503050406030204" pitchFamily="18" charset="0"/>
              </a:rPr>
              <a:t>Occurrence:</a:t>
            </a:r>
            <a:endParaRPr lang="zh-CN" altLang="en-US" sz="2000" dirty="0">
              <a:latin typeface="Cambria Math" panose="02040503050406030204" pitchFamily="18" charset="0"/>
            </a:endParaRPr>
          </a:p>
        </p:txBody>
      </p:sp>
      <p:sp>
        <p:nvSpPr>
          <p:cNvPr id="65" name="TextBox 64">
            <a:extLst>
              <a:ext uri="{FF2B5EF4-FFF2-40B4-BE49-F238E27FC236}">
                <a16:creationId xmlns:a16="http://schemas.microsoft.com/office/drawing/2014/main" id="{615C456D-1632-50F4-456A-0070480CFA54}"/>
              </a:ext>
            </a:extLst>
          </p:cNvPr>
          <p:cNvSpPr txBox="1"/>
          <p:nvPr/>
        </p:nvSpPr>
        <p:spPr>
          <a:xfrm>
            <a:off x="424934" y="5207639"/>
            <a:ext cx="2047547" cy="400110"/>
          </a:xfrm>
          <a:prstGeom prst="rect">
            <a:avLst/>
          </a:prstGeom>
          <a:noFill/>
        </p:spPr>
        <p:txBody>
          <a:bodyPr wrap="square" rtlCol="0">
            <a:spAutoFit/>
          </a:bodyPr>
          <a:lstStyle/>
          <a:p>
            <a:r>
              <a:rPr lang="en-US" altLang="zh-CN" sz="2000" dirty="0">
                <a:latin typeface="Cambria Math" panose="02040503050406030204" pitchFamily="18" charset="0"/>
                <a:ea typeface="Cambria Math" panose="02040503050406030204" pitchFamily="18" charset="0"/>
              </a:rPr>
              <a:t>Temporal  :</a:t>
            </a:r>
            <a:endParaRPr lang="en-US" altLang="zh-CN" sz="2000" b="1" dirty="0">
              <a:latin typeface="Times New Roman" panose="02020603050405020304" pitchFamily="18" charset="0"/>
              <a:cs typeface="Times New Roman" panose="02020603050405020304" pitchFamily="18" charset="0"/>
            </a:endParaRPr>
          </a:p>
        </p:txBody>
      </p:sp>
      <p:sp>
        <p:nvSpPr>
          <p:cNvPr id="66" name="TextBox 65">
            <a:extLst>
              <a:ext uri="{FF2B5EF4-FFF2-40B4-BE49-F238E27FC236}">
                <a16:creationId xmlns:a16="http://schemas.microsoft.com/office/drawing/2014/main" id="{43BAE1B1-AB88-9960-9BB3-82EB16BD975A}"/>
              </a:ext>
            </a:extLst>
          </p:cNvPr>
          <p:cNvSpPr txBox="1"/>
          <p:nvPr/>
        </p:nvSpPr>
        <p:spPr>
          <a:xfrm>
            <a:off x="416276" y="4335814"/>
            <a:ext cx="2056205" cy="400110"/>
          </a:xfrm>
          <a:prstGeom prst="rect">
            <a:avLst/>
          </a:prstGeom>
          <a:noFill/>
        </p:spPr>
        <p:txBody>
          <a:bodyPr wrap="square" rtlCol="0">
            <a:spAutoFit/>
          </a:bodyPr>
          <a:lstStyle/>
          <a:p>
            <a:r>
              <a:rPr lang="en-US" altLang="zh-CN" sz="2000" dirty="0">
                <a:latin typeface="Cambria Math" panose="02040503050406030204" pitchFamily="18" charset="0"/>
                <a:ea typeface="Cambria Math" panose="02040503050406030204" pitchFamily="18" charset="0"/>
              </a:rPr>
              <a:t>Constraints:</a:t>
            </a:r>
            <a:endParaRPr lang="zh-CN" altLang="en-US" sz="2000" dirty="0">
              <a:latin typeface="Cambria Math" panose="02040503050406030204" pitchFamily="18" charset="0"/>
            </a:endParaRPr>
          </a:p>
        </p:txBody>
      </p:sp>
      <p:sp>
        <p:nvSpPr>
          <p:cNvPr id="67" name="TextBox 66">
            <a:extLst>
              <a:ext uri="{FF2B5EF4-FFF2-40B4-BE49-F238E27FC236}">
                <a16:creationId xmlns:a16="http://schemas.microsoft.com/office/drawing/2014/main" id="{16935FB2-47E1-AE58-F38E-1B9BFD99622D}"/>
              </a:ext>
            </a:extLst>
          </p:cNvPr>
          <p:cNvSpPr txBox="1"/>
          <p:nvPr/>
        </p:nvSpPr>
        <p:spPr>
          <a:xfrm>
            <a:off x="408229" y="3190629"/>
            <a:ext cx="1881758" cy="400110"/>
          </a:xfrm>
          <a:prstGeom prst="rect">
            <a:avLst/>
          </a:prstGeom>
          <a:noFill/>
        </p:spPr>
        <p:txBody>
          <a:bodyPr wrap="square" rtlCol="0">
            <a:spAutoFit/>
          </a:bodyPr>
          <a:lstStyle/>
          <a:p>
            <a:r>
              <a:rPr lang="en-US" altLang="zh-CN" sz="2000" dirty="0">
                <a:latin typeface="Cambria Math" panose="02040503050406030204" pitchFamily="18" charset="0"/>
                <a:ea typeface="Cambria Math" panose="02040503050406030204" pitchFamily="18" charset="0"/>
              </a:rPr>
              <a:t>Query:</a:t>
            </a:r>
            <a:endParaRPr lang="zh-CN" altLang="en-US" sz="2000" dirty="0">
              <a:latin typeface="Cambria Math" panose="02040503050406030204" pitchFamily="18" charset="0"/>
            </a:endParaRP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BFB497C-BFAE-85BA-677E-3A8FE69B7B7B}"/>
                  </a:ext>
                </a:extLst>
              </p:cNvPr>
              <p:cNvSpPr txBox="1"/>
              <p:nvPr/>
            </p:nvSpPr>
            <p:spPr>
              <a:xfrm>
                <a:off x="8326764" y="903937"/>
                <a:ext cx="3550920" cy="646331"/>
              </a:xfrm>
              <a:prstGeom prst="rect">
                <a:avLst/>
              </a:prstGeom>
              <a:noFill/>
            </p:spPr>
            <p:txBody>
              <a:bodyPr wrap="square" rtlCol="0">
                <a:spAutoFit/>
              </a:bodyPr>
              <a:lstStyle/>
              <a:p>
                <a14:m>
                  <m:oMath xmlns:m="http://schemas.openxmlformats.org/officeDocument/2006/math">
                    <m:r>
                      <a:rPr lang="en-US" sz="1800" dirty="0" smtClean="0">
                        <a:latin typeface="Cambria Math" panose="02040503050406030204" pitchFamily="18" charset="0"/>
                      </a:rPr>
                      <m:t>𝜏</m:t>
                    </m:r>
                  </m:oMath>
                </a14:m>
                <a:r>
                  <a:rPr lang="en-US" sz="1800" dirty="0"/>
                  <a:t>(</a:t>
                </a:r>
                <a14:m>
                  <m:oMath xmlns:m="http://schemas.openxmlformats.org/officeDocument/2006/math">
                    <m:r>
                      <a:rPr lang="en-HK" altLang="zh-CN" i="1">
                        <a:latin typeface="Cambria Math" panose="02040503050406030204" pitchFamily="18" charset="0"/>
                      </a:rPr>
                      <m:t>𝐴</m:t>
                    </m:r>
                  </m:oMath>
                </a14:m>
                <a:r>
                  <a:rPr lang="en-US" sz="1800" dirty="0"/>
                  <a:t>) </a:t>
                </a:r>
                <a14:m>
                  <m:oMath xmlns:m="http://schemas.openxmlformats.org/officeDocument/2006/math">
                    <m:r>
                      <a:rPr lang="en-US" sz="1800" dirty="0" smtClean="0">
                        <a:latin typeface="Cambria Math" panose="02040503050406030204" pitchFamily="18" charset="0"/>
                      </a:rPr>
                      <m:t>≺</m:t>
                    </m:r>
                  </m:oMath>
                </a14:m>
                <a:r>
                  <a:rPr lang="en-US" sz="1800" dirty="0"/>
                  <a:t>𝜏(</a:t>
                </a:r>
                <a14:m>
                  <m:oMath xmlns:m="http://schemas.openxmlformats.org/officeDocument/2006/math">
                    <m:r>
                      <m:rPr>
                        <m:sty m:val="p"/>
                      </m:rPr>
                      <a:rPr lang="en-US" altLang="zh-CN" i="1" dirty="0">
                        <a:latin typeface="Cambria Math" panose="02040503050406030204" pitchFamily="18" charset="0"/>
                      </a:rPr>
                      <m:t>B</m:t>
                    </m:r>
                  </m:oMath>
                </a14:m>
                <a:r>
                  <a:rPr lang="en-US" sz="1800" dirty="0"/>
                  <a:t>) : A happens before B</a:t>
                </a:r>
              </a:p>
              <a:p>
                <a14:m>
                  <m:oMath xmlns:m="http://schemas.openxmlformats.org/officeDocument/2006/math">
                    <m:r>
                      <a:rPr lang="zh-CN" altLang="en-US" sz="1800" b="0" i="1" smtClean="0">
                        <a:latin typeface="Cambria Math" panose="02040503050406030204" pitchFamily="18" charset="0"/>
                      </a:rPr>
                      <m:t>𝜂</m:t>
                    </m:r>
                    <m:r>
                      <a:rPr lang="en-HK" altLang="zh-CN" sz="1800" b="0" i="1" smtClean="0">
                        <a:latin typeface="Cambria Math" panose="02040503050406030204" pitchFamily="18" charset="0"/>
                      </a:rPr>
                      <m:t>(</m:t>
                    </m:r>
                    <m:r>
                      <a:rPr lang="en-HK" altLang="zh-CN" sz="1800" b="0" i="1" smtClean="0">
                        <a:latin typeface="Cambria Math" panose="02040503050406030204" pitchFamily="18" charset="0"/>
                      </a:rPr>
                      <m:t>𝐴</m:t>
                    </m:r>
                    <m:r>
                      <a:rPr lang="en-HK" altLang="zh-CN" sz="1800" b="0" i="1" smtClean="0">
                        <a:latin typeface="Cambria Math" panose="02040503050406030204" pitchFamily="18" charset="0"/>
                      </a:rPr>
                      <m:t>)</m:t>
                    </m:r>
                  </m:oMath>
                </a14:m>
                <a:r>
                  <a:rPr lang="en-HK" dirty="0"/>
                  <a:t> = 1 if and only if it </a:t>
                </a:r>
                <a:r>
                  <a:rPr lang="en-US" altLang="zh-CN" dirty="0"/>
                  <a:t>occurs</a:t>
                </a:r>
                <a:endParaRPr lang="en-HK" dirty="0"/>
              </a:p>
            </p:txBody>
          </p:sp>
        </mc:Choice>
        <mc:Fallback xmlns="">
          <p:sp>
            <p:nvSpPr>
              <p:cNvPr id="15" name="TextBox 14">
                <a:extLst>
                  <a:ext uri="{FF2B5EF4-FFF2-40B4-BE49-F238E27FC236}">
                    <a16:creationId xmlns:a16="http://schemas.microsoft.com/office/drawing/2014/main" id="{1BFB497C-BFAE-85BA-677E-3A8FE69B7B7B}"/>
                  </a:ext>
                </a:extLst>
              </p:cNvPr>
              <p:cNvSpPr txBox="1">
                <a:spLocks noRot="1" noChangeAspect="1" noMove="1" noResize="1" noEditPoints="1" noAdjustHandles="1" noChangeArrowheads="1" noChangeShapeType="1" noTextEdit="1"/>
              </p:cNvSpPr>
              <p:nvPr/>
            </p:nvSpPr>
            <p:spPr>
              <a:xfrm>
                <a:off x="8326764" y="903937"/>
                <a:ext cx="3550920" cy="646331"/>
              </a:xfrm>
              <a:prstGeom prst="rect">
                <a:avLst/>
              </a:prstGeom>
              <a:blipFill>
                <a:blip r:embed="rId9"/>
                <a:stretch>
                  <a:fillRect t="-6604" b="-14151"/>
                </a:stretch>
              </a:blipFill>
            </p:spPr>
            <p:txBody>
              <a:bodyPr/>
              <a:lstStyle/>
              <a:p>
                <a:r>
                  <a:rPr lang="en-HK">
                    <a:noFill/>
                  </a:rPr>
                  <a:t> </a:t>
                </a:r>
              </a:p>
            </p:txBody>
          </p:sp>
        </mc:Fallback>
      </mc:AlternateContent>
      <p:sp>
        <p:nvSpPr>
          <p:cNvPr id="3" name="Slide Number Placeholder 2">
            <a:extLst>
              <a:ext uri="{FF2B5EF4-FFF2-40B4-BE49-F238E27FC236}">
                <a16:creationId xmlns:a16="http://schemas.microsoft.com/office/drawing/2014/main" id="{B70C6DDE-B52C-6570-4ABE-23E6B8640636}"/>
              </a:ext>
            </a:extLst>
          </p:cNvPr>
          <p:cNvSpPr>
            <a:spLocks noGrp="1"/>
          </p:cNvSpPr>
          <p:nvPr>
            <p:ph type="sldNum" sz="quarter" idx="12"/>
          </p:nvPr>
        </p:nvSpPr>
        <p:spPr/>
        <p:txBody>
          <a:bodyPr/>
          <a:lstStyle/>
          <a:p>
            <a:fld id="{AB4510BC-A1D5-4B44-925C-78FB2FCED2D1}" type="slidenum">
              <a:rPr lang="en-US" smtClean="0"/>
              <a:t>49</a:t>
            </a:fld>
            <a:endParaRPr lang="en-US"/>
          </a:p>
        </p:txBody>
      </p:sp>
      <p:sp>
        <p:nvSpPr>
          <p:cNvPr id="8" name="TextBox 7">
            <a:extLst>
              <a:ext uri="{FF2B5EF4-FFF2-40B4-BE49-F238E27FC236}">
                <a16:creationId xmlns:a16="http://schemas.microsoft.com/office/drawing/2014/main" id="{93DE2A41-C9CF-03FD-84F7-B48C2FF7DF63}"/>
              </a:ext>
            </a:extLst>
          </p:cNvPr>
          <p:cNvSpPr txBox="1"/>
          <p:nvPr/>
        </p:nvSpPr>
        <p:spPr>
          <a:xfrm>
            <a:off x="252506" y="903043"/>
            <a:ext cx="11757660" cy="2031325"/>
          </a:xfrm>
          <a:prstGeom prst="rect">
            <a:avLst/>
          </a:prstGeom>
          <a:noFill/>
        </p:spPr>
        <p:txBody>
          <a:bodyPr wrap="square" rtlCol="0">
            <a:spAutoFit/>
          </a:bodyPr>
          <a:lstStyle/>
          <a:p>
            <a:r>
              <a:rPr lang="en-HK" b="1" dirty="0"/>
              <a:t>Consider the differences between the following questions:</a:t>
            </a:r>
          </a:p>
          <a:p>
            <a:pPr lvl="1"/>
            <a:r>
              <a:rPr lang="en-HK" b="1" dirty="0"/>
              <a:t>Question 1: What is the reason of food being bad? </a:t>
            </a:r>
          </a:p>
          <a:p>
            <a:pPr lvl="1"/>
            <a:r>
              <a:rPr lang="en-HK" dirty="0" err="1"/>
              <a:t>PersonX</a:t>
            </a:r>
            <a:r>
              <a:rPr lang="en-HK" dirty="0"/>
              <a:t> added soy sauce is a plausible answer. </a:t>
            </a:r>
          </a:p>
          <a:p>
            <a:pPr lvl="1"/>
            <a:r>
              <a:rPr lang="en-HK" b="1" dirty="0"/>
              <a:t>Question 2: Food is ready bad before </a:t>
            </a:r>
            <a:r>
              <a:rPr lang="en-HK" b="1" dirty="0" err="1"/>
              <a:t>PersonX</a:t>
            </a:r>
            <a:r>
              <a:rPr lang="en-HK" b="1" dirty="0"/>
              <a:t> adds soy sauce. What is the reason of food being bad? </a:t>
            </a:r>
          </a:p>
          <a:p>
            <a:pPr lvl="1"/>
            <a:r>
              <a:rPr lang="en-HK" dirty="0"/>
              <a:t>Adding soy sauce is not a plausible answer. Because adding soy sauce happens after food being bad,</a:t>
            </a:r>
          </a:p>
          <a:p>
            <a:pPr lvl="1"/>
            <a:r>
              <a:rPr lang="en-HK" dirty="0"/>
              <a:t>Because of this, it cannot be the reason of it. (Causality implies Precedence)</a:t>
            </a:r>
          </a:p>
          <a:p>
            <a:endParaRPr lang="en-HK" dirty="0"/>
          </a:p>
        </p:txBody>
      </p:sp>
      <p:sp>
        <p:nvSpPr>
          <p:cNvPr id="10" name="TextBox 9">
            <a:extLst>
              <a:ext uri="{FF2B5EF4-FFF2-40B4-BE49-F238E27FC236}">
                <a16:creationId xmlns:a16="http://schemas.microsoft.com/office/drawing/2014/main" id="{D18E1FF5-F09B-7849-B3F7-DDB91A1B7684}"/>
              </a:ext>
            </a:extLst>
          </p:cNvPr>
          <p:cNvSpPr txBox="1"/>
          <p:nvPr/>
        </p:nvSpPr>
        <p:spPr>
          <a:xfrm>
            <a:off x="2377744" y="2684888"/>
            <a:ext cx="885764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Food</a:t>
            </a:r>
            <a:r>
              <a:rPr lang="en-US" sz="1800" baseline="0" dirty="0"/>
              <a:t> is bad before </a:t>
            </a:r>
            <a:r>
              <a:rPr lang="en-US" sz="1800" baseline="0" dirty="0" err="1"/>
              <a:t>PersonX</a:t>
            </a:r>
            <a:r>
              <a:rPr lang="en-US" sz="1800" baseline="0" dirty="0"/>
              <a:t> add soy sauce.</a:t>
            </a:r>
            <a:r>
              <a:rPr lang="en-US" sz="1800" dirty="0"/>
              <a:t> What is the reason for food being bad?</a:t>
            </a:r>
            <a:endParaRPr lang="en-US" sz="1800" i="0" dirty="0">
              <a:latin typeface="+mn-lt"/>
              <a:cs typeface="Times New Roman" panose="02020603050405020304" pitchFamily="18" charset="0"/>
            </a:endParaRPr>
          </a:p>
        </p:txBody>
      </p:sp>
      <p:sp>
        <p:nvSpPr>
          <p:cNvPr id="11" name="TextBox 10">
            <a:extLst>
              <a:ext uri="{FF2B5EF4-FFF2-40B4-BE49-F238E27FC236}">
                <a16:creationId xmlns:a16="http://schemas.microsoft.com/office/drawing/2014/main" id="{FD8809CD-4B64-5CCD-FD8F-FC73C2C2B6E6}"/>
              </a:ext>
            </a:extLst>
          </p:cNvPr>
          <p:cNvSpPr txBox="1"/>
          <p:nvPr/>
        </p:nvSpPr>
        <p:spPr>
          <a:xfrm>
            <a:off x="0" y="6642556"/>
            <a:ext cx="11155115" cy="215444"/>
          </a:xfrm>
          <a:prstGeom prst="rect">
            <a:avLst/>
          </a:prstGeom>
          <a:noFill/>
        </p:spPr>
        <p:txBody>
          <a:bodyPr wrap="square">
            <a:spAutoFit/>
          </a:bodyPr>
          <a:lstStyle/>
          <a:p>
            <a:r>
              <a:rPr lang="en-HK" sz="800" b="0" i="0" dirty="0">
                <a:solidFill>
                  <a:srgbClr val="222222"/>
                </a:solidFill>
                <a:effectLst/>
                <a:latin typeface="Arial" panose="020B0604020202020204" pitchFamily="34" charset="0"/>
              </a:rPr>
              <a:t>Bai, J., Liu, X., Wang, W., Luo, C., &amp; </a:t>
            </a:r>
            <a:r>
              <a:rPr lang="en-HK" sz="800" b="0" i="0" dirty="0" err="1">
                <a:solidFill>
                  <a:srgbClr val="222222"/>
                </a:solidFill>
                <a:effectLst/>
                <a:latin typeface="Arial" panose="020B0604020202020204" pitchFamily="34" charset="0"/>
              </a:rPr>
              <a:t>Song,</a:t>
            </a:r>
            <a:r>
              <a:rPr lang="en-HK" sz="800" b="0" i="0" dirty="0">
                <a:solidFill>
                  <a:srgbClr val="222222"/>
                </a:solidFill>
                <a:effectLst/>
                <a:latin typeface="Arial" panose="020B0604020202020204" pitchFamily="34" charset="0"/>
              </a:rPr>
              <a:t> Y. (2023). Complex Query Answering on Eventuality Knowledge Graph with Implicit Logical Constraints. </a:t>
            </a:r>
            <a:r>
              <a:rPr lang="en-HK" sz="800" b="0" i="1" dirty="0" err="1">
                <a:solidFill>
                  <a:srgbClr val="222222"/>
                </a:solidFill>
                <a:effectLst/>
                <a:latin typeface="Arial" panose="020B0604020202020204" pitchFamily="34" charset="0"/>
              </a:rPr>
              <a:t>arXiv</a:t>
            </a:r>
            <a:r>
              <a:rPr lang="en-HK" sz="800" b="0" i="1" dirty="0">
                <a:solidFill>
                  <a:srgbClr val="222222"/>
                </a:solidFill>
                <a:effectLst/>
                <a:latin typeface="Arial" panose="020B0604020202020204" pitchFamily="34" charset="0"/>
              </a:rPr>
              <a:t> preprint arXiv:2305.19068</a:t>
            </a:r>
            <a:r>
              <a:rPr lang="en-HK" sz="800" b="0" i="0" dirty="0">
                <a:solidFill>
                  <a:srgbClr val="222222"/>
                </a:solidFill>
                <a:effectLst/>
                <a:latin typeface="Arial" panose="020B0604020202020204" pitchFamily="34" charset="0"/>
              </a:rPr>
              <a:t>.</a:t>
            </a:r>
            <a:endParaRPr lang="en-US" sz="800" dirty="0"/>
          </a:p>
        </p:txBody>
      </p:sp>
    </p:spTree>
    <p:extLst>
      <p:ext uri="{BB962C8B-B14F-4D97-AF65-F5344CB8AC3E}">
        <p14:creationId xmlns:p14="http://schemas.microsoft.com/office/powerpoint/2010/main" val="3712087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ACBCF-0436-99AD-C88C-86CAD7EB8A3A}"/>
              </a:ext>
            </a:extLst>
          </p:cNvPr>
          <p:cNvSpPr>
            <a:spLocks noGrp="1"/>
          </p:cNvSpPr>
          <p:nvPr>
            <p:ph type="title"/>
          </p:nvPr>
        </p:nvSpPr>
        <p:spPr>
          <a:xfrm>
            <a:off x="838200" y="0"/>
            <a:ext cx="10515600" cy="1325563"/>
          </a:xfrm>
        </p:spPr>
        <p:txBody>
          <a:bodyPr>
            <a:normAutofit/>
          </a:bodyPr>
          <a:lstStyle/>
          <a:p>
            <a:r>
              <a:rPr lang="en-US" dirty="0"/>
              <a:t>Recap: </a:t>
            </a:r>
            <a:r>
              <a:rPr lang="en-US" dirty="0">
                <a:solidFill>
                  <a:srgbClr val="FF0000"/>
                </a:solidFill>
              </a:rPr>
              <a:t>Query semantics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C139721-ABAF-E7FB-2A7C-FE41B4300788}"/>
                  </a:ext>
                </a:extLst>
              </p:cNvPr>
              <p:cNvSpPr>
                <a:spLocks noGrp="1"/>
              </p:cNvSpPr>
              <p:nvPr>
                <p:ph idx="1"/>
              </p:nvPr>
            </p:nvSpPr>
            <p:spPr>
              <a:xfrm>
                <a:off x="838200" y="1393581"/>
                <a:ext cx="10515600" cy="5001538"/>
              </a:xfrm>
            </p:spPr>
            <p:txBody>
              <a:bodyPr>
                <a:normAutofit lnSpcReduction="10000"/>
              </a:bodyPr>
              <a:lstStyle/>
              <a:p>
                <a:pPr marL="0" indent="0">
                  <a:buNone/>
                </a:pPr>
                <a:r>
                  <a:rPr lang="en-US" dirty="0"/>
                  <a:t>The answer set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ℰ</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𝑄</m:t>
                        </m:r>
                        <m:d>
                          <m:dPr>
                            <m:ctrlPr>
                              <a:rPr lang="en-US" i="1">
                                <a:latin typeface="Cambria Math" panose="02040503050406030204" pitchFamily="18" charset="0"/>
                              </a:rPr>
                            </m:ctrlPr>
                          </m:dPr>
                          <m:e>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𝑛</m:t>
                                </m:r>
                              </m:sub>
                            </m:sSub>
                          </m:e>
                        </m:d>
                        <m:r>
                          <a:rPr lang="en-US" i="1">
                            <a:latin typeface="Cambria Math" panose="02040503050406030204" pitchFamily="18" charset="0"/>
                          </a:rPr>
                          <m:t>=</m:t>
                        </m:r>
                        <m:r>
                          <m:rPr>
                            <m:sty m:val="p"/>
                          </m:rPr>
                          <a:rPr lang="en-US">
                            <a:latin typeface="Cambria Math" panose="02040503050406030204" pitchFamily="18" charset="0"/>
                          </a:rPr>
                          <m:t>True</m:t>
                        </m:r>
                      </m:e>
                    </m:d>
                  </m:oMath>
                </a14:m>
                <a:r>
                  <a:rPr lang="en-US" dirty="0"/>
                  <a:t>, depends on the </a:t>
                </a:r>
                <a:r>
                  <a:rPr lang="en-US" u="sng" dirty="0"/>
                  <a:t>semantics of the substitution</a:t>
                </a:r>
                <a:r>
                  <a:rPr lang="en-US" dirty="0"/>
                  <a:t> </a:t>
                </a:r>
                <a14:m>
                  <m:oMath xmlns:m="http://schemas.openxmlformats.org/officeDocument/2006/math">
                    <m:r>
                      <a:rPr lang="en-US" i="1">
                        <a:latin typeface="Cambria Math" panose="02040503050406030204" pitchFamily="18" charset="0"/>
                      </a:rPr>
                      <m:t>𝑄</m:t>
                    </m:r>
                    <m:d>
                      <m:dPr>
                        <m:ctrlPr>
                          <a:rPr lang="en-US" i="1">
                            <a:latin typeface="Cambria Math" panose="02040503050406030204" pitchFamily="18" charset="0"/>
                          </a:rPr>
                        </m:ctrlPr>
                      </m:dPr>
                      <m:e>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𝑛</m:t>
                            </m:r>
                          </m:sub>
                        </m:sSub>
                      </m:e>
                    </m:d>
                  </m:oMath>
                </a14:m>
                <a:r>
                  <a:rPr lang="en-US" dirty="0"/>
                  <a:t>.</a:t>
                </a:r>
              </a:p>
              <a:p>
                <a:pPr marL="0" indent="0">
                  <a:buNone/>
                </a:pPr>
                <a:r>
                  <a:rPr lang="en-US" dirty="0"/>
                  <a:t>Q: How to evaluate </a:t>
                </a:r>
                <a14:m>
                  <m:oMath xmlns:m="http://schemas.openxmlformats.org/officeDocument/2006/math">
                    <m:r>
                      <a:rPr lang="en-US" b="0" i="1" smtClean="0">
                        <a:latin typeface="Cambria Math" panose="02040503050406030204" pitchFamily="18" charset="0"/>
                      </a:rPr>
                      <m:t>𝑄</m:t>
                    </m:r>
                    <m:d>
                      <m:dPr>
                        <m:ctrlPr>
                          <a:rPr lang="en-US" b="0" i="1" smtClean="0">
                            <a:latin typeface="Cambria Math" panose="02040503050406030204" pitchFamily="18" charset="0"/>
                          </a:rPr>
                        </m:ctrlPr>
                      </m:dPr>
                      <m:e>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sub>
                        </m:sSub>
                      </m:e>
                    </m:d>
                  </m:oMath>
                </a14:m>
                <a:r>
                  <a:rPr lang="en-US" dirty="0"/>
                  <a:t>?</a:t>
                </a:r>
              </a:p>
              <a:p>
                <a:pPr marL="0" indent="0">
                  <a:buNone/>
                </a:pPr>
                <a:r>
                  <a:rPr lang="en-US" dirty="0"/>
                  <a:t>A: Evaluate the expansion, reduce to the model checking problem</a:t>
                </a:r>
              </a:p>
              <a:p>
                <a:pPr marL="0" indent="0">
                  <a:buNone/>
                </a:pPr>
                <a14:m>
                  <m:oMathPara xmlns:m="http://schemas.openxmlformats.org/officeDocument/2006/math">
                    <m:oMathParaPr>
                      <m:jc m:val="centerGroup"/>
                    </m:oMathParaPr>
                    <m:oMath xmlns:m="http://schemas.openxmlformats.org/officeDocument/2006/math">
                      <m:nary>
                        <m:naryPr>
                          <m:chr m:val="⋁"/>
                          <m:limLoc m:val="subSup"/>
                          <m:supHide m:val="on"/>
                          <m:ctrlPr>
                            <a:rPr lang="en-US" b="0" i="1" smtClean="0">
                              <a:latin typeface="Cambria Math" panose="02040503050406030204" pitchFamily="18" charset="0"/>
                              <a:ea typeface="Cambria Math" panose="02040503050406030204" pitchFamily="18" charset="0"/>
                            </a:rPr>
                          </m:ctrlPr>
                        </m:naryPr>
                        <m:sub>
                          <m:r>
                            <m:rPr>
                              <m:brk m:alnAt="9"/>
                            </m:rP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𝑁</m:t>
                          </m:r>
                        </m:sub>
                        <m:sup/>
                        <m:e>
                          <m:r>
                            <a:rPr lang="en-US" i="1">
                              <a:latin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𝑛</m:t>
                              </m:r>
                            </m:sub>
                          </m:sSub>
                          <m:r>
                            <a:rPr lang="en-US" i="1">
                              <a:latin typeface="Cambria Math" panose="02040503050406030204" pitchFamily="18" charset="0"/>
                              <a:ea typeface="Cambria Math" panose="02040503050406030204" pitchFamily="18" charset="0"/>
                            </a:rPr>
                            <m:t>.</m:t>
                          </m:r>
                          <m:nary>
                            <m:naryPr>
                              <m:chr m:val="⋀"/>
                              <m:limLoc m:val="subSup"/>
                              <m:supHide m:val="on"/>
                              <m:ctrlPr>
                                <a:rPr lang="en-US" i="1">
                                  <a:latin typeface="Cambria Math" panose="02040503050406030204" pitchFamily="18" charset="0"/>
                                  <a:ea typeface="Cambria Math" panose="02040503050406030204" pitchFamily="18" charset="0"/>
                                </a:rPr>
                              </m:ctrlPr>
                            </m:naryPr>
                            <m:sub>
                              <m:r>
                                <m:rPr>
                                  <m:brk m:alnAt="9"/>
                                </m:rPr>
                                <a:rPr lang="en-US" i="1">
                                  <a:latin typeface="Cambria Math" panose="02040503050406030204" pitchFamily="18" charset="0"/>
                                  <a:ea typeface="Cambria Math" panose="02040503050406030204" pitchFamily="18" charset="0"/>
                                </a:rPr>
                                <m:t>𝑘</m:t>
                              </m:r>
                              <m:r>
                                <a:rPr lang="en-US" i="1">
                                  <a:latin typeface="Cambria Math" panose="02040503050406030204" pitchFamily="18" charset="0"/>
                                  <a:ea typeface="Cambria Math" panose="02040503050406030204" pitchFamily="18" charset="0"/>
                                </a:rPr>
                                <m:t>=1, …,</m:t>
                              </m:r>
                              <m:sSub>
                                <m:sSubPr>
                                  <m:ctrlPr>
                                    <a:rPr lang="en-US" i="1">
                                      <a:latin typeface="Cambria Math" panose="02040503050406030204" pitchFamily="18" charset="0"/>
                                      <a:ea typeface="Cambria Math" panose="02040503050406030204" pitchFamily="18" charset="0"/>
                                    </a:rPr>
                                  </m:ctrlPr>
                                </m:sSubPr>
                                <m:e>
                                  <m:r>
                                    <m:rPr>
                                      <m:brk m:alnAt="9"/>
                                    </m:rPr>
                                    <a:rPr lang="en-US" i="1">
                                      <a:latin typeface="Cambria Math" panose="02040503050406030204" pitchFamily="18" charset="0"/>
                                      <a:ea typeface="Cambria Math" panose="02040503050406030204" pitchFamily="18" charset="0"/>
                                    </a:rPr>
                                    <m:t>𝑀</m:t>
                                  </m:r>
                                </m:e>
                                <m:sub>
                                  <m:r>
                                    <a:rPr lang="en-US" b="0" i="1" smtClean="0">
                                      <a:latin typeface="Cambria Math" panose="02040503050406030204" pitchFamily="18" charset="0"/>
                                      <a:ea typeface="Cambria Math" panose="02040503050406030204" pitchFamily="18" charset="0"/>
                                    </a:rPr>
                                    <m:t>𝑗</m:t>
                                  </m:r>
                                </m:sub>
                              </m:sSub>
                            </m:sub>
                            <m:sup/>
                            <m:e>
                              <m:sSub>
                                <m:sSubPr>
                                  <m:ctrlPr>
                                    <a:rPr lang="en-US" b="0" i="1" smtClean="0">
                                      <a:latin typeface="Cambria Math" panose="02040503050406030204" pitchFamily="18" charset="0"/>
                                      <a:ea typeface="Cambria Math" panose="02040503050406030204" pitchFamily="18" charset="0"/>
                                    </a:rPr>
                                  </m:ctrlPr>
                                </m:sSubPr>
                                <m:e>
                                  <m:d>
                                    <m:dPr>
                                      <m:begChr m:val=""/>
                                      <m:endChr m:val="|"/>
                                      <m:ctrlPr>
                                        <a:rPr lang="en-US" i="1" smtClean="0">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𝑎</m:t>
                                          </m:r>
                                        </m:e>
                                        <m:sub>
                                          <m:r>
                                            <a:rPr lang="en-US" i="1">
                                              <a:latin typeface="Cambria Math" panose="02040503050406030204" pitchFamily="18" charset="0"/>
                                              <a:ea typeface="Cambria Math" panose="02040503050406030204" pitchFamily="18" charset="0"/>
                                            </a:rPr>
                                            <m:t>𝑗𝑘</m:t>
                                          </m:r>
                                        </m:sub>
                                      </m:sSub>
                                    </m:e>
                                  </m:d>
                                </m:e>
                                <m:sub>
                                  <m:r>
                                    <a:rPr lang="en-US" b="0" i="1" smtClean="0">
                                      <a:latin typeface="Cambria Math" panose="02040503050406030204" pitchFamily="18" charset="0"/>
                                      <a:ea typeface="Cambria Math" panose="02040503050406030204" pitchFamily="18" charset="0"/>
                                    </a:rPr>
                                    <m:t>𝑦</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𝑎</m:t>
                                  </m:r>
                                </m:sub>
                              </m:sSub>
                            </m:e>
                          </m:nary>
                        </m:e>
                      </m:nary>
                    </m:oMath>
                  </m:oMathPara>
                </a14:m>
                <a:endParaRPr lang="en-US" dirty="0"/>
              </a:p>
              <a:p>
                <a:pPr marL="0" indent="0">
                  <a:buNone/>
                </a:pPr>
                <a:r>
                  <a:rPr lang="en-US" dirty="0"/>
                  <a:t>Then, it eventually depends on each atomic formula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𝑗𝑘</m:t>
                        </m:r>
                      </m:sub>
                    </m:sSub>
                  </m:oMath>
                </a14:m>
                <a:r>
                  <a:rPr lang="en-US" dirty="0"/>
                  <a:t>.</a:t>
                </a:r>
              </a:p>
              <a:p>
                <a:r>
                  <a:rPr lang="en-US" dirty="0"/>
                  <a:t>Closed world evaluation (Answer set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𝑜</m:t>
                        </m:r>
                      </m:sub>
                    </m:sSub>
                  </m:oMath>
                </a14:m>
                <a:r>
                  <a:rPr lang="en-US" dirty="0"/>
                  <a:t>): </a:t>
                </a:r>
              </a:p>
              <a:p>
                <a:pPr lvl="1"/>
                <a14:m>
                  <m:oMath xmlns:m="http://schemas.openxmlformats.org/officeDocument/2006/math">
                    <m:r>
                      <a:rPr lang="en-US" b="0" i="1" smtClean="0">
                        <a:latin typeface="Cambria Math" panose="02040503050406030204" pitchFamily="18" charset="0"/>
                      </a:rPr>
                      <m:t>𝑟</m:t>
                    </m:r>
                    <m:d>
                      <m:dPr>
                        <m:ctrlPr>
                          <a:rPr lang="en-US" b="0" i="1" smtClean="0">
                            <a:latin typeface="Cambria Math" panose="02040503050406030204" pitchFamily="18" charset="0"/>
                          </a:rPr>
                        </m:ctrlPr>
                      </m:dPr>
                      <m:e>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𝑜</m:t>
                        </m:r>
                      </m:e>
                    </m:d>
                    <m:r>
                      <a:rPr lang="en-US" b="0" i="1" smtClean="0">
                        <a:latin typeface="Cambria Math" panose="02040503050406030204" pitchFamily="18" charset="0"/>
                      </a:rPr>
                      <m:t>=</m:t>
                    </m:r>
                    <m:r>
                      <m:rPr>
                        <m:sty m:val="p"/>
                      </m:rPr>
                      <a:rPr lang="en-US" b="0" i="0" smtClean="0">
                        <a:latin typeface="Cambria Math" panose="02040503050406030204" pitchFamily="18" charset="0"/>
                      </a:rPr>
                      <m:t>True</m:t>
                    </m:r>
                  </m:oMath>
                </a14:m>
                <a:r>
                  <a:rPr lang="en-US" dirty="0"/>
                  <a:t> if and only if </a:t>
                </a:r>
                <a14:m>
                  <m:oMath xmlns:m="http://schemas.openxmlformats.org/officeDocument/2006/math">
                    <m:d>
                      <m:dPr>
                        <m:ctrlPr>
                          <a:rPr lang="en-US" b="0" i="1" smtClean="0">
                            <a:latin typeface="Cambria Math" panose="02040503050406030204" pitchFamily="18" charset="0"/>
                            <a:ea typeface="Cambria Math" panose="02040503050406030204" pitchFamily="18" charset="0"/>
                          </a:rPr>
                        </m:ctrlPr>
                      </m:dPr>
                      <m:e>
                        <m:r>
                          <m:rPr>
                            <m:sty m:val="p"/>
                          </m:rPr>
                          <a:rPr lang="en-US" b="0" i="0" smtClean="0">
                            <a:latin typeface="Cambria Math" panose="02040503050406030204" pitchFamily="18" charset="0"/>
                            <a:ea typeface="Cambria Math" panose="02040503050406030204" pitchFamily="18" charset="0"/>
                          </a:rPr>
                          <m:t>s</m:t>
                        </m:r>
                        <m:r>
                          <a:rPr lang="en-US" b="0" i="0"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r</m:t>
                        </m:r>
                        <m:r>
                          <a:rPr lang="en-US" b="0" i="0"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o</m:t>
                        </m:r>
                      </m:e>
                    </m:d>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𝒦</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𝒢</m:t>
                        </m:r>
                      </m:e>
                      <m:sub>
                        <m:r>
                          <a:rPr lang="en-US" i="1">
                            <a:latin typeface="Cambria Math" panose="02040503050406030204" pitchFamily="18" charset="0"/>
                            <a:ea typeface="Cambria Math" panose="02040503050406030204" pitchFamily="18" charset="0"/>
                          </a:rPr>
                          <m:t>𝑜</m:t>
                        </m:r>
                      </m:sub>
                    </m:sSub>
                  </m:oMath>
                </a14:m>
                <a:r>
                  <a:rPr lang="en-US" dirty="0"/>
                  <a:t>, which is traversal on observed KG.</a:t>
                </a:r>
              </a:p>
              <a:p>
                <a:r>
                  <a:rPr lang="en-US" dirty="0"/>
                  <a:t>Open world evaluation (Answer set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𝑢</m:t>
                        </m:r>
                      </m:sub>
                    </m:sSub>
                  </m:oMath>
                </a14:m>
                <a:r>
                  <a:rPr lang="en-US" dirty="0"/>
                  <a:t>): </a:t>
                </a:r>
                <a:endParaRPr lang="en-US" b="0" i="1" dirty="0">
                  <a:latin typeface="Cambria Math" panose="02040503050406030204" pitchFamily="18" charset="0"/>
                </a:endParaRPr>
              </a:p>
              <a:p>
                <a:pPr lvl="1"/>
                <a14:m>
                  <m:oMath xmlns:m="http://schemas.openxmlformats.org/officeDocument/2006/math">
                    <m:r>
                      <a:rPr lang="en-US" b="0" i="1" smtClean="0">
                        <a:latin typeface="Cambria Math" panose="02040503050406030204" pitchFamily="18" charset="0"/>
                      </a:rPr>
                      <m:t>𝑟</m:t>
                    </m:r>
                    <m:d>
                      <m:dPr>
                        <m:ctrlPr>
                          <a:rPr lang="en-US" b="0" i="1" smtClean="0">
                            <a:latin typeface="Cambria Math" panose="02040503050406030204" pitchFamily="18" charset="0"/>
                          </a:rPr>
                        </m:ctrlPr>
                      </m:dPr>
                      <m:e>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𝑜</m:t>
                        </m:r>
                      </m:e>
                    </m:d>
                    <m:r>
                      <a:rPr lang="en-US" b="0" i="1" smtClean="0">
                        <a:latin typeface="Cambria Math" panose="02040503050406030204" pitchFamily="18" charset="0"/>
                      </a:rPr>
                      <m:t>=</m:t>
                    </m:r>
                    <m:r>
                      <m:rPr>
                        <m:sty m:val="p"/>
                      </m:rPr>
                      <a:rPr lang="en-US" b="0" i="0" smtClean="0">
                        <a:latin typeface="Cambria Math" panose="02040503050406030204" pitchFamily="18" charset="0"/>
                      </a:rPr>
                      <m:t>True</m:t>
                    </m:r>
                  </m:oMath>
                </a14:m>
                <a:r>
                  <a:rPr lang="en-US" dirty="0"/>
                  <a:t> if and only if </a:t>
                </a:r>
                <a14:m>
                  <m:oMath xmlns:m="http://schemas.openxmlformats.org/officeDocument/2006/math">
                    <m:d>
                      <m:dPr>
                        <m:ctrlPr>
                          <a:rPr lang="en-US" b="0" i="1" smtClean="0">
                            <a:latin typeface="Cambria Math" panose="02040503050406030204" pitchFamily="18" charset="0"/>
                            <a:ea typeface="Cambria Math" panose="02040503050406030204" pitchFamily="18" charset="0"/>
                          </a:rPr>
                        </m:ctrlPr>
                      </m:dPr>
                      <m:e>
                        <m:r>
                          <m:rPr>
                            <m:sty m:val="p"/>
                          </m:rPr>
                          <a:rPr lang="en-US" b="0" i="0" smtClean="0">
                            <a:latin typeface="Cambria Math" panose="02040503050406030204" pitchFamily="18" charset="0"/>
                            <a:ea typeface="Cambria Math" panose="02040503050406030204" pitchFamily="18" charset="0"/>
                          </a:rPr>
                          <m:t>s</m:t>
                        </m:r>
                        <m:r>
                          <a:rPr lang="en-US" b="0" i="0"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r</m:t>
                        </m:r>
                        <m:r>
                          <a:rPr lang="en-US" b="0" i="0"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o</m:t>
                        </m:r>
                      </m:e>
                    </m:d>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𝒦</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𝒢</m:t>
                        </m:r>
                      </m:e>
                      <m:sub>
                        <m:r>
                          <a:rPr lang="en-US" b="0" i="1" smtClean="0">
                            <a:latin typeface="Cambria Math" panose="02040503050406030204" pitchFamily="18" charset="0"/>
                            <a:ea typeface="Cambria Math" panose="02040503050406030204" pitchFamily="18" charset="0"/>
                          </a:rPr>
                          <m:t>𝑢</m:t>
                        </m:r>
                      </m:sub>
                    </m:sSub>
                  </m:oMath>
                </a14:m>
                <a:r>
                  <a:rPr lang="en-US" dirty="0"/>
                  <a:t>, where </a:t>
                </a:r>
                <a14:m>
                  <m:oMath xmlns:m="http://schemas.openxmlformats.org/officeDocument/2006/math">
                    <m:r>
                      <a:rPr lang="en-US" i="1">
                        <a:latin typeface="Cambria Math" panose="02040503050406030204" pitchFamily="18" charset="0"/>
                        <a:ea typeface="Cambria Math" panose="02040503050406030204" pitchFamily="18" charset="0"/>
                      </a:rPr>
                      <m:t>𝒦</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𝒢</m:t>
                        </m:r>
                      </m:e>
                      <m:sub>
                        <m:r>
                          <a:rPr lang="en-US" i="1">
                            <a:latin typeface="Cambria Math" panose="02040503050406030204" pitchFamily="18" charset="0"/>
                            <a:ea typeface="Cambria Math" panose="02040503050406030204" pitchFamily="18" charset="0"/>
                          </a:rPr>
                          <m:t>𝑢</m:t>
                        </m:r>
                      </m:sub>
                    </m:sSub>
                  </m:oMath>
                </a14:m>
                <a:r>
                  <a:rPr lang="en-US" dirty="0"/>
                  <a:t> is unobserved.</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0C139721-ABAF-E7FB-2A7C-FE41B4300788}"/>
                  </a:ext>
                </a:extLst>
              </p:cNvPr>
              <p:cNvSpPr>
                <a:spLocks noGrp="1" noRot="1" noChangeAspect="1" noMove="1" noResize="1" noEditPoints="1" noAdjustHandles="1" noChangeArrowheads="1" noChangeShapeType="1" noTextEdit="1"/>
              </p:cNvSpPr>
              <p:nvPr>
                <p:ph idx="1"/>
              </p:nvPr>
            </p:nvSpPr>
            <p:spPr>
              <a:xfrm>
                <a:off x="838200" y="1393581"/>
                <a:ext cx="10515600" cy="5001538"/>
              </a:xfrm>
              <a:blipFill>
                <a:blip r:embed="rId2"/>
                <a:stretch>
                  <a:fillRect l="-1217" t="-2805" r="-290" b="-1951"/>
                </a:stretch>
              </a:blipFill>
            </p:spPr>
            <p:txBody>
              <a:bodyPr/>
              <a:lstStyle/>
              <a:p>
                <a:r>
                  <a:rPr lang="en-HK">
                    <a:noFill/>
                  </a:rPr>
                  <a:t> </a:t>
                </a:r>
              </a:p>
            </p:txBody>
          </p:sp>
        </mc:Fallback>
      </mc:AlternateContent>
      <p:sp>
        <p:nvSpPr>
          <p:cNvPr id="4" name="Slide Number Placeholder 3">
            <a:extLst>
              <a:ext uri="{FF2B5EF4-FFF2-40B4-BE49-F238E27FC236}">
                <a16:creationId xmlns:a16="http://schemas.microsoft.com/office/drawing/2014/main" id="{0BF05286-5F67-64B9-477D-A0739D4ECF25}"/>
              </a:ext>
            </a:extLst>
          </p:cNvPr>
          <p:cNvSpPr>
            <a:spLocks noGrp="1"/>
          </p:cNvSpPr>
          <p:nvPr>
            <p:ph type="sldNum" sz="quarter" idx="12"/>
          </p:nvPr>
        </p:nvSpPr>
        <p:spPr/>
        <p:txBody>
          <a:bodyPr/>
          <a:lstStyle/>
          <a:p>
            <a:fld id="{1CF2D47E-0AF1-4C27-801F-64E3E5BF7F72}" type="slidenum">
              <a:rPr lang="en-US" smtClean="0"/>
              <a:t>5</a:t>
            </a:fld>
            <a:endParaRPr lang="en-US"/>
          </a:p>
        </p:txBody>
      </p:sp>
    </p:spTree>
    <p:extLst>
      <p:ext uri="{BB962C8B-B14F-4D97-AF65-F5344CB8AC3E}">
        <p14:creationId xmlns:p14="http://schemas.microsoft.com/office/powerpoint/2010/main" val="3836911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D5E50-8A6F-7617-5F87-34EBABB444F8}"/>
              </a:ext>
            </a:extLst>
          </p:cNvPr>
          <p:cNvSpPr>
            <a:spLocks noGrp="1"/>
          </p:cNvSpPr>
          <p:nvPr>
            <p:ph type="title"/>
          </p:nvPr>
        </p:nvSpPr>
        <p:spPr>
          <a:xfrm>
            <a:off x="838200" y="-6034"/>
            <a:ext cx="10515600" cy="980145"/>
          </a:xfrm>
        </p:spPr>
        <p:txBody>
          <a:bodyPr/>
          <a:lstStyle/>
          <a:p>
            <a:r>
              <a:rPr lang="en-US" dirty="0"/>
              <a:t>Logical Query with Implicit Constraints</a:t>
            </a:r>
          </a:p>
        </p:txBody>
      </p:sp>
      <p:cxnSp>
        <p:nvCxnSpPr>
          <p:cNvPr id="4" name="Straight Arrow Connector 3">
            <a:extLst>
              <a:ext uri="{FF2B5EF4-FFF2-40B4-BE49-F238E27FC236}">
                <a16:creationId xmlns:a16="http://schemas.microsoft.com/office/drawing/2014/main" id="{AA45FBA9-0274-8445-24E8-A3A2676D3CF2}"/>
              </a:ext>
            </a:extLst>
          </p:cNvPr>
          <p:cNvCxnSpPr>
            <a:cxnSpLocks/>
            <a:stCxn id="8" idx="6"/>
            <a:endCxn id="10" idx="1"/>
          </p:cNvCxnSpPr>
          <p:nvPr/>
        </p:nvCxnSpPr>
        <p:spPr>
          <a:xfrm>
            <a:off x="5442575" y="3651383"/>
            <a:ext cx="1865366" cy="19938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5" name="Straight Arrow Connector 4">
            <a:extLst>
              <a:ext uri="{FF2B5EF4-FFF2-40B4-BE49-F238E27FC236}">
                <a16:creationId xmlns:a16="http://schemas.microsoft.com/office/drawing/2014/main" id="{AAF7AA03-9485-552A-C737-D52B99B7F2BA}"/>
              </a:ext>
            </a:extLst>
          </p:cNvPr>
          <p:cNvCxnSpPr>
            <a:cxnSpLocks/>
            <a:stCxn id="9" idx="6"/>
            <a:endCxn id="10" idx="3"/>
          </p:cNvCxnSpPr>
          <p:nvPr/>
        </p:nvCxnSpPr>
        <p:spPr>
          <a:xfrm flipV="1">
            <a:off x="5436298" y="4008100"/>
            <a:ext cx="1871643" cy="37518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6" name="Straight Arrow Connector 5">
            <a:extLst>
              <a:ext uri="{FF2B5EF4-FFF2-40B4-BE49-F238E27FC236}">
                <a16:creationId xmlns:a16="http://schemas.microsoft.com/office/drawing/2014/main" id="{0E1DDEA6-1903-E6F0-F651-562A8B07092F}"/>
              </a:ext>
            </a:extLst>
          </p:cNvPr>
          <p:cNvCxnSpPr>
            <a:cxnSpLocks/>
            <a:stCxn id="10" idx="6"/>
            <a:endCxn id="7" idx="2"/>
          </p:cNvCxnSpPr>
          <p:nvPr/>
        </p:nvCxnSpPr>
        <p:spPr>
          <a:xfrm flipV="1">
            <a:off x="7509442" y="3928242"/>
            <a:ext cx="1792004" cy="1193"/>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7" name="Google Shape;110;p18">
            <a:extLst>
              <a:ext uri="{FF2B5EF4-FFF2-40B4-BE49-F238E27FC236}">
                <a16:creationId xmlns:a16="http://schemas.microsoft.com/office/drawing/2014/main" id="{28CFA086-B3D0-5899-26D0-CE2D18E6DD44}"/>
              </a:ext>
            </a:extLst>
          </p:cNvPr>
          <p:cNvSpPr/>
          <p:nvPr/>
        </p:nvSpPr>
        <p:spPr>
          <a:xfrm>
            <a:off x="9301446" y="3816993"/>
            <a:ext cx="236073" cy="222498"/>
          </a:xfrm>
          <a:prstGeom prst="ellipse">
            <a:avLst/>
          </a:prstGeom>
          <a:gradFill>
            <a:gsLst>
              <a:gs pos="0">
                <a:srgbClr val="F7E9D4"/>
              </a:gs>
              <a:gs pos="100000">
                <a:srgbClr val="E6B94E"/>
              </a:gs>
            </a:gsLst>
            <a:lin ang="2698631"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8" name="Google Shape;109;p18">
            <a:extLst>
              <a:ext uri="{FF2B5EF4-FFF2-40B4-BE49-F238E27FC236}">
                <a16:creationId xmlns:a16="http://schemas.microsoft.com/office/drawing/2014/main" id="{9959B0F6-299D-0DC4-694E-7E31F9A927CD}"/>
              </a:ext>
            </a:extLst>
          </p:cNvPr>
          <p:cNvSpPr/>
          <p:nvPr/>
        </p:nvSpPr>
        <p:spPr>
          <a:xfrm>
            <a:off x="5206502" y="3548047"/>
            <a:ext cx="236073"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9" name="Google Shape;109;p18">
            <a:extLst>
              <a:ext uri="{FF2B5EF4-FFF2-40B4-BE49-F238E27FC236}">
                <a16:creationId xmlns:a16="http://schemas.microsoft.com/office/drawing/2014/main" id="{E51F9FE4-8DFA-6696-3736-A4204AB84AF2}"/>
              </a:ext>
            </a:extLst>
          </p:cNvPr>
          <p:cNvSpPr/>
          <p:nvPr/>
        </p:nvSpPr>
        <p:spPr>
          <a:xfrm>
            <a:off x="5200225" y="4279944"/>
            <a:ext cx="236073"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10" name="Google Shape;110;p18">
            <a:extLst>
              <a:ext uri="{FF2B5EF4-FFF2-40B4-BE49-F238E27FC236}">
                <a16:creationId xmlns:a16="http://schemas.microsoft.com/office/drawing/2014/main" id="{BBBB7F99-1FD3-A249-DF04-584317E4E279}"/>
              </a:ext>
            </a:extLst>
          </p:cNvPr>
          <p:cNvSpPr/>
          <p:nvPr/>
        </p:nvSpPr>
        <p:spPr>
          <a:xfrm>
            <a:off x="7273369" y="3818186"/>
            <a:ext cx="236073" cy="222498"/>
          </a:xfrm>
          <a:prstGeom prst="ellipse">
            <a:avLst/>
          </a:prstGeom>
          <a:gradFill>
            <a:gsLst>
              <a:gs pos="0">
                <a:srgbClr val="F7E9D4"/>
              </a:gs>
              <a:gs pos="100000">
                <a:srgbClr val="E6B94E"/>
              </a:gs>
            </a:gsLst>
            <a:lin ang="2698631"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2F8D920A-5E59-E222-6370-85066B5C44D0}"/>
              </a:ext>
            </a:extLst>
          </p:cNvPr>
          <p:cNvSpPr txBox="1"/>
          <p:nvPr/>
        </p:nvSpPr>
        <p:spPr>
          <a:xfrm>
            <a:off x="7217248" y="4071554"/>
            <a:ext cx="469001" cy="338554"/>
          </a:xfrm>
          <a:prstGeom prst="rect">
            <a:avLst/>
          </a:prstGeom>
          <a:noFill/>
        </p:spPr>
        <p:txBody>
          <a:bodyPr wrap="square">
            <a:spAutoFit/>
          </a:bodyPr>
          <a:lstStyle/>
          <a:p>
            <a:r>
              <a:rPr lang="en-US" sz="1600" i="1" dirty="0">
                <a:latin typeface="Cambria Math" panose="02040503050406030204" pitchFamily="18" charset="0"/>
                <a:ea typeface="Cambria Math" panose="02040503050406030204" pitchFamily="18" charset="0"/>
              </a:rPr>
              <a:t>V</a:t>
            </a:r>
          </a:p>
        </p:txBody>
      </p:sp>
      <p:sp>
        <p:nvSpPr>
          <p:cNvPr id="12" name="TextBox 11">
            <a:extLst>
              <a:ext uri="{FF2B5EF4-FFF2-40B4-BE49-F238E27FC236}">
                <a16:creationId xmlns:a16="http://schemas.microsoft.com/office/drawing/2014/main" id="{F719A148-66AD-A1F7-8AE5-ED3EEF870DB8}"/>
              </a:ext>
            </a:extLst>
          </p:cNvPr>
          <p:cNvSpPr txBox="1"/>
          <p:nvPr/>
        </p:nvSpPr>
        <p:spPr>
          <a:xfrm>
            <a:off x="9104565" y="4059293"/>
            <a:ext cx="502233" cy="338554"/>
          </a:xfrm>
          <a:prstGeom prst="rect">
            <a:avLst/>
          </a:prstGeom>
          <a:noFill/>
        </p:spPr>
        <p:txBody>
          <a:bodyPr wrap="square">
            <a:spAutoFit/>
          </a:bodyPr>
          <a:lstStyle/>
          <a:p>
            <a:r>
              <a:rPr lang="en-US" sz="1600" i="1" dirty="0">
                <a:latin typeface="Cambria Math" panose="02040503050406030204" pitchFamily="18" charset="0"/>
                <a:ea typeface="Cambria Math" panose="02040503050406030204" pitchFamily="18" charset="0"/>
              </a:rPr>
              <a:t>V</a:t>
            </a:r>
            <a:r>
              <a:rPr lang="en-US" sz="1600" i="1" baseline="-25000" dirty="0">
                <a:latin typeface="Cambria Math" panose="02040503050406030204" pitchFamily="18" charset="0"/>
                <a:ea typeface="Cambria Math" panose="02040503050406030204" pitchFamily="18" charset="0"/>
              </a:rPr>
              <a:t>?</a:t>
            </a:r>
            <a:endParaRPr lang="en-US" sz="1600" i="1" dirty="0">
              <a:latin typeface="Cambria Math" panose="02040503050406030204" pitchFamily="18" charset="0"/>
              <a:ea typeface="Cambria Math" panose="02040503050406030204" pitchFamily="18" charset="0"/>
            </a:endParaRPr>
          </a:p>
        </p:txBody>
      </p:sp>
      <p:sp>
        <p:nvSpPr>
          <p:cNvPr id="13" name="TextBox 12">
            <a:extLst>
              <a:ext uri="{FF2B5EF4-FFF2-40B4-BE49-F238E27FC236}">
                <a16:creationId xmlns:a16="http://schemas.microsoft.com/office/drawing/2014/main" id="{657442CC-F37A-7054-3E8F-57897F445416}"/>
              </a:ext>
            </a:extLst>
          </p:cNvPr>
          <p:cNvSpPr txBox="1"/>
          <p:nvPr/>
        </p:nvSpPr>
        <p:spPr>
          <a:xfrm>
            <a:off x="4740832" y="3681837"/>
            <a:ext cx="1200131" cy="523220"/>
          </a:xfrm>
          <a:prstGeom prst="rect">
            <a:avLst/>
          </a:prstGeom>
          <a:noFill/>
        </p:spPr>
        <p:txBody>
          <a:bodyPr wrap="square" rtlCol="0">
            <a:spAutoFit/>
          </a:bodyPr>
          <a:lstStyle/>
          <a:p>
            <a:pPr algn="ctr"/>
            <a:r>
              <a:rPr lang="en-US" sz="1400" i="1" dirty="0" err="1">
                <a:latin typeface="Cambria Math" panose="02040503050406030204" pitchFamily="18" charset="0"/>
                <a:ea typeface="Cambria Math" panose="02040503050406030204" pitchFamily="18" charset="0"/>
                <a:cs typeface="Times New Roman" panose="02020603050405020304" pitchFamily="18" charset="0"/>
              </a:rPr>
              <a:t>PersonX</a:t>
            </a:r>
            <a:r>
              <a:rPr lang="en-US" sz="1400" i="1" dirty="0">
                <a:latin typeface="Cambria Math" panose="02040503050406030204" pitchFamily="18" charset="0"/>
                <a:ea typeface="Cambria Math" panose="02040503050406030204" pitchFamily="18" charset="0"/>
                <a:cs typeface="Times New Roman" panose="02020603050405020304" pitchFamily="18" charset="0"/>
              </a:rPr>
              <a:t> complains</a:t>
            </a:r>
          </a:p>
        </p:txBody>
      </p:sp>
      <p:sp>
        <p:nvSpPr>
          <p:cNvPr id="14" name="TextBox 13">
            <a:extLst>
              <a:ext uri="{FF2B5EF4-FFF2-40B4-BE49-F238E27FC236}">
                <a16:creationId xmlns:a16="http://schemas.microsoft.com/office/drawing/2014/main" id="{B9963FF1-5869-44C4-0292-368849027ED5}"/>
              </a:ext>
            </a:extLst>
          </p:cNvPr>
          <p:cNvSpPr txBox="1"/>
          <p:nvPr/>
        </p:nvSpPr>
        <p:spPr>
          <a:xfrm>
            <a:off x="4668071" y="4415189"/>
            <a:ext cx="1506103" cy="523220"/>
          </a:xfrm>
          <a:prstGeom prst="rect">
            <a:avLst/>
          </a:prstGeom>
          <a:noFill/>
        </p:spPr>
        <p:txBody>
          <a:bodyPr wrap="square" rtlCol="0">
            <a:spAutoFit/>
          </a:bodyPr>
          <a:lstStyle/>
          <a:p>
            <a:pPr algn="ctr"/>
            <a:r>
              <a:rPr lang="en-US" sz="1400" i="1" dirty="0" err="1">
                <a:latin typeface="Cambria Math" panose="02040503050406030204" pitchFamily="18" charset="0"/>
                <a:ea typeface="Cambria Math" panose="02040503050406030204" pitchFamily="18" charset="0"/>
                <a:cs typeface="Times New Roman" panose="02020603050405020304" pitchFamily="18" charset="0"/>
              </a:rPr>
              <a:t>PersonX</a:t>
            </a:r>
            <a:r>
              <a:rPr lang="en-US" sz="1400" i="1" dirty="0">
                <a:latin typeface="Cambria Math" panose="02040503050406030204" pitchFamily="18" charset="0"/>
                <a:ea typeface="Cambria Math" panose="02040503050406030204" pitchFamily="18" charset="0"/>
                <a:cs typeface="Times New Roman" panose="02020603050405020304" pitchFamily="18" charset="0"/>
              </a:rPr>
              <a:t> leaves restaurant</a:t>
            </a:r>
          </a:p>
        </p:txBody>
      </p:sp>
      <p:sp>
        <p:nvSpPr>
          <p:cNvPr id="15" name="Google Shape;109;p18">
            <a:extLst>
              <a:ext uri="{FF2B5EF4-FFF2-40B4-BE49-F238E27FC236}">
                <a16:creationId xmlns:a16="http://schemas.microsoft.com/office/drawing/2014/main" id="{BAEEFCB9-2104-8D31-0DCE-0D9B8C9C3F6C}"/>
              </a:ext>
            </a:extLst>
          </p:cNvPr>
          <p:cNvSpPr/>
          <p:nvPr/>
        </p:nvSpPr>
        <p:spPr>
          <a:xfrm>
            <a:off x="5088689" y="5337667"/>
            <a:ext cx="229380"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16" name="Google Shape;109;p18">
            <a:extLst>
              <a:ext uri="{FF2B5EF4-FFF2-40B4-BE49-F238E27FC236}">
                <a16:creationId xmlns:a16="http://schemas.microsoft.com/office/drawing/2014/main" id="{C13F9FDF-BA88-1E20-F44A-71096691A578}"/>
              </a:ext>
            </a:extLst>
          </p:cNvPr>
          <p:cNvSpPr/>
          <p:nvPr/>
        </p:nvSpPr>
        <p:spPr>
          <a:xfrm>
            <a:off x="6894575" y="5337667"/>
            <a:ext cx="229380"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cxnSp>
        <p:nvCxnSpPr>
          <p:cNvPr id="17" name="Straight Arrow Connector 16">
            <a:extLst>
              <a:ext uri="{FF2B5EF4-FFF2-40B4-BE49-F238E27FC236}">
                <a16:creationId xmlns:a16="http://schemas.microsoft.com/office/drawing/2014/main" id="{34D61C58-E7E1-E539-92BB-3C11D805C676}"/>
              </a:ext>
            </a:extLst>
          </p:cNvPr>
          <p:cNvCxnSpPr>
            <a:cxnSpLocks/>
          </p:cNvCxnSpPr>
          <p:nvPr/>
        </p:nvCxnSpPr>
        <p:spPr>
          <a:xfrm>
            <a:off x="5318069" y="5441002"/>
            <a:ext cx="1576506"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A33A746E-02A9-B416-095D-DA7AF296CE49}"/>
              </a:ext>
            </a:extLst>
          </p:cNvPr>
          <p:cNvSpPr txBox="1"/>
          <p:nvPr/>
        </p:nvSpPr>
        <p:spPr>
          <a:xfrm>
            <a:off x="4759986" y="5458993"/>
            <a:ext cx="880477" cy="523220"/>
          </a:xfrm>
          <a:prstGeom prst="rect">
            <a:avLst/>
          </a:prstGeom>
          <a:noFill/>
        </p:spPr>
        <p:txBody>
          <a:bodyPr wrap="square" rtlCol="0">
            <a:spAutoFit/>
          </a:bodyPr>
          <a:lstStyle/>
          <a:p>
            <a:pPr algn="ctr"/>
            <a:r>
              <a:rPr lang="en-US" sz="1400" i="1" dirty="0">
                <a:latin typeface="Cambria Math" panose="02040503050406030204" pitchFamily="18" charset="0"/>
                <a:ea typeface="Cambria Math" panose="02040503050406030204" pitchFamily="18" charset="0"/>
                <a:cs typeface="Times New Roman" panose="02020603050405020304" pitchFamily="18" charset="0"/>
              </a:rPr>
              <a:t>Food is bad</a:t>
            </a:r>
          </a:p>
        </p:txBody>
      </p:sp>
      <p:sp>
        <p:nvSpPr>
          <p:cNvPr id="19" name="TextBox 18">
            <a:extLst>
              <a:ext uri="{FF2B5EF4-FFF2-40B4-BE49-F238E27FC236}">
                <a16:creationId xmlns:a16="http://schemas.microsoft.com/office/drawing/2014/main" id="{B106C00E-41E7-EFF7-DDA9-3B644855426F}"/>
              </a:ext>
            </a:extLst>
          </p:cNvPr>
          <p:cNvSpPr txBox="1"/>
          <p:nvPr/>
        </p:nvSpPr>
        <p:spPr>
          <a:xfrm>
            <a:off x="5441045" y="5169819"/>
            <a:ext cx="1290974" cy="307777"/>
          </a:xfrm>
          <a:prstGeom prst="rect">
            <a:avLst/>
          </a:prstGeom>
          <a:noFill/>
        </p:spPr>
        <p:txBody>
          <a:bodyPr wrap="square" rtlCol="0">
            <a:spAutoFit/>
          </a:bodyPr>
          <a:lstStyle/>
          <a:p>
            <a:r>
              <a:rPr lang="en-US" sz="1400" dirty="0">
                <a:latin typeface="Consolas" panose="020B0609020204030204" pitchFamily="49" charset="0"/>
                <a:ea typeface="Cambria Math" panose="02040503050406030204" pitchFamily="18" charset="0"/>
                <a:cs typeface="Consolas" panose="020B0609020204030204" pitchFamily="49" charset="0"/>
              </a:rPr>
              <a:t>Precedence</a:t>
            </a:r>
          </a:p>
        </p:txBody>
      </p:sp>
      <p:sp>
        <p:nvSpPr>
          <p:cNvPr id="20" name="TextBox 19">
            <a:extLst>
              <a:ext uri="{FF2B5EF4-FFF2-40B4-BE49-F238E27FC236}">
                <a16:creationId xmlns:a16="http://schemas.microsoft.com/office/drawing/2014/main" id="{D63ED21F-9DC0-C45F-B9A8-8882FA561609}"/>
              </a:ext>
            </a:extLst>
          </p:cNvPr>
          <p:cNvSpPr txBox="1"/>
          <p:nvPr/>
        </p:nvSpPr>
        <p:spPr>
          <a:xfrm rot="423291">
            <a:off x="5770142" y="3520059"/>
            <a:ext cx="1328640" cy="307777"/>
          </a:xfrm>
          <a:prstGeom prst="rect">
            <a:avLst/>
          </a:prstGeom>
          <a:noFill/>
        </p:spPr>
        <p:txBody>
          <a:bodyPr wrap="square" rtlCol="0">
            <a:spAutoFit/>
          </a:bodyPr>
          <a:lstStyle/>
          <a:p>
            <a:r>
              <a:rPr lang="en-US" sz="1400" dirty="0">
                <a:latin typeface="Consolas" panose="020B0609020204030204" pitchFamily="49" charset="0"/>
                <a:ea typeface="Cambria Math" panose="02040503050406030204" pitchFamily="18" charset="0"/>
                <a:cs typeface="Consolas" panose="020B0609020204030204" pitchFamily="49" charset="0"/>
              </a:rPr>
              <a:t>Succession</a:t>
            </a:r>
          </a:p>
        </p:txBody>
      </p:sp>
      <p:sp>
        <p:nvSpPr>
          <p:cNvPr id="21" name="TextBox 20">
            <a:extLst>
              <a:ext uri="{FF2B5EF4-FFF2-40B4-BE49-F238E27FC236}">
                <a16:creationId xmlns:a16="http://schemas.microsoft.com/office/drawing/2014/main" id="{C5B2606D-ED2B-55BB-AB1E-CCF589EA560F}"/>
              </a:ext>
            </a:extLst>
          </p:cNvPr>
          <p:cNvSpPr txBox="1"/>
          <p:nvPr/>
        </p:nvSpPr>
        <p:spPr>
          <a:xfrm rot="20887783">
            <a:off x="5714810" y="3946104"/>
            <a:ext cx="1328640" cy="307777"/>
          </a:xfrm>
          <a:prstGeom prst="rect">
            <a:avLst/>
          </a:prstGeom>
          <a:noFill/>
        </p:spPr>
        <p:txBody>
          <a:bodyPr wrap="square" rtlCol="0">
            <a:spAutoFit/>
          </a:bodyPr>
          <a:lstStyle/>
          <a:p>
            <a:r>
              <a:rPr lang="en-US" sz="1400" dirty="0">
                <a:latin typeface="Consolas" panose="020B0609020204030204" pitchFamily="49" charset="0"/>
                <a:ea typeface="Cambria Math" panose="02040503050406030204" pitchFamily="18" charset="0"/>
                <a:cs typeface="Consolas" panose="020B0609020204030204" pitchFamily="49" charset="0"/>
              </a:rPr>
              <a:t>Succession</a:t>
            </a:r>
          </a:p>
        </p:txBody>
      </p:sp>
      <p:sp>
        <p:nvSpPr>
          <p:cNvPr id="22" name="TextBox 21">
            <a:extLst>
              <a:ext uri="{FF2B5EF4-FFF2-40B4-BE49-F238E27FC236}">
                <a16:creationId xmlns:a16="http://schemas.microsoft.com/office/drawing/2014/main" id="{A5EE36B4-D0D4-4129-FA56-DE5167D56AB9}"/>
              </a:ext>
            </a:extLst>
          </p:cNvPr>
          <p:cNvSpPr txBox="1"/>
          <p:nvPr/>
        </p:nvSpPr>
        <p:spPr>
          <a:xfrm>
            <a:off x="8003015" y="3689219"/>
            <a:ext cx="774221" cy="307777"/>
          </a:xfrm>
          <a:prstGeom prst="rect">
            <a:avLst/>
          </a:prstGeom>
          <a:noFill/>
        </p:spPr>
        <p:txBody>
          <a:bodyPr wrap="square" rtlCol="0">
            <a:spAutoFit/>
          </a:bodyPr>
          <a:lstStyle/>
          <a:p>
            <a:r>
              <a:rPr lang="en-US" sz="1400" dirty="0">
                <a:latin typeface="Consolas" panose="020B0609020204030204" pitchFamily="49" charset="0"/>
                <a:ea typeface="Cambria Math" panose="02040503050406030204" pitchFamily="18" charset="0"/>
                <a:cs typeface="Consolas" panose="020B0609020204030204" pitchFamily="49" charset="0"/>
              </a:rPr>
              <a:t>Reason</a:t>
            </a:r>
          </a:p>
        </p:txBody>
      </p:sp>
      <p:sp>
        <p:nvSpPr>
          <p:cNvPr id="23" name="TextBox 22">
            <a:extLst>
              <a:ext uri="{FF2B5EF4-FFF2-40B4-BE49-F238E27FC236}">
                <a16:creationId xmlns:a16="http://schemas.microsoft.com/office/drawing/2014/main" id="{9037425E-0DBB-50A5-77C9-0D742C45E5FD}"/>
              </a:ext>
            </a:extLst>
          </p:cNvPr>
          <p:cNvSpPr txBox="1"/>
          <p:nvPr/>
        </p:nvSpPr>
        <p:spPr>
          <a:xfrm>
            <a:off x="6224734" y="5470930"/>
            <a:ext cx="1266758" cy="523220"/>
          </a:xfrm>
          <a:prstGeom prst="rect">
            <a:avLst/>
          </a:prstGeom>
          <a:noFill/>
        </p:spPr>
        <p:txBody>
          <a:bodyPr wrap="square" rtlCol="0">
            <a:spAutoFit/>
          </a:bodyPr>
          <a:lstStyle/>
          <a:p>
            <a:pPr algn="ctr"/>
            <a:r>
              <a:rPr lang="en-US" sz="1400" i="1" dirty="0" err="1">
                <a:latin typeface="Cambria Math" panose="02040503050406030204" pitchFamily="18" charset="0"/>
                <a:ea typeface="Cambria Math" panose="02040503050406030204" pitchFamily="18" charset="0"/>
                <a:cs typeface="Times New Roman" panose="02020603050405020304" pitchFamily="18" charset="0"/>
              </a:rPr>
              <a:t>PersonY</a:t>
            </a:r>
            <a:r>
              <a:rPr lang="en-US" sz="1400" i="1" dirty="0">
                <a:latin typeface="Cambria Math" panose="02040503050406030204" pitchFamily="18" charset="0"/>
                <a:ea typeface="Cambria Math" panose="02040503050406030204" pitchFamily="18" charset="0"/>
                <a:cs typeface="Times New Roman" panose="02020603050405020304" pitchFamily="18" charset="0"/>
              </a:rPr>
              <a:t> adds </a:t>
            </a:r>
          </a:p>
          <a:p>
            <a:pPr algn="ctr"/>
            <a:r>
              <a:rPr lang="en-US" sz="1400" i="1" dirty="0">
                <a:latin typeface="Cambria Math" panose="02040503050406030204" pitchFamily="18" charset="0"/>
                <a:ea typeface="Cambria Math" panose="02040503050406030204" pitchFamily="18" charset="0"/>
                <a:cs typeface="Times New Roman" panose="02020603050405020304" pitchFamily="18" charset="0"/>
              </a:rPr>
              <a:t>soy sauce</a:t>
            </a:r>
          </a:p>
        </p:txBody>
      </p:sp>
      <p:sp>
        <p:nvSpPr>
          <p:cNvPr id="24" name="Google Shape;109;p18">
            <a:extLst>
              <a:ext uri="{FF2B5EF4-FFF2-40B4-BE49-F238E27FC236}">
                <a16:creationId xmlns:a16="http://schemas.microsoft.com/office/drawing/2014/main" id="{4F87AEE6-15C5-C99B-3B1A-8A80F0D8C5FC}"/>
              </a:ext>
            </a:extLst>
          </p:cNvPr>
          <p:cNvSpPr/>
          <p:nvPr/>
        </p:nvSpPr>
        <p:spPr>
          <a:xfrm>
            <a:off x="7506937" y="5337667"/>
            <a:ext cx="229380"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25" name="Google Shape;109;p18">
            <a:extLst>
              <a:ext uri="{FF2B5EF4-FFF2-40B4-BE49-F238E27FC236}">
                <a16:creationId xmlns:a16="http://schemas.microsoft.com/office/drawing/2014/main" id="{85D5F5A0-2893-455D-C519-1178EBD51BC9}"/>
              </a:ext>
            </a:extLst>
          </p:cNvPr>
          <p:cNvSpPr/>
          <p:nvPr/>
        </p:nvSpPr>
        <p:spPr>
          <a:xfrm>
            <a:off x="9659273" y="5337667"/>
            <a:ext cx="229380" cy="206671"/>
          </a:xfrm>
          <a:prstGeom prst="ellipse">
            <a:avLst/>
          </a:prstGeom>
          <a:gradFill>
            <a:gsLst>
              <a:gs pos="0">
                <a:srgbClr val="B6D7A8"/>
              </a:gs>
              <a:gs pos="64000">
                <a:srgbClr val="A4C2F4"/>
              </a:gs>
              <a:gs pos="100000">
                <a:srgbClr val="9F39D5">
                  <a:alpha val="16862"/>
                </a:srgbClr>
              </a:gs>
            </a:gsLst>
            <a:lin ang="13500032" scaled="0"/>
          </a:gra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cxnSp>
        <p:nvCxnSpPr>
          <p:cNvPr id="26" name="Straight Arrow Connector 25">
            <a:extLst>
              <a:ext uri="{FF2B5EF4-FFF2-40B4-BE49-F238E27FC236}">
                <a16:creationId xmlns:a16="http://schemas.microsoft.com/office/drawing/2014/main" id="{4D85FBA5-5244-0819-BE9D-B701EB814A68}"/>
              </a:ext>
            </a:extLst>
          </p:cNvPr>
          <p:cNvCxnSpPr>
            <a:cxnSpLocks/>
          </p:cNvCxnSpPr>
          <p:nvPr/>
        </p:nvCxnSpPr>
        <p:spPr>
          <a:xfrm>
            <a:off x="7736317" y="5437535"/>
            <a:ext cx="1922956"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D02DB6CE-82ED-CAF9-89A5-02A9B51808E9}"/>
              </a:ext>
            </a:extLst>
          </p:cNvPr>
          <p:cNvSpPr txBox="1"/>
          <p:nvPr/>
        </p:nvSpPr>
        <p:spPr>
          <a:xfrm>
            <a:off x="7730933" y="5181054"/>
            <a:ext cx="1906417" cy="307777"/>
          </a:xfrm>
          <a:prstGeom prst="rect">
            <a:avLst/>
          </a:prstGeom>
          <a:noFill/>
        </p:spPr>
        <p:txBody>
          <a:bodyPr wrap="square" rtlCol="0">
            <a:spAutoFit/>
          </a:bodyPr>
          <a:lstStyle/>
          <a:p>
            <a:r>
              <a:rPr lang="en-US" sz="1400" dirty="0" err="1">
                <a:latin typeface="Consolas" panose="020B0609020204030204" pitchFamily="49" charset="0"/>
                <a:ea typeface="Cambria Math" panose="02040503050406030204" pitchFamily="18" charset="0"/>
                <a:cs typeface="Consolas" panose="020B0609020204030204" pitchFamily="49" charset="0"/>
              </a:rPr>
              <a:t>ChosenAlternative</a:t>
            </a:r>
            <a:endParaRPr lang="en-US" sz="1400" dirty="0">
              <a:latin typeface="Consolas" panose="020B0609020204030204" pitchFamily="49" charset="0"/>
              <a:ea typeface="Cambria Math" panose="02040503050406030204" pitchFamily="18" charset="0"/>
              <a:cs typeface="Consolas" panose="020B0609020204030204" pitchFamily="49" charset="0"/>
            </a:endParaRPr>
          </a:p>
        </p:txBody>
      </p:sp>
      <p:sp>
        <p:nvSpPr>
          <p:cNvPr id="28" name="TextBox 27">
            <a:extLst>
              <a:ext uri="{FF2B5EF4-FFF2-40B4-BE49-F238E27FC236}">
                <a16:creationId xmlns:a16="http://schemas.microsoft.com/office/drawing/2014/main" id="{646145B5-E50B-8E8F-CEAC-2963B84E7C8E}"/>
              </a:ext>
            </a:extLst>
          </p:cNvPr>
          <p:cNvSpPr txBox="1"/>
          <p:nvPr/>
        </p:nvSpPr>
        <p:spPr>
          <a:xfrm>
            <a:off x="7487437" y="5470930"/>
            <a:ext cx="1266757" cy="523220"/>
          </a:xfrm>
          <a:prstGeom prst="rect">
            <a:avLst/>
          </a:prstGeom>
          <a:noFill/>
        </p:spPr>
        <p:txBody>
          <a:bodyPr wrap="square" rtlCol="0">
            <a:spAutoFit/>
          </a:bodyPr>
          <a:lstStyle/>
          <a:p>
            <a:pPr algn="ctr"/>
            <a:r>
              <a:rPr lang="en-US" sz="1400" i="1" dirty="0" err="1">
                <a:latin typeface="Cambria Math" panose="02040503050406030204" pitchFamily="18" charset="0"/>
                <a:ea typeface="Cambria Math" panose="02040503050406030204" pitchFamily="18" charset="0"/>
                <a:cs typeface="Times New Roman" panose="02020603050405020304" pitchFamily="18" charset="0"/>
              </a:rPr>
              <a:t>PersonY</a:t>
            </a:r>
            <a:r>
              <a:rPr lang="en-US" sz="1400" i="1" dirty="0">
                <a:latin typeface="Cambria Math" panose="02040503050406030204" pitchFamily="18" charset="0"/>
                <a:ea typeface="Cambria Math" panose="02040503050406030204" pitchFamily="18" charset="0"/>
                <a:cs typeface="Times New Roman" panose="02020603050405020304" pitchFamily="18" charset="0"/>
              </a:rPr>
              <a:t> adds ketchup</a:t>
            </a:r>
          </a:p>
        </p:txBody>
      </p:sp>
      <p:sp>
        <p:nvSpPr>
          <p:cNvPr id="29" name="TextBox 28">
            <a:extLst>
              <a:ext uri="{FF2B5EF4-FFF2-40B4-BE49-F238E27FC236}">
                <a16:creationId xmlns:a16="http://schemas.microsoft.com/office/drawing/2014/main" id="{6B1E34E5-38F2-EFCE-37AC-70FF60E683A3}"/>
              </a:ext>
            </a:extLst>
          </p:cNvPr>
          <p:cNvSpPr txBox="1"/>
          <p:nvPr/>
        </p:nvSpPr>
        <p:spPr>
          <a:xfrm>
            <a:off x="8937196" y="5470930"/>
            <a:ext cx="1200646" cy="523220"/>
          </a:xfrm>
          <a:prstGeom prst="rect">
            <a:avLst/>
          </a:prstGeom>
          <a:noFill/>
        </p:spPr>
        <p:txBody>
          <a:bodyPr wrap="square" rtlCol="0">
            <a:spAutoFit/>
          </a:bodyPr>
          <a:lstStyle/>
          <a:p>
            <a:pPr algn="ctr"/>
            <a:r>
              <a:rPr lang="en-US" sz="1400" i="1" dirty="0" err="1">
                <a:latin typeface="Cambria Math" panose="02040503050406030204" pitchFamily="18" charset="0"/>
                <a:ea typeface="Cambria Math" panose="02040503050406030204" pitchFamily="18" charset="0"/>
                <a:cs typeface="Times New Roman" panose="02020603050405020304" pitchFamily="18" charset="0"/>
              </a:rPr>
              <a:t>PersonY</a:t>
            </a:r>
            <a:r>
              <a:rPr lang="en-US" sz="1400" i="1" dirty="0">
                <a:latin typeface="Cambria Math" panose="02040503050406030204" pitchFamily="18" charset="0"/>
                <a:ea typeface="Cambria Math" panose="02040503050406030204" pitchFamily="18" charset="0"/>
                <a:cs typeface="Times New Roman" panose="02020603050405020304" pitchFamily="18" charset="0"/>
              </a:rPr>
              <a:t> adds vinegar</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63149E20-8697-F695-9D4B-4F299C3C9D6A}"/>
                  </a:ext>
                </a:extLst>
              </p:cNvPr>
              <p:cNvSpPr txBox="1"/>
              <p:nvPr/>
            </p:nvSpPr>
            <p:spPr>
              <a:xfrm>
                <a:off x="6063730" y="4408222"/>
                <a:ext cx="4088383" cy="523220"/>
              </a:xfrm>
              <a:prstGeom prst="rect">
                <a:avLst/>
              </a:prstGeom>
              <a:noFill/>
            </p:spPr>
            <p:txBody>
              <a:bodyPr wrap="square">
                <a:spAutoFit/>
              </a:bodyPr>
              <a:lstStyle/>
              <a:p>
                <a:pPr algn="ctr"/>
                <a:r>
                  <a:rPr lang="en-US" sz="1400" i="1" dirty="0">
                    <a:latin typeface="Cambria Math" panose="02040503050406030204" pitchFamily="18" charset="0"/>
                    <a:ea typeface="Cambria Math" panose="02040503050406030204" pitchFamily="18" charset="0"/>
                  </a:rPr>
                  <a:t>Answer: V</a:t>
                </a:r>
                <a:r>
                  <a:rPr lang="en-US" sz="1400" i="1" baseline="-25000" dirty="0">
                    <a:latin typeface="Cambria Math" panose="02040503050406030204" pitchFamily="18" charset="0"/>
                    <a:ea typeface="Cambria Math" panose="02040503050406030204" pitchFamily="18" charset="0"/>
                  </a:rPr>
                  <a:t>?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m:t>
                    </m:r>
                    <m:r>
                      <m:rPr>
                        <m:nor/>
                      </m:rPr>
                      <a:rPr lang="en-US" sz="1400" i="1" dirty="0" smtClean="0">
                        <a:latin typeface="Cambria Math" panose="02040503050406030204" pitchFamily="18" charset="0"/>
                        <a:ea typeface="Cambria Math" panose="02040503050406030204" pitchFamily="18" charset="0"/>
                        <a:cs typeface="Times New Roman" panose="02020603050405020304" pitchFamily="18" charset="0"/>
                      </a:rPr>
                      <m:t>Staff</m:t>
                    </m:r>
                    <m:r>
                      <m:rPr>
                        <m:nor/>
                      </m:rPr>
                      <a:rPr lang="en-US" sz="1400" i="1" dirty="0" smtClean="0">
                        <a:latin typeface="Cambria Math" panose="02040503050406030204" pitchFamily="18" charset="0"/>
                        <a:ea typeface="Cambria Math" panose="02040503050406030204" pitchFamily="18" charset="0"/>
                        <a:cs typeface="Times New Roman" panose="02020603050405020304" pitchFamily="18" charset="0"/>
                      </a:rPr>
                      <m:t> </m:t>
                    </m:r>
                    <m:r>
                      <m:rPr>
                        <m:nor/>
                      </m:rPr>
                      <a:rPr lang="en-US" sz="1400" i="1" dirty="0" smtClean="0">
                        <a:latin typeface="Cambria Math" panose="02040503050406030204" pitchFamily="18" charset="0"/>
                        <a:ea typeface="Cambria Math" panose="02040503050406030204" pitchFamily="18" charset="0"/>
                        <a:cs typeface="Times New Roman" panose="02020603050405020304" pitchFamily="18" charset="0"/>
                      </a:rPr>
                      <m:t>is</m:t>
                    </m:r>
                    <m:r>
                      <m:rPr>
                        <m:nor/>
                      </m:rPr>
                      <a:rPr lang="en-US" sz="1400" i="1" dirty="0" smtClean="0">
                        <a:latin typeface="Cambria Math" panose="02040503050406030204" pitchFamily="18" charset="0"/>
                        <a:ea typeface="Cambria Math" panose="02040503050406030204" pitchFamily="18" charset="0"/>
                        <a:cs typeface="Times New Roman" panose="02020603050405020304" pitchFamily="18" charset="0"/>
                      </a:rPr>
                      <m:t> </m:t>
                    </m:r>
                    <m:r>
                      <m:rPr>
                        <m:nor/>
                      </m:rPr>
                      <a:rPr lang="en-US" sz="1400" i="1" dirty="0" smtClean="0">
                        <a:latin typeface="Cambria Math" panose="02040503050406030204" pitchFamily="18" charset="0"/>
                        <a:ea typeface="Cambria Math" panose="02040503050406030204" pitchFamily="18" charset="0"/>
                        <a:cs typeface="Times New Roman" panose="02020603050405020304" pitchFamily="18" charset="0"/>
                      </a:rPr>
                      <m:t>new</m:t>
                    </m:r>
                    <m:r>
                      <m:rPr>
                        <m:nor/>
                      </m:rPr>
                      <a:rPr lang="en-US" sz="1400" b="0" i="1" dirty="0" smtClean="0">
                        <a:latin typeface="Cambria Math" panose="02040503050406030204" pitchFamily="18" charset="0"/>
                        <a:ea typeface="Cambria Math" panose="02040503050406030204" pitchFamily="18" charset="0"/>
                        <a:cs typeface="Times New Roman" panose="02020603050405020304" pitchFamily="18" charset="0"/>
                      </a:rPr>
                      <m:t>, </m:t>
                    </m:r>
                    <m:r>
                      <m:rPr>
                        <m:nor/>
                      </m:rPr>
                      <a:rPr lang="en-HK" sz="1400" b="0" i="1" dirty="0" smtClean="0">
                        <a:latin typeface="Cambria Math" panose="02040503050406030204" pitchFamily="18" charset="0"/>
                        <a:ea typeface="Cambria Math" panose="02040503050406030204" pitchFamily="18" charset="0"/>
                        <a:cs typeface="Times New Roman" panose="02020603050405020304" pitchFamily="18" charset="0"/>
                      </a:rPr>
                      <m:t>PersonY</m:t>
                    </m:r>
                    <m:r>
                      <m:rPr>
                        <m:nor/>
                      </m:rPr>
                      <a:rPr lang="en-US" sz="1400" i="1" dirty="0" smtClean="0">
                        <a:latin typeface="Cambria Math" panose="02040503050406030204" pitchFamily="18" charset="0"/>
                        <a:ea typeface="Cambria Math" panose="02040503050406030204" pitchFamily="18" charset="0"/>
                        <a:cs typeface="Times New Roman" panose="02020603050405020304" pitchFamily="18" charset="0"/>
                      </a:rPr>
                      <m:t> </m:t>
                    </m:r>
                    <m:r>
                      <m:rPr>
                        <m:nor/>
                      </m:rPr>
                      <a:rPr lang="en-US" sz="1400" i="1" dirty="0" smtClean="0">
                        <a:latin typeface="Cambria Math" panose="02040503050406030204" pitchFamily="18" charset="0"/>
                        <a:ea typeface="Cambria Math" panose="02040503050406030204" pitchFamily="18" charset="0"/>
                        <a:cs typeface="Times New Roman" panose="02020603050405020304" pitchFamily="18" charset="0"/>
                      </a:rPr>
                      <m:t>adds</m:t>
                    </m:r>
                    <m:r>
                      <m:rPr>
                        <m:nor/>
                      </m:rPr>
                      <a:rPr lang="en-HK" sz="1400" b="0" i="1" dirty="0" smtClean="0">
                        <a:latin typeface="Cambria Math" panose="02040503050406030204" pitchFamily="18" charset="0"/>
                        <a:ea typeface="Cambria Math" panose="02040503050406030204" pitchFamily="18" charset="0"/>
                        <a:cs typeface="Times New Roman" panose="02020603050405020304" pitchFamily="18" charset="0"/>
                      </a:rPr>
                      <m:t> </m:t>
                    </m:r>
                    <m:r>
                      <m:rPr>
                        <m:nor/>
                      </m:rPr>
                      <a:rPr lang="en-US" sz="1400" i="1" dirty="0" smtClean="0">
                        <a:latin typeface="Cambria Math" panose="02040503050406030204" pitchFamily="18" charset="0"/>
                        <a:ea typeface="Cambria Math" panose="02040503050406030204" pitchFamily="18" charset="0"/>
                        <a:cs typeface="Times New Roman" panose="02020603050405020304" pitchFamily="18" charset="0"/>
                      </a:rPr>
                      <m:t>ketchup</m:t>
                    </m:r>
                    <m:r>
                      <m:rPr>
                        <m:nor/>
                      </m:rPr>
                      <a:rPr lang="en-US" sz="1400" b="0" i="1" dirty="0" smtClean="0">
                        <a:latin typeface="Cambria Math" panose="02040503050406030204" pitchFamily="18" charset="0"/>
                        <a:ea typeface="Cambria Math" panose="02040503050406030204" pitchFamily="18" charset="0"/>
                        <a:cs typeface="Times New Roman" panose="02020603050405020304" pitchFamily="18" charset="0"/>
                      </a:rPr>
                      <m:t>, </m:t>
                    </m:r>
                  </m:oMath>
                </a14:m>
                <a:endParaRPr lang="en-US" sz="1400" b="0" i="1" dirty="0">
                  <a:latin typeface="Cambria Math" panose="02040503050406030204" pitchFamily="18" charset="0"/>
                  <a:ea typeface="Cambria Math" panose="02040503050406030204" pitchFamily="18" charset="0"/>
                  <a:cs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r>
                        <m:rPr>
                          <m:nor/>
                        </m:rPr>
                        <a:rPr lang="en-HK" sz="1400" i="1" dirty="0">
                          <a:latin typeface="Cambria Math" panose="02040503050406030204" pitchFamily="18" charset="0"/>
                          <a:ea typeface="Cambria Math" panose="02040503050406030204" pitchFamily="18" charset="0"/>
                          <a:cs typeface="Times New Roman" panose="02020603050405020304" pitchFamily="18" charset="0"/>
                        </a:rPr>
                        <m:t>PersonY</m:t>
                      </m:r>
                      <m:r>
                        <m:rPr>
                          <m:nor/>
                        </m:rPr>
                        <a:rPr lang="en-HK" sz="1400" b="0" i="1" dirty="0" smtClean="0">
                          <a:latin typeface="Cambria Math" panose="02040503050406030204" pitchFamily="18" charset="0"/>
                          <a:ea typeface="Cambria Math" panose="02040503050406030204" pitchFamily="18" charset="0"/>
                          <a:cs typeface="Times New Roman" panose="02020603050405020304" pitchFamily="18" charset="0"/>
                        </a:rPr>
                        <m:t> </m:t>
                      </m:r>
                      <m:r>
                        <m:rPr>
                          <m:nor/>
                        </m:rPr>
                        <a:rPr lang="en-US" sz="1400" i="1" dirty="0" smtClean="0">
                          <a:latin typeface="Cambria Math" panose="02040503050406030204" pitchFamily="18" charset="0"/>
                          <a:ea typeface="Cambria Math" panose="02040503050406030204" pitchFamily="18" charset="0"/>
                          <a:cs typeface="Times New Roman" panose="02020603050405020304" pitchFamily="18" charset="0"/>
                        </a:rPr>
                        <m:t>adds</m:t>
                      </m:r>
                      <m:r>
                        <m:rPr>
                          <m:nor/>
                        </m:rPr>
                        <a:rPr lang="en-US" sz="1400" i="1" dirty="0" smtClean="0">
                          <a:latin typeface="Cambria Math" panose="02040503050406030204" pitchFamily="18" charset="0"/>
                          <a:ea typeface="Cambria Math" panose="02040503050406030204" pitchFamily="18" charset="0"/>
                          <a:cs typeface="Times New Roman" panose="02020603050405020304" pitchFamily="18" charset="0"/>
                        </a:rPr>
                        <m:t> </m:t>
                      </m:r>
                      <m:r>
                        <m:rPr>
                          <m:nor/>
                        </m:rPr>
                        <a:rPr lang="en-US" sz="1400" i="1" dirty="0">
                          <a:latin typeface="Cambria Math" panose="02040503050406030204" pitchFamily="18" charset="0"/>
                          <a:ea typeface="Cambria Math" panose="02040503050406030204" pitchFamily="18" charset="0"/>
                          <a:cs typeface="Times New Roman" panose="02020603050405020304" pitchFamily="18" charset="0"/>
                        </a:rPr>
                        <m:t>soy</m:t>
                      </m:r>
                      <m:r>
                        <m:rPr>
                          <m:nor/>
                        </m:rPr>
                        <a:rPr lang="en-US" sz="1400" i="1" dirty="0">
                          <a:latin typeface="Cambria Math" panose="02040503050406030204" pitchFamily="18" charset="0"/>
                          <a:ea typeface="Cambria Math" panose="02040503050406030204" pitchFamily="18" charset="0"/>
                          <a:cs typeface="Times New Roman" panose="02020603050405020304" pitchFamily="18" charset="0"/>
                        </a:rPr>
                        <m:t> </m:t>
                      </m:r>
                      <m:r>
                        <m:rPr>
                          <m:nor/>
                        </m:rPr>
                        <a:rPr lang="en-US" sz="1400" i="1" dirty="0">
                          <a:latin typeface="Cambria Math" panose="02040503050406030204" pitchFamily="18" charset="0"/>
                          <a:ea typeface="Cambria Math" panose="02040503050406030204" pitchFamily="18" charset="0"/>
                          <a:cs typeface="Times New Roman" panose="02020603050405020304" pitchFamily="18" charset="0"/>
                        </a:rPr>
                        <m:t>sauce</m:t>
                      </m:r>
                      <m:r>
                        <m:rPr>
                          <m:nor/>
                        </m:rPr>
                        <a:rPr lang="en-US" sz="1400" b="0" i="1" dirty="0" smtClean="0">
                          <a:latin typeface="Cambria Math" panose="02040503050406030204" pitchFamily="18" charset="0"/>
                          <a:ea typeface="Cambria Math" panose="02040503050406030204" pitchFamily="18" charset="0"/>
                          <a:cs typeface="Times New Roman" panose="02020603050405020304" pitchFamily="18" charset="0"/>
                        </a:rPr>
                        <m:t>,</m:t>
                      </m:r>
                      <m:r>
                        <m:rPr>
                          <m:nor/>
                        </m:rPr>
                        <a:rPr lang="en-HK" sz="1400" b="0" i="1" dirty="0" smtClean="0">
                          <a:latin typeface="Cambria Math" panose="02040503050406030204" pitchFamily="18" charset="0"/>
                          <a:ea typeface="Cambria Math" panose="02040503050406030204" pitchFamily="18" charset="0"/>
                          <a:cs typeface="Times New Roman" panose="02020603050405020304" pitchFamily="18" charset="0"/>
                        </a:rPr>
                        <m:t> </m:t>
                      </m:r>
                      <m:r>
                        <m:rPr>
                          <m:nor/>
                        </m:rPr>
                        <a:rPr lang="en-HK" sz="1400" i="1" dirty="0">
                          <a:latin typeface="Cambria Math" panose="02040503050406030204" pitchFamily="18" charset="0"/>
                          <a:ea typeface="Cambria Math" panose="02040503050406030204" pitchFamily="18" charset="0"/>
                          <a:cs typeface="Times New Roman" panose="02020603050405020304" pitchFamily="18" charset="0"/>
                        </a:rPr>
                        <m:t>PersonY</m:t>
                      </m:r>
                      <m:r>
                        <m:rPr>
                          <m:nor/>
                        </m:rPr>
                        <a:rPr lang="en-HK" sz="1400" b="0" i="1" dirty="0" smtClean="0">
                          <a:latin typeface="Cambria Math" panose="02040503050406030204" pitchFamily="18" charset="0"/>
                          <a:ea typeface="Cambria Math" panose="02040503050406030204" pitchFamily="18" charset="0"/>
                          <a:cs typeface="Times New Roman" panose="02020603050405020304" pitchFamily="18" charset="0"/>
                        </a:rPr>
                        <m:t> </m:t>
                      </m:r>
                      <m:r>
                        <m:rPr>
                          <m:nor/>
                        </m:rPr>
                        <a:rPr lang="en-US" sz="1400" i="1" dirty="0" smtClean="0">
                          <a:latin typeface="Cambria Math" panose="02040503050406030204" pitchFamily="18" charset="0"/>
                          <a:ea typeface="Cambria Math" panose="02040503050406030204" pitchFamily="18" charset="0"/>
                          <a:cs typeface="Times New Roman" panose="02020603050405020304" pitchFamily="18" charset="0"/>
                        </a:rPr>
                        <m:t>adds</m:t>
                      </m:r>
                      <m:r>
                        <m:rPr>
                          <m:nor/>
                        </m:rPr>
                        <a:rPr lang="en-US" sz="1400" i="1" dirty="0" smtClean="0">
                          <a:latin typeface="Cambria Math" panose="02040503050406030204" pitchFamily="18" charset="0"/>
                          <a:ea typeface="Cambria Math" panose="02040503050406030204" pitchFamily="18" charset="0"/>
                          <a:cs typeface="Times New Roman" panose="02020603050405020304" pitchFamily="18" charset="0"/>
                        </a:rPr>
                        <m:t> </m:t>
                      </m:r>
                      <m:r>
                        <m:rPr>
                          <m:nor/>
                        </m:rPr>
                        <a:rPr lang="en-US" sz="1400" i="1" dirty="0" smtClean="0">
                          <a:latin typeface="Cambria Math" panose="02040503050406030204" pitchFamily="18" charset="0"/>
                          <a:ea typeface="Cambria Math" panose="02040503050406030204" pitchFamily="18" charset="0"/>
                          <a:cs typeface="Times New Roman" panose="02020603050405020304" pitchFamily="18" charset="0"/>
                        </a:rPr>
                        <m:t>vinega</m:t>
                      </m:r>
                      <m:r>
                        <a:rPr lang="en-US" sz="1400" b="0" i="1" dirty="0" smtClean="0">
                          <a:latin typeface="Cambria Math" panose="02040503050406030204" pitchFamily="18" charset="0"/>
                          <a:ea typeface="Cambria Math" panose="02040503050406030204" pitchFamily="18" charset="0"/>
                          <a:cs typeface="Times New Roman" panose="02020603050405020304" pitchFamily="18" charset="0"/>
                        </a:rPr>
                        <m:t>𝑟</m:t>
                      </m:r>
                      <m:r>
                        <a:rPr lang="en-US" sz="1400" b="0" i="1" smtClean="0">
                          <a:latin typeface="Cambria Math" panose="02040503050406030204" pitchFamily="18" charset="0"/>
                          <a:ea typeface="Cambria Math" panose="02040503050406030204" pitchFamily="18" charset="0"/>
                        </a:rPr>
                        <m:t>}</m:t>
                      </m:r>
                    </m:oMath>
                  </m:oMathPara>
                </a14:m>
                <a:endParaRPr lang="en-US" sz="1400" i="1" dirty="0">
                  <a:latin typeface="Cambria Math" panose="02040503050406030204" pitchFamily="18" charset="0"/>
                  <a:ea typeface="Cambria Math" panose="02040503050406030204" pitchFamily="18" charset="0"/>
                </a:endParaRPr>
              </a:p>
            </p:txBody>
          </p:sp>
        </mc:Choice>
        <mc:Fallback xmlns="">
          <p:sp>
            <p:nvSpPr>
              <p:cNvPr id="30" name="TextBox 29">
                <a:extLst>
                  <a:ext uri="{FF2B5EF4-FFF2-40B4-BE49-F238E27FC236}">
                    <a16:creationId xmlns:a16="http://schemas.microsoft.com/office/drawing/2014/main" id="{63149E20-8697-F695-9D4B-4F299C3C9D6A}"/>
                  </a:ext>
                </a:extLst>
              </p:cNvPr>
              <p:cNvSpPr txBox="1">
                <a:spLocks noRot="1" noChangeAspect="1" noMove="1" noResize="1" noEditPoints="1" noAdjustHandles="1" noChangeArrowheads="1" noChangeShapeType="1" noTextEdit="1"/>
              </p:cNvSpPr>
              <p:nvPr/>
            </p:nvSpPr>
            <p:spPr>
              <a:xfrm>
                <a:off x="6063730" y="4408222"/>
                <a:ext cx="4088383" cy="523220"/>
              </a:xfrm>
              <a:prstGeom prst="rect">
                <a:avLst/>
              </a:prstGeom>
              <a:blipFill>
                <a:blip r:embed="rId3"/>
                <a:stretch>
                  <a:fillRect t="-3488" b="-5814"/>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6F00CF48-DEDD-FB7D-9839-C9182DD00DE6}"/>
                  </a:ext>
                </a:extLst>
              </p:cNvPr>
              <p:cNvSpPr txBox="1"/>
              <p:nvPr/>
            </p:nvSpPr>
            <p:spPr>
              <a:xfrm>
                <a:off x="6161974" y="5970924"/>
                <a:ext cx="4085522" cy="307777"/>
              </a:xfrm>
              <a:prstGeom prst="rect">
                <a:avLst/>
              </a:prstGeom>
              <a:noFill/>
            </p:spPr>
            <p:txBody>
              <a:bodyPr wrap="square">
                <a:spAutoFit/>
              </a:bodyPr>
              <a:lstStyle/>
              <a:p>
                <a:pPr algn="ctr"/>
                <a:r>
                  <a:rPr lang="en-US" sz="1400" i="1" dirty="0">
                    <a:latin typeface="Cambria Math" panose="02040503050406030204" pitchFamily="18" charset="0"/>
                    <a:ea typeface="Cambria Math" panose="02040503050406030204" pitchFamily="18" charset="0"/>
                  </a:rPr>
                  <a:t>Answer: V</a:t>
                </a:r>
                <a:r>
                  <a:rPr lang="en-US" sz="1400" i="1" baseline="-25000" dirty="0">
                    <a:latin typeface="Cambria Math" panose="02040503050406030204" pitchFamily="18" charset="0"/>
                    <a:ea typeface="Cambria Math" panose="02040503050406030204" pitchFamily="18" charset="0"/>
                  </a:rPr>
                  <a:t>?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m:t>
                    </m:r>
                    <m:r>
                      <m:rPr>
                        <m:nor/>
                      </m:rPr>
                      <a:rPr lang="en-US" sz="1400" i="1" dirty="0" smtClean="0">
                        <a:latin typeface="Cambria Math" panose="02040503050406030204" pitchFamily="18" charset="0"/>
                        <a:ea typeface="Cambria Math" panose="02040503050406030204" pitchFamily="18" charset="0"/>
                        <a:cs typeface="Times New Roman" panose="02020603050405020304" pitchFamily="18" charset="0"/>
                      </a:rPr>
                      <m:t>Staff</m:t>
                    </m:r>
                    <m:r>
                      <m:rPr>
                        <m:nor/>
                      </m:rPr>
                      <a:rPr lang="en-US" sz="1400" i="1" dirty="0" smtClean="0">
                        <a:latin typeface="Cambria Math" panose="02040503050406030204" pitchFamily="18" charset="0"/>
                        <a:ea typeface="Cambria Math" panose="02040503050406030204" pitchFamily="18" charset="0"/>
                        <a:cs typeface="Times New Roman" panose="02020603050405020304" pitchFamily="18" charset="0"/>
                      </a:rPr>
                      <m:t> </m:t>
                    </m:r>
                    <m:r>
                      <m:rPr>
                        <m:nor/>
                      </m:rPr>
                      <a:rPr lang="en-US" sz="1400" i="1" dirty="0" smtClean="0">
                        <a:latin typeface="Cambria Math" panose="02040503050406030204" pitchFamily="18" charset="0"/>
                        <a:ea typeface="Cambria Math" panose="02040503050406030204" pitchFamily="18" charset="0"/>
                        <a:cs typeface="Times New Roman" panose="02020603050405020304" pitchFamily="18" charset="0"/>
                      </a:rPr>
                      <m:t>is</m:t>
                    </m:r>
                    <m:r>
                      <m:rPr>
                        <m:nor/>
                      </m:rPr>
                      <a:rPr lang="en-US" sz="1400" i="1" dirty="0" smtClean="0">
                        <a:latin typeface="Cambria Math" panose="02040503050406030204" pitchFamily="18" charset="0"/>
                        <a:ea typeface="Cambria Math" panose="02040503050406030204" pitchFamily="18" charset="0"/>
                        <a:cs typeface="Times New Roman" panose="02020603050405020304" pitchFamily="18" charset="0"/>
                      </a:rPr>
                      <m:t> </m:t>
                    </m:r>
                    <m:r>
                      <m:rPr>
                        <m:nor/>
                      </m:rPr>
                      <a:rPr lang="en-US" sz="1400" i="1" dirty="0" smtClean="0">
                        <a:latin typeface="Cambria Math" panose="02040503050406030204" pitchFamily="18" charset="0"/>
                        <a:ea typeface="Cambria Math" panose="02040503050406030204" pitchFamily="18" charset="0"/>
                        <a:cs typeface="Times New Roman" panose="02020603050405020304" pitchFamily="18" charset="0"/>
                      </a:rPr>
                      <m:t>new</m:t>
                    </m:r>
                    <m:r>
                      <m:rPr>
                        <m:nor/>
                      </m:rPr>
                      <a:rPr lang="en-US" sz="1400" b="0" i="1" dirty="0" smtClean="0">
                        <a:latin typeface="Cambria Math" panose="02040503050406030204" pitchFamily="18" charset="0"/>
                        <a:ea typeface="Cambria Math" panose="02040503050406030204" pitchFamily="18" charset="0"/>
                        <a:cs typeface="Times New Roman" panose="02020603050405020304" pitchFamily="18" charset="0"/>
                      </a:rPr>
                      <m:t>,</m:t>
                    </m:r>
                    <m:r>
                      <m:rPr>
                        <m:nor/>
                      </m:rPr>
                      <a:rPr lang="en-HK" sz="1400" i="1" dirty="0">
                        <a:latin typeface="Cambria Math" panose="02040503050406030204" pitchFamily="18" charset="0"/>
                        <a:ea typeface="Cambria Math" panose="02040503050406030204" pitchFamily="18" charset="0"/>
                        <a:cs typeface="Times New Roman" panose="02020603050405020304" pitchFamily="18" charset="0"/>
                      </a:rPr>
                      <m:t>PersonY</m:t>
                    </m:r>
                    <m:r>
                      <m:rPr>
                        <m:nor/>
                      </m:rPr>
                      <a:rPr lang="en-HK" sz="1400" b="0" i="1" dirty="0" smtClean="0">
                        <a:latin typeface="Cambria Math" panose="02040503050406030204" pitchFamily="18" charset="0"/>
                        <a:ea typeface="Cambria Math" panose="02040503050406030204" pitchFamily="18" charset="0"/>
                        <a:cs typeface="Times New Roman" panose="02020603050405020304" pitchFamily="18" charset="0"/>
                      </a:rPr>
                      <m:t> </m:t>
                    </m:r>
                    <m:r>
                      <m:rPr>
                        <m:nor/>
                      </m:rPr>
                      <a:rPr lang="en-US" sz="1400" i="1" dirty="0" smtClean="0">
                        <a:latin typeface="Cambria Math" panose="02040503050406030204" pitchFamily="18" charset="0"/>
                        <a:ea typeface="Cambria Math" panose="02040503050406030204" pitchFamily="18" charset="0"/>
                        <a:cs typeface="Times New Roman" panose="02020603050405020304" pitchFamily="18" charset="0"/>
                      </a:rPr>
                      <m:t>adds</m:t>
                    </m:r>
                    <m:r>
                      <m:rPr>
                        <m:nor/>
                      </m:rPr>
                      <a:rPr lang="en-US" sz="1400" b="0" i="1" dirty="0" smtClean="0">
                        <a:latin typeface="Cambria Math" panose="02040503050406030204" pitchFamily="18" charset="0"/>
                        <a:ea typeface="Cambria Math" panose="02040503050406030204" pitchFamily="18" charset="0"/>
                        <a:cs typeface="Times New Roman" panose="02020603050405020304" pitchFamily="18" charset="0"/>
                      </a:rPr>
                      <m:t> </m:t>
                    </m:r>
                    <m:r>
                      <m:rPr>
                        <m:nor/>
                      </m:rPr>
                      <a:rPr lang="en-US" sz="1400" i="1" dirty="0" smtClean="0">
                        <a:latin typeface="Cambria Math" panose="02040503050406030204" pitchFamily="18" charset="0"/>
                        <a:ea typeface="Cambria Math" panose="02040503050406030204" pitchFamily="18" charset="0"/>
                        <a:cs typeface="Times New Roman" panose="02020603050405020304" pitchFamily="18" charset="0"/>
                      </a:rPr>
                      <m:t>ketchup</m:t>
                    </m:r>
                    <m:r>
                      <a:rPr lang="en-US" sz="1400" b="0" i="1" smtClean="0">
                        <a:latin typeface="Cambria Math" panose="02040503050406030204" pitchFamily="18" charset="0"/>
                        <a:ea typeface="Cambria Math" panose="02040503050406030204" pitchFamily="18" charset="0"/>
                      </a:rPr>
                      <m:t>}</m:t>
                    </m:r>
                  </m:oMath>
                </a14:m>
                <a:endParaRPr lang="en-US" sz="1400" i="1" dirty="0">
                  <a:latin typeface="Cambria Math" panose="02040503050406030204" pitchFamily="18" charset="0"/>
                  <a:ea typeface="Cambria Math" panose="02040503050406030204" pitchFamily="18" charset="0"/>
                </a:endParaRPr>
              </a:p>
            </p:txBody>
          </p:sp>
        </mc:Choice>
        <mc:Fallback xmlns="">
          <p:sp>
            <p:nvSpPr>
              <p:cNvPr id="31" name="TextBox 30">
                <a:extLst>
                  <a:ext uri="{FF2B5EF4-FFF2-40B4-BE49-F238E27FC236}">
                    <a16:creationId xmlns:a16="http://schemas.microsoft.com/office/drawing/2014/main" id="{6F00CF48-DEDD-FB7D-9839-C9182DD00DE6}"/>
                  </a:ext>
                </a:extLst>
              </p:cNvPr>
              <p:cNvSpPr txBox="1">
                <a:spLocks noRot="1" noChangeAspect="1" noMove="1" noResize="1" noEditPoints="1" noAdjustHandles="1" noChangeArrowheads="1" noChangeShapeType="1" noTextEdit="1"/>
              </p:cNvSpPr>
              <p:nvPr/>
            </p:nvSpPr>
            <p:spPr>
              <a:xfrm>
                <a:off x="6161974" y="5970924"/>
                <a:ext cx="4085522" cy="307777"/>
              </a:xfrm>
              <a:prstGeom prst="rect">
                <a:avLst/>
              </a:prstGeom>
              <a:blipFill>
                <a:blip r:embed="rId4"/>
                <a:stretch>
                  <a:fillRect t="-3922" b="-17647"/>
                </a:stretch>
              </a:blipFill>
            </p:spPr>
            <p:txBody>
              <a:bodyPr/>
              <a:lstStyle/>
              <a:p>
                <a:r>
                  <a:rPr lang="en-HK">
                    <a:noFill/>
                  </a:rPr>
                  <a:t> </a:t>
                </a:r>
              </a:p>
            </p:txBody>
          </p:sp>
        </mc:Fallback>
      </mc:AlternateContent>
      <p:sp>
        <p:nvSpPr>
          <p:cNvPr id="32" name="Rounded Rectangle 31">
            <a:extLst>
              <a:ext uri="{FF2B5EF4-FFF2-40B4-BE49-F238E27FC236}">
                <a16:creationId xmlns:a16="http://schemas.microsoft.com/office/drawing/2014/main" id="{A131DDB5-9A6A-D939-3428-780B6F5880E7}"/>
              </a:ext>
            </a:extLst>
          </p:cNvPr>
          <p:cNvSpPr/>
          <p:nvPr/>
        </p:nvSpPr>
        <p:spPr>
          <a:xfrm>
            <a:off x="4631239" y="3298082"/>
            <a:ext cx="5442008" cy="1620287"/>
          </a:xfrm>
          <a:prstGeom prst="roundRect">
            <a:avLst>
              <a:gd name="adj" fmla="val 3854"/>
            </a:avLst>
          </a:prstGeom>
          <a:noFill/>
          <a:ln w="1905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 name="Rounded Rectangle 32">
            <a:extLst>
              <a:ext uri="{FF2B5EF4-FFF2-40B4-BE49-F238E27FC236}">
                <a16:creationId xmlns:a16="http://schemas.microsoft.com/office/drawing/2014/main" id="{01BFFCAD-57EC-7C84-9175-143E9F3E9E2F}"/>
              </a:ext>
            </a:extLst>
          </p:cNvPr>
          <p:cNvSpPr/>
          <p:nvPr/>
        </p:nvSpPr>
        <p:spPr>
          <a:xfrm>
            <a:off x="4556425" y="3251689"/>
            <a:ext cx="5579542" cy="3026219"/>
          </a:xfrm>
          <a:prstGeom prst="roundRect">
            <a:avLst>
              <a:gd name="adj" fmla="val 1316"/>
            </a:avLst>
          </a:prstGeom>
          <a:noFill/>
          <a:ln w="1905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4" name="TextBox 33">
            <a:extLst>
              <a:ext uri="{FF2B5EF4-FFF2-40B4-BE49-F238E27FC236}">
                <a16:creationId xmlns:a16="http://schemas.microsoft.com/office/drawing/2014/main" id="{7DF8273D-EFD9-58E1-3479-92039874E91F}"/>
              </a:ext>
            </a:extLst>
          </p:cNvPr>
          <p:cNvSpPr txBox="1"/>
          <p:nvPr/>
        </p:nvSpPr>
        <p:spPr>
          <a:xfrm>
            <a:off x="4695985" y="3257082"/>
            <a:ext cx="2683905" cy="338554"/>
          </a:xfrm>
          <a:prstGeom prst="rect">
            <a:avLst/>
          </a:prstGeom>
          <a:noFill/>
        </p:spPr>
        <p:txBody>
          <a:bodyPr wrap="square" rtlCol="0">
            <a:spAutoFit/>
          </a:bodyPr>
          <a:lstStyle/>
          <a:p>
            <a:r>
              <a:rPr lang="en-US" sz="1600" dirty="0"/>
              <a:t>Computational Atomics:</a:t>
            </a:r>
          </a:p>
        </p:txBody>
      </p:sp>
      <p:sp>
        <p:nvSpPr>
          <p:cNvPr id="35" name="TextBox 34">
            <a:extLst>
              <a:ext uri="{FF2B5EF4-FFF2-40B4-BE49-F238E27FC236}">
                <a16:creationId xmlns:a16="http://schemas.microsoft.com/office/drawing/2014/main" id="{4A269EA5-DC69-E128-D98B-02DCD9A20D24}"/>
              </a:ext>
            </a:extLst>
          </p:cNvPr>
          <p:cNvSpPr txBox="1"/>
          <p:nvPr/>
        </p:nvSpPr>
        <p:spPr>
          <a:xfrm>
            <a:off x="4728121" y="4934531"/>
            <a:ext cx="2254605" cy="338554"/>
          </a:xfrm>
          <a:prstGeom prst="rect">
            <a:avLst/>
          </a:prstGeom>
          <a:noFill/>
        </p:spPr>
        <p:txBody>
          <a:bodyPr wrap="square" rtlCol="0">
            <a:spAutoFit/>
          </a:bodyPr>
          <a:lstStyle/>
          <a:p>
            <a:r>
              <a:rPr lang="en-US" sz="1600" dirty="0"/>
              <a:t>Informational Atomics:</a:t>
            </a:r>
          </a:p>
        </p:txBody>
      </p:sp>
      <p:sp>
        <p:nvSpPr>
          <p:cNvPr id="36" name="Google Shape;109;p18">
            <a:extLst>
              <a:ext uri="{FF2B5EF4-FFF2-40B4-BE49-F238E27FC236}">
                <a16:creationId xmlns:a16="http://schemas.microsoft.com/office/drawing/2014/main" id="{98397453-6346-45A3-255C-FE4BC48F3E8E}"/>
              </a:ext>
            </a:extLst>
          </p:cNvPr>
          <p:cNvSpPr/>
          <p:nvPr/>
        </p:nvSpPr>
        <p:spPr>
          <a:xfrm>
            <a:off x="3411319" y="4834645"/>
            <a:ext cx="236073" cy="206671"/>
          </a:xfrm>
          <a:prstGeom prst="ellipse">
            <a:avLst/>
          </a:prstGeom>
          <a:solidFill>
            <a:srgbClr val="7030A0"/>
          </a:solidFill>
          <a:ln w="190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74AB1B1D-70C3-8DBF-442D-6C26512A2DBB}"/>
              </a:ext>
            </a:extLst>
          </p:cNvPr>
          <p:cNvSpPr txBox="1"/>
          <p:nvPr/>
        </p:nvSpPr>
        <p:spPr>
          <a:xfrm>
            <a:off x="2955470" y="5100603"/>
            <a:ext cx="1237554" cy="523220"/>
          </a:xfrm>
          <a:prstGeom prst="rect">
            <a:avLst/>
          </a:prstGeom>
          <a:noFill/>
        </p:spPr>
        <p:txBody>
          <a:bodyPr wrap="square" rtlCol="0">
            <a:spAutoFit/>
          </a:bodyPr>
          <a:lstStyle/>
          <a:p>
            <a:pPr algn="ctr"/>
            <a:r>
              <a:rPr lang="en-US" sz="1400" i="1" dirty="0" err="1">
                <a:latin typeface="Cambria Math" panose="02040503050406030204" pitchFamily="18" charset="0"/>
                <a:ea typeface="Cambria Math" panose="02040503050406030204" pitchFamily="18" charset="0"/>
                <a:cs typeface="Times New Roman" panose="02020603050405020304" pitchFamily="18" charset="0"/>
              </a:rPr>
              <a:t>PersonY</a:t>
            </a:r>
            <a:r>
              <a:rPr lang="en-US" sz="1400" i="1" dirty="0">
                <a:latin typeface="Cambria Math" panose="02040503050406030204" pitchFamily="18" charset="0"/>
                <a:ea typeface="Cambria Math" panose="02040503050406030204" pitchFamily="18" charset="0"/>
                <a:cs typeface="Times New Roman" panose="02020603050405020304" pitchFamily="18" charset="0"/>
              </a:rPr>
              <a:t> adds </a:t>
            </a:r>
          </a:p>
          <a:p>
            <a:pPr algn="ctr"/>
            <a:r>
              <a:rPr lang="en-US" sz="1400" i="1" dirty="0">
                <a:latin typeface="Cambria Math" panose="02040503050406030204" pitchFamily="18" charset="0"/>
                <a:ea typeface="Cambria Math" panose="02040503050406030204" pitchFamily="18" charset="0"/>
                <a:cs typeface="Times New Roman" panose="02020603050405020304" pitchFamily="18" charset="0"/>
              </a:rPr>
              <a:t>soy sauce</a:t>
            </a:r>
          </a:p>
        </p:txBody>
      </p:sp>
      <p:sp>
        <p:nvSpPr>
          <p:cNvPr id="38" name="Google Shape;109;p18">
            <a:extLst>
              <a:ext uri="{FF2B5EF4-FFF2-40B4-BE49-F238E27FC236}">
                <a16:creationId xmlns:a16="http://schemas.microsoft.com/office/drawing/2014/main" id="{DF25AF39-0588-AF26-0FA5-E3B9E2DE4136}"/>
              </a:ext>
            </a:extLst>
          </p:cNvPr>
          <p:cNvSpPr/>
          <p:nvPr/>
        </p:nvSpPr>
        <p:spPr>
          <a:xfrm>
            <a:off x="3411319" y="4058351"/>
            <a:ext cx="236073" cy="206671"/>
          </a:xfrm>
          <a:prstGeom prst="ellipse">
            <a:avLst/>
          </a:prstGeom>
          <a:solidFill>
            <a:srgbClr val="7030A0"/>
          </a:solidFill>
          <a:ln w="190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39" name="TextBox 38">
            <a:extLst>
              <a:ext uri="{FF2B5EF4-FFF2-40B4-BE49-F238E27FC236}">
                <a16:creationId xmlns:a16="http://schemas.microsoft.com/office/drawing/2014/main" id="{C72A20DF-8CA9-C137-06C8-50B15FB6EB12}"/>
              </a:ext>
            </a:extLst>
          </p:cNvPr>
          <p:cNvSpPr txBox="1"/>
          <p:nvPr/>
        </p:nvSpPr>
        <p:spPr>
          <a:xfrm>
            <a:off x="2879124" y="5754688"/>
            <a:ext cx="1385165" cy="523220"/>
          </a:xfrm>
          <a:prstGeom prst="rect">
            <a:avLst/>
          </a:prstGeom>
          <a:noFill/>
        </p:spPr>
        <p:txBody>
          <a:bodyPr wrap="square" rtlCol="0">
            <a:spAutoFit/>
          </a:bodyPr>
          <a:lstStyle/>
          <a:p>
            <a:pPr algn="ctr"/>
            <a:r>
              <a:rPr lang="en-US" sz="1400" i="1" dirty="0" err="1">
                <a:latin typeface="Cambria Math" panose="02040503050406030204" pitchFamily="18" charset="0"/>
                <a:ea typeface="Cambria Math" panose="02040503050406030204" pitchFamily="18" charset="0"/>
                <a:cs typeface="Times New Roman" panose="02020603050405020304" pitchFamily="18" charset="0"/>
              </a:rPr>
              <a:t>PersonY</a:t>
            </a:r>
            <a:r>
              <a:rPr lang="en-US" sz="1400" i="1" dirty="0">
                <a:latin typeface="Cambria Math" panose="02040503050406030204" pitchFamily="18" charset="0"/>
                <a:ea typeface="Cambria Math" panose="02040503050406030204" pitchFamily="18" charset="0"/>
                <a:cs typeface="Times New Roman" panose="02020603050405020304" pitchFamily="18" charset="0"/>
              </a:rPr>
              <a:t> adds </a:t>
            </a:r>
          </a:p>
          <a:p>
            <a:pPr algn="ctr"/>
            <a:r>
              <a:rPr lang="en-US" sz="1400" i="1" dirty="0">
                <a:latin typeface="Cambria Math" panose="02040503050406030204" pitchFamily="18" charset="0"/>
                <a:ea typeface="Cambria Math" panose="02040503050406030204" pitchFamily="18" charset="0"/>
                <a:cs typeface="Times New Roman" panose="02020603050405020304" pitchFamily="18" charset="0"/>
              </a:rPr>
              <a:t>vinegar</a:t>
            </a:r>
          </a:p>
        </p:txBody>
      </p:sp>
      <p:sp>
        <p:nvSpPr>
          <p:cNvPr id="40" name="Google Shape;109;p18">
            <a:extLst>
              <a:ext uri="{FF2B5EF4-FFF2-40B4-BE49-F238E27FC236}">
                <a16:creationId xmlns:a16="http://schemas.microsoft.com/office/drawing/2014/main" id="{5E87A70D-0D50-D3ED-AD68-0296D5A6A334}"/>
              </a:ext>
            </a:extLst>
          </p:cNvPr>
          <p:cNvSpPr/>
          <p:nvPr/>
        </p:nvSpPr>
        <p:spPr>
          <a:xfrm>
            <a:off x="3411319" y="5565142"/>
            <a:ext cx="236073" cy="206671"/>
          </a:xfrm>
          <a:prstGeom prst="ellipse">
            <a:avLst/>
          </a:prstGeom>
          <a:solidFill>
            <a:srgbClr val="7030A0"/>
          </a:solidFill>
          <a:ln w="190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3DD10802-4555-B746-D6AD-DE5C1D5FFAFF}"/>
              </a:ext>
            </a:extLst>
          </p:cNvPr>
          <p:cNvSpPr txBox="1"/>
          <p:nvPr/>
        </p:nvSpPr>
        <p:spPr>
          <a:xfrm>
            <a:off x="2767107" y="4192112"/>
            <a:ext cx="1365348" cy="523220"/>
          </a:xfrm>
          <a:prstGeom prst="rect">
            <a:avLst/>
          </a:prstGeom>
          <a:noFill/>
        </p:spPr>
        <p:txBody>
          <a:bodyPr wrap="square" rtlCol="0">
            <a:spAutoFit/>
          </a:bodyPr>
          <a:lstStyle/>
          <a:p>
            <a:pPr algn="ctr"/>
            <a:r>
              <a:rPr lang="en-US" sz="1400" i="1" dirty="0" err="1">
                <a:latin typeface="Cambria Math" panose="02040503050406030204" pitchFamily="18" charset="0"/>
                <a:ea typeface="Cambria Math" panose="02040503050406030204" pitchFamily="18" charset="0"/>
                <a:cs typeface="Times New Roman" panose="02020603050405020304" pitchFamily="18" charset="0"/>
              </a:rPr>
              <a:t>PersonY</a:t>
            </a:r>
            <a:r>
              <a:rPr lang="en-US" sz="1400" i="1" dirty="0">
                <a:latin typeface="Cambria Math" panose="02040503050406030204" pitchFamily="18" charset="0"/>
                <a:ea typeface="Cambria Math" panose="02040503050406030204" pitchFamily="18" charset="0"/>
                <a:cs typeface="Times New Roman" panose="02020603050405020304" pitchFamily="18" charset="0"/>
              </a:rPr>
              <a:t> adds ketchup</a:t>
            </a:r>
          </a:p>
        </p:txBody>
      </p:sp>
      <p:sp>
        <p:nvSpPr>
          <p:cNvPr id="42" name="Google Shape;109;p18">
            <a:extLst>
              <a:ext uri="{FF2B5EF4-FFF2-40B4-BE49-F238E27FC236}">
                <a16:creationId xmlns:a16="http://schemas.microsoft.com/office/drawing/2014/main" id="{CD5AE7F8-9F21-138F-402C-0FA5A5AE3C61}"/>
              </a:ext>
            </a:extLst>
          </p:cNvPr>
          <p:cNvSpPr/>
          <p:nvPr/>
        </p:nvSpPr>
        <p:spPr>
          <a:xfrm>
            <a:off x="689083" y="3602993"/>
            <a:ext cx="236073" cy="206671"/>
          </a:xfrm>
          <a:prstGeom prst="ellipse">
            <a:avLst/>
          </a:prstGeom>
          <a:solidFill>
            <a:srgbClr val="7030A0"/>
          </a:solidFill>
          <a:ln w="190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43" name="TextBox 42">
            <a:extLst>
              <a:ext uri="{FF2B5EF4-FFF2-40B4-BE49-F238E27FC236}">
                <a16:creationId xmlns:a16="http://schemas.microsoft.com/office/drawing/2014/main" id="{65E52FB4-D585-42AD-B820-D1CBC3C712F4}"/>
              </a:ext>
            </a:extLst>
          </p:cNvPr>
          <p:cNvSpPr txBox="1"/>
          <p:nvPr/>
        </p:nvSpPr>
        <p:spPr>
          <a:xfrm>
            <a:off x="0" y="3805392"/>
            <a:ext cx="1200131" cy="523220"/>
          </a:xfrm>
          <a:prstGeom prst="rect">
            <a:avLst/>
          </a:prstGeom>
          <a:noFill/>
        </p:spPr>
        <p:txBody>
          <a:bodyPr wrap="square" rtlCol="0">
            <a:spAutoFit/>
          </a:bodyPr>
          <a:lstStyle/>
          <a:p>
            <a:pPr algn="ctr"/>
            <a:r>
              <a:rPr lang="en-US" sz="1400" i="1" dirty="0" err="1">
                <a:latin typeface="Cambria Math" panose="02040503050406030204" pitchFamily="18" charset="0"/>
                <a:ea typeface="Cambria Math" panose="02040503050406030204" pitchFamily="18" charset="0"/>
                <a:cs typeface="Times New Roman" panose="02020603050405020304" pitchFamily="18" charset="0"/>
              </a:rPr>
              <a:t>PersonX</a:t>
            </a:r>
            <a:r>
              <a:rPr lang="en-US" sz="1400" i="1" dirty="0">
                <a:latin typeface="Cambria Math" panose="02040503050406030204" pitchFamily="18" charset="0"/>
                <a:ea typeface="Cambria Math" panose="02040503050406030204" pitchFamily="18" charset="0"/>
                <a:cs typeface="Times New Roman" panose="02020603050405020304" pitchFamily="18" charset="0"/>
              </a:rPr>
              <a:t> complains</a:t>
            </a:r>
          </a:p>
        </p:txBody>
      </p:sp>
      <p:sp>
        <p:nvSpPr>
          <p:cNvPr id="44" name="Google Shape;109;p18">
            <a:extLst>
              <a:ext uri="{FF2B5EF4-FFF2-40B4-BE49-F238E27FC236}">
                <a16:creationId xmlns:a16="http://schemas.microsoft.com/office/drawing/2014/main" id="{EB136436-DE5E-65E8-AE15-18ED62BC5D70}"/>
              </a:ext>
            </a:extLst>
          </p:cNvPr>
          <p:cNvSpPr/>
          <p:nvPr/>
        </p:nvSpPr>
        <p:spPr>
          <a:xfrm>
            <a:off x="689083" y="4834645"/>
            <a:ext cx="236073" cy="206671"/>
          </a:xfrm>
          <a:prstGeom prst="ellipse">
            <a:avLst/>
          </a:prstGeom>
          <a:solidFill>
            <a:srgbClr val="7030A0"/>
          </a:solidFill>
          <a:ln w="190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45" name="TextBox 44">
            <a:extLst>
              <a:ext uri="{FF2B5EF4-FFF2-40B4-BE49-F238E27FC236}">
                <a16:creationId xmlns:a16="http://schemas.microsoft.com/office/drawing/2014/main" id="{D1D04439-48AE-95A7-D534-3488D629B977}"/>
              </a:ext>
            </a:extLst>
          </p:cNvPr>
          <p:cNvSpPr txBox="1"/>
          <p:nvPr/>
        </p:nvSpPr>
        <p:spPr>
          <a:xfrm>
            <a:off x="155658" y="5076300"/>
            <a:ext cx="1328640" cy="523220"/>
          </a:xfrm>
          <a:prstGeom prst="rect">
            <a:avLst/>
          </a:prstGeom>
          <a:noFill/>
        </p:spPr>
        <p:txBody>
          <a:bodyPr wrap="square" rtlCol="0">
            <a:spAutoFit/>
          </a:bodyPr>
          <a:lstStyle/>
          <a:p>
            <a:pPr algn="ctr"/>
            <a:r>
              <a:rPr lang="en-US" sz="1400" i="1" dirty="0" err="1">
                <a:latin typeface="Cambria Math" panose="02040503050406030204" pitchFamily="18" charset="0"/>
                <a:ea typeface="Cambria Math" panose="02040503050406030204" pitchFamily="18" charset="0"/>
                <a:cs typeface="Times New Roman" panose="02020603050405020304" pitchFamily="18" charset="0"/>
              </a:rPr>
              <a:t>PersonX</a:t>
            </a:r>
            <a:r>
              <a:rPr lang="en-US" sz="1400" i="1" dirty="0">
                <a:latin typeface="Cambria Math" panose="02040503050406030204" pitchFamily="18" charset="0"/>
                <a:ea typeface="Cambria Math" panose="02040503050406030204" pitchFamily="18" charset="0"/>
                <a:cs typeface="Times New Roman" panose="02020603050405020304" pitchFamily="18" charset="0"/>
              </a:rPr>
              <a:t> leaves restaurant</a:t>
            </a:r>
          </a:p>
        </p:txBody>
      </p:sp>
      <p:sp>
        <p:nvSpPr>
          <p:cNvPr id="46" name="TextBox 45">
            <a:extLst>
              <a:ext uri="{FF2B5EF4-FFF2-40B4-BE49-F238E27FC236}">
                <a16:creationId xmlns:a16="http://schemas.microsoft.com/office/drawing/2014/main" id="{71E71AD3-4BBC-6161-0A5E-9D9B350CE7E2}"/>
              </a:ext>
            </a:extLst>
          </p:cNvPr>
          <p:cNvSpPr txBox="1"/>
          <p:nvPr/>
        </p:nvSpPr>
        <p:spPr>
          <a:xfrm>
            <a:off x="1392839" y="5083820"/>
            <a:ext cx="940549" cy="523220"/>
          </a:xfrm>
          <a:prstGeom prst="rect">
            <a:avLst/>
          </a:prstGeom>
          <a:noFill/>
        </p:spPr>
        <p:txBody>
          <a:bodyPr wrap="square" rtlCol="0">
            <a:spAutoFit/>
          </a:bodyPr>
          <a:lstStyle/>
          <a:p>
            <a:pPr algn="ctr"/>
            <a:r>
              <a:rPr lang="en-US" sz="1400" i="1" dirty="0">
                <a:latin typeface="Cambria Math" panose="02040503050406030204" pitchFamily="18" charset="0"/>
                <a:ea typeface="Cambria Math" panose="02040503050406030204" pitchFamily="18" charset="0"/>
                <a:cs typeface="Times New Roman" panose="02020603050405020304" pitchFamily="18" charset="0"/>
              </a:rPr>
              <a:t>Food is bad</a:t>
            </a:r>
          </a:p>
        </p:txBody>
      </p:sp>
      <p:sp>
        <p:nvSpPr>
          <p:cNvPr id="47" name="Google Shape;109;p18">
            <a:extLst>
              <a:ext uri="{FF2B5EF4-FFF2-40B4-BE49-F238E27FC236}">
                <a16:creationId xmlns:a16="http://schemas.microsoft.com/office/drawing/2014/main" id="{318E1156-746D-FBAF-6ED4-5562014910F0}"/>
              </a:ext>
            </a:extLst>
          </p:cNvPr>
          <p:cNvSpPr/>
          <p:nvPr/>
        </p:nvSpPr>
        <p:spPr>
          <a:xfrm>
            <a:off x="2018879" y="4834645"/>
            <a:ext cx="236073" cy="206671"/>
          </a:xfrm>
          <a:prstGeom prst="ellipse">
            <a:avLst/>
          </a:prstGeom>
          <a:solidFill>
            <a:srgbClr val="7030A0"/>
          </a:solidFill>
          <a:ln w="190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48" name="TextBox 47">
            <a:extLst>
              <a:ext uri="{FF2B5EF4-FFF2-40B4-BE49-F238E27FC236}">
                <a16:creationId xmlns:a16="http://schemas.microsoft.com/office/drawing/2014/main" id="{9A9A4084-83C6-7363-B4D8-EFB42EAA5D87}"/>
              </a:ext>
            </a:extLst>
          </p:cNvPr>
          <p:cNvSpPr txBox="1"/>
          <p:nvPr/>
        </p:nvSpPr>
        <p:spPr>
          <a:xfrm>
            <a:off x="1570476" y="3805392"/>
            <a:ext cx="1246331" cy="523220"/>
          </a:xfrm>
          <a:prstGeom prst="rect">
            <a:avLst/>
          </a:prstGeom>
          <a:noFill/>
        </p:spPr>
        <p:txBody>
          <a:bodyPr wrap="square" rtlCol="0">
            <a:spAutoFit/>
          </a:bodyPr>
          <a:lstStyle/>
          <a:p>
            <a:pPr algn="ctr"/>
            <a:r>
              <a:rPr lang="en-US" sz="1400" i="1" dirty="0">
                <a:latin typeface="Cambria Math" panose="02040503050406030204" pitchFamily="18" charset="0"/>
                <a:ea typeface="Cambria Math" panose="02040503050406030204" pitchFamily="18" charset="0"/>
                <a:cs typeface="Times New Roman" panose="02020603050405020304" pitchFamily="18" charset="0"/>
              </a:rPr>
              <a:t>Service </a:t>
            </a:r>
          </a:p>
          <a:p>
            <a:pPr algn="ctr"/>
            <a:r>
              <a:rPr lang="en-US" sz="1400" i="1" dirty="0">
                <a:latin typeface="Cambria Math" panose="02040503050406030204" pitchFamily="18" charset="0"/>
                <a:ea typeface="Cambria Math" panose="02040503050406030204" pitchFamily="18" charset="0"/>
                <a:cs typeface="Times New Roman" panose="02020603050405020304" pitchFamily="18" charset="0"/>
              </a:rPr>
              <a:t>is bad</a:t>
            </a:r>
          </a:p>
        </p:txBody>
      </p:sp>
      <p:sp>
        <p:nvSpPr>
          <p:cNvPr id="49" name="Google Shape;109;p18">
            <a:extLst>
              <a:ext uri="{FF2B5EF4-FFF2-40B4-BE49-F238E27FC236}">
                <a16:creationId xmlns:a16="http://schemas.microsoft.com/office/drawing/2014/main" id="{F4A654D7-1F55-067E-073A-98B0CC3E6B68}"/>
              </a:ext>
            </a:extLst>
          </p:cNvPr>
          <p:cNvSpPr/>
          <p:nvPr/>
        </p:nvSpPr>
        <p:spPr>
          <a:xfrm>
            <a:off x="2018879" y="3602993"/>
            <a:ext cx="236073" cy="206671"/>
          </a:xfrm>
          <a:prstGeom prst="ellipse">
            <a:avLst/>
          </a:prstGeom>
          <a:solidFill>
            <a:srgbClr val="7030A0"/>
          </a:solidFill>
          <a:ln w="190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50" name="TextBox 49">
            <a:extLst>
              <a:ext uri="{FF2B5EF4-FFF2-40B4-BE49-F238E27FC236}">
                <a16:creationId xmlns:a16="http://schemas.microsoft.com/office/drawing/2014/main" id="{7F59E20E-EA63-FFE6-A649-B1567F7EB82F}"/>
              </a:ext>
            </a:extLst>
          </p:cNvPr>
          <p:cNvSpPr txBox="1"/>
          <p:nvPr/>
        </p:nvSpPr>
        <p:spPr>
          <a:xfrm>
            <a:off x="2998932" y="3780111"/>
            <a:ext cx="1087484" cy="307777"/>
          </a:xfrm>
          <a:prstGeom prst="rect">
            <a:avLst/>
          </a:prstGeom>
          <a:noFill/>
        </p:spPr>
        <p:txBody>
          <a:bodyPr wrap="square" rtlCol="0">
            <a:spAutoFit/>
          </a:bodyPr>
          <a:lstStyle/>
          <a:p>
            <a:pPr algn="ctr"/>
            <a:r>
              <a:rPr lang="en-US" sz="1400" i="1" dirty="0">
                <a:latin typeface="Cambria Math" panose="02040503050406030204" pitchFamily="18" charset="0"/>
                <a:ea typeface="Cambria Math" panose="02040503050406030204" pitchFamily="18" charset="0"/>
                <a:cs typeface="Times New Roman" panose="02020603050405020304" pitchFamily="18" charset="0"/>
              </a:rPr>
              <a:t>Staff is new</a:t>
            </a:r>
          </a:p>
        </p:txBody>
      </p:sp>
      <p:sp>
        <p:nvSpPr>
          <p:cNvPr id="51" name="Google Shape;109;p18">
            <a:extLst>
              <a:ext uri="{FF2B5EF4-FFF2-40B4-BE49-F238E27FC236}">
                <a16:creationId xmlns:a16="http://schemas.microsoft.com/office/drawing/2014/main" id="{D0A1E171-051D-1331-9FDB-20860F69E2C3}"/>
              </a:ext>
            </a:extLst>
          </p:cNvPr>
          <p:cNvSpPr/>
          <p:nvPr/>
        </p:nvSpPr>
        <p:spPr>
          <a:xfrm>
            <a:off x="3411319" y="3602993"/>
            <a:ext cx="236073" cy="206671"/>
          </a:xfrm>
          <a:prstGeom prst="ellipse">
            <a:avLst/>
          </a:prstGeom>
          <a:solidFill>
            <a:srgbClr val="7030A0"/>
          </a:solidFill>
          <a:ln w="190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52" name="TextBox 51">
            <a:extLst>
              <a:ext uri="{FF2B5EF4-FFF2-40B4-BE49-F238E27FC236}">
                <a16:creationId xmlns:a16="http://schemas.microsoft.com/office/drawing/2014/main" id="{79EC1B4E-8F0D-EEEE-6112-283A1091A400}"/>
              </a:ext>
            </a:extLst>
          </p:cNvPr>
          <p:cNvSpPr txBox="1"/>
          <p:nvPr/>
        </p:nvSpPr>
        <p:spPr>
          <a:xfrm>
            <a:off x="2431773" y="4442938"/>
            <a:ext cx="783045" cy="307777"/>
          </a:xfrm>
          <a:prstGeom prst="rect">
            <a:avLst/>
          </a:prstGeom>
          <a:noFill/>
        </p:spPr>
        <p:txBody>
          <a:bodyPr wrap="square" rtlCol="0">
            <a:spAutoFit/>
          </a:bodyPr>
          <a:lstStyle/>
          <a:p>
            <a:r>
              <a:rPr lang="en-US" sz="1400" dirty="0">
                <a:latin typeface="Consolas" panose="020B0609020204030204" pitchFamily="49" charset="0"/>
                <a:ea typeface="Cambria Math" panose="02040503050406030204" pitchFamily="18" charset="0"/>
                <a:cs typeface="Consolas" panose="020B0609020204030204" pitchFamily="49" charset="0"/>
              </a:rPr>
              <a:t>Reason</a:t>
            </a:r>
          </a:p>
        </p:txBody>
      </p:sp>
      <p:cxnSp>
        <p:nvCxnSpPr>
          <p:cNvPr id="53" name="Straight Arrow Connector 52">
            <a:extLst>
              <a:ext uri="{FF2B5EF4-FFF2-40B4-BE49-F238E27FC236}">
                <a16:creationId xmlns:a16="http://schemas.microsoft.com/office/drawing/2014/main" id="{461EE386-27CC-1593-04AD-14BB8093DCAB}"/>
              </a:ext>
            </a:extLst>
          </p:cNvPr>
          <p:cNvCxnSpPr>
            <a:cxnSpLocks/>
            <a:stCxn id="44" idx="6"/>
            <a:endCxn id="47" idx="2"/>
          </p:cNvCxnSpPr>
          <p:nvPr/>
        </p:nvCxnSpPr>
        <p:spPr>
          <a:xfrm>
            <a:off x="925156" y="4937981"/>
            <a:ext cx="1093723" cy="0"/>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54" name="Connector: Curved 40">
            <a:extLst>
              <a:ext uri="{FF2B5EF4-FFF2-40B4-BE49-F238E27FC236}">
                <a16:creationId xmlns:a16="http://schemas.microsoft.com/office/drawing/2014/main" id="{DD2402A5-0069-BDB7-0767-75318744D493}"/>
              </a:ext>
            </a:extLst>
          </p:cNvPr>
          <p:cNvCxnSpPr>
            <a:cxnSpLocks/>
            <a:stCxn id="47" idx="7"/>
            <a:endCxn id="36" idx="1"/>
          </p:cNvCxnSpPr>
          <p:nvPr/>
        </p:nvCxnSpPr>
        <p:spPr>
          <a:xfrm rot="5400000" flipH="1" flipV="1">
            <a:off x="2833135" y="4252156"/>
            <a:ext cx="12700" cy="1225511"/>
          </a:xfrm>
          <a:prstGeom prst="curvedConnector3">
            <a:avLst>
              <a:gd name="adj1" fmla="val 1490457"/>
            </a:avLst>
          </a:prstGeom>
          <a:ln w="19050">
            <a:tailEnd type="triangle"/>
          </a:ln>
        </p:spPr>
        <p:style>
          <a:lnRef idx="1">
            <a:schemeClr val="dk1"/>
          </a:lnRef>
          <a:fillRef idx="0">
            <a:schemeClr val="dk1"/>
          </a:fillRef>
          <a:effectRef idx="0">
            <a:schemeClr val="dk1"/>
          </a:effectRef>
          <a:fontRef idx="minor">
            <a:schemeClr val="tx1"/>
          </a:fontRef>
        </p:style>
      </p:cxnSp>
      <p:cxnSp>
        <p:nvCxnSpPr>
          <p:cNvPr id="55" name="Connector: Curved 45">
            <a:extLst>
              <a:ext uri="{FF2B5EF4-FFF2-40B4-BE49-F238E27FC236}">
                <a16:creationId xmlns:a16="http://schemas.microsoft.com/office/drawing/2014/main" id="{FBC2A4C8-F8CD-1A48-550C-3DF78D0D2A16}"/>
              </a:ext>
            </a:extLst>
          </p:cNvPr>
          <p:cNvCxnSpPr>
            <a:cxnSpLocks/>
            <a:stCxn id="38" idx="6"/>
            <a:endCxn id="40" idx="6"/>
          </p:cNvCxnSpPr>
          <p:nvPr/>
        </p:nvCxnSpPr>
        <p:spPr>
          <a:xfrm>
            <a:off x="3647392" y="4161687"/>
            <a:ext cx="12700" cy="1506791"/>
          </a:xfrm>
          <a:prstGeom prst="curvedConnector3">
            <a:avLst>
              <a:gd name="adj1" fmla="val 4405268"/>
            </a:avLst>
          </a:prstGeom>
          <a:ln w="19050">
            <a:tailEnd type="triangle"/>
          </a:ln>
        </p:spPr>
        <p:style>
          <a:lnRef idx="1">
            <a:schemeClr val="dk1"/>
          </a:lnRef>
          <a:fillRef idx="0">
            <a:schemeClr val="dk1"/>
          </a:fillRef>
          <a:effectRef idx="0">
            <a:schemeClr val="dk1"/>
          </a:effectRef>
          <a:fontRef idx="minor">
            <a:schemeClr val="tx1"/>
          </a:fontRef>
        </p:style>
      </p:cxnSp>
      <p:cxnSp>
        <p:nvCxnSpPr>
          <p:cNvPr id="56" name="Connector: Curved 40">
            <a:extLst>
              <a:ext uri="{FF2B5EF4-FFF2-40B4-BE49-F238E27FC236}">
                <a16:creationId xmlns:a16="http://schemas.microsoft.com/office/drawing/2014/main" id="{919446E5-AD81-1E20-D412-5011091FB472}"/>
              </a:ext>
            </a:extLst>
          </p:cNvPr>
          <p:cNvCxnSpPr>
            <a:cxnSpLocks/>
            <a:stCxn id="36" idx="3"/>
            <a:endCxn id="47" idx="5"/>
          </p:cNvCxnSpPr>
          <p:nvPr/>
        </p:nvCxnSpPr>
        <p:spPr>
          <a:xfrm rot="5400000">
            <a:off x="2833136" y="4398295"/>
            <a:ext cx="12700" cy="1225511"/>
          </a:xfrm>
          <a:prstGeom prst="curvedConnector3">
            <a:avLst>
              <a:gd name="adj1" fmla="val 1568717"/>
            </a:avLst>
          </a:prstGeom>
          <a:ln w="19050">
            <a:tailEnd type="triangle"/>
          </a:ln>
        </p:spPr>
        <p:style>
          <a:lnRef idx="1">
            <a:schemeClr val="dk1"/>
          </a:lnRef>
          <a:fillRef idx="0">
            <a:schemeClr val="dk1"/>
          </a:fillRef>
          <a:effectRef idx="0">
            <a:schemeClr val="dk1"/>
          </a:effectRef>
          <a:fontRef idx="minor">
            <a:schemeClr val="tx1"/>
          </a:fontRef>
        </p:style>
      </p:cxnSp>
      <p:sp>
        <p:nvSpPr>
          <p:cNvPr id="57" name="TextBox 56">
            <a:extLst>
              <a:ext uri="{FF2B5EF4-FFF2-40B4-BE49-F238E27FC236}">
                <a16:creationId xmlns:a16="http://schemas.microsoft.com/office/drawing/2014/main" id="{DE79D01A-4A80-7FEB-5403-3E4F8CDC7A11}"/>
              </a:ext>
            </a:extLst>
          </p:cNvPr>
          <p:cNvSpPr txBox="1"/>
          <p:nvPr/>
        </p:nvSpPr>
        <p:spPr>
          <a:xfrm>
            <a:off x="2286852" y="4905818"/>
            <a:ext cx="1328640" cy="307777"/>
          </a:xfrm>
          <a:prstGeom prst="rect">
            <a:avLst/>
          </a:prstGeom>
          <a:noFill/>
        </p:spPr>
        <p:txBody>
          <a:bodyPr wrap="square" rtlCol="0">
            <a:spAutoFit/>
          </a:bodyPr>
          <a:lstStyle/>
          <a:p>
            <a:r>
              <a:rPr lang="en-US" sz="1400" dirty="0">
                <a:latin typeface="Consolas" panose="020B0609020204030204" pitchFamily="49" charset="0"/>
                <a:ea typeface="Cambria Math" panose="02040503050406030204" pitchFamily="18" charset="0"/>
                <a:cs typeface="Consolas" panose="020B0609020204030204" pitchFamily="49" charset="0"/>
              </a:rPr>
              <a:t>Precedence</a:t>
            </a:r>
          </a:p>
        </p:txBody>
      </p:sp>
      <p:sp>
        <p:nvSpPr>
          <p:cNvPr id="58" name="TextBox 57">
            <a:extLst>
              <a:ext uri="{FF2B5EF4-FFF2-40B4-BE49-F238E27FC236}">
                <a16:creationId xmlns:a16="http://schemas.microsoft.com/office/drawing/2014/main" id="{2E3CAF55-C4BB-DD08-C605-790DDC3B2396}"/>
              </a:ext>
            </a:extLst>
          </p:cNvPr>
          <p:cNvSpPr txBox="1"/>
          <p:nvPr/>
        </p:nvSpPr>
        <p:spPr>
          <a:xfrm rot="5400000">
            <a:off x="3372765" y="4777554"/>
            <a:ext cx="1936542" cy="307777"/>
          </a:xfrm>
          <a:prstGeom prst="rect">
            <a:avLst/>
          </a:prstGeom>
          <a:noFill/>
        </p:spPr>
        <p:txBody>
          <a:bodyPr wrap="square" rtlCol="0">
            <a:spAutoFit/>
          </a:bodyPr>
          <a:lstStyle/>
          <a:p>
            <a:r>
              <a:rPr lang="en-US" sz="1400" dirty="0" err="1">
                <a:latin typeface="Consolas" panose="020B0609020204030204" pitchFamily="49" charset="0"/>
                <a:ea typeface="Cambria Math" panose="02040503050406030204" pitchFamily="18" charset="0"/>
                <a:cs typeface="Consolas" panose="020B0609020204030204" pitchFamily="49" charset="0"/>
              </a:rPr>
              <a:t>ChosenAlternative</a:t>
            </a:r>
            <a:endParaRPr lang="en-US" sz="1400" dirty="0">
              <a:latin typeface="Consolas" panose="020B0609020204030204" pitchFamily="49" charset="0"/>
              <a:ea typeface="Cambria Math" panose="02040503050406030204" pitchFamily="18" charset="0"/>
              <a:cs typeface="Consolas" panose="020B0609020204030204" pitchFamily="49" charset="0"/>
            </a:endParaRPr>
          </a:p>
        </p:txBody>
      </p:sp>
      <p:cxnSp>
        <p:nvCxnSpPr>
          <p:cNvPr id="59" name="Connector: Curved 40">
            <a:extLst>
              <a:ext uri="{FF2B5EF4-FFF2-40B4-BE49-F238E27FC236}">
                <a16:creationId xmlns:a16="http://schemas.microsoft.com/office/drawing/2014/main" id="{D15F1F05-6EB7-B4E5-B190-412470A0B00C}"/>
              </a:ext>
            </a:extLst>
          </p:cNvPr>
          <p:cNvCxnSpPr>
            <a:cxnSpLocks/>
            <a:stCxn id="47" idx="0"/>
            <a:endCxn id="38" idx="2"/>
          </p:cNvCxnSpPr>
          <p:nvPr/>
        </p:nvCxnSpPr>
        <p:spPr>
          <a:xfrm rot="5400000" flipH="1" flipV="1">
            <a:off x="2437638" y="3860965"/>
            <a:ext cx="672958" cy="1274403"/>
          </a:xfrm>
          <a:prstGeom prst="curvedConnector2">
            <a:avLst/>
          </a:prstGeom>
          <a:ln w="19050">
            <a:tailEnd type="triangle"/>
          </a:ln>
        </p:spPr>
        <p:style>
          <a:lnRef idx="1">
            <a:schemeClr val="dk1"/>
          </a:lnRef>
          <a:fillRef idx="0">
            <a:schemeClr val="dk1"/>
          </a:fillRef>
          <a:effectRef idx="0">
            <a:schemeClr val="dk1"/>
          </a:effectRef>
          <a:fontRef idx="minor">
            <a:schemeClr val="tx1"/>
          </a:fontRef>
        </p:style>
      </p:cxnSp>
      <p:sp>
        <p:nvSpPr>
          <p:cNvPr id="60" name="TextBox 59">
            <a:extLst>
              <a:ext uri="{FF2B5EF4-FFF2-40B4-BE49-F238E27FC236}">
                <a16:creationId xmlns:a16="http://schemas.microsoft.com/office/drawing/2014/main" id="{AFD6C815-6BC9-D41C-3574-FD976305E472}"/>
              </a:ext>
            </a:extLst>
          </p:cNvPr>
          <p:cNvSpPr txBox="1"/>
          <p:nvPr/>
        </p:nvSpPr>
        <p:spPr>
          <a:xfrm rot="20139357">
            <a:off x="2198495" y="4093157"/>
            <a:ext cx="774221" cy="307777"/>
          </a:xfrm>
          <a:prstGeom prst="rect">
            <a:avLst/>
          </a:prstGeom>
          <a:noFill/>
        </p:spPr>
        <p:txBody>
          <a:bodyPr wrap="square" rtlCol="0">
            <a:spAutoFit/>
          </a:bodyPr>
          <a:lstStyle/>
          <a:p>
            <a:r>
              <a:rPr lang="en-US" sz="1400" dirty="0">
                <a:latin typeface="Consolas" panose="020B0609020204030204" pitchFamily="49" charset="0"/>
                <a:ea typeface="Cambria Math" panose="02040503050406030204" pitchFamily="18" charset="0"/>
                <a:cs typeface="Consolas" panose="020B0609020204030204" pitchFamily="49" charset="0"/>
              </a:rPr>
              <a:t>Reason</a:t>
            </a:r>
          </a:p>
        </p:txBody>
      </p:sp>
      <p:cxnSp>
        <p:nvCxnSpPr>
          <p:cNvPr id="61" name="Straight Arrow Connector 60">
            <a:extLst>
              <a:ext uri="{FF2B5EF4-FFF2-40B4-BE49-F238E27FC236}">
                <a16:creationId xmlns:a16="http://schemas.microsoft.com/office/drawing/2014/main" id="{12F7FDB1-DB7C-E149-C0F9-9F50B7A106C8}"/>
              </a:ext>
            </a:extLst>
          </p:cNvPr>
          <p:cNvCxnSpPr>
            <a:cxnSpLocks/>
            <a:stCxn id="49" idx="6"/>
            <a:endCxn id="51" idx="2"/>
          </p:cNvCxnSpPr>
          <p:nvPr/>
        </p:nvCxnSpPr>
        <p:spPr>
          <a:xfrm>
            <a:off x="2254952" y="3706329"/>
            <a:ext cx="1156367" cy="0"/>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62" name="TextBox 61">
            <a:extLst>
              <a:ext uri="{FF2B5EF4-FFF2-40B4-BE49-F238E27FC236}">
                <a16:creationId xmlns:a16="http://schemas.microsoft.com/office/drawing/2014/main" id="{39E17038-9C42-4E47-64A9-A078222B3ED2}"/>
              </a:ext>
            </a:extLst>
          </p:cNvPr>
          <p:cNvSpPr txBox="1"/>
          <p:nvPr/>
        </p:nvSpPr>
        <p:spPr>
          <a:xfrm>
            <a:off x="2446024" y="3448763"/>
            <a:ext cx="774221" cy="307777"/>
          </a:xfrm>
          <a:prstGeom prst="rect">
            <a:avLst/>
          </a:prstGeom>
          <a:noFill/>
        </p:spPr>
        <p:txBody>
          <a:bodyPr wrap="square" rtlCol="0">
            <a:spAutoFit/>
          </a:bodyPr>
          <a:lstStyle/>
          <a:p>
            <a:r>
              <a:rPr lang="en-US" sz="1400" dirty="0">
                <a:latin typeface="Consolas" panose="020B0609020204030204" pitchFamily="49" charset="0"/>
                <a:ea typeface="Cambria Math" panose="02040503050406030204" pitchFamily="18" charset="0"/>
                <a:cs typeface="Consolas" panose="020B0609020204030204" pitchFamily="49" charset="0"/>
              </a:rPr>
              <a:t>Reason</a:t>
            </a:r>
          </a:p>
        </p:txBody>
      </p:sp>
      <p:cxnSp>
        <p:nvCxnSpPr>
          <p:cNvPr id="63" name="Connector: Curved 40">
            <a:extLst>
              <a:ext uri="{FF2B5EF4-FFF2-40B4-BE49-F238E27FC236}">
                <a16:creationId xmlns:a16="http://schemas.microsoft.com/office/drawing/2014/main" id="{EB777E26-3900-2F11-6642-029AA0BC64FA}"/>
              </a:ext>
            </a:extLst>
          </p:cNvPr>
          <p:cNvCxnSpPr>
            <a:cxnSpLocks/>
            <a:stCxn id="47" idx="4"/>
            <a:endCxn id="40" idx="2"/>
          </p:cNvCxnSpPr>
          <p:nvPr/>
        </p:nvCxnSpPr>
        <p:spPr>
          <a:xfrm rot="16200000" flipH="1">
            <a:off x="2460536" y="4717695"/>
            <a:ext cx="627162" cy="1274403"/>
          </a:xfrm>
          <a:prstGeom prst="curvedConnector2">
            <a:avLst/>
          </a:prstGeom>
          <a:ln w="19050">
            <a:tailEnd type="triangle"/>
          </a:ln>
        </p:spPr>
        <p:style>
          <a:lnRef idx="1">
            <a:schemeClr val="dk1"/>
          </a:lnRef>
          <a:fillRef idx="0">
            <a:schemeClr val="dk1"/>
          </a:fillRef>
          <a:effectRef idx="0">
            <a:schemeClr val="dk1"/>
          </a:effectRef>
          <a:fontRef idx="minor">
            <a:schemeClr val="tx1"/>
          </a:fontRef>
        </p:style>
      </p:cxnSp>
      <p:sp>
        <p:nvSpPr>
          <p:cNvPr id="64" name="TextBox 63">
            <a:extLst>
              <a:ext uri="{FF2B5EF4-FFF2-40B4-BE49-F238E27FC236}">
                <a16:creationId xmlns:a16="http://schemas.microsoft.com/office/drawing/2014/main" id="{C7AE2B99-D5B1-7032-D9D2-FA1544ED0C36}"/>
              </a:ext>
            </a:extLst>
          </p:cNvPr>
          <p:cNvSpPr txBox="1"/>
          <p:nvPr/>
        </p:nvSpPr>
        <p:spPr>
          <a:xfrm rot="1431574">
            <a:off x="2261670" y="5263641"/>
            <a:ext cx="774221" cy="307777"/>
          </a:xfrm>
          <a:prstGeom prst="rect">
            <a:avLst/>
          </a:prstGeom>
          <a:noFill/>
        </p:spPr>
        <p:txBody>
          <a:bodyPr wrap="square" rtlCol="0">
            <a:spAutoFit/>
          </a:bodyPr>
          <a:lstStyle/>
          <a:p>
            <a:r>
              <a:rPr lang="en-US" sz="1400" dirty="0">
                <a:latin typeface="Consolas" panose="020B0609020204030204" pitchFamily="49" charset="0"/>
                <a:ea typeface="Cambria Math" panose="02040503050406030204" pitchFamily="18" charset="0"/>
                <a:cs typeface="Consolas" panose="020B0609020204030204" pitchFamily="49" charset="0"/>
              </a:rPr>
              <a:t>Reason</a:t>
            </a:r>
          </a:p>
        </p:txBody>
      </p:sp>
      <p:cxnSp>
        <p:nvCxnSpPr>
          <p:cNvPr id="65" name="Straight Arrow Connector 64">
            <a:extLst>
              <a:ext uri="{FF2B5EF4-FFF2-40B4-BE49-F238E27FC236}">
                <a16:creationId xmlns:a16="http://schemas.microsoft.com/office/drawing/2014/main" id="{60A5BE04-D9A4-01A2-7D28-CCF5F998E2BA}"/>
              </a:ext>
            </a:extLst>
          </p:cNvPr>
          <p:cNvCxnSpPr>
            <a:cxnSpLocks/>
            <a:stCxn id="42" idx="6"/>
            <a:endCxn id="49" idx="2"/>
          </p:cNvCxnSpPr>
          <p:nvPr/>
        </p:nvCxnSpPr>
        <p:spPr>
          <a:xfrm>
            <a:off x="925156" y="3706329"/>
            <a:ext cx="1093723" cy="0"/>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66" name="TextBox 65">
            <a:extLst>
              <a:ext uri="{FF2B5EF4-FFF2-40B4-BE49-F238E27FC236}">
                <a16:creationId xmlns:a16="http://schemas.microsoft.com/office/drawing/2014/main" id="{D6DBD676-563A-B404-628E-8076DD83061B}"/>
              </a:ext>
            </a:extLst>
          </p:cNvPr>
          <p:cNvSpPr txBox="1"/>
          <p:nvPr/>
        </p:nvSpPr>
        <p:spPr>
          <a:xfrm>
            <a:off x="888708" y="3439430"/>
            <a:ext cx="1328640" cy="307777"/>
          </a:xfrm>
          <a:prstGeom prst="rect">
            <a:avLst/>
          </a:prstGeom>
          <a:noFill/>
        </p:spPr>
        <p:txBody>
          <a:bodyPr wrap="square" rtlCol="0">
            <a:spAutoFit/>
          </a:bodyPr>
          <a:lstStyle/>
          <a:p>
            <a:r>
              <a:rPr lang="en-US" sz="1400" dirty="0">
                <a:latin typeface="Consolas" panose="020B0609020204030204" pitchFamily="49" charset="0"/>
                <a:ea typeface="Cambria Math" panose="02040503050406030204" pitchFamily="18" charset="0"/>
                <a:cs typeface="Consolas" panose="020B0609020204030204" pitchFamily="49" charset="0"/>
              </a:rPr>
              <a:t>Succession</a:t>
            </a:r>
          </a:p>
        </p:txBody>
      </p:sp>
      <p:cxnSp>
        <p:nvCxnSpPr>
          <p:cNvPr id="67" name="Straight Arrow Connector 66">
            <a:extLst>
              <a:ext uri="{FF2B5EF4-FFF2-40B4-BE49-F238E27FC236}">
                <a16:creationId xmlns:a16="http://schemas.microsoft.com/office/drawing/2014/main" id="{4F4CDF6D-A6A6-637A-7DE5-9E5A5ACC8A35}"/>
              </a:ext>
            </a:extLst>
          </p:cNvPr>
          <p:cNvCxnSpPr>
            <a:cxnSpLocks/>
            <a:stCxn id="44" idx="0"/>
            <a:endCxn id="49" idx="3"/>
          </p:cNvCxnSpPr>
          <p:nvPr/>
        </p:nvCxnSpPr>
        <p:spPr>
          <a:xfrm flipV="1">
            <a:off x="807120" y="3779398"/>
            <a:ext cx="1246331" cy="1055247"/>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68" name="TextBox 67">
            <a:extLst>
              <a:ext uri="{FF2B5EF4-FFF2-40B4-BE49-F238E27FC236}">
                <a16:creationId xmlns:a16="http://schemas.microsoft.com/office/drawing/2014/main" id="{C56B8CBB-A37F-0102-FB70-00E6F6DDBEFC}"/>
              </a:ext>
            </a:extLst>
          </p:cNvPr>
          <p:cNvSpPr txBox="1"/>
          <p:nvPr/>
        </p:nvSpPr>
        <p:spPr>
          <a:xfrm>
            <a:off x="840176" y="4673236"/>
            <a:ext cx="1328640" cy="307777"/>
          </a:xfrm>
          <a:prstGeom prst="rect">
            <a:avLst/>
          </a:prstGeom>
          <a:noFill/>
        </p:spPr>
        <p:txBody>
          <a:bodyPr wrap="square" rtlCol="0">
            <a:spAutoFit/>
          </a:bodyPr>
          <a:lstStyle/>
          <a:p>
            <a:r>
              <a:rPr lang="en-US" sz="1400" dirty="0">
                <a:latin typeface="Consolas" panose="020B0609020204030204" pitchFamily="49" charset="0"/>
                <a:ea typeface="Cambria Math" panose="02040503050406030204" pitchFamily="18" charset="0"/>
                <a:cs typeface="Consolas" panose="020B0609020204030204" pitchFamily="49" charset="0"/>
              </a:rPr>
              <a:t>Succession</a:t>
            </a:r>
          </a:p>
        </p:txBody>
      </p:sp>
      <p:cxnSp>
        <p:nvCxnSpPr>
          <p:cNvPr id="69" name="Straight Arrow Connector 68">
            <a:extLst>
              <a:ext uri="{FF2B5EF4-FFF2-40B4-BE49-F238E27FC236}">
                <a16:creationId xmlns:a16="http://schemas.microsoft.com/office/drawing/2014/main" id="{9CCD2DF0-078B-1014-D5F2-89DEB56257E5}"/>
              </a:ext>
            </a:extLst>
          </p:cNvPr>
          <p:cNvCxnSpPr>
            <a:cxnSpLocks/>
            <a:stCxn id="42" idx="5"/>
            <a:endCxn id="47" idx="1"/>
          </p:cNvCxnSpPr>
          <p:nvPr/>
        </p:nvCxnSpPr>
        <p:spPr>
          <a:xfrm>
            <a:off x="890584" y="3779398"/>
            <a:ext cx="1162867" cy="1085513"/>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70" name="Rounded Rectangle 69">
            <a:extLst>
              <a:ext uri="{FF2B5EF4-FFF2-40B4-BE49-F238E27FC236}">
                <a16:creationId xmlns:a16="http://schemas.microsoft.com/office/drawing/2014/main" id="{86285290-18FB-FB27-5A58-5B19D90BD6E3}"/>
              </a:ext>
            </a:extLst>
          </p:cNvPr>
          <p:cNvSpPr/>
          <p:nvPr/>
        </p:nvSpPr>
        <p:spPr>
          <a:xfrm>
            <a:off x="187176" y="3251689"/>
            <a:ext cx="4257720" cy="3026219"/>
          </a:xfrm>
          <a:prstGeom prst="roundRect">
            <a:avLst>
              <a:gd name="adj" fmla="val 1913"/>
            </a:avLst>
          </a:prstGeom>
          <a:noFill/>
          <a:ln w="1905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1" name="TextBox 70">
            <a:extLst>
              <a:ext uri="{FF2B5EF4-FFF2-40B4-BE49-F238E27FC236}">
                <a16:creationId xmlns:a16="http://schemas.microsoft.com/office/drawing/2014/main" id="{471127F7-E967-0501-9F1E-9C8C722D5BD8}"/>
              </a:ext>
            </a:extLst>
          </p:cNvPr>
          <p:cNvSpPr txBox="1"/>
          <p:nvPr/>
        </p:nvSpPr>
        <p:spPr>
          <a:xfrm>
            <a:off x="225463" y="3201501"/>
            <a:ext cx="2679987" cy="338554"/>
          </a:xfrm>
          <a:prstGeom prst="rect">
            <a:avLst/>
          </a:prstGeom>
          <a:noFill/>
        </p:spPr>
        <p:txBody>
          <a:bodyPr wrap="square" rtlCol="0">
            <a:spAutoFit/>
          </a:bodyPr>
          <a:lstStyle/>
          <a:p>
            <a:r>
              <a:rPr lang="en-US" sz="1600" dirty="0"/>
              <a:t>Eventuality Knowledge Graph:</a:t>
            </a:r>
          </a:p>
        </p:txBody>
      </p: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E88DC272-9F00-DCEA-E25D-9B10A6F2A44F}"/>
                  </a:ext>
                </a:extLst>
              </p:cNvPr>
              <p:cNvSpPr txBox="1"/>
              <p:nvPr/>
            </p:nvSpPr>
            <p:spPr>
              <a:xfrm>
                <a:off x="270923" y="1916212"/>
                <a:ext cx="10898596" cy="923330"/>
              </a:xfrm>
              <a:prstGeom prst="rect">
                <a:avLst/>
              </a:prstGeom>
              <a:noFill/>
            </p:spPr>
            <p:txBody>
              <a:bodyPr wrap="square" lIns="0" tIns="0" rIns="0" bIns="0" rtlCol="0">
                <a:spAutoFit/>
              </a:bodyPr>
              <a:lstStyle/>
              <a:p>
                <a:r>
                  <a:rPr lang="en-US" sz="2000" i="1" dirty="0"/>
                  <a:t>Query on Graph:  q</a:t>
                </a:r>
                <a:r>
                  <a:rPr lang="en-US" sz="2000" dirty="0"/>
                  <a:t> = </a:t>
                </a:r>
                <a:r>
                  <a:rPr lang="en-US" sz="2000" i="1" dirty="0"/>
                  <a:t>V</a:t>
                </a:r>
                <a:r>
                  <a:rPr lang="en-US" sz="2000" i="1" baseline="-25000" dirty="0"/>
                  <a:t>? </a:t>
                </a:r>
                <a:r>
                  <a:rPr lang="en-US" sz="2000" i="1" dirty="0"/>
                  <a:t>. </a:t>
                </a:r>
                <a14:m>
                  <m:oMath xmlns:m="http://schemas.openxmlformats.org/officeDocument/2006/math">
                    <m:r>
                      <a:rPr lang="en-US" sz="2000" b="0" i="1" smtClean="0">
                        <a:latin typeface="Cambria Math" panose="02040503050406030204" pitchFamily="18" charset="0"/>
                        <a:ea typeface="Cambria Math" panose="02040503050406030204" pitchFamily="18" charset="0"/>
                      </a:rPr>
                      <m:t>∃</m:t>
                    </m:r>
                  </m:oMath>
                </a14:m>
                <a:r>
                  <a:rPr lang="en-US" sz="2000" i="1" dirty="0"/>
                  <a:t> V</a:t>
                </a:r>
                <a:r>
                  <a:rPr lang="en-US" sz="2000" dirty="0"/>
                  <a:t>: </a:t>
                </a:r>
                <a:r>
                  <a:rPr lang="en-US" sz="2000" dirty="0">
                    <a:cs typeface="Consolas" panose="020B0609020204030204" pitchFamily="49" charset="0"/>
                  </a:rPr>
                  <a:t>Succession</a:t>
                </a:r>
                <a:r>
                  <a:rPr lang="en-US" sz="2000" dirty="0"/>
                  <a:t>(</a:t>
                </a:r>
                <a:r>
                  <a:rPr lang="en-US" sz="2000" i="1" dirty="0" err="1">
                    <a:ea typeface="Cambria Math" panose="02040503050406030204" pitchFamily="18" charset="0"/>
                    <a:cs typeface="Times New Roman" panose="02020603050405020304" pitchFamily="18" charset="0"/>
                  </a:rPr>
                  <a:t>PersonX</a:t>
                </a:r>
                <a:r>
                  <a:rPr lang="en-US" sz="2000" i="1" dirty="0"/>
                  <a:t> complains, V</a:t>
                </a:r>
                <a:r>
                  <a:rPr lang="en-US" sz="2000" dirty="0"/>
                  <a:t>) </a:t>
                </a:r>
                <a14:m>
                  <m:oMath xmlns:m="http://schemas.openxmlformats.org/officeDocument/2006/math">
                    <m:r>
                      <a:rPr lang="en-US" sz="2000" b="0" i="1" smtClean="0">
                        <a:latin typeface="Cambria Math" panose="02040503050406030204" pitchFamily="18" charset="0"/>
                        <a:ea typeface="Cambria Math" panose="02040503050406030204" pitchFamily="18" charset="0"/>
                      </a:rPr>
                      <m:t>∧</m:t>
                    </m:r>
                  </m:oMath>
                </a14:m>
                <a:r>
                  <a:rPr lang="en-US" sz="2000" dirty="0"/>
                  <a:t> </a:t>
                </a:r>
                <a:r>
                  <a:rPr lang="en-US" sz="2000" dirty="0">
                    <a:cs typeface="Consolas" panose="020B0609020204030204" pitchFamily="49" charset="0"/>
                  </a:rPr>
                  <a:t>Succession</a:t>
                </a:r>
                <a:r>
                  <a:rPr lang="en-US" sz="2000" dirty="0"/>
                  <a:t>(</a:t>
                </a:r>
                <a:r>
                  <a:rPr lang="en-US" sz="2000" i="1" dirty="0" err="1">
                    <a:ea typeface="Cambria Math" panose="02040503050406030204" pitchFamily="18" charset="0"/>
                    <a:cs typeface="Times New Roman" panose="02020603050405020304" pitchFamily="18" charset="0"/>
                  </a:rPr>
                  <a:t>PersonX</a:t>
                </a:r>
                <a:r>
                  <a:rPr lang="en-US" sz="2000" i="1" dirty="0"/>
                  <a:t> </a:t>
                </a:r>
                <a:r>
                  <a:rPr lang="en-US" sz="2000" i="1" dirty="0">
                    <a:ea typeface="Cambria Math" panose="02040503050406030204" pitchFamily="18" charset="0"/>
                    <a:cs typeface="Times New Roman" panose="02020603050405020304" pitchFamily="18" charset="0"/>
                  </a:rPr>
                  <a:t>leaves restaurant</a:t>
                </a:r>
                <a:r>
                  <a:rPr lang="en-US" sz="2000" i="1" dirty="0"/>
                  <a:t>, V</a:t>
                </a:r>
                <a:r>
                  <a:rPr lang="en-US" sz="2000" dirty="0"/>
                  <a:t>) </a:t>
                </a:r>
                <a14:m>
                  <m:oMath xmlns:m="http://schemas.openxmlformats.org/officeDocument/2006/math">
                    <m:r>
                      <a:rPr lang="en-US" sz="2000" b="0" i="1" smtClean="0">
                        <a:latin typeface="Cambria Math" panose="02040503050406030204" pitchFamily="18" charset="0"/>
                        <a:ea typeface="Cambria Math" panose="02040503050406030204" pitchFamily="18" charset="0"/>
                      </a:rPr>
                      <m:t>∧</m:t>
                    </m:r>
                  </m:oMath>
                </a14:m>
                <a:r>
                  <a:rPr lang="en-US" sz="2000" dirty="0"/>
                  <a:t> </a:t>
                </a:r>
                <a:r>
                  <a:rPr lang="en-US" sz="2000" dirty="0">
                    <a:cs typeface="Consolas" panose="020B0609020204030204" pitchFamily="49" charset="0"/>
                  </a:rPr>
                  <a:t>Reason</a:t>
                </a:r>
                <a:r>
                  <a:rPr lang="en-US" sz="2000" dirty="0"/>
                  <a:t>(</a:t>
                </a:r>
                <a:r>
                  <a:rPr lang="en-US" sz="2000" i="1" dirty="0"/>
                  <a:t>V, V</a:t>
                </a:r>
                <a:r>
                  <a:rPr lang="en-US" sz="2000" i="1" baseline="-25000" dirty="0"/>
                  <a:t>?</a:t>
                </a:r>
                <a:r>
                  <a:rPr lang="en-US" sz="2000" dirty="0"/>
                  <a:t>)</a:t>
                </a:r>
                <a:r>
                  <a:rPr lang="en-US" sz="2000" b="0" dirty="0">
                    <a:ea typeface="Cambria Math" panose="02040503050406030204" pitchFamily="18" charset="0"/>
                  </a:rPr>
                  <a:t> </a:t>
                </a:r>
                <a14:m>
                  <m:oMath xmlns:m="http://schemas.openxmlformats.org/officeDocument/2006/math">
                    <m:r>
                      <a:rPr lang="en-US" sz="2000" b="0" i="1" smtClean="0">
                        <a:latin typeface="Cambria Math" panose="02040503050406030204" pitchFamily="18" charset="0"/>
                        <a:ea typeface="Cambria Math" panose="02040503050406030204" pitchFamily="18" charset="0"/>
                      </a:rPr>
                      <m:t>∧</m:t>
                    </m:r>
                  </m:oMath>
                </a14:m>
                <a:r>
                  <a:rPr lang="en-US" sz="2000" dirty="0"/>
                  <a:t>  </a:t>
                </a:r>
                <a:r>
                  <a:rPr lang="en-US" sz="2000" dirty="0">
                    <a:cs typeface="Consolas" panose="020B0609020204030204" pitchFamily="49" charset="0"/>
                  </a:rPr>
                  <a:t>Precedence</a:t>
                </a:r>
                <a:r>
                  <a:rPr lang="en-US" sz="2000" dirty="0"/>
                  <a:t>(</a:t>
                </a:r>
                <a:r>
                  <a:rPr lang="en-US" sz="2000" i="1" dirty="0"/>
                  <a:t>Food is bad, </a:t>
                </a:r>
                <a14:m>
                  <m:oMath xmlns:m="http://schemas.openxmlformats.org/officeDocument/2006/math">
                    <m:r>
                      <m:rPr>
                        <m:nor/>
                      </m:rPr>
                      <a:rPr lang="en-HK" sz="2000" i="1" dirty="0">
                        <a:ea typeface="Cambria Math" panose="02040503050406030204" pitchFamily="18" charset="0"/>
                        <a:cs typeface="Times New Roman" panose="02020603050405020304" pitchFamily="18" charset="0"/>
                      </a:rPr>
                      <m:t>PersonY</m:t>
                    </m:r>
                  </m:oMath>
                </a14:m>
                <a:r>
                  <a:rPr lang="en-US" sz="2000" i="1" dirty="0"/>
                  <a:t> adds soy sauce</a:t>
                </a:r>
                <a:r>
                  <a:rPr lang="en-US" sz="2000" dirty="0"/>
                  <a:t>)  </a:t>
                </a:r>
                <a14:m>
                  <m:oMath xmlns:m="http://schemas.openxmlformats.org/officeDocument/2006/math">
                    <m:r>
                      <a:rPr lang="en-US" sz="2000" b="0" i="1" smtClean="0">
                        <a:latin typeface="Cambria Math" panose="02040503050406030204" pitchFamily="18" charset="0"/>
                        <a:ea typeface="Cambria Math" panose="02040503050406030204" pitchFamily="18" charset="0"/>
                      </a:rPr>
                      <m:t>∧</m:t>
                    </m:r>
                  </m:oMath>
                </a14:m>
                <a:r>
                  <a:rPr lang="en-US" sz="2000" dirty="0"/>
                  <a:t> </a:t>
                </a:r>
                <a:r>
                  <a:rPr lang="en-US" sz="2000" dirty="0" err="1">
                    <a:cs typeface="Consolas" panose="020B0609020204030204" pitchFamily="49" charset="0"/>
                  </a:rPr>
                  <a:t>ChosenAlternative</a:t>
                </a:r>
                <a:r>
                  <a:rPr lang="en-US" sz="2000" dirty="0"/>
                  <a:t>(</a:t>
                </a:r>
                <a14:m>
                  <m:oMath xmlns:m="http://schemas.openxmlformats.org/officeDocument/2006/math">
                    <m:r>
                      <m:rPr>
                        <m:nor/>
                      </m:rPr>
                      <a:rPr lang="en-HK" sz="2000" i="1" dirty="0">
                        <a:ea typeface="Cambria Math" panose="02040503050406030204" pitchFamily="18" charset="0"/>
                        <a:cs typeface="Times New Roman" panose="02020603050405020304" pitchFamily="18" charset="0"/>
                      </a:rPr>
                      <m:t>PersonY</m:t>
                    </m:r>
                  </m:oMath>
                </a14:m>
                <a:r>
                  <a:rPr lang="en-US" sz="2000" i="1" dirty="0"/>
                  <a:t> adds ketchup, </a:t>
                </a:r>
                <a14:m>
                  <m:oMath xmlns:m="http://schemas.openxmlformats.org/officeDocument/2006/math">
                    <m:r>
                      <m:rPr>
                        <m:nor/>
                      </m:rPr>
                      <a:rPr lang="en-HK" sz="2000" i="1" dirty="0">
                        <a:ea typeface="Cambria Math" panose="02040503050406030204" pitchFamily="18" charset="0"/>
                        <a:cs typeface="Times New Roman" panose="02020603050405020304" pitchFamily="18" charset="0"/>
                      </a:rPr>
                      <m:t>PersonY</m:t>
                    </m:r>
                  </m:oMath>
                </a14:m>
                <a:r>
                  <a:rPr lang="en-US" sz="2000" i="1" dirty="0"/>
                  <a:t> adds vinegar</a:t>
                </a:r>
                <a:r>
                  <a:rPr lang="en-US" sz="2000" dirty="0"/>
                  <a:t>)</a:t>
                </a:r>
              </a:p>
            </p:txBody>
          </p:sp>
        </mc:Choice>
        <mc:Fallback xmlns="">
          <p:sp>
            <p:nvSpPr>
              <p:cNvPr id="72" name="TextBox 71">
                <a:extLst>
                  <a:ext uri="{FF2B5EF4-FFF2-40B4-BE49-F238E27FC236}">
                    <a16:creationId xmlns:a16="http://schemas.microsoft.com/office/drawing/2014/main" id="{E88DC272-9F00-DCEA-E25D-9B10A6F2A44F}"/>
                  </a:ext>
                </a:extLst>
              </p:cNvPr>
              <p:cNvSpPr txBox="1">
                <a:spLocks noRot="1" noChangeAspect="1" noMove="1" noResize="1" noEditPoints="1" noAdjustHandles="1" noChangeArrowheads="1" noChangeShapeType="1" noTextEdit="1"/>
              </p:cNvSpPr>
              <p:nvPr/>
            </p:nvSpPr>
            <p:spPr>
              <a:xfrm>
                <a:off x="270923" y="1916212"/>
                <a:ext cx="10898596" cy="923330"/>
              </a:xfrm>
              <a:prstGeom prst="rect">
                <a:avLst/>
              </a:prstGeom>
              <a:blipFill>
                <a:blip r:embed="rId5"/>
                <a:stretch>
                  <a:fillRect l="-1398" t="-8553" b="-15789"/>
                </a:stretch>
              </a:blipFill>
            </p:spPr>
            <p:txBody>
              <a:bodyPr/>
              <a:lstStyle/>
              <a:p>
                <a:r>
                  <a:rPr lang="en-HK">
                    <a:noFill/>
                  </a:rPr>
                  <a:t> </a:t>
                </a:r>
              </a:p>
            </p:txBody>
          </p:sp>
        </mc:Fallback>
      </mc:AlternateContent>
      <p:sp>
        <p:nvSpPr>
          <p:cNvPr id="73" name="TextBox 72">
            <a:extLst>
              <a:ext uri="{FF2B5EF4-FFF2-40B4-BE49-F238E27FC236}">
                <a16:creationId xmlns:a16="http://schemas.microsoft.com/office/drawing/2014/main" id="{7B500AC1-3F82-6B5B-FD8E-06A1C30DDDD9}"/>
              </a:ext>
            </a:extLst>
          </p:cNvPr>
          <p:cNvSpPr txBox="1"/>
          <p:nvPr/>
        </p:nvSpPr>
        <p:spPr>
          <a:xfrm>
            <a:off x="210036" y="977970"/>
            <a:ext cx="10721340" cy="707886"/>
          </a:xfrm>
          <a:prstGeom prst="rect">
            <a:avLst/>
          </a:prstGeom>
          <a:noFill/>
        </p:spPr>
        <p:txBody>
          <a:bodyPr wrap="square">
            <a:spAutoFit/>
          </a:bodyPr>
          <a:lstStyle/>
          <a:p>
            <a:r>
              <a:rPr lang="en-US" sz="2000" i="1" dirty="0"/>
              <a:t>Question: </a:t>
            </a:r>
            <a:r>
              <a:rPr lang="en-US" sz="2000" i="1" dirty="0">
                <a:solidFill>
                  <a:srgbClr val="00B0F0"/>
                </a:solidFill>
              </a:rPr>
              <a:t>Food is bad </a:t>
            </a:r>
            <a:r>
              <a:rPr lang="en-US" sz="2000" i="1" dirty="0">
                <a:solidFill>
                  <a:srgbClr val="FF0000"/>
                </a:solidFill>
              </a:rPr>
              <a:t>before</a:t>
            </a:r>
            <a:r>
              <a:rPr lang="en-US" sz="2000" i="1" dirty="0"/>
              <a:t> </a:t>
            </a:r>
            <a:r>
              <a:rPr lang="en-US" sz="2000" i="1" dirty="0" err="1">
                <a:solidFill>
                  <a:srgbClr val="00B0F0"/>
                </a:solidFill>
              </a:rPr>
              <a:t>Person</a:t>
            </a:r>
            <a:r>
              <a:rPr lang="en-US" altLang="zh-CN" sz="2000" i="1" dirty="0" err="1">
                <a:solidFill>
                  <a:srgbClr val="00B0F0"/>
                </a:solidFill>
              </a:rPr>
              <a:t>Y</a:t>
            </a:r>
            <a:r>
              <a:rPr lang="en-US" sz="2000" i="1" dirty="0">
                <a:solidFill>
                  <a:srgbClr val="00B0F0"/>
                </a:solidFill>
              </a:rPr>
              <a:t> adds soy sauce</a:t>
            </a:r>
            <a:r>
              <a:rPr lang="en-US" sz="2000" i="1" dirty="0"/>
              <a:t>. </a:t>
            </a:r>
            <a:r>
              <a:rPr lang="en-US" sz="2000" i="1" dirty="0">
                <a:solidFill>
                  <a:srgbClr val="FF0000"/>
                </a:solidFill>
              </a:rPr>
              <a:t>Instead of </a:t>
            </a:r>
            <a:r>
              <a:rPr lang="en-US" sz="2000" i="1" dirty="0">
                <a:solidFill>
                  <a:srgbClr val="00B0F0"/>
                </a:solidFill>
              </a:rPr>
              <a:t>adding vinegar</a:t>
            </a:r>
            <a:r>
              <a:rPr lang="en-US" sz="2000" i="1" dirty="0"/>
              <a:t>, </a:t>
            </a:r>
            <a:r>
              <a:rPr lang="en-US" sz="2000" i="1" dirty="0" err="1">
                <a:solidFill>
                  <a:srgbClr val="00B0F0"/>
                </a:solidFill>
              </a:rPr>
              <a:t>Person</a:t>
            </a:r>
            <a:r>
              <a:rPr lang="en-US" altLang="zh-CN" sz="2000" i="1" dirty="0" err="1">
                <a:solidFill>
                  <a:srgbClr val="00B0F0"/>
                </a:solidFill>
              </a:rPr>
              <a:t>Y</a:t>
            </a:r>
            <a:r>
              <a:rPr lang="en-US" sz="2000" i="1" dirty="0">
                <a:solidFill>
                  <a:srgbClr val="00B0F0"/>
                </a:solidFill>
              </a:rPr>
              <a:t> adds ketchup</a:t>
            </a:r>
            <a:r>
              <a:rPr lang="en-US" sz="2000" i="1" dirty="0"/>
              <a:t>. </a:t>
            </a:r>
          </a:p>
          <a:p>
            <a:r>
              <a:rPr lang="en-US" sz="2000" i="1" dirty="0" err="1">
                <a:solidFill>
                  <a:srgbClr val="00B0F0"/>
                </a:solidFill>
              </a:rPr>
              <a:t>Person</a:t>
            </a:r>
            <a:r>
              <a:rPr lang="en-US" altLang="zh-CN" sz="2000" i="1" dirty="0" err="1">
                <a:solidFill>
                  <a:srgbClr val="00B0F0"/>
                </a:solidFill>
              </a:rPr>
              <a:t>X</a:t>
            </a:r>
            <a:r>
              <a:rPr lang="en-US" sz="2000" i="1" dirty="0">
                <a:solidFill>
                  <a:srgbClr val="00B0F0"/>
                </a:solidFill>
              </a:rPr>
              <a:t> complains </a:t>
            </a:r>
            <a:r>
              <a:rPr lang="en-US" sz="2000" i="1" dirty="0">
                <a:solidFill>
                  <a:srgbClr val="FF0000"/>
                </a:solidFill>
              </a:rPr>
              <a:t>after</a:t>
            </a:r>
            <a:r>
              <a:rPr lang="en-US" sz="2000" i="1" dirty="0"/>
              <a:t> </a:t>
            </a:r>
            <a:r>
              <a:rPr lang="en-US" sz="2000" i="1" dirty="0">
                <a:solidFill>
                  <a:srgbClr val="00B050"/>
                </a:solidFill>
              </a:rPr>
              <a:t>V</a:t>
            </a:r>
            <a:r>
              <a:rPr lang="en-US" sz="2000" i="1" dirty="0"/>
              <a:t>. </a:t>
            </a:r>
            <a:r>
              <a:rPr lang="en-US" sz="2000" i="1" dirty="0" err="1">
                <a:solidFill>
                  <a:srgbClr val="00B0F0"/>
                </a:solidFill>
              </a:rPr>
              <a:t>Person</a:t>
            </a:r>
            <a:r>
              <a:rPr lang="en-US" altLang="zh-CN" sz="2000" i="1" dirty="0" err="1">
                <a:solidFill>
                  <a:srgbClr val="00B0F0"/>
                </a:solidFill>
              </a:rPr>
              <a:t>X</a:t>
            </a:r>
            <a:r>
              <a:rPr lang="en-US" sz="2000" i="1" dirty="0">
                <a:solidFill>
                  <a:srgbClr val="00B0F0"/>
                </a:solidFill>
              </a:rPr>
              <a:t> leaves the restaurant</a:t>
            </a:r>
            <a:r>
              <a:rPr lang="en-US" sz="2000" i="1" dirty="0"/>
              <a:t> </a:t>
            </a:r>
            <a:r>
              <a:rPr lang="en-US" sz="2000" i="1" dirty="0">
                <a:solidFill>
                  <a:srgbClr val="FF0000"/>
                </a:solidFill>
              </a:rPr>
              <a:t>after</a:t>
            </a:r>
            <a:r>
              <a:rPr lang="en-US" sz="2000" i="1" dirty="0"/>
              <a:t> </a:t>
            </a:r>
            <a:r>
              <a:rPr lang="en-US" sz="2000" i="1" dirty="0">
                <a:solidFill>
                  <a:srgbClr val="00B050"/>
                </a:solidFill>
              </a:rPr>
              <a:t>V</a:t>
            </a:r>
            <a:r>
              <a:rPr lang="en-US" sz="2000" i="1" dirty="0"/>
              <a:t>.  The </a:t>
            </a:r>
            <a:r>
              <a:rPr lang="en-US" sz="2000" i="1" dirty="0">
                <a:solidFill>
                  <a:srgbClr val="FF0000"/>
                </a:solidFill>
              </a:rPr>
              <a:t>reason</a:t>
            </a:r>
            <a:r>
              <a:rPr lang="en-US" sz="2000" i="1" dirty="0"/>
              <a:t> </a:t>
            </a:r>
            <a:r>
              <a:rPr lang="en-US" sz="2000" i="1" dirty="0">
                <a:solidFill>
                  <a:srgbClr val="00B050"/>
                </a:solidFill>
              </a:rPr>
              <a:t>V</a:t>
            </a:r>
            <a:r>
              <a:rPr lang="en-US" sz="2000" i="1" dirty="0"/>
              <a:t> is </a:t>
            </a:r>
            <a:r>
              <a:rPr lang="en-US" sz="2000" i="1" dirty="0">
                <a:solidFill>
                  <a:srgbClr val="7030A0"/>
                </a:solidFill>
              </a:rPr>
              <a:t>V?</a:t>
            </a:r>
            <a:r>
              <a:rPr lang="en-US" sz="2000" i="1" dirty="0"/>
              <a:t>. What is </a:t>
            </a:r>
            <a:r>
              <a:rPr lang="en-US" sz="2000" i="1" dirty="0">
                <a:solidFill>
                  <a:srgbClr val="7030A0"/>
                </a:solidFill>
              </a:rPr>
              <a:t>V?</a:t>
            </a:r>
          </a:p>
        </p:txBody>
      </p:sp>
      <p:sp>
        <p:nvSpPr>
          <p:cNvPr id="75" name="TextBox 74">
            <a:extLst>
              <a:ext uri="{FF2B5EF4-FFF2-40B4-BE49-F238E27FC236}">
                <a16:creationId xmlns:a16="http://schemas.microsoft.com/office/drawing/2014/main" id="{22D875F1-2A1B-06F8-5233-D04DC2859670}"/>
              </a:ext>
            </a:extLst>
          </p:cNvPr>
          <p:cNvSpPr txBox="1"/>
          <p:nvPr/>
        </p:nvSpPr>
        <p:spPr>
          <a:xfrm>
            <a:off x="10547490" y="3531984"/>
            <a:ext cx="1607875" cy="1200329"/>
          </a:xfrm>
          <a:prstGeom prst="rect">
            <a:avLst/>
          </a:prstGeom>
          <a:noFill/>
        </p:spPr>
        <p:txBody>
          <a:bodyPr wrap="square" rtlCol="0">
            <a:spAutoFit/>
          </a:bodyPr>
          <a:lstStyle/>
          <a:p>
            <a:r>
              <a:rPr lang="en-HK" dirty="0"/>
              <a:t>Without Implicit Constraints: </a:t>
            </a:r>
          </a:p>
          <a:p>
            <a:r>
              <a:rPr lang="en-HK" dirty="0"/>
              <a:t>4 answers</a:t>
            </a:r>
          </a:p>
        </p:txBody>
      </p:sp>
      <p:sp>
        <p:nvSpPr>
          <p:cNvPr id="76" name="TextBox 75">
            <a:extLst>
              <a:ext uri="{FF2B5EF4-FFF2-40B4-BE49-F238E27FC236}">
                <a16:creationId xmlns:a16="http://schemas.microsoft.com/office/drawing/2014/main" id="{A710FEA0-578D-6168-80CC-CDB19AF66344}"/>
              </a:ext>
            </a:extLst>
          </p:cNvPr>
          <p:cNvSpPr txBox="1"/>
          <p:nvPr/>
        </p:nvSpPr>
        <p:spPr>
          <a:xfrm>
            <a:off x="10547490" y="5362213"/>
            <a:ext cx="1644510" cy="923330"/>
          </a:xfrm>
          <a:prstGeom prst="rect">
            <a:avLst/>
          </a:prstGeom>
          <a:noFill/>
        </p:spPr>
        <p:txBody>
          <a:bodyPr wrap="square" rtlCol="0">
            <a:spAutoFit/>
          </a:bodyPr>
          <a:lstStyle/>
          <a:p>
            <a:r>
              <a:rPr lang="en-HK" dirty="0"/>
              <a:t>With Implicit Constraints: </a:t>
            </a:r>
          </a:p>
          <a:p>
            <a:r>
              <a:rPr lang="en-HK" dirty="0"/>
              <a:t>Only 2 answers</a:t>
            </a:r>
          </a:p>
        </p:txBody>
      </p:sp>
      <p:sp>
        <p:nvSpPr>
          <p:cNvPr id="77" name="Arrow: Right 76">
            <a:extLst>
              <a:ext uri="{FF2B5EF4-FFF2-40B4-BE49-F238E27FC236}">
                <a16:creationId xmlns:a16="http://schemas.microsoft.com/office/drawing/2014/main" id="{2ED091E8-EAE4-7C7B-F360-BF92E149B6F4}"/>
              </a:ext>
            </a:extLst>
          </p:cNvPr>
          <p:cNvSpPr/>
          <p:nvPr/>
        </p:nvSpPr>
        <p:spPr>
          <a:xfrm rot="10800000">
            <a:off x="10085930" y="3862157"/>
            <a:ext cx="461560" cy="313207"/>
          </a:xfrm>
          <a:prstGeom prst="rightArrow">
            <a:avLst>
              <a:gd name="adj1" fmla="val 40268"/>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78" name="Arrow: Right 77">
            <a:extLst>
              <a:ext uri="{FF2B5EF4-FFF2-40B4-BE49-F238E27FC236}">
                <a16:creationId xmlns:a16="http://schemas.microsoft.com/office/drawing/2014/main" id="{1350CE47-4378-59DF-D9AD-DE11C91AE1A8}"/>
              </a:ext>
            </a:extLst>
          </p:cNvPr>
          <p:cNvSpPr/>
          <p:nvPr/>
        </p:nvSpPr>
        <p:spPr>
          <a:xfrm rot="10800000">
            <a:off x="10108748" y="5641020"/>
            <a:ext cx="461560" cy="313207"/>
          </a:xfrm>
          <a:prstGeom prst="rightArrow">
            <a:avLst>
              <a:gd name="adj1" fmla="val 40268"/>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74" name="Slide Number Placeholder 73">
            <a:extLst>
              <a:ext uri="{FF2B5EF4-FFF2-40B4-BE49-F238E27FC236}">
                <a16:creationId xmlns:a16="http://schemas.microsoft.com/office/drawing/2014/main" id="{4613FEE7-5637-DCA4-C49B-2A6FAE3A4FFB}"/>
              </a:ext>
            </a:extLst>
          </p:cNvPr>
          <p:cNvSpPr>
            <a:spLocks noGrp="1"/>
          </p:cNvSpPr>
          <p:nvPr>
            <p:ph type="sldNum" sz="quarter" idx="12"/>
          </p:nvPr>
        </p:nvSpPr>
        <p:spPr/>
        <p:txBody>
          <a:bodyPr/>
          <a:lstStyle/>
          <a:p>
            <a:fld id="{AB4510BC-A1D5-4B44-925C-78FB2FCED2D1}" type="slidenum">
              <a:rPr lang="en-US" smtClean="0"/>
              <a:t>50</a:t>
            </a:fld>
            <a:endParaRPr lang="en-US"/>
          </a:p>
        </p:txBody>
      </p:sp>
      <p:sp>
        <p:nvSpPr>
          <p:cNvPr id="3" name="TextBox 2">
            <a:extLst>
              <a:ext uri="{FF2B5EF4-FFF2-40B4-BE49-F238E27FC236}">
                <a16:creationId xmlns:a16="http://schemas.microsoft.com/office/drawing/2014/main" id="{89D095D2-5E4F-80E4-8DAC-28A31761E4BC}"/>
              </a:ext>
            </a:extLst>
          </p:cNvPr>
          <p:cNvSpPr txBox="1"/>
          <p:nvPr/>
        </p:nvSpPr>
        <p:spPr>
          <a:xfrm>
            <a:off x="0" y="6642556"/>
            <a:ext cx="11155115" cy="215444"/>
          </a:xfrm>
          <a:prstGeom prst="rect">
            <a:avLst/>
          </a:prstGeom>
          <a:noFill/>
        </p:spPr>
        <p:txBody>
          <a:bodyPr wrap="square">
            <a:spAutoFit/>
          </a:bodyPr>
          <a:lstStyle/>
          <a:p>
            <a:r>
              <a:rPr lang="en-HK" sz="800" b="0" i="0" dirty="0">
                <a:solidFill>
                  <a:srgbClr val="222222"/>
                </a:solidFill>
                <a:effectLst/>
                <a:latin typeface="Arial" panose="020B0604020202020204" pitchFamily="34" charset="0"/>
              </a:rPr>
              <a:t>Bai, J., Liu, X., Wang, W., Luo, C., &amp; </a:t>
            </a:r>
            <a:r>
              <a:rPr lang="en-HK" sz="800" b="0" i="0" dirty="0" err="1">
                <a:solidFill>
                  <a:srgbClr val="222222"/>
                </a:solidFill>
                <a:effectLst/>
                <a:latin typeface="Arial" panose="020B0604020202020204" pitchFamily="34" charset="0"/>
              </a:rPr>
              <a:t>Song,</a:t>
            </a:r>
            <a:r>
              <a:rPr lang="en-HK" sz="800" b="0" i="0" dirty="0">
                <a:solidFill>
                  <a:srgbClr val="222222"/>
                </a:solidFill>
                <a:effectLst/>
                <a:latin typeface="Arial" panose="020B0604020202020204" pitchFamily="34" charset="0"/>
              </a:rPr>
              <a:t> Y. (2023). Complex Query Answering on Eventuality Knowledge Graph with Implicit Logical Constraints. </a:t>
            </a:r>
            <a:r>
              <a:rPr lang="en-HK" sz="800" b="0" i="1" dirty="0" err="1">
                <a:solidFill>
                  <a:srgbClr val="222222"/>
                </a:solidFill>
                <a:effectLst/>
                <a:latin typeface="Arial" panose="020B0604020202020204" pitchFamily="34" charset="0"/>
              </a:rPr>
              <a:t>arXiv</a:t>
            </a:r>
            <a:r>
              <a:rPr lang="en-HK" sz="800" b="0" i="1" dirty="0">
                <a:solidFill>
                  <a:srgbClr val="222222"/>
                </a:solidFill>
                <a:effectLst/>
                <a:latin typeface="Arial" panose="020B0604020202020204" pitchFamily="34" charset="0"/>
              </a:rPr>
              <a:t> preprint arXiv:2305.19068</a:t>
            </a:r>
            <a:r>
              <a:rPr lang="en-HK" sz="800" b="0" i="0" dirty="0">
                <a:solidFill>
                  <a:srgbClr val="222222"/>
                </a:solidFill>
                <a:effectLst/>
                <a:latin typeface="Arial" panose="020B0604020202020204" pitchFamily="34" charset="0"/>
              </a:rPr>
              <a:t>.</a:t>
            </a:r>
            <a:endParaRPr lang="en-US" sz="800" dirty="0"/>
          </a:p>
        </p:txBody>
      </p:sp>
    </p:spTree>
    <p:extLst>
      <p:ext uri="{BB962C8B-B14F-4D97-AF65-F5344CB8AC3E}">
        <p14:creationId xmlns:p14="http://schemas.microsoft.com/office/powerpoint/2010/main" val="9559705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55749-C80C-C74A-F3B6-D38B65EB9D9C}"/>
              </a:ext>
            </a:extLst>
          </p:cNvPr>
          <p:cNvSpPr>
            <a:spLocks noGrp="1"/>
          </p:cNvSpPr>
          <p:nvPr>
            <p:ph type="title"/>
          </p:nvPr>
        </p:nvSpPr>
        <p:spPr>
          <a:xfrm>
            <a:off x="785592" y="9544"/>
            <a:ext cx="10515600" cy="1006527"/>
          </a:xfrm>
        </p:spPr>
        <p:txBody>
          <a:bodyPr/>
          <a:lstStyle/>
          <a:p>
            <a:r>
              <a:rPr lang="en-US" dirty="0"/>
              <a:t>Query Encoding with Constraint Memory</a:t>
            </a:r>
          </a:p>
        </p:txBody>
      </p:sp>
      <p:sp>
        <p:nvSpPr>
          <p:cNvPr id="4" name="TextBox 3">
            <a:extLst>
              <a:ext uri="{FF2B5EF4-FFF2-40B4-BE49-F238E27FC236}">
                <a16:creationId xmlns:a16="http://schemas.microsoft.com/office/drawing/2014/main" id="{89FDB6CF-C0AE-FD8D-B669-B625A3AA5A1D}"/>
              </a:ext>
            </a:extLst>
          </p:cNvPr>
          <p:cNvSpPr txBox="1"/>
          <p:nvPr/>
        </p:nvSpPr>
        <p:spPr>
          <a:xfrm>
            <a:off x="3452967" y="1822687"/>
            <a:ext cx="502233" cy="276999"/>
          </a:xfrm>
          <a:prstGeom prst="rect">
            <a:avLst/>
          </a:prstGeom>
          <a:noFill/>
        </p:spPr>
        <p:txBody>
          <a:bodyPr wrap="square">
            <a:spAutoFit/>
          </a:bodyPr>
          <a:lstStyle/>
          <a:p>
            <a:r>
              <a:rPr lang="en-US" sz="1200" i="1" dirty="0">
                <a:latin typeface="Cambria Math" panose="02040503050406030204" pitchFamily="18" charset="0"/>
                <a:ea typeface="Cambria Math" panose="02040503050406030204" pitchFamily="18" charset="0"/>
              </a:rPr>
              <a:t>V</a:t>
            </a:r>
            <a:r>
              <a:rPr lang="en-US" sz="1200" i="1" baseline="-25000" dirty="0">
                <a:latin typeface="Cambria Math" panose="02040503050406030204" pitchFamily="18" charset="0"/>
                <a:ea typeface="Cambria Math" panose="02040503050406030204" pitchFamily="18" charset="0"/>
              </a:rPr>
              <a:t>?</a:t>
            </a:r>
            <a:endParaRPr lang="en-US" sz="1200" i="1" dirty="0">
              <a:latin typeface="Cambria Math" panose="02040503050406030204" pitchFamily="18" charset="0"/>
              <a:ea typeface="Cambria Math" panose="02040503050406030204" pitchFamily="18" charset="0"/>
            </a:endParaRPr>
          </a:p>
        </p:txBody>
      </p:sp>
      <p:sp>
        <p:nvSpPr>
          <p:cNvPr id="5" name="TextBox 4">
            <a:extLst>
              <a:ext uri="{FF2B5EF4-FFF2-40B4-BE49-F238E27FC236}">
                <a16:creationId xmlns:a16="http://schemas.microsoft.com/office/drawing/2014/main" id="{02BB7539-940C-6E99-BDAA-A89BF2011F3D}"/>
              </a:ext>
            </a:extLst>
          </p:cNvPr>
          <p:cNvSpPr txBox="1"/>
          <p:nvPr/>
        </p:nvSpPr>
        <p:spPr>
          <a:xfrm>
            <a:off x="1215973" y="4396732"/>
            <a:ext cx="1473852" cy="646331"/>
          </a:xfrm>
          <a:prstGeom prst="rect">
            <a:avLst/>
          </a:prstGeom>
          <a:noFill/>
        </p:spPr>
        <p:txBody>
          <a:bodyPr wrap="square" rtlCol="0">
            <a:spAutoFit/>
          </a:bodyPr>
          <a:lstStyle/>
          <a:p>
            <a:pPr algn="ctr"/>
            <a:r>
              <a:rPr lang="en-US" i="1" dirty="0" err="1">
                <a:latin typeface="Cambria Math" panose="02040503050406030204" pitchFamily="18" charset="0"/>
                <a:ea typeface="Cambria Math" panose="02040503050406030204" pitchFamily="18" charset="0"/>
                <a:cs typeface="Times New Roman" panose="02020603050405020304" pitchFamily="18" charset="0"/>
              </a:rPr>
              <a:t>PersonX</a:t>
            </a:r>
            <a:r>
              <a:rPr lang="en-US" i="1" dirty="0">
                <a:latin typeface="Cambria Math" panose="02040503050406030204" pitchFamily="18" charset="0"/>
                <a:ea typeface="Cambria Math" panose="02040503050406030204" pitchFamily="18" charset="0"/>
                <a:cs typeface="Times New Roman" panose="02020603050405020304" pitchFamily="18" charset="0"/>
              </a:rPr>
              <a:t> </a:t>
            </a:r>
          </a:p>
          <a:p>
            <a:pPr algn="ctr"/>
            <a:r>
              <a:rPr lang="en-US" i="1" dirty="0">
                <a:latin typeface="Cambria Math" panose="02040503050406030204" pitchFamily="18" charset="0"/>
                <a:ea typeface="Cambria Math" panose="02040503050406030204" pitchFamily="18" charset="0"/>
                <a:cs typeface="Times New Roman" panose="02020603050405020304" pitchFamily="18" charset="0"/>
              </a:rPr>
              <a:t>complains</a:t>
            </a:r>
          </a:p>
        </p:txBody>
      </p:sp>
      <p:sp>
        <p:nvSpPr>
          <p:cNvPr id="6" name="TextBox 5">
            <a:extLst>
              <a:ext uri="{FF2B5EF4-FFF2-40B4-BE49-F238E27FC236}">
                <a16:creationId xmlns:a16="http://schemas.microsoft.com/office/drawing/2014/main" id="{DCDACEB7-C702-F568-0A0F-205DBC5B0A7D}"/>
              </a:ext>
            </a:extLst>
          </p:cNvPr>
          <p:cNvSpPr txBox="1"/>
          <p:nvPr/>
        </p:nvSpPr>
        <p:spPr>
          <a:xfrm>
            <a:off x="2438175" y="4403185"/>
            <a:ext cx="2904941" cy="646331"/>
          </a:xfrm>
          <a:prstGeom prst="rect">
            <a:avLst/>
          </a:prstGeom>
          <a:noFill/>
        </p:spPr>
        <p:txBody>
          <a:bodyPr wrap="square" rtlCol="0">
            <a:spAutoFit/>
          </a:bodyPr>
          <a:lstStyle/>
          <a:p>
            <a:pPr algn="ctr"/>
            <a:r>
              <a:rPr lang="en-US" i="1" dirty="0" err="1">
                <a:latin typeface="Cambria Math" panose="02040503050406030204" pitchFamily="18" charset="0"/>
                <a:ea typeface="Cambria Math" panose="02040503050406030204" pitchFamily="18" charset="0"/>
                <a:cs typeface="Times New Roman" panose="02020603050405020304" pitchFamily="18" charset="0"/>
              </a:rPr>
              <a:t>PersonX</a:t>
            </a:r>
            <a:r>
              <a:rPr lang="en-US" i="1" dirty="0">
                <a:latin typeface="Cambria Math" panose="02040503050406030204" pitchFamily="18" charset="0"/>
                <a:ea typeface="Cambria Math" panose="02040503050406030204" pitchFamily="18" charset="0"/>
                <a:cs typeface="Times New Roman" panose="02020603050405020304" pitchFamily="18" charset="0"/>
              </a:rPr>
              <a:t> leaves </a:t>
            </a:r>
          </a:p>
          <a:p>
            <a:pPr algn="ctr"/>
            <a:r>
              <a:rPr lang="en-US" i="1" dirty="0">
                <a:latin typeface="Cambria Math" panose="02040503050406030204" pitchFamily="18" charset="0"/>
                <a:ea typeface="Cambria Math" panose="02040503050406030204" pitchFamily="18" charset="0"/>
                <a:cs typeface="Times New Roman" panose="02020603050405020304" pitchFamily="18" charset="0"/>
              </a:rPr>
              <a:t>restaurant</a:t>
            </a:r>
          </a:p>
        </p:txBody>
      </p:sp>
      <p:sp>
        <p:nvSpPr>
          <p:cNvPr id="7" name="TextBox 6">
            <a:extLst>
              <a:ext uri="{FF2B5EF4-FFF2-40B4-BE49-F238E27FC236}">
                <a16:creationId xmlns:a16="http://schemas.microsoft.com/office/drawing/2014/main" id="{5A4DAC1A-B9D4-CB9C-8616-05B53A17BCB9}"/>
              </a:ext>
            </a:extLst>
          </p:cNvPr>
          <p:cNvSpPr txBox="1"/>
          <p:nvPr/>
        </p:nvSpPr>
        <p:spPr>
          <a:xfrm>
            <a:off x="3774333" y="3667692"/>
            <a:ext cx="1466465" cy="369332"/>
          </a:xfrm>
          <a:prstGeom prst="rect">
            <a:avLst/>
          </a:prstGeom>
          <a:noFill/>
        </p:spPr>
        <p:txBody>
          <a:bodyPr wrap="square" rtlCol="0">
            <a:spAutoFit/>
          </a:bodyPr>
          <a:lstStyle/>
          <a:p>
            <a:r>
              <a:rPr lang="en-US" dirty="0">
                <a:latin typeface="Consolas" panose="020B0609020204030204" pitchFamily="49" charset="0"/>
                <a:ea typeface="Cambria Math" panose="02040503050406030204" pitchFamily="18" charset="0"/>
                <a:cs typeface="Consolas" panose="020B0609020204030204" pitchFamily="49" charset="0"/>
              </a:rPr>
              <a:t>Succession</a:t>
            </a:r>
          </a:p>
        </p:txBody>
      </p:sp>
      <p:sp>
        <p:nvSpPr>
          <p:cNvPr id="8" name="TextBox 7">
            <a:extLst>
              <a:ext uri="{FF2B5EF4-FFF2-40B4-BE49-F238E27FC236}">
                <a16:creationId xmlns:a16="http://schemas.microsoft.com/office/drawing/2014/main" id="{FC2A526F-8CC6-F476-750D-0663E73AC8A7}"/>
              </a:ext>
            </a:extLst>
          </p:cNvPr>
          <p:cNvSpPr txBox="1"/>
          <p:nvPr/>
        </p:nvSpPr>
        <p:spPr>
          <a:xfrm>
            <a:off x="5750760" y="3357292"/>
            <a:ext cx="1689323" cy="646331"/>
          </a:xfrm>
          <a:prstGeom prst="rect">
            <a:avLst/>
          </a:prstGeom>
          <a:noFill/>
        </p:spPr>
        <p:txBody>
          <a:bodyPr wrap="square" rtlCol="0">
            <a:spAutoFit/>
          </a:bodyPr>
          <a:lstStyle/>
          <a:p>
            <a:pPr algn="ctr"/>
            <a:r>
              <a:rPr lang="en-US" i="1" dirty="0" err="1">
                <a:latin typeface="Cambria Math" panose="02040503050406030204" pitchFamily="18" charset="0"/>
                <a:ea typeface="Cambria Math" panose="02040503050406030204" pitchFamily="18" charset="0"/>
                <a:cs typeface="Times New Roman" panose="02020603050405020304" pitchFamily="18" charset="0"/>
              </a:rPr>
              <a:t>PersonY</a:t>
            </a:r>
            <a:r>
              <a:rPr lang="en-US" i="1" dirty="0">
                <a:latin typeface="Cambria Math" panose="02040503050406030204" pitchFamily="18" charset="0"/>
                <a:ea typeface="Cambria Math" panose="02040503050406030204" pitchFamily="18" charset="0"/>
                <a:cs typeface="Times New Roman" panose="02020603050405020304" pitchFamily="18" charset="0"/>
              </a:rPr>
              <a:t> </a:t>
            </a:r>
          </a:p>
          <a:p>
            <a:pPr algn="ctr"/>
            <a:r>
              <a:rPr lang="en-US" i="1" dirty="0">
                <a:latin typeface="Cambria Math" panose="02040503050406030204" pitchFamily="18" charset="0"/>
                <a:ea typeface="Cambria Math" panose="02040503050406030204" pitchFamily="18" charset="0"/>
                <a:cs typeface="Times New Roman" panose="02020603050405020304" pitchFamily="18" charset="0"/>
              </a:rPr>
              <a:t>adds ketchup</a:t>
            </a:r>
          </a:p>
        </p:txBody>
      </p:sp>
      <p:sp>
        <p:nvSpPr>
          <p:cNvPr id="9" name="TextBox 8">
            <a:extLst>
              <a:ext uri="{FF2B5EF4-FFF2-40B4-BE49-F238E27FC236}">
                <a16:creationId xmlns:a16="http://schemas.microsoft.com/office/drawing/2014/main" id="{D2844F2F-0CCE-8DF5-EDC6-972D2B9A5530}"/>
              </a:ext>
            </a:extLst>
          </p:cNvPr>
          <p:cNvSpPr txBox="1"/>
          <p:nvPr/>
        </p:nvSpPr>
        <p:spPr>
          <a:xfrm>
            <a:off x="1351803" y="1082958"/>
            <a:ext cx="3408471" cy="523220"/>
          </a:xfrm>
          <a:prstGeom prst="rect">
            <a:avLst/>
          </a:prstGeom>
          <a:noFill/>
        </p:spPr>
        <p:txBody>
          <a:bodyPr wrap="square" rtlCol="0">
            <a:spAutoFit/>
          </a:bodyPr>
          <a:lstStyle/>
          <a:p>
            <a:r>
              <a:rPr lang="en-US" sz="2800" dirty="0"/>
              <a:t>Computational Graph</a:t>
            </a:r>
          </a:p>
        </p:txBody>
      </p:sp>
      <p:sp>
        <p:nvSpPr>
          <p:cNvPr id="10" name="Rounded Rectangle 9">
            <a:extLst>
              <a:ext uri="{FF2B5EF4-FFF2-40B4-BE49-F238E27FC236}">
                <a16:creationId xmlns:a16="http://schemas.microsoft.com/office/drawing/2014/main" id="{34452FA1-5082-BB1B-3ECF-AA90FDD46D21}"/>
              </a:ext>
            </a:extLst>
          </p:cNvPr>
          <p:cNvSpPr/>
          <p:nvPr/>
        </p:nvSpPr>
        <p:spPr>
          <a:xfrm>
            <a:off x="5613941" y="1093455"/>
            <a:ext cx="5993318" cy="3897312"/>
          </a:xfrm>
          <a:prstGeom prst="roundRect">
            <a:avLst>
              <a:gd name="adj" fmla="val 14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DAE4872-6C77-C829-DD83-31F803AF8483}"/>
              </a:ext>
            </a:extLst>
          </p:cNvPr>
          <p:cNvSpPr txBox="1"/>
          <p:nvPr/>
        </p:nvSpPr>
        <p:spPr>
          <a:xfrm>
            <a:off x="7043828" y="1017200"/>
            <a:ext cx="3078402" cy="523220"/>
          </a:xfrm>
          <a:prstGeom prst="rect">
            <a:avLst/>
          </a:prstGeom>
          <a:noFill/>
        </p:spPr>
        <p:txBody>
          <a:bodyPr wrap="square" rtlCol="0">
            <a:spAutoFit/>
          </a:bodyPr>
          <a:lstStyle/>
          <a:p>
            <a:r>
              <a:rPr lang="en-US" sz="2800" dirty="0"/>
              <a:t>Constraint Memory</a:t>
            </a:r>
          </a:p>
        </p:txBody>
      </p:sp>
      <p:sp>
        <p:nvSpPr>
          <p:cNvPr id="12" name="Rounded Rectangle 11">
            <a:extLst>
              <a:ext uri="{FF2B5EF4-FFF2-40B4-BE49-F238E27FC236}">
                <a16:creationId xmlns:a16="http://schemas.microsoft.com/office/drawing/2014/main" id="{8515B51E-64E8-8B93-ABD8-F56D4E78FF3D}"/>
              </a:ext>
            </a:extLst>
          </p:cNvPr>
          <p:cNvSpPr/>
          <p:nvPr/>
        </p:nvSpPr>
        <p:spPr>
          <a:xfrm>
            <a:off x="5713620" y="1997445"/>
            <a:ext cx="1871632" cy="2802822"/>
          </a:xfrm>
          <a:prstGeom prst="roundRect">
            <a:avLst>
              <a:gd name="adj" fmla="val 765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107AA64E-4106-0C36-0467-7E86062A11D8}"/>
              </a:ext>
            </a:extLst>
          </p:cNvPr>
          <p:cNvGrpSpPr/>
          <p:nvPr/>
        </p:nvGrpSpPr>
        <p:grpSpPr>
          <a:xfrm>
            <a:off x="1559031" y="4127183"/>
            <a:ext cx="1037489" cy="324171"/>
            <a:chOff x="1374407" y="2103515"/>
            <a:chExt cx="1037489" cy="324171"/>
          </a:xfrm>
        </p:grpSpPr>
        <p:sp>
          <p:nvSpPr>
            <p:cNvPr id="14" name="Rounded Rectangle 13">
              <a:extLst>
                <a:ext uri="{FF2B5EF4-FFF2-40B4-BE49-F238E27FC236}">
                  <a16:creationId xmlns:a16="http://schemas.microsoft.com/office/drawing/2014/main" id="{C39F8F01-F0FC-9A95-BCBD-7184866F9EE9}"/>
                </a:ext>
              </a:extLst>
            </p:cNvPr>
            <p:cNvSpPr/>
            <p:nvPr/>
          </p:nvSpPr>
          <p:spPr>
            <a:xfrm>
              <a:off x="1374407" y="2103515"/>
              <a:ext cx="1037489" cy="324171"/>
            </a:xfrm>
            <a:prstGeom prst="roundRect">
              <a:avLst/>
            </a:prstGeom>
            <a:gradFill flip="none" rotWithShape="1">
              <a:gsLst>
                <a:gs pos="0">
                  <a:srgbClr val="A6C3EF"/>
                </a:gs>
                <a:gs pos="50000">
                  <a:schemeClr val="accent1">
                    <a:tint val="44500"/>
                    <a:satMod val="160000"/>
                  </a:schemeClr>
                </a:gs>
                <a:gs pos="100000">
                  <a:srgbClr val="B1D0C0"/>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5" name="Google Shape;109;p18">
              <a:extLst>
                <a:ext uri="{FF2B5EF4-FFF2-40B4-BE49-F238E27FC236}">
                  <a16:creationId xmlns:a16="http://schemas.microsoft.com/office/drawing/2014/main" id="{5F4F01DB-7831-C118-10D0-4E62F472C1B1}"/>
                </a:ext>
              </a:extLst>
            </p:cNvPr>
            <p:cNvSpPr/>
            <p:nvPr/>
          </p:nvSpPr>
          <p:spPr>
            <a:xfrm>
              <a:off x="1439590" y="2162266"/>
              <a:ext cx="236073" cy="206671"/>
            </a:xfrm>
            <a:prstGeom prst="ellipse">
              <a:avLst/>
            </a:prstGeom>
            <a:solidFill>
              <a:schemeClr val="bg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16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16" name="Google Shape;109;p18">
              <a:extLst>
                <a:ext uri="{FF2B5EF4-FFF2-40B4-BE49-F238E27FC236}">
                  <a16:creationId xmlns:a16="http://schemas.microsoft.com/office/drawing/2014/main" id="{E5FA4E02-F6D5-85C8-7C85-6F1D73DF5D30}"/>
                </a:ext>
              </a:extLst>
            </p:cNvPr>
            <p:cNvSpPr/>
            <p:nvPr/>
          </p:nvSpPr>
          <p:spPr>
            <a:xfrm>
              <a:off x="1760400" y="2162266"/>
              <a:ext cx="236073" cy="206671"/>
            </a:xfrm>
            <a:prstGeom prst="ellipse">
              <a:avLst/>
            </a:prstGeom>
            <a:solidFill>
              <a:schemeClr val="bg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16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17" name="Google Shape;109;p18">
              <a:extLst>
                <a:ext uri="{FF2B5EF4-FFF2-40B4-BE49-F238E27FC236}">
                  <a16:creationId xmlns:a16="http://schemas.microsoft.com/office/drawing/2014/main" id="{5A8E83F5-F58A-02F8-7E2E-CA0B95264F1A}"/>
                </a:ext>
              </a:extLst>
            </p:cNvPr>
            <p:cNvSpPr/>
            <p:nvPr/>
          </p:nvSpPr>
          <p:spPr>
            <a:xfrm>
              <a:off x="2081210" y="2162266"/>
              <a:ext cx="236073" cy="206671"/>
            </a:xfrm>
            <a:prstGeom prst="ellipse">
              <a:avLst/>
            </a:prstGeom>
            <a:solidFill>
              <a:schemeClr val="bg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16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grpSp>
      <p:grpSp>
        <p:nvGrpSpPr>
          <p:cNvPr id="18" name="Group 17">
            <a:extLst>
              <a:ext uri="{FF2B5EF4-FFF2-40B4-BE49-F238E27FC236}">
                <a16:creationId xmlns:a16="http://schemas.microsoft.com/office/drawing/2014/main" id="{E7027821-AE0E-CE85-A024-0906F4D29697}"/>
              </a:ext>
            </a:extLst>
          </p:cNvPr>
          <p:cNvGrpSpPr/>
          <p:nvPr/>
        </p:nvGrpSpPr>
        <p:grpSpPr>
          <a:xfrm>
            <a:off x="1564221" y="3244297"/>
            <a:ext cx="1037489" cy="324171"/>
            <a:chOff x="1307731" y="1827208"/>
            <a:chExt cx="1037489" cy="324171"/>
          </a:xfrm>
        </p:grpSpPr>
        <p:sp>
          <p:nvSpPr>
            <p:cNvPr id="19" name="Rounded Rectangle 18">
              <a:extLst>
                <a:ext uri="{FF2B5EF4-FFF2-40B4-BE49-F238E27FC236}">
                  <a16:creationId xmlns:a16="http://schemas.microsoft.com/office/drawing/2014/main" id="{9490BBE3-B95A-EA8D-D5DA-24990F72569C}"/>
                </a:ext>
              </a:extLst>
            </p:cNvPr>
            <p:cNvSpPr/>
            <p:nvPr/>
          </p:nvSpPr>
          <p:spPr>
            <a:xfrm>
              <a:off x="1307731" y="1827208"/>
              <a:ext cx="1037489" cy="324171"/>
            </a:xfrm>
            <a:prstGeom prst="roundRect">
              <a:avLst/>
            </a:prstGeom>
            <a:gradFill flip="none" rotWithShape="1">
              <a:gsLst>
                <a:gs pos="0">
                  <a:srgbClr val="EDCC83"/>
                </a:gs>
                <a:gs pos="50000">
                  <a:srgbClr val="F1D9A6"/>
                </a:gs>
                <a:gs pos="100000">
                  <a:srgbClr val="F7E6CC"/>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0" name="Google Shape;109;p18">
              <a:extLst>
                <a:ext uri="{FF2B5EF4-FFF2-40B4-BE49-F238E27FC236}">
                  <a16:creationId xmlns:a16="http://schemas.microsoft.com/office/drawing/2014/main" id="{D4F62EC3-F062-9005-B911-6227BA3B1B61}"/>
                </a:ext>
              </a:extLst>
            </p:cNvPr>
            <p:cNvSpPr/>
            <p:nvPr/>
          </p:nvSpPr>
          <p:spPr>
            <a:xfrm>
              <a:off x="1372914" y="1885959"/>
              <a:ext cx="236073" cy="206671"/>
            </a:xfrm>
            <a:prstGeom prst="ellipse">
              <a:avLst/>
            </a:prstGeom>
            <a:solidFill>
              <a:schemeClr val="bg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16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21" name="Google Shape;109;p18">
              <a:extLst>
                <a:ext uri="{FF2B5EF4-FFF2-40B4-BE49-F238E27FC236}">
                  <a16:creationId xmlns:a16="http://schemas.microsoft.com/office/drawing/2014/main" id="{556EC38F-0D90-8C37-0407-12702859A8E9}"/>
                </a:ext>
              </a:extLst>
            </p:cNvPr>
            <p:cNvSpPr/>
            <p:nvPr/>
          </p:nvSpPr>
          <p:spPr>
            <a:xfrm>
              <a:off x="1693724" y="1885959"/>
              <a:ext cx="236073" cy="206671"/>
            </a:xfrm>
            <a:prstGeom prst="ellipse">
              <a:avLst/>
            </a:prstGeom>
            <a:solidFill>
              <a:schemeClr val="bg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16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22" name="Google Shape;109;p18">
              <a:extLst>
                <a:ext uri="{FF2B5EF4-FFF2-40B4-BE49-F238E27FC236}">
                  <a16:creationId xmlns:a16="http://schemas.microsoft.com/office/drawing/2014/main" id="{641B03F8-F0A3-FC50-EEB3-A29C543209ED}"/>
                </a:ext>
              </a:extLst>
            </p:cNvPr>
            <p:cNvSpPr/>
            <p:nvPr/>
          </p:nvSpPr>
          <p:spPr>
            <a:xfrm>
              <a:off x="2014534" y="1885959"/>
              <a:ext cx="236073" cy="206671"/>
            </a:xfrm>
            <a:prstGeom prst="ellipse">
              <a:avLst/>
            </a:prstGeom>
            <a:solidFill>
              <a:schemeClr val="bg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16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grpSp>
      <p:grpSp>
        <p:nvGrpSpPr>
          <p:cNvPr id="23" name="Group 22">
            <a:extLst>
              <a:ext uri="{FF2B5EF4-FFF2-40B4-BE49-F238E27FC236}">
                <a16:creationId xmlns:a16="http://schemas.microsoft.com/office/drawing/2014/main" id="{3FBD4699-D1D6-07AC-5136-E35D50E9B13A}"/>
              </a:ext>
            </a:extLst>
          </p:cNvPr>
          <p:cNvGrpSpPr/>
          <p:nvPr/>
        </p:nvGrpSpPr>
        <p:grpSpPr>
          <a:xfrm>
            <a:off x="3306837" y="4128830"/>
            <a:ext cx="1037489" cy="324171"/>
            <a:chOff x="1374407" y="2103515"/>
            <a:chExt cx="1037489" cy="324171"/>
          </a:xfrm>
        </p:grpSpPr>
        <p:sp>
          <p:nvSpPr>
            <p:cNvPr id="24" name="Rounded Rectangle 23">
              <a:extLst>
                <a:ext uri="{FF2B5EF4-FFF2-40B4-BE49-F238E27FC236}">
                  <a16:creationId xmlns:a16="http://schemas.microsoft.com/office/drawing/2014/main" id="{2164CEFE-1867-0957-7BB1-363A21EB5AE1}"/>
                </a:ext>
              </a:extLst>
            </p:cNvPr>
            <p:cNvSpPr/>
            <p:nvPr/>
          </p:nvSpPr>
          <p:spPr>
            <a:xfrm>
              <a:off x="1374407" y="2103515"/>
              <a:ext cx="1037489" cy="324171"/>
            </a:xfrm>
            <a:prstGeom prst="roundRect">
              <a:avLst/>
            </a:prstGeom>
            <a:gradFill flip="none" rotWithShape="1">
              <a:gsLst>
                <a:gs pos="0">
                  <a:srgbClr val="A6C3EF"/>
                </a:gs>
                <a:gs pos="50000">
                  <a:schemeClr val="accent1">
                    <a:tint val="44500"/>
                    <a:satMod val="160000"/>
                  </a:schemeClr>
                </a:gs>
                <a:gs pos="100000">
                  <a:srgbClr val="B1D0C0"/>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5" name="Google Shape;109;p18">
              <a:extLst>
                <a:ext uri="{FF2B5EF4-FFF2-40B4-BE49-F238E27FC236}">
                  <a16:creationId xmlns:a16="http://schemas.microsoft.com/office/drawing/2014/main" id="{5C50BF40-F969-0CF3-0CBA-C1B23670B6A4}"/>
                </a:ext>
              </a:extLst>
            </p:cNvPr>
            <p:cNvSpPr/>
            <p:nvPr/>
          </p:nvSpPr>
          <p:spPr>
            <a:xfrm>
              <a:off x="1439590" y="2162266"/>
              <a:ext cx="236073" cy="206671"/>
            </a:xfrm>
            <a:prstGeom prst="ellipse">
              <a:avLst/>
            </a:prstGeom>
            <a:solidFill>
              <a:schemeClr val="bg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16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26" name="Google Shape;109;p18">
              <a:extLst>
                <a:ext uri="{FF2B5EF4-FFF2-40B4-BE49-F238E27FC236}">
                  <a16:creationId xmlns:a16="http://schemas.microsoft.com/office/drawing/2014/main" id="{40787E44-6234-A74E-5F11-EF1C130E1259}"/>
                </a:ext>
              </a:extLst>
            </p:cNvPr>
            <p:cNvSpPr/>
            <p:nvPr/>
          </p:nvSpPr>
          <p:spPr>
            <a:xfrm>
              <a:off x="1760400" y="2162266"/>
              <a:ext cx="236073" cy="206671"/>
            </a:xfrm>
            <a:prstGeom prst="ellipse">
              <a:avLst/>
            </a:prstGeom>
            <a:solidFill>
              <a:schemeClr val="bg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16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27" name="Google Shape;109;p18">
              <a:extLst>
                <a:ext uri="{FF2B5EF4-FFF2-40B4-BE49-F238E27FC236}">
                  <a16:creationId xmlns:a16="http://schemas.microsoft.com/office/drawing/2014/main" id="{1F96DACC-0A3A-0A6E-0255-1C1C7246F614}"/>
                </a:ext>
              </a:extLst>
            </p:cNvPr>
            <p:cNvSpPr/>
            <p:nvPr/>
          </p:nvSpPr>
          <p:spPr>
            <a:xfrm>
              <a:off x="2081210" y="2162266"/>
              <a:ext cx="236073" cy="206671"/>
            </a:xfrm>
            <a:prstGeom prst="ellipse">
              <a:avLst/>
            </a:prstGeom>
            <a:solidFill>
              <a:schemeClr val="bg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16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grpSp>
      <p:grpSp>
        <p:nvGrpSpPr>
          <p:cNvPr id="28" name="Group 27">
            <a:extLst>
              <a:ext uri="{FF2B5EF4-FFF2-40B4-BE49-F238E27FC236}">
                <a16:creationId xmlns:a16="http://schemas.microsoft.com/office/drawing/2014/main" id="{6FF68E0E-DD9F-9615-E36F-F0DA56B2FB15}"/>
              </a:ext>
            </a:extLst>
          </p:cNvPr>
          <p:cNvGrpSpPr/>
          <p:nvPr/>
        </p:nvGrpSpPr>
        <p:grpSpPr>
          <a:xfrm>
            <a:off x="3308567" y="3239904"/>
            <a:ext cx="1037489" cy="324171"/>
            <a:chOff x="1307731" y="1827208"/>
            <a:chExt cx="1037489" cy="324171"/>
          </a:xfrm>
        </p:grpSpPr>
        <p:sp>
          <p:nvSpPr>
            <p:cNvPr id="29" name="Rounded Rectangle 28">
              <a:extLst>
                <a:ext uri="{FF2B5EF4-FFF2-40B4-BE49-F238E27FC236}">
                  <a16:creationId xmlns:a16="http://schemas.microsoft.com/office/drawing/2014/main" id="{46227B82-3245-52B4-4D12-27B815BC0B53}"/>
                </a:ext>
              </a:extLst>
            </p:cNvPr>
            <p:cNvSpPr/>
            <p:nvPr/>
          </p:nvSpPr>
          <p:spPr>
            <a:xfrm>
              <a:off x="1307731" y="1827208"/>
              <a:ext cx="1037489" cy="324171"/>
            </a:xfrm>
            <a:prstGeom prst="roundRect">
              <a:avLst/>
            </a:prstGeom>
            <a:gradFill flip="none" rotWithShape="1">
              <a:gsLst>
                <a:gs pos="0">
                  <a:srgbClr val="EDCC83"/>
                </a:gs>
                <a:gs pos="50000">
                  <a:srgbClr val="F1D9A6"/>
                </a:gs>
                <a:gs pos="100000">
                  <a:srgbClr val="F7E6CC"/>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0" name="Google Shape;109;p18">
              <a:extLst>
                <a:ext uri="{FF2B5EF4-FFF2-40B4-BE49-F238E27FC236}">
                  <a16:creationId xmlns:a16="http://schemas.microsoft.com/office/drawing/2014/main" id="{88FCCA75-0C1B-5D8F-0DEE-D6CA6DDD8581}"/>
                </a:ext>
              </a:extLst>
            </p:cNvPr>
            <p:cNvSpPr/>
            <p:nvPr/>
          </p:nvSpPr>
          <p:spPr>
            <a:xfrm>
              <a:off x="1372914" y="1885959"/>
              <a:ext cx="236073" cy="206671"/>
            </a:xfrm>
            <a:prstGeom prst="ellipse">
              <a:avLst/>
            </a:prstGeom>
            <a:solidFill>
              <a:schemeClr val="bg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16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31" name="Google Shape;109;p18">
              <a:extLst>
                <a:ext uri="{FF2B5EF4-FFF2-40B4-BE49-F238E27FC236}">
                  <a16:creationId xmlns:a16="http://schemas.microsoft.com/office/drawing/2014/main" id="{8811451B-D685-B022-B19E-9141A61C6D75}"/>
                </a:ext>
              </a:extLst>
            </p:cNvPr>
            <p:cNvSpPr/>
            <p:nvPr/>
          </p:nvSpPr>
          <p:spPr>
            <a:xfrm>
              <a:off x="1693724" y="1885959"/>
              <a:ext cx="236073" cy="206671"/>
            </a:xfrm>
            <a:prstGeom prst="ellipse">
              <a:avLst/>
            </a:prstGeom>
            <a:solidFill>
              <a:schemeClr val="bg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16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32" name="Google Shape;109;p18">
              <a:extLst>
                <a:ext uri="{FF2B5EF4-FFF2-40B4-BE49-F238E27FC236}">
                  <a16:creationId xmlns:a16="http://schemas.microsoft.com/office/drawing/2014/main" id="{386EA3C8-2AA5-8C11-EC48-FEABB7FFA35B}"/>
                </a:ext>
              </a:extLst>
            </p:cNvPr>
            <p:cNvSpPr/>
            <p:nvPr/>
          </p:nvSpPr>
          <p:spPr>
            <a:xfrm>
              <a:off x="2014534" y="1885959"/>
              <a:ext cx="236073" cy="206671"/>
            </a:xfrm>
            <a:prstGeom prst="ellipse">
              <a:avLst/>
            </a:prstGeom>
            <a:solidFill>
              <a:schemeClr val="bg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16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grpSp>
      <p:grpSp>
        <p:nvGrpSpPr>
          <p:cNvPr id="33" name="Group 32">
            <a:extLst>
              <a:ext uri="{FF2B5EF4-FFF2-40B4-BE49-F238E27FC236}">
                <a16:creationId xmlns:a16="http://schemas.microsoft.com/office/drawing/2014/main" id="{0A0C16AA-87C0-B853-2139-FE511702D56A}"/>
              </a:ext>
            </a:extLst>
          </p:cNvPr>
          <p:cNvGrpSpPr/>
          <p:nvPr/>
        </p:nvGrpSpPr>
        <p:grpSpPr>
          <a:xfrm>
            <a:off x="2433973" y="2535075"/>
            <a:ext cx="1037489" cy="324171"/>
            <a:chOff x="1307731" y="1827208"/>
            <a:chExt cx="1037489" cy="324171"/>
          </a:xfrm>
        </p:grpSpPr>
        <p:sp>
          <p:nvSpPr>
            <p:cNvPr id="34" name="Rounded Rectangle 33">
              <a:extLst>
                <a:ext uri="{FF2B5EF4-FFF2-40B4-BE49-F238E27FC236}">
                  <a16:creationId xmlns:a16="http://schemas.microsoft.com/office/drawing/2014/main" id="{46F11217-226D-E999-E7C4-84E5FACEA69D}"/>
                </a:ext>
              </a:extLst>
            </p:cNvPr>
            <p:cNvSpPr/>
            <p:nvPr/>
          </p:nvSpPr>
          <p:spPr>
            <a:xfrm>
              <a:off x="1307731" y="1827208"/>
              <a:ext cx="1037489" cy="324171"/>
            </a:xfrm>
            <a:prstGeom prst="roundRect">
              <a:avLst/>
            </a:prstGeom>
            <a:gradFill flip="none" rotWithShape="1">
              <a:gsLst>
                <a:gs pos="0">
                  <a:srgbClr val="EDCC83"/>
                </a:gs>
                <a:gs pos="50000">
                  <a:srgbClr val="F1D9A6"/>
                </a:gs>
                <a:gs pos="100000">
                  <a:srgbClr val="F7E6CC"/>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5" name="Google Shape;109;p18">
              <a:extLst>
                <a:ext uri="{FF2B5EF4-FFF2-40B4-BE49-F238E27FC236}">
                  <a16:creationId xmlns:a16="http://schemas.microsoft.com/office/drawing/2014/main" id="{1B4DDC02-C6B9-C194-4E19-C6602E8C9320}"/>
                </a:ext>
              </a:extLst>
            </p:cNvPr>
            <p:cNvSpPr/>
            <p:nvPr/>
          </p:nvSpPr>
          <p:spPr>
            <a:xfrm>
              <a:off x="1372914" y="1885959"/>
              <a:ext cx="236073" cy="206671"/>
            </a:xfrm>
            <a:prstGeom prst="ellipse">
              <a:avLst/>
            </a:prstGeom>
            <a:solidFill>
              <a:schemeClr val="bg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16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36" name="Google Shape;109;p18">
              <a:extLst>
                <a:ext uri="{FF2B5EF4-FFF2-40B4-BE49-F238E27FC236}">
                  <a16:creationId xmlns:a16="http://schemas.microsoft.com/office/drawing/2014/main" id="{2531444B-ABED-B965-55C9-F73544A5D871}"/>
                </a:ext>
              </a:extLst>
            </p:cNvPr>
            <p:cNvSpPr/>
            <p:nvPr/>
          </p:nvSpPr>
          <p:spPr>
            <a:xfrm>
              <a:off x="1693724" y="1885959"/>
              <a:ext cx="236073" cy="206671"/>
            </a:xfrm>
            <a:prstGeom prst="ellipse">
              <a:avLst/>
            </a:prstGeom>
            <a:solidFill>
              <a:schemeClr val="bg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16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37" name="Google Shape;109;p18">
              <a:extLst>
                <a:ext uri="{FF2B5EF4-FFF2-40B4-BE49-F238E27FC236}">
                  <a16:creationId xmlns:a16="http://schemas.microsoft.com/office/drawing/2014/main" id="{93683015-6756-CB57-6589-6203BD4C344B}"/>
                </a:ext>
              </a:extLst>
            </p:cNvPr>
            <p:cNvSpPr/>
            <p:nvPr/>
          </p:nvSpPr>
          <p:spPr>
            <a:xfrm>
              <a:off x="2014534" y="1885959"/>
              <a:ext cx="236073" cy="206671"/>
            </a:xfrm>
            <a:prstGeom prst="ellipse">
              <a:avLst/>
            </a:prstGeom>
            <a:solidFill>
              <a:schemeClr val="bg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16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grpSp>
      <p:grpSp>
        <p:nvGrpSpPr>
          <p:cNvPr id="38" name="Group 37">
            <a:extLst>
              <a:ext uri="{FF2B5EF4-FFF2-40B4-BE49-F238E27FC236}">
                <a16:creationId xmlns:a16="http://schemas.microsoft.com/office/drawing/2014/main" id="{FF8568EE-B405-31EA-7E48-5404FCE1485C}"/>
              </a:ext>
            </a:extLst>
          </p:cNvPr>
          <p:cNvGrpSpPr/>
          <p:nvPr/>
        </p:nvGrpSpPr>
        <p:grpSpPr>
          <a:xfrm>
            <a:off x="2437041" y="1804215"/>
            <a:ext cx="1037489" cy="324171"/>
            <a:chOff x="1307731" y="1827208"/>
            <a:chExt cx="1037489" cy="324171"/>
          </a:xfrm>
        </p:grpSpPr>
        <p:sp>
          <p:nvSpPr>
            <p:cNvPr id="39" name="Rounded Rectangle 38">
              <a:extLst>
                <a:ext uri="{FF2B5EF4-FFF2-40B4-BE49-F238E27FC236}">
                  <a16:creationId xmlns:a16="http://schemas.microsoft.com/office/drawing/2014/main" id="{A4AF101D-3F27-2F96-5B07-E99AAADE471F}"/>
                </a:ext>
              </a:extLst>
            </p:cNvPr>
            <p:cNvSpPr/>
            <p:nvPr/>
          </p:nvSpPr>
          <p:spPr>
            <a:xfrm>
              <a:off x="1307731" y="1827208"/>
              <a:ext cx="1037489" cy="324171"/>
            </a:xfrm>
            <a:prstGeom prst="roundRect">
              <a:avLst/>
            </a:prstGeom>
            <a:gradFill flip="none" rotWithShape="1">
              <a:gsLst>
                <a:gs pos="0">
                  <a:srgbClr val="EDCC83"/>
                </a:gs>
                <a:gs pos="50000">
                  <a:srgbClr val="F1D9A6"/>
                </a:gs>
                <a:gs pos="100000">
                  <a:srgbClr val="F7E6CC"/>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Google Shape;109;p18">
              <a:extLst>
                <a:ext uri="{FF2B5EF4-FFF2-40B4-BE49-F238E27FC236}">
                  <a16:creationId xmlns:a16="http://schemas.microsoft.com/office/drawing/2014/main" id="{9DE73A87-58CE-8FF0-F520-0138C5BF0475}"/>
                </a:ext>
              </a:extLst>
            </p:cNvPr>
            <p:cNvSpPr/>
            <p:nvPr/>
          </p:nvSpPr>
          <p:spPr>
            <a:xfrm>
              <a:off x="1372914" y="1885959"/>
              <a:ext cx="236073" cy="206671"/>
            </a:xfrm>
            <a:prstGeom prst="ellipse">
              <a:avLst/>
            </a:prstGeom>
            <a:solidFill>
              <a:schemeClr val="bg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41" name="Google Shape;109;p18">
              <a:extLst>
                <a:ext uri="{FF2B5EF4-FFF2-40B4-BE49-F238E27FC236}">
                  <a16:creationId xmlns:a16="http://schemas.microsoft.com/office/drawing/2014/main" id="{49BD36DE-2807-23FB-5F19-C3F90840FAA2}"/>
                </a:ext>
              </a:extLst>
            </p:cNvPr>
            <p:cNvSpPr/>
            <p:nvPr/>
          </p:nvSpPr>
          <p:spPr>
            <a:xfrm>
              <a:off x="1693724" y="1885959"/>
              <a:ext cx="236073" cy="206671"/>
            </a:xfrm>
            <a:prstGeom prst="ellipse">
              <a:avLst/>
            </a:prstGeom>
            <a:solidFill>
              <a:schemeClr val="bg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42" name="Google Shape;109;p18">
              <a:extLst>
                <a:ext uri="{FF2B5EF4-FFF2-40B4-BE49-F238E27FC236}">
                  <a16:creationId xmlns:a16="http://schemas.microsoft.com/office/drawing/2014/main" id="{9ABB0EA6-AA0C-E25F-88D6-1D2D6AD16CB7}"/>
                </a:ext>
              </a:extLst>
            </p:cNvPr>
            <p:cNvSpPr/>
            <p:nvPr/>
          </p:nvSpPr>
          <p:spPr>
            <a:xfrm>
              <a:off x="2014534" y="1885959"/>
              <a:ext cx="236073" cy="206671"/>
            </a:xfrm>
            <a:prstGeom prst="ellipse">
              <a:avLst/>
            </a:prstGeom>
            <a:solidFill>
              <a:schemeClr val="bg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20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grpSp>
      <p:grpSp>
        <p:nvGrpSpPr>
          <p:cNvPr id="43" name="Group 42">
            <a:extLst>
              <a:ext uri="{FF2B5EF4-FFF2-40B4-BE49-F238E27FC236}">
                <a16:creationId xmlns:a16="http://schemas.microsoft.com/office/drawing/2014/main" id="{B52B6BCA-9B66-4B6F-AFD1-D612BB37336F}"/>
              </a:ext>
            </a:extLst>
          </p:cNvPr>
          <p:cNvGrpSpPr/>
          <p:nvPr/>
        </p:nvGrpSpPr>
        <p:grpSpPr>
          <a:xfrm>
            <a:off x="6070341" y="2255675"/>
            <a:ext cx="1037489" cy="324171"/>
            <a:chOff x="1374407" y="2103515"/>
            <a:chExt cx="1037489" cy="324171"/>
          </a:xfrm>
        </p:grpSpPr>
        <p:sp>
          <p:nvSpPr>
            <p:cNvPr id="44" name="Rounded Rectangle 43">
              <a:extLst>
                <a:ext uri="{FF2B5EF4-FFF2-40B4-BE49-F238E27FC236}">
                  <a16:creationId xmlns:a16="http://schemas.microsoft.com/office/drawing/2014/main" id="{B902529D-F205-27C5-91CD-5A5B4D9482DD}"/>
                </a:ext>
              </a:extLst>
            </p:cNvPr>
            <p:cNvSpPr/>
            <p:nvPr/>
          </p:nvSpPr>
          <p:spPr>
            <a:xfrm>
              <a:off x="1374407" y="2103515"/>
              <a:ext cx="1037489" cy="324171"/>
            </a:xfrm>
            <a:prstGeom prst="roundRect">
              <a:avLst/>
            </a:prstGeom>
            <a:gradFill flip="none" rotWithShape="1">
              <a:gsLst>
                <a:gs pos="0">
                  <a:srgbClr val="A6C3EF"/>
                </a:gs>
                <a:gs pos="50000">
                  <a:schemeClr val="accent1">
                    <a:tint val="44500"/>
                    <a:satMod val="160000"/>
                  </a:schemeClr>
                </a:gs>
                <a:gs pos="100000">
                  <a:srgbClr val="B1D0C0"/>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5" name="Google Shape;109;p18">
              <a:extLst>
                <a:ext uri="{FF2B5EF4-FFF2-40B4-BE49-F238E27FC236}">
                  <a16:creationId xmlns:a16="http://schemas.microsoft.com/office/drawing/2014/main" id="{E500FEDA-32E2-DE1E-8A0C-A0C4492E1B87}"/>
                </a:ext>
              </a:extLst>
            </p:cNvPr>
            <p:cNvSpPr/>
            <p:nvPr/>
          </p:nvSpPr>
          <p:spPr>
            <a:xfrm>
              <a:off x="1439590" y="2162266"/>
              <a:ext cx="236073" cy="206671"/>
            </a:xfrm>
            <a:prstGeom prst="ellipse">
              <a:avLst/>
            </a:prstGeom>
            <a:solidFill>
              <a:schemeClr val="bg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16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46" name="Google Shape;109;p18">
              <a:extLst>
                <a:ext uri="{FF2B5EF4-FFF2-40B4-BE49-F238E27FC236}">
                  <a16:creationId xmlns:a16="http://schemas.microsoft.com/office/drawing/2014/main" id="{CB8D9E9C-0E85-A4FE-A6EE-FBE883983779}"/>
                </a:ext>
              </a:extLst>
            </p:cNvPr>
            <p:cNvSpPr/>
            <p:nvPr/>
          </p:nvSpPr>
          <p:spPr>
            <a:xfrm>
              <a:off x="1760400" y="2162266"/>
              <a:ext cx="236073" cy="206671"/>
            </a:xfrm>
            <a:prstGeom prst="ellipse">
              <a:avLst/>
            </a:prstGeom>
            <a:solidFill>
              <a:schemeClr val="bg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16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47" name="Google Shape;109;p18">
              <a:extLst>
                <a:ext uri="{FF2B5EF4-FFF2-40B4-BE49-F238E27FC236}">
                  <a16:creationId xmlns:a16="http://schemas.microsoft.com/office/drawing/2014/main" id="{ED1C3CE9-AB82-272C-3714-F39C5DCCEE84}"/>
                </a:ext>
              </a:extLst>
            </p:cNvPr>
            <p:cNvSpPr/>
            <p:nvPr/>
          </p:nvSpPr>
          <p:spPr>
            <a:xfrm>
              <a:off x="2081210" y="2162266"/>
              <a:ext cx="236073" cy="206671"/>
            </a:xfrm>
            <a:prstGeom prst="ellipse">
              <a:avLst/>
            </a:prstGeom>
            <a:solidFill>
              <a:schemeClr val="bg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16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grpSp>
      <p:grpSp>
        <p:nvGrpSpPr>
          <p:cNvPr id="48" name="Group 47">
            <a:extLst>
              <a:ext uri="{FF2B5EF4-FFF2-40B4-BE49-F238E27FC236}">
                <a16:creationId xmlns:a16="http://schemas.microsoft.com/office/drawing/2014/main" id="{83C002BA-33BD-8212-2A66-7B955AC4188A}"/>
              </a:ext>
            </a:extLst>
          </p:cNvPr>
          <p:cNvGrpSpPr/>
          <p:nvPr/>
        </p:nvGrpSpPr>
        <p:grpSpPr>
          <a:xfrm>
            <a:off x="6070341" y="3069484"/>
            <a:ext cx="1037489" cy="324171"/>
            <a:chOff x="1374407" y="2103515"/>
            <a:chExt cx="1037489" cy="324171"/>
          </a:xfrm>
        </p:grpSpPr>
        <p:sp>
          <p:nvSpPr>
            <p:cNvPr id="49" name="Rounded Rectangle 48">
              <a:extLst>
                <a:ext uri="{FF2B5EF4-FFF2-40B4-BE49-F238E27FC236}">
                  <a16:creationId xmlns:a16="http://schemas.microsoft.com/office/drawing/2014/main" id="{BA91FA04-AE1D-05CC-C066-B571BF59D413}"/>
                </a:ext>
              </a:extLst>
            </p:cNvPr>
            <p:cNvSpPr/>
            <p:nvPr/>
          </p:nvSpPr>
          <p:spPr>
            <a:xfrm>
              <a:off x="1374407" y="2103515"/>
              <a:ext cx="1037489" cy="324171"/>
            </a:xfrm>
            <a:prstGeom prst="roundRect">
              <a:avLst/>
            </a:prstGeom>
            <a:gradFill flip="none" rotWithShape="1">
              <a:gsLst>
                <a:gs pos="0">
                  <a:srgbClr val="A6C3EF"/>
                </a:gs>
                <a:gs pos="50000">
                  <a:schemeClr val="accent1">
                    <a:tint val="44500"/>
                    <a:satMod val="160000"/>
                  </a:schemeClr>
                </a:gs>
                <a:gs pos="100000">
                  <a:srgbClr val="B1D0C0"/>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0" name="Google Shape;109;p18">
              <a:extLst>
                <a:ext uri="{FF2B5EF4-FFF2-40B4-BE49-F238E27FC236}">
                  <a16:creationId xmlns:a16="http://schemas.microsoft.com/office/drawing/2014/main" id="{505DF7CE-5816-5E77-2754-3C088D3E1201}"/>
                </a:ext>
              </a:extLst>
            </p:cNvPr>
            <p:cNvSpPr/>
            <p:nvPr/>
          </p:nvSpPr>
          <p:spPr>
            <a:xfrm>
              <a:off x="1439590" y="2162266"/>
              <a:ext cx="236073" cy="206671"/>
            </a:xfrm>
            <a:prstGeom prst="ellipse">
              <a:avLst/>
            </a:prstGeom>
            <a:solidFill>
              <a:schemeClr val="bg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16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51" name="Google Shape;109;p18">
              <a:extLst>
                <a:ext uri="{FF2B5EF4-FFF2-40B4-BE49-F238E27FC236}">
                  <a16:creationId xmlns:a16="http://schemas.microsoft.com/office/drawing/2014/main" id="{8C112AE4-F2B4-BCF8-2C4B-7605F473A895}"/>
                </a:ext>
              </a:extLst>
            </p:cNvPr>
            <p:cNvSpPr/>
            <p:nvPr/>
          </p:nvSpPr>
          <p:spPr>
            <a:xfrm>
              <a:off x="1760400" y="2162266"/>
              <a:ext cx="236073" cy="206671"/>
            </a:xfrm>
            <a:prstGeom prst="ellipse">
              <a:avLst/>
            </a:prstGeom>
            <a:solidFill>
              <a:schemeClr val="bg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16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52" name="Google Shape;109;p18">
              <a:extLst>
                <a:ext uri="{FF2B5EF4-FFF2-40B4-BE49-F238E27FC236}">
                  <a16:creationId xmlns:a16="http://schemas.microsoft.com/office/drawing/2014/main" id="{48DF7E9A-BEFA-BF65-4A98-AAF4C83B04BB}"/>
                </a:ext>
              </a:extLst>
            </p:cNvPr>
            <p:cNvSpPr/>
            <p:nvPr/>
          </p:nvSpPr>
          <p:spPr>
            <a:xfrm>
              <a:off x="2081210" y="2162266"/>
              <a:ext cx="236073" cy="206671"/>
            </a:xfrm>
            <a:prstGeom prst="ellipse">
              <a:avLst/>
            </a:prstGeom>
            <a:solidFill>
              <a:schemeClr val="bg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16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grpSp>
      <p:grpSp>
        <p:nvGrpSpPr>
          <p:cNvPr id="53" name="Group 52">
            <a:extLst>
              <a:ext uri="{FF2B5EF4-FFF2-40B4-BE49-F238E27FC236}">
                <a16:creationId xmlns:a16="http://schemas.microsoft.com/office/drawing/2014/main" id="{93351A00-380B-3E95-BE1C-B2E99C6A4BBA}"/>
              </a:ext>
            </a:extLst>
          </p:cNvPr>
          <p:cNvGrpSpPr/>
          <p:nvPr/>
        </p:nvGrpSpPr>
        <p:grpSpPr>
          <a:xfrm>
            <a:off x="6074941" y="3947441"/>
            <a:ext cx="1037489" cy="324171"/>
            <a:chOff x="1374407" y="2103515"/>
            <a:chExt cx="1037489" cy="324171"/>
          </a:xfrm>
        </p:grpSpPr>
        <p:sp>
          <p:nvSpPr>
            <p:cNvPr id="54" name="Rounded Rectangle 53">
              <a:extLst>
                <a:ext uri="{FF2B5EF4-FFF2-40B4-BE49-F238E27FC236}">
                  <a16:creationId xmlns:a16="http://schemas.microsoft.com/office/drawing/2014/main" id="{5E646653-F1AA-0669-D4B2-03EE501A1EEA}"/>
                </a:ext>
              </a:extLst>
            </p:cNvPr>
            <p:cNvSpPr/>
            <p:nvPr/>
          </p:nvSpPr>
          <p:spPr>
            <a:xfrm>
              <a:off x="1374407" y="2103515"/>
              <a:ext cx="1037489" cy="324171"/>
            </a:xfrm>
            <a:prstGeom prst="roundRect">
              <a:avLst/>
            </a:prstGeom>
            <a:gradFill flip="none" rotWithShape="1">
              <a:gsLst>
                <a:gs pos="0">
                  <a:srgbClr val="A6C3EF"/>
                </a:gs>
                <a:gs pos="50000">
                  <a:schemeClr val="accent1">
                    <a:tint val="44500"/>
                    <a:satMod val="160000"/>
                  </a:schemeClr>
                </a:gs>
                <a:gs pos="100000">
                  <a:srgbClr val="B1D0C0"/>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5" name="Google Shape;109;p18">
              <a:extLst>
                <a:ext uri="{FF2B5EF4-FFF2-40B4-BE49-F238E27FC236}">
                  <a16:creationId xmlns:a16="http://schemas.microsoft.com/office/drawing/2014/main" id="{4930C7EF-D820-B2B9-E58B-942FB475F954}"/>
                </a:ext>
              </a:extLst>
            </p:cNvPr>
            <p:cNvSpPr/>
            <p:nvPr/>
          </p:nvSpPr>
          <p:spPr>
            <a:xfrm>
              <a:off x="1439590" y="2162266"/>
              <a:ext cx="236073" cy="206671"/>
            </a:xfrm>
            <a:prstGeom prst="ellipse">
              <a:avLst/>
            </a:prstGeom>
            <a:solidFill>
              <a:schemeClr val="bg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16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56" name="Google Shape;109;p18">
              <a:extLst>
                <a:ext uri="{FF2B5EF4-FFF2-40B4-BE49-F238E27FC236}">
                  <a16:creationId xmlns:a16="http://schemas.microsoft.com/office/drawing/2014/main" id="{845E394B-01D6-1A9B-E223-A01893644248}"/>
                </a:ext>
              </a:extLst>
            </p:cNvPr>
            <p:cNvSpPr/>
            <p:nvPr/>
          </p:nvSpPr>
          <p:spPr>
            <a:xfrm>
              <a:off x="1760400" y="2162266"/>
              <a:ext cx="236073" cy="206671"/>
            </a:xfrm>
            <a:prstGeom prst="ellipse">
              <a:avLst/>
            </a:prstGeom>
            <a:solidFill>
              <a:schemeClr val="bg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16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57" name="Google Shape;109;p18">
              <a:extLst>
                <a:ext uri="{FF2B5EF4-FFF2-40B4-BE49-F238E27FC236}">
                  <a16:creationId xmlns:a16="http://schemas.microsoft.com/office/drawing/2014/main" id="{8CF08A98-C9B7-9023-AED4-A6B50DDC367F}"/>
                </a:ext>
              </a:extLst>
            </p:cNvPr>
            <p:cNvSpPr/>
            <p:nvPr/>
          </p:nvSpPr>
          <p:spPr>
            <a:xfrm>
              <a:off x="2081210" y="2162266"/>
              <a:ext cx="236073" cy="206671"/>
            </a:xfrm>
            <a:prstGeom prst="ellipse">
              <a:avLst/>
            </a:prstGeom>
            <a:solidFill>
              <a:schemeClr val="bg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16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grpSp>
      <p:sp>
        <p:nvSpPr>
          <p:cNvPr id="58" name="TextBox 57">
            <a:extLst>
              <a:ext uri="{FF2B5EF4-FFF2-40B4-BE49-F238E27FC236}">
                <a16:creationId xmlns:a16="http://schemas.microsoft.com/office/drawing/2014/main" id="{C4537D0F-5889-345C-42F8-C40928287744}"/>
              </a:ext>
            </a:extLst>
          </p:cNvPr>
          <p:cNvSpPr txBox="1"/>
          <p:nvPr/>
        </p:nvSpPr>
        <p:spPr>
          <a:xfrm>
            <a:off x="5681110" y="2585288"/>
            <a:ext cx="1809529" cy="369332"/>
          </a:xfrm>
          <a:prstGeom prst="rect">
            <a:avLst/>
          </a:prstGeom>
          <a:noFill/>
        </p:spPr>
        <p:txBody>
          <a:bodyPr wrap="square" rtlCol="0">
            <a:spAutoFit/>
          </a:bodyPr>
          <a:lstStyle/>
          <a:p>
            <a:pPr algn="ctr"/>
            <a:r>
              <a:rPr lang="en-US" i="1" dirty="0">
                <a:latin typeface="Cambria Math" panose="02040503050406030204" pitchFamily="18" charset="0"/>
                <a:ea typeface="Cambria Math" panose="02040503050406030204" pitchFamily="18" charset="0"/>
                <a:cs typeface="Times New Roman" panose="02020603050405020304" pitchFamily="18" charset="0"/>
              </a:rPr>
              <a:t>Food is bad</a:t>
            </a:r>
          </a:p>
        </p:txBody>
      </p:sp>
      <p:sp>
        <p:nvSpPr>
          <p:cNvPr id="59" name="TextBox 58">
            <a:extLst>
              <a:ext uri="{FF2B5EF4-FFF2-40B4-BE49-F238E27FC236}">
                <a16:creationId xmlns:a16="http://schemas.microsoft.com/office/drawing/2014/main" id="{28E65B82-E18B-BB2F-08EC-A5315BD5609A}"/>
              </a:ext>
            </a:extLst>
          </p:cNvPr>
          <p:cNvSpPr txBox="1"/>
          <p:nvPr/>
        </p:nvSpPr>
        <p:spPr>
          <a:xfrm>
            <a:off x="5977847" y="4345992"/>
            <a:ext cx="339914" cy="276999"/>
          </a:xfrm>
          <a:prstGeom prst="rect">
            <a:avLst/>
          </a:prstGeom>
          <a:noFill/>
        </p:spPr>
        <p:txBody>
          <a:bodyPr wrap="square" rtlCol="0">
            <a:spAutoFit/>
          </a:bodyPr>
          <a:lstStyle/>
          <a:p>
            <a:pPr algn="ctr"/>
            <a:r>
              <a:rPr lang="en-US" sz="1200" i="1" dirty="0">
                <a:latin typeface="Cambria Math" panose="02040503050406030204" pitchFamily="18" charset="0"/>
                <a:ea typeface="Cambria Math" panose="02040503050406030204" pitchFamily="18" charset="0"/>
                <a:cs typeface="Times New Roman" panose="02020603050405020304" pitchFamily="18" charset="0"/>
              </a:rPr>
              <a:t>…</a:t>
            </a:r>
          </a:p>
        </p:txBody>
      </p:sp>
      <p:grpSp>
        <p:nvGrpSpPr>
          <p:cNvPr id="60" name="Group 59">
            <a:extLst>
              <a:ext uri="{FF2B5EF4-FFF2-40B4-BE49-F238E27FC236}">
                <a16:creationId xmlns:a16="http://schemas.microsoft.com/office/drawing/2014/main" id="{DC736E82-5778-7037-BE67-91665FF5311E}"/>
              </a:ext>
            </a:extLst>
          </p:cNvPr>
          <p:cNvGrpSpPr/>
          <p:nvPr/>
        </p:nvGrpSpPr>
        <p:grpSpPr>
          <a:xfrm>
            <a:off x="8082577" y="2255675"/>
            <a:ext cx="1037489" cy="324171"/>
            <a:chOff x="737008" y="3043453"/>
            <a:chExt cx="1037489" cy="324171"/>
          </a:xfrm>
        </p:grpSpPr>
        <p:sp>
          <p:nvSpPr>
            <p:cNvPr id="61" name="Rounded Rectangle 31">
              <a:extLst>
                <a:ext uri="{FF2B5EF4-FFF2-40B4-BE49-F238E27FC236}">
                  <a16:creationId xmlns:a16="http://schemas.microsoft.com/office/drawing/2014/main" id="{B1CAB54B-5BC6-F144-6605-33EC7CF593E0}"/>
                </a:ext>
              </a:extLst>
            </p:cNvPr>
            <p:cNvSpPr/>
            <p:nvPr/>
          </p:nvSpPr>
          <p:spPr>
            <a:xfrm>
              <a:off x="737008" y="3043453"/>
              <a:ext cx="1037489" cy="324171"/>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2" name="Google Shape;109;p18">
              <a:extLst>
                <a:ext uri="{FF2B5EF4-FFF2-40B4-BE49-F238E27FC236}">
                  <a16:creationId xmlns:a16="http://schemas.microsoft.com/office/drawing/2014/main" id="{39845199-6B1F-B216-CFB8-D1BBBD26F98B}"/>
                </a:ext>
              </a:extLst>
            </p:cNvPr>
            <p:cNvSpPr/>
            <p:nvPr/>
          </p:nvSpPr>
          <p:spPr>
            <a:xfrm>
              <a:off x="802191" y="3102204"/>
              <a:ext cx="236073" cy="206671"/>
            </a:xfrm>
            <a:prstGeom prst="ellipse">
              <a:avLst/>
            </a:prstGeom>
            <a:solidFill>
              <a:schemeClr val="bg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16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63" name="Google Shape;109;p18">
              <a:extLst>
                <a:ext uri="{FF2B5EF4-FFF2-40B4-BE49-F238E27FC236}">
                  <a16:creationId xmlns:a16="http://schemas.microsoft.com/office/drawing/2014/main" id="{6C441AA5-5552-03AE-9E4E-A5E5F2A3DE1F}"/>
                </a:ext>
              </a:extLst>
            </p:cNvPr>
            <p:cNvSpPr/>
            <p:nvPr/>
          </p:nvSpPr>
          <p:spPr>
            <a:xfrm>
              <a:off x="1123001" y="3102204"/>
              <a:ext cx="236073" cy="206671"/>
            </a:xfrm>
            <a:prstGeom prst="ellipse">
              <a:avLst/>
            </a:prstGeom>
            <a:solidFill>
              <a:schemeClr val="bg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16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64" name="Google Shape;109;p18">
              <a:extLst>
                <a:ext uri="{FF2B5EF4-FFF2-40B4-BE49-F238E27FC236}">
                  <a16:creationId xmlns:a16="http://schemas.microsoft.com/office/drawing/2014/main" id="{8D60B28A-83A5-FE7D-934E-167531EE73EB}"/>
                </a:ext>
              </a:extLst>
            </p:cNvPr>
            <p:cNvSpPr/>
            <p:nvPr/>
          </p:nvSpPr>
          <p:spPr>
            <a:xfrm>
              <a:off x="1443811" y="3102204"/>
              <a:ext cx="236073" cy="206671"/>
            </a:xfrm>
            <a:prstGeom prst="ellipse">
              <a:avLst/>
            </a:prstGeom>
            <a:solidFill>
              <a:schemeClr val="bg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16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grpSp>
      <p:grpSp>
        <p:nvGrpSpPr>
          <p:cNvPr id="65" name="Group 64">
            <a:extLst>
              <a:ext uri="{FF2B5EF4-FFF2-40B4-BE49-F238E27FC236}">
                <a16:creationId xmlns:a16="http://schemas.microsoft.com/office/drawing/2014/main" id="{F9230B52-6928-7DE8-93C2-34E203F5CB82}"/>
              </a:ext>
            </a:extLst>
          </p:cNvPr>
          <p:cNvGrpSpPr/>
          <p:nvPr/>
        </p:nvGrpSpPr>
        <p:grpSpPr>
          <a:xfrm>
            <a:off x="9666562" y="2255675"/>
            <a:ext cx="1037489" cy="324171"/>
            <a:chOff x="1374407" y="2103515"/>
            <a:chExt cx="1037489" cy="324171"/>
          </a:xfrm>
        </p:grpSpPr>
        <p:sp>
          <p:nvSpPr>
            <p:cNvPr id="66" name="Rounded Rectangle 69">
              <a:extLst>
                <a:ext uri="{FF2B5EF4-FFF2-40B4-BE49-F238E27FC236}">
                  <a16:creationId xmlns:a16="http://schemas.microsoft.com/office/drawing/2014/main" id="{6CE2E0BE-555B-375C-5A94-4EC5186458AA}"/>
                </a:ext>
              </a:extLst>
            </p:cNvPr>
            <p:cNvSpPr/>
            <p:nvPr/>
          </p:nvSpPr>
          <p:spPr>
            <a:xfrm>
              <a:off x="1374407" y="2103515"/>
              <a:ext cx="1037489" cy="324171"/>
            </a:xfrm>
            <a:prstGeom prst="roundRect">
              <a:avLst/>
            </a:prstGeom>
            <a:gradFill flip="none" rotWithShape="1">
              <a:gsLst>
                <a:gs pos="0">
                  <a:srgbClr val="A6C3EF"/>
                </a:gs>
                <a:gs pos="50000">
                  <a:schemeClr val="accent1">
                    <a:tint val="44500"/>
                    <a:satMod val="160000"/>
                  </a:schemeClr>
                </a:gs>
                <a:gs pos="100000">
                  <a:srgbClr val="B1D0C0"/>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7" name="Google Shape;109;p18">
              <a:extLst>
                <a:ext uri="{FF2B5EF4-FFF2-40B4-BE49-F238E27FC236}">
                  <a16:creationId xmlns:a16="http://schemas.microsoft.com/office/drawing/2014/main" id="{367BD3AF-92EE-0E03-F596-1AFD66760F0B}"/>
                </a:ext>
              </a:extLst>
            </p:cNvPr>
            <p:cNvSpPr/>
            <p:nvPr/>
          </p:nvSpPr>
          <p:spPr>
            <a:xfrm>
              <a:off x="1439590" y="2162266"/>
              <a:ext cx="236073" cy="206671"/>
            </a:xfrm>
            <a:prstGeom prst="ellipse">
              <a:avLst/>
            </a:prstGeom>
            <a:solidFill>
              <a:schemeClr val="bg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16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68" name="Google Shape;109;p18">
              <a:extLst>
                <a:ext uri="{FF2B5EF4-FFF2-40B4-BE49-F238E27FC236}">
                  <a16:creationId xmlns:a16="http://schemas.microsoft.com/office/drawing/2014/main" id="{6CA04020-88C2-9B54-3BB0-2648EACCE80F}"/>
                </a:ext>
              </a:extLst>
            </p:cNvPr>
            <p:cNvSpPr/>
            <p:nvPr/>
          </p:nvSpPr>
          <p:spPr>
            <a:xfrm>
              <a:off x="1760400" y="2162266"/>
              <a:ext cx="236073" cy="206671"/>
            </a:xfrm>
            <a:prstGeom prst="ellipse">
              <a:avLst/>
            </a:prstGeom>
            <a:solidFill>
              <a:schemeClr val="bg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16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69" name="Google Shape;109;p18">
              <a:extLst>
                <a:ext uri="{FF2B5EF4-FFF2-40B4-BE49-F238E27FC236}">
                  <a16:creationId xmlns:a16="http://schemas.microsoft.com/office/drawing/2014/main" id="{1D8AED5C-D4A7-2F3E-B389-3E313504C00F}"/>
                </a:ext>
              </a:extLst>
            </p:cNvPr>
            <p:cNvSpPr/>
            <p:nvPr/>
          </p:nvSpPr>
          <p:spPr>
            <a:xfrm>
              <a:off x="2081210" y="2162266"/>
              <a:ext cx="236073" cy="206671"/>
            </a:xfrm>
            <a:prstGeom prst="ellipse">
              <a:avLst/>
            </a:prstGeom>
            <a:solidFill>
              <a:schemeClr val="bg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16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grpSp>
      <p:grpSp>
        <p:nvGrpSpPr>
          <p:cNvPr id="70" name="Group 69">
            <a:extLst>
              <a:ext uri="{FF2B5EF4-FFF2-40B4-BE49-F238E27FC236}">
                <a16:creationId xmlns:a16="http://schemas.microsoft.com/office/drawing/2014/main" id="{1FD4CAD2-A595-12C8-BFF7-AA46ECBD930C}"/>
              </a:ext>
            </a:extLst>
          </p:cNvPr>
          <p:cNvGrpSpPr/>
          <p:nvPr/>
        </p:nvGrpSpPr>
        <p:grpSpPr>
          <a:xfrm>
            <a:off x="8094240" y="3061869"/>
            <a:ext cx="1037489" cy="324171"/>
            <a:chOff x="737008" y="3043453"/>
            <a:chExt cx="1037489" cy="324171"/>
          </a:xfrm>
        </p:grpSpPr>
        <p:sp>
          <p:nvSpPr>
            <p:cNvPr id="71" name="Rounded Rectangle 31">
              <a:extLst>
                <a:ext uri="{FF2B5EF4-FFF2-40B4-BE49-F238E27FC236}">
                  <a16:creationId xmlns:a16="http://schemas.microsoft.com/office/drawing/2014/main" id="{0A5EF300-7D66-73F7-7AEF-D6552B27BD0A}"/>
                </a:ext>
              </a:extLst>
            </p:cNvPr>
            <p:cNvSpPr/>
            <p:nvPr/>
          </p:nvSpPr>
          <p:spPr>
            <a:xfrm>
              <a:off x="737008" y="3043453"/>
              <a:ext cx="1037489" cy="324171"/>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2" name="Google Shape;109;p18">
              <a:extLst>
                <a:ext uri="{FF2B5EF4-FFF2-40B4-BE49-F238E27FC236}">
                  <a16:creationId xmlns:a16="http://schemas.microsoft.com/office/drawing/2014/main" id="{0D32BC4F-3197-9693-0A52-74CB73564FF6}"/>
                </a:ext>
              </a:extLst>
            </p:cNvPr>
            <p:cNvSpPr/>
            <p:nvPr/>
          </p:nvSpPr>
          <p:spPr>
            <a:xfrm>
              <a:off x="802191" y="3102204"/>
              <a:ext cx="236073" cy="206671"/>
            </a:xfrm>
            <a:prstGeom prst="ellipse">
              <a:avLst/>
            </a:prstGeom>
            <a:solidFill>
              <a:schemeClr val="bg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16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73" name="Google Shape;109;p18">
              <a:extLst>
                <a:ext uri="{FF2B5EF4-FFF2-40B4-BE49-F238E27FC236}">
                  <a16:creationId xmlns:a16="http://schemas.microsoft.com/office/drawing/2014/main" id="{95E45166-6197-7EED-E2E9-9DC3B34DF465}"/>
                </a:ext>
              </a:extLst>
            </p:cNvPr>
            <p:cNvSpPr/>
            <p:nvPr/>
          </p:nvSpPr>
          <p:spPr>
            <a:xfrm>
              <a:off x="1123001" y="3102204"/>
              <a:ext cx="236073" cy="206671"/>
            </a:xfrm>
            <a:prstGeom prst="ellipse">
              <a:avLst/>
            </a:prstGeom>
            <a:solidFill>
              <a:schemeClr val="bg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16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74" name="Google Shape;109;p18">
              <a:extLst>
                <a:ext uri="{FF2B5EF4-FFF2-40B4-BE49-F238E27FC236}">
                  <a16:creationId xmlns:a16="http://schemas.microsoft.com/office/drawing/2014/main" id="{DBCAB218-9BAD-85A2-2FF8-F53B9A63B591}"/>
                </a:ext>
              </a:extLst>
            </p:cNvPr>
            <p:cNvSpPr/>
            <p:nvPr/>
          </p:nvSpPr>
          <p:spPr>
            <a:xfrm>
              <a:off x="1443811" y="3102204"/>
              <a:ext cx="236073" cy="206671"/>
            </a:xfrm>
            <a:prstGeom prst="ellipse">
              <a:avLst/>
            </a:prstGeom>
            <a:solidFill>
              <a:schemeClr val="bg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16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grpSp>
      <p:grpSp>
        <p:nvGrpSpPr>
          <p:cNvPr id="75" name="Group 74">
            <a:extLst>
              <a:ext uri="{FF2B5EF4-FFF2-40B4-BE49-F238E27FC236}">
                <a16:creationId xmlns:a16="http://schemas.microsoft.com/office/drawing/2014/main" id="{39442A28-0B6F-6B47-990D-9230309A2221}"/>
              </a:ext>
            </a:extLst>
          </p:cNvPr>
          <p:cNvGrpSpPr/>
          <p:nvPr/>
        </p:nvGrpSpPr>
        <p:grpSpPr>
          <a:xfrm>
            <a:off x="9678225" y="3068907"/>
            <a:ext cx="1037489" cy="324171"/>
            <a:chOff x="1374407" y="2103515"/>
            <a:chExt cx="1037489" cy="324171"/>
          </a:xfrm>
        </p:grpSpPr>
        <p:sp>
          <p:nvSpPr>
            <p:cNvPr id="76" name="Rounded Rectangle 69">
              <a:extLst>
                <a:ext uri="{FF2B5EF4-FFF2-40B4-BE49-F238E27FC236}">
                  <a16:creationId xmlns:a16="http://schemas.microsoft.com/office/drawing/2014/main" id="{22A30359-4129-3478-89B3-8160FB3CCC86}"/>
                </a:ext>
              </a:extLst>
            </p:cNvPr>
            <p:cNvSpPr/>
            <p:nvPr/>
          </p:nvSpPr>
          <p:spPr>
            <a:xfrm>
              <a:off x="1374407" y="2103515"/>
              <a:ext cx="1037489" cy="324171"/>
            </a:xfrm>
            <a:prstGeom prst="roundRect">
              <a:avLst/>
            </a:prstGeom>
            <a:gradFill flip="none" rotWithShape="1">
              <a:gsLst>
                <a:gs pos="0">
                  <a:srgbClr val="A6C3EF"/>
                </a:gs>
                <a:gs pos="50000">
                  <a:schemeClr val="accent1">
                    <a:tint val="44500"/>
                    <a:satMod val="160000"/>
                  </a:schemeClr>
                </a:gs>
                <a:gs pos="100000">
                  <a:srgbClr val="B1D0C0"/>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7" name="Google Shape;109;p18">
              <a:extLst>
                <a:ext uri="{FF2B5EF4-FFF2-40B4-BE49-F238E27FC236}">
                  <a16:creationId xmlns:a16="http://schemas.microsoft.com/office/drawing/2014/main" id="{28B35CE1-BC4F-49E7-0C10-CFF42C7D724F}"/>
                </a:ext>
              </a:extLst>
            </p:cNvPr>
            <p:cNvSpPr/>
            <p:nvPr/>
          </p:nvSpPr>
          <p:spPr>
            <a:xfrm>
              <a:off x="1439590" y="2162266"/>
              <a:ext cx="236073" cy="206671"/>
            </a:xfrm>
            <a:prstGeom prst="ellipse">
              <a:avLst/>
            </a:prstGeom>
            <a:solidFill>
              <a:schemeClr val="bg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16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78" name="Google Shape;109;p18">
              <a:extLst>
                <a:ext uri="{FF2B5EF4-FFF2-40B4-BE49-F238E27FC236}">
                  <a16:creationId xmlns:a16="http://schemas.microsoft.com/office/drawing/2014/main" id="{E0E423B1-80BD-05A6-152A-B19EF4C53EFE}"/>
                </a:ext>
              </a:extLst>
            </p:cNvPr>
            <p:cNvSpPr/>
            <p:nvPr/>
          </p:nvSpPr>
          <p:spPr>
            <a:xfrm>
              <a:off x="1760400" y="2162266"/>
              <a:ext cx="236073" cy="206671"/>
            </a:xfrm>
            <a:prstGeom prst="ellipse">
              <a:avLst/>
            </a:prstGeom>
            <a:solidFill>
              <a:schemeClr val="bg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16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79" name="Google Shape;109;p18">
              <a:extLst>
                <a:ext uri="{FF2B5EF4-FFF2-40B4-BE49-F238E27FC236}">
                  <a16:creationId xmlns:a16="http://schemas.microsoft.com/office/drawing/2014/main" id="{17AC0D90-9938-3689-C0B3-0D99FD05D049}"/>
                </a:ext>
              </a:extLst>
            </p:cNvPr>
            <p:cNvSpPr/>
            <p:nvPr/>
          </p:nvSpPr>
          <p:spPr>
            <a:xfrm>
              <a:off x="2081210" y="2162266"/>
              <a:ext cx="236073" cy="206671"/>
            </a:xfrm>
            <a:prstGeom prst="ellipse">
              <a:avLst/>
            </a:prstGeom>
            <a:solidFill>
              <a:schemeClr val="bg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16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grpSp>
      <p:grpSp>
        <p:nvGrpSpPr>
          <p:cNvPr id="80" name="Group 79">
            <a:extLst>
              <a:ext uri="{FF2B5EF4-FFF2-40B4-BE49-F238E27FC236}">
                <a16:creationId xmlns:a16="http://schemas.microsoft.com/office/drawing/2014/main" id="{CF035579-FC2A-3950-9313-958E9539EDCA}"/>
              </a:ext>
            </a:extLst>
          </p:cNvPr>
          <p:cNvGrpSpPr/>
          <p:nvPr/>
        </p:nvGrpSpPr>
        <p:grpSpPr>
          <a:xfrm>
            <a:off x="8085323" y="3933704"/>
            <a:ext cx="1037489" cy="324171"/>
            <a:chOff x="737008" y="3043453"/>
            <a:chExt cx="1037489" cy="324171"/>
          </a:xfrm>
        </p:grpSpPr>
        <p:sp>
          <p:nvSpPr>
            <p:cNvPr id="81" name="Rounded Rectangle 31">
              <a:extLst>
                <a:ext uri="{FF2B5EF4-FFF2-40B4-BE49-F238E27FC236}">
                  <a16:creationId xmlns:a16="http://schemas.microsoft.com/office/drawing/2014/main" id="{313DE192-5C75-6BA4-33D5-641F87C5D59C}"/>
                </a:ext>
              </a:extLst>
            </p:cNvPr>
            <p:cNvSpPr/>
            <p:nvPr/>
          </p:nvSpPr>
          <p:spPr>
            <a:xfrm>
              <a:off x="737008" y="3043453"/>
              <a:ext cx="1037489" cy="324171"/>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2" name="Google Shape;109;p18">
              <a:extLst>
                <a:ext uri="{FF2B5EF4-FFF2-40B4-BE49-F238E27FC236}">
                  <a16:creationId xmlns:a16="http://schemas.microsoft.com/office/drawing/2014/main" id="{8E4D5A2C-176F-D61C-199D-EB823A9451DB}"/>
                </a:ext>
              </a:extLst>
            </p:cNvPr>
            <p:cNvSpPr/>
            <p:nvPr/>
          </p:nvSpPr>
          <p:spPr>
            <a:xfrm>
              <a:off x="802191" y="3102204"/>
              <a:ext cx="236073" cy="206671"/>
            </a:xfrm>
            <a:prstGeom prst="ellipse">
              <a:avLst/>
            </a:prstGeom>
            <a:solidFill>
              <a:schemeClr val="bg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16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83" name="Google Shape;109;p18">
              <a:extLst>
                <a:ext uri="{FF2B5EF4-FFF2-40B4-BE49-F238E27FC236}">
                  <a16:creationId xmlns:a16="http://schemas.microsoft.com/office/drawing/2014/main" id="{4F723288-A78C-6FAD-D449-66B22AB04CF2}"/>
                </a:ext>
              </a:extLst>
            </p:cNvPr>
            <p:cNvSpPr/>
            <p:nvPr/>
          </p:nvSpPr>
          <p:spPr>
            <a:xfrm>
              <a:off x="1123001" y="3102204"/>
              <a:ext cx="236073" cy="206671"/>
            </a:xfrm>
            <a:prstGeom prst="ellipse">
              <a:avLst/>
            </a:prstGeom>
            <a:solidFill>
              <a:schemeClr val="bg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16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84" name="Google Shape;109;p18">
              <a:extLst>
                <a:ext uri="{FF2B5EF4-FFF2-40B4-BE49-F238E27FC236}">
                  <a16:creationId xmlns:a16="http://schemas.microsoft.com/office/drawing/2014/main" id="{509B2102-DF39-33A2-6DA2-47E615EAC6E6}"/>
                </a:ext>
              </a:extLst>
            </p:cNvPr>
            <p:cNvSpPr/>
            <p:nvPr/>
          </p:nvSpPr>
          <p:spPr>
            <a:xfrm>
              <a:off x="1443811" y="3102204"/>
              <a:ext cx="236073" cy="206671"/>
            </a:xfrm>
            <a:prstGeom prst="ellipse">
              <a:avLst/>
            </a:prstGeom>
            <a:solidFill>
              <a:schemeClr val="bg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16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grpSp>
      <p:grpSp>
        <p:nvGrpSpPr>
          <p:cNvPr id="85" name="Group 84">
            <a:extLst>
              <a:ext uri="{FF2B5EF4-FFF2-40B4-BE49-F238E27FC236}">
                <a16:creationId xmlns:a16="http://schemas.microsoft.com/office/drawing/2014/main" id="{3D86D971-2722-75BE-64E0-16C50C896F9F}"/>
              </a:ext>
            </a:extLst>
          </p:cNvPr>
          <p:cNvGrpSpPr/>
          <p:nvPr/>
        </p:nvGrpSpPr>
        <p:grpSpPr>
          <a:xfrm>
            <a:off x="9669308" y="3940742"/>
            <a:ext cx="1037489" cy="324171"/>
            <a:chOff x="1374407" y="2103515"/>
            <a:chExt cx="1037489" cy="324171"/>
          </a:xfrm>
        </p:grpSpPr>
        <p:sp>
          <p:nvSpPr>
            <p:cNvPr id="86" name="Rounded Rectangle 69">
              <a:extLst>
                <a:ext uri="{FF2B5EF4-FFF2-40B4-BE49-F238E27FC236}">
                  <a16:creationId xmlns:a16="http://schemas.microsoft.com/office/drawing/2014/main" id="{E46560B8-ADF5-DF31-5754-9197750C8B6C}"/>
                </a:ext>
              </a:extLst>
            </p:cNvPr>
            <p:cNvSpPr/>
            <p:nvPr/>
          </p:nvSpPr>
          <p:spPr>
            <a:xfrm>
              <a:off x="1374407" y="2103515"/>
              <a:ext cx="1037489" cy="324171"/>
            </a:xfrm>
            <a:prstGeom prst="roundRect">
              <a:avLst/>
            </a:prstGeom>
            <a:gradFill flip="none" rotWithShape="1">
              <a:gsLst>
                <a:gs pos="0">
                  <a:srgbClr val="A6C3EF"/>
                </a:gs>
                <a:gs pos="50000">
                  <a:schemeClr val="accent1">
                    <a:tint val="44500"/>
                    <a:satMod val="160000"/>
                  </a:schemeClr>
                </a:gs>
                <a:gs pos="100000">
                  <a:srgbClr val="B1D0C0"/>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7" name="Google Shape;109;p18">
              <a:extLst>
                <a:ext uri="{FF2B5EF4-FFF2-40B4-BE49-F238E27FC236}">
                  <a16:creationId xmlns:a16="http://schemas.microsoft.com/office/drawing/2014/main" id="{2FF5E329-CE20-4FC5-985B-25446883742C}"/>
                </a:ext>
              </a:extLst>
            </p:cNvPr>
            <p:cNvSpPr/>
            <p:nvPr/>
          </p:nvSpPr>
          <p:spPr>
            <a:xfrm>
              <a:off x="1439590" y="2162266"/>
              <a:ext cx="236073" cy="206671"/>
            </a:xfrm>
            <a:prstGeom prst="ellipse">
              <a:avLst/>
            </a:prstGeom>
            <a:solidFill>
              <a:schemeClr val="bg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16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88" name="Google Shape;109;p18">
              <a:extLst>
                <a:ext uri="{FF2B5EF4-FFF2-40B4-BE49-F238E27FC236}">
                  <a16:creationId xmlns:a16="http://schemas.microsoft.com/office/drawing/2014/main" id="{6C52094A-BEDC-572C-CE49-3341D40E9F78}"/>
                </a:ext>
              </a:extLst>
            </p:cNvPr>
            <p:cNvSpPr/>
            <p:nvPr/>
          </p:nvSpPr>
          <p:spPr>
            <a:xfrm>
              <a:off x="1760400" y="2162266"/>
              <a:ext cx="236073" cy="206671"/>
            </a:xfrm>
            <a:prstGeom prst="ellipse">
              <a:avLst/>
            </a:prstGeom>
            <a:solidFill>
              <a:schemeClr val="bg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16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89" name="Google Shape;109;p18">
              <a:extLst>
                <a:ext uri="{FF2B5EF4-FFF2-40B4-BE49-F238E27FC236}">
                  <a16:creationId xmlns:a16="http://schemas.microsoft.com/office/drawing/2014/main" id="{03A26CF8-5771-CFCF-02F5-D92D740659D2}"/>
                </a:ext>
              </a:extLst>
            </p:cNvPr>
            <p:cNvSpPr/>
            <p:nvPr/>
          </p:nvSpPr>
          <p:spPr>
            <a:xfrm>
              <a:off x="2081210" y="2162266"/>
              <a:ext cx="236073" cy="206671"/>
            </a:xfrm>
            <a:prstGeom prst="ellipse">
              <a:avLst/>
            </a:prstGeom>
            <a:solidFill>
              <a:schemeClr val="bg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1600" i="1">
                <a:solidFill>
                  <a:srgbClr val="666666"/>
                </a:solidFill>
                <a:latin typeface="Cambria Math" panose="02040503050406030204" pitchFamily="18" charset="0"/>
                <a:ea typeface="Cambria Math" panose="02040503050406030204" pitchFamily="18" charset="0"/>
                <a:cs typeface="Times New Roman" panose="02020603050405020304" pitchFamily="18" charset="0"/>
              </a:endParaRPr>
            </a:p>
          </p:txBody>
        </p:sp>
      </p:grpSp>
      <p:sp>
        <p:nvSpPr>
          <p:cNvPr id="90" name="TextBox 89">
            <a:extLst>
              <a:ext uri="{FF2B5EF4-FFF2-40B4-BE49-F238E27FC236}">
                <a16:creationId xmlns:a16="http://schemas.microsoft.com/office/drawing/2014/main" id="{C1137C3A-DD3C-A54A-25FA-633F42760232}"/>
              </a:ext>
            </a:extLst>
          </p:cNvPr>
          <p:cNvSpPr txBox="1"/>
          <p:nvPr/>
        </p:nvSpPr>
        <p:spPr>
          <a:xfrm>
            <a:off x="7806233" y="2585288"/>
            <a:ext cx="1502058" cy="369332"/>
          </a:xfrm>
          <a:prstGeom prst="rect">
            <a:avLst/>
          </a:prstGeom>
          <a:noFill/>
        </p:spPr>
        <p:txBody>
          <a:bodyPr wrap="square" rtlCol="0">
            <a:spAutoFit/>
          </a:bodyPr>
          <a:lstStyle/>
          <a:p>
            <a:r>
              <a:rPr lang="en-US" dirty="0">
                <a:latin typeface="Consolas" panose="020B0609020204030204" pitchFamily="49" charset="0"/>
                <a:ea typeface="Cambria Math" panose="02040503050406030204" pitchFamily="18" charset="0"/>
                <a:cs typeface="Consolas" panose="020B0609020204030204" pitchFamily="49" charset="0"/>
              </a:rPr>
              <a:t>Precedence</a:t>
            </a:r>
          </a:p>
        </p:txBody>
      </p:sp>
      <p:sp>
        <p:nvSpPr>
          <p:cNvPr id="91" name="TextBox 90">
            <a:extLst>
              <a:ext uri="{FF2B5EF4-FFF2-40B4-BE49-F238E27FC236}">
                <a16:creationId xmlns:a16="http://schemas.microsoft.com/office/drawing/2014/main" id="{A6429448-F3ED-D629-2EF8-A4EB3434BE24}"/>
              </a:ext>
            </a:extLst>
          </p:cNvPr>
          <p:cNvSpPr txBox="1"/>
          <p:nvPr/>
        </p:nvSpPr>
        <p:spPr>
          <a:xfrm>
            <a:off x="7789066" y="3496188"/>
            <a:ext cx="1700034" cy="369332"/>
          </a:xfrm>
          <a:prstGeom prst="rect">
            <a:avLst/>
          </a:prstGeom>
          <a:noFill/>
        </p:spPr>
        <p:txBody>
          <a:bodyPr wrap="square" rtlCol="0">
            <a:spAutoFit/>
          </a:bodyPr>
          <a:lstStyle/>
          <a:p>
            <a:r>
              <a:rPr lang="en-US" dirty="0" err="1">
                <a:latin typeface="Consolas" panose="020B0609020204030204" pitchFamily="49" charset="0"/>
                <a:ea typeface="Cambria Math" panose="02040503050406030204" pitchFamily="18" charset="0"/>
                <a:cs typeface="Consolas" panose="020B0609020204030204" pitchFamily="49" charset="0"/>
              </a:rPr>
              <a:t>ChosenAlter</a:t>
            </a:r>
            <a:r>
              <a:rPr lang="en-US" dirty="0">
                <a:latin typeface="Consolas" panose="020B0609020204030204" pitchFamily="49" charset="0"/>
                <a:ea typeface="Cambria Math" panose="02040503050406030204" pitchFamily="18" charset="0"/>
                <a:cs typeface="Consolas" panose="020B0609020204030204" pitchFamily="49" charset="0"/>
              </a:rPr>
              <a:t>.</a:t>
            </a:r>
          </a:p>
        </p:txBody>
      </p:sp>
      <p:sp>
        <p:nvSpPr>
          <p:cNvPr id="92" name="TextBox 91">
            <a:extLst>
              <a:ext uri="{FF2B5EF4-FFF2-40B4-BE49-F238E27FC236}">
                <a16:creationId xmlns:a16="http://schemas.microsoft.com/office/drawing/2014/main" id="{0D047A46-8128-B42B-D961-AA0A7FBAFE02}"/>
              </a:ext>
            </a:extLst>
          </p:cNvPr>
          <p:cNvSpPr txBox="1"/>
          <p:nvPr/>
        </p:nvSpPr>
        <p:spPr>
          <a:xfrm>
            <a:off x="9405859" y="3351100"/>
            <a:ext cx="1631224" cy="646331"/>
          </a:xfrm>
          <a:prstGeom prst="rect">
            <a:avLst/>
          </a:prstGeom>
          <a:noFill/>
        </p:spPr>
        <p:txBody>
          <a:bodyPr wrap="square" rtlCol="0">
            <a:spAutoFit/>
          </a:bodyPr>
          <a:lstStyle/>
          <a:p>
            <a:pPr algn="ctr"/>
            <a:r>
              <a:rPr lang="en-US" i="1" dirty="0" err="1">
                <a:latin typeface="Cambria Math" panose="02040503050406030204" pitchFamily="18" charset="0"/>
                <a:ea typeface="Cambria Math" panose="02040503050406030204" pitchFamily="18" charset="0"/>
                <a:cs typeface="Times New Roman" panose="02020603050405020304" pitchFamily="18" charset="0"/>
              </a:rPr>
              <a:t>PersonY</a:t>
            </a:r>
            <a:r>
              <a:rPr lang="en-US" i="1" dirty="0">
                <a:latin typeface="Cambria Math" panose="02040503050406030204" pitchFamily="18" charset="0"/>
                <a:ea typeface="Cambria Math" panose="02040503050406030204" pitchFamily="18" charset="0"/>
                <a:cs typeface="Times New Roman" panose="02020603050405020304" pitchFamily="18" charset="0"/>
              </a:rPr>
              <a:t> </a:t>
            </a:r>
          </a:p>
          <a:p>
            <a:pPr algn="ctr"/>
            <a:r>
              <a:rPr lang="en-US" i="1" dirty="0">
                <a:latin typeface="Cambria Math" panose="02040503050406030204" pitchFamily="18" charset="0"/>
                <a:ea typeface="Cambria Math" panose="02040503050406030204" pitchFamily="18" charset="0"/>
                <a:cs typeface="Times New Roman" panose="02020603050405020304" pitchFamily="18" charset="0"/>
              </a:rPr>
              <a:t>adds vinegar</a:t>
            </a:r>
          </a:p>
        </p:txBody>
      </p:sp>
      <p:sp>
        <p:nvSpPr>
          <p:cNvPr id="93" name="TextBox 92">
            <a:extLst>
              <a:ext uri="{FF2B5EF4-FFF2-40B4-BE49-F238E27FC236}">
                <a16:creationId xmlns:a16="http://schemas.microsoft.com/office/drawing/2014/main" id="{75A5275A-208C-3404-594A-262B588D8A3A}"/>
              </a:ext>
            </a:extLst>
          </p:cNvPr>
          <p:cNvSpPr txBox="1"/>
          <p:nvPr/>
        </p:nvSpPr>
        <p:spPr>
          <a:xfrm>
            <a:off x="9284172" y="2485718"/>
            <a:ext cx="1796164" cy="646331"/>
          </a:xfrm>
          <a:prstGeom prst="rect">
            <a:avLst/>
          </a:prstGeom>
          <a:noFill/>
        </p:spPr>
        <p:txBody>
          <a:bodyPr wrap="square" rtlCol="0">
            <a:spAutoFit/>
          </a:bodyPr>
          <a:lstStyle/>
          <a:p>
            <a:pPr algn="ctr"/>
            <a:r>
              <a:rPr lang="en-US" i="1" dirty="0" err="1">
                <a:latin typeface="Cambria Math" panose="02040503050406030204" pitchFamily="18" charset="0"/>
                <a:ea typeface="Cambria Math" panose="02040503050406030204" pitchFamily="18" charset="0"/>
                <a:cs typeface="Times New Roman" panose="02020603050405020304" pitchFamily="18" charset="0"/>
              </a:rPr>
              <a:t>PersonY</a:t>
            </a:r>
            <a:r>
              <a:rPr lang="en-US" i="1" dirty="0">
                <a:latin typeface="Cambria Math" panose="02040503050406030204" pitchFamily="18" charset="0"/>
                <a:ea typeface="Cambria Math" panose="02040503050406030204" pitchFamily="18" charset="0"/>
                <a:cs typeface="Times New Roman" panose="02020603050405020304" pitchFamily="18" charset="0"/>
              </a:rPr>
              <a:t> </a:t>
            </a:r>
          </a:p>
          <a:p>
            <a:pPr algn="ctr"/>
            <a:r>
              <a:rPr lang="en-US" i="1" dirty="0">
                <a:latin typeface="Cambria Math" panose="02040503050406030204" pitchFamily="18" charset="0"/>
                <a:ea typeface="Cambria Math" panose="02040503050406030204" pitchFamily="18" charset="0"/>
                <a:cs typeface="Times New Roman" panose="02020603050405020304" pitchFamily="18" charset="0"/>
              </a:rPr>
              <a:t>adds soy sauce</a:t>
            </a:r>
          </a:p>
        </p:txBody>
      </p:sp>
      <p:sp>
        <p:nvSpPr>
          <p:cNvPr id="94" name="TextBox 93">
            <a:extLst>
              <a:ext uri="{FF2B5EF4-FFF2-40B4-BE49-F238E27FC236}">
                <a16:creationId xmlns:a16="http://schemas.microsoft.com/office/drawing/2014/main" id="{D1B97706-2B68-95E1-9757-E385EAD6D46A}"/>
              </a:ext>
            </a:extLst>
          </p:cNvPr>
          <p:cNvSpPr txBox="1"/>
          <p:nvPr/>
        </p:nvSpPr>
        <p:spPr>
          <a:xfrm>
            <a:off x="7764277" y="4356980"/>
            <a:ext cx="339914" cy="276999"/>
          </a:xfrm>
          <a:prstGeom prst="rect">
            <a:avLst/>
          </a:prstGeom>
          <a:noFill/>
        </p:spPr>
        <p:txBody>
          <a:bodyPr wrap="square" rtlCol="0">
            <a:spAutoFit/>
          </a:bodyPr>
          <a:lstStyle/>
          <a:p>
            <a:pPr algn="ctr"/>
            <a:r>
              <a:rPr lang="en-US" sz="1200" i="1" dirty="0">
                <a:latin typeface="Cambria Math" panose="02040503050406030204" pitchFamily="18" charset="0"/>
                <a:ea typeface="Cambria Math" panose="02040503050406030204" pitchFamily="18" charset="0"/>
                <a:cs typeface="Times New Roman" panose="02020603050405020304" pitchFamily="18" charset="0"/>
              </a:rPr>
              <a:t>…</a:t>
            </a:r>
          </a:p>
        </p:txBody>
      </p:sp>
      <p:sp>
        <p:nvSpPr>
          <p:cNvPr id="95" name="TextBox 94">
            <a:extLst>
              <a:ext uri="{FF2B5EF4-FFF2-40B4-BE49-F238E27FC236}">
                <a16:creationId xmlns:a16="http://schemas.microsoft.com/office/drawing/2014/main" id="{DD3EBE5B-5144-D266-E07A-7C93A4252ECA}"/>
              </a:ext>
            </a:extLst>
          </p:cNvPr>
          <p:cNvSpPr txBox="1"/>
          <p:nvPr/>
        </p:nvSpPr>
        <p:spPr>
          <a:xfrm>
            <a:off x="9087948" y="4364127"/>
            <a:ext cx="339914" cy="276999"/>
          </a:xfrm>
          <a:prstGeom prst="rect">
            <a:avLst/>
          </a:prstGeom>
          <a:noFill/>
        </p:spPr>
        <p:txBody>
          <a:bodyPr wrap="square" rtlCol="0">
            <a:spAutoFit/>
          </a:bodyPr>
          <a:lstStyle/>
          <a:p>
            <a:pPr algn="ctr"/>
            <a:r>
              <a:rPr lang="en-US" sz="1200" i="1" dirty="0">
                <a:latin typeface="Cambria Math" panose="02040503050406030204" pitchFamily="18" charset="0"/>
                <a:ea typeface="Cambria Math" panose="02040503050406030204" pitchFamily="18" charset="0"/>
                <a:cs typeface="Times New Roman" panose="02020603050405020304" pitchFamily="18" charset="0"/>
              </a:rPr>
              <a:t>…</a:t>
            </a:r>
          </a:p>
        </p:txBody>
      </p:sp>
      <p:sp>
        <p:nvSpPr>
          <p:cNvPr id="96" name="TextBox 95">
            <a:extLst>
              <a:ext uri="{FF2B5EF4-FFF2-40B4-BE49-F238E27FC236}">
                <a16:creationId xmlns:a16="http://schemas.microsoft.com/office/drawing/2014/main" id="{54EAFD5A-3680-53FB-2D30-C8C216D8190E}"/>
              </a:ext>
            </a:extLst>
          </p:cNvPr>
          <p:cNvSpPr txBox="1"/>
          <p:nvPr/>
        </p:nvSpPr>
        <p:spPr>
          <a:xfrm>
            <a:off x="5660966" y="1610068"/>
            <a:ext cx="758154" cy="461665"/>
          </a:xfrm>
          <a:prstGeom prst="rect">
            <a:avLst/>
          </a:prstGeom>
          <a:noFill/>
        </p:spPr>
        <p:txBody>
          <a:bodyPr wrap="square" rtlCol="0">
            <a:spAutoFit/>
          </a:bodyPr>
          <a:lstStyle/>
          <a:p>
            <a:r>
              <a:rPr lang="en-US" altLang="zh-CN" sz="2400" dirty="0"/>
              <a:t>Key</a:t>
            </a:r>
            <a:endParaRPr lang="en-US" sz="2400" dirty="0"/>
          </a:p>
        </p:txBody>
      </p:sp>
      <p:sp>
        <p:nvSpPr>
          <p:cNvPr id="97" name="Rounded Rectangle 64">
            <a:extLst>
              <a:ext uri="{FF2B5EF4-FFF2-40B4-BE49-F238E27FC236}">
                <a16:creationId xmlns:a16="http://schemas.microsoft.com/office/drawing/2014/main" id="{C656CB6F-B38F-ED25-0068-31238BB6AFFD}"/>
              </a:ext>
            </a:extLst>
          </p:cNvPr>
          <p:cNvSpPr/>
          <p:nvPr/>
        </p:nvSpPr>
        <p:spPr>
          <a:xfrm>
            <a:off x="7682201" y="1997749"/>
            <a:ext cx="3806402" cy="2802517"/>
          </a:xfrm>
          <a:prstGeom prst="roundRect">
            <a:avLst>
              <a:gd name="adj" fmla="val 765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8260726E-264F-9B21-9D3B-C3CD2B9C6E9F}"/>
              </a:ext>
            </a:extLst>
          </p:cNvPr>
          <p:cNvSpPr txBox="1"/>
          <p:nvPr/>
        </p:nvSpPr>
        <p:spPr>
          <a:xfrm>
            <a:off x="7595632" y="1625317"/>
            <a:ext cx="938899" cy="461665"/>
          </a:xfrm>
          <a:prstGeom prst="rect">
            <a:avLst/>
          </a:prstGeom>
          <a:noFill/>
        </p:spPr>
        <p:txBody>
          <a:bodyPr wrap="square" rtlCol="0">
            <a:spAutoFit/>
          </a:bodyPr>
          <a:lstStyle/>
          <a:p>
            <a:r>
              <a:rPr lang="en-US" altLang="zh-CN" sz="2400" dirty="0"/>
              <a:t>Value</a:t>
            </a:r>
            <a:endParaRPr lang="en-US" sz="2400" dirty="0"/>
          </a:p>
        </p:txBody>
      </p:sp>
      <p:cxnSp>
        <p:nvCxnSpPr>
          <p:cNvPr id="99" name="Straight Arrow Connector 98">
            <a:extLst>
              <a:ext uri="{FF2B5EF4-FFF2-40B4-BE49-F238E27FC236}">
                <a16:creationId xmlns:a16="http://schemas.microsoft.com/office/drawing/2014/main" id="{2E7D25C2-482F-0092-DBC0-CA297B7F3D11}"/>
              </a:ext>
            </a:extLst>
          </p:cNvPr>
          <p:cNvCxnSpPr>
            <a:cxnSpLocks/>
            <a:stCxn id="24" idx="0"/>
            <a:endCxn id="29" idx="2"/>
          </p:cNvCxnSpPr>
          <p:nvPr/>
        </p:nvCxnSpPr>
        <p:spPr>
          <a:xfrm flipV="1">
            <a:off x="3825582" y="3564075"/>
            <a:ext cx="1730" cy="56475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00" name="TextBox 99">
            <a:extLst>
              <a:ext uri="{FF2B5EF4-FFF2-40B4-BE49-F238E27FC236}">
                <a16:creationId xmlns:a16="http://schemas.microsoft.com/office/drawing/2014/main" id="{AFE19D0C-21C9-E4B7-46C9-8972FDDD93D7}"/>
              </a:ext>
            </a:extLst>
          </p:cNvPr>
          <p:cNvSpPr txBox="1"/>
          <p:nvPr/>
        </p:nvSpPr>
        <p:spPr>
          <a:xfrm>
            <a:off x="1984695" y="3663159"/>
            <a:ext cx="1840886" cy="369332"/>
          </a:xfrm>
          <a:prstGeom prst="rect">
            <a:avLst/>
          </a:prstGeom>
          <a:noFill/>
        </p:spPr>
        <p:txBody>
          <a:bodyPr wrap="square" rtlCol="0">
            <a:spAutoFit/>
          </a:bodyPr>
          <a:lstStyle/>
          <a:p>
            <a:r>
              <a:rPr lang="en-US" dirty="0">
                <a:latin typeface="Consolas" panose="020B0609020204030204" pitchFamily="49" charset="0"/>
                <a:ea typeface="Cambria Math" panose="02040503050406030204" pitchFamily="18" charset="0"/>
                <a:cs typeface="Consolas" panose="020B0609020204030204" pitchFamily="49" charset="0"/>
              </a:rPr>
              <a:t>Succession</a:t>
            </a:r>
          </a:p>
        </p:txBody>
      </p:sp>
      <p:cxnSp>
        <p:nvCxnSpPr>
          <p:cNvPr id="101" name="Straight Arrow Connector 100">
            <a:extLst>
              <a:ext uri="{FF2B5EF4-FFF2-40B4-BE49-F238E27FC236}">
                <a16:creationId xmlns:a16="http://schemas.microsoft.com/office/drawing/2014/main" id="{2F136920-0074-F41E-3EB2-64F3DC05DCD9}"/>
              </a:ext>
            </a:extLst>
          </p:cNvPr>
          <p:cNvCxnSpPr>
            <a:cxnSpLocks/>
            <a:stCxn id="14" idx="0"/>
            <a:endCxn id="19" idx="2"/>
          </p:cNvCxnSpPr>
          <p:nvPr/>
        </p:nvCxnSpPr>
        <p:spPr>
          <a:xfrm flipV="1">
            <a:off x="2077776" y="3568468"/>
            <a:ext cx="5190" cy="55871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02" name="Straight Arrow Connector 101">
            <a:extLst>
              <a:ext uri="{FF2B5EF4-FFF2-40B4-BE49-F238E27FC236}">
                <a16:creationId xmlns:a16="http://schemas.microsoft.com/office/drawing/2014/main" id="{7B62FEFF-4991-254C-D1A1-E42E691FD4C5}"/>
              </a:ext>
            </a:extLst>
          </p:cNvPr>
          <p:cNvCxnSpPr>
            <a:cxnSpLocks/>
            <a:stCxn id="29" idx="1"/>
            <a:endCxn id="34" idx="2"/>
          </p:cNvCxnSpPr>
          <p:nvPr/>
        </p:nvCxnSpPr>
        <p:spPr>
          <a:xfrm flipH="1" flipV="1">
            <a:off x="2952718" y="2859246"/>
            <a:ext cx="355849" cy="54274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03" name="TextBox 102">
            <a:extLst>
              <a:ext uri="{FF2B5EF4-FFF2-40B4-BE49-F238E27FC236}">
                <a16:creationId xmlns:a16="http://schemas.microsoft.com/office/drawing/2014/main" id="{9AEC801D-C650-352B-9131-C103A21E5F6B}"/>
              </a:ext>
            </a:extLst>
          </p:cNvPr>
          <p:cNvSpPr txBox="1"/>
          <p:nvPr/>
        </p:nvSpPr>
        <p:spPr>
          <a:xfrm>
            <a:off x="1078230" y="2836352"/>
            <a:ext cx="1840886" cy="369332"/>
          </a:xfrm>
          <a:prstGeom prst="rect">
            <a:avLst/>
          </a:prstGeom>
          <a:noFill/>
        </p:spPr>
        <p:txBody>
          <a:bodyPr wrap="square" rtlCol="0">
            <a:spAutoFit/>
          </a:bodyPr>
          <a:lstStyle/>
          <a:p>
            <a:r>
              <a:rPr lang="en-US" dirty="0">
                <a:latin typeface="Consolas" panose="020B0609020204030204" pitchFamily="49" charset="0"/>
                <a:ea typeface="Cambria Math" panose="02040503050406030204" pitchFamily="18" charset="0"/>
                <a:cs typeface="Consolas" panose="020B0609020204030204" pitchFamily="49" charset="0"/>
              </a:rPr>
              <a:t>Intersection</a:t>
            </a:r>
          </a:p>
        </p:txBody>
      </p:sp>
      <p:cxnSp>
        <p:nvCxnSpPr>
          <p:cNvPr id="104" name="Straight Arrow Connector 103">
            <a:extLst>
              <a:ext uri="{FF2B5EF4-FFF2-40B4-BE49-F238E27FC236}">
                <a16:creationId xmlns:a16="http://schemas.microsoft.com/office/drawing/2014/main" id="{64A63ECD-EF22-92EE-D784-09E872DFDA69}"/>
              </a:ext>
            </a:extLst>
          </p:cNvPr>
          <p:cNvCxnSpPr>
            <a:cxnSpLocks/>
            <a:stCxn id="34" idx="0"/>
            <a:endCxn id="39" idx="2"/>
          </p:cNvCxnSpPr>
          <p:nvPr/>
        </p:nvCxnSpPr>
        <p:spPr>
          <a:xfrm flipV="1">
            <a:off x="2952718" y="2128386"/>
            <a:ext cx="3068" cy="406689"/>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05" name="TextBox 104">
            <a:extLst>
              <a:ext uri="{FF2B5EF4-FFF2-40B4-BE49-F238E27FC236}">
                <a16:creationId xmlns:a16="http://schemas.microsoft.com/office/drawing/2014/main" id="{7B5AC148-EC1B-085A-389E-CE4BD87B0B48}"/>
              </a:ext>
            </a:extLst>
          </p:cNvPr>
          <p:cNvSpPr txBox="1"/>
          <p:nvPr/>
        </p:nvSpPr>
        <p:spPr>
          <a:xfrm>
            <a:off x="2919116" y="2142812"/>
            <a:ext cx="1072715" cy="369332"/>
          </a:xfrm>
          <a:prstGeom prst="rect">
            <a:avLst/>
          </a:prstGeom>
          <a:noFill/>
        </p:spPr>
        <p:txBody>
          <a:bodyPr wrap="square" rtlCol="0">
            <a:spAutoFit/>
          </a:bodyPr>
          <a:lstStyle/>
          <a:p>
            <a:r>
              <a:rPr lang="en-US" dirty="0">
                <a:latin typeface="Consolas" panose="020B0609020204030204" pitchFamily="49" charset="0"/>
                <a:ea typeface="Cambria Math" panose="02040503050406030204" pitchFamily="18" charset="0"/>
                <a:cs typeface="Consolas" panose="020B0609020204030204" pitchFamily="49" charset="0"/>
              </a:rPr>
              <a:t>Reason</a:t>
            </a:r>
          </a:p>
        </p:txBody>
      </p:sp>
      <p:sp>
        <p:nvSpPr>
          <p:cNvPr id="106" name="Arrow: Right 152">
            <a:extLst>
              <a:ext uri="{FF2B5EF4-FFF2-40B4-BE49-F238E27FC236}">
                <a16:creationId xmlns:a16="http://schemas.microsoft.com/office/drawing/2014/main" id="{3B79F02A-F866-AB28-8300-793F5AB9D4D9}"/>
              </a:ext>
            </a:extLst>
          </p:cNvPr>
          <p:cNvSpPr/>
          <p:nvPr/>
        </p:nvSpPr>
        <p:spPr>
          <a:xfrm>
            <a:off x="7199334" y="2358101"/>
            <a:ext cx="594207" cy="127321"/>
          </a:xfrm>
          <a:prstGeom prst="rightArrow">
            <a:avLst/>
          </a:prstGeom>
          <a:solidFill>
            <a:srgbClr val="A6C3EF"/>
          </a:solidFill>
          <a:ln>
            <a:solidFill>
              <a:srgbClr val="A6C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07" name="Arrow: Right 153">
            <a:extLst>
              <a:ext uri="{FF2B5EF4-FFF2-40B4-BE49-F238E27FC236}">
                <a16:creationId xmlns:a16="http://schemas.microsoft.com/office/drawing/2014/main" id="{9317C32B-E6CC-4564-2840-AE2083E08460}"/>
              </a:ext>
            </a:extLst>
          </p:cNvPr>
          <p:cNvSpPr/>
          <p:nvPr/>
        </p:nvSpPr>
        <p:spPr>
          <a:xfrm>
            <a:off x="7195714" y="3161825"/>
            <a:ext cx="568563" cy="125543"/>
          </a:xfrm>
          <a:prstGeom prst="rightArrow">
            <a:avLst/>
          </a:prstGeom>
          <a:solidFill>
            <a:srgbClr val="A6C3EF"/>
          </a:solidFill>
          <a:ln>
            <a:solidFill>
              <a:srgbClr val="A6C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08" name="Arrow: Right 154">
            <a:extLst>
              <a:ext uri="{FF2B5EF4-FFF2-40B4-BE49-F238E27FC236}">
                <a16:creationId xmlns:a16="http://schemas.microsoft.com/office/drawing/2014/main" id="{00104609-E94F-7F74-971F-B3084F197DC5}"/>
              </a:ext>
            </a:extLst>
          </p:cNvPr>
          <p:cNvSpPr/>
          <p:nvPr/>
        </p:nvSpPr>
        <p:spPr>
          <a:xfrm>
            <a:off x="7200097" y="4023249"/>
            <a:ext cx="594207" cy="127321"/>
          </a:xfrm>
          <a:prstGeom prst="rightArrow">
            <a:avLst/>
          </a:prstGeom>
          <a:solidFill>
            <a:srgbClr val="A6C3EF"/>
          </a:solidFill>
          <a:ln>
            <a:solidFill>
              <a:srgbClr val="A6C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cxnSp>
        <p:nvCxnSpPr>
          <p:cNvPr id="109" name="Straight Arrow Connector 108">
            <a:extLst>
              <a:ext uri="{FF2B5EF4-FFF2-40B4-BE49-F238E27FC236}">
                <a16:creationId xmlns:a16="http://schemas.microsoft.com/office/drawing/2014/main" id="{3EBB00DD-9D07-322F-D361-24BEEADFA5D9}"/>
              </a:ext>
            </a:extLst>
          </p:cNvPr>
          <p:cNvCxnSpPr>
            <a:cxnSpLocks/>
          </p:cNvCxnSpPr>
          <p:nvPr/>
        </p:nvCxnSpPr>
        <p:spPr>
          <a:xfrm flipV="1">
            <a:off x="3490056" y="2844101"/>
            <a:ext cx="2125389" cy="1514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10" name="Connector: Elbow 159">
            <a:extLst>
              <a:ext uri="{FF2B5EF4-FFF2-40B4-BE49-F238E27FC236}">
                <a16:creationId xmlns:a16="http://schemas.microsoft.com/office/drawing/2014/main" id="{93D75175-1CB6-921E-17C8-3411637FE511}"/>
              </a:ext>
            </a:extLst>
          </p:cNvPr>
          <p:cNvCxnSpPr>
            <a:cxnSpLocks/>
            <a:stCxn id="66" idx="0"/>
            <a:endCxn id="34" idx="3"/>
          </p:cNvCxnSpPr>
          <p:nvPr/>
        </p:nvCxnSpPr>
        <p:spPr>
          <a:xfrm rot="16200000" flipH="1" flipV="1">
            <a:off x="6607642" y="-880505"/>
            <a:ext cx="441486" cy="6713845"/>
          </a:xfrm>
          <a:prstGeom prst="bentConnector4">
            <a:avLst>
              <a:gd name="adj1" fmla="val -132327"/>
              <a:gd name="adj2" fmla="val 73157"/>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11" name="Rounded Rectangle 62">
            <a:extLst>
              <a:ext uri="{FF2B5EF4-FFF2-40B4-BE49-F238E27FC236}">
                <a16:creationId xmlns:a16="http://schemas.microsoft.com/office/drawing/2014/main" id="{1CDA7C9D-8405-DCF1-B3A3-F8A9A5D34FE3}"/>
              </a:ext>
            </a:extLst>
          </p:cNvPr>
          <p:cNvSpPr/>
          <p:nvPr/>
        </p:nvSpPr>
        <p:spPr>
          <a:xfrm>
            <a:off x="851401" y="1093455"/>
            <a:ext cx="4264502" cy="3897312"/>
          </a:xfrm>
          <a:prstGeom prst="roundRect">
            <a:avLst>
              <a:gd name="adj" fmla="val 239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2" name="Straight Connector 111">
            <a:extLst>
              <a:ext uri="{FF2B5EF4-FFF2-40B4-BE49-F238E27FC236}">
                <a16:creationId xmlns:a16="http://schemas.microsoft.com/office/drawing/2014/main" id="{F6719A84-6567-C707-E55C-BD53193F7EA0}"/>
              </a:ext>
            </a:extLst>
          </p:cNvPr>
          <p:cNvCxnSpPr>
            <a:cxnSpLocks/>
          </p:cNvCxnSpPr>
          <p:nvPr/>
        </p:nvCxnSpPr>
        <p:spPr>
          <a:xfrm flipV="1">
            <a:off x="8544283" y="1688767"/>
            <a:ext cx="0" cy="566907"/>
          </a:xfrm>
          <a:prstGeom prst="line">
            <a:avLst/>
          </a:prstGeom>
          <a:ln w="19050"/>
        </p:spPr>
        <p:style>
          <a:lnRef idx="1">
            <a:schemeClr val="dk1"/>
          </a:lnRef>
          <a:fillRef idx="0">
            <a:schemeClr val="dk1"/>
          </a:fillRef>
          <a:effectRef idx="0">
            <a:schemeClr val="dk1"/>
          </a:effectRef>
          <a:fontRef idx="minor">
            <a:schemeClr val="tx1"/>
          </a:fontRef>
        </p:style>
      </p:cxnSp>
      <p:cxnSp>
        <p:nvCxnSpPr>
          <p:cNvPr id="113" name="Straight Arrow Connector 112">
            <a:extLst>
              <a:ext uri="{FF2B5EF4-FFF2-40B4-BE49-F238E27FC236}">
                <a16:creationId xmlns:a16="http://schemas.microsoft.com/office/drawing/2014/main" id="{D99F5565-E9BD-C8D7-1B75-7B8013265DE9}"/>
              </a:ext>
            </a:extLst>
          </p:cNvPr>
          <p:cNvCxnSpPr>
            <a:cxnSpLocks/>
            <a:stCxn id="19" idx="3"/>
            <a:endCxn id="34" idx="2"/>
          </p:cNvCxnSpPr>
          <p:nvPr/>
        </p:nvCxnSpPr>
        <p:spPr>
          <a:xfrm flipV="1">
            <a:off x="2601710" y="2859246"/>
            <a:ext cx="351008" cy="54713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16" name="TextBox 115">
            <a:extLst>
              <a:ext uri="{FF2B5EF4-FFF2-40B4-BE49-F238E27FC236}">
                <a16:creationId xmlns:a16="http://schemas.microsoft.com/office/drawing/2014/main" id="{B4183EEA-D3A9-E2E6-35C7-4011F1AA43BE}"/>
              </a:ext>
            </a:extLst>
          </p:cNvPr>
          <p:cNvSpPr txBox="1"/>
          <p:nvPr/>
        </p:nvSpPr>
        <p:spPr>
          <a:xfrm>
            <a:off x="5079459" y="2790185"/>
            <a:ext cx="539635" cy="461665"/>
          </a:xfrm>
          <a:prstGeom prst="rect">
            <a:avLst/>
          </a:prstGeom>
          <a:noFill/>
        </p:spPr>
        <p:txBody>
          <a:bodyPr wrap="square" rtlCol="0">
            <a:spAutoFit/>
          </a:bodyPr>
          <a:lstStyle/>
          <a:p>
            <a:r>
              <a:rPr lang="en-HK" sz="2400" dirty="0"/>
              <a:t>(1)</a:t>
            </a:r>
          </a:p>
        </p:txBody>
      </p:sp>
      <p:sp>
        <p:nvSpPr>
          <p:cNvPr id="117" name="TextBox 116">
            <a:extLst>
              <a:ext uri="{FF2B5EF4-FFF2-40B4-BE49-F238E27FC236}">
                <a16:creationId xmlns:a16="http://schemas.microsoft.com/office/drawing/2014/main" id="{51623695-8148-5E10-E509-B3F8AD603238}"/>
              </a:ext>
            </a:extLst>
          </p:cNvPr>
          <p:cNvSpPr txBox="1"/>
          <p:nvPr/>
        </p:nvSpPr>
        <p:spPr>
          <a:xfrm>
            <a:off x="7099275" y="1939807"/>
            <a:ext cx="539635" cy="461665"/>
          </a:xfrm>
          <a:prstGeom prst="rect">
            <a:avLst/>
          </a:prstGeom>
          <a:noFill/>
        </p:spPr>
        <p:txBody>
          <a:bodyPr wrap="square" rtlCol="0">
            <a:spAutoFit/>
          </a:bodyPr>
          <a:lstStyle/>
          <a:p>
            <a:r>
              <a:rPr lang="en-HK" sz="2400" dirty="0"/>
              <a:t>(2)</a:t>
            </a:r>
          </a:p>
        </p:txBody>
      </p:sp>
      <mc:AlternateContent xmlns:mc="http://schemas.openxmlformats.org/markup-compatibility/2006" xmlns:a14="http://schemas.microsoft.com/office/drawing/2010/main">
        <mc:Choice Requires="a14">
          <p:sp>
            <p:nvSpPr>
              <p:cNvPr id="118" name="TextBox 117">
                <a:extLst>
                  <a:ext uri="{FF2B5EF4-FFF2-40B4-BE49-F238E27FC236}">
                    <a16:creationId xmlns:a16="http://schemas.microsoft.com/office/drawing/2014/main" id="{41B7B5A9-BFAF-1AB8-7838-9E4F5AB7DF03}"/>
                  </a:ext>
                </a:extLst>
              </p:cNvPr>
              <p:cNvSpPr txBox="1"/>
              <p:nvPr/>
            </p:nvSpPr>
            <p:spPr>
              <a:xfrm>
                <a:off x="3991738" y="5160442"/>
                <a:ext cx="4382700" cy="1307794"/>
              </a:xfrm>
              <a:prstGeom prst="rect">
                <a:avLst/>
              </a:prstGeom>
              <a:noFill/>
            </p:spPr>
            <p:txBody>
              <a:bodyPr wrap="square" lIns="0" tIns="0" rIns="0" bIns="0" rtlCol="0">
                <a:spAutoFit/>
              </a:bodyPr>
              <a:lstStyle/>
              <a:p>
                <a:r>
                  <a:rPr lang="en-HK" sz="2000" dirty="0"/>
                  <a:t>(2) </a:t>
                </a:r>
                <a14:m>
                  <m:oMath xmlns:m="http://schemas.openxmlformats.org/officeDocument/2006/math">
                    <m:sSub>
                      <m:sSubPr>
                        <m:ctrlPr>
                          <a:rPr lang="en-HK" sz="2000" i="1" smtClean="0">
                            <a:latin typeface="Cambria Math" panose="02040503050406030204" pitchFamily="18" charset="0"/>
                          </a:rPr>
                        </m:ctrlPr>
                      </m:sSubPr>
                      <m:e>
                        <m:r>
                          <a:rPr lang="en-HK" sz="2000" b="0" i="1" smtClean="0">
                            <a:latin typeface="Cambria Math" panose="02040503050406030204" pitchFamily="18" charset="0"/>
                          </a:rPr>
                          <m:t>𝑣</m:t>
                        </m:r>
                      </m:e>
                      <m:sub>
                        <m:r>
                          <a:rPr lang="en-HK" sz="2000" b="0" i="1" smtClean="0">
                            <a:latin typeface="Cambria Math" panose="02040503050406030204" pitchFamily="18" charset="0"/>
                          </a:rPr>
                          <m:t>𝑖</m:t>
                        </m:r>
                      </m:sub>
                    </m:sSub>
                    <m:r>
                      <a:rPr lang="en-HK" sz="2000" b="0" i="1" smtClean="0">
                        <a:latin typeface="Cambria Math" panose="02040503050406030204" pitchFamily="18" charset="0"/>
                      </a:rPr>
                      <m:t>= </m:t>
                    </m:r>
                    <m:nary>
                      <m:naryPr>
                        <m:chr m:val="∑"/>
                        <m:ctrlPr>
                          <a:rPr lang="en-HK" sz="2000" b="0" i="1" smtClean="0">
                            <a:latin typeface="Cambria Math" panose="02040503050406030204" pitchFamily="18" charset="0"/>
                          </a:rPr>
                        </m:ctrlPr>
                      </m:naryPr>
                      <m:sub>
                        <m:r>
                          <m:rPr>
                            <m:brk m:alnAt="23"/>
                          </m:rPr>
                          <a:rPr lang="en-HK" sz="2000" b="0" i="1" smtClean="0">
                            <a:latin typeface="Cambria Math" panose="02040503050406030204" pitchFamily="18" charset="0"/>
                          </a:rPr>
                          <m:t>𝑚</m:t>
                        </m:r>
                        <m:r>
                          <a:rPr lang="en-HK" sz="2000" b="0" i="1" smtClean="0">
                            <a:latin typeface="Cambria Math" panose="02040503050406030204" pitchFamily="18" charset="0"/>
                          </a:rPr>
                          <m:t>=1</m:t>
                        </m:r>
                      </m:sub>
                      <m:sup>
                        <m:r>
                          <a:rPr lang="en-HK" sz="2000" b="0" i="1" smtClean="0">
                            <a:latin typeface="Cambria Math" panose="02040503050406030204" pitchFamily="18" charset="0"/>
                          </a:rPr>
                          <m:t>𝑀</m:t>
                        </m:r>
                      </m:sup>
                      <m:e>
                        <m:sSub>
                          <m:sSubPr>
                            <m:ctrlPr>
                              <a:rPr lang="en-HK" sz="2000" b="0" i="1" smtClean="0">
                                <a:latin typeface="Cambria Math" panose="02040503050406030204" pitchFamily="18" charset="0"/>
                              </a:rPr>
                            </m:ctrlPr>
                          </m:sSubPr>
                          <m:e>
                            <m:r>
                              <a:rPr lang="en-HK" sz="2000" b="0" i="1" smtClean="0">
                                <a:latin typeface="Cambria Math" panose="02040503050406030204" pitchFamily="18" charset="0"/>
                              </a:rPr>
                              <m:t>𝑠</m:t>
                            </m:r>
                          </m:e>
                          <m:sub>
                            <m:r>
                              <a:rPr lang="en-HK" sz="2000" b="0" i="1" smtClean="0">
                                <a:latin typeface="Cambria Math" panose="02040503050406030204" pitchFamily="18" charset="0"/>
                              </a:rPr>
                              <m:t>𝑖</m:t>
                            </m:r>
                            <m:r>
                              <a:rPr lang="en-HK" sz="2000" b="0" i="1" smtClean="0">
                                <a:latin typeface="Cambria Math" panose="02040503050406030204" pitchFamily="18" charset="0"/>
                              </a:rPr>
                              <m:t>,</m:t>
                            </m:r>
                            <m:r>
                              <a:rPr lang="en-HK" sz="2000" b="0" i="1" smtClean="0">
                                <a:latin typeface="Cambria Math" panose="02040503050406030204" pitchFamily="18" charset="0"/>
                              </a:rPr>
                              <m:t>𝑚</m:t>
                            </m:r>
                          </m:sub>
                        </m:sSub>
                        <m:r>
                          <a:rPr lang="en-HK" sz="2000" b="0" i="1" smtClean="0">
                            <a:latin typeface="Cambria Math" panose="02040503050406030204" pitchFamily="18" charset="0"/>
                          </a:rPr>
                          <m:t> (</m:t>
                        </m:r>
                        <m:sSubSup>
                          <m:sSubSupPr>
                            <m:ctrlPr>
                              <a:rPr lang="en-HK" sz="2000" i="1">
                                <a:latin typeface="Cambria Math" panose="02040503050406030204" pitchFamily="18" charset="0"/>
                              </a:rPr>
                            </m:ctrlPr>
                          </m:sSubSupPr>
                          <m:e>
                            <m:r>
                              <a:rPr lang="en-HK" sz="2000" i="1">
                                <a:latin typeface="Cambria Math" panose="02040503050406030204" pitchFamily="18" charset="0"/>
                              </a:rPr>
                              <m:t>𝑐</m:t>
                            </m:r>
                          </m:e>
                          <m:sub>
                            <m:r>
                              <a:rPr lang="en-HK" sz="2000" b="0" i="1" smtClean="0">
                                <a:latin typeface="Cambria Math" panose="02040503050406030204" pitchFamily="18" charset="0"/>
                              </a:rPr>
                              <m:t>𝑟</m:t>
                            </m:r>
                          </m:sub>
                          <m:sup>
                            <m:d>
                              <m:dPr>
                                <m:ctrlPr>
                                  <a:rPr lang="en-HK" sz="2000" i="1">
                                    <a:latin typeface="Cambria Math" panose="02040503050406030204" pitchFamily="18" charset="0"/>
                                  </a:rPr>
                                </m:ctrlPr>
                              </m:dPr>
                              <m:e>
                                <m:r>
                                  <a:rPr lang="en-HK" sz="2000" i="1">
                                    <a:latin typeface="Cambria Math" panose="02040503050406030204" pitchFamily="18" charset="0"/>
                                  </a:rPr>
                                  <m:t>𝑚</m:t>
                                </m:r>
                              </m:e>
                            </m:d>
                          </m:sup>
                        </m:sSubSup>
                        <m:r>
                          <a:rPr lang="en-HK" sz="2000" b="0" i="1" smtClean="0">
                            <a:latin typeface="Cambria Math" panose="02040503050406030204" pitchFamily="18" charset="0"/>
                          </a:rPr>
                          <m:t>+</m:t>
                        </m:r>
                        <m:sSubSup>
                          <m:sSubSupPr>
                            <m:ctrlPr>
                              <a:rPr lang="en-HK" sz="2000" i="1">
                                <a:latin typeface="Cambria Math" panose="02040503050406030204" pitchFamily="18" charset="0"/>
                              </a:rPr>
                            </m:ctrlPr>
                          </m:sSubSupPr>
                          <m:e>
                            <m:r>
                              <a:rPr lang="en-HK" sz="2000" i="1">
                                <a:latin typeface="Cambria Math" panose="02040503050406030204" pitchFamily="18" charset="0"/>
                              </a:rPr>
                              <m:t>𝑐</m:t>
                            </m:r>
                          </m:e>
                          <m:sub>
                            <m:r>
                              <a:rPr lang="en-HK" sz="2000" b="0" i="1" smtClean="0">
                                <a:latin typeface="Cambria Math" panose="02040503050406030204" pitchFamily="18" charset="0"/>
                              </a:rPr>
                              <m:t>𝑡</m:t>
                            </m:r>
                          </m:sub>
                          <m:sup>
                            <m:r>
                              <a:rPr lang="en-HK" sz="2000" i="1">
                                <a:latin typeface="Cambria Math" panose="02040503050406030204" pitchFamily="18" charset="0"/>
                              </a:rPr>
                              <m:t>(</m:t>
                            </m:r>
                            <m:r>
                              <a:rPr lang="en-HK" sz="2000" i="1">
                                <a:latin typeface="Cambria Math" panose="02040503050406030204" pitchFamily="18" charset="0"/>
                              </a:rPr>
                              <m:t>𝑚</m:t>
                            </m:r>
                            <m:r>
                              <a:rPr lang="en-HK" sz="2000" i="1">
                                <a:latin typeface="Cambria Math" panose="02040503050406030204" pitchFamily="18" charset="0"/>
                              </a:rPr>
                              <m:t>)</m:t>
                            </m:r>
                          </m:sup>
                        </m:sSubSup>
                        <m:r>
                          <a:rPr lang="en-HK" sz="2000" b="0" i="1" smtClean="0">
                            <a:latin typeface="Cambria Math" panose="02040503050406030204" pitchFamily="18" charset="0"/>
                          </a:rPr>
                          <m:t>)</m:t>
                        </m:r>
                      </m:e>
                    </m:nary>
                    <m:r>
                      <a:rPr lang="en-HK" sz="2000" b="0" i="1" smtClean="0">
                        <a:latin typeface="Cambria Math" panose="02040503050406030204" pitchFamily="18" charset="0"/>
                      </a:rPr>
                      <m:t>  </m:t>
                    </m:r>
                  </m:oMath>
                </a14:m>
                <a:endParaRPr lang="en-HK" sz="2000" dirty="0"/>
              </a:p>
              <a:p>
                <a:r>
                  <a:rPr lang="en-HK" sz="2000" dirty="0"/>
                  <a:t>Computes the aggregated memory values across</a:t>
                </a:r>
                <a:r>
                  <a:rPr lang="en-HK" sz="2000" b="0" dirty="0"/>
                  <a:t> </a:t>
                </a:r>
                <a14:m>
                  <m:oMath xmlns:m="http://schemas.openxmlformats.org/officeDocument/2006/math">
                    <m:r>
                      <a:rPr lang="en-HK" sz="2000" b="0" i="1" smtClean="0">
                        <a:latin typeface="Cambria Math" panose="02040503050406030204" pitchFamily="18" charset="0"/>
                      </a:rPr>
                      <m:t>𝑀</m:t>
                    </m:r>
                  </m:oMath>
                </a14:m>
                <a:r>
                  <a:rPr lang="en-HK" sz="2000" dirty="0"/>
                  <a:t> memory cells with the importance weighted by relevance scores. </a:t>
                </a:r>
              </a:p>
            </p:txBody>
          </p:sp>
        </mc:Choice>
        <mc:Fallback xmlns="">
          <p:sp>
            <p:nvSpPr>
              <p:cNvPr id="118" name="TextBox 117">
                <a:extLst>
                  <a:ext uri="{FF2B5EF4-FFF2-40B4-BE49-F238E27FC236}">
                    <a16:creationId xmlns:a16="http://schemas.microsoft.com/office/drawing/2014/main" id="{41B7B5A9-BFAF-1AB8-7838-9E4F5AB7DF03}"/>
                  </a:ext>
                </a:extLst>
              </p:cNvPr>
              <p:cNvSpPr txBox="1">
                <a:spLocks noRot="1" noChangeAspect="1" noMove="1" noResize="1" noEditPoints="1" noAdjustHandles="1" noChangeArrowheads="1" noChangeShapeType="1" noTextEdit="1"/>
              </p:cNvSpPr>
              <p:nvPr/>
            </p:nvSpPr>
            <p:spPr>
              <a:xfrm>
                <a:off x="3991738" y="5160442"/>
                <a:ext cx="4382700" cy="1307794"/>
              </a:xfrm>
              <a:prstGeom prst="rect">
                <a:avLst/>
              </a:prstGeom>
              <a:blipFill>
                <a:blip r:embed="rId2"/>
                <a:stretch>
                  <a:fillRect l="-3616" t="-36449" r="-3755" b="-10748"/>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119" name="TextBox 118">
                <a:extLst>
                  <a:ext uri="{FF2B5EF4-FFF2-40B4-BE49-F238E27FC236}">
                    <a16:creationId xmlns:a16="http://schemas.microsoft.com/office/drawing/2014/main" id="{E417B36B-5D13-B18A-EFF7-7265831D1927}"/>
                  </a:ext>
                </a:extLst>
              </p:cNvPr>
              <p:cNvSpPr txBox="1"/>
              <p:nvPr/>
            </p:nvSpPr>
            <p:spPr>
              <a:xfrm>
                <a:off x="287079" y="5216400"/>
                <a:ext cx="3523787" cy="1312860"/>
              </a:xfrm>
              <a:prstGeom prst="rect">
                <a:avLst/>
              </a:prstGeom>
              <a:noFill/>
            </p:spPr>
            <p:txBody>
              <a:bodyPr wrap="square" lIns="0" tIns="0" rIns="0" bIns="0" rtlCol="0">
                <a:spAutoFit/>
              </a:bodyPr>
              <a:lstStyle/>
              <a:p>
                <a:r>
                  <a:rPr lang="en-HK" sz="2000" dirty="0"/>
                  <a:t>(1) </a:t>
                </a:r>
                <a14:m>
                  <m:oMath xmlns:m="http://schemas.openxmlformats.org/officeDocument/2006/math">
                    <m:sSub>
                      <m:sSubPr>
                        <m:ctrlPr>
                          <a:rPr lang="en-HK" sz="2000" i="1" smtClean="0">
                            <a:latin typeface="Cambria Math" panose="02040503050406030204" pitchFamily="18" charset="0"/>
                          </a:rPr>
                        </m:ctrlPr>
                      </m:sSubPr>
                      <m:e>
                        <m:r>
                          <a:rPr lang="en-HK" sz="2000" b="0" i="1" smtClean="0">
                            <a:latin typeface="Cambria Math" panose="02040503050406030204" pitchFamily="18" charset="0"/>
                          </a:rPr>
                          <m:t>𝑠</m:t>
                        </m:r>
                      </m:e>
                      <m:sub>
                        <m:r>
                          <a:rPr lang="en-HK" sz="2000" b="0" i="1" smtClean="0">
                            <a:latin typeface="Cambria Math" panose="02040503050406030204" pitchFamily="18" charset="0"/>
                          </a:rPr>
                          <m:t>𝑖</m:t>
                        </m:r>
                        <m:r>
                          <a:rPr lang="en-HK" sz="2000" b="0" i="1" smtClean="0">
                            <a:latin typeface="Cambria Math" panose="02040503050406030204" pitchFamily="18" charset="0"/>
                          </a:rPr>
                          <m:t>,</m:t>
                        </m:r>
                        <m:r>
                          <a:rPr lang="en-HK" sz="2000" b="0" i="1" smtClean="0">
                            <a:latin typeface="Cambria Math" panose="02040503050406030204" pitchFamily="18" charset="0"/>
                          </a:rPr>
                          <m:t>𝑚</m:t>
                        </m:r>
                        <m:r>
                          <a:rPr lang="en-HK" sz="2000" b="0" i="1" smtClean="0">
                            <a:latin typeface="Cambria Math" panose="02040503050406030204" pitchFamily="18" charset="0"/>
                          </a:rPr>
                          <m:t> </m:t>
                        </m:r>
                      </m:sub>
                    </m:sSub>
                    <m:r>
                      <a:rPr lang="en-HK" sz="2000" b="0" i="1" smtClean="0">
                        <a:latin typeface="Cambria Math" panose="02040503050406030204" pitchFamily="18" charset="0"/>
                      </a:rPr>
                      <m:t>= &lt;</m:t>
                    </m:r>
                    <m:sSub>
                      <m:sSubPr>
                        <m:ctrlPr>
                          <a:rPr lang="en-HK" sz="2000" b="0" i="1" smtClean="0">
                            <a:latin typeface="Cambria Math" panose="02040503050406030204" pitchFamily="18" charset="0"/>
                          </a:rPr>
                        </m:ctrlPr>
                      </m:sSubPr>
                      <m:e>
                        <m:r>
                          <a:rPr lang="en-HK" sz="2000" b="0" i="1" smtClean="0">
                            <a:latin typeface="Cambria Math" panose="02040503050406030204" pitchFamily="18" charset="0"/>
                          </a:rPr>
                          <m:t>𝑞</m:t>
                        </m:r>
                      </m:e>
                      <m:sub>
                        <m:r>
                          <a:rPr lang="en-HK" sz="2000" b="0" i="1" smtClean="0">
                            <a:latin typeface="Cambria Math" panose="02040503050406030204" pitchFamily="18" charset="0"/>
                          </a:rPr>
                          <m:t>𝑖</m:t>
                        </m:r>
                      </m:sub>
                    </m:sSub>
                    <m:r>
                      <a:rPr lang="en-HK" sz="2000" b="0" i="1" smtClean="0">
                        <a:latin typeface="Cambria Math" panose="02040503050406030204" pitchFamily="18" charset="0"/>
                      </a:rPr>
                      <m:t>,  </m:t>
                    </m:r>
                    <m:sSubSup>
                      <m:sSubSupPr>
                        <m:ctrlPr>
                          <a:rPr lang="en-HK" sz="2000" b="0" i="1" smtClean="0">
                            <a:latin typeface="Cambria Math" panose="02040503050406030204" pitchFamily="18" charset="0"/>
                          </a:rPr>
                        </m:ctrlPr>
                      </m:sSubSupPr>
                      <m:e>
                        <m:r>
                          <a:rPr lang="en-HK" sz="2000" b="0" i="1" smtClean="0">
                            <a:latin typeface="Cambria Math" panose="02040503050406030204" pitchFamily="18" charset="0"/>
                          </a:rPr>
                          <m:t>𝑐</m:t>
                        </m:r>
                      </m:e>
                      <m:sub>
                        <m:r>
                          <a:rPr lang="en-HK" sz="2000" b="0" i="1" smtClean="0">
                            <a:latin typeface="Cambria Math" panose="02040503050406030204" pitchFamily="18" charset="0"/>
                          </a:rPr>
                          <m:t>h</m:t>
                        </m:r>
                      </m:sub>
                      <m:sup>
                        <m:r>
                          <a:rPr lang="en-HK" sz="2000" b="0" i="1" smtClean="0">
                            <a:latin typeface="Cambria Math" panose="02040503050406030204" pitchFamily="18" charset="0"/>
                          </a:rPr>
                          <m:t>(</m:t>
                        </m:r>
                        <m:r>
                          <a:rPr lang="en-HK" sz="2000" b="0" i="1" smtClean="0">
                            <a:latin typeface="Cambria Math" panose="02040503050406030204" pitchFamily="18" charset="0"/>
                          </a:rPr>
                          <m:t>𝑚</m:t>
                        </m:r>
                        <m:r>
                          <a:rPr lang="en-HK" sz="2000" b="0" i="1" smtClean="0">
                            <a:latin typeface="Cambria Math" panose="02040503050406030204" pitchFamily="18" charset="0"/>
                          </a:rPr>
                          <m:t>)</m:t>
                        </m:r>
                      </m:sup>
                    </m:sSubSup>
                    <m:r>
                      <a:rPr lang="en-HK" sz="2000" b="0" i="1" smtClean="0">
                        <a:latin typeface="Cambria Math" panose="02040503050406030204" pitchFamily="18" charset="0"/>
                      </a:rPr>
                      <m:t>&gt;</m:t>
                    </m:r>
                  </m:oMath>
                </a14:m>
                <a:r>
                  <a:rPr lang="en-HK" sz="2000" dirty="0"/>
                  <a:t> </a:t>
                </a:r>
              </a:p>
              <a:p>
                <a:r>
                  <a:rPr lang="en-HK" sz="2000" dirty="0"/>
                  <a:t>Computes the relevance of query embedding to the head of the memory key at position </a:t>
                </a:r>
                <a14:m>
                  <m:oMath xmlns:m="http://schemas.openxmlformats.org/officeDocument/2006/math">
                    <m:r>
                      <a:rPr lang="en-HK" sz="2000" b="0" i="1" smtClean="0">
                        <a:latin typeface="Cambria Math" panose="02040503050406030204" pitchFamily="18" charset="0"/>
                      </a:rPr>
                      <m:t>𝑚</m:t>
                    </m:r>
                  </m:oMath>
                </a14:m>
                <a:r>
                  <a:rPr lang="en-HK" sz="2000" dirty="0"/>
                  <a:t>.</a:t>
                </a:r>
              </a:p>
            </p:txBody>
          </p:sp>
        </mc:Choice>
        <mc:Fallback xmlns="">
          <p:sp>
            <p:nvSpPr>
              <p:cNvPr id="119" name="TextBox 118">
                <a:extLst>
                  <a:ext uri="{FF2B5EF4-FFF2-40B4-BE49-F238E27FC236}">
                    <a16:creationId xmlns:a16="http://schemas.microsoft.com/office/drawing/2014/main" id="{E417B36B-5D13-B18A-EFF7-7265831D1927}"/>
                  </a:ext>
                </a:extLst>
              </p:cNvPr>
              <p:cNvSpPr txBox="1">
                <a:spLocks noRot="1" noChangeAspect="1" noMove="1" noResize="1" noEditPoints="1" noAdjustHandles="1" noChangeArrowheads="1" noChangeShapeType="1" noTextEdit="1"/>
              </p:cNvSpPr>
              <p:nvPr/>
            </p:nvSpPr>
            <p:spPr>
              <a:xfrm>
                <a:off x="287079" y="5216400"/>
                <a:ext cx="3523787" cy="1312860"/>
              </a:xfrm>
              <a:prstGeom prst="rect">
                <a:avLst/>
              </a:prstGeom>
              <a:blipFill>
                <a:blip r:embed="rId3"/>
                <a:stretch>
                  <a:fillRect l="-4325" t="-930" r="-3460" b="-10698"/>
                </a:stretch>
              </a:blipFill>
            </p:spPr>
            <p:txBody>
              <a:bodyPr/>
              <a:lstStyle/>
              <a:p>
                <a:r>
                  <a:rPr lang="en-HK">
                    <a:noFill/>
                  </a:rPr>
                  <a:t> </a:t>
                </a:r>
              </a:p>
            </p:txBody>
          </p:sp>
        </mc:Fallback>
      </mc:AlternateContent>
      <p:sp>
        <p:nvSpPr>
          <p:cNvPr id="120" name="TextBox 119">
            <a:extLst>
              <a:ext uri="{FF2B5EF4-FFF2-40B4-BE49-F238E27FC236}">
                <a16:creationId xmlns:a16="http://schemas.microsoft.com/office/drawing/2014/main" id="{6DF76519-44D5-8E4F-E0E9-2E645CBE725A}"/>
              </a:ext>
            </a:extLst>
          </p:cNvPr>
          <p:cNvSpPr txBox="1"/>
          <p:nvPr/>
        </p:nvSpPr>
        <p:spPr>
          <a:xfrm>
            <a:off x="5071412" y="1184822"/>
            <a:ext cx="539635" cy="461665"/>
          </a:xfrm>
          <a:prstGeom prst="rect">
            <a:avLst/>
          </a:prstGeom>
          <a:noFill/>
        </p:spPr>
        <p:txBody>
          <a:bodyPr wrap="square" rtlCol="0">
            <a:spAutoFit/>
          </a:bodyPr>
          <a:lstStyle/>
          <a:p>
            <a:r>
              <a:rPr lang="en-HK" sz="2400" dirty="0"/>
              <a:t>(3)</a:t>
            </a:r>
          </a:p>
        </p:txBody>
      </p:sp>
      <mc:AlternateContent xmlns:mc="http://schemas.openxmlformats.org/markup-compatibility/2006" xmlns:a14="http://schemas.microsoft.com/office/drawing/2010/main">
        <mc:Choice Requires="a14">
          <p:sp>
            <p:nvSpPr>
              <p:cNvPr id="122" name="TextBox 121">
                <a:extLst>
                  <a:ext uri="{FF2B5EF4-FFF2-40B4-BE49-F238E27FC236}">
                    <a16:creationId xmlns:a16="http://schemas.microsoft.com/office/drawing/2014/main" id="{E4354473-9340-DA6F-552D-332186517BDF}"/>
                  </a:ext>
                </a:extLst>
              </p:cNvPr>
              <p:cNvSpPr txBox="1"/>
              <p:nvPr/>
            </p:nvSpPr>
            <p:spPr>
              <a:xfrm>
                <a:off x="8610600" y="5156858"/>
                <a:ext cx="3682200" cy="1938992"/>
              </a:xfrm>
              <a:prstGeom prst="rect">
                <a:avLst/>
              </a:prstGeom>
              <a:noFill/>
            </p:spPr>
            <p:txBody>
              <a:bodyPr wrap="square">
                <a:spAutoFit/>
              </a:bodyPr>
              <a:lstStyle/>
              <a:p>
                <a:r>
                  <a:rPr lang="en-HK" sz="2000" dirty="0"/>
                  <a:t>(3) </a:t>
                </a:r>
                <a14:m>
                  <m:oMath xmlns:m="http://schemas.openxmlformats.org/officeDocument/2006/math">
                    <m:sSub>
                      <m:sSubPr>
                        <m:ctrlPr>
                          <a:rPr lang="en-HK" sz="2000" i="1" smtClean="0">
                            <a:latin typeface="Cambria Math" panose="02040503050406030204" pitchFamily="18" charset="0"/>
                          </a:rPr>
                        </m:ctrlPr>
                      </m:sSubPr>
                      <m:e>
                        <m:r>
                          <a:rPr lang="en-HK" sz="2000" b="0" i="1" smtClean="0">
                            <a:latin typeface="Cambria Math" panose="02040503050406030204" pitchFamily="18" charset="0"/>
                          </a:rPr>
                          <m:t>𝑞</m:t>
                        </m:r>
                      </m:e>
                      <m:sub>
                        <m:r>
                          <a:rPr lang="en-HK" sz="2000" b="0" i="1" smtClean="0">
                            <a:latin typeface="Cambria Math" panose="02040503050406030204" pitchFamily="18" charset="0"/>
                          </a:rPr>
                          <m:t>𝑖</m:t>
                        </m:r>
                      </m:sub>
                    </m:sSub>
                    <m:r>
                      <a:rPr lang="en-HK" sz="2000" b="0" i="1" smtClean="0">
                        <a:latin typeface="Cambria Math" panose="02040503050406030204" pitchFamily="18" charset="0"/>
                      </a:rPr>
                      <m:t>=</m:t>
                    </m:r>
                    <m:sSub>
                      <m:sSubPr>
                        <m:ctrlPr>
                          <a:rPr lang="en-HK" sz="2000" i="1">
                            <a:latin typeface="Cambria Math" panose="02040503050406030204" pitchFamily="18" charset="0"/>
                          </a:rPr>
                        </m:ctrlPr>
                      </m:sSubPr>
                      <m:e>
                        <m:r>
                          <a:rPr lang="en-HK" sz="2000" i="1">
                            <a:latin typeface="Cambria Math" panose="02040503050406030204" pitchFamily="18" charset="0"/>
                          </a:rPr>
                          <m:t>𝑞</m:t>
                        </m:r>
                      </m:e>
                      <m:sub>
                        <m:r>
                          <a:rPr lang="en-HK" sz="2000" i="1">
                            <a:latin typeface="Cambria Math" panose="02040503050406030204" pitchFamily="18" charset="0"/>
                          </a:rPr>
                          <m:t>𝑖</m:t>
                        </m:r>
                      </m:sub>
                    </m:sSub>
                    <m:r>
                      <a:rPr lang="en-HK" sz="2000" b="0" i="1" smtClean="0">
                        <a:latin typeface="Cambria Math" panose="02040503050406030204" pitchFamily="18" charset="0"/>
                      </a:rPr>
                      <m:t>+</m:t>
                    </m:r>
                    <m:r>
                      <a:rPr lang="en-HK" sz="2000" b="0" i="1" smtClean="0">
                        <a:latin typeface="Cambria Math" panose="02040503050406030204" pitchFamily="18" charset="0"/>
                      </a:rPr>
                      <m:t>𝑀𝐿𝑃</m:t>
                    </m:r>
                    <m:d>
                      <m:dPr>
                        <m:ctrlPr>
                          <a:rPr lang="en-HK" sz="2000" b="0" i="1" smtClean="0">
                            <a:latin typeface="Cambria Math" panose="02040503050406030204" pitchFamily="18" charset="0"/>
                          </a:rPr>
                        </m:ctrlPr>
                      </m:dPr>
                      <m:e>
                        <m:sSub>
                          <m:sSubPr>
                            <m:ctrlPr>
                              <a:rPr lang="en-HK" sz="2000" b="0" i="1" smtClean="0">
                                <a:latin typeface="Cambria Math" panose="02040503050406030204" pitchFamily="18" charset="0"/>
                              </a:rPr>
                            </m:ctrlPr>
                          </m:sSubPr>
                          <m:e>
                            <m:r>
                              <a:rPr lang="en-HK" sz="2000" b="0" i="1" smtClean="0">
                                <a:latin typeface="Cambria Math" panose="02040503050406030204" pitchFamily="18" charset="0"/>
                              </a:rPr>
                              <m:t>𝑣</m:t>
                            </m:r>
                          </m:e>
                          <m:sub>
                            <m:r>
                              <a:rPr lang="en-HK" sz="2000" b="0" i="1" smtClean="0">
                                <a:latin typeface="Cambria Math" panose="02040503050406030204" pitchFamily="18" charset="0"/>
                              </a:rPr>
                              <m:t>𝑖</m:t>
                            </m:r>
                          </m:sub>
                        </m:sSub>
                      </m:e>
                    </m:d>
                    <m:r>
                      <a:rPr lang="en-HK" sz="2000" b="0" i="1" smtClean="0">
                        <a:latin typeface="Cambria Math" panose="02040503050406030204" pitchFamily="18" charset="0"/>
                      </a:rPr>
                      <m:t>   </m:t>
                    </m:r>
                  </m:oMath>
                </a14:m>
                <a:endParaRPr lang="en-HK" sz="2000" dirty="0"/>
              </a:p>
              <a:p>
                <a:r>
                  <a:rPr lang="en-HK" sz="2000" dirty="0"/>
                  <a:t>Computes the query embedding with memory values with the help of a MLP layer. </a:t>
                </a:r>
              </a:p>
              <a:p>
                <a:endParaRPr lang="en-HK" sz="2000" dirty="0"/>
              </a:p>
              <a:p>
                <a:endParaRPr lang="en-HK" sz="2000" dirty="0"/>
              </a:p>
            </p:txBody>
          </p:sp>
        </mc:Choice>
        <mc:Fallback xmlns="">
          <p:sp>
            <p:nvSpPr>
              <p:cNvPr id="122" name="TextBox 121">
                <a:extLst>
                  <a:ext uri="{FF2B5EF4-FFF2-40B4-BE49-F238E27FC236}">
                    <a16:creationId xmlns:a16="http://schemas.microsoft.com/office/drawing/2014/main" id="{E4354473-9340-DA6F-552D-332186517BDF}"/>
                  </a:ext>
                </a:extLst>
              </p:cNvPr>
              <p:cNvSpPr txBox="1">
                <a:spLocks noRot="1" noChangeAspect="1" noMove="1" noResize="1" noEditPoints="1" noAdjustHandles="1" noChangeArrowheads="1" noChangeShapeType="1" noTextEdit="1"/>
              </p:cNvSpPr>
              <p:nvPr/>
            </p:nvSpPr>
            <p:spPr>
              <a:xfrm>
                <a:off x="8610600" y="5156858"/>
                <a:ext cx="3682200" cy="1938992"/>
              </a:xfrm>
              <a:prstGeom prst="rect">
                <a:avLst/>
              </a:prstGeom>
              <a:blipFill>
                <a:blip r:embed="rId4"/>
                <a:stretch>
                  <a:fillRect l="-1821" t="-1887"/>
                </a:stretch>
              </a:blipFill>
            </p:spPr>
            <p:txBody>
              <a:bodyPr/>
              <a:lstStyle/>
              <a:p>
                <a:r>
                  <a:rPr lang="en-HK">
                    <a:noFill/>
                  </a:rPr>
                  <a:t> </a:t>
                </a:r>
              </a:p>
            </p:txBody>
          </p:sp>
        </mc:Fallback>
      </mc:AlternateContent>
      <p:sp>
        <p:nvSpPr>
          <p:cNvPr id="3" name="Slide Number Placeholder 2">
            <a:extLst>
              <a:ext uri="{FF2B5EF4-FFF2-40B4-BE49-F238E27FC236}">
                <a16:creationId xmlns:a16="http://schemas.microsoft.com/office/drawing/2014/main" id="{6A96D90A-7497-B002-48A4-E980FED08A1D}"/>
              </a:ext>
            </a:extLst>
          </p:cNvPr>
          <p:cNvSpPr>
            <a:spLocks noGrp="1"/>
          </p:cNvSpPr>
          <p:nvPr>
            <p:ph type="sldNum" sz="quarter" idx="12"/>
          </p:nvPr>
        </p:nvSpPr>
        <p:spPr/>
        <p:txBody>
          <a:bodyPr/>
          <a:lstStyle/>
          <a:p>
            <a:fld id="{AB4510BC-A1D5-4B44-925C-78FB2FCED2D1}" type="slidenum">
              <a:rPr lang="en-US" smtClean="0"/>
              <a:t>51</a:t>
            </a:fld>
            <a:endParaRPr lang="en-US"/>
          </a:p>
        </p:txBody>
      </p:sp>
      <p:sp>
        <p:nvSpPr>
          <p:cNvPr id="114" name="TextBox 113">
            <a:extLst>
              <a:ext uri="{FF2B5EF4-FFF2-40B4-BE49-F238E27FC236}">
                <a16:creationId xmlns:a16="http://schemas.microsoft.com/office/drawing/2014/main" id="{857426E5-9011-CD0E-3AA8-560245917FBD}"/>
              </a:ext>
            </a:extLst>
          </p:cNvPr>
          <p:cNvSpPr txBox="1"/>
          <p:nvPr/>
        </p:nvSpPr>
        <p:spPr>
          <a:xfrm>
            <a:off x="0" y="6642556"/>
            <a:ext cx="11155115" cy="215444"/>
          </a:xfrm>
          <a:prstGeom prst="rect">
            <a:avLst/>
          </a:prstGeom>
          <a:noFill/>
        </p:spPr>
        <p:txBody>
          <a:bodyPr wrap="square">
            <a:spAutoFit/>
          </a:bodyPr>
          <a:lstStyle/>
          <a:p>
            <a:r>
              <a:rPr lang="en-HK" sz="800" b="0" i="0" dirty="0">
                <a:solidFill>
                  <a:srgbClr val="222222"/>
                </a:solidFill>
                <a:effectLst/>
                <a:latin typeface="Arial" panose="020B0604020202020204" pitchFamily="34" charset="0"/>
              </a:rPr>
              <a:t>Bai, J., Liu, X., Wang, W., Luo, C., &amp; </a:t>
            </a:r>
            <a:r>
              <a:rPr lang="en-HK" sz="800" b="0" i="0" dirty="0" err="1">
                <a:solidFill>
                  <a:srgbClr val="222222"/>
                </a:solidFill>
                <a:effectLst/>
                <a:latin typeface="Arial" panose="020B0604020202020204" pitchFamily="34" charset="0"/>
              </a:rPr>
              <a:t>Song,</a:t>
            </a:r>
            <a:r>
              <a:rPr lang="en-HK" sz="800" b="0" i="0" dirty="0">
                <a:solidFill>
                  <a:srgbClr val="222222"/>
                </a:solidFill>
                <a:effectLst/>
                <a:latin typeface="Arial" panose="020B0604020202020204" pitchFamily="34" charset="0"/>
              </a:rPr>
              <a:t> Y. (2023). Complex Query Answering on Eventuality Knowledge Graph with Implicit Logical Constraints. </a:t>
            </a:r>
            <a:r>
              <a:rPr lang="en-HK" sz="800" b="0" i="1" dirty="0" err="1">
                <a:solidFill>
                  <a:srgbClr val="222222"/>
                </a:solidFill>
                <a:effectLst/>
                <a:latin typeface="Arial" panose="020B0604020202020204" pitchFamily="34" charset="0"/>
              </a:rPr>
              <a:t>arXiv</a:t>
            </a:r>
            <a:r>
              <a:rPr lang="en-HK" sz="800" b="0" i="1" dirty="0">
                <a:solidFill>
                  <a:srgbClr val="222222"/>
                </a:solidFill>
                <a:effectLst/>
                <a:latin typeface="Arial" panose="020B0604020202020204" pitchFamily="34" charset="0"/>
              </a:rPr>
              <a:t> preprint arXiv:2305.19068</a:t>
            </a:r>
            <a:r>
              <a:rPr lang="en-HK" sz="800" b="0" i="0" dirty="0">
                <a:solidFill>
                  <a:srgbClr val="222222"/>
                </a:solidFill>
                <a:effectLst/>
                <a:latin typeface="Arial" panose="020B0604020202020204" pitchFamily="34" charset="0"/>
              </a:rPr>
              <a:t>.</a:t>
            </a:r>
            <a:endParaRPr lang="en-US" sz="800" dirty="0"/>
          </a:p>
        </p:txBody>
      </p:sp>
    </p:spTree>
    <p:extLst>
      <p:ext uri="{BB962C8B-B14F-4D97-AF65-F5344CB8AC3E}">
        <p14:creationId xmlns:p14="http://schemas.microsoft.com/office/powerpoint/2010/main" val="3937728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2BFD8-2872-4830-3748-1CDFC06224E5}"/>
              </a:ext>
            </a:extLst>
          </p:cNvPr>
          <p:cNvSpPr>
            <a:spLocks noGrp="1"/>
          </p:cNvSpPr>
          <p:nvPr>
            <p:ph type="title"/>
          </p:nvPr>
        </p:nvSpPr>
        <p:spPr/>
        <p:txBody>
          <a:bodyPr/>
          <a:lstStyle/>
          <a:p>
            <a:r>
              <a:rPr lang="en-HK" dirty="0"/>
              <a:t>Summary</a:t>
            </a:r>
          </a:p>
        </p:txBody>
      </p:sp>
      <p:sp>
        <p:nvSpPr>
          <p:cNvPr id="3" name="Content Placeholder 2">
            <a:extLst>
              <a:ext uri="{FF2B5EF4-FFF2-40B4-BE49-F238E27FC236}">
                <a16:creationId xmlns:a16="http://schemas.microsoft.com/office/drawing/2014/main" id="{13AD18ED-FD59-756E-4D1B-47CBF7FA494E}"/>
              </a:ext>
            </a:extLst>
          </p:cNvPr>
          <p:cNvSpPr>
            <a:spLocks noGrp="1"/>
          </p:cNvSpPr>
          <p:nvPr>
            <p:ph idx="1"/>
          </p:nvPr>
        </p:nvSpPr>
        <p:spPr/>
        <p:txBody>
          <a:bodyPr/>
          <a:lstStyle/>
          <a:p>
            <a:r>
              <a:rPr lang="en-HK" dirty="0"/>
              <a:t>Deep learning, particularly LLMs, has enabled many new applications</a:t>
            </a:r>
          </a:p>
          <a:p>
            <a:pPr lvl="1"/>
            <a:r>
              <a:rPr lang="en-HK" dirty="0"/>
              <a:t>In database, people are working on vector databases and neural graph databases to enable semantic search + logical queries</a:t>
            </a:r>
          </a:p>
          <a:p>
            <a:pPr lvl="1"/>
            <a:endParaRPr lang="en-HK" dirty="0"/>
          </a:p>
          <a:p>
            <a:r>
              <a:rPr lang="en-HK" dirty="0"/>
              <a:t>Neural graph databases</a:t>
            </a:r>
          </a:p>
          <a:p>
            <a:pPr lvl="1"/>
            <a:r>
              <a:rPr lang="en-HK" dirty="0"/>
              <a:t>Performing fuzzy search</a:t>
            </a:r>
          </a:p>
          <a:p>
            <a:pPr lvl="1"/>
            <a:r>
              <a:rPr lang="en-HK" dirty="0"/>
              <a:t>Query answering can generalize to unseen data in databases</a:t>
            </a:r>
          </a:p>
          <a:p>
            <a:pPr lvl="1"/>
            <a:r>
              <a:rPr lang="en-HK" dirty="0"/>
              <a:t>Needs a KB completion module</a:t>
            </a:r>
          </a:p>
          <a:p>
            <a:pPr lvl="1"/>
            <a:r>
              <a:rPr lang="en-HK" dirty="0"/>
              <a:t>Still under developments</a:t>
            </a:r>
          </a:p>
        </p:txBody>
      </p:sp>
      <p:sp>
        <p:nvSpPr>
          <p:cNvPr id="4" name="Slide Number Placeholder 3">
            <a:extLst>
              <a:ext uri="{FF2B5EF4-FFF2-40B4-BE49-F238E27FC236}">
                <a16:creationId xmlns:a16="http://schemas.microsoft.com/office/drawing/2014/main" id="{11C319AA-E821-4F0D-5F3B-3906320B0B98}"/>
              </a:ext>
            </a:extLst>
          </p:cNvPr>
          <p:cNvSpPr>
            <a:spLocks noGrp="1"/>
          </p:cNvSpPr>
          <p:nvPr>
            <p:ph type="sldNum" sz="quarter" idx="12"/>
          </p:nvPr>
        </p:nvSpPr>
        <p:spPr/>
        <p:txBody>
          <a:bodyPr/>
          <a:lstStyle/>
          <a:p>
            <a:fld id="{AB4510BC-A1D5-4B44-925C-78FB2FCED2D1}" type="slidenum">
              <a:rPr lang="en-US" smtClean="0"/>
              <a:t>52</a:t>
            </a:fld>
            <a:endParaRPr lang="en-US"/>
          </a:p>
        </p:txBody>
      </p:sp>
    </p:spTree>
    <p:extLst>
      <p:ext uri="{BB962C8B-B14F-4D97-AF65-F5344CB8AC3E}">
        <p14:creationId xmlns:p14="http://schemas.microsoft.com/office/powerpoint/2010/main" val="675005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939A4-231C-BFAC-FA22-170507764720}"/>
              </a:ext>
            </a:extLst>
          </p:cNvPr>
          <p:cNvSpPr>
            <a:spLocks noGrp="1"/>
          </p:cNvSpPr>
          <p:nvPr>
            <p:ph type="title"/>
          </p:nvPr>
        </p:nvSpPr>
        <p:spPr/>
        <p:txBody>
          <a:bodyPr>
            <a:normAutofit/>
          </a:bodyPr>
          <a:lstStyle/>
          <a:p>
            <a:r>
              <a:rPr lang="en-US" dirty="0"/>
              <a:t>Recap:</a:t>
            </a:r>
            <a:br>
              <a:rPr lang="en-US" dirty="0"/>
            </a:br>
            <a:r>
              <a:rPr lang="en-US" dirty="0"/>
              <a:t>The challenge of the open world problem</a:t>
            </a:r>
          </a:p>
        </p:txBody>
      </p:sp>
      <p:sp>
        <p:nvSpPr>
          <p:cNvPr id="4" name="Rectangle 3">
            <a:extLst>
              <a:ext uri="{FF2B5EF4-FFF2-40B4-BE49-F238E27FC236}">
                <a16:creationId xmlns:a16="http://schemas.microsoft.com/office/drawing/2014/main" id="{474349C6-309C-D9A4-9428-3494E9B0B299}"/>
              </a:ext>
            </a:extLst>
          </p:cNvPr>
          <p:cNvSpPr/>
          <p:nvPr/>
        </p:nvSpPr>
        <p:spPr>
          <a:xfrm>
            <a:off x="451262" y="2195035"/>
            <a:ext cx="10652167" cy="1855327"/>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LID4096"/>
          </a:p>
        </p:txBody>
      </p:sp>
      <p:sp>
        <p:nvSpPr>
          <p:cNvPr id="5" name="Thought Bubble: Cloud 4">
            <a:extLst>
              <a:ext uri="{FF2B5EF4-FFF2-40B4-BE49-F238E27FC236}">
                <a16:creationId xmlns:a16="http://schemas.microsoft.com/office/drawing/2014/main" id="{BAA49189-1C00-ACAD-D6AC-85643DF4DC72}"/>
              </a:ext>
            </a:extLst>
          </p:cNvPr>
          <p:cNvSpPr/>
          <p:nvPr/>
        </p:nvSpPr>
        <p:spPr>
          <a:xfrm>
            <a:off x="6538134" y="3411773"/>
            <a:ext cx="3455720" cy="1173666"/>
          </a:xfrm>
          <a:custGeom>
            <a:avLst/>
            <a:gdLst>
              <a:gd name="connsiteX0" fmla="*/ 311974 w 3455720"/>
              <a:gd name="connsiteY0" fmla="*/ 390406 h 1173666"/>
              <a:gd name="connsiteX1" fmla="*/ 449803 w 3455720"/>
              <a:gd name="connsiteY1" fmla="*/ 187650 h 1173666"/>
              <a:gd name="connsiteX2" fmla="*/ 1120309 w 3455720"/>
              <a:gd name="connsiteY2" fmla="*/ 141328 h 1173666"/>
              <a:gd name="connsiteX3" fmla="*/ 1796334 w 3455720"/>
              <a:gd name="connsiteY3" fmla="*/ 93241 h 1173666"/>
              <a:gd name="connsiteX4" fmla="*/ 2059753 w 3455720"/>
              <a:gd name="connsiteY4" fmla="*/ 5433 h 1173666"/>
              <a:gd name="connsiteX5" fmla="*/ 2386446 w 3455720"/>
              <a:gd name="connsiteY5" fmla="*/ 67404 h 1173666"/>
              <a:gd name="connsiteX6" fmla="*/ 2836810 w 3455720"/>
              <a:gd name="connsiteY6" fmla="*/ 18746 h 1173666"/>
              <a:gd name="connsiteX7" fmla="*/ 3065191 w 3455720"/>
              <a:gd name="connsiteY7" fmla="*/ 151489 h 1173666"/>
              <a:gd name="connsiteX8" fmla="*/ 3358287 w 3455720"/>
              <a:gd name="connsiteY8" fmla="*/ 280321 h 1173666"/>
              <a:gd name="connsiteX9" fmla="*/ 3345168 w 3455720"/>
              <a:gd name="connsiteY9" fmla="*/ 420020 h 1173666"/>
              <a:gd name="connsiteX10" fmla="*/ 3441001 w 3455720"/>
              <a:gd name="connsiteY10" fmla="*/ 633616 h 1173666"/>
              <a:gd name="connsiteX11" fmla="*/ 2992077 w 3455720"/>
              <a:gd name="connsiteY11" fmla="*/ 820588 h 1173666"/>
              <a:gd name="connsiteX12" fmla="*/ 2831370 w 3455720"/>
              <a:gd name="connsiteY12" fmla="*/ 980798 h 1173666"/>
              <a:gd name="connsiteX13" fmla="*/ 2284214 w 3455720"/>
              <a:gd name="connsiteY13" fmla="*/ 1000197 h 1173666"/>
              <a:gd name="connsiteX14" fmla="*/ 1893206 w 3455720"/>
              <a:gd name="connsiteY14" fmla="*/ 1171112 h 1173666"/>
              <a:gd name="connsiteX15" fmla="*/ 1318293 w 3455720"/>
              <a:gd name="connsiteY15" fmla="*/ 1066786 h 1173666"/>
              <a:gd name="connsiteX16" fmla="*/ 464282 w 3455720"/>
              <a:gd name="connsiteY16" fmla="*/ 963710 h 1173666"/>
              <a:gd name="connsiteX17" fmla="*/ 88792 w 3455720"/>
              <a:gd name="connsiteY17" fmla="*/ 849006 h 1173666"/>
              <a:gd name="connsiteX18" fmla="*/ 169026 w 3455720"/>
              <a:gd name="connsiteY18" fmla="*/ 694174 h 1173666"/>
              <a:gd name="connsiteX19" fmla="*/ -400 w 3455720"/>
              <a:gd name="connsiteY19" fmla="*/ 535322 h 1173666"/>
              <a:gd name="connsiteX20" fmla="*/ 309014 w 3455720"/>
              <a:gd name="connsiteY20" fmla="*/ 394128 h 1173666"/>
              <a:gd name="connsiteX21" fmla="*/ 311974 w 3455720"/>
              <a:gd name="connsiteY21" fmla="*/ 390406 h 1173666"/>
              <a:gd name="connsiteX0" fmla="*/ -948754 w 3455720"/>
              <a:gd name="connsiteY0" fmla="*/ -324354 h 1173666"/>
              <a:gd name="connsiteX1" fmla="*/ -981356 w 3455720"/>
              <a:gd name="connsiteY1" fmla="*/ -291752 h 1173666"/>
              <a:gd name="connsiteX2" fmla="*/ -1013958 w 3455720"/>
              <a:gd name="connsiteY2" fmla="*/ -324354 h 1173666"/>
              <a:gd name="connsiteX3" fmla="*/ -981356 w 3455720"/>
              <a:gd name="connsiteY3" fmla="*/ -356956 h 1173666"/>
              <a:gd name="connsiteX4" fmla="*/ -948754 w 3455720"/>
              <a:gd name="connsiteY4" fmla="*/ -324354 h 1173666"/>
              <a:gd name="connsiteX0" fmla="*/ -442925 w 3455720"/>
              <a:gd name="connsiteY0" fmla="*/ -165195 h 1173666"/>
              <a:gd name="connsiteX1" fmla="*/ -508129 w 3455720"/>
              <a:gd name="connsiteY1" fmla="*/ -99991 h 1173666"/>
              <a:gd name="connsiteX2" fmla="*/ -573333 w 3455720"/>
              <a:gd name="connsiteY2" fmla="*/ -165195 h 1173666"/>
              <a:gd name="connsiteX3" fmla="*/ -508129 w 3455720"/>
              <a:gd name="connsiteY3" fmla="*/ -230399 h 1173666"/>
              <a:gd name="connsiteX4" fmla="*/ -442925 w 3455720"/>
              <a:gd name="connsiteY4" fmla="*/ -165195 h 1173666"/>
              <a:gd name="connsiteX0" fmla="*/ 124705 w 3455720"/>
              <a:gd name="connsiteY0" fmla="*/ 14751 h 1173666"/>
              <a:gd name="connsiteX1" fmla="*/ 26899 w 3455720"/>
              <a:gd name="connsiteY1" fmla="*/ 112557 h 1173666"/>
              <a:gd name="connsiteX2" fmla="*/ -70907 w 3455720"/>
              <a:gd name="connsiteY2" fmla="*/ 14751 h 1173666"/>
              <a:gd name="connsiteX3" fmla="*/ 26899 w 3455720"/>
              <a:gd name="connsiteY3" fmla="*/ -83055 h 1173666"/>
              <a:gd name="connsiteX4" fmla="*/ 124705 w 3455720"/>
              <a:gd name="connsiteY4" fmla="*/ 14751 h 1173666"/>
              <a:gd name="connsiteX0" fmla="*/ 375409 w 3455720"/>
              <a:gd name="connsiteY0" fmla="*/ 711181 h 1173666"/>
              <a:gd name="connsiteX1" fmla="*/ 172786 w 3455720"/>
              <a:gd name="connsiteY1" fmla="*/ 689528 h 1173666"/>
              <a:gd name="connsiteX2" fmla="*/ 554195 w 3455720"/>
              <a:gd name="connsiteY2" fmla="*/ 948142 h 1173666"/>
              <a:gd name="connsiteX3" fmla="*/ 465562 w 3455720"/>
              <a:gd name="connsiteY3" fmla="*/ 958493 h 1173666"/>
              <a:gd name="connsiteX4" fmla="*/ 1318133 w 3455720"/>
              <a:gd name="connsiteY4" fmla="*/ 1062004 h 1173666"/>
              <a:gd name="connsiteX5" fmla="*/ 1264697 w 3455720"/>
              <a:gd name="connsiteY5" fmla="*/ 1014732 h 1173666"/>
              <a:gd name="connsiteX6" fmla="*/ 2305973 w 3455720"/>
              <a:gd name="connsiteY6" fmla="*/ 944121 h 1173666"/>
              <a:gd name="connsiteX7" fmla="*/ 2284614 w 3455720"/>
              <a:gd name="connsiteY7" fmla="*/ 995986 h 1173666"/>
              <a:gd name="connsiteX8" fmla="*/ 2730098 w 3455720"/>
              <a:gd name="connsiteY8" fmla="*/ 623618 h 1173666"/>
              <a:gd name="connsiteX9" fmla="*/ 2990157 w 3455720"/>
              <a:gd name="connsiteY9" fmla="*/ 817490 h 1173666"/>
              <a:gd name="connsiteX10" fmla="*/ 3343569 w 3455720"/>
              <a:gd name="connsiteY10" fmla="*/ 417140 h 1173666"/>
              <a:gd name="connsiteX11" fmla="*/ 3227738 w 3455720"/>
              <a:gd name="connsiteY11" fmla="*/ 489842 h 1173666"/>
              <a:gd name="connsiteX12" fmla="*/ 3065671 w 3455720"/>
              <a:gd name="connsiteY12" fmla="*/ 147414 h 1173666"/>
              <a:gd name="connsiteX13" fmla="*/ 3071751 w 3455720"/>
              <a:gd name="connsiteY13" fmla="*/ 181755 h 1173666"/>
              <a:gd name="connsiteX14" fmla="*/ 2326051 w 3455720"/>
              <a:gd name="connsiteY14" fmla="*/ 107368 h 1173666"/>
              <a:gd name="connsiteX15" fmla="*/ 2385406 w 3455720"/>
              <a:gd name="connsiteY15" fmla="*/ 63573 h 1173666"/>
              <a:gd name="connsiteX16" fmla="*/ 1771136 w 3455720"/>
              <a:gd name="connsiteY16" fmla="*/ 128233 h 1173666"/>
              <a:gd name="connsiteX17" fmla="*/ 1799854 w 3455720"/>
              <a:gd name="connsiteY17" fmla="*/ 90470 h 1173666"/>
              <a:gd name="connsiteX18" fmla="*/ 1119909 w 3455720"/>
              <a:gd name="connsiteY18" fmla="*/ 141057 h 1173666"/>
              <a:gd name="connsiteX19" fmla="*/ 1223900 w 3455720"/>
              <a:gd name="connsiteY19" fmla="*/ 177679 h 1173666"/>
              <a:gd name="connsiteX20" fmla="*/ 330133 w 3455720"/>
              <a:gd name="connsiteY20" fmla="*/ 428958 h 1173666"/>
              <a:gd name="connsiteX21" fmla="*/ 311974 w 3455720"/>
              <a:gd name="connsiteY21" fmla="*/ 390406 h 1173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55720" h="1173666" fill="none" extrusionOk="0">
                <a:moveTo>
                  <a:pt x="311974" y="390406"/>
                </a:moveTo>
                <a:cubicBezTo>
                  <a:pt x="285417" y="325487"/>
                  <a:pt x="337056" y="241696"/>
                  <a:pt x="449803" y="187650"/>
                </a:cubicBezTo>
                <a:cubicBezTo>
                  <a:pt x="665040" y="50281"/>
                  <a:pt x="905548" y="96201"/>
                  <a:pt x="1120309" y="141328"/>
                </a:cubicBezTo>
                <a:cubicBezTo>
                  <a:pt x="1240098" y="63894"/>
                  <a:pt x="1575544" y="-22266"/>
                  <a:pt x="1796334" y="93241"/>
                </a:cubicBezTo>
                <a:cubicBezTo>
                  <a:pt x="1841209" y="56582"/>
                  <a:pt x="1942593" y="25559"/>
                  <a:pt x="2059753" y="5433"/>
                </a:cubicBezTo>
                <a:cubicBezTo>
                  <a:pt x="2175904" y="-2167"/>
                  <a:pt x="2293647" y="22996"/>
                  <a:pt x="2386446" y="67404"/>
                </a:cubicBezTo>
                <a:cubicBezTo>
                  <a:pt x="2501488" y="-31724"/>
                  <a:pt x="2663114" y="-11460"/>
                  <a:pt x="2836810" y="18746"/>
                </a:cubicBezTo>
                <a:cubicBezTo>
                  <a:pt x="2961910" y="46110"/>
                  <a:pt x="3048608" y="87999"/>
                  <a:pt x="3065191" y="151489"/>
                </a:cubicBezTo>
                <a:cubicBezTo>
                  <a:pt x="3209102" y="160977"/>
                  <a:pt x="3311964" y="211286"/>
                  <a:pt x="3358287" y="280321"/>
                </a:cubicBezTo>
                <a:cubicBezTo>
                  <a:pt x="3395546" y="315603"/>
                  <a:pt x="3382550" y="374758"/>
                  <a:pt x="3345168" y="420020"/>
                </a:cubicBezTo>
                <a:cubicBezTo>
                  <a:pt x="3445799" y="462914"/>
                  <a:pt x="3489539" y="556820"/>
                  <a:pt x="3441001" y="633616"/>
                </a:cubicBezTo>
                <a:cubicBezTo>
                  <a:pt x="3332188" y="746309"/>
                  <a:pt x="3253294" y="810667"/>
                  <a:pt x="2992077" y="820588"/>
                </a:cubicBezTo>
                <a:cubicBezTo>
                  <a:pt x="2993719" y="876612"/>
                  <a:pt x="2946620" y="936692"/>
                  <a:pt x="2831370" y="980798"/>
                </a:cubicBezTo>
                <a:cubicBezTo>
                  <a:pt x="2690952" y="1047733"/>
                  <a:pt x="2453317" y="1046443"/>
                  <a:pt x="2284214" y="1000197"/>
                </a:cubicBezTo>
                <a:cubicBezTo>
                  <a:pt x="2228918" y="1128906"/>
                  <a:pt x="2082716" y="1160272"/>
                  <a:pt x="1893206" y="1171112"/>
                </a:cubicBezTo>
                <a:cubicBezTo>
                  <a:pt x="1688292" y="1181446"/>
                  <a:pt x="1419271" y="1179322"/>
                  <a:pt x="1318293" y="1066786"/>
                </a:cubicBezTo>
                <a:cubicBezTo>
                  <a:pt x="969978" y="1117157"/>
                  <a:pt x="627332" y="1073702"/>
                  <a:pt x="464282" y="963710"/>
                </a:cubicBezTo>
                <a:cubicBezTo>
                  <a:pt x="293998" y="956658"/>
                  <a:pt x="142200" y="942796"/>
                  <a:pt x="88792" y="849006"/>
                </a:cubicBezTo>
                <a:cubicBezTo>
                  <a:pt x="62596" y="803345"/>
                  <a:pt x="87256" y="737275"/>
                  <a:pt x="169026" y="694174"/>
                </a:cubicBezTo>
                <a:cubicBezTo>
                  <a:pt x="52675" y="661635"/>
                  <a:pt x="-17571" y="600840"/>
                  <a:pt x="-400" y="535322"/>
                </a:cubicBezTo>
                <a:cubicBezTo>
                  <a:pt x="28598" y="463662"/>
                  <a:pt x="143991" y="400165"/>
                  <a:pt x="309014" y="394128"/>
                </a:cubicBezTo>
                <a:cubicBezTo>
                  <a:pt x="310032" y="392417"/>
                  <a:pt x="310861" y="391831"/>
                  <a:pt x="311974" y="390406"/>
                </a:cubicBezTo>
                <a:close/>
              </a:path>
              <a:path w="3455720" h="1173666" fill="none" extrusionOk="0">
                <a:moveTo>
                  <a:pt x="-948754" y="-324354"/>
                </a:moveTo>
                <a:cubicBezTo>
                  <a:pt x="-951145" y="-303925"/>
                  <a:pt x="-965223" y="-292405"/>
                  <a:pt x="-981356" y="-291752"/>
                </a:cubicBezTo>
                <a:cubicBezTo>
                  <a:pt x="-1003042" y="-291257"/>
                  <a:pt x="-1013168" y="-308960"/>
                  <a:pt x="-1013958" y="-324354"/>
                </a:cubicBezTo>
                <a:cubicBezTo>
                  <a:pt x="-1014415" y="-337308"/>
                  <a:pt x="-1003692" y="-353798"/>
                  <a:pt x="-981356" y="-356956"/>
                </a:cubicBezTo>
                <a:cubicBezTo>
                  <a:pt x="-967487" y="-356257"/>
                  <a:pt x="-952421" y="-344991"/>
                  <a:pt x="-948754" y="-324354"/>
                </a:cubicBezTo>
                <a:close/>
              </a:path>
              <a:path w="3455720" h="1173666" fill="none" extrusionOk="0">
                <a:moveTo>
                  <a:pt x="-442925" y="-165195"/>
                </a:moveTo>
                <a:cubicBezTo>
                  <a:pt x="-443799" y="-125033"/>
                  <a:pt x="-471221" y="-98592"/>
                  <a:pt x="-508129" y="-99991"/>
                </a:cubicBezTo>
                <a:cubicBezTo>
                  <a:pt x="-540334" y="-103572"/>
                  <a:pt x="-571917" y="-120768"/>
                  <a:pt x="-573333" y="-165195"/>
                </a:cubicBezTo>
                <a:cubicBezTo>
                  <a:pt x="-568340" y="-209072"/>
                  <a:pt x="-553797" y="-229724"/>
                  <a:pt x="-508129" y="-230399"/>
                </a:cubicBezTo>
                <a:cubicBezTo>
                  <a:pt x="-472130" y="-233128"/>
                  <a:pt x="-439196" y="-209179"/>
                  <a:pt x="-442925" y="-165195"/>
                </a:cubicBezTo>
                <a:close/>
              </a:path>
              <a:path w="3455720" h="1173666" fill="none" extrusionOk="0">
                <a:moveTo>
                  <a:pt x="124705" y="14751"/>
                </a:moveTo>
                <a:cubicBezTo>
                  <a:pt x="121088" y="68699"/>
                  <a:pt x="84111" y="118501"/>
                  <a:pt x="26899" y="112557"/>
                </a:cubicBezTo>
                <a:cubicBezTo>
                  <a:pt x="-30262" y="114817"/>
                  <a:pt x="-69510" y="66699"/>
                  <a:pt x="-70907" y="14751"/>
                </a:cubicBezTo>
                <a:cubicBezTo>
                  <a:pt x="-63970" y="-27483"/>
                  <a:pt x="-29599" y="-78395"/>
                  <a:pt x="26899" y="-83055"/>
                </a:cubicBezTo>
                <a:cubicBezTo>
                  <a:pt x="73704" y="-72758"/>
                  <a:pt x="130629" y="-36406"/>
                  <a:pt x="124705" y="14751"/>
                </a:cubicBezTo>
                <a:close/>
              </a:path>
              <a:path w="3455720" h="1173666" fill="none" extrusionOk="0">
                <a:moveTo>
                  <a:pt x="375409" y="711181"/>
                </a:moveTo>
                <a:cubicBezTo>
                  <a:pt x="312574" y="721243"/>
                  <a:pt x="239375" y="700730"/>
                  <a:pt x="172786" y="689528"/>
                </a:cubicBezTo>
                <a:moveTo>
                  <a:pt x="554195" y="948142"/>
                </a:moveTo>
                <a:cubicBezTo>
                  <a:pt x="527214" y="960918"/>
                  <a:pt x="491780" y="956431"/>
                  <a:pt x="465562" y="958493"/>
                </a:cubicBezTo>
                <a:moveTo>
                  <a:pt x="1318133" y="1062004"/>
                </a:moveTo>
                <a:cubicBezTo>
                  <a:pt x="1301749" y="1051391"/>
                  <a:pt x="1281827" y="1026838"/>
                  <a:pt x="1264697" y="1014732"/>
                </a:cubicBezTo>
                <a:moveTo>
                  <a:pt x="2305973" y="944121"/>
                </a:moveTo>
                <a:cubicBezTo>
                  <a:pt x="2302149" y="957306"/>
                  <a:pt x="2296521" y="984276"/>
                  <a:pt x="2284614" y="995986"/>
                </a:cubicBezTo>
                <a:moveTo>
                  <a:pt x="2730098" y="623618"/>
                </a:moveTo>
                <a:cubicBezTo>
                  <a:pt x="2879436" y="671579"/>
                  <a:pt x="2996013" y="732483"/>
                  <a:pt x="2990157" y="817490"/>
                </a:cubicBezTo>
                <a:moveTo>
                  <a:pt x="3343569" y="417140"/>
                </a:moveTo>
                <a:cubicBezTo>
                  <a:pt x="3326033" y="435223"/>
                  <a:pt x="3281784" y="465985"/>
                  <a:pt x="3227738" y="489842"/>
                </a:cubicBezTo>
                <a:moveTo>
                  <a:pt x="3065671" y="147414"/>
                </a:moveTo>
                <a:cubicBezTo>
                  <a:pt x="3072532" y="159835"/>
                  <a:pt x="3072930" y="171205"/>
                  <a:pt x="3071751" y="181755"/>
                </a:cubicBezTo>
                <a:moveTo>
                  <a:pt x="2326051" y="107368"/>
                </a:moveTo>
                <a:cubicBezTo>
                  <a:pt x="2343522" y="87205"/>
                  <a:pt x="2357353" y="74912"/>
                  <a:pt x="2385406" y="63573"/>
                </a:cubicBezTo>
                <a:moveTo>
                  <a:pt x="1771136" y="128233"/>
                </a:moveTo>
                <a:cubicBezTo>
                  <a:pt x="1778119" y="114810"/>
                  <a:pt x="1787491" y="102003"/>
                  <a:pt x="1799854" y="90470"/>
                </a:cubicBezTo>
                <a:moveTo>
                  <a:pt x="1119909" y="141057"/>
                </a:moveTo>
                <a:cubicBezTo>
                  <a:pt x="1158051" y="149259"/>
                  <a:pt x="1190841" y="161426"/>
                  <a:pt x="1223900" y="177679"/>
                </a:cubicBezTo>
                <a:moveTo>
                  <a:pt x="330133" y="428958"/>
                </a:moveTo>
                <a:cubicBezTo>
                  <a:pt x="321033" y="416054"/>
                  <a:pt x="318830" y="405119"/>
                  <a:pt x="311974" y="390406"/>
                </a:cubicBezTo>
              </a:path>
              <a:path w="3455720" h="1173666" stroke="0" extrusionOk="0">
                <a:moveTo>
                  <a:pt x="311974" y="390406"/>
                </a:moveTo>
                <a:cubicBezTo>
                  <a:pt x="276809" y="323761"/>
                  <a:pt x="348861" y="257255"/>
                  <a:pt x="449803" y="187650"/>
                </a:cubicBezTo>
                <a:cubicBezTo>
                  <a:pt x="637985" y="132264"/>
                  <a:pt x="953760" y="87576"/>
                  <a:pt x="1120309" y="141328"/>
                </a:cubicBezTo>
                <a:cubicBezTo>
                  <a:pt x="1211731" y="76501"/>
                  <a:pt x="1613337" y="-36393"/>
                  <a:pt x="1796334" y="93241"/>
                </a:cubicBezTo>
                <a:cubicBezTo>
                  <a:pt x="1870369" y="52963"/>
                  <a:pt x="1942438" y="9240"/>
                  <a:pt x="2059753" y="5433"/>
                </a:cubicBezTo>
                <a:cubicBezTo>
                  <a:pt x="2206285" y="4922"/>
                  <a:pt x="2297693" y="43624"/>
                  <a:pt x="2386446" y="67404"/>
                </a:cubicBezTo>
                <a:cubicBezTo>
                  <a:pt x="2496453" y="12036"/>
                  <a:pt x="2697556" y="-22660"/>
                  <a:pt x="2836810" y="18746"/>
                </a:cubicBezTo>
                <a:cubicBezTo>
                  <a:pt x="2962708" y="40459"/>
                  <a:pt x="3039010" y="86067"/>
                  <a:pt x="3065191" y="151489"/>
                </a:cubicBezTo>
                <a:cubicBezTo>
                  <a:pt x="3207566" y="165868"/>
                  <a:pt x="3311777" y="200145"/>
                  <a:pt x="3358287" y="280321"/>
                </a:cubicBezTo>
                <a:cubicBezTo>
                  <a:pt x="3396134" y="326428"/>
                  <a:pt x="3389098" y="371726"/>
                  <a:pt x="3345168" y="420020"/>
                </a:cubicBezTo>
                <a:cubicBezTo>
                  <a:pt x="3470349" y="473639"/>
                  <a:pt x="3491813" y="553284"/>
                  <a:pt x="3441001" y="633616"/>
                </a:cubicBezTo>
                <a:cubicBezTo>
                  <a:pt x="3405970" y="707843"/>
                  <a:pt x="3223880" y="835453"/>
                  <a:pt x="2992077" y="820588"/>
                </a:cubicBezTo>
                <a:cubicBezTo>
                  <a:pt x="2992710" y="884001"/>
                  <a:pt x="2925461" y="934688"/>
                  <a:pt x="2831370" y="980798"/>
                </a:cubicBezTo>
                <a:cubicBezTo>
                  <a:pt x="2696161" y="1032287"/>
                  <a:pt x="2460852" y="1082093"/>
                  <a:pt x="2284214" y="1000197"/>
                </a:cubicBezTo>
                <a:cubicBezTo>
                  <a:pt x="2211416" y="1096607"/>
                  <a:pt x="2067492" y="1110907"/>
                  <a:pt x="1893206" y="1171112"/>
                </a:cubicBezTo>
                <a:cubicBezTo>
                  <a:pt x="1679403" y="1195584"/>
                  <a:pt x="1471856" y="1134521"/>
                  <a:pt x="1318293" y="1066786"/>
                </a:cubicBezTo>
                <a:cubicBezTo>
                  <a:pt x="1009576" y="1162743"/>
                  <a:pt x="621259" y="1069420"/>
                  <a:pt x="464282" y="963710"/>
                </a:cubicBezTo>
                <a:cubicBezTo>
                  <a:pt x="298220" y="982217"/>
                  <a:pt x="123866" y="929041"/>
                  <a:pt x="88792" y="849006"/>
                </a:cubicBezTo>
                <a:cubicBezTo>
                  <a:pt x="63610" y="786982"/>
                  <a:pt x="89144" y="737459"/>
                  <a:pt x="169026" y="694174"/>
                </a:cubicBezTo>
                <a:cubicBezTo>
                  <a:pt x="41573" y="655036"/>
                  <a:pt x="-16479" y="580236"/>
                  <a:pt x="-400" y="535322"/>
                </a:cubicBezTo>
                <a:cubicBezTo>
                  <a:pt x="-16671" y="440062"/>
                  <a:pt x="148957" y="405703"/>
                  <a:pt x="309014" y="394128"/>
                </a:cubicBezTo>
                <a:cubicBezTo>
                  <a:pt x="310213" y="392523"/>
                  <a:pt x="310944" y="391616"/>
                  <a:pt x="311974" y="390406"/>
                </a:cubicBezTo>
                <a:close/>
              </a:path>
              <a:path w="3455720" h="1173666" stroke="0" extrusionOk="0">
                <a:moveTo>
                  <a:pt x="-948754" y="-324354"/>
                </a:moveTo>
                <a:cubicBezTo>
                  <a:pt x="-950312" y="-305457"/>
                  <a:pt x="-967180" y="-295409"/>
                  <a:pt x="-981356" y="-291752"/>
                </a:cubicBezTo>
                <a:cubicBezTo>
                  <a:pt x="-1002797" y="-290751"/>
                  <a:pt x="-1010044" y="-303945"/>
                  <a:pt x="-1013958" y="-324354"/>
                </a:cubicBezTo>
                <a:cubicBezTo>
                  <a:pt x="-1014559" y="-344960"/>
                  <a:pt x="-998879" y="-361243"/>
                  <a:pt x="-981356" y="-356956"/>
                </a:cubicBezTo>
                <a:cubicBezTo>
                  <a:pt x="-962039" y="-362076"/>
                  <a:pt x="-948076" y="-338814"/>
                  <a:pt x="-948754" y="-324354"/>
                </a:cubicBezTo>
                <a:close/>
              </a:path>
              <a:path w="3455720" h="1173666" stroke="0" extrusionOk="0">
                <a:moveTo>
                  <a:pt x="-442925" y="-165195"/>
                </a:moveTo>
                <a:cubicBezTo>
                  <a:pt x="-449152" y="-135380"/>
                  <a:pt x="-474150" y="-93337"/>
                  <a:pt x="-508129" y="-99991"/>
                </a:cubicBezTo>
                <a:cubicBezTo>
                  <a:pt x="-539731" y="-92554"/>
                  <a:pt x="-577397" y="-124243"/>
                  <a:pt x="-573333" y="-165195"/>
                </a:cubicBezTo>
                <a:cubicBezTo>
                  <a:pt x="-568709" y="-195199"/>
                  <a:pt x="-548032" y="-229452"/>
                  <a:pt x="-508129" y="-230399"/>
                </a:cubicBezTo>
                <a:cubicBezTo>
                  <a:pt x="-474359" y="-240619"/>
                  <a:pt x="-442920" y="-200444"/>
                  <a:pt x="-442925" y="-165195"/>
                </a:cubicBezTo>
                <a:close/>
              </a:path>
              <a:path w="3455720" h="1173666" stroke="0" extrusionOk="0">
                <a:moveTo>
                  <a:pt x="124705" y="14751"/>
                </a:moveTo>
                <a:cubicBezTo>
                  <a:pt x="117402" y="57676"/>
                  <a:pt x="69340" y="112877"/>
                  <a:pt x="26899" y="112557"/>
                </a:cubicBezTo>
                <a:cubicBezTo>
                  <a:pt x="-31353" y="112265"/>
                  <a:pt x="-67998" y="72200"/>
                  <a:pt x="-70907" y="14751"/>
                </a:cubicBezTo>
                <a:cubicBezTo>
                  <a:pt x="-67275" y="-42310"/>
                  <a:pt x="-41620" y="-87335"/>
                  <a:pt x="26899" y="-83055"/>
                </a:cubicBezTo>
                <a:cubicBezTo>
                  <a:pt x="75663" y="-79735"/>
                  <a:pt x="126266" y="-39055"/>
                  <a:pt x="124705" y="14751"/>
                </a:cubicBezTo>
                <a:close/>
              </a:path>
              <a:path w="3455720" h="1173666" fill="none" stroke="0" extrusionOk="0">
                <a:moveTo>
                  <a:pt x="375409" y="711181"/>
                </a:moveTo>
                <a:cubicBezTo>
                  <a:pt x="313813" y="726098"/>
                  <a:pt x="223111" y="716034"/>
                  <a:pt x="172786" y="689528"/>
                </a:cubicBezTo>
                <a:moveTo>
                  <a:pt x="554195" y="948142"/>
                </a:moveTo>
                <a:cubicBezTo>
                  <a:pt x="524175" y="952214"/>
                  <a:pt x="501281" y="963761"/>
                  <a:pt x="465562" y="958493"/>
                </a:cubicBezTo>
                <a:moveTo>
                  <a:pt x="1318133" y="1062004"/>
                </a:moveTo>
                <a:cubicBezTo>
                  <a:pt x="1297583" y="1043200"/>
                  <a:pt x="1279018" y="1034764"/>
                  <a:pt x="1264697" y="1014732"/>
                </a:cubicBezTo>
                <a:moveTo>
                  <a:pt x="2305973" y="944121"/>
                </a:moveTo>
                <a:cubicBezTo>
                  <a:pt x="2302718" y="962107"/>
                  <a:pt x="2295142" y="975705"/>
                  <a:pt x="2284614" y="995986"/>
                </a:cubicBezTo>
                <a:moveTo>
                  <a:pt x="2730098" y="623618"/>
                </a:moveTo>
                <a:cubicBezTo>
                  <a:pt x="2883674" y="648823"/>
                  <a:pt x="2988934" y="752887"/>
                  <a:pt x="2990157" y="817490"/>
                </a:cubicBezTo>
                <a:moveTo>
                  <a:pt x="3343569" y="417140"/>
                </a:moveTo>
                <a:cubicBezTo>
                  <a:pt x="3315097" y="441651"/>
                  <a:pt x="3278537" y="466033"/>
                  <a:pt x="3227738" y="489842"/>
                </a:cubicBezTo>
                <a:moveTo>
                  <a:pt x="3065671" y="147414"/>
                </a:moveTo>
                <a:cubicBezTo>
                  <a:pt x="3071537" y="158919"/>
                  <a:pt x="3073358" y="167901"/>
                  <a:pt x="3071751" y="181755"/>
                </a:cubicBezTo>
                <a:moveTo>
                  <a:pt x="2326051" y="107368"/>
                </a:moveTo>
                <a:cubicBezTo>
                  <a:pt x="2338006" y="91074"/>
                  <a:pt x="2361768" y="76124"/>
                  <a:pt x="2385406" y="63573"/>
                </a:cubicBezTo>
                <a:moveTo>
                  <a:pt x="1771136" y="128233"/>
                </a:moveTo>
                <a:cubicBezTo>
                  <a:pt x="1780874" y="114204"/>
                  <a:pt x="1788859" y="104235"/>
                  <a:pt x="1799854" y="90470"/>
                </a:cubicBezTo>
                <a:moveTo>
                  <a:pt x="1119909" y="141057"/>
                </a:moveTo>
                <a:cubicBezTo>
                  <a:pt x="1158693" y="144769"/>
                  <a:pt x="1194061" y="164847"/>
                  <a:pt x="1223900" y="177679"/>
                </a:cubicBezTo>
                <a:moveTo>
                  <a:pt x="330133" y="428958"/>
                </a:moveTo>
                <a:cubicBezTo>
                  <a:pt x="322176" y="415906"/>
                  <a:pt x="316788" y="405896"/>
                  <a:pt x="311974" y="390406"/>
                </a:cubicBezTo>
              </a:path>
            </a:pathLst>
          </a:custGeom>
          <a:solidFill>
            <a:schemeClr val="bg1"/>
          </a:solidFill>
          <a:ln>
            <a:extLst>
              <a:ext uri="{C807C97D-BFC1-408E-A445-0C87EB9F89A2}">
                <ask:lineSketchStyleProps xmlns:ask="http://schemas.microsoft.com/office/drawing/2018/sketchyshapes" sd="869333660">
                  <a:prstGeom prst="cloudCallout">
                    <a:avLst>
                      <a:gd name="adj1" fmla="val -78398"/>
                      <a:gd name="adj2" fmla="val -77636"/>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How to break the</a:t>
            </a:r>
          </a:p>
          <a:p>
            <a:pPr algn="ctr"/>
            <a:r>
              <a:rPr lang="en-US">
                <a:solidFill>
                  <a:schemeClr val="tx1"/>
                </a:solidFill>
              </a:rPr>
              <a:t>data incompleteness</a:t>
            </a:r>
            <a:endParaRPr lang="LID4096">
              <a:solidFill>
                <a:schemeClr val="tx1"/>
              </a:solidFill>
            </a:endParaRPr>
          </a:p>
        </p:txBody>
      </p:sp>
      <p:sp>
        <p:nvSpPr>
          <p:cNvPr id="6" name="Rectangle 5">
            <a:extLst>
              <a:ext uri="{FF2B5EF4-FFF2-40B4-BE49-F238E27FC236}">
                <a16:creationId xmlns:a16="http://schemas.microsoft.com/office/drawing/2014/main" id="{163C2FFB-05E2-0B14-D768-9F64CDA925D7}"/>
              </a:ext>
            </a:extLst>
          </p:cNvPr>
          <p:cNvSpPr/>
          <p:nvPr/>
        </p:nvSpPr>
        <p:spPr>
          <a:xfrm>
            <a:off x="2949463" y="4671966"/>
            <a:ext cx="1605993" cy="642393"/>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a:t>Query</a:t>
            </a:r>
            <a:endParaRPr lang="LID4096"/>
          </a:p>
        </p:txBody>
      </p:sp>
      <p:cxnSp>
        <p:nvCxnSpPr>
          <p:cNvPr id="7" name="Connector: Elbow 6">
            <a:extLst>
              <a:ext uri="{FF2B5EF4-FFF2-40B4-BE49-F238E27FC236}">
                <a16:creationId xmlns:a16="http://schemas.microsoft.com/office/drawing/2014/main" id="{B4355080-C7D0-B536-E5B0-A3E2A78E4910}"/>
              </a:ext>
            </a:extLst>
          </p:cNvPr>
          <p:cNvCxnSpPr>
            <a:cxnSpLocks/>
            <a:stCxn id="6" idx="2"/>
            <a:endCxn id="10" idx="1"/>
          </p:cNvCxnSpPr>
          <p:nvPr/>
        </p:nvCxnSpPr>
        <p:spPr>
          <a:xfrm rot="16200000" flipH="1">
            <a:off x="3685336" y="5381483"/>
            <a:ext cx="1053469" cy="919220"/>
          </a:xfrm>
          <a:prstGeom prst="bentConnector2">
            <a:avLst/>
          </a:prstGeom>
          <a:ln>
            <a:prstDash val="solid"/>
            <a:tailEnd type="triangle"/>
          </a:ln>
        </p:spPr>
        <p:style>
          <a:lnRef idx="3">
            <a:schemeClr val="dk1"/>
          </a:lnRef>
          <a:fillRef idx="0">
            <a:schemeClr val="dk1"/>
          </a:fillRef>
          <a:effectRef idx="2">
            <a:schemeClr val="dk1"/>
          </a:effectRef>
          <a:fontRef idx="minor">
            <a:schemeClr val="tx1"/>
          </a:fontRef>
        </p:style>
      </p:cxnSp>
      <p:sp>
        <p:nvSpPr>
          <p:cNvPr id="8" name="Rectangle 7">
            <a:extLst>
              <a:ext uri="{FF2B5EF4-FFF2-40B4-BE49-F238E27FC236}">
                <a16:creationId xmlns:a16="http://schemas.microsoft.com/office/drawing/2014/main" id="{15882A15-666B-FEBF-6B9F-DD0DD6462A0B}"/>
              </a:ext>
            </a:extLst>
          </p:cNvPr>
          <p:cNvSpPr/>
          <p:nvPr/>
        </p:nvSpPr>
        <p:spPr>
          <a:xfrm>
            <a:off x="715074" y="6046629"/>
            <a:ext cx="2118167" cy="642393"/>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a:t>Observed KG</a:t>
            </a:r>
            <a:endParaRPr lang="LID4096"/>
          </a:p>
        </p:txBody>
      </p:sp>
      <p:sp>
        <p:nvSpPr>
          <p:cNvPr id="9" name="Rectangle 8">
            <a:extLst>
              <a:ext uri="{FF2B5EF4-FFF2-40B4-BE49-F238E27FC236}">
                <a16:creationId xmlns:a16="http://schemas.microsoft.com/office/drawing/2014/main" id="{65E4D3C8-CD52-15BB-3767-BC5526A8F354}"/>
              </a:ext>
            </a:extLst>
          </p:cNvPr>
          <p:cNvSpPr/>
          <p:nvPr/>
        </p:nvSpPr>
        <p:spPr>
          <a:xfrm>
            <a:off x="715074" y="2612723"/>
            <a:ext cx="2118167" cy="642393"/>
          </a:xfrm>
          <a:prstGeom prst="rect">
            <a:avLst/>
          </a:prstGeom>
          <a:ln>
            <a:prstDash val="lgDash"/>
            <a:headEnd type="none" w="med" len="med"/>
            <a:tailEnd type="none" w="med" len="med"/>
          </a:ln>
        </p:spPr>
        <p:style>
          <a:lnRef idx="2">
            <a:schemeClr val="accent5"/>
          </a:lnRef>
          <a:fillRef idx="1">
            <a:schemeClr val="lt1"/>
          </a:fillRef>
          <a:effectRef idx="0">
            <a:schemeClr val="accent5"/>
          </a:effectRef>
          <a:fontRef idx="minor">
            <a:schemeClr val="dk1"/>
          </a:fontRef>
        </p:style>
        <p:txBody>
          <a:bodyPr rtlCol="0" anchor="ctr"/>
          <a:lstStyle/>
          <a:p>
            <a:pPr algn="ctr"/>
            <a:r>
              <a:rPr lang="en-US"/>
              <a:t>Unobserved KG</a:t>
            </a:r>
            <a:endParaRPr lang="LID4096"/>
          </a:p>
        </p:txBody>
      </p:sp>
      <p:sp>
        <p:nvSpPr>
          <p:cNvPr id="10" name="Rectangle: Rounded Corners 9">
            <a:extLst>
              <a:ext uri="{FF2B5EF4-FFF2-40B4-BE49-F238E27FC236}">
                <a16:creationId xmlns:a16="http://schemas.microsoft.com/office/drawing/2014/main" id="{30C3725F-7066-B938-92A1-3327BFBC04DE}"/>
              </a:ext>
            </a:extLst>
          </p:cNvPr>
          <p:cNvSpPr/>
          <p:nvPr/>
        </p:nvSpPr>
        <p:spPr>
          <a:xfrm>
            <a:off x="4671680" y="6046631"/>
            <a:ext cx="1954196" cy="642393"/>
          </a:xfrm>
          <a:prstGeom prst="round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t>Graph Traversal</a:t>
            </a:r>
            <a:endParaRPr lang="LID4096"/>
          </a:p>
        </p:txBody>
      </p:sp>
      <p:cxnSp>
        <p:nvCxnSpPr>
          <p:cNvPr id="11" name="Straight Arrow Connector 10">
            <a:extLst>
              <a:ext uri="{FF2B5EF4-FFF2-40B4-BE49-F238E27FC236}">
                <a16:creationId xmlns:a16="http://schemas.microsoft.com/office/drawing/2014/main" id="{6D384B01-83D9-1753-3A18-77F569A992CB}"/>
              </a:ext>
            </a:extLst>
          </p:cNvPr>
          <p:cNvCxnSpPr>
            <a:cxnSpLocks/>
            <a:stCxn id="8" idx="3"/>
            <a:endCxn id="10" idx="1"/>
          </p:cNvCxnSpPr>
          <p:nvPr/>
        </p:nvCxnSpPr>
        <p:spPr>
          <a:xfrm>
            <a:off x="2833241" y="6367826"/>
            <a:ext cx="1838439" cy="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 name="Straight Arrow Connector 11">
            <a:extLst>
              <a:ext uri="{FF2B5EF4-FFF2-40B4-BE49-F238E27FC236}">
                <a16:creationId xmlns:a16="http://schemas.microsoft.com/office/drawing/2014/main" id="{F5C68F80-A579-D0A5-0FC6-63973A1B8505}"/>
              </a:ext>
            </a:extLst>
          </p:cNvPr>
          <p:cNvCxnSpPr>
            <a:cxnSpLocks/>
            <a:stCxn id="10" idx="3"/>
            <a:endCxn id="13" idx="1"/>
          </p:cNvCxnSpPr>
          <p:nvPr/>
        </p:nvCxnSpPr>
        <p:spPr>
          <a:xfrm flipV="1">
            <a:off x="6625876" y="6367826"/>
            <a:ext cx="2143248" cy="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30553497-646F-6FBC-7D4A-38EB0722E8E4}"/>
                  </a:ext>
                </a:extLst>
              </p:cNvPr>
              <p:cNvSpPr/>
              <p:nvPr/>
            </p:nvSpPr>
            <p:spPr>
              <a:xfrm>
                <a:off x="8769124" y="6046629"/>
                <a:ext cx="2118167" cy="642393"/>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𝑜</m:t>
                          </m:r>
                        </m:sub>
                      </m:sSub>
                    </m:oMath>
                  </m:oMathPara>
                </a14:m>
                <a:endParaRPr lang="LID4096"/>
              </a:p>
            </p:txBody>
          </p:sp>
        </mc:Choice>
        <mc:Fallback xmlns="">
          <p:sp>
            <p:nvSpPr>
              <p:cNvPr id="13" name="Rectangle 12">
                <a:extLst>
                  <a:ext uri="{FF2B5EF4-FFF2-40B4-BE49-F238E27FC236}">
                    <a16:creationId xmlns:a16="http://schemas.microsoft.com/office/drawing/2014/main" id="{30553497-646F-6FBC-7D4A-38EB0722E8E4}"/>
                  </a:ext>
                </a:extLst>
              </p:cNvPr>
              <p:cNvSpPr>
                <a:spLocks noRot="1" noChangeAspect="1" noMove="1" noResize="1" noEditPoints="1" noAdjustHandles="1" noChangeArrowheads="1" noChangeShapeType="1" noTextEdit="1"/>
              </p:cNvSpPr>
              <p:nvPr/>
            </p:nvSpPr>
            <p:spPr>
              <a:xfrm>
                <a:off x="8769124" y="6046629"/>
                <a:ext cx="2118167" cy="642393"/>
              </a:xfrm>
              <a:prstGeom prst="rect">
                <a:avLst/>
              </a:prstGeom>
              <a:blipFill>
                <a:blip r:embed="rId2"/>
                <a:stretch>
                  <a:fillRect/>
                </a:stretch>
              </a:blipFill>
              <a:ln w="9525" cap="flat" cmpd="sng" algn="ctr">
                <a:solidFill>
                  <a:schemeClr val="dk1"/>
                </a:solidFill>
                <a:prstDash val="solid"/>
                <a:round/>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9F6092E7-196C-9FA9-FB56-CB4A70B324A6}"/>
                  </a:ext>
                </a:extLst>
              </p:cNvPr>
              <p:cNvSpPr/>
              <p:nvPr/>
            </p:nvSpPr>
            <p:spPr>
              <a:xfrm>
                <a:off x="8769124" y="2612722"/>
                <a:ext cx="2118167" cy="642393"/>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𝑢</m:t>
                          </m:r>
                        </m:sub>
                      </m:sSub>
                    </m:oMath>
                  </m:oMathPara>
                </a14:m>
                <a:endParaRPr lang="LID4096"/>
              </a:p>
            </p:txBody>
          </p:sp>
        </mc:Choice>
        <mc:Fallback xmlns="">
          <p:sp>
            <p:nvSpPr>
              <p:cNvPr id="14" name="Rectangle 13">
                <a:extLst>
                  <a:ext uri="{FF2B5EF4-FFF2-40B4-BE49-F238E27FC236}">
                    <a16:creationId xmlns:a16="http://schemas.microsoft.com/office/drawing/2014/main" id="{9F6092E7-196C-9FA9-FB56-CB4A70B324A6}"/>
                  </a:ext>
                </a:extLst>
              </p:cNvPr>
              <p:cNvSpPr>
                <a:spLocks noRot="1" noChangeAspect="1" noMove="1" noResize="1" noEditPoints="1" noAdjustHandles="1" noChangeArrowheads="1" noChangeShapeType="1" noTextEdit="1"/>
              </p:cNvSpPr>
              <p:nvPr/>
            </p:nvSpPr>
            <p:spPr>
              <a:xfrm>
                <a:off x="8769124" y="2612722"/>
                <a:ext cx="2118167" cy="642393"/>
              </a:xfrm>
              <a:prstGeom prst="rect">
                <a:avLst/>
              </a:prstGeom>
              <a:blipFill>
                <a:blip r:embed="rId3"/>
                <a:stretch>
                  <a:fillRect/>
                </a:stretch>
              </a:blipFill>
              <a:ln>
                <a:headEnd type="none" w="med" len="med"/>
                <a:tailEnd type="none" w="med" len="med"/>
              </a:ln>
            </p:spPr>
            <p:txBody>
              <a:bodyPr/>
              <a:lstStyle/>
              <a:p>
                <a:r>
                  <a:rPr lang="en-US">
                    <a:noFill/>
                  </a:rPr>
                  <a:t> </a:t>
                </a:r>
              </a:p>
            </p:txBody>
          </p:sp>
        </mc:Fallback>
      </mc:AlternateContent>
      <p:sp>
        <p:nvSpPr>
          <p:cNvPr id="15" name="Rectangle 14">
            <a:extLst>
              <a:ext uri="{FF2B5EF4-FFF2-40B4-BE49-F238E27FC236}">
                <a16:creationId xmlns:a16="http://schemas.microsoft.com/office/drawing/2014/main" id="{180F3AF9-0BB5-A21E-4930-34D82C61E1C5}"/>
              </a:ext>
            </a:extLst>
          </p:cNvPr>
          <p:cNvSpPr/>
          <p:nvPr/>
        </p:nvSpPr>
        <p:spPr>
          <a:xfrm>
            <a:off x="9071327" y="3070950"/>
            <a:ext cx="505267" cy="923330"/>
          </a:xfrm>
          <a:prstGeom prst="rect">
            <a:avLst/>
          </a:prstGeom>
          <a:noFill/>
        </p:spPr>
        <p:txBody>
          <a:bodyPr wrap="none" lIns="91440" tIns="45720" rIns="91440" bIns="45720">
            <a:spAutoFit/>
          </a:bodyPr>
          <a:lstStyle/>
          <a:p>
            <a:pPr algn="ctr"/>
            <a:r>
              <a:rPr lang="en-US" sz="5400" b="1" cap="none" spc="0">
                <a:ln w="22225">
                  <a:solidFill>
                    <a:schemeClr val="accent2"/>
                  </a:solidFill>
                  <a:prstDash val="solid"/>
                </a:ln>
                <a:solidFill>
                  <a:schemeClr val="accent2">
                    <a:lumMod val="40000"/>
                    <a:lumOff val="60000"/>
                  </a:schemeClr>
                </a:solidFill>
                <a:effectLst/>
              </a:rPr>
              <a:t>?</a:t>
            </a:r>
          </a:p>
        </p:txBody>
      </p:sp>
      <p:sp>
        <p:nvSpPr>
          <p:cNvPr id="3" name="Slide Number Placeholder 2">
            <a:extLst>
              <a:ext uri="{FF2B5EF4-FFF2-40B4-BE49-F238E27FC236}">
                <a16:creationId xmlns:a16="http://schemas.microsoft.com/office/drawing/2014/main" id="{4C5B8A64-2675-CCD7-B06D-1505EA88A0FC}"/>
              </a:ext>
            </a:extLst>
          </p:cNvPr>
          <p:cNvSpPr>
            <a:spLocks noGrp="1"/>
          </p:cNvSpPr>
          <p:nvPr>
            <p:ph type="sldNum" sz="quarter" idx="12"/>
          </p:nvPr>
        </p:nvSpPr>
        <p:spPr/>
        <p:txBody>
          <a:bodyPr/>
          <a:lstStyle/>
          <a:p>
            <a:fld id="{1CF2D47E-0AF1-4C27-801F-64E3E5BF7F72}" type="slidenum">
              <a:rPr lang="en-US" smtClean="0"/>
              <a:t>6</a:t>
            </a:fld>
            <a:endParaRPr lang="en-US"/>
          </a:p>
        </p:txBody>
      </p:sp>
    </p:spTree>
    <p:extLst>
      <p:ext uri="{BB962C8B-B14F-4D97-AF65-F5344CB8AC3E}">
        <p14:creationId xmlns:p14="http://schemas.microsoft.com/office/powerpoint/2010/main" val="1087014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B3DEB-A1DF-BB40-4405-D706F137DB7B}"/>
              </a:ext>
            </a:extLst>
          </p:cNvPr>
          <p:cNvSpPr>
            <a:spLocks noGrp="1"/>
          </p:cNvSpPr>
          <p:nvPr>
            <p:ph type="title"/>
          </p:nvPr>
        </p:nvSpPr>
        <p:spPr/>
        <p:txBody>
          <a:bodyPr>
            <a:normAutofit/>
          </a:bodyPr>
          <a:lstStyle/>
          <a:p>
            <a:r>
              <a:rPr lang="en-US" dirty="0"/>
              <a:t>Recap:</a:t>
            </a:r>
            <a:br>
              <a:rPr lang="en-US" dirty="0"/>
            </a:br>
            <a:r>
              <a:rPr lang="en-US" dirty="0"/>
              <a:t>Neural strategy: end-to-end training</a:t>
            </a:r>
          </a:p>
        </p:txBody>
      </p:sp>
      <p:sp>
        <p:nvSpPr>
          <p:cNvPr id="3" name="Rectangle 2">
            <a:extLst>
              <a:ext uri="{FF2B5EF4-FFF2-40B4-BE49-F238E27FC236}">
                <a16:creationId xmlns:a16="http://schemas.microsoft.com/office/drawing/2014/main" id="{373EAA44-422A-4C23-A61B-5F6057E1A879}"/>
              </a:ext>
            </a:extLst>
          </p:cNvPr>
          <p:cNvSpPr/>
          <p:nvPr/>
        </p:nvSpPr>
        <p:spPr>
          <a:xfrm>
            <a:off x="451262" y="2195035"/>
            <a:ext cx="10652167" cy="1855327"/>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LID4096"/>
          </a:p>
        </p:txBody>
      </p:sp>
      <p:cxnSp>
        <p:nvCxnSpPr>
          <p:cNvPr id="4" name="Connector: Elbow 36">
            <a:extLst>
              <a:ext uri="{FF2B5EF4-FFF2-40B4-BE49-F238E27FC236}">
                <a16:creationId xmlns:a16="http://schemas.microsoft.com/office/drawing/2014/main" id="{4D0BB1AE-155F-721B-390F-CCBF22E53125}"/>
              </a:ext>
            </a:extLst>
          </p:cNvPr>
          <p:cNvCxnSpPr>
            <a:cxnSpLocks/>
            <a:stCxn id="17" idx="2"/>
            <a:endCxn id="7" idx="1"/>
          </p:cNvCxnSpPr>
          <p:nvPr/>
        </p:nvCxnSpPr>
        <p:spPr>
          <a:xfrm rot="16200000" flipH="1">
            <a:off x="3685336" y="5381483"/>
            <a:ext cx="1053469" cy="919220"/>
          </a:xfrm>
          <a:prstGeom prst="bentConnector2">
            <a:avLst/>
          </a:prstGeom>
          <a:ln>
            <a:prstDash val="solid"/>
            <a:tailEnd type="triangle"/>
          </a:ln>
        </p:spPr>
        <p:style>
          <a:lnRef idx="3">
            <a:schemeClr val="dk1"/>
          </a:lnRef>
          <a:fillRef idx="0">
            <a:schemeClr val="dk1"/>
          </a:fillRef>
          <a:effectRef idx="2">
            <a:schemeClr val="dk1"/>
          </a:effectRef>
          <a:fontRef idx="minor">
            <a:schemeClr val="tx1"/>
          </a:fontRef>
        </p:style>
      </p:cxnSp>
      <p:sp>
        <p:nvSpPr>
          <p:cNvPr id="5" name="Rectangle 4">
            <a:extLst>
              <a:ext uri="{FF2B5EF4-FFF2-40B4-BE49-F238E27FC236}">
                <a16:creationId xmlns:a16="http://schemas.microsoft.com/office/drawing/2014/main" id="{9F1CE171-4929-72F5-99FF-F7423108064E}"/>
              </a:ext>
            </a:extLst>
          </p:cNvPr>
          <p:cNvSpPr/>
          <p:nvPr/>
        </p:nvSpPr>
        <p:spPr>
          <a:xfrm>
            <a:off x="715074" y="6046629"/>
            <a:ext cx="2118167" cy="642393"/>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a:t>Observed KG</a:t>
            </a:r>
            <a:endParaRPr lang="LID4096"/>
          </a:p>
        </p:txBody>
      </p:sp>
      <p:sp>
        <p:nvSpPr>
          <p:cNvPr id="6" name="Rectangle 5">
            <a:extLst>
              <a:ext uri="{FF2B5EF4-FFF2-40B4-BE49-F238E27FC236}">
                <a16:creationId xmlns:a16="http://schemas.microsoft.com/office/drawing/2014/main" id="{F44059E6-D60E-F58A-E5B0-03CA588D464B}"/>
              </a:ext>
            </a:extLst>
          </p:cNvPr>
          <p:cNvSpPr/>
          <p:nvPr/>
        </p:nvSpPr>
        <p:spPr>
          <a:xfrm>
            <a:off x="715074" y="2612723"/>
            <a:ext cx="2118167" cy="642393"/>
          </a:xfrm>
          <a:prstGeom prst="rect">
            <a:avLst/>
          </a:prstGeom>
          <a:ln>
            <a:prstDash val="lgDash"/>
            <a:headEnd type="none" w="med" len="med"/>
            <a:tailEnd type="none" w="med" len="med"/>
          </a:ln>
        </p:spPr>
        <p:style>
          <a:lnRef idx="2">
            <a:schemeClr val="accent5"/>
          </a:lnRef>
          <a:fillRef idx="1">
            <a:schemeClr val="lt1"/>
          </a:fillRef>
          <a:effectRef idx="0">
            <a:schemeClr val="accent5"/>
          </a:effectRef>
          <a:fontRef idx="minor">
            <a:schemeClr val="dk1"/>
          </a:fontRef>
        </p:style>
        <p:txBody>
          <a:bodyPr rtlCol="0" anchor="ctr"/>
          <a:lstStyle/>
          <a:p>
            <a:pPr algn="ctr"/>
            <a:r>
              <a:rPr lang="en-US"/>
              <a:t>Unobserved KG</a:t>
            </a:r>
            <a:endParaRPr lang="LID4096"/>
          </a:p>
        </p:txBody>
      </p:sp>
      <p:sp>
        <p:nvSpPr>
          <p:cNvPr id="7" name="Rectangle: Rounded Corners 39">
            <a:extLst>
              <a:ext uri="{FF2B5EF4-FFF2-40B4-BE49-F238E27FC236}">
                <a16:creationId xmlns:a16="http://schemas.microsoft.com/office/drawing/2014/main" id="{E91BC2F5-D4AC-1BB5-D7CD-CA3971585754}"/>
              </a:ext>
            </a:extLst>
          </p:cNvPr>
          <p:cNvSpPr/>
          <p:nvPr/>
        </p:nvSpPr>
        <p:spPr>
          <a:xfrm>
            <a:off x="4671680" y="6046631"/>
            <a:ext cx="1954196" cy="642393"/>
          </a:xfrm>
          <a:prstGeom prst="round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t>Graph Traversal</a:t>
            </a:r>
            <a:endParaRPr lang="LID4096"/>
          </a:p>
        </p:txBody>
      </p:sp>
      <p:cxnSp>
        <p:nvCxnSpPr>
          <p:cNvPr id="8" name="Straight Arrow Connector 7">
            <a:extLst>
              <a:ext uri="{FF2B5EF4-FFF2-40B4-BE49-F238E27FC236}">
                <a16:creationId xmlns:a16="http://schemas.microsoft.com/office/drawing/2014/main" id="{27043632-B749-D4ED-35AC-BF4994577509}"/>
              </a:ext>
            </a:extLst>
          </p:cNvPr>
          <p:cNvCxnSpPr>
            <a:cxnSpLocks/>
            <a:stCxn id="5" idx="3"/>
            <a:endCxn id="7" idx="1"/>
          </p:cNvCxnSpPr>
          <p:nvPr/>
        </p:nvCxnSpPr>
        <p:spPr>
          <a:xfrm>
            <a:off x="2833241" y="6367826"/>
            <a:ext cx="1838439" cy="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 name="Straight Arrow Connector 8">
            <a:extLst>
              <a:ext uri="{FF2B5EF4-FFF2-40B4-BE49-F238E27FC236}">
                <a16:creationId xmlns:a16="http://schemas.microsoft.com/office/drawing/2014/main" id="{F2E8237D-1D8C-FDBA-1FDC-2F5F4D6F1B55}"/>
              </a:ext>
            </a:extLst>
          </p:cNvPr>
          <p:cNvCxnSpPr>
            <a:cxnSpLocks/>
            <a:stCxn id="7" idx="3"/>
            <a:endCxn id="10" idx="1"/>
          </p:cNvCxnSpPr>
          <p:nvPr/>
        </p:nvCxnSpPr>
        <p:spPr>
          <a:xfrm flipV="1">
            <a:off x="6625876" y="6367826"/>
            <a:ext cx="2143248" cy="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C479DFB9-EC71-20B0-6EF2-D3F919302285}"/>
                  </a:ext>
                </a:extLst>
              </p:cNvPr>
              <p:cNvSpPr/>
              <p:nvPr/>
            </p:nvSpPr>
            <p:spPr>
              <a:xfrm>
                <a:off x="8769124" y="6046629"/>
                <a:ext cx="2118167" cy="642393"/>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𝑜</m:t>
                          </m:r>
                        </m:sub>
                      </m:sSub>
                    </m:oMath>
                  </m:oMathPara>
                </a14:m>
                <a:endParaRPr lang="LID4096"/>
              </a:p>
            </p:txBody>
          </p:sp>
        </mc:Choice>
        <mc:Fallback xmlns="">
          <p:sp>
            <p:nvSpPr>
              <p:cNvPr id="10" name="Rectangle 9">
                <a:extLst>
                  <a:ext uri="{FF2B5EF4-FFF2-40B4-BE49-F238E27FC236}">
                    <a16:creationId xmlns:a16="http://schemas.microsoft.com/office/drawing/2014/main" id="{C479DFB9-EC71-20B0-6EF2-D3F919302285}"/>
                  </a:ext>
                </a:extLst>
              </p:cNvPr>
              <p:cNvSpPr>
                <a:spLocks noRot="1" noChangeAspect="1" noMove="1" noResize="1" noEditPoints="1" noAdjustHandles="1" noChangeArrowheads="1" noChangeShapeType="1" noTextEdit="1"/>
              </p:cNvSpPr>
              <p:nvPr/>
            </p:nvSpPr>
            <p:spPr>
              <a:xfrm>
                <a:off x="8769124" y="6046629"/>
                <a:ext cx="2118167" cy="642393"/>
              </a:xfrm>
              <a:prstGeom prst="rect">
                <a:avLst/>
              </a:prstGeom>
              <a:blipFill>
                <a:blip r:embed="rId2"/>
                <a:stretch>
                  <a:fillRect/>
                </a:stretch>
              </a:blipFill>
              <a:ln w="9525" cap="flat" cmpd="sng" algn="ctr">
                <a:solidFill>
                  <a:schemeClr val="dk1"/>
                </a:solidFill>
                <a:prstDash val="solid"/>
                <a:round/>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74334715-6FBA-7B75-8C0C-11183F38002F}"/>
                  </a:ext>
                </a:extLst>
              </p:cNvPr>
              <p:cNvSpPr/>
              <p:nvPr/>
            </p:nvSpPr>
            <p:spPr>
              <a:xfrm>
                <a:off x="8769124" y="2612722"/>
                <a:ext cx="2118167" cy="642393"/>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𝑢</m:t>
                          </m:r>
                        </m:sub>
                      </m:sSub>
                    </m:oMath>
                  </m:oMathPara>
                </a14:m>
                <a:endParaRPr lang="LID4096"/>
              </a:p>
            </p:txBody>
          </p:sp>
        </mc:Choice>
        <mc:Fallback xmlns="">
          <p:sp>
            <p:nvSpPr>
              <p:cNvPr id="11" name="Rectangle 10">
                <a:extLst>
                  <a:ext uri="{FF2B5EF4-FFF2-40B4-BE49-F238E27FC236}">
                    <a16:creationId xmlns:a16="http://schemas.microsoft.com/office/drawing/2014/main" id="{74334715-6FBA-7B75-8C0C-11183F38002F}"/>
                  </a:ext>
                </a:extLst>
              </p:cNvPr>
              <p:cNvSpPr>
                <a:spLocks noRot="1" noChangeAspect="1" noMove="1" noResize="1" noEditPoints="1" noAdjustHandles="1" noChangeArrowheads="1" noChangeShapeType="1" noTextEdit="1"/>
              </p:cNvSpPr>
              <p:nvPr/>
            </p:nvSpPr>
            <p:spPr>
              <a:xfrm>
                <a:off x="8769124" y="2612722"/>
                <a:ext cx="2118167" cy="642393"/>
              </a:xfrm>
              <a:prstGeom prst="rect">
                <a:avLst/>
              </a:prstGeom>
              <a:blipFill>
                <a:blip r:embed="rId3"/>
                <a:stretch>
                  <a:fillRect/>
                </a:stretch>
              </a:blipFill>
              <a:ln>
                <a:headEnd type="none" w="med" len="med"/>
                <a:tailEnd type="none" w="med" len="med"/>
              </a:ln>
            </p:spPr>
            <p:txBody>
              <a:bodyPr/>
              <a:lstStyle/>
              <a:p>
                <a:r>
                  <a:rPr lang="en-US">
                    <a:noFill/>
                  </a:rPr>
                  <a:t> </a:t>
                </a:r>
              </a:p>
            </p:txBody>
          </p:sp>
        </mc:Fallback>
      </mc:AlternateContent>
      <p:sp>
        <p:nvSpPr>
          <p:cNvPr id="12" name="Rectangle: Rounded Corners 45">
            <a:extLst>
              <a:ext uri="{FF2B5EF4-FFF2-40B4-BE49-F238E27FC236}">
                <a16:creationId xmlns:a16="http://schemas.microsoft.com/office/drawing/2014/main" id="{26CD8FFC-1CDD-4112-2F2D-80BEA2298CD7}"/>
              </a:ext>
            </a:extLst>
          </p:cNvPr>
          <p:cNvSpPr/>
          <p:nvPr/>
        </p:nvSpPr>
        <p:spPr>
          <a:xfrm>
            <a:off x="4710546" y="4671966"/>
            <a:ext cx="1954196" cy="64239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a:t>Neural Models</a:t>
            </a:r>
            <a:endParaRPr lang="LID4096"/>
          </a:p>
        </p:txBody>
      </p:sp>
      <p:cxnSp>
        <p:nvCxnSpPr>
          <p:cNvPr id="13" name="Connector: Elbow 46">
            <a:extLst>
              <a:ext uri="{FF2B5EF4-FFF2-40B4-BE49-F238E27FC236}">
                <a16:creationId xmlns:a16="http://schemas.microsoft.com/office/drawing/2014/main" id="{FCEE14A9-CE15-CC08-12E1-6305B24E8301}"/>
              </a:ext>
            </a:extLst>
          </p:cNvPr>
          <p:cNvCxnSpPr>
            <a:cxnSpLocks/>
            <a:stCxn id="17" idx="3"/>
            <a:endCxn id="12" idx="1"/>
          </p:cNvCxnSpPr>
          <p:nvPr/>
        </p:nvCxnSpPr>
        <p:spPr>
          <a:xfrm flipV="1">
            <a:off x="4555456" y="4993162"/>
            <a:ext cx="155090" cy="1"/>
          </a:xfrm>
          <a:prstGeom prst="bentConnector3">
            <a:avLst>
              <a:gd name="adj1" fmla="val 50000"/>
            </a:avLst>
          </a:prstGeom>
          <a:ln>
            <a:prstDash val="solid"/>
            <a:tailEnd type="triangle"/>
          </a:ln>
        </p:spPr>
        <p:style>
          <a:lnRef idx="3">
            <a:schemeClr val="accent4"/>
          </a:lnRef>
          <a:fillRef idx="0">
            <a:schemeClr val="accent4"/>
          </a:fillRef>
          <a:effectRef idx="2">
            <a:schemeClr val="accent4"/>
          </a:effectRef>
          <a:fontRef idx="minor">
            <a:schemeClr val="tx1"/>
          </a:fontRef>
        </p:style>
      </p:cxnSp>
      <p:cxnSp>
        <p:nvCxnSpPr>
          <p:cNvPr id="14" name="Connector: Elbow 47">
            <a:extLst>
              <a:ext uri="{FF2B5EF4-FFF2-40B4-BE49-F238E27FC236}">
                <a16:creationId xmlns:a16="http://schemas.microsoft.com/office/drawing/2014/main" id="{106DB004-641A-B7B2-3A99-F75959E151ED}"/>
              </a:ext>
            </a:extLst>
          </p:cNvPr>
          <p:cNvCxnSpPr>
            <a:cxnSpLocks/>
            <a:stCxn id="5" idx="0"/>
            <a:endCxn id="12" idx="2"/>
          </p:cNvCxnSpPr>
          <p:nvPr/>
        </p:nvCxnSpPr>
        <p:spPr>
          <a:xfrm rot="5400000" flipH="1" flipV="1">
            <a:off x="3364765" y="3723750"/>
            <a:ext cx="732272" cy="3913486"/>
          </a:xfrm>
          <a:prstGeom prst="bentConnector3">
            <a:avLst>
              <a:gd name="adj1" fmla="val 50000"/>
            </a:avLst>
          </a:prstGeom>
          <a:ln>
            <a:prstDash val="lgDash"/>
            <a:tailEnd type="triangle"/>
          </a:ln>
        </p:spPr>
        <p:style>
          <a:lnRef idx="3">
            <a:schemeClr val="accent4"/>
          </a:lnRef>
          <a:fillRef idx="0">
            <a:schemeClr val="accent4"/>
          </a:fillRef>
          <a:effectRef idx="2">
            <a:schemeClr val="accent4"/>
          </a:effectRef>
          <a:fontRef idx="minor">
            <a:schemeClr val="tx1"/>
          </a:fontRef>
        </p:style>
      </p:cxnSp>
      <p:cxnSp>
        <p:nvCxnSpPr>
          <p:cNvPr id="15" name="Connector: Elbow 48">
            <a:extLst>
              <a:ext uri="{FF2B5EF4-FFF2-40B4-BE49-F238E27FC236}">
                <a16:creationId xmlns:a16="http://schemas.microsoft.com/office/drawing/2014/main" id="{D8BEAAF3-7B47-2190-2797-B62FB1ED7071}"/>
              </a:ext>
            </a:extLst>
          </p:cNvPr>
          <p:cNvCxnSpPr>
            <a:cxnSpLocks/>
            <a:stCxn id="10" idx="0"/>
            <a:endCxn id="12" idx="2"/>
          </p:cNvCxnSpPr>
          <p:nvPr/>
        </p:nvCxnSpPr>
        <p:spPr>
          <a:xfrm rot="16200000" flipV="1">
            <a:off x="7391790" y="3610211"/>
            <a:ext cx="732272" cy="4140564"/>
          </a:xfrm>
          <a:prstGeom prst="bentConnector3">
            <a:avLst>
              <a:gd name="adj1" fmla="val 50000"/>
            </a:avLst>
          </a:prstGeom>
          <a:ln>
            <a:prstDash val="lgDash"/>
            <a:tailEnd type="triangle"/>
          </a:ln>
        </p:spPr>
        <p:style>
          <a:lnRef idx="3">
            <a:schemeClr val="accent4"/>
          </a:lnRef>
          <a:fillRef idx="0">
            <a:schemeClr val="accent4"/>
          </a:fillRef>
          <a:effectRef idx="2">
            <a:schemeClr val="accent4"/>
          </a:effectRef>
          <a:fontRef idx="minor">
            <a:schemeClr val="tx1"/>
          </a:fontRef>
        </p:style>
      </p:cxnSp>
      <p:cxnSp>
        <p:nvCxnSpPr>
          <p:cNvPr id="16" name="Connector: Elbow 49">
            <a:extLst>
              <a:ext uri="{FF2B5EF4-FFF2-40B4-BE49-F238E27FC236}">
                <a16:creationId xmlns:a16="http://schemas.microsoft.com/office/drawing/2014/main" id="{3A2E6753-1752-1563-2AA8-E7C16826F717}"/>
              </a:ext>
            </a:extLst>
          </p:cNvPr>
          <p:cNvCxnSpPr>
            <a:cxnSpLocks/>
            <a:stCxn id="12" idx="3"/>
            <a:endCxn id="11" idx="2"/>
          </p:cNvCxnSpPr>
          <p:nvPr/>
        </p:nvCxnSpPr>
        <p:spPr>
          <a:xfrm flipV="1">
            <a:off x="6664742" y="3255115"/>
            <a:ext cx="3163466" cy="1738047"/>
          </a:xfrm>
          <a:prstGeom prst="bentConnector2">
            <a:avLst/>
          </a:prstGeom>
          <a:ln>
            <a:prstDash val="solid"/>
            <a:tailEnd type="triangle"/>
          </a:ln>
        </p:spPr>
        <p:style>
          <a:lnRef idx="3">
            <a:schemeClr val="accent4"/>
          </a:lnRef>
          <a:fillRef idx="0">
            <a:schemeClr val="accent4"/>
          </a:fillRef>
          <a:effectRef idx="2">
            <a:schemeClr val="accent4"/>
          </a:effectRef>
          <a:fontRef idx="minor">
            <a:schemeClr val="tx1"/>
          </a:fontRef>
        </p:style>
      </p:cxnSp>
      <p:sp>
        <p:nvSpPr>
          <p:cNvPr id="17" name="Rectangle 16">
            <a:extLst>
              <a:ext uri="{FF2B5EF4-FFF2-40B4-BE49-F238E27FC236}">
                <a16:creationId xmlns:a16="http://schemas.microsoft.com/office/drawing/2014/main" id="{9CF10CBE-4E84-C9A3-385C-D9133B2C39FE}"/>
              </a:ext>
            </a:extLst>
          </p:cNvPr>
          <p:cNvSpPr/>
          <p:nvPr/>
        </p:nvSpPr>
        <p:spPr>
          <a:xfrm>
            <a:off x="2949463" y="4671966"/>
            <a:ext cx="1605993" cy="642393"/>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a:t>Query</a:t>
            </a:r>
            <a:endParaRPr lang="LID4096"/>
          </a:p>
        </p:txBody>
      </p:sp>
      <p:sp>
        <p:nvSpPr>
          <p:cNvPr id="18" name="TextBox 17">
            <a:extLst>
              <a:ext uri="{FF2B5EF4-FFF2-40B4-BE49-F238E27FC236}">
                <a16:creationId xmlns:a16="http://schemas.microsoft.com/office/drawing/2014/main" id="{7AAC1D39-5EF5-2252-BA51-1AD720E66563}"/>
              </a:ext>
            </a:extLst>
          </p:cNvPr>
          <p:cNvSpPr txBox="1"/>
          <p:nvPr/>
        </p:nvSpPr>
        <p:spPr>
          <a:xfrm>
            <a:off x="7622046" y="4522905"/>
            <a:ext cx="1026243" cy="369332"/>
          </a:xfrm>
          <a:prstGeom prst="rect">
            <a:avLst/>
          </a:prstGeom>
          <a:noFill/>
        </p:spPr>
        <p:txBody>
          <a:bodyPr wrap="none" rtlCol="0">
            <a:spAutoFit/>
          </a:bodyPr>
          <a:lstStyle/>
          <a:p>
            <a:r>
              <a:rPr lang="en-US"/>
              <a:t>Inference</a:t>
            </a:r>
            <a:endParaRPr lang="LID4096"/>
          </a:p>
        </p:txBody>
      </p:sp>
      <p:sp>
        <p:nvSpPr>
          <p:cNvPr id="19" name="TextBox 18">
            <a:extLst>
              <a:ext uri="{FF2B5EF4-FFF2-40B4-BE49-F238E27FC236}">
                <a16:creationId xmlns:a16="http://schemas.microsoft.com/office/drawing/2014/main" id="{F05DA7A8-08E0-F9D7-E004-AC0E367880AD}"/>
              </a:ext>
            </a:extLst>
          </p:cNvPr>
          <p:cNvSpPr txBox="1"/>
          <p:nvPr/>
        </p:nvSpPr>
        <p:spPr>
          <a:xfrm>
            <a:off x="7665946" y="5311160"/>
            <a:ext cx="906723" cy="369332"/>
          </a:xfrm>
          <a:prstGeom prst="rect">
            <a:avLst/>
          </a:prstGeom>
          <a:noFill/>
        </p:spPr>
        <p:txBody>
          <a:bodyPr wrap="none" rtlCol="0">
            <a:spAutoFit/>
          </a:bodyPr>
          <a:lstStyle/>
          <a:p>
            <a:r>
              <a:rPr lang="en-US"/>
              <a:t>Training</a:t>
            </a:r>
            <a:endParaRPr lang="LID4096"/>
          </a:p>
        </p:txBody>
      </p:sp>
      <p:sp>
        <p:nvSpPr>
          <p:cNvPr id="20" name="Slide Number Placeholder 19">
            <a:extLst>
              <a:ext uri="{FF2B5EF4-FFF2-40B4-BE49-F238E27FC236}">
                <a16:creationId xmlns:a16="http://schemas.microsoft.com/office/drawing/2014/main" id="{EA51C745-EE6E-443D-1063-A04A0CB58C14}"/>
              </a:ext>
            </a:extLst>
          </p:cNvPr>
          <p:cNvSpPr>
            <a:spLocks noGrp="1"/>
          </p:cNvSpPr>
          <p:nvPr>
            <p:ph type="sldNum" sz="quarter" idx="12"/>
          </p:nvPr>
        </p:nvSpPr>
        <p:spPr/>
        <p:txBody>
          <a:bodyPr/>
          <a:lstStyle/>
          <a:p>
            <a:fld id="{1CF2D47E-0AF1-4C27-801F-64E3E5BF7F72}" type="slidenum">
              <a:rPr lang="en-US" smtClean="0"/>
              <a:t>7</a:t>
            </a:fld>
            <a:endParaRPr lang="en-US"/>
          </a:p>
        </p:txBody>
      </p:sp>
      <p:sp>
        <p:nvSpPr>
          <p:cNvPr id="21" name="Rectangle 20">
            <a:extLst>
              <a:ext uri="{FF2B5EF4-FFF2-40B4-BE49-F238E27FC236}">
                <a16:creationId xmlns:a16="http://schemas.microsoft.com/office/drawing/2014/main" id="{7B182FEF-362A-B97F-2E2A-5B3D2C7189BD}"/>
              </a:ext>
            </a:extLst>
          </p:cNvPr>
          <p:cNvSpPr/>
          <p:nvPr/>
        </p:nvSpPr>
        <p:spPr>
          <a:xfrm>
            <a:off x="7450916" y="365123"/>
            <a:ext cx="3652513" cy="60246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Discussed in the previous lecture</a:t>
            </a:r>
            <a:endParaRPr lang="LID4096" dirty="0"/>
          </a:p>
        </p:txBody>
      </p:sp>
    </p:spTree>
    <p:extLst>
      <p:ext uri="{BB962C8B-B14F-4D97-AF65-F5344CB8AC3E}">
        <p14:creationId xmlns:p14="http://schemas.microsoft.com/office/powerpoint/2010/main" val="3984938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989FE-4F11-FDBC-AE27-59705D06F0EB}"/>
              </a:ext>
            </a:extLst>
          </p:cNvPr>
          <p:cNvSpPr>
            <a:spLocks noGrp="1"/>
          </p:cNvSpPr>
          <p:nvPr>
            <p:ph type="title"/>
          </p:nvPr>
        </p:nvSpPr>
        <p:spPr/>
        <p:txBody>
          <a:bodyPr>
            <a:normAutofit/>
          </a:bodyPr>
          <a:lstStyle/>
          <a:p>
            <a:r>
              <a:rPr lang="en-US" dirty="0"/>
              <a:t>Recap:</a:t>
            </a:r>
            <a:br>
              <a:rPr lang="en-US" dirty="0"/>
            </a:br>
            <a:r>
              <a:rPr lang="en-US" dirty="0"/>
              <a:t>Symbolic strategy:  completion and search</a:t>
            </a:r>
          </a:p>
        </p:txBody>
      </p:sp>
      <p:sp>
        <p:nvSpPr>
          <p:cNvPr id="4" name="Rectangle 3">
            <a:extLst>
              <a:ext uri="{FF2B5EF4-FFF2-40B4-BE49-F238E27FC236}">
                <a16:creationId xmlns:a16="http://schemas.microsoft.com/office/drawing/2014/main" id="{D903F84B-06C3-F68D-B425-E59B48B6DF37}"/>
              </a:ext>
            </a:extLst>
          </p:cNvPr>
          <p:cNvSpPr/>
          <p:nvPr/>
        </p:nvSpPr>
        <p:spPr>
          <a:xfrm>
            <a:off x="451262" y="2195035"/>
            <a:ext cx="10652167" cy="1855327"/>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LID4096"/>
          </a:p>
        </p:txBody>
      </p:sp>
      <p:cxnSp>
        <p:nvCxnSpPr>
          <p:cNvPr id="5" name="Connector: Elbow 36">
            <a:extLst>
              <a:ext uri="{FF2B5EF4-FFF2-40B4-BE49-F238E27FC236}">
                <a16:creationId xmlns:a16="http://schemas.microsoft.com/office/drawing/2014/main" id="{6252868A-3CA5-5DE5-932D-6A774475E152}"/>
              </a:ext>
            </a:extLst>
          </p:cNvPr>
          <p:cNvCxnSpPr>
            <a:cxnSpLocks/>
            <a:stCxn id="20" idx="2"/>
            <a:endCxn id="8" idx="1"/>
          </p:cNvCxnSpPr>
          <p:nvPr/>
        </p:nvCxnSpPr>
        <p:spPr>
          <a:xfrm rot="16200000" flipH="1">
            <a:off x="3685336" y="5381483"/>
            <a:ext cx="1053469" cy="919220"/>
          </a:xfrm>
          <a:prstGeom prst="bentConnector2">
            <a:avLst/>
          </a:prstGeom>
          <a:ln>
            <a:prstDash val="solid"/>
            <a:tailEnd type="triangle"/>
          </a:ln>
        </p:spPr>
        <p:style>
          <a:lnRef idx="3">
            <a:schemeClr val="dk1"/>
          </a:lnRef>
          <a:fillRef idx="0">
            <a:schemeClr val="dk1"/>
          </a:fillRef>
          <a:effectRef idx="2">
            <a:schemeClr val="dk1"/>
          </a:effectRef>
          <a:fontRef idx="minor">
            <a:schemeClr val="tx1"/>
          </a:fontRef>
        </p:style>
      </p:cxnSp>
      <p:sp>
        <p:nvSpPr>
          <p:cNvPr id="6" name="Rectangle 5">
            <a:extLst>
              <a:ext uri="{FF2B5EF4-FFF2-40B4-BE49-F238E27FC236}">
                <a16:creationId xmlns:a16="http://schemas.microsoft.com/office/drawing/2014/main" id="{EBDD9A9C-3D77-2493-7CB3-FED386F1513C}"/>
              </a:ext>
            </a:extLst>
          </p:cNvPr>
          <p:cNvSpPr/>
          <p:nvPr/>
        </p:nvSpPr>
        <p:spPr>
          <a:xfrm>
            <a:off x="715074" y="6046629"/>
            <a:ext cx="2118167" cy="642393"/>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a:t>Observed KG</a:t>
            </a:r>
            <a:endParaRPr lang="LID4096"/>
          </a:p>
        </p:txBody>
      </p:sp>
      <p:sp>
        <p:nvSpPr>
          <p:cNvPr id="7" name="Rectangle 6">
            <a:extLst>
              <a:ext uri="{FF2B5EF4-FFF2-40B4-BE49-F238E27FC236}">
                <a16:creationId xmlns:a16="http://schemas.microsoft.com/office/drawing/2014/main" id="{DB5B340E-29F6-9C4B-230F-8437484AF1DD}"/>
              </a:ext>
            </a:extLst>
          </p:cNvPr>
          <p:cNvSpPr/>
          <p:nvPr/>
        </p:nvSpPr>
        <p:spPr>
          <a:xfrm>
            <a:off x="715074" y="2612723"/>
            <a:ext cx="2118167" cy="642393"/>
          </a:xfrm>
          <a:prstGeom prst="rect">
            <a:avLst/>
          </a:prstGeom>
          <a:ln>
            <a:prstDash val="lgDash"/>
            <a:headEnd type="none" w="med" len="med"/>
            <a:tailEnd type="none" w="med" len="med"/>
          </a:ln>
        </p:spPr>
        <p:style>
          <a:lnRef idx="2">
            <a:schemeClr val="accent5"/>
          </a:lnRef>
          <a:fillRef idx="1">
            <a:schemeClr val="lt1"/>
          </a:fillRef>
          <a:effectRef idx="0">
            <a:schemeClr val="accent5"/>
          </a:effectRef>
          <a:fontRef idx="minor">
            <a:schemeClr val="dk1"/>
          </a:fontRef>
        </p:style>
        <p:txBody>
          <a:bodyPr rtlCol="0" anchor="ctr"/>
          <a:lstStyle/>
          <a:p>
            <a:pPr algn="ctr"/>
            <a:r>
              <a:rPr lang="en-US"/>
              <a:t>Unobserved KG</a:t>
            </a:r>
            <a:endParaRPr lang="LID4096"/>
          </a:p>
        </p:txBody>
      </p:sp>
      <p:sp>
        <p:nvSpPr>
          <p:cNvPr id="8" name="Rectangle: Rounded Corners 39">
            <a:extLst>
              <a:ext uri="{FF2B5EF4-FFF2-40B4-BE49-F238E27FC236}">
                <a16:creationId xmlns:a16="http://schemas.microsoft.com/office/drawing/2014/main" id="{60672ECA-CA20-A130-1259-2F25CCD739D1}"/>
              </a:ext>
            </a:extLst>
          </p:cNvPr>
          <p:cNvSpPr/>
          <p:nvPr/>
        </p:nvSpPr>
        <p:spPr>
          <a:xfrm>
            <a:off x="4671680" y="6046631"/>
            <a:ext cx="1954196" cy="642393"/>
          </a:xfrm>
          <a:prstGeom prst="round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t>Graph Traversal</a:t>
            </a:r>
            <a:endParaRPr lang="LID4096"/>
          </a:p>
        </p:txBody>
      </p:sp>
      <p:cxnSp>
        <p:nvCxnSpPr>
          <p:cNvPr id="9" name="Straight Arrow Connector 8">
            <a:extLst>
              <a:ext uri="{FF2B5EF4-FFF2-40B4-BE49-F238E27FC236}">
                <a16:creationId xmlns:a16="http://schemas.microsoft.com/office/drawing/2014/main" id="{04426665-5FE9-7DF2-927A-0CBD5927B7B6}"/>
              </a:ext>
            </a:extLst>
          </p:cNvPr>
          <p:cNvCxnSpPr>
            <a:cxnSpLocks/>
            <a:stCxn id="6" idx="3"/>
            <a:endCxn id="8" idx="1"/>
          </p:cNvCxnSpPr>
          <p:nvPr/>
        </p:nvCxnSpPr>
        <p:spPr>
          <a:xfrm>
            <a:off x="2833241" y="6367826"/>
            <a:ext cx="1838439" cy="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0" name="Straight Arrow Connector 9">
            <a:extLst>
              <a:ext uri="{FF2B5EF4-FFF2-40B4-BE49-F238E27FC236}">
                <a16:creationId xmlns:a16="http://schemas.microsoft.com/office/drawing/2014/main" id="{A6C20C77-6801-9C6A-AD22-93A91C8EC5C8}"/>
              </a:ext>
            </a:extLst>
          </p:cNvPr>
          <p:cNvCxnSpPr>
            <a:cxnSpLocks/>
            <a:stCxn id="8" idx="3"/>
            <a:endCxn id="11" idx="1"/>
          </p:cNvCxnSpPr>
          <p:nvPr/>
        </p:nvCxnSpPr>
        <p:spPr>
          <a:xfrm flipV="1">
            <a:off x="6625876" y="6367826"/>
            <a:ext cx="2143248" cy="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5F36B6E1-FE33-521E-FC9D-18B651FFA37F}"/>
                  </a:ext>
                </a:extLst>
              </p:cNvPr>
              <p:cNvSpPr/>
              <p:nvPr/>
            </p:nvSpPr>
            <p:spPr>
              <a:xfrm>
                <a:off x="8769124" y="6046629"/>
                <a:ext cx="2118167" cy="642393"/>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𝑜</m:t>
                          </m:r>
                        </m:sub>
                      </m:sSub>
                    </m:oMath>
                  </m:oMathPara>
                </a14:m>
                <a:endParaRPr lang="LID4096"/>
              </a:p>
            </p:txBody>
          </p:sp>
        </mc:Choice>
        <mc:Fallback xmlns="">
          <p:sp>
            <p:nvSpPr>
              <p:cNvPr id="11" name="Rectangle 10">
                <a:extLst>
                  <a:ext uri="{FF2B5EF4-FFF2-40B4-BE49-F238E27FC236}">
                    <a16:creationId xmlns:a16="http://schemas.microsoft.com/office/drawing/2014/main" id="{5F36B6E1-FE33-521E-FC9D-18B651FFA37F}"/>
                  </a:ext>
                </a:extLst>
              </p:cNvPr>
              <p:cNvSpPr>
                <a:spLocks noRot="1" noChangeAspect="1" noMove="1" noResize="1" noEditPoints="1" noAdjustHandles="1" noChangeArrowheads="1" noChangeShapeType="1" noTextEdit="1"/>
              </p:cNvSpPr>
              <p:nvPr/>
            </p:nvSpPr>
            <p:spPr>
              <a:xfrm>
                <a:off x="8769124" y="6046629"/>
                <a:ext cx="2118167" cy="642393"/>
              </a:xfrm>
              <a:prstGeom prst="rect">
                <a:avLst/>
              </a:prstGeom>
              <a:blipFill>
                <a:blip r:embed="rId2"/>
                <a:stretch>
                  <a:fillRect/>
                </a:stretch>
              </a:blipFill>
              <a:ln w="9525" cap="flat" cmpd="sng" algn="ctr">
                <a:solidFill>
                  <a:schemeClr val="dk1"/>
                </a:solidFill>
                <a:prstDash val="solid"/>
                <a:round/>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B764227E-7889-6133-DB7A-14F8B2BF6E6C}"/>
                  </a:ext>
                </a:extLst>
              </p:cNvPr>
              <p:cNvSpPr/>
              <p:nvPr/>
            </p:nvSpPr>
            <p:spPr>
              <a:xfrm>
                <a:off x="8769124" y="2612722"/>
                <a:ext cx="2118167" cy="642393"/>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𝑢</m:t>
                          </m:r>
                        </m:sub>
                      </m:sSub>
                    </m:oMath>
                  </m:oMathPara>
                </a14:m>
                <a:endParaRPr lang="LID4096"/>
              </a:p>
            </p:txBody>
          </p:sp>
        </mc:Choice>
        <mc:Fallback xmlns="">
          <p:sp>
            <p:nvSpPr>
              <p:cNvPr id="12" name="Rectangle 11">
                <a:extLst>
                  <a:ext uri="{FF2B5EF4-FFF2-40B4-BE49-F238E27FC236}">
                    <a16:creationId xmlns:a16="http://schemas.microsoft.com/office/drawing/2014/main" id="{B764227E-7889-6133-DB7A-14F8B2BF6E6C}"/>
                  </a:ext>
                </a:extLst>
              </p:cNvPr>
              <p:cNvSpPr>
                <a:spLocks noRot="1" noChangeAspect="1" noMove="1" noResize="1" noEditPoints="1" noAdjustHandles="1" noChangeArrowheads="1" noChangeShapeType="1" noTextEdit="1"/>
              </p:cNvSpPr>
              <p:nvPr/>
            </p:nvSpPr>
            <p:spPr>
              <a:xfrm>
                <a:off x="8769124" y="2612722"/>
                <a:ext cx="2118167" cy="642393"/>
              </a:xfrm>
              <a:prstGeom prst="rect">
                <a:avLst/>
              </a:prstGeom>
              <a:blipFill>
                <a:blip r:embed="rId3"/>
                <a:stretch>
                  <a:fillRect/>
                </a:stretch>
              </a:blipFill>
              <a:ln>
                <a:headEnd type="none" w="med" len="med"/>
                <a:tailEnd type="none" w="med" len="med"/>
              </a:ln>
            </p:spPr>
            <p:txBody>
              <a:bodyPr/>
              <a:lstStyle/>
              <a:p>
                <a:r>
                  <a:rPr lang="en-US">
                    <a:noFill/>
                  </a:rPr>
                  <a:t> </a:t>
                </a:r>
              </a:p>
            </p:txBody>
          </p:sp>
        </mc:Fallback>
      </mc:AlternateContent>
      <p:cxnSp>
        <p:nvCxnSpPr>
          <p:cNvPr id="13" name="Straight Arrow Connector 12">
            <a:extLst>
              <a:ext uri="{FF2B5EF4-FFF2-40B4-BE49-F238E27FC236}">
                <a16:creationId xmlns:a16="http://schemas.microsoft.com/office/drawing/2014/main" id="{7821FE2D-187E-F647-AA7B-B8ED81A47BAE}"/>
              </a:ext>
            </a:extLst>
          </p:cNvPr>
          <p:cNvCxnSpPr>
            <a:cxnSpLocks/>
            <a:stCxn id="6" idx="0"/>
            <a:endCxn id="15" idx="2"/>
          </p:cNvCxnSpPr>
          <p:nvPr/>
        </p:nvCxnSpPr>
        <p:spPr>
          <a:xfrm flipH="1" flipV="1">
            <a:off x="1774157" y="5314359"/>
            <a:ext cx="1" cy="73227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4" name="Straight Arrow Connector 13">
            <a:extLst>
              <a:ext uri="{FF2B5EF4-FFF2-40B4-BE49-F238E27FC236}">
                <a16:creationId xmlns:a16="http://schemas.microsoft.com/office/drawing/2014/main" id="{89FCCC13-7880-0150-50E9-F4A37ABCDB94}"/>
              </a:ext>
            </a:extLst>
          </p:cNvPr>
          <p:cNvCxnSpPr>
            <a:cxnSpLocks/>
            <a:stCxn id="15" idx="0"/>
            <a:endCxn id="7" idx="2"/>
          </p:cNvCxnSpPr>
          <p:nvPr/>
        </p:nvCxnSpPr>
        <p:spPr>
          <a:xfrm flipV="1">
            <a:off x="1774157" y="3255116"/>
            <a:ext cx="1" cy="141685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15" name="Rectangle: Rounded Corners 5">
            <a:extLst>
              <a:ext uri="{FF2B5EF4-FFF2-40B4-BE49-F238E27FC236}">
                <a16:creationId xmlns:a16="http://schemas.microsoft.com/office/drawing/2014/main" id="{378A6781-B254-6B72-F7D8-8551FC350E58}"/>
              </a:ext>
            </a:extLst>
          </p:cNvPr>
          <p:cNvSpPr/>
          <p:nvPr/>
        </p:nvSpPr>
        <p:spPr>
          <a:xfrm>
            <a:off x="949461" y="4671966"/>
            <a:ext cx="1649392" cy="642393"/>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t>KG Completion</a:t>
            </a:r>
            <a:endParaRPr lang="LID4096"/>
          </a:p>
        </p:txBody>
      </p:sp>
      <p:sp>
        <p:nvSpPr>
          <p:cNvPr id="16" name="Rectangle: Rounded Corners 14">
            <a:extLst>
              <a:ext uri="{FF2B5EF4-FFF2-40B4-BE49-F238E27FC236}">
                <a16:creationId xmlns:a16="http://schemas.microsoft.com/office/drawing/2014/main" id="{4BA65F97-C501-1562-8C0F-59E2C82F8083}"/>
              </a:ext>
            </a:extLst>
          </p:cNvPr>
          <p:cNvSpPr/>
          <p:nvPr/>
        </p:nvSpPr>
        <p:spPr>
          <a:xfrm>
            <a:off x="4671680" y="2612723"/>
            <a:ext cx="1954195" cy="642393"/>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t>Graph Traversal</a:t>
            </a:r>
            <a:endParaRPr lang="LID4096"/>
          </a:p>
        </p:txBody>
      </p:sp>
      <p:cxnSp>
        <p:nvCxnSpPr>
          <p:cNvPr id="17" name="Straight Arrow Connector 16">
            <a:extLst>
              <a:ext uri="{FF2B5EF4-FFF2-40B4-BE49-F238E27FC236}">
                <a16:creationId xmlns:a16="http://schemas.microsoft.com/office/drawing/2014/main" id="{6C038649-01B3-E03E-B71A-D0698B0A6509}"/>
              </a:ext>
            </a:extLst>
          </p:cNvPr>
          <p:cNvCxnSpPr>
            <a:cxnSpLocks/>
            <a:stCxn id="7" idx="3"/>
            <a:endCxn id="16" idx="1"/>
          </p:cNvCxnSpPr>
          <p:nvPr/>
        </p:nvCxnSpPr>
        <p:spPr>
          <a:xfrm>
            <a:off x="2833241" y="2933920"/>
            <a:ext cx="1838439" cy="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8" name="Straight Arrow Connector 17">
            <a:extLst>
              <a:ext uri="{FF2B5EF4-FFF2-40B4-BE49-F238E27FC236}">
                <a16:creationId xmlns:a16="http://schemas.microsoft.com/office/drawing/2014/main" id="{AFB6132F-B63C-7E5B-551B-262D1912957F}"/>
              </a:ext>
            </a:extLst>
          </p:cNvPr>
          <p:cNvCxnSpPr>
            <a:cxnSpLocks/>
            <a:stCxn id="16" idx="3"/>
            <a:endCxn id="12" idx="1"/>
          </p:cNvCxnSpPr>
          <p:nvPr/>
        </p:nvCxnSpPr>
        <p:spPr>
          <a:xfrm flipV="1">
            <a:off x="6625875" y="2933919"/>
            <a:ext cx="2143249" cy="1"/>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9" name="Connector: Elbow 17">
            <a:extLst>
              <a:ext uri="{FF2B5EF4-FFF2-40B4-BE49-F238E27FC236}">
                <a16:creationId xmlns:a16="http://schemas.microsoft.com/office/drawing/2014/main" id="{54559173-5E29-A4A3-B1DC-F65A0F351513}"/>
              </a:ext>
            </a:extLst>
          </p:cNvPr>
          <p:cNvCxnSpPr>
            <a:cxnSpLocks/>
            <a:stCxn id="20" idx="0"/>
            <a:endCxn id="16" idx="1"/>
          </p:cNvCxnSpPr>
          <p:nvPr/>
        </p:nvCxnSpPr>
        <p:spPr>
          <a:xfrm rot="5400000" flipH="1" flipV="1">
            <a:off x="3343047" y="3343333"/>
            <a:ext cx="1738046" cy="919220"/>
          </a:xfrm>
          <a:prstGeom prst="bentConnector2">
            <a:avLst/>
          </a:prstGeom>
          <a:ln>
            <a:prstDash val="solid"/>
            <a:tailEnd type="triangle"/>
          </a:ln>
        </p:spPr>
        <p:style>
          <a:lnRef idx="3">
            <a:schemeClr val="accent5"/>
          </a:lnRef>
          <a:fillRef idx="0">
            <a:schemeClr val="accent5"/>
          </a:fillRef>
          <a:effectRef idx="2">
            <a:schemeClr val="accent5"/>
          </a:effectRef>
          <a:fontRef idx="minor">
            <a:schemeClr val="tx1"/>
          </a:fontRef>
        </p:style>
      </p:cxnSp>
      <p:sp>
        <p:nvSpPr>
          <p:cNvPr id="20" name="Rectangle 19">
            <a:extLst>
              <a:ext uri="{FF2B5EF4-FFF2-40B4-BE49-F238E27FC236}">
                <a16:creationId xmlns:a16="http://schemas.microsoft.com/office/drawing/2014/main" id="{EB8BD0BF-9462-AB37-0B8F-7F36D007CE2D}"/>
              </a:ext>
            </a:extLst>
          </p:cNvPr>
          <p:cNvSpPr/>
          <p:nvPr/>
        </p:nvSpPr>
        <p:spPr>
          <a:xfrm>
            <a:off x="2949463" y="4671966"/>
            <a:ext cx="1605993" cy="642393"/>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a:t>Query</a:t>
            </a:r>
            <a:endParaRPr lang="LID4096"/>
          </a:p>
        </p:txBody>
      </p:sp>
      <p:sp>
        <p:nvSpPr>
          <p:cNvPr id="3" name="Slide Number Placeholder 2">
            <a:extLst>
              <a:ext uri="{FF2B5EF4-FFF2-40B4-BE49-F238E27FC236}">
                <a16:creationId xmlns:a16="http://schemas.microsoft.com/office/drawing/2014/main" id="{BD3B66EE-E65B-9BA1-31C0-F95B7A85743B}"/>
              </a:ext>
            </a:extLst>
          </p:cNvPr>
          <p:cNvSpPr>
            <a:spLocks noGrp="1"/>
          </p:cNvSpPr>
          <p:nvPr>
            <p:ph type="sldNum" sz="quarter" idx="12"/>
          </p:nvPr>
        </p:nvSpPr>
        <p:spPr/>
        <p:txBody>
          <a:bodyPr/>
          <a:lstStyle/>
          <a:p>
            <a:fld id="{1CF2D47E-0AF1-4C27-801F-64E3E5BF7F72}" type="slidenum">
              <a:rPr lang="en-US" smtClean="0"/>
              <a:t>8</a:t>
            </a:fld>
            <a:endParaRPr lang="en-US"/>
          </a:p>
        </p:txBody>
      </p:sp>
      <p:sp>
        <p:nvSpPr>
          <p:cNvPr id="21" name="Rectangle 20">
            <a:extLst>
              <a:ext uri="{FF2B5EF4-FFF2-40B4-BE49-F238E27FC236}">
                <a16:creationId xmlns:a16="http://schemas.microsoft.com/office/drawing/2014/main" id="{3E6877BE-475E-729C-989B-141A0F6A0B8E}"/>
              </a:ext>
            </a:extLst>
          </p:cNvPr>
          <p:cNvSpPr/>
          <p:nvPr/>
        </p:nvSpPr>
        <p:spPr>
          <a:xfrm>
            <a:off x="7535916" y="365125"/>
            <a:ext cx="3935073" cy="66909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Will be discussed in this lecture</a:t>
            </a:r>
            <a:endParaRPr lang="LID4096" dirty="0"/>
          </a:p>
        </p:txBody>
      </p:sp>
    </p:spTree>
    <p:extLst>
      <p:ext uri="{BB962C8B-B14F-4D97-AF65-F5344CB8AC3E}">
        <p14:creationId xmlns:p14="http://schemas.microsoft.com/office/powerpoint/2010/main" val="2978112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51C62-FC09-B298-5DEF-82EA87E336A4}"/>
              </a:ext>
            </a:extLst>
          </p:cNvPr>
          <p:cNvSpPr>
            <a:spLocks noGrp="1"/>
          </p:cNvSpPr>
          <p:nvPr>
            <p:ph type="title"/>
          </p:nvPr>
        </p:nvSpPr>
        <p:spPr>
          <a:xfrm>
            <a:off x="838200" y="18255"/>
            <a:ext cx="10515600" cy="1325563"/>
          </a:xfrm>
        </p:spPr>
        <p:txBody>
          <a:bodyPr/>
          <a:lstStyle/>
          <a:p>
            <a:r>
              <a:rPr lang="en-US" dirty="0"/>
              <a:t>Recap: Fuzzy logic methods</a:t>
            </a:r>
            <a:endParaRPr lang="LID4096"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862FD0B-662E-1827-D70C-B1E5A99656EF}"/>
                  </a:ext>
                </a:extLst>
              </p:cNvPr>
              <p:cNvSpPr>
                <a:spLocks noGrp="1"/>
              </p:cNvSpPr>
              <p:nvPr>
                <p:ph idx="1"/>
              </p:nvPr>
            </p:nvSpPr>
            <p:spPr>
              <a:xfrm>
                <a:off x="838200" y="1533220"/>
                <a:ext cx="10515600" cy="5306525"/>
              </a:xfrm>
            </p:spPr>
            <p:txBody>
              <a:bodyPr>
                <a:normAutofit/>
              </a:bodyPr>
              <a:lstStyle/>
              <a:p>
                <a:r>
                  <a:rPr lang="en-US" dirty="0"/>
                  <a:t>A matrix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𝑎</m:t>
                        </m:r>
                      </m:sub>
                    </m:sSub>
                    <m:r>
                      <a:rPr lang="en-US" b="0" i="1" smtClean="0">
                        <a:latin typeface="Cambria Math" panose="02040503050406030204" pitchFamily="18" charset="0"/>
                      </a:rPr>
                      <m:t>=</m:t>
                    </m:r>
                    <m:r>
                      <a:rPr lang="en-US" b="0" i="1" smtClean="0">
                        <a:latin typeface="Cambria Math" panose="02040503050406030204" pitchFamily="18" charset="0"/>
                      </a:rPr>
                      <m:t>𝑇𝑉</m:t>
                    </m:r>
                    <m:d>
                      <m:dPr>
                        <m:ctrlPr>
                          <a:rPr lang="en-US" b="0" i="1" smtClean="0">
                            <a:latin typeface="Cambria Math" panose="02040503050406030204" pitchFamily="18" charset="0"/>
                          </a:rPr>
                        </m:ctrlPr>
                      </m:dPr>
                      <m:e>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𝑎</m:t>
                            </m:r>
                          </m:e>
                        </m:d>
                      </m:e>
                    </m:d>
                  </m:oMath>
                </a14:m>
                <a:r>
                  <a:rPr lang="en-US" dirty="0"/>
                  <a:t> records everything we need.</a:t>
                </a:r>
                <a:br>
                  <a:rPr lang="en-US" dirty="0"/>
                </a:br>
                <a:r>
                  <a:rPr lang="en-US" dirty="0"/>
                  <a:t>where </a:t>
                </a:r>
                <a14:m>
                  <m:oMath xmlns:m="http://schemas.openxmlformats.org/officeDocument/2006/math">
                    <m:r>
                      <a:rPr lang="en-US" b="0" i="1" smtClean="0">
                        <a:latin typeface="Cambria Math" panose="02040503050406030204" pitchFamily="18" charset="0"/>
                      </a:rPr>
                      <m:t>𝑞</m:t>
                    </m:r>
                  </m:oMath>
                </a14:m>
                <a:r>
                  <a:rPr lang="en-US" dirty="0"/>
                  <a:t> is an arbitrary query and </a:t>
                </a:r>
                <a14:m>
                  <m:oMath xmlns:m="http://schemas.openxmlformats.org/officeDocument/2006/math">
                    <m:r>
                      <a:rPr lang="en-US" b="0" i="1" smtClean="0">
                        <a:latin typeface="Cambria Math" panose="02040503050406030204" pitchFamily="18" charset="0"/>
                      </a:rPr>
                      <m:t>𝑎</m:t>
                    </m:r>
                  </m:oMath>
                </a14:m>
                <a:r>
                  <a:rPr lang="en-US" dirty="0"/>
                  <a:t> is an entity.</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𝑠</m:t>
                      </m:r>
                      <m:d>
                        <m:dPr>
                          <m:ctrlPr>
                            <a:rPr lang="en-US" b="0" i="1" smtClean="0">
                              <a:latin typeface="Cambria Math" panose="02040503050406030204" pitchFamily="18" charset="0"/>
                            </a:rPr>
                          </m:ctrlPr>
                        </m:dPr>
                        <m:e>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𝑎</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solidFill>
                                <a:srgbClr val="FF0000"/>
                              </a:solidFill>
                              <a:latin typeface="Cambria Math" panose="02040503050406030204" pitchFamily="18" charset="0"/>
                            </a:rPr>
                            <m:t>𝑞</m:t>
                          </m:r>
                          <m:r>
                            <a:rPr lang="en-US" b="0" i="1" smtClean="0">
                              <a:latin typeface="Cambria Math" panose="02040503050406030204" pitchFamily="18" charset="0"/>
                            </a:rPr>
                            <m:t>,</m:t>
                          </m:r>
                          <m:r>
                            <a:rPr lang="en-US" b="0" i="1" smtClean="0">
                              <a:solidFill>
                                <a:srgbClr val="00B0F0"/>
                              </a:solidFill>
                              <a:latin typeface="Cambria Math" panose="02040503050406030204" pitchFamily="18" charset="0"/>
                            </a:rPr>
                            <m:t>𝑎</m:t>
                          </m:r>
                        </m:sub>
                      </m:sSub>
                    </m:oMath>
                  </m:oMathPara>
                </a14:m>
                <a:endParaRPr lang="en-US" b="0" dirty="0"/>
              </a:p>
              <a:p>
                <a:r>
                  <a:rPr lang="en-US" dirty="0"/>
                  <a:t>Finite positive atomic queries, we can use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𝑀</m:t>
                        </m:r>
                      </m:e>
                      <m:sup>
                        <m:r>
                          <a:rPr lang="en-US" b="0" i="1" smtClean="0">
                            <a:latin typeface="Cambria Math" panose="02040503050406030204" pitchFamily="18" charset="0"/>
                          </a:rPr>
                          <m:t>𝑎𝑡𝑜𝑚𝑖𝑐</m:t>
                        </m:r>
                      </m:sup>
                    </m:sSup>
                  </m:oMath>
                </a14:m>
                <a:r>
                  <a:rPr lang="en-US" dirty="0"/>
                  <a:t> to calculate</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𝑀</m:t>
                        </m:r>
                      </m:e>
                      <m:sub>
                        <m:r>
                          <a:rPr lang="en-US" i="1">
                            <a:solidFill>
                              <a:srgbClr val="FF0000"/>
                            </a:solidFill>
                            <a:latin typeface="Cambria Math" panose="02040503050406030204" pitchFamily="18" charset="0"/>
                          </a:rPr>
                          <m:t>𝑞</m:t>
                        </m:r>
                        <m:r>
                          <a:rPr lang="en-US" i="1">
                            <a:latin typeface="Cambria Math" panose="02040503050406030204" pitchFamily="18" charset="0"/>
                          </a:rPr>
                          <m:t>,</m:t>
                        </m:r>
                        <m:r>
                          <a:rPr lang="en-US" i="1">
                            <a:solidFill>
                              <a:srgbClr val="00B0F0"/>
                            </a:solidFill>
                            <a:latin typeface="Cambria Math" panose="02040503050406030204" pitchFamily="18" charset="0"/>
                          </a:rPr>
                          <m:t>𝑎</m:t>
                        </m:r>
                      </m:sub>
                    </m:sSub>
                  </m:oMath>
                </a14:m>
                <a:endParaRPr lang="en-US" dirty="0"/>
              </a:p>
              <a:p>
                <a:r>
                  <a:rPr lang="en-US" dirty="0"/>
                  <a:t>Each atomic query </a:t>
                </a:r>
                <a14:m>
                  <m:oMath xmlns:m="http://schemas.openxmlformats.org/officeDocument/2006/math">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𝑦</m:t>
                        </m:r>
                      </m:e>
                    </m:d>
                    <m:r>
                      <a:rPr lang="en-US" b="0" i="1" smtClean="0">
                        <a:latin typeface="Cambria Math" panose="02040503050406030204" pitchFamily="18" charset="0"/>
                      </a:rPr>
                      <m:t>=</m:t>
                    </m:r>
                    <m:r>
                      <a:rPr lang="en-US" b="0" i="1" smtClean="0">
                        <a:latin typeface="Cambria Math" panose="02040503050406030204" pitchFamily="18" charset="0"/>
                      </a:rPr>
                      <m:t>𝑟</m:t>
                    </m:r>
                    <m:d>
                      <m:dPr>
                        <m:ctrlPr>
                          <a:rPr lang="en-US" b="0" i="1" smtClean="0">
                            <a:latin typeface="Cambria Math" panose="02040503050406030204" pitchFamily="18" charset="0"/>
                          </a:rPr>
                        </m:ctrlPr>
                      </m:dPr>
                      <m:e>
                        <m:r>
                          <a:rPr lang="en-US" b="0" i="1" smtClean="0">
                            <a:latin typeface="Cambria Math" panose="02040503050406030204" pitchFamily="18" charset="0"/>
                          </a:rPr>
                          <m:t>h</m:t>
                        </m:r>
                        <m:r>
                          <a:rPr lang="en-US" b="0" i="1" smtClean="0">
                            <a:latin typeface="Cambria Math" panose="02040503050406030204" pitchFamily="18" charset="0"/>
                          </a:rPr>
                          <m:t>,</m:t>
                        </m:r>
                        <m:r>
                          <a:rPr lang="en-US" b="0" i="1" smtClean="0">
                            <a:latin typeface="Cambria Math" panose="02040503050406030204" pitchFamily="18" charset="0"/>
                          </a:rPr>
                          <m:t>𝑦</m:t>
                        </m:r>
                      </m:e>
                    </m:d>
                  </m:oMath>
                </a14:m>
                <a:r>
                  <a:rPr lang="en-US" dirty="0"/>
                  <a:t>, then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𝑎𝑡𝑜𝑚𝑖𝑐</m:t>
                        </m:r>
                      </m:sup>
                    </m:sSup>
                  </m:oMath>
                </a14:m>
                <a:r>
                  <a:rPr lang="en-US" dirty="0"/>
                  <a:t> can be written as</a:t>
                </a:r>
              </a:p>
              <a:p>
                <a:pPr lvl="1"/>
                <a:r>
                  <a:rPr lang="en-US" dirty="0"/>
                  <a:t>A neural link predictor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h</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𝑡</m:t>
                        </m:r>
                      </m:e>
                    </m:d>
                  </m:oMath>
                </a14:m>
                <a:r>
                  <a:rPr lang="en-US" b="0" dirty="0"/>
                  <a:t> approximates the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𝑎𝑡𝑜𝑚𝑖𝑐</m:t>
                        </m:r>
                      </m:sup>
                    </m:sSup>
                  </m:oMath>
                </a14:m>
                <a:endParaRPr lang="en-US" b="0" dirty="0"/>
              </a:p>
              <a:p>
                <a:pPr marL="457200" lvl="1" indent="0">
                  <a:buNone/>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r>
                            <a:rPr lang="en-US" i="1">
                              <a:latin typeface="Cambria Math" panose="02040503050406030204" pitchFamily="18" charset="0"/>
                            </a:rPr>
                            <m:t>𝑀</m:t>
                          </m:r>
                        </m:e>
                        <m:sub>
                          <m:r>
                            <a:rPr lang="en-US" b="0" i="1" smtClean="0">
                              <a:solidFill>
                                <a:srgbClr val="FF0000"/>
                              </a:solidFill>
                              <a:latin typeface="Cambria Math" panose="02040503050406030204" pitchFamily="18" charset="0"/>
                            </a:rPr>
                            <m:t>𝑞</m:t>
                          </m:r>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𝑦</m:t>
                              </m:r>
                            </m:e>
                          </m:d>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𝑦</m:t>
                          </m:r>
                          <m:r>
                            <a:rPr lang="en-US" b="0" i="1" smtClean="0">
                              <a:solidFill>
                                <a:srgbClr val="FF0000"/>
                              </a:solidFill>
                              <a:latin typeface="Cambria Math" panose="02040503050406030204" pitchFamily="18" charset="0"/>
                            </a:rPr>
                            <m:t>. </m:t>
                          </m:r>
                          <m:r>
                            <a:rPr lang="en-US" b="0" i="1" smtClean="0">
                              <a:solidFill>
                                <a:srgbClr val="FF0000"/>
                              </a:solidFill>
                              <a:latin typeface="Cambria Math" panose="02040503050406030204" pitchFamily="18" charset="0"/>
                            </a:rPr>
                            <m:t>𝑟</m:t>
                          </m:r>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h</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𝑦</m:t>
                              </m:r>
                            </m:e>
                          </m:d>
                          <m:r>
                            <a:rPr lang="en-US" b="0" i="1" smtClean="0">
                              <a:latin typeface="Cambria Math" panose="02040503050406030204" pitchFamily="18" charset="0"/>
                            </a:rPr>
                            <m:t>, </m:t>
                          </m:r>
                          <m:r>
                            <a:rPr lang="en-US" b="0" i="1" smtClean="0">
                              <a:solidFill>
                                <a:srgbClr val="00B0F0"/>
                              </a:solidFill>
                              <a:latin typeface="Cambria Math" panose="02040503050406030204" pitchFamily="18" charset="0"/>
                            </a:rPr>
                            <m:t>𝑡</m:t>
                          </m:r>
                        </m:sub>
                        <m:sup>
                          <m:r>
                            <a:rPr lang="en-US" i="1">
                              <a:latin typeface="Cambria Math" panose="02040503050406030204" pitchFamily="18" charset="0"/>
                            </a:rPr>
                            <m:t>𝑎𝑡𝑜𝑚𝑖𝑐</m:t>
                          </m:r>
                        </m:sup>
                      </m:sSubSup>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𝑓</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h</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𝑟</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e>
                      </m:d>
                    </m:oMath>
                  </m:oMathPara>
                </a14:m>
                <a:endParaRPr lang="en-US" b="0" dirty="0">
                  <a:ea typeface="Cambria Math" panose="02040503050406030204" pitchFamily="18" charset="0"/>
                </a:endParaRPr>
              </a:p>
              <a:p>
                <a:pPr lvl="2"/>
                <a14:m>
                  <m:oMath xmlns:m="http://schemas.openxmlformats.org/officeDocument/2006/math">
                    <m:r>
                      <a:rPr lang="en-US" b="0" i="1" smtClean="0">
                        <a:latin typeface="Cambria Math" panose="02040503050406030204" pitchFamily="18" charset="0"/>
                      </a:rPr>
                      <m:t>𝑟</m:t>
                    </m:r>
                  </m:oMath>
                </a14:m>
                <a:r>
                  <a:rPr lang="en-US" b="0" dirty="0"/>
                  <a:t> </a:t>
                </a:r>
                <a:r>
                  <a:rPr lang="en-US" dirty="0"/>
                  <a:t>is the relation, </a:t>
                </a:r>
                <a14:m>
                  <m:oMath xmlns:m="http://schemas.openxmlformats.org/officeDocument/2006/math">
                    <m:r>
                      <a:rPr lang="en-US" b="0" i="1" smtClean="0">
                        <a:latin typeface="Cambria Math" panose="02040503050406030204" pitchFamily="18" charset="0"/>
                      </a:rPr>
                      <m:t>h</m:t>
                    </m:r>
                    <m:r>
                      <a:rPr lang="en-US" b="0" i="1" smtClean="0">
                        <a:latin typeface="Cambria Math" panose="02040503050406030204" pitchFamily="18" charset="0"/>
                      </a:rPr>
                      <m:t>,</m:t>
                    </m:r>
                    <m:r>
                      <a:rPr lang="en-US" b="0" i="1" smtClean="0">
                        <a:latin typeface="Cambria Math" panose="02040503050406030204" pitchFamily="18" charset="0"/>
                      </a:rPr>
                      <m:t>𝑡</m:t>
                    </m:r>
                  </m:oMath>
                </a14:m>
                <a:r>
                  <a:rPr lang="en-US" b="0" dirty="0"/>
                  <a:t> are the head and tail entity.</a:t>
                </a:r>
              </a:p>
              <a:p>
                <a:pPr lvl="1"/>
                <a14:m>
                  <m:oMath xmlns:m="http://schemas.openxmlformats.org/officeDocument/2006/math">
                    <m:r>
                      <a:rPr lang="en-US" i="1">
                        <a:latin typeface="Cambria Math" panose="02040503050406030204" pitchFamily="18" charset="0"/>
                        <a:ea typeface="Cambria Math" panose="02040503050406030204" pitchFamily="18" charset="0"/>
                      </a:rPr>
                      <m:t>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h</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𝑟</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𝑡</m:t>
                        </m:r>
                      </m:e>
                    </m:d>
                    <m:r>
                      <a:rPr lang="en-US" i="1">
                        <a:latin typeface="Cambria Math" panose="02040503050406030204" pitchFamily="18" charset="0"/>
                        <a:ea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𝑀</m:t>
                        </m:r>
                      </m:e>
                      <m:sub>
                        <m:r>
                          <a:rPr lang="en-US" i="1" smtClean="0">
                            <a:latin typeface="Cambria Math" panose="02040503050406030204" pitchFamily="18" charset="0"/>
                          </a:rPr>
                          <m:t>h</m:t>
                        </m:r>
                        <m:r>
                          <a:rPr lang="en-US" i="1">
                            <a:latin typeface="Cambria Math" panose="02040503050406030204" pitchFamily="18" charset="0"/>
                          </a:rPr>
                          <m:t>,</m:t>
                        </m:r>
                        <m:r>
                          <a:rPr lang="en-US" i="1" smtClean="0">
                            <a:latin typeface="Cambria Math" panose="02040503050406030204" pitchFamily="18" charset="0"/>
                          </a:rPr>
                          <m:t>𝑡</m:t>
                        </m:r>
                      </m:sub>
                      <m:sup>
                        <m:r>
                          <a:rPr lang="en-US" i="1">
                            <a:latin typeface="Cambria Math" panose="02040503050406030204" pitchFamily="18" charset="0"/>
                          </a:rPr>
                          <m:t>(</m:t>
                        </m:r>
                        <m:r>
                          <a:rPr lang="en-US" i="1">
                            <a:latin typeface="Cambria Math" panose="02040503050406030204" pitchFamily="18" charset="0"/>
                          </a:rPr>
                          <m:t>𝑟</m:t>
                        </m:r>
                        <m:r>
                          <a:rPr lang="en-US" i="1">
                            <a:latin typeface="Cambria Math" panose="02040503050406030204" pitchFamily="18" charset="0"/>
                          </a:rPr>
                          <m:t>)</m:t>
                        </m:r>
                      </m:sup>
                    </m:sSubSup>
                  </m:oMath>
                </a14:m>
                <a:r>
                  <a:rPr lang="en-US" b="0" dirty="0"/>
                  <a:t> approximates the soft adjacency matrix of </a:t>
                </a:r>
                <a14:m>
                  <m:oMath xmlns:m="http://schemas.openxmlformats.org/officeDocument/2006/math">
                    <m:r>
                      <a:rPr lang="en-US" i="1">
                        <a:latin typeface="Cambria Math" panose="02040503050406030204" pitchFamily="18" charset="0"/>
                        <a:ea typeface="Cambria Math" panose="02040503050406030204" pitchFamily="18" charset="0"/>
                      </a:rPr>
                      <m:t>𝒦</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𝒢</m:t>
                        </m:r>
                      </m:e>
                      <m:sub>
                        <m:r>
                          <a:rPr lang="en-US" i="1">
                            <a:latin typeface="Cambria Math" panose="02040503050406030204" pitchFamily="18" charset="0"/>
                            <a:ea typeface="Cambria Math" panose="02040503050406030204" pitchFamily="18" charset="0"/>
                          </a:rPr>
                          <m:t>𝑢</m:t>
                        </m:r>
                      </m:sub>
                    </m:sSub>
                  </m:oMath>
                </a14:m>
                <a:endParaRPr lang="en-US" b="0" dirty="0"/>
              </a:p>
              <a:p>
                <a:r>
                  <a:rPr lang="en-US" dirty="0"/>
                  <a:t>Takeaway: a simple link predictor can be effective for the complex query.</a:t>
                </a:r>
                <a:endParaRPr lang="en-US" b="0" dirty="0"/>
              </a:p>
              <a:p>
                <a:pPr marL="0" indent="0">
                  <a:buNone/>
                </a:pPr>
                <a:endParaRPr lang="en-US" b="0" dirty="0"/>
              </a:p>
            </p:txBody>
          </p:sp>
        </mc:Choice>
        <mc:Fallback xmlns="">
          <p:sp>
            <p:nvSpPr>
              <p:cNvPr id="3" name="Content Placeholder 2">
                <a:extLst>
                  <a:ext uri="{FF2B5EF4-FFF2-40B4-BE49-F238E27FC236}">
                    <a16:creationId xmlns:a16="http://schemas.microsoft.com/office/drawing/2014/main" id="{5862FD0B-662E-1827-D70C-B1E5A99656EF}"/>
                  </a:ext>
                </a:extLst>
              </p:cNvPr>
              <p:cNvSpPr>
                <a:spLocks noGrp="1" noRot="1" noChangeAspect="1" noMove="1" noResize="1" noEditPoints="1" noAdjustHandles="1" noChangeArrowheads="1" noChangeShapeType="1" noTextEdit="1"/>
              </p:cNvSpPr>
              <p:nvPr>
                <p:ph idx="1"/>
              </p:nvPr>
            </p:nvSpPr>
            <p:spPr>
              <a:xfrm>
                <a:off x="838200" y="1533220"/>
                <a:ext cx="10515600" cy="5306525"/>
              </a:xfrm>
              <a:blipFill>
                <a:blip r:embed="rId2"/>
                <a:stretch>
                  <a:fillRect l="-1043" t="-1264"/>
                </a:stretch>
              </a:blipFill>
            </p:spPr>
            <p:txBody>
              <a:bodyPr/>
              <a:lstStyle/>
              <a:p>
                <a:r>
                  <a:rPr lang="en-HK">
                    <a:noFill/>
                  </a:rPr>
                  <a:t> </a:t>
                </a:r>
              </a:p>
            </p:txBody>
          </p:sp>
        </mc:Fallback>
      </mc:AlternateContent>
      <p:sp>
        <p:nvSpPr>
          <p:cNvPr id="4" name="Slide Number Placeholder 3">
            <a:extLst>
              <a:ext uri="{FF2B5EF4-FFF2-40B4-BE49-F238E27FC236}">
                <a16:creationId xmlns:a16="http://schemas.microsoft.com/office/drawing/2014/main" id="{2811B115-B5E4-47BD-F3C9-05460FD6835B}"/>
              </a:ext>
            </a:extLst>
          </p:cNvPr>
          <p:cNvSpPr>
            <a:spLocks noGrp="1"/>
          </p:cNvSpPr>
          <p:nvPr>
            <p:ph type="sldNum" sz="quarter" idx="12"/>
          </p:nvPr>
        </p:nvSpPr>
        <p:spPr/>
        <p:txBody>
          <a:bodyPr/>
          <a:lstStyle/>
          <a:p>
            <a:fld id="{AB4510BC-A1D5-4B44-925C-78FB2FCED2D1}" type="slidenum">
              <a:rPr lang="en-US" smtClean="0"/>
              <a:t>9</a:t>
            </a:fld>
            <a:endParaRPr lang="en-US"/>
          </a:p>
        </p:txBody>
      </p:sp>
    </p:spTree>
    <p:extLst>
      <p:ext uri="{BB962C8B-B14F-4D97-AF65-F5344CB8AC3E}">
        <p14:creationId xmlns:p14="http://schemas.microsoft.com/office/powerpoint/2010/main" val="2141682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2475</TotalTime>
  <Words>6945</Words>
  <Application>Microsoft Office PowerPoint</Application>
  <PresentationFormat>Widescreen</PresentationFormat>
  <Paragraphs>921</Paragraphs>
  <Slides>52</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52</vt:i4>
      </vt:variant>
    </vt:vector>
  </HeadingPairs>
  <TitlesOfParts>
    <vt:vector size="63" baseType="lpstr">
      <vt:lpstr>KaTeX_Math</vt:lpstr>
      <vt:lpstr>Arial</vt:lpstr>
      <vt:lpstr>Calibri</vt:lpstr>
      <vt:lpstr>Calibri Light</vt:lpstr>
      <vt:lpstr>Cambria Math</vt:lpstr>
      <vt:lpstr>Comic Sans MS</vt:lpstr>
      <vt:lpstr>Consolas</vt:lpstr>
      <vt:lpstr>Source Sans Pro</vt:lpstr>
      <vt:lpstr>Times New Roman</vt:lpstr>
      <vt:lpstr>Wingdings</vt:lpstr>
      <vt:lpstr>Office Theme</vt:lpstr>
      <vt:lpstr>COMP5222 Advanced Machine Learning with Graphs</vt:lpstr>
      <vt:lpstr>Table of content</vt:lpstr>
      <vt:lpstr>Recap: Notations</vt:lpstr>
      <vt:lpstr>Recap: Query syntax</vt:lpstr>
      <vt:lpstr>Recap: Query semantics</vt:lpstr>
      <vt:lpstr>Recap: The challenge of the open world problem</vt:lpstr>
      <vt:lpstr>Recap: Neural strategy: end-to-end training</vt:lpstr>
      <vt:lpstr>Recap: Symbolic strategy:  completion and search</vt:lpstr>
      <vt:lpstr>Recap: Fuzzy logic methods</vt:lpstr>
      <vt:lpstr>Recap: Tree form query</vt:lpstr>
      <vt:lpstr>Tree-form queries and existential first order queries</vt:lpstr>
      <vt:lpstr>TFQ vs EFO: The syntax of TFQ (1/5)</vt:lpstr>
      <vt:lpstr>TFQ vs EFO: The syntax of TFQ (2/5)</vt:lpstr>
      <vt:lpstr>TFQ vs EFO: The syntax of TFQ (3/5)</vt:lpstr>
      <vt:lpstr>TFQ vs EFO: The syntax of TFQ (4/5)</vt:lpstr>
      <vt:lpstr>TFQ vs EFO: The syntax of TFQ (5/5)</vt:lpstr>
      <vt:lpstr>TFQ vs EFO: The syntax of TFQ (5/5)</vt:lpstr>
      <vt:lpstr>TFQ vs EFO: Definitions reveals more questions</vt:lpstr>
      <vt:lpstr>TFQ vs EFO: Are TFQ T the same as EFO Q?</vt:lpstr>
      <vt:lpstr>TFQ vs EFO</vt:lpstr>
      <vt:lpstr>Methods</vt:lpstr>
      <vt:lpstr>Methods: Fuzzy inference with truth values</vt:lpstr>
      <vt:lpstr>Methods: Fuzzy inference with truth values</vt:lpstr>
      <vt:lpstr>Methods: Fuzzy inference with truth values</vt:lpstr>
      <vt:lpstr>Methods: Fuzzy inference with truth values</vt:lpstr>
      <vt:lpstr>Methods: Search problem, derivation and formulation</vt:lpstr>
      <vt:lpstr>Methods: Search problem, a complex example</vt:lpstr>
      <vt:lpstr>Methods: Search problem, simpler case</vt:lpstr>
      <vt:lpstr>Methods: Search in the continuous space (1/3)</vt:lpstr>
      <vt:lpstr>Methods: Search in the continuous space (2/3)</vt:lpstr>
      <vt:lpstr>Methods: Search in the continuous space, the example</vt:lpstr>
      <vt:lpstr>Methods: Search in the continuous space (3/3)</vt:lpstr>
      <vt:lpstr>Methods: Learning to search in the continuous space</vt:lpstr>
      <vt:lpstr>Methods: Learning to search in the continuous space</vt:lpstr>
      <vt:lpstr>Methods: Learning to search in the continuous space</vt:lpstr>
      <vt:lpstr>Methods: Learning to search in the continuous space</vt:lpstr>
      <vt:lpstr>Rich semantics</vt:lpstr>
      <vt:lpstr>Numerical Complex Query Answering</vt:lpstr>
      <vt:lpstr>Number Reasoning Network</vt:lpstr>
      <vt:lpstr>Number Reasoning Network</vt:lpstr>
      <vt:lpstr>PowerPoint Presentation</vt:lpstr>
      <vt:lpstr>PowerPoint Presentation</vt:lpstr>
      <vt:lpstr>PowerPoint Presentation</vt:lpstr>
      <vt:lpstr>Number Embeddings and Learning Objective</vt:lpstr>
      <vt:lpstr>Number Embeddings and Learning Objective</vt:lpstr>
      <vt:lpstr>CQA on Eventuality Knowledge Graph</vt:lpstr>
      <vt:lpstr>Logical Constraints behind Discourse Relations</vt:lpstr>
      <vt:lpstr>Implicit Occurrence Logical Constraints</vt:lpstr>
      <vt:lpstr>Implicit Temporal Logical Constraints</vt:lpstr>
      <vt:lpstr>Logical Query with Implicit Constraints</vt:lpstr>
      <vt:lpstr>Query Encoding with Constraint Memory</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Querying the Neural Graph Knowledge Base 2</dc:title>
  <dc:creator>WANG Zihao</dc:creator>
  <cp:lastModifiedBy>Yangqiu SONG</cp:lastModifiedBy>
  <cp:revision>16</cp:revision>
  <dcterms:created xsi:type="dcterms:W3CDTF">2023-10-20T05:22:00Z</dcterms:created>
  <dcterms:modified xsi:type="dcterms:W3CDTF">2023-10-24T11:09:19Z</dcterms:modified>
</cp:coreProperties>
</file>