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handoutMasterIdLst>
    <p:handoutMasterId r:id="rId42"/>
  </p:handoutMasterIdLst>
  <p:sldIdLst>
    <p:sldId id="256" r:id="rId5"/>
    <p:sldId id="2123" r:id="rId6"/>
    <p:sldId id="2124" r:id="rId7"/>
    <p:sldId id="1946" r:id="rId8"/>
    <p:sldId id="2072" r:id="rId9"/>
    <p:sldId id="257" r:id="rId10"/>
    <p:sldId id="261" r:id="rId11"/>
    <p:sldId id="262" r:id="rId12"/>
    <p:sldId id="2101" r:id="rId13"/>
    <p:sldId id="2073" r:id="rId14"/>
    <p:sldId id="259" r:id="rId15"/>
    <p:sldId id="2113" r:id="rId16"/>
    <p:sldId id="2114" r:id="rId17"/>
    <p:sldId id="2075" r:id="rId18"/>
    <p:sldId id="294" r:id="rId19"/>
    <p:sldId id="298" r:id="rId20"/>
    <p:sldId id="2102" r:id="rId21"/>
    <p:sldId id="2071" r:id="rId22"/>
    <p:sldId id="2115" r:id="rId23"/>
    <p:sldId id="2116" r:id="rId24"/>
    <p:sldId id="2098" r:id="rId25"/>
    <p:sldId id="2097" r:id="rId26"/>
    <p:sldId id="2081" r:id="rId27"/>
    <p:sldId id="2095" r:id="rId28"/>
    <p:sldId id="2086" r:id="rId29"/>
    <p:sldId id="2087" r:id="rId30"/>
    <p:sldId id="2090" r:id="rId31"/>
    <p:sldId id="2103" r:id="rId32"/>
    <p:sldId id="2106" r:id="rId33"/>
    <p:sldId id="2094" r:id="rId34"/>
    <p:sldId id="2122" r:id="rId35"/>
    <p:sldId id="2120" r:id="rId36"/>
    <p:sldId id="2117" r:id="rId37"/>
    <p:sldId id="2119" r:id="rId38"/>
    <p:sldId id="2065" r:id="rId39"/>
    <p:sldId id="1942" r:id="rId40"/>
  </p:sldIdLst>
  <p:sldSz cx="12192000" cy="6858000"/>
  <p:notesSz cx="9906000" cy="6794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D7282EA7-1232-4F9D-8976-A769C4C59A4F}">
          <p14:sldIdLst>
            <p14:sldId id="256"/>
            <p14:sldId id="2123"/>
            <p14:sldId id="2124"/>
            <p14:sldId id="1946"/>
            <p14:sldId id="2072"/>
            <p14:sldId id="257"/>
            <p14:sldId id="261"/>
            <p14:sldId id="262"/>
            <p14:sldId id="2101"/>
            <p14:sldId id="2073"/>
            <p14:sldId id="259"/>
            <p14:sldId id="2113"/>
            <p14:sldId id="2114"/>
            <p14:sldId id="2075"/>
            <p14:sldId id="294"/>
            <p14:sldId id="298"/>
            <p14:sldId id="2102"/>
            <p14:sldId id="2071"/>
            <p14:sldId id="2115"/>
            <p14:sldId id="2116"/>
            <p14:sldId id="2098"/>
            <p14:sldId id="2097"/>
            <p14:sldId id="2081"/>
            <p14:sldId id="2095"/>
            <p14:sldId id="2086"/>
            <p14:sldId id="2087"/>
            <p14:sldId id="2090"/>
            <p14:sldId id="2103"/>
            <p14:sldId id="2106"/>
            <p14:sldId id="2094"/>
            <p14:sldId id="2122"/>
            <p14:sldId id="2120"/>
            <p14:sldId id="2117"/>
            <p14:sldId id="2119"/>
            <p14:sldId id="2065"/>
            <p14:sldId id="19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28C2BB-3095-4736-BCBB-E2EA860B649D}" v="29" dt="2024-11-20T12:31:07.693"/>
  </p1510:revLst>
</p1510:revInfo>
</file>

<file path=ppt/tableStyles.xml><?xml version="1.0" encoding="utf-8"?>
<a:tblStyleLst xmlns:a="http://schemas.openxmlformats.org/drawingml/2006/main" def="{5C22544A-7EE6-4342-B048-85BDC9FD1C3A}">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6513" autoAdjust="0"/>
  </p:normalViewPr>
  <p:slideViewPr>
    <p:cSldViewPr snapToGrid="0">
      <p:cViewPr varScale="1">
        <p:scale>
          <a:sx n="76" d="100"/>
          <a:sy n="76" d="100"/>
        </p:scale>
        <p:origin x="687" y="5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7D3853-F10C-ED21-CFD4-E32AAF96E51B}"/>
              </a:ext>
            </a:extLst>
          </p:cNvPr>
          <p:cNvSpPr>
            <a:spLocks noGrp="1"/>
          </p:cNvSpPr>
          <p:nvPr>
            <p:ph type="hdr" sz="quarter"/>
          </p:nvPr>
        </p:nvSpPr>
        <p:spPr>
          <a:xfrm>
            <a:off x="0" y="0"/>
            <a:ext cx="4292600" cy="340905"/>
          </a:xfrm>
          <a:prstGeom prst="rect">
            <a:avLst/>
          </a:prstGeom>
        </p:spPr>
        <p:txBody>
          <a:bodyPr vert="horz" lIns="91440" tIns="45720" rIns="91440" bIns="45720" rtlCol="0"/>
          <a:lstStyle>
            <a:lvl1pPr algn="l">
              <a:defRPr sz="1200"/>
            </a:lvl1pPr>
          </a:lstStyle>
          <a:p>
            <a:endParaRPr lang="en-HK"/>
          </a:p>
        </p:txBody>
      </p:sp>
      <p:sp>
        <p:nvSpPr>
          <p:cNvPr id="3" name="Date Placeholder 2">
            <a:extLst>
              <a:ext uri="{FF2B5EF4-FFF2-40B4-BE49-F238E27FC236}">
                <a16:creationId xmlns:a16="http://schemas.microsoft.com/office/drawing/2014/main" id="{FB297CF5-210D-493B-E951-2BD882A273A3}"/>
              </a:ext>
            </a:extLst>
          </p:cNvPr>
          <p:cNvSpPr>
            <a:spLocks noGrp="1"/>
          </p:cNvSpPr>
          <p:nvPr>
            <p:ph type="dt" sz="quarter" idx="1"/>
          </p:nvPr>
        </p:nvSpPr>
        <p:spPr>
          <a:xfrm>
            <a:off x="5611108" y="0"/>
            <a:ext cx="4292600" cy="340905"/>
          </a:xfrm>
          <a:prstGeom prst="rect">
            <a:avLst/>
          </a:prstGeom>
        </p:spPr>
        <p:txBody>
          <a:bodyPr vert="horz" lIns="91440" tIns="45720" rIns="91440" bIns="45720" rtlCol="0"/>
          <a:lstStyle>
            <a:lvl1pPr algn="r">
              <a:defRPr sz="1200"/>
            </a:lvl1pPr>
          </a:lstStyle>
          <a:p>
            <a:fld id="{2E2B0209-8FE1-4CC2-A965-8D602C1621DB}" type="datetimeFigureOut">
              <a:rPr lang="en-HK" smtClean="0"/>
              <a:t>10/8/2026</a:t>
            </a:fld>
            <a:endParaRPr lang="en-HK"/>
          </a:p>
        </p:txBody>
      </p:sp>
      <p:sp>
        <p:nvSpPr>
          <p:cNvPr id="4" name="Footer Placeholder 3">
            <a:extLst>
              <a:ext uri="{FF2B5EF4-FFF2-40B4-BE49-F238E27FC236}">
                <a16:creationId xmlns:a16="http://schemas.microsoft.com/office/drawing/2014/main" id="{97FECD82-94A3-D978-6F6A-86C799DB63A6}"/>
              </a:ext>
            </a:extLst>
          </p:cNvPr>
          <p:cNvSpPr>
            <a:spLocks noGrp="1"/>
          </p:cNvSpPr>
          <p:nvPr>
            <p:ph type="ftr" sz="quarter" idx="2"/>
          </p:nvPr>
        </p:nvSpPr>
        <p:spPr>
          <a:xfrm>
            <a:off x="0" y="6453596"/>
            <a:ext cx="4292600" cy="340904"/>
          </a:xfrm>
          <a:prstGeom prst="rect">
            <a:avLst/>
          </a:prstGeom>
        </p:spPr>
        <p:txBody>
          <a:bodyPr vert="horz" lIns="91440" tIns="45720" rIns="91440" bIns="45720" rtlCol="0" anchor="b"/>
          <a:lstStyle>
            <a:lvl1pPr algn="l">
              <a:defRPr sz="1200"/>
            </a:lvl1pPr>
          </a:lstStyle>
          <a:p>
            <a:endParaRPr lang="en-HK"/>
          </a:p>
        </p:txBody>
      </p:sp>
      <p:sp>
        <p:nvSpPr>
          <p:cNvPr id="5" name="Slide Number Placeholder 4">
            <a:extLst>
              <a:ext uri="{FF2B5EF4-FFF2-40B4-BE49-F238E27FC236}">
                <a16:creationId xmlns:a16="http://schemas.microsoft.com/office/drawing/2014/main" id="{5A5CDBF0-DAF4-4BA5-93A2-690C41CEA88C}"/>
              </a:ext>
            </a:extLst>
          </p:cNvPr>
          <p:cNvSpPr>
            <a:spLocks noGrp="1"/>
          </p:cNvSpPr>
          <p:nvPr>
            <p:ph type="sldNum" sz="quarter" idx="3"/>
          </p:nvPr>
        </p:nvSpPr>
        <p:spPr>
          <a:xfrm>
            <a:off x="5611108" y="6453596"/>
            <a:ext cx="4292600" cy="340904"/>
          </a:xfrm>
          <a:prstGeom prst="rect">
            <a:avLst/>
          </a:prstGeom>
        </p:spPr>
        <p:txBody>
          <a:bodyPr vert="horz" lIns="91440" tIns="45720" rIns="91440" bIns="45720" rtlCol="0" anchor="b"/>
          <a:lstStyle>
            <a:lvl1pPr algn="r">
              <a:defRPr sz="1200"/>
            </a:lvl1pPr>
          </a:lstStyle>
          <a:p>
            <a:fld id="{72FC2A34-8405-4A8F-BC32-2A6CAF1809E7}" type="slidenum">
              <a:rPr lang="en-HK" smtClean="0"/>
              <a:t>‹#›</a:t>
            </a:fld>
            <a:endParaRPr lang="en-HK"/>
          </a:p>
        </p:txBody>
      </p:sp>
    </p:spTree>
    <p:extLst>
      <p:ext uri="{BB962C8B-B14F-4D97-AF65-F5344CB8AC3E}">
        <p14:creationId xmlns:p14="http://schemas.microsoft.com/office/powerpoint/2010/main" val="1707321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92600" cy="34090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11108" y="0"/>
            <a:ext cx="4292600" cy="340905"/>
          </a:xfrm>
          <a:prstGeom prst="rect">
            <a:avLst/>
          </a:prstGeom>
        </p:spPr>
        <p:txBody>
          <a:bodyPr vert="horz" lIns="91440" tIns="45720" rIns="91440" bIns="45720" rtlCol="0"/>
          <a:lstStyle>
            <a:lvl1pPr algn="r">
              <a:defRPr sz="1200"/>
            </a:lvl1pPr>
          </a:lstStyle>
          <a:p>
            <a:fld id="{70EEDBC9-F844-45AC-B96E-3EACB3796740}" type="datetimeFigureOut">
              <a:rPr lang="en-US" smtClean="0"/>
              <a:t>8/10/2026</a:t>
            </a:fld>
            <a:endParaRPr lang="en-US"/>
          </a:p>
        </p:txBody>
      </p:sp>
      <p:sp>
        <p:nvSpPr>
          <p:cNvPr id="4" name="Slide Image Placeholder 3"/>
          <p:cNvSpPr>
            <a:spLocks noGrp="1" noRot="1" noChangeAspect="1"/>
          </p:cNvSpPr>
          <p:nvPr>
            <p:ph type="sldImg" idx="2"/>
          </p:nvPr>
        </p:nvSpPr>
        <p:spPr>
          <a:xfrm>
            <a:off x="2914650" y="849313"/>
            <a:ext cx="4076700" cy="22939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90600" y="3269853"/>
            <a:ext cx="7924800" cy="267533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453596"/>
            <a:ext cx="4292600" cy="34090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11108" y="6453596"/>
            <a:ext cx="4292600" cy="340904"/>
          </a:xfrm>
          <a:prstGeom prst="rect">
            <a:avLst/>
          </a:prstGeom>
        </p:spPr>
        <p:txBody>
          <a:bodyPr vert="horz" lIns="91440" tIns="45720" rIns="91440" bIns="45720" rtlCol="0" anchor="b"/>
          <a:lstStyle>
            <a:lvl1pPr algn="r">
              <a:defRPr sz="1200"/>
            </a:lvl1pPr>
          </a:lstStyle>
          <a:p>
            <a:fld id="{8C7955E0-CF6A-4022-BFDA-DBE282CD7B43}" type="slidenum">
              <a:rPr lang="en-US" smtClean="0"/>
              <a:t>‹#›</a:t>
            </a:fld>
            <a:endParaRPr lang="en-US"/>
          </a:p>
        </p:txBody>
      </p:sp>
    </p:spTree>
    <p:extLst>
      <p:ext uri="{BB962C8B-B14F-4D97-AF65-F5344CB8AC3E}">
        <p14:creationId xmlns:p14="http://schemas.microsoft.com/office/powerpoint/2010/main" val="348044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dirty="0"/>
          </a:p>
        </p:txBody>
      </p:sp>
      <p:sp>
        <p:nvSpPr>
          <p:cNvPr id="4" name="Slide Number Placeholder 3"/>
          <p:cNvSpPr>
            <a:spLocks noGrp="1"/>
          </p:cNvSpPr>
          <p:nvPr>
            <p:ph type="sldNum" sz="quarter" idx="5"/>
          </p:nvPr>
        </p:nvSpPr>
        <p:spPr/>
        <p:txBody>
          <a:bodyPr/>
          <a:lstStyle/>
          <a:p>
            <a:fld id="{8C7955E0-CF6A-4022-BFDA-DBE282CD7B43}" type="slidenum">
              <a:rPr lang="en-US" smtClean="0"/>
              <a:t>1</a:t>
            </a:fld>
            <a:endParaRPr lang="en-US"/>
          </a:p>
        </p:txBody>
      </p:sp>
    </p:spTree>
    <p:extLst>
      <p:ext uri="{BB962C8B-B14F-4D97-AF65-F5344CB8AC3E}">
        <p14:creationId xmlns:p14="http://schemas.microsoft.com/office/powerpoint/2010/main" val="3442265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66DAC-98E0-36F0-1F07-06037E0C1DD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11235CB-D25B-C86F-0399-8A24ADFC6EB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04041D4-BBFD-7B00-586D-4CE46901AF90}"/>
              </a:ext>
            </a:extLst>
          </p:cNvPr>
          <p:cNvSpPr>
            <a:spLocks noGrp="1"/>
          </p:cNvSpPr>
          <p:nvPr>
            <p:ph type="body" idx="1"/>
          </p:nvPr>
        </p:nvSpPr>
        <p:spPr/>
        <p:txBody>
          <a:bodyPr/>
          <a:lstStyle/>
          <a:p>
            <a:r>
              <a:rPr lang="en-HK" altLang="zh-CN" dirty="0"/>
              <a:t>A2A (</a:t>
            </a:r>
            <a:r>
              <a:rPr lang="en-US" altLang="zh-CN" sz="1200" b="1" dirty="0"/>
              <a:t>Agent-to-Agent Protocol</a:t>
            </a:r>
            <a:r>
              <a:rPr lang="en-HK" altLang="zh-CN" dirty="0"/>
              <a:t>), ACP (</a:t>
            </a:r>
            <a:r>
              <a:rPr lang="en-US" altLang="zh-CN" sz="1200" b="1" dirty="0"/>
              <a:t>Agent Communication Protocol</a:t>
            </a:r>
            <a:r>
              <a:rPr lang="en-HK" altLang="zh-CN" dirty="0"/>
              <a:t>), ANP (</a:t>
            </a:r>
            <a:r>
              <a:rPr lang="en-US" altLang="zh-CN" sz="1200" b="1" dirty="0"/>
              <a:t>Agent Network Protocol</a:t>
            </a:r>
            <a:r>
              <a:rPr lang="en-HK" altLang="zh-CN" dirty="0"/>
              <a:t>)</a:t>
            </a:r>
            <a:endParaRPr lang="zh-CN" altLang="en-US" dirty="0"/>
          </a:p>
        </p:txBody>
      </p:sp>
      <p:sp>
        <p:nvSpPr>
          <p:cNvPr id="4" name="灯片编号占位符 3">
            <a:extLst>
              <a:ext uri="{FF2B5EF4-FFF2-40B4-BE49-F238E27FC236}">
                <a16:creationId xmlns:a16="http://schemas.microsoft.com/office/drawing/2014/main" id="{4B70A944-0AC3-0E06-4B4B-F4F8DD1B885E}"/>
              </a:ext>
            </a:extLst>
          </p:cNvPr>
          <p:cNvSpPr>
            <a:spLocks noGrp="1"/>
          </p:cNvSpPr>
          <p:nvPr>
            <p:ph type="sldNum" sz="quarter" idx="5"/>
          </p:nvPr>
        </p:nvSpPr>
        <p:spPr/>
        <p:txBody>
          <a:bodyPr/>
          <a:lstStyle/>
          <a:p>
            <a:fld id="{E9C1D57B-59F7-4F37-937A-E505F5C7E929}" type="slidenum">
              <a:rPr lang="zh-CN" altLang="en-US" smtClean="0"/>
              <a:t>26</a:t>
            </a:fld>
            <a:endParaRPr lang="zh-CN" altLang="en-US"/>
          </a:p>
        </p:txBody>
      </p:sp>
    </p:spTree>
    <p:extLst>
      <p:ext uri="{BB962C8B-B14F-4D97-AF65-F5344CB8AC3E}">
        <p14:creationId xmlns:p14="http://schemas.microsoft.com/office/powerpoint/2010/main" val="4051219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81CC1-C0A2-B3FE-B828-16298764F1A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24B5AF4-80A8-673A-EE8A-468EA4C373E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5A701AB-122D-7B5D-3E00-CF0C0D830D1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932A816-D469-C776-7FCD-DA50A9786732}"/>
              </a:ext>
            </a:extLst>
          </p:cNvPr>
          <p:cNvSpPr>
            <a:spLocks noGrp="1"/>
          </p:cNvSpPr>
          <p:nvPr>
            <p:ph type="sldNum" sz="quarter" idx="5"/>
          </p:nvPr>
        </p:nvSpPr>
        <p:spPr/>
        <p:txBody>
          <a:bodyPr/>
          <a:lstStyle/>
          <a:p>
            <a:fld id="{E9C1D57B-59F7-4F37-937A-E505F5C7E929}" type="slidenum">
              <a:rPr lang="zh-CN" altLang="en-US" smtClean="0"/>
              <a:t>27</a:t>
            </a:fld>
            <a:endParaRPr lang="zh-CN" altLang="en-US"/>
          </a:p>
        </p:txBody>
      </p:sp>
    </p:spTree>
    <p:extLst>
      <p:ext uri="{BB962C8B-B14F-4D97-AF65-F5344CB8AC3E}">
        <p14:creationId xmlns:p14="http://schemas.microsoft.com/office/powerpoint/2010/main" val="1643968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dirty="0"/>
          </a:p>
        </p:txBody>
      </p:sp>
      <p:sp>
        <p:nvSpPr>
          <p:cNvPr id="4" name="Slide Number Placeholder 3"/>
          <p:cNvSpPr>
            <a:spLocks noGrp="1"/>
          </p:cNvSpPr>
          <p:nvPr>
            <p:ph type="sldNum" sz="quarter" idx="5"/>
          </p:nvPr>
        </p:nvSpPr>
        <p:spPr/>
        <p:txBody>
          <a:bodyPr/>
          <a:lstStyle/>
          <a:p>
            <a:fld id="{8C7955E0-CF6A-4022-BFDA-DBE282CD7B43}" type="slidenum">
              <a:rPr lang="en-US" smtClean="0"/>
              <a:t>30</a:t>
            </a:fld>
            <a:endParaRPr lang="en-US"/>
          </a:p>
        </p:txBody>
      </p:sp>
    </p:spTree>
    <p:extLst>
      <p:ext uri="{BB962C8B-B14F-4D97-AF65-F5344CB8AC3E}">
        <p14:creationId xmlns:p14="http://schemas.microsoft.com/office/powerpoint/2010/main" val="2616115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955E0-CF6A-4022-BFDA-DBE282CD7B43}" type="slidenum">
              <a:rPr lang="en-US" smtClean="0"/>
              <a:t>34</a:t>
            </a:fld>
            <a:endParaRPr lang="en-US"/>
          </a:p>
        </p:txBody>
      </p:sp>
    </p:spTree>
    <p:extLst>
      <p:ext uri="{BB962C8B-B14F-4D97-AF65-F5344CB8AC3E}">
        <p14:creationId xmlns:p14="http://schemas.microsoft.com/office/powerpoint/2010/main" val="382081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7955E0-CF6A-4022-BFDA-DBE282CD7B43}" type="slidenum">
              <a:rPr lang="en-US" smtClean="0"/>
              <a:t>36</a:t>
            </a:fld>
            <a:endParaRPr lang="en-US"/>
          </a:p>
        </p:txBody>
      </p:sp>
    </p:spTree>
    <p:extLst>
      <p:ext uri="{BB962C8B-B14F-4D97-AF65-F5344CB8AC3E}">
        <p14:creationId xmlns:p14="http://schemas.microsoft.com/office/powerpoint/2010/main" val="837007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955E0-CF6A-4022-BFDA-DBE282CD7B43}" type="slidenum">
              <a:rPr lang="en-US" smtClean="0"/>
              <a:t>2</a:t>
            </a:fld>
            <a:endParaRPr lang="en-US"/>
          </a:p>
        </p:txBody>
      </p:sp>
    </p:spTree>
    <p:extLst>
      <p:ext uri="{BB962C8B-B14F-4D97-AF65-F5344CB8AC3E}">
        <p14:creationId xmlns:p14="http://schemas.microsoft.com/office/powerpoint/2010/main" val="76330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生成式人工智能服务安全基本要求</a:t>
            </a:r>
            <a:r>
              <a:rPr lang="en-US" altLang="zh-CN"/>
              <a:t>Basic security requirements for generative artificial intelligence service</a:t>
            </a:r>
            <a:br>
              <a:rPr lang="en-US" altLang="zh-CN"/>
            </a:br>
            <a:r>
              <a:rPr lang="en-US" altLang="zh-CN"/>
              <a:t>Data Security Law of the People's Republic of China</a:t>
            </a:r>
            <a:r>
              <a:rPr lang="zh-CN" altLang="en-US"/>
              <a:t>中华人民共和国数据安全法</a:t>
            </a:r>
          </a:p>
        </p:txBody>
      </p:sp>
      <p:sp>
        <p:nvSpPr>
          <p:cNvPr id="4" name="灯片编号占位符 3"/>
          <p:cNvSpPr>
            <a:spLocks noGrp="1"/>
          </p:cNvSpPr>
          <p:nvPr>
            <p:ph type="sldNum" sz="quarter" idx="5"/>
          </p:nvPr>
        </p:nvSpPr>
        <p:spPr/>
        <p:txBody>
          <a:bodyPr/>
          <a:lstStyle/>
          <a:p>
            <a:fld id="{8C7955E0-CF6A-4022-BFDA-DBE282CD7B43}" type="slidenum">
              <a:rPr lang="en-US" smtClean="0"/>
              <a:t>4</a:t>
            </a:fld>
            <a:endParaRPr lang="en-US"/>
          </a:p>
        </p:txBody>
      </p:sp>
    </p:spTree>
    <p:extLst>
      <p:ext uri="{BB962C8B-B14F-4D97-AF65-F5344CB8AC3E}">
        <p14:creationId xmlns:p14="http://schemas.microsoft.com/office/powerpoint/2010/main" val="2550591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CE028CF4-378A-7248-AA79-0911B179170F}" type="slidenum">
              <a:rPr kumimoji="1" lang="zh-CN" altLang="en-US" smtClean="0"/>
              <a:t>6</a:t>
            </a:fld>
            <a:endParaRPr kumimoji="1" lang="zh-CN" altLang="en-US"/>
          </a:p>
        </p:txBody>
      </p:sp>
    </p:spTree>
    <p:extLst>
      <p:ext uri="{BB962C8B-B14F-4D97-AF65-F5344CB8AC3E}">
        <p14:creationId xmlns:p14="http://schemas.microsoft.com/office/powerpoint/2010/main" val="2983236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955E0-CF6A-4022-BFDA-DBE282CD7B43}" type="slidenum">
              <a:rPr lang="en-US" smtClean="0"/>
              <a:t>13</a:t>
            </a:fld>
            <a:endParaRPr lang="en-US"/>
          </a:p>
        </p:txBody>
      </p:sp>
    </p:spTree>
    <p:extLst>
      <p:ext uri="{BB962C8B-B14F-4D97-AF65-F5344CB8AC3E}">
        <p14:creationId xmlns:p14="http://schemas.microsoft.com/office/powerpoint/2010/main" val="3061825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10F88-38A3-2D81-B506-92CCD89A7A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175622-062E-1D81-D9A2-3F73FAE6A2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A8C9F4-9FC4-8D38-B26F-7B21D0B6BD0A}"/>
              </a:ext>
            </a:extLst>
          </p:cNvPr>
          <p:cNvSpPr>
            <a:spLocks noGrp="1"/>
          </p:cNvSpPr>
          <p:nvPr>
            <p:ph type="body" idx="1"/>
          </p:nvPr>
        </p:nvSpPr>
        <p:spPr/>
        <p:txBody>
          <a:bodyPr/>
          <a:lstStyle/>
          <a:p>
            <a:r>
              <a:rPr lang="en-HK" dirty="0"/>
              <a:t>In real life,  when we feel that our privacy is violated. We may consult legal experts and ask them if our privacy right is violated or not. These expert apply legal reasoning to </a:t>
            </a:r>
            <a:r>
              <a:rPr lang="en-HK" dirty="0" err="1"/>
              <a:t>analyze</a:t>
            </a:r>
            <a:r>
              <a:rPr lang="en-HK" dirty="0"/>
              <a:t> our cases. Typically, legal analysis can be done in 4 steps. </a:t>
            </a:r>
          </a:p>
          <a:p>
            <a:pPr marL="0" marR="0" lvl="0" indent="0" algn="l" defTabSz="914400" rtl="0" eaLnBrk="1" fontAlgn="auto" latinLnBrk="0" hangingPunct="1">
              <a:lnSpc>
                <a:spcPct val="100000"/>
              </a:lnSpc>
              <a:spcBef>
                <a:spcPts val="0"/>
              </a:spcBef>
              <a:spcAft>
                <a:spcPts val="0"/>
              </a:spcAft>
              <a:buClrTx/>
              <a:buSzTx/>
              <a:buFontTx/>
              <a:buNone/>
              <a:tabLst/>
              <a:defRPr/>
            </a:pPr>
            <a:r>
              <a:rPr lang="en-HK" dirty="0"/>
              <a:t>First, issue, issue aims to identify the </a:t>
            </a:r>
            <a:r>
              <a:rPr lang="en-US" altLang="zh-CN" sz="1200" dirty="0"/>
              <a:t>legal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HK" dirty="0"/>
              <a:t>Second, rule, rule aims to </a:t>
            </a:r>
            <a:r>
              <a:rPr lang="en-US" altLang="zh-CN" sz="1200" kern="1200" dirty="0">
                <a:solidFill>
                  <a:prstClr val="black">
                    <a:hueOff val="0"/>
                    <a:satOff val="0"/>
                    <a:lumOff val="0"/>
                    <a:alphaOff val="0"/>
                  </a:prstClr>
                </a:solidFill>
                <a:latin typeface="Calibri" panose="020F0502020204030204"/>
                <a:ea typeface="等线" panose="02010600030101010101" pitchFamily="2" charset="-122"/>
                <a:cs typeface="+mn-cs"/>
              </a:rPr>
              <a:t>Find relevant rules.</a:t>
            </a:r>
          </a:p>
          <a:p>
            <a:pPr marL="0" marR="0" lvl="0" indent="0" algn="l" defTabSz="914400" rtl="0" eaLnBrk="1" fontAlgn="auto" latinLnBrk="0" hangingPunct="1">
              <a:lnSpc>
                <a:spcPct val="100000"/>
              </a:lnSpc>
              <a:spcBef>
                <a:spcPts val="0"/>
              </a:spcBef>
              <a:spcAft>
                <a:spcPts val="0"/>
              </a:spcAft>
              <a:buClrTx/>
              <a:buSzTx/>
              <a:buFontTx/>
              <a:buNone/>
              <a:tabLst/>
              <a:defRPr/>
            </a:pPr>
            <a:r>
              <a:rPr lang="en-HK" dirty="0"/>
              <a:t>Third, application, application is about analysing and applying the rules.</a:t>
            </a:r>
          </a:p>
          <a:p>
            <a:r>
              <a:rPr lang="en-HK" dirty="0"/>
              <a:t>Lastly, conclusion, the experts restate the issue and provide the final answer.</a:t>
            </a:r>
          </a:p>
        </p:txBody>
      </p:sp>
      <p:sp>
        <p:nvSpPr>
          <p:cNvPr id="4" name="Slide Number Placeholder 3">
            <a:extLst>
              <a:ext uri="{FF2B5EF4-FFF2-40B4-BE49-F238E27FC236}">
                <a16:creationId xmlns:a16="http://schemas.microsoft.com/office/drawing/2014/main" id="{2AE87781-7F9D-2774-1318-33BAA3F0A841}"/>
              </a:ext>
            </a:extLst>
          </p:cNvPr>
          <p:cNvSpPr>
            <a:spLocks noGrp="1"/>
          </p:cNvSpPr>
          <p:nvPr>
            <p:ph type="sldNum" sz="quarter" idx="5"/>
          </p:nvPr>
        </p:nvSpPr>
        <p:spPr/>
        <p:txBody>
          <a:bodyPr/>
          <a:lstStyle/>
          <a:p>
            <a:fld id="{8C7955E0-CF6A-4022-BFDA-DBE282CD7B43}" type="slidenum">
              <a:rPr lang="en-US" smtClean="0"/>
              <a:t>15</a:t>
            </a:fld>
            <a:endParaRPr lang="en-US"/>
          </a:p>
        </p:txBody>
      </p:sp>
    </p:spTree>
    <p:extLst>
      <p:ext uri="{BB962C8B-B14F-4D97-AF65-F5344CB8AC3E}">
        <p14:creationId xmlns:p14="http://schemas.microsoft.com/office/powerpoint/2010/main" val="3063091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FBFB2-BF19-520D-CEC7-47D9803FED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D1D44-8F5F-9CC0-E3CC-8C4138C4A8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A81750-7552-45F6-4110-E089042DF193}"/>
              </a:ext>
            </a:extLst>
          </p:cNvPr>
          <p:cNvSpPr>
            <a:spLocks noGrp="1"/>
          </p:cNvSpPr>
          <p:nvPr>
            <p:ph type="body" idx="1"/>
          </p:nvPr>
        </p:nvSpPr>
        <p:spPr/>
        <p:txBody>
          <a:bodyPr/>
          <a:lstStyle/>
          <a:p>
            <a:r>
              <a:rPr lang="pt-BR" dirty="0"/>
              <a:t>Role KG (R) 8,993 91,876</a:t>
            </a:r>
          </a:p>
          <a:p>
            <a:r>
              <a:rPr lang="en-HK" dirty="0"/>
              <a:t>Attribute KG (A) 7,875 176,999</a:t>
            </a:r>
            <a:endParaRPr lang="en-HK" b="1" dirty="0"/>
          </a:p>
        </p:txBody>
      </p:sp>
      <p:sp>
        <p:nvSpPr>
          <p:cNvPr id="4" name="Slide Number Placeholder 3">
            <a:extLst>
              <a:ext uri="{FF2B5EF4-FFF2-40B4-BE49-F238E27FC236}">
                <a16:creationId xmlns:a16="http://schemas.microsoft.com/office/drawing/2014/main" id="{76D12367-97EB-831C-6A6C-8999D9DDC1AD}"/>
              </a:ext>
            </a:extLst>
          </p:cNvPr>
          <p:cNvSpPr>
            <a:spLocks noGrp="1"/>
          </p:cNvSpPr>
          <p:nvPr>
            <p:ph type="sldNum" sz="quarter" idx="5"/>
          </p:nvPr>
        </p:nvSpPr>
        <p:spPr/>
        <p:txBody>
          <a:bodyPr/>
          <a:lstStyle/>
          <a:p>
            <a:fld id="{8C7955E0-CF6A-4022-BFDA-DBE282CD7B43}" type="slidenum">
              <a:rPr lang="en-US" smtClean="0"/>
              <a:t>16</a:t>
            </a:fld>
            <a:endParaRPr lang="en-US"/>
          </a:p>
        </p:txBody>
      </p:sp>
    </p:spTree>
    <p:extLst>
      <p:ext uri="{BB962C8B-B14F-4D97-AF65-F5344CB8AC3E}">
        <p14:creationId xmlns:p14="http://schemas.microsoft.com/office/powerpoint/2010/main" val="975528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583AF-C2C3-3141-BE94-F31A59B2A84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7EC7BAD-2391-AA47-A524-254077A7E9B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9A0F1DC-7B66-9CBF-80F5-95D22CD976B3}"/>
              </a:ext>
            </a:extLst>
          </p:cNvPr>
          <p:cNvSpPr>
            <a:spLocks noGrp="1"/>
          </p:cNvSpPr>
          <p:nvPr>
            <p:ph type="body" idx="1"/>
          </p:nvPr>
        </p:nvSpPr>
        <p:spPr/>
        <p:txBody>
          <a:bodyPr/>
          <a:lstStyle/>
          <a:p>
            <a:endParaRPr kumimoji="1" lang="zh-CN" altLang="en-US" dirty="0"/>
          </a:p>
        </p:txBody>
      </p:sp>
      <p:sp>
        <p:nvSpPr>
          <p:cNvPr id="4" name="灯片编号占位符 3">
            <a:extLst>
              <a:ext uri="{FF2B5EF4-FFF2-40B4-BE49-F238E27FC236}">
                <a16:creationId xmlns:a16="http://schemas.microsoft.com/office/drawing/2014/main" id="{394ACAAE-AD84-0061-8E09-86087CEE9DC0}"/>
              </a:ext>
            </a:extLst>
          </p:cNvPr>
          <p:cNvSpPr>
            <a:spLocks noGrp="1"/>
          </p:cNvSpPr>
          <p:nvPr>
            <p:ph type="sldNum" sz="quarter" idx="5"/>
          </p:nvPr>
        </p:nvSpPr>
        <p:spPr/>
        <p:txBody>
          <a:bodyPr/>
          <a:lstStyle/>
          <a:p>
            <a:fld id="{CE028CF4-378A-7248-AA79-0911B179170F}" type="slidenum">
              <a:rPr kumimoji="1" lang="zh-CN" altLang="en-US" smtClean="0"/>
              <a:t>24</a:t>
            </a:fld>
            <a:endParaRPr kumimoji="1" lang="zh-CN" altLang="en-US"/>
          </a:p>
        </p:txBody>
      </p:sp>
    </p:spTree>
    <p:extLst>
      <p:ext uri="{BB962C8B-B14F-4D97-AF65-F5344CB8AC3E}">
        <p14:creationId xmlns:p14="http://schemas.microsoft.com/office/powerpoint/2010/main" val="1590484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dirty="0"/>
          </a:p>
        </p:txBody>
      </p:sp>
      <p:sp>
        <p:nvSpPr>
          <p:cNvPr id="4" name="Slide Number Placeholder 3"/>
          <p:cNvSpPr>
            <a:spLocks noGrp="1"/>
          </p:cNvSpPr>
          <p:nvPr>
            <p:ph type="sldNum" sz="quarter" idx="5"/>
          </p:nvPr>
        </p:nvSpPr>
        <p:spPr/>
        <p:txBody>
          <a:bodyPr/>
          <a:lstStyle/>
          <a:p>
            <a:fld id="{8C7955E0-CF6A-4022-BFDA-DBE282CD7B43}" type="slidenum">
              <a:rPr lang="en-US" smtClean="0"/>
              <a:t>25</a:t>
            </a:fld>
            <a:endParaRPr lang="en-US"/>
          </a:p>
        </p:txBody>
      </p:sp>
    </p:spTree>
    <p:extLst>
      <p:ext uri="{BB962C8B-B14F-4D97-AF65-F5344CB8AC3E}">
        <p14:creationId xmlns:p14="http://schemas.microsoft.com/office/powerpoint/2010/main" val="885536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F80C79-A463-4641-8E84-CD8EB229F9A1}"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pic>
        <p:nvPicPr>
          <p:cNvPr id="7" name="Graphic 6">
            <a:extLst>
              <a:ext uri="{FF2B5EF4-FFF2-40B4-BE49-F238E27FC236}">
                <a16:creationId xmlns:a16="http://schemas.microsoft.com/office/drawing/2014/main" id="{CDA14EC9-E9E0-68AD-D044-F4914808C2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563" y="6027576"/>
            <a:ext cx="2964873" cy="711570"/>
          </a:xfrm>
          <a:prstGeom prst="rect">
            <a:avLst/>
          </a:prstGeom>
        </p:spPr>
      </p:pic>
      <p:pic>
        <p:nvPicPr>
          <p:cNvPr id="11" name="Picture 10" descr="A black background with blue text&#10;&#10;Description automatically generated">
            <a:extLst>
              <a:ext uri="{FF2B5EF4-FFF2-40B4-BE49-F238E27FC236}">
                <a16:creationId xmlns:a16="http://schemas.microsoft.com/office/drawing/2014/main" id="{1EB0B913-512D-A559-1CFB-833A43CE3B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84568" y="5674798"/>
            <a:ext cx="4417849" cy="1064348"/>
          </a:xfrm>
          <a:prstGeom prst="rect">
            <a:avLst/>
          </a:prstGeom>
        </p:spPr>
      </p:pic>
      <p:pic>
        <p:nvPicPr>
          <p:cNvPr id="8" name="Content Placeholder 4" descr="A black and white logo&#10;&#10;Description automatically generated">
            <a:extLst>
              <a:ext uri="{FF2B5EF4-FFF2-40B4-BE49-F238E27FC236}">
                <a16:creationId xmlns:a16="http://schemas.microsoft.com/office/drawing/2014/main" id="{75FC1C32-0617-8B3A-A16B-147523DE030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81671" y="5825332"/>
            <a:ext cx="4210329" cy="973480"/>
          </a:xfrm>
          <a:prstGeom prst="rect">
            <a:avLst/>
          </a:prstGeom>
        </p:spPr>
      </p:pic>
    </p:spTree>
    <p:extLst>
      <p:ext uri="{BB962C8B-B14F-4D97-AF65-F5344CB8AC3E}">
        <p14:creationId xmlns:p14="http://schemas.microsoft.com/office/powerpoint/2010/main" val="102342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7C9F57-5179-456A-BB37-66895C1B286D}"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spTree>
    <p:extLst>
      <p:ext uri="{BB962C8B-B14F-4D97-AF65-F5344CB8AC3E}">
        <p14:creationId xmlns:p14="http://schemas.microsoft.com/office/powerpoint/2010/main" val="4045412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916C73-D9FC-4923-A9AA-0535CE637961}"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spTree>
    <p:extLst>
      <p:ext uri="{BB962C8B-B14F-4D97-AF65-F5344CB8AC3E}">
        <p14:creationId xmlns:p14="http://schemas.microsoft.com/office/powerpoint/2010/main" val="3080624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1AD86F-496A-430C-895F-984A782D3402}"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pic>
        <p:nvPicPr>
          <p:cNvPr id="7" name="Picture 6" descr="A logo with circles and lines&#10;&#10;Description automatically generated">
            <a:extLst>
              <a:ext uri="{FF2B5EF4-FFF2-40B4-BE49-F238E27FC236}">
                <a16:creationId xmlns:a16="http://schemas.microsoft.com/office/drawing/2014/main" id="{5FDEF68F-8590-D071-B148-70AF0FA1D3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474107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17175E0-B825-4859-9FAC-A78E281C6057}" type="datetime1">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pic>
        <p:nvPicPr>
          <p:cNvPr id="7" name="Picture 6" descr="A logo with circles and lines&#10;&#10;Description automatically generated">
            <a:extLst>
              <a:ext uri="{FF2B5EF4-FFF2-40B4-BE49-F238E27FC236}">
                <a16:creationId xmlns:a16="http://schemas.microsoft.com/office/drawing/2014/main" id="{F0822447-F799-9ED2-36C8-4A0A104AED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33980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A87215-E0AE-4D16-AAD5-AA250DC4C44A}"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D54F1-1E69-41BF-8A89-6B497D4E24EC}" type="slidenum">
              <a:rPr lang="en-US" smtClean="0"/>
              <a:t>‹#›</a:t>
            </a:fld>
            <a:endParaRPr lang="en-US"/>
          </a:p>
        </p:txBody>
      </p:sp>
      <p:pic>
        <p:nvPicPr>
          <p:cNvPr id="8" name="Picture 7" descr="A logo with circles and lines&#10;&#10;Description automatically generated">
            <a:extLst>
              <a:ext uri="{FF2B5EF4-FFF2-40B4-BE49-F238E27FC236}">
                <a16:creationId xmlns:a16="http://schemas.microsoft.com/office/drawing/2014/main" id="{7D26C025-F99F-857C-E40D-E1B47B6799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346544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1AC90D-ACC1-415A-9119-4672F0BA93D8}" type="datetime1">
              <a:rPr lang="en-US" smtClean="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0D54F1-1E69-41BF-8A89-6B497D4E24EC}" type="slidenum">
              <a:rPr lang="en-US" smtClean="0"/>
              <a:t>‹#›</a:t>
            </a:fld>
            <a:endParaRPr lang="en-US"/>
          </a:p>
        </p:txBody>
      </p:sp>
      <p:pic>
        <p:nvPicPr>
          <p:cNvPr id="10" name="Picture 9" descr="A logo with circles and lines&#10;&#10;Description automatically generated">
            <a:extLst>
              <a:ext uri="{FF2B5EF4-FFF2-40B4-BE49-F238E27FC236}">
                <a16:creationId xmlns:a16="http://schemas.microsoft.com/office/drawing/2014/main" id="{5E1C407F-86EF-88F3-1660-91F5DA7C7B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698185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FD1E813-BBE7-46E9-8081-891FBD3F9FF9}" type="datetime1">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0D54F1-1E69-41BF-8A89-6B497D4E24EC}" type="slidenum">
              <a:rPr lang="en-US" smtClean="0"/>
              <a:t>‹#›</a:t>
            </a:fld>
            <a:endParaRPr lang="en-US"/>
          </a:p>
        </p:txBody>
      </p:sp>
      <p:pic>
        <p:nvPicPr>
          <p:cNvPr id="6" name="Picture 5" descr="A logo with circles and lines&#10;&#10;Description automatically generated">
            <a:extLst>
              <a:ext uri="{FF2B5EF4-FFF2-40B4-BE49-F238E27FC236}">
                <a16:creationId xmlns:a16="http://schemas.microsoft.com/office/drawing/2014/main" id="{D9942955-2D5F-CAC9-67B8-2D53F71721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70362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6C60AA-3D36-4554-832E-1632FDE8CD78}" type="datetime1">
              <a:rPr lang="en-US" smtClean="0"/>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0D54F1-1E69-41BF-8A89-6B497D4E24EC}" type="slidenum">
              <a:rPr lang="en-US" smtClean="0"/>
              <a:t>‹#›</a:t>
            </a:fld>
            <a:endParaRPr lang="en-US"/>
          </a:p>
        </p:txBody>
      </p:sp>
      <p:pic>
        <p:nvPicPr>
          <p:cNvPr id="5" name="Picture 4" descr="A logo with circles and lines&#10;&#10;Description automatically generated">
            <a:extLst>
              <a:ext uri="{FF2B5EF4-FFF2-40B4-BE49-F238E27FC236}">
                <a16:creationId xmlns:a16="http://schemas.microsoft.com/office/drawing/2014/main" id="{6A3E5AE1-0640-2D51-1F66-34831EECD8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1388491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1200704-9AB9-4F99-8B8A-3D552D06CFCA}"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D54F1-1E69-41BF-8A89-6B497D4E24EC}" type="slidenum">
              <a:rPr lang="en-US" smtClean="0"/>
              <a:t>‹#›</a:t>
            </a:fld>
            <a:endParaRPr lang="en-US"/>
          </a:p>
        </p:txBody>
      </p:sp>
    </p:spTree>
    <p:extLst>
      <p:ext uri="{BB962C8B-B14F-4D97-AF65-F5344CB8AC3E}">
        <p14:creationId xmlns:p14="http://schemas.microsoft.com/office/powerpoint/2010/main" val="2582301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34A48-B60E-4BAE-9CD4-9A89BB3FCB62}" type="datetime1">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D54F1-1E69-41BF-8A89-6B497D4E24EC}" type="slidenum">
              <a:rPr lang="en-US" smtClean="0"/>
              <a:t>‹#›</a:t>
            </a:fld>
            <a:endParaRPr lang="en-US"/>
          </a:p>
        </p:txBody>
      </p:sp>
    </p:spTree>
    <p:extLst>
      <p:ext uri="{BB962C8B-B14F-4D97-AF65-F5344CB8AC3E}">
        <p14:creationId xmlns:p14="http://schemas.microsoft.com/office/powerpoint/2010/main" val="116561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812854-594F-46A3-8B8F-EED2238883D4}" type="datetime1">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0D54F1-1E69-41BF-8A89-6B497D4E24EC}" type="slidenum">
              <a:rPr lang="en-US" smtClean="0"/>
              <a:t>‹#›</a:t>
            </a:fld>
            <a:endParaRPr lang="en-US"/>
          </a:p>
        </p:txBody>
      </p:sp>
    </p:spTree>
    <p:extLst>
      <p:ext uri="{BB962C8B-B14F-4D97-AF65-F5344CB8AC3E}">
        <p14:creationId xmlns:p14="http://schemas.microsoft.com/office/powerpoint/2010/main" val="2582076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6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8" Type="http://schemas.openxmlformats.org/officeDocument/2006/relationships/hyperlink" Target="https://www.linkedin.com/pulse/hipaa-2026-compliance-floor-just-moved-ocr-already-xtzef/" TargetMode="External"/><Relationship Id="rId3" Type="http://schemas.openxmlformats.org/officeDocument/2006/relationships/hyperlink" Target="https://www.pcpd.org.hk/english/data_privacy_law/ordinance_at_a_Glance/ordinance.html" TargetMode="External"/><Relationship Id="rId7" Type="http://schemas.openxmlformats.org/officeDocument/2006/relationships/hyperlink" Target="https://hipaacomplianthosting.com/blog/healthcare-data-breach-statistic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oag.ca.gov/privacy/ccpa" TargetMode="External"/><Relationship Id="rId5" Type="http://schemas.openxmlformats.org/officeDocument/2006/relationships/hyperlink" Target="https://gdpr.eu/what-is-gdpr/" TargetMode="External"/><Relationship Id="rId10" Type="http://schemas.openxmlformats.org/officeDocument/2006/relationships/hyperlink" Target="https://hai.stanford.edu/ai-index/2025-ai-index-report" TargetMode="External"/><Relationship Id="rId4" Type="http://schemas.openxmlformats.org/officeDocument/2006/relationships/hyperlink" Target="http://politics.people.com.cn/n1/2022/0920/c1001-32529654.html" TargetMode="Externa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s://w3c.github.io/dpv/2.1/dpv/" TargetMode="External"/><Relationship Id="rId2" Type="http://schemas.openxmlformats.org/officeDocument/2006/relationships/hyperlink" Target="https://github.com/SanondaDattaGupta/OPPO-Ontology" TargetMode="Externa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2601"/>
            <a:ext cx="12191999" cy="2072805"/>
          </a:xfrm>
        </p:spPr>
        <p:txBody>
          <a:bodyPr>
            <a:normAutofit/>
          </a:bodyPr>
          <a:lstStyle/>
          <a:p>
            <a:r>
              <a:rPr lang="en-US" dirty="0"/>
              <a:t>Trustworthy AI through the Lens of Compliance</a:t>
            </a:r>
            <a:endParaRPr lang="en-US" sz="4800" dirty="0"/>
          </a:p>
        </p:txBody>
      </p:sp>
      <p:sp>
        <p:nvSpPr>
          <p:cNvPr id="3" name="Subtitle 2"/>
          <p:cNvSpPr>
            <a:spLocks noGrp="1"/>
          </p:cNvSpPr>
          <p:nvPr>
            <p:ph type="subTitle" idx="1"/>
          </p:nvPr>
        </p:nvSpPr>
        <p:spPr>
          <a:xfrm>
            <a:off x="1393165" y="4156841"/>
            <a:ext cx="9144000" cy="1139676"/>
          </a:xfrm>
        </p:spPr>
        <p:txBody>
          <a:bodyPr>
            <a:normAutofit/>
          </a:bodyPr>
          <a:lstStyle/>
          <a:p>
            <a:r>
              <a:rPr lang="en-US" sz="2800" dirty="0"/>
              <a:t>Yangqiu Song</a:t>
            </a:r>
          </a:p>
          <a:p>
            <a:r>
              <a:rPr lang="en-US" sz="2800" dirty="0"/>
              <a:t>CSE, HKUST</a:t>
            </a:r>
          </a:p>
          <a:p>
            <a:endParaRPr lang="en-US" altLang="zh-CN" sz="2800" dirty="0">
              <a:solidFill>
                <a:srgbClr val="FF0000"/>
              </a:solidFill>
            </a:endParaRPr>
          </a:p>
        </p:txBody>
      </p:sp>
      <p:sp>
        <p:nvSpPr>
          <p:cNvPr id="4" name="Slide Number Placeholder 3"/>
          <p:cNvSpPr>
            <a:spLocks noGrp="1"/>
          </p:cNvSpPr>
          <p:nvPr>
            <p:ph type="sldNum" sz="quarter" idx="12"/>
          </p:nvPr>
        </p:nvSpPr>
        <p:spPr/>
        <p:txBody>
          <a:bodyPr/>
          <a:lstStyle/>
          <a:p>
            <a:fld id="{360D54F1-1E69-41BF-8A89-6B497D4E24EC}" type="slidenum">
              <a:rPr lang="en-US" smtClean="0"/>
              <a:t>1</a:t>
            </a:fld>
            <a:endParaRPr lang="en-US"/>
          </a:p>
        </p:txBody>
      </p:sp>
    </p:spTree>
    <p:extLst>
      <p:ext uri="{BB962C8B-B14F-4D97-AF65-F5344CB8AC3E}">
        <p14:creationId xmlns:p14="http://schemas.microsoft.com/office/powerpoint/2010/main" val="2675187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9B5DE-DCDC-03F1-C8E2-BEE95A9F9204}"/>
              </a:ext>
            </a:extLst>
          </p:cNvPr>
          <p:cNvSpPr>
            <a:spLocks noGrp="1"/>
          </p:cNvSpPr>
          <p:nvPr>
            <p:ph type="title"/>
          </p:nvPr>
        </p:nvSpPr>
        <p:spPr/>
        <p:txBody>
          <a:bodyPr/>
          <a:lstStyle/>
          <a:p>
            <a:r>
              <a:rPr lang="en-HK" dirty="0"/>
              <a:t>Outline</a:t>
            </a:r>
          </a:p>
        </p:txBody>
      </p:sp>
      <p:sp>
        <p:nvSpPr>
          <p:cNvPr id="3" name="Content Placeholder 2">
            <a:extLst>
              <a:ext uri="{FF2B5EF4-FFF2-40B4-BE49-F238E27FC236}">
                <a16:creationId xmlns:a16="http://schemas.microsoft.com/office/drawing/2014/main" id="{1F88897F-0DC7-0E6B-8478-169F84D22BD0}"/>
              </a:ext>
            </a:extLst>
          </p:cNvPr>
          <p:cNvSpPr>
            <a:spLocks noGrp="1"/>
          </p:cNvSpPr>
          <p:nvPr>
            <p:ph idx="1"/>
          </p:nvPr>
        </p:nvSpPr>
        <p:spPr/>
        <p:txBody>
          <a:bodyPr/>
          <a:lstStyle/>
          <a:p>
            <a:r>
              <a:rPr lang="en-HK" dirty="0"/>
              <a:t>Grounding with CI</a:t>
            </a:r>
          </a:p>
          <a:p>
            <a:endParaRPr lang="en-HK" dirty="0"/>
          </a:p>
          <a:p>
            <a:r>
              <a:rPr lang="en-US" altLang="zh-CN" dirty="0">
                <a:solidFill>
                  <a:schemeClr val="bg1">
                    <a:lumMod val="65000"/>
                  </a:schemeClr>
                </a:solidFill>
              </a:rPr>
              <a:t>Methodologies</a:t>
            </a:r>
            <a:endParaRPr lang="en-HK" dirty="0">
              <a:solidFill>
                <a:schemeClr val="bg1">
                  <a:lumMod val="65000"/>
                </a:schemeClr>
              </a:solidFill>
            </a:endParaRPr>
          </a:p>
          <a:p>
            <a:endParaRPr lang="en-HK" dirty="0">
              <a:solidFill>
                <a:schemeClr val="bg1">
                  <a:lumMod val="65000"/>
                </a:schemeClr>
              </a:solidFill>
            </a:endParaRPr>
          </a:p>
          <a:p>
            <a:r>
              <a:rPr lang="en-HK" dirty="0">
                <a:solidFill>
                  <a:schemeClr val="bg1">
                    <a:lumMod val="65000"/>
                  </a:schemeClr>
                </a:solidFill>
              </a:rPr>
              <a:t>CI for Agents</a:t>
            </a:r>
          </a:p>
        </p:txBody>
      </p:sp>
      <p:sp>
        <p:nvSpPr>
          <p:cNvPr id="4" name="Slide Number Placeholder 3">
            <a:extLst>
              <a:ext uri="{FF2B5EF4-FFF2-40B4-BE49-F238E27FC236}">
                <a16:creationId xmlns:a16="http://schemas.microsoft.com/office/drawing/2014/main" id="{8DDBFA63-5142-0003-5AF8-3DB2A52C83CC}"/>
              </a:ext>
            </a:extLst>
          </p:cNvPr>
          <p:cNvSpPr>
            <a:spLocks noGrp="1"/>
          </p:cNvSpPr>
          <p:nvPr>
            <p:ph type="sldNum" sz="quarter" idx="12"/>
          </p:nvPr>
        </p:nvSpPr>
        <p:spPr/>
        <p:txBody>
          <a:bodyPr/>
          <a:lstStyle/>
          <a:p>
            <a:fld id="{360D54F1-1E69-41BF-8A89-6B497D4E24EC}" type="slidenum">
              <a:rPr lang="en-US" smtClean="0"/>
              <a:t>10</a:t>
            </a:fld>
            <a:endParaRPr lang="en-US"/>
          </a:p>
        </p:txBody>
      </p:sp>
    </p:spTree>
    <p:extLst>
      <p:ext uri="{BB962C8B-B14F-4D97-AF65-F5344CB8AC3E}">
        <p14:creationId xmlns:p14="http://schemas.microsoft.com/office/powerpoint/2010/main" val="3873663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17813334-B28A-42A2-56FB-79D15D26F9F6}"/>
              </a:ext>
            </a:extLst>
          </p:cNvPr>
          <p:cNvSpPr txBox="1"/>
          <p:nvPr/>
        </p:nvSpPr>
        <p:spPr>
          <a:xfrm>
            <a:off x="765484" y="2733908"/>
            <a:ext cx="4073546" cy="2031325"/>
          </a:xfrm>
          <a:prstGeom prst="rect">
            <a:avLst/>
          </a:prstGeom>
          <a:noFill/>
        </p:spPr>
        <p:txBody>
          <a:bodyPr wrap="square">
            <a:spAutoFit/>
          </a:bodyPr>
          <a:lstStyle/>
          <a:p>
            <a:r>
              <a:rPr lang="zh-CN" altLang="en-US" b="1" dirty="0">
                <a:solidFill>
                  <a:srgbClr val="FF0000"/>
                </a:solidFill>
                <a:latin typeface="Calibri" panose="020F0502020204030204" pitchFamily="34" charset="0"/>
                <a:cs typeface="Calibri" panose="020F0502020204030204" pitchFamily="34" charset="0"/>
              </a:rPr>
              <a:t>Jane</a:t>
            </a:r>
            <a:r>
              <a:rPr lang="zh-CN" altLang="en-US" dirty="0">
                <a:latin typeface="Calibri" panose="020F0502020204030204" pitchFamily="34" charset="0"/>
                <a:cs typeface="Calibri" panose="020F0502020204030204" pitchFamily="34" charset="0"/>
              </a:rPr>
              <a:t>, a 45-year-old </a:t>
            </a:r>
            <a:r>
              <a:rPr lang="zh-CN" altLang="en-US" u="sng" dirty="0">
                <a:latin typeface="Calibri" panose="020F0502020204030204" pitchFamily="34" charset="0"/>
                <a:cs typeface="Calibri" panose="020F0502020204030204" pitchFamily="34" charset="0"/>
              </a:rPr>
              <a:t>woman</a:t>
            </a:r>
            <a:r>
              <a:rPr lang="zh-CN" altLang="en-US" dirty="0">
                <a:latin typeface="Calibri" panose="020F0502020204030204" pitchFamily="34" charset="0"/>
                <a:cs typeface="Calibri" panose="020F0502020204030204" pitchFamily="34" charset="0"/>
              </a:rPr>
              <a:t>, visited her </a:t>
            </a:r>
            <a:r>
              <a:rPr lang="zh-CN" altLang="en-US" u="sng" dirty="0">
                <a:latin typeface="Calibri" panose="020F0502020204030204" pitchFamily="34" charset="0"/>
                <a:cs typeface="Calibri" panose="020F0502020204030204" pitchFamily="34" charset="0"/>
              </a:rPr>
              <a:t>primary care physician</a:t>
            </a:r>
            <a:r>
              <a:rPr lang="zh-CN" altLang="en-US" b="1" dirty="0">
                <a:latin typeface="Calibri" panose="020F0502020204030204" pitchFamily="34" charset="0"/>
                <a:cs typeface="Calibri" panose="020F0502020204030204" pitchFamily="34" charset="0"/>
              </a:rPr>
              <a:t>, </a:t>
            </a:r>
            <a:r>
              <a:rPr lang="zh-CN" altLang="en-US" b="1" dirty="0">
                <a:solidFill>
                  <a:srgbClr val="FF0000"/>
                </a:solidFill>
                <a:latin typeface="Calibri" panose="020F0502020204030204" pitchFamily="34" charset="0"/>
                <a:cs typeface="Calibri" panose="020F0502020204030204" pitchFamily="34" charset="0"/>
              </a:rPr>
              <a:t>Dr. Smith</a:t>
            </a:r>
            <a:r>
              <a:rPr lang="zh-CN" altLang="en-US" dirty="0">
                <a:latin typeface="Calibri" panose="020F0502020204030204" pitchFamily="34" charset="0"/>
                <a:cs typeface="Calibri" panose="020F0502020204030204" pitchFamily="34" charset="0"/>
              </a:rPr>
              <a:t>, for her annual checkup. During the appointment, Dr. Smith discovered abnormalities in her </a:t>
            </a:r>
            <a:r>
              <a:rPr lang="zh-CN" altLang="en-US" b="1" dirty="0">
                <a:solidFill>
                  <a:srgbClr val="FFC000"/>
                </a:solidFill>
                <a:latin typeface="Calibri" panose="020F0502020204030204" pitchFamily="34" charset="0"/>
                <a:cs typeface="Calibri" panose="020F0502020204030204" pitchFamily="34" charset="0"/>
              </a:rPr>
              <a:t>blood test results </a:t>
            </a:r>
            <a:r>
              <a:rPr lang="zh-CN" altLang="en-US" dirty="0">
                <a:latin typeface="Calibri" panose="020F0502020204030204" pitchFamily="34" charset="0"/>
                <a:cs typeface="Calibri" panose="020F0502020204030204" pitchFamily="34" charset="0"/>
              </a:rPr>
              <a:t>and sen</a:t>
            </a:r>
            <a:r>
              <a:rPr lang="en" altLang="zh-CN" dirty="0">
                <a:latin typeface="Calibri" panose="020F0502020204030204" pitchFamily="34" charset="0"/>
                <a:cs typeface="Calibri" panose="020F0502020204030204" pitchFamily="34" charset="0"/>
              </a:rPr>
              <a:t>t the results to </a:t>
            </a:r>
            <a:r>
              <a:rPr lang="en" altLang="zh-CN" b="1" dirty="0">
                <a:solidFill>
                  <a:srgbClr val="FF0000"/>
                </a:solidFill>
                <a:latin typeface="Calibri" panose="020F0502020204030204" pitchFamily="34" charset="0"/>
                <a:cs typeface="Calibri" panose="020F0502020204030204" pitchFamily="34" charset="0"/>
              </a:rPr>
              <a:t>Dr. Adams</a:t>
            </a:r>
            <a:r>
              <a:rPr lang="zh-CN" altLang="en-US" b="1" dirty="0">
                <a:solidFill>
                  <a:srgbClr val="FF0000"/>
                </a:solidFill>
                <a:latin typeface="Calibri" panose="020F0502020204030204" pitchFamily="34" charset="0"/>
                <a:cs typeface="Calibri" panose="020F0502020204030204" pitchFamily="34" charset="0"/>
              </a:rPr>
              <a:t> </a:t>
            </a:r>
            <a:r>
              <a:rPr lang="zh-CN" altLang="en-US" dirty="0">
                <a:latin typeface="Calibri" panose="020F0502020204030204" pitchFamily="34" charset="0"/>
                <a:cs typeface="Calibri" panose="020F0502020204030204" pitchFamily="34" charset="0"/>
              </a:rPr>
              <a:t>for </a:t>
            </a:r>
            <a:r>
              <a:rPr lang="zh-CN" altLang="en-US" b="1" dirty="0">
                <a:solidFill>
                  <a:srgbClr val="92D050"/>
                </a:solidFill>
                <a:latin typeface="Calibri" panose="020F0502020204030204" pitchFamily="34" charset="0"/>
                <a:cs typeface="Calibri" panose="020F0502020204030204" pitchFamily="34" charset="0"/>
              </a:rPr>
              <a:t>specialist diagnostic assessment and treatment planning</a:t>
            </a:r>
            <a:r>
              <a:rPr lang="zh-CN" altLang="en-US" dirty="0">
                <a:latin typeface="Calibri" panose="020F0502020204030204" pitchFamily="34" charset="0"/>
                <a:cs typeface="Calibri" panose="020F0502020204030204" pitchFamily="34" charset="0"/>
              </a:rPr>
              <a:t>.</a:t>
            </a:r>
          </a:p>
        </p:txBody>
      </p:sp>
      <p:pic>
        <p:nvPicPr>
          <p:cNvPr id="5" name="图片 4">
            <a:extLst>
              <a:ext uri="{FF2B5EF4-FFF2-40B4-BE49-F238E27FC236}">
                <a16:creationId xmlns:a16="http://schemas.microsoft.com/office/drawing/2014/main" id="{28E430EF-DFAE-BB11-B883-8106E97F3D08}"/>
              </a:ext>
            </a:extLst>
          </p:cNvPr>
          <p:cNvPicPr>
            <a:picLocks noChangeAspect="1"/>
          </p:cNvPicPr>
          <p:nvPr/>
        </p:nvPicPr>
        <p:blipFill rotWithShape="1">
          <a:blip r:embed="rId2"/>
          <a:srcRect b="32804"/>
          <a:stretch/>
        </p:blipFill>
        <p:spPr>
          <a:xfrm>
            <a:off x="7323022" y="2733908"/>
            <a:ext cx="4493051" cy="2240389"/>
          </a:xfrm>
          <a:prstGeom prst="rect">
            <a:avLst/>
          </a:prstGeom>
        </p:spPr>
      </p:pic>
      <p:sp>
        <p:nvSpPr>
          <p:cNvPr id="6" name="文本框 5">
            <a:extLst>
              <a:ext uri="{FF2B5EF4-FFF2-40B4-BE49-F238E27FC236}">
                <a16:creationId xmlns:a16="http://schemas.microsoft.com/office/drawing/2014/main" id="{2B664656-4A22-DCCE-291E-7C4B32FDC84A}"/>
              </a:ext>
            </a:extLst>
          </p:cNvPr>
          <p:cNvSpPr txBox="1"/>
          <p:nvPr/>
        </p:nvSpPr>
        <p:spPr>
          <a:xfrm>
            <a:off x="375069" y="306367"/>
            <a:ext cx="8436422" cy="707886"/>
          </a:xfrm>
          <a:prstGeom prst="rect">
            <a:avLst/>
          </a:prstGeom>
          <a:noFill/>
        </p:spPr>
        <p:txBody>
          <a:bodyPr wrap="square" rtlCol="0">
            <a:spAutoFit/>
          </a:bodyPr>
          <a:lstStyle/>
          <a:p>
            <a:r>
              <a:rPr lang="en-US" altLang="zh-CN" sz="4000" dirty="0">
                <a:latin typeface="+mj-lt"/>
                <a:ea typeface="+mj-ea"/>
                <a:cs typeface="+mj-cs"/>
              </a:rPr>
              <a:t>How to Ground LLMs to Law?</a:t>
            </a:r>
          </a:p>
        </p:txBody>
      </p:sp>
      <p:pic>
        <p:nvPicPr>
          <p:cNvPr id="8" name="图片 7" descr="图标&#10;&#10;描述已自动生成">
            <a:extLst>
              <a:ext uri="{FF2B5EF4-FFF2-40B4-BE49-F238E27FC236}">
                <a16:creationId xmlns:a16="http://schemas.microsoft.com/office/drawing/2014/main" id="{6DFAB11B-1954-D9B5-D383-4FA90F967073}"/>
              </a:ext>
            </a:extLst>
          </p:cNvPr>
          <p:cNvPicPr>
            <a:picLocks noChangeAspect="1"/>
          </p:cNvPicPr>
          <p:nvPr/>
        </p:nvPicPr>
        <p:blipFill>
          <a:blip r:embed="rId3"/>
          <a:stretch>
            <a:fillRect/>
          </a:stretch>
        </p:blipFill>
        <p:spPr>
          <a:xfrm>
            <a:off x="5596737" y="2855586"/>
            <a:ext cx="998517" cy="998517"/>
          </a:xfrm>
          <a:prstGeom prst="rect">
            <a:avLst/>
          </a:prstGeom>
        </p:spPr>
      </p:pic>
      <p:sp>
        <p:nvSpPr>
          <p:cNvPr id="15" name="文本框 14">
            <a:extLst>
              <a:ext uri="{FF2B5EF4-FFF2-40B4-BE49-F238E27FC236}">
                <a16:creationId xmlns:a16="http://schemas.microsoft.com/office/drawing/2014/main" id="{BA956683-E8A4-B1F8-4243-5A0CDA285514}"/>
              </a:ext>
            </a:extLst>
          </p:cNvPr>
          <p:cNvSpPr txBox="1"/>
          <p:nvPr/>
        </p:nvSpPr>
        <p:spPr>
          <a:xfrm>
            <a:off x="3348364" y="1295740"/>
            <a:ext cx="5687776"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Problem</a:t>
            </a:r>
            <a:r>
              <a:rPr kumimoji="1" lang="zh-CN" altLang="en-US" sz="2400" dirty="0">
                <a:latin typeface="Calibri" panose="020F0502020204030204" pitchFamily="34" charset="0"/>
                <a:cs typeface="Calibri" panose="020F0502020204030204" pitchFamily="34" charset="0"/>
              </a:rPr>
              <a:t> </a:t>
            </a:r>
            <a:r>
              <a:rPr kumimoji="1" lang="en-US" altLang="zh-CN" sz="2400" dirty="0">
                <a:latin typeface="Calibri" panose="020F0502020204030204" pitchFamily="34" charset="0"/>
                <a:cs typeface="Calibri" panose="020F0502020204030204" pitchFamily="34" charset="0"/>
              </a:rPr>
              <a:t>1:</a:t>
            </a:r>
            <a:r>
              <a:rPr kumimoji="1" lang="zh-CN" altLang="en-US" sz="2400" dirty="0">
                <a:latin typeface="Calibri" panose="020F0502020204030204" pitchFamily="34" charset="0"/>
                <a:cs typeface="Calibri" panose="020F0502020204030204" pitchFamily="34" charset="0"/>
              </a:rPr>
              <a:t> </a:t>
            </a:r>
            <a:r>
              <a:rPr kumimoji="1" lang="en" altLang="zh-CN" sz="2400" dirty="0">
                <a:latin typeface="Calibri" panose="020F0502020204030204" pitchFamily="34" charset="0"/>
                <a:cs typeface="Calibri" panose="020F0502020204030204" pitchFamily="34" charset="0"/>
              </a:rPr>
              <a:t>Does the law apply in this case?</a:t>
            </a:r>
            <a:endParaRPr kumimoji="1" lang="zh-CN" altLang="en-US" sz="2400" dirty="0">
              <a:latin typeface="Calibri" panose="020F0502020204030204" pitchFamily="34" charset="0"/>
              <a:cs typeface="Calibri" panose="020F0502020204030204" pitchFamily="34" charset="0"/>
            </a:endParaRPr>
          </a:p>
        </p:txBody>
      </p:sp>
      <p:sp>
        <p:nvSpPr>
          <p:cNvPr id="16" name="文本框 15">
            <a:extLst>
              <a:ext uri="{FF2B5EF4-FFF2-40B4-BE49-F238E27FC236}">
                <a16:creationId xmlns:a16="http://schemas.microsoft.com/office/drawing/2014/main" id="{CE6C222F-D1C3-7107-A8E3-57B41A1741E0}"/>
              </a:ext>
            </a:extLst>
          </p:cNvPr>
          <p:cNvSpPr txBox="1"/>
          <p:nvPr/>
        </p:nvSpPr>
        <p:spPr>
          <a:xfrm>
            <a:off x="2324591" y="5789873"/>
            <a:ext cx="7735323"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Problem</a:t>
            </a:r>
            <a:r>
              <a:rPr kumimoji="1" lang="zh-CN" altLang="en-US" sz="2400" dirty="0">
                <a:latin typeface="Calibri" panose="020F0502020204030204" pitchFamily="34" charset="0"/>
                <a:cs typeface="Calibri" panose="020F0502020204030204" pitchFamily="34" charset="0"/>
              </a:rPr>
              <a:t> </a:t>
            </a:r>
            <a:r>
              <a:rPr kumimoji="1" lang="en-US" altLang="zh-CN" sz="2400" dirty="0">
                <a:latin typeface="Calibri" panose="020F0502020204030204" pitchFamily="34" charset="0"/>
                <a:cs typeface="Calibri" panose="020F0502020204030204" pitchFamily="34" charset="0"/>
              </a:rPr>
              <a:t>2:</a:t>
            </a:r>
            <a:r>
              <a:rPr kumimoji="1" lang="zh-CN" altLang="en-US" sz="2400" dirty="0">
                <a:latin typeface="Calibri" panose="020F0502020204030204" pitchFamily="34" charset="0"/>
                <a:cs typeface="Calibri" panose="020F0502020204030204" pitchFamily="34" charset="0"/>
              </a:rPr>
              <a:t> </a:t>
            </a:r>
            <a:r>
              <a:rPr kumimoji="1" lang="en" altLang="zh-CN" sz="2400" dirty="0">
                <a:latin typeface="Calibri" panose="020F0502020204030204" pitchFamily="34" charset="0"/>
                <a:cs typeface="Calibri" panose="020F0502020204030204" pitchFamily="34" charset="0"/>
              </a:rPr>
              <a:t>Is this case permitted</a:t>
            </a:r>
            <a:r>
              <a:rPr lang="en-US" altLang="zh-CN" sz="2400" dirty="0"/>
              <a:t>/</a:t>
            </a:r>
            <a:r>
              <a:rPr lang="en-US" sz="2400" dirty="0"/>
              <a:t>prohibited</a:t>
            </a:r>
            <a:r>
              <a:rPr kumimoji="1" lang="en" altLang="zh-CN" sz="2400" dirty="0">
                <a:latin typeface="Calibri" panose="020F0502020204030204" pitchFamily="34" charset="0"/>
                <a:cs typeface="Calibri" panose="020F0502020204030204" pitchFamily="34" charset="0"/>
              </a:rPr>
              <a:t> under this law</a:t>
            </a:r>
            <a:r>
              <a:rPr kumimoji="1" lang="en-US" altLang="zh-CN" sz="2400" dirty="0">
                <a:latin typeface="Calibri" panose="020F0502020204030204" pitchFamily="34" charset="0"/>
                <a:cs typeface="Calibri" panose="020F0502020204030204" pitchFamily="34" charset="0"/>
              </a:rPr>
              <a:t>?</a:t>
            </a:r>
            <a:endParaRPr kumimoji="1" lang="zh-CN" altLang="en-US" sz="2400" dirty="0">
              <a:latin typeface="Calibri" panose="020F0502020204030204" pitchFamily="34" charset="0"/>
              <a:cs typeface="Calibri" panose="020F0502020204030204" pitchFamily="34" charset="0"/>
            </a:endParaRPr>
          </a:p>
        </p:txBody>
      </p:sp>
      <p:cxnSp>
        <p:nvCxnSpPr>
          <p:cNvPr id="18" name="曲线连接符 17">
            <a:extLst>
              <a:ext uri="{FF2B5EF4-FFF2-40B4-BE49-F238E27FC236}">
                <a16:creationId xmlns:a16="http://schemas.microsoft.com/office/drawing/2014/main" id="{72048E11-946A-E3D5-F748-575007AADBF7}"/>
              </a:ext>
            </a:extLst>
          </p:cNvPr>
          <p:cNvCxnSpPr>
            <a:stCxn id="4" idx="2"/>
            <a:endCxn id="5" idx="2"/>
          </p:cNvCxnSpPr>
          <p:nvPr/>
        </p:nvCxnSpPr>
        <p:spPr>
          <a:xfrm rot="16200000" flipH="1">
            <a:off x="6081370" y="1486119"/>
            <a:ext cx="209064" cy="6767291"/>
          </a:xfrm>
          <a:prstGeom prst="curvedConnector3">
            <a:avLst>
              <a:gd name="adj1" fmla="val 379751"/>
            </a:avLst>
          </a:prstGeom>
          <a:ln w="31750">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0" name="曲线连接符 19">
            <a:extLst>
              <a:ext uri="{FF2B5EF4-FFF2-40B4-BE49-F238E27FC236}">
                <a16:creationId xmlns:a16="http://schemas.microsoft.com/office/drawing/2014/main" id="{4C8F6BCE-4FD1-A0D6-F68D-F7E29DA01F76}"/>
              </a:ext>
            </a:extLst>
          </p:cNvPr>
          <p:cNvCxnSpPr>
            <a:cxnSpLocks/>
            <a:stCxn id="5" idx="0"/>
            <a:endCxn id="4" idx="0"/>
          </p:cNvCxnSpPr>
          <p:nvPr/>
        </p:nvCxnSpPr>
        <p:spPr>
          <a:xfrm rot="16200000" flipV="1">
            <a:off x="6185903" y="-649738"/>
            <a:ext cx="12700" cy="6767291"/>
          </a:xfrm>
          <a:prstGeom prst="curvedConnector3">
            <a:avLst>
              <a:gd name="adj1" fmla="val 6475323"/>
            </a:avLst>
          </a:prstGeom>
          <a:ln w="31750">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87A9A5EF-4B41-E499-27E4-1790F69DE45D}"/>
              </a:ext>
            </a:extLst>
          </p:cNvPr>
          <p:cNvSpPr>
            <a:spLocks noGrp="1"/>
          </p:cNvSpPr>
          <p:nvPr>
            <p:ph type="sldNum" sz="quarter" idx="12"/>
          </p:nvPr>
        </p:nvSpPr>
        <p:spPr/>
        <p:txBody>
          <a:bodyPr/>
          <a:lstStyle/>
          <a:p>
            <a:fld id="{360D54F1-1E69-41BF-8A89-6B497D4E24EC}" type="slidenum">
              <a:rPr lang="en-US" smtClean="0"/>
              <a:t>11</a:t>
            </a:fld>
            <a:endParaRPr lang="en-US"/>
          </a:p>
        </p:txBody>
      </p:sp>
      <p:sp>
        <p:nvSpPr>
          <p:cNvPr id="7" name="TextBox 6">
            <a:extLst>
              <a:ext uri="{FF2B5EF4-FFF2-40B4-BE49-F238E27FC236}">
                <a16:creationId xmlns:a16="http://schemas.microsoft.com/office/drawing/2014/main" id="{E4049AA8-DA66-FD39-446C-45DC4C4CE135}"/>
              </a:ext>
            </a:extLst>
          </p:cNvPr>
          <p:cNvSpPr txBox="1"/>
          <p:nvPr/>
        </p:nvSpPr>
        <p:spPr>
          <a:xfrm>
            <a:off x="9569547" y="1390199"/>
            <a:ext cx="211836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dirty="0"/>
              <a:t>Accuracy or F1 of </a:t>
            </a:r>
          </a:p>
          <a:p>
            <a:r>
              <a:rPr lang="en-US" dirty="0"/>
              <a:t>Applicable/Not</a:t>
            </a:r>
          </a:p>
        </p:txBody>
      </p:sp>
      <p:sp>
        <p:nvSpPr>
          <p:cNvPr id="10" name="TextBox 9">
            <a:extLst>
              <a:ext uri="{FF2B5EF4-FFF2-40B4-BE49-F238E27FC236}">
                <a16:creationId xmlns:a16="http://schemas.microsoft.com/office/drawing/2014/main" id="{1D191E40-2A6D-70E0-8E43-F0C29D7240D9}"/>
              </a:ext>
            </a:extLst>
          </p:cNvPr>
          <p:cNvSpPr txBox="1"/>
          <p:nvPr/>
        </p:nvSpPr>
        <p:spPr>
          <a:xfrm>
            <a:off x="79755" y="5789873"/>
            <a:ext cx="2194385"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dirty="0"/>
              <a:t>Accuracy or F1 of </a:t>
            </a:r>
          </a:p>
          <a:p>
            <a:r>
              <a:rPr kumimoji="1" lang="en" altLang="zh-CN" dirty="0">
                <a:latin typeface="Calibri" panose="020F0502020204030204" pitchFamily="34" charset="0"/>
                <a:cs typeface="Calibri" panose="020F0502020204030204" pitchFamily="34" charset="0"/>
              </a:rPr>
              <a:t>Permitt</a:t>
            </a:r>
            <a:r>
              <a:rPr lang="en-US" altLang="zh-CN" dirty="0"/>
              <a:t>/</a:t>
            </a:r>
            <a:r>
              <a:rPr lang="en-US" dirty="0"/>
              <a:t>Prohibit</a:t>
            </a:r>
          </a:p>
        </p:txBody>
      </p:sp>
      <p:sp>
        <p:nvSpPr>
          <p:cNvPr id="12" name="TextBox 11">
            <a:extLst>
              <a:ext uri="{FF2B5EF4-FFF2-40B4-BE49-F238E27FC236}">
                <a16:creationId xmlns:a16="http://schemas.microsoft.com/office/drawing/2014/main" id="{B3CFAF5D-EF43-0163-7ADF-1D697430647A}"/>
              </a:ext>
            </a:extLst>
          </p:cNvPr>
          <p:cNvSpPr txBox="1"/>
          <p:nvPr/>
        </p:nvSpPr>
        <p:spPr>
          <a:xfrm>
            <a:off x="4737542" y="4007959"/>
            <a:ext cx="2585480" cy="1015663"/>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ctr"/>
            <a:r>
              <a:rPr lang="en-US" sz="2000" dirty="0"/>
              <a:t>3-way classification: Permit/Prohibit/Not Applicable</a:t>
            </a:r>
          </a:p>
        </p:txBody>
      </p:sp>
      <p:sp>
        <p:nvSpPr>
          <p:cNvPr id="9" name="TextBox 8">
            <a:extLst>
              <a:ext uri="{FF2B5EF4-FFF2-40B4-BE49-F238E27FC236}">
                <a16:creationId xmlns:a16="http://schemas.microsoft.com/office/drawing/2014/main" id="{1129E510-C061-395C-A7C2-FA58F748B834}"/>
              </a:ext>
            </a:extLst>
          </p:cNvPr>
          <p:cNvSpPr txBox="1"/>
          <p:nvPr/>
        </p:nvSpPr>
        <p:spPr>
          <a:xfrm>
            <a:off x="0" y="6596390"/>
            <a:ext cx="11139475" cy="261610"/>
          </a:xfrm>
          <a:prstGeom prst="rect">
            <a:avLst/>
          </a:prstGeom>
          <a:noFill/>
        </p:spPr>
        <p:txBody>
          <a:bodyPr wrap="square">
            <a:spAutoFit/>
          </a:bodyPr>
          <a:lstStyle/>
          <a:p>
            <a:r>
              <a:rPr lang="en-US" altLang="zh-CN" sz="1100" dirty="0"/>
              <a:t>Wei Fan, Haoran Li, Zheye Deng, Weiqi Wang, Yangqiu Song. </a:t>
            </a:r>
            <a:r>
              <a:rPr lang="en-US" altLang="zh-CN" sz="1100" dirty="0" err="1"/>
              <a:t>GoldCoin</a:t>
            </a:r>
            <a:r>
              <a:rPr lang="en-US" altLang="zh-CN" sz="1100" dirty="0"/>
              <a:t>: Grounding Large Language Models in Privacy Laws via Contextual Integrity Theory. EMNLP 2024 Outstanding Paper.</a:t>
            </a:r>
          </a:p>
        </p:txBody>
      </p:sp>
    </p:spTree>
    <p:extLst>
      <p:ext uri="{BB962C8B-B14F-4D97-AF65-F5344CB8AC3E}">
        <p14:creationId xmlns:p14="http://schemas.microsoft.com/office/powerpoint/2010/main" val="267773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7" grpId="0" animBg="1"/>
      <p:bldP spid="10"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4D9FA-E87D-5ACA-990C-29668951DD31}"/>
              </a:ext>
            </a:extLst>
          </p:cNvPr>
          <p:cNvSpPr>
            <a:spLocks noGrp="1"/>
          </p:cNvSpPr>
          <p:nvPr>
            <p:ph type="title"/>
          </p:nvPr>
        </p:nvSpPr>
        <p:spPr>
          <a:xfrm>
            <a:off x="201273" y="0"/>
            <a:ext cx="10515600" cy="1325563"/>
          </a:xfrm>
        </p:spPr>
        <p:txBody>
          <a:bodyPr>
            <a:normAutofit fontScale="90000"/>
          </a:bodyPr>
          <a:lstStyle/>
          <a:p>
            <a:r>
              <a:rPr lang="en-US" dirty="0"/>
              <a:t>OmniCompliance-100K: A Multi-Domain, Rule-Grounded, Real-World Safety Compliance Dataset</a:t>
            </a:r>
          </a:p>
        </p:txBody>
      </p:sp>
      <p:sp>
        <p:nvSpPr>
          <p:cNvPr id="3" name="Content Placeholder 2">
            <a:extLst>
              <a:ext uri="{FF2B5EF4-FFF2-40B4-BE49-F238E27FC236}">
                <a16:creationId xmlns:a16="http://schemas.microsoft.com/office/drawing/2014/main" id="{483FD40B-4922-B7C6-6BB0-9EF701D11511}"/>
              </a:ext>
            </a:extLst>
          </p:cNvPr>
          <p:cNvSpPr>
            <a:spLocks noGrp="1"/>
          </p:cNvSpPr>
          <p:nvPr>
            <p:ph idx="1"/>
          </p:nvPr>
        </p:nvSpPr>
        <p:spPr>
          <a:xfrm>
            <a:off x="88812" y="1652226"/>
            <a:ext cx="12013324" cy="4024674"/>
          </a:xfrm>
        </p:spPr>
        <p:txBody>
          <a:bodyPr>
            <a:normAutofit/>
          </a:bodyPr>
          <a:lstStyle/>
          <a:p>
            <a:r>
              <a:rPr lang="en-US" altLang="zh-CN" sz="2400" dirty="0">
                <a:solidFill>
                  <a:srgbClr val="FF0000"/>
                </a:solidFill>
              </a:rPr>
              <a:t>Previous s</a:t>
            </a:r>
            <a:r>
              <a:rPr lang="en-US" sz="2400" dirty="0">
                <a:solidFill>
                  <a:srgbClr val="FF0000"/>
                </a:solidFill>
              </a:rPr>
              <a:t>ynthesized </a:t>
            </a:r>
            <a:r>
              <a:rPr lang="en-US" sz="2400" dirty="0"/>
              <a:t>data leads to a lack of diversity and poor generalization in real-world applications.</a:t>
            </a:r>
          </a:p>
          <a:p>
            <a:r>
              <a:rPr lang="en-US" altLang="zh-CN" sz="2400" dirty="0"/>
              <a:t>W</a:t>
            </a:r>
            <a:r>
              <a:rPr lang="en-US" sz="2400" dirty="0"/>
              <a:t>e developed an </a:t>
            </a:r>
            <a:r>
              <a:rPr lang="en-US" sz="2400" dirty="0">
                <a:solidFill>
                  <a:srgbClr val="00B0F0"/>
                </a:solidFill>
              </a:rPr>
              <a:t>agentic pipeline </a:t>
            </a:r>
            <a:r>
              <a:rPr lang="en-US" sz="2400" dirty="0"/>
              <a:t>for case search: it summarizes both the case background and the corresponding compliance outcome.</a:t>
            </a:r>
          </a:p>
        </p:txBody>
      </p:sp>
      <p:sp>
        <p:nvSpPr>
          <p:cNvPr id="4" name="Slide Number Placeholder 3">
            <a:extLst>
              <a:ext uri="{FF2B5EF4-FFF2-40B4-BE49-F238E27FC236}">
                <a16:creationId xmlns:a16="http://schemas.microsoft.com/office/drawing/2014/main" id="{0D712CD1-0761-4861-B819-FD2B01F357D2}"/>
              </a:ext>
            </a:extLst>
          </p:cNvPr>
          <p:cNvSpPr>
            <a:spLocks noGrp="1"/>
          </p:cNvSpPr>
          <p:nvPr>
            <p:ph type="sldNum" sz="quarter" idx="12"/>
          </p:nvPr>
        </p:nvSpPr>
        <p:spPr/>
        <p:txBody>
          <a:bodyPr/>
          <a:lstStyle/>
          <a:p>
            <a:fld id="{360D54F1-1E69-41BF-8A89-6B497D4E24EC}" type="slidenum">
              <a:rPr lang="en-US" smtClean="0"/>
              <a:t>12</a:t>
            </a:fld>
            <a:endParaRPr lang="en-US"/>
          </a:p>
        </p:txBody>
      </p:sp>
      <p:pic>
        <p:nvPicPr>
          <p:cNvPr id="6" name="Picture 5" descr="Ours.&#10;&#10;AI-generated content may be incorrect.">
            <a:extLst>
              <a:ext uri="{FF2B5EF4-FFF2-40B4-BE49-F238E27FC236}">
                <a16:creationId xmlns:a16="http://schemas.microsoft.com/office/drawing/2014/main" id="{40E4A91E-6590-4385-3DFC-42900F191396}"/>
              </a:ext>
            </a:extLst>
          </p:cNvPr>
          <p:cNvPicPr>
            <a:picLocks noChangeAspect="1"/>
          </p:cNvPicPr>
          <p:nvPr/>
        </p:nvPicPr>
        <p:blipFill>
          <a:blip r:embed="rId2"/>
          <a:stretch>
            <a:fillRect/>
          </a:stretch>
        </p:blipFill>
        <p:spPr>
          <a:xfrm>
            <a:off x="1870402" y="3462407"/>
            <a:ext cx="8451196" cy="2584589"/>
          </a:xfrm>
          <a:prstGeom prst="rect">
            <a:avLst/>
          </a:prstGeom>
        </p:spPr>
      </p:pic>
      <p:sp>
        <p:nvSpPr>
          <p:cNvPr id="8" name="TextBox 7">
            <a:extLst>
              <a:ext uri="{FF2B5EF4-FFF2-40B4-BE49-F238E27FC236}">
                <a16:creationId xmlns:a16="http://schemas.microsoft.com/office/drawing/2014/main" id="{8C8C4AB1-887E-E7EF-7F78-D45BD4019BD0}"/>
              </a:ext>
            </a:extLst>
          </p:cNvPr>
          <p:cNvSpPr txBox="1"/>
          <p:nvPr/>
        </p:nvSpPr>
        <p:spPr>
          <a:xfrm>
            <a:off x="1052" y="6273225"/>
            <a:ext cx="12190948" cy="584775"/>
          </a:xfrm>
          <a:prstGeom prst="rect">
            <a:avLst/>
          </a:prstGeom>
          <a:noFill/>
        </p:spPr>
        <p:txBody>
          <a:bodyPr wrap="square">
            <a:spAutoFit/>
          </a:bodyPr>
          <a:lstStyle/>
          <a:p>
            <a:r>
              <a:rPr lang="en-US" sz="800" dirty="0"/>
              <a:t>Haoran Li, Wenbin Hu, Huihao Jing, Yulin Chen, Qi Hu, Sirui Han, </a:t>
            </a:r>
            <a:r>
              <a:rPr lang="en-US" sz="800" dirty="0" err="1"/>
              <a:t>Tianshu</a:t>
            </a:r>
            <a:r>
              <a:rPr lang="en-US" sz="800" dirty="0"/>
              <a:t> Chu, </a:t>
            </a:r>
            <a:r>
              <a:rPr lang="en-US" sz="800" dirty="0" err="1"/>
              <a:t>Peizhao</a:t>
            </a:r>
            <a:r>
              <a:rPr lang="en-US" sz="800" dirty="0"/>
              <a:t> Hu, and Yangqiu Song. 2025. </a:t>
            </a:r>
            <a:r>
              <a:rPr lang="en-US" sz="800" dirty="0" err="1"/>
              <a:t>Privaci</a:t>
            </a:r>
            <a:r>
              <a:rPr lang="en-US" sz="800" dirty="0"/>
              <a:t>-bench: Evaluating privacy with contextual integrity and legal compliance. Preprint, arXiv:2502.17041.</a:t>
            </a:r>
            <a:br>
              <a:rPr lang="en-US" sz="800" dirty="0"/>
            </a:br>
            <a:r>
              <a:rPr lang="en-US" sz="800" dirty="0"/>
              <a:t>Yi Zeng, Yu Yang, Andy Zhou, Jeffrey Ziwei Tan, Yuheng Tu, Yifan Mai, Kevin </a:t>
            </a:r>
            <a:r>
              <a:rPr lang="en-US" sz="800" dirty="0" err="1"/>
              <a:t>Klyman</a:t>
            </a:r>
            <a:r>
              <a:rPr lang="en-US" sz="800" dirty="0"/>
              <a:t>, </a:t>
            </a:r>
            <a:r>
              <a:rPr lang="en-US" sz="800" dirty="0" err="1"/>
              <a:t>Minzhou</a:t>
            </a:r>
            <a:r>
              <a:rPr lang="en-US" sz="800" dirty="0"/>
              <a:t> Pan, Ruoxi Jia, Dawn </a:t>
            </a:r>
            <a:r>
              <a:rPr lang="en-US" sz="800" dirty="0" err="1"/>
              <a:t>Song,</a:t>
            </a:r>
            <a:r>
              <a:rPr lang="en-US" sz="800" dirty="0"/>
              <a:t> Percy Liang, and Bo Li. 2024. Air-bench 2024: A safety benchmark based on risk categories from regulations and policies. Preprint, arXiv:2407.17436.</a:t>
            </a:r>
          </a:p>
          <a:p>
            <a:r>
              <a:rPr lang="en-US" sz="800" dirty="0" err="1"/>
              <a:t>Mintong</a:t>
            </a:r>
            <a:r>
              <a:rPr lang="en-US" sz="800" dirty="0"/>
              <a:t> Kang, </a:t>
            </a:r>
            <a:r>
              <a:rPr lang="en-US" sz="800" dirty="0" err="1"/>
              <a:t>Zhaorun</a:t>
            </a:r>
            <a:r>
              <a:rPr lang="en-US" sz="800" dirty="0"/>
              <a:t> Chen, Chejian Xu, Jiawei Zhang, </a:t>
            </a:r>
            <a:r>
              <a:rPr lang="en-US" sz="800" dirty="0" err="1"/>
              <a:t>Chengquan</a:t>
            </a:r>
            <a:r>
              <a:rPr lang="en-US" sz="800" dirty="0"/>
              <a:t> Guo, </a:t>
            </a:r>
            <a:r>
              <a:rPr lang="en-US" sz="800" dirty="0" err="1"/>
              <a:t>Minzhou</a:t>
            </a:r>
            <a:r>
              <a:rPr lang="en-US" sz="800" dirty="0"/>
              <a:t> Pan, Ivan Revilla, Yu Sun, and Bo Li. 2025. </a:t>
            </a:r>
            <a:r>
              <a:rPr lang="en-US" sz="800" dirty="0" err="1"/>
              <a:t>Guardset</a:t>
            </a:r>
            <a:r>
              <a:rPr lang="en-US" sz="800" dirty="0"/>
              <a:t>-x: Massive multi-domain safety policy-grounded guardrail dataset. Preprint, arXiv:2506.19054.</a:t>
            </a:r>
          </a:p>
          <a:p>
            <a:r>
              <a:rPr lang="en-US" sz="800" dirty="0"/>
              <a:t>Wenbin Hu, Huihao JING, Haochen Shi, Changxuan Fan, Haoran Li, Yangqiu Song.</a:t>
            </a:r>
            <a:r>
              <a:rPr lang="zh-CN" altLang="en-US" sz="800" dirty="0"/>
              <a:t> </a:t>
            </a:r>
            <a:r>
              <a:rPr lang="en-US" sz="800" dirty="0"/>
              <a:t>OmniCompliance-100K: A Multi-Domain, Rule-Grounded, Real-World Safety Compliance Dataset, </a:t>
            </a:r>
            <a:r>
              <a:rPr lang="en-US" altLang="zh-CN" sz="800" dirty="0"/>
              <a:t>ACL</a:t>
            </a:r>
            <a:r>
              <a:rPr lang="zh-CN" altLang="en-US" sz="800" dirty="0"/>
              <a:t> </a:t>
            </a:r>
            <a:r>
              <a:rPr lang="en-US" altLang="zh-CN" sz="800" dirty="0"/>
              <a:t>2026</a:t>
            </a:r>
            <a:r>
              <a:rPr lang="zh-CN" altLang="en-US" sz="800" dirty="0"/>
              <a:t> </a:t>
            </a:r>
            <a:r>
              <a:rPr lang="en-US" altLang="zh-CN" sz="800" dirty="0"/>
              <a:t>Findings.</a:t>
            </a:r>
            <a:endParaRPr lang="en-US" sz="800" dirty="0"/>
          </a:p>
        </p:txBody>
      </p:sp>
      <p:sp>
        <p:nvSpPr>
          <p:cNvPr id="5" name="Arrow: Right 4">
            <a:extLst>
              <a:ext uri="{FF2B5EF4-FFF2-40B4-BE49-F238E27FC236}">
                <a16:creationId xmlns:a16="http://schemas.microsoft.com/office/drawing/2014/main" id="{2BF80B66-E13E-2EA1-4C90-A80EFC4A3E43}"/>
              </a:ext>
            </a:extLst>
          </p:cNvPr>
          <p:cNvSpPr/>
          <p:nvPr/>
        </p:nvSpPr>
        <p:spPr>
          <a:xfrm>
            <a:off x="977987" y="5443093"/>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479F3BB-89BE-DE6B-2F2B-9712959E5DA5}"/>
              </a:ext>
            </a:extLst>
          </p:cNvPr>
          <p:cNvSpPr txBox="1"/>
          <p:nvPr/>
        </p:nvSpPr>
        <p:spPr>
          <a:xfrm>
            <a:off x="-89864" y="5706140"/>
            <a:ext cx="12192000" cy="261610"/>
          </a:xfrm>
          <a:prstGeom prst="rect">
            <a:avLst/>
          </a:prstGeom>
          <a:noFill/>
        </p:spPr>
        <p:txBody>
          <a:bodyPr wrap="square">
            <a:spAutoFit/>
          </a:bodyPr>
          <a:lstStyle/>
          <a:p>
            <a:endParaRPr lang="en-US" sz="1100" dirty="0"/>
          </a:p>
        </p:txBody>
      </p:sp>
    </p:spTree>
    <p:extLst>
      <p:ext uri="{BB962C8B-B14F-4D97-AF65-F5344CB8AC3E}">
        <p14:creationId xmlns:p14="http://schemas.microsoft.com/office/powerpoint/2010/main" val="1541945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2A9A7-4A5D-E2CC-94C2-BC7FEB662BD4}"/>
              </a:ext>
            </a:extLst>
          </p:cNvPr>
          <p:cNvSpPr>
            <a:spLocks noGrp="1"/>
          </p:cNvSpPr>
          <p:nvPr>
            <p:ph type="title"/>
          </p:nvPr>
        </p:nvSpPr>
        <p:spPr>
          <a:xfrm>
            <a:off x="346316" y="71665"/>
            <a:ext cx="10515600" cy="1040524"/>
          </a:xfrm>
        </p:spPr>
        <p:txBody>
          <a:bodyPr/>
          <a:lstStyle/>
          <a:p>
            <a:r>
              <a:rPr lang="en-US" dirty="0"/>
              <a:t>OmniCompliance-100K</a:t>
            </a:r>
          </a:p>
        </p:txBody>
      </p:sp>
      <p:sp>
        <p:nvSpPr>
          <p:cNvPr id="3" name="Content Placeholder 2">
            <a:extLst>
              <a:ext uri="{FF2B5EF4-FFF2-40B4-BE49-F238E27FC236}">
                <a16:creationId xmlns:a16="http://schemas.microsoft.com/office/drawing/2014/main" id="{BA28739B-8ECE-F906-111C-BAE3EE042069}"/>
              </a:ext>
            </a:extLst>
          </p:cNvPr>
          <p:cNvSpPr>
            <a:spLocks noGrp="1"/>
          </p:cNvSpPr>
          <p:nvPr>
            <p:ph idx="1"/>
          </p:nvPr>
        </p:nvSpPr>
        <p:spPr>
          <a:xfrm>
            <a:off x="234871" y="1154741"/>
            <a:ext cx="7193839" cy="3998191"/>
          </a:xfrm>
        </p:spPr>
        <p:txBody>
          <a:bodyPr>
            <a:normAutofit/>
          </a:bodyPr>
          <a:lstStyle/>
          <a:p>
            <a:r>
              <a:rPr lang="en-US" sz="2400" dirty="0"/>
              <a:t>Our agent plans and generates multiple search queries based on a provided rule, retrieves results via calling search engine tools, and subsequently filters out irrelevant information.</a:t>
            </a:r>
          </a:p>
          <a:p>
            <a:r>
              <a:rPr lang="en-US" sz="2400" dirty="0"/>
              <a:t>74 regulations and policies related to safety across 9 domains, ensuring them in tree structures.</a:t>
            </a:r>
          </a:p>
          <a:p>
            <a:endParaRPr lang="en-US" sz="2400" dirty="0"/>
          </a:p>
        </p:txBody>
      </p:sp>
      <p:sp>
        <p:nvSpPr>
          <p:cNvPr id="4" name="Slide Number Placeholder 3">
            <a:extLst>
              <a:ext uri="{FF2B5EF4-FFF2-40B4-BE49-F238E27FC236}">
                <a16:creationId xmlns:a16="http://schemas.microsoft.com/office/drawing/2014/main" id="{3C7DE538-F9FD-E5B2-6652-55B48991BEB6}"/>
              </a:ext>
            </a:extLst>
          </p:cNvPr>
          <p:cNvSpPr>
            <a:spLocks noGrp="1"/>
          </p:cNvSpPr>
          <p:nvPr>
            <p:ph type="sldNum" sz="quarter" idx="12"/>
          </p:nvPr>
        </p:nvSpPr>
        <p:spPr/>
        <p:txBody>
          <a:bodyPr/>
          <a:lstStyle/>
          <a:p>
            <a:fld id="{360D54F1-1E69-41BF-8A89-6B497D4E24EC}" type="slidenum">
              <a:rPr lang="en-US" smtClean="0"/>
              <a:t>13</a:t>
            </a:fld>
            <a:endParaRPr lang="en-US"/>
          </a:p>
        </p:txBody>
      </p:sp>
      <p:pic>
        <p:nvPicPr>
          <p:cNvPr id="6" name="Picture 5" descr="The table lists various categories and subcategories, detailing the number of cases associated with each, covering topics such as AI Safety Law, Data Privacy, Chinese Law, and various other policy areas.&#10;&#10;AI-generated content may be incorrect.">
            <a:extLst>
              <a:ext uri="{FF2B5EF4-FFF2-40B4-BE49-F238E27FC236}">
                <a16:creationId xmlns:a16="http://schemas.microsoft.com/office/drawing/2014/main" id="{1FD9651B-859C-4C5D-DA05-EDB4BA8E23CC}"/>
              </a:ext>
            </a:extLst>
          </p:cNvPr>
          <p:cNvPicPr>
            <a:picLocks noChangeAspect="1"/>
          </p:cNvPicPr>
          <p:nvPr/>
        </p:nvPicPr>
        <p:blipFill>
          <a:blip r:embed="rId3"/>
          <a:stretch>
            <a:fillRect/>
          </a:stretch>
        </p:blipFill>
        <p:spPr>
          <a:xfrm>
            <a:off x="7901974" y="0"/>
            <a:ext cx="4290026" cy="6858000"/>
          </a:xfrm>
          <a:prstGeom prst="rect">
            <a:avLst/>
          </a:prstGeom>
        </p:spPr>
      </p:pic>
      <p:pic>
        <p:nvPicPr>
          <p:cNvPr id="12" name="Picture 11" descr="The image illustrates a flowchart detailing the process of searching for cases involving web agents, including querying private repositories, handling decisions, and the role of regulatory oversight.&#10;&#10;AI-generated content may be incorrect.">
            <a:extLst>
              <a:ext uri="{FF2B5EF4-FFF2-40B4-BE49-F238E27FC236}">
                <a16:creationId xmlns:a16="http://schemas.microsoft.com/office/drawing/2014/main" id="{E357B48B-4B41-8076-7FB6-2C54E1A14CD9}"/>
              </a:ext>
            </a:extLst>
          </p:cNvPr>
          <p:cNvPicPr>
            <a:picLocks noChangeAspect="1"/>
          </p:cNvPicPr>
          <p:nvPr/>
        </p:nvPicPr>
        <p:blipFill>
          <a:blip r:embed="rId4"/>
          <a:stretch>
            <a:fillRect/>
          </a:stretch>
        </p:blipFill>
        <p:spPr>
          <a:xfrm>
            <a:off x="0" y="3349801"/>
            <a:ext cx="7968955" cy="3508199"/>
          </a:xfrm>
          <a:prstGeom prst="rect">
            <a:avLst/>
          </a:prstGeom>
        </p:spPr>
      </p:pic>
      <p:sp>
        <p:nvSpPr>
          <p:cNvPr id="5" name="Arrow: Right 4">
            <a:extLst>
              <a:ext uri="{FF2B5EF4-FFF2-40B4-BE49-F238E27FC236}">
                <a16:creationId xmlns:a16="http://schemas.microsoft.com/office/drawing/2014/main" id="{C4CE0336-CB7A-9CF8-4778-47B21FEF8681}"/>
              </a:ext>
            </a:extLst>
          </p:cNvPr>
          <p:cNvSpPr/>
          <p:nvPr/>
        </p:nvSpPr>
        <p:spPr>
          <a:xfrm>
            <a:off x="8828690" y="796245"/>
            <a:ext cx="672752" cy="2471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7" name="Arrow: Right 6">
            <a:extLst>
              <a:ext uri="{FF2B5EF4-FFF2-40B4-BE49-F238E27FC236}">
                <a16:creationId xmlns:a16="http://schemas.microsoft.com/office/drawing/2014/main" id="{5CF8D98E-E308-2476-6D91-A3D01F9BB003}"/>
              </a:ext>
            </a:extLst>
          </p:cNvPr>
          <p:cNvSpPr/>
          <p:nvPr/>
        </p:nvSpPr>
        <p:spPr>
          <a:xfrm>
            <a:off x="8828690" y="3025767"/>
            <a:ext cx="672752" cy="2471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8" name="Arrow: Right 7">
            <a:extLst>
              <a:ext uri="{FF2B5EF4-FFF2-40B4-BE49-F238E27FC236}">
                <a16:creationId xmlns:a16="http://schemas.microsoft.com/office/drawing/2014/main" id="{05AB8781-97F6-90B6-37EF-5011004845E5}"/>
              </a:ext>
            </a:extLst>
          </p:cNvPr>
          <p:cNvSpPr/>
          <p:nvPr/>
        </p:nvSpPr>
        <p:spPr>
          <a:xfrm>
            <a:off x="8828690" y="3948464"/>
            <a:ext cx="672752" cy="2471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Tree>
    <p:extLst>
      <p:ext uri="{BB962C8B-B14F-4D97-AF65-F5344CB8AC3E}">
        <p14:creationId xmlns:p14="http://schemas.microsoft.com/office/powerpoint/2010/main" val="26335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19A7B-9088-0F21-FA4C-FC50095BC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5DA384-629A-007A-2158-0E3BFD60898C}"/>
              </a:ext>
            </a:extLst>
          </p:cNvPr>
          <p:cNvSpPr>
            <a:spLocks noGrp="1"/>
          </p:cNvSpPr>
          <p:nvPr>
            <p:ph type="title"/>
          </p:nvPr>
        </p:nvSpPr>
        <p:spPr/>
        <p:txBody>
          <a:bodyPr/>
          <a:lstStyle/>
          <a:p>
            <a:r>
              <a:rPr lang="en-HK" dirty="0"/>
              <a:t>Outline</a:t>
            </a:r>
          </a:p>
        </p:txBody>
      </p:sp>
      <p:sp>
        <p:nvSpPr>
          <p:cNvPr id="3" name="Content Placeholder 2">
            <a:extLst>
              <a:ext uri="{FF2B5EF4-FFF2-40B4-BE49-F238E27FC236}">
                <a16:creationId xmlns:a16="http://schemas.microsoft.com/office/drawing/2014/main" id="{7C6F2425-0136-188C-F4E4-01B5A8DCC7F0}"/>
              </a:ext>
            </a:extLst>
          </p:cNvPr>
          <p:cNvSpPr>
            <a:spLocks noGrp="1"/>
          </p:cNvSpPr>
          <p:nvPr>
            <p:ph idx="1"/>
          </p:nvPr>
        </p:nvSpPr>
        <p:spPr/>
        <p:txBody>
          <a:bodyPr/>
          <a:lstStyle/>
          <a:p>
            <a:r>
              <a:rPr lang="en-HK" dirty="0">
                <a:solidFill>
                  <a:schemeClr val="bg1">
                    <a:lumMod val="65000"/>
                  </a:schemeClr>
                </a:solidFill>
              </a:rPr>
              <a:t>Grounding with CI</a:t>
            </a:r>
          </a:p>
          <a:p>
            <a:endParaRPr lang="en-HK" dirty="0">
              <a:solidFill>
                <a:schemeClr val="bg1">
                  <a:lumMod val="65000"/>
                </a:schemeClr>
              </a:solidFill>
            </a:endParaRPr>
          </a:p>
          <a:p>
            <a:r>
              <a:rPr lang="en-US" altLang="zh-CN" dirty="0"/>
              <a:t>Methodologies</a:t>
            </a:r>
            <a:endParaRPr lang="en-HK" dirty="0"/>
          </a:p>
          <a:p>
            <a:pPr lvl="1"/>
            <a:r>
              <a:rPr lang="en-US" dirty="0"/>
              <a:t>Retrieval Augmented Generation (RAG)</a:t>
            </a:r>
          </a:p>
          <a:p>
            <a:pPr lvl="1"/>
            <a:r>
              <a:rPr lang="en-HK" dirty="0"/>
              <a:t>Reinforcement Learning</a:t>
            </a:r>
          </a:p>
          <a:p>
            <a:endParaRPr lang="en-HK" dirty="0">
              <a:solidFill>
                <a:schemeClr val="bg1">
                  <a:lumMod val="65000"/>
                </a:schemeClr>
              </a:solidFill>
            </a:endParaRPr>
          </a:p>
          <a:p>
            <a:r>
              <a:rPr lang="en-HK" dirty="0">
                <a:solidFill>
                  <a:schemeClr val="bg1">
                    <a:lumMod val="65000"/>
                  </a:schemeClr>
                </a:solidFill>
              </a:rPr>
              <a:t>CI for Agents</a:t>
            </a:r>
          </a:p>
        </p:txBody>
      </p:sp>
      <p:sp>
        <p:nvSpPr>
          <p:cNvPr id="4" name="Slide Number Placeholder 3">
            <a:extLst>
              <a:ext uri="{FF2B5EF4-FFF2-40B4-BE49-F238E27FC236}">
                <a16:creationId xmlns:a16="http://schemas.microsoft.com/office/drawing/2014/main" id="{BCF14516-5D19-2036-0FE9-F36A5409F855}"/>
              </a:ext>
            </a:extLst>
          </p:cNvPr>
          <p:cNvSpPr>
            <a:spLocks noGrp="1"/>
          </p:cNvSpPr>
          <p:nvPr>
            <p:ph type="sldNum" sz="quarter" idx="12"/>
          </p:nvPr>
        </p:nvSpPr>
        <p:spPr/>
        <p:txBody>
          <a:bodyPr/>
          <a:lstStyle/>
          <a:p>
            <a:fld id="{360D54F1-1E69-41BF-8A89-6B497D4E24EC}" type="slidenum">
              <a:rPr lang="en-US" smtClean="0"/>
              <a:t>14</a:t>
            </a:fld>
            <a:endParaRPr lang="en-US"/>
          </a:p>
        </p:txBody>
      </p:sp>
    </p:spTree>
    <p:extLst>
      <p:ext uri="{BB962C8B-B14F-4D97-AF65-F5344CB8AC3E}">
        <p14:creationId xmlns:p14="http://schemas.microsoft.com/office/powerpoint/2010/main" val="2626415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D1B16-B2AA-3D50-B50A-DF0F69EEA0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2A7F0-EB00-39A6-5E8E-AA51EDA762B4}"/>
              </a:ext>
            </a:extLst>
          </p:cNvPr>
          <p:cNvSpPr>
            <a:spLocks noGrp="1"/>
          </p:cNvSpPr>
          <p:nvPr>
            <p:ph type="title"/>
          </p:nvPr>
        </p:nvSpPr>
        <p:spPr>
          <a:xfrm>
            <a:off x="898936" y="2770"/>
            <a:ext cx="10352851" cy="864478"/>
          </a:xfrm>
        </p:spPr>
        <p:txBody>
          <a:bodyPr>
            <a:normAutofit/>
          </a:bodyPr>
          <a:lstStyle/>
          <a:p>
            <a:r>
              <a:rPr lang="en-HK" sz="4000" dirty="0"/>
              <a:t>How Legal Experts Decide Privacy Violations?</a:t>
            </a:r>
          </a:p>
        </p:txBody>
      </p:sp>
      <p:sp>
        <p:nvSpPr>
          <p:cNvPr id="4" name="Slide Number Placeholder 3">
            <a:extLst>
              <a:ext uri="{FF2B5EF4-FFF2-40B4-BE49-F238E27FC236}">
                <a16:creationId xmlns:a16="http://schemas.microsoft.com/office/drawing/2014/main" id="{F263EA0F-2D40-04AE-0641-48B8C28041F0}"/>
              </a:ext>
            </a:extLst>
          </p:cNvPr>
          <p:cNvSpPr>
            <a:spLocks noGrp="1"/>
          </p:cNvSpPr>
          <p:nvPr>
            <p:ph type="sldNum" sz="quarter" idx="12"/>
          </p:nvPr>
        </p:nvSpPr>
        <p:spPr>
          <a:xfrm>
            <a:off x="9448800" y="6472921"/>
            <a:ext cx="2743200" cy="365125"/>
          </a:xfrm>
        </p:spPr>
        <p:txBody>
          <a:bodyPr/>
          <a:lstStyle/>
          <a:p>
            <a:fld id="{360D54F1-1E69-41BF-8A89-6B497D4E24EC}" type="slidenum">
              <a:rPr lang="en-US" smtClean="0"/>
              <a:t>15</a:t>
            </a:fld>
            <a:endParaRPr lang="en-US" dirty="0"/>
          </a:p>
        </p:txBody>
      </p:sp>
      <p:sp>
        <p:nvSpPr>
          <p:cNvPr id="6" name="Freeform: Shape 5">
            <a:extLst>
              <a:ext uri="{FF2B5EF4-FFF2-40B4-BE49-F238E27FC236}">
                <a16:creationId xmlns:a16="http://schemas.microsoft.com/office/drawing/2014/main" id="{8782DC8B-5F2E-3C60-B822-67D762B3FE1C}"/>
              </a:ext>
            </a:extLst>
          </p:cNvPr>
          <p:cNvSpPr/>
          <p:nvPr/>
        </p:nvSpPr>
        <p:spPr>
          <a:xfrm>
            <a:off x="1029269" y="3132373"/>
            <a:ext cx="10092188" cy="658349"/>
          </a:xfrm>
          <a:custGeom>
            <a:avLst/>
            <a:gdLst>
              <a:gd name="connsiteX0" fmla="*/ 0 w 10092188"/>
              <a:gd name="connsiteY0" fmla="*/ 0 h 658349"/>
              <a:gd name="connsiteX1" fmla="*/ 10092188 w 10092188"/>
              <a:gd name="connsiteY1" fmla="*/ 0 h 658349"/>
              <a:gd name="connsiteX2" fmla="*/ 10092188 w 10092188"/>
              <a:gd name="connsiteY2" fmla="*/ 658349 h 658349"/>
              <a:gd name="connsiteX3" fmla="*/ 0 w 10092188"/>
              <a:gd name="connsiteY3" fmla="*/ 658349 h 658349"/>
              <a:gd name="connsiteX4" fmla="*/ 0 w 10092188"/>
              <a:gd name="connsiteY4" fmla="*/ 0 h 658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2188" h="658349">
                <a:moveTo>
                  <a:pt x="0" y="0"/>
                </a:moveTo>
                <a:lnTo>
                  <a:pt x="10092188" y="0"/>
                </a:lnTo>
                <a:lnTo>
                  <a:pt x="10092188" y="658349"/>
                </a:lnTo>
                <a:lnTo>
                  <a:pt x="0" y="658349"/>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3266" tIns="229108" rIns="783266" bIns="142240" numCol="1" spcCol="1270" anchor="t" anchorCtr="0">
            <a:noAutofit/>
          </a:bodyPr>
          <a:lstStyle/>
          <a:p>
            <a:pPr marL="228600" lvl="1" indent="-228600" algn="l" defTabSz="889000">
              <a:lnSpc>
                <a:spcPct val="90000"/>
              </a:lnSpc>
              <a:spcBef>
                <a:spcPct val="0"/>
              </a:spcBef>
              <a:spcAft>
                <a:spcPct val="15000"/>
              </a:spcAft>
              <a:buChar char="•"/>
            </a:pPr>
            <a:r>
              <a:rPr lang="en-US" altLang="zh-CN" sz="2000" kern="1200" dirty="0"/>
              <a:t>Identify the legal questions from the given context.</a:t>
            </a:r>
            <a:endParaRPr lang="zh-CN" altLang="en-US" sz="2000" kern="1200" dirty="0"/>
          </a:p>
        </p:txBody>
      </p:sp>
      <p:sp>
        <p:nvSpPr>
          <p:cNvPr id="7" name="Freeform: Shape 6">
            <a:extLst>
              <a:ext uri="{FF2B5EF4-FFF2-40B4-BE49-F238E27FC236}">
                <a16:creationId xmlns:a16="http://schemas.microsoft.com/office/drawing/2014/main" id="{50A4F2DC-3B40-FC97-7BB2-8A77E35C41B0}"/>
              </a:ext>
            </a:extLst>
          </p:cNvPr>
          <p:cNvSpPr/>
          <p:nvPr/>
        </p:nvSpPr>
        <p:spPr>
          <a:xfrm>
            <a:off x="1533878" y="2970013"/>
            <a:ext cx="7064531" cy="324720"/>
          </a:xfrm>
          <a:custGeom>
            <a:avLst/>
            <a:gdLst>
              <a:gd name="connsiteX0" fmla="*/ 0 w 7064531"/>
              <a:gd name="connsiteY0" fmla="*/ 54121 h 324720"/>
              <a:gd name="connsiteX1" fmla="*/ 54121 w 7064531"/>
              <a:gd name="connsiteY1" fmla="*/ 0 h 324720"/>
              <a:gd name="connsiteX2" fmla="*/ 7010410 w 7064531"/>
              <a:gd name="connsiteY2" fmla="*/ 0 h 324720"/>
              <a:gd name="connsiteX3" fmla="*/ 7064531 w 7064531"/>
              <a:gd name="connsiteY3" fmla="*/ 54121 h 324720"/>
              <a:gd name="connsiteX4" fmla="*/ 7064531 w 7064531"/>
              <a:gd name="connsiteY4" fmla="*/ 270599 h 324720"/>
              <a:gd name="connsiteX5" fmla="*/ 7010410 w 7064531"/>
              <a:gd name="connsiteY5" fmla="*/ 324720 h 324720"/>
              <a:gd name="connsiteX6" fmla="*/ 54121 w 7064531"/>
              <a:gd name="connsiteY6" fmla="*/ 324720 h 324720"/>
              <a:gd name="connsiteX7" fmla="*/ 0 w 7064531"/>
              <a:gd name="connsiteY7" fmla="*/ 270599 h 324720"/>
              <a:gd name="connsiteX8" fmla="*/ 0 w 7064531"/>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64531" h="324720">
                <a:moveTo>
                  <a:pt x="0" y="54121"/>
                </a:moveTo>
                <a:cubicBezTo>
                  <a:pt x="0" y="24231"/>
                  <a:pt x="24231" y="0"/>
                  <a:pt x="54121" y="0"/>
                </a:cubicBezTo>
                <a:lnTo>
                  <a:pt x="7010410" y="0"/>
                </a:lnTo>
                <a:cubicBezTo>
                  <a:pt x="7040300" y="0"/>
                  <a:pt x="7064531" y="24231"/>
                  <a:pt x="7064531" y="54121"/>
                </a:cubicBezTo>
                <a:lnTo>
                  <a:pt x="7064531" y="270599"/>
                </a:lnTo>
                <a:cubicBezTo>
                  <a:pt x="7064531" y="300489"/>
                  <a:pt x="7040300" y="324720"/>
                  <a:pt x="7010410" y="324720"/>
                </a:cubicBezTo>
                <a:lnTo>
                  <a:pt x="54121" y="324720"/>
                </a:lnTo>
                <a:cubicBezTo>
                  <a:pt x="24231" y="324720"/>
                  <a:pt x="0" y="300489"/>
                  <a:pt x="0" y="270599"/>
                </a:cubicBezTo>
                <a:lnTo>
                  <a:pt x="0" y="54121"/>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82874" tIns="15852" rIns="282874" bIns="15852" numCol="1" spcCol="1270" anchor="ctr" anchorCtr="0">
            <a:noAutofit/>
          </a:bodyPr>
          <a:lstStyle/>
          <a:p>
            <a:pPr marL="0" lvl="0" indent="0" algn="l" defTabSz="1066800">
              <a:lnSpc>
                <a:spcPct val="90000"/>
              </a:lnSpc>
              <a:spcBef>
                <a:spcPct val="0"/>
              </a:spcBef>
              <a:spcAft>
                <a:spcPct val="35000"/>
              </a:spcAft>
              <a:buNone/>
            </a:pPr>
            <a:r>
              <a:rPr lang="en-US" altLang="zh-CN" sz="2400" b="1" kern="1200" dirty="0"/>
              <a:t>Issue</a:t>
            </a:r>
            <a:endParaRPr lang="zh-CN" altLang="en-US" sz="2400" kern="1200" dirty="0"/>
          </a:p>
        </p:txBody>
      </p:sp>
      <p:sp>
        <p:nvSpPr>
          <p:cNvPr id="8" name="Freeform: Shape 7">
            <a:extLst>
              <a:ext uri="{FF2B5EF4-FFF2-40B4-BE49-F238E27FC236}">
                <a16:creationId xmlns:a16="http://schemas.microsoft.com/office/drawing/2014/main" id="{A690A893-7729-C273-7D29-6109AED642C8}"/>
              </a:ext>
            </a:extLst>
          </p:cNvPr>
          <p:cNvSpPr/>
          <p:nvPr/>
        </p:nvSpPr>
        <p:spPr>
          <a:xfrm>
            <a:off x="1029269" y="4012483"/>
            <a:ext cx="10092188" cy="658349"/>
          </a:xfrm>
          <a:custGeom>
            <a:avLst/>
            <a:gdLst>
              <a:gd name="connsiteX0" fmla="*/ 0 w 10092188"/>
              <a:gd name="connsiteY0" fmla="*/ 0 h 658349"/>
              <a:gd name="connsiteX1" fmla="*/ 10092188 w 10092188"/>
              <a:gd name="connsiteY1" fmla="*/ 0 h 658349"/>
              <a:gd name="connsiteX2" fmla="*/ 10092188 w 10092188"/>
              <a:gd name="connsiteY2" fmla="*/ 658349 h 658349"/>
              <a:gd name="connsiteX3" fmla="*/ 0 w 10092188"/>
              <a:gd name="connsiteY3" fmla="*/ 658349 h 658349"/>
              <a:gd name="connsiteX4" fmla="*/ 0 w 10092188"/>
              <a:gd name="connsiteY4" fmla="*/ 0 h 658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2188" h="658349">
                <a:moveTo>
                  <a:pt x="0" y="0"/>
                </a:moveTo>
                <a:lnTo>
                  <a:pt x="10092188" y="0"/>
                </a:lnTo>
                <a:lnTo>
                  <a:pt x="10092188" y="658349"/>
                </a:lnTo>
                <a:lnTo>
                  <a:pt x="0" y="658349"/>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3266" tIns="229108" rIns="783266" bIns="142240" numCol="1" spcCol="1270" anchor="t" anchorCtr="0">
            <a:noAutofit/>
          </a:bodyPr>
          <a:lstStyle/>
          <a:p>
            <a:pPr marL="228600" lvl="1" indent="-228600" algn="l" defTabSz="889000">
              <a:lnSpc>
                <a:spcPct val="90000"/>
              </a:lnSpc>
              <a:spcBef>
                <a:spcPct val="0"/>
              </a:spcBef>
              <a:spcAft>
                <a:spcPct val="15000"/>
              </a:spcAft>
              <a:buChar char="•"/>
            </a:pPr>
            <a:r>
              <a:rPr lang="en-US" altLang="zh-CN" sz="2000" kern="1200" dirty="0">
                <a:solidFill>
                  <a:prstClr val="black">
                    <a:hueOff val="0"/>
                    <a:satOff val="0"/>
                    <a:lumOff val="0"/>
                    <a:alphaOff val="0"/>
                  </a:prstClr>
                </a:solidFill>
                <a:latin typeface="Calibri" panose="020F0502020204030204"/>
                <a:ea typeface="等线" panose="02010600030101010101" pitchFamily="2" charset="-122"/>
                <a:cs typeface="+mn-cs"/>
              </a:rPr>
              <a:t>Find relevant rules in deciding the issue stated.</a:t>
            </a:r>
            <a:endParaRPr lang="zh-CN" altLang="en-US" sz="2000" kern="1200" dirty="0">
              <a:solidFill>
                <a:prstClr val="black">
                  <a:hueOff val="0"/>
                  <a:satOff val="0"/>
                  <a:lumOff val="0"/>
                  <a:alphaOff val="0"/>
                </a:prstClr>
              </a:solidFill>
              <a:latin typeface="Calibri" panose="020F0502020204030204"/>
              <a:ea typeface="等线" panose="02010600030101010101" pitchFamily="2" charset="-122"/>
              <a:cs typeface="+mn-cs"/>
            </a:endParaRPr>
          </a:p>
        </p:txBody>
      </p:sp>
      <p:sp>
        <p:nvSpPr>
          <p:cNvPr id="9" name="Freeform: Shape 8">
            <a:extLst>
              <a:ext uri="{FF2B5EF4-FFF2-40B4-BE49-F238E27FC236}">
                <a16:creationId xmlns:a16="http://schemas.microsoft.com/office/drawing/2014/main" id="{181BFDC9-A328-FD10-BB03-78622F137D6A}"/>
              </a:ext>
            </a:extLst>
          </p:cNvPr>
          <p:cNvSpPr/>
          <p:nvPr/>
        </p:nvSpPr>
        <p:spPr>
          <a:xfrm>
            <a:off x="1533878" y="3850123"/>
            <a:ext cx="7064531" cy="324720"/>
          </a:xfrm>
          <a:custGeom>
            <a:avLst/>
            <a:gdLst>
              <a:gd name="connsiteX0" fmla="*/ 0 w 7064531"/>
              <a:gd name="connsiteY0" fmla="*/ 54121 h 324720"/>
              <a:gd name="connsiteX1" fmla="*/ 54121 w 7064531"/>
              <a:gd name="connsiteY1" fmla="*/ 0 h 324720"/>
              <a:gd name="connsiteX2" fmla="*/ 7010410 w 7064531"/>
              <a:gd name="connsiteY2" fmla="*/ 0 h 324720"/>
              <a:gd name="connsiteX3" fmla="*/ 7064531 w 7064531"/>
              <a:gd name="connsiteY3" fmla="*/ 54121 h 324720"/>
              <a:gd name="connsiteX4" fmla="*/ 7064531 w 7064531"/>
              <a:gd name="connsiteY4" fmla="*/ 270599 h 324720"/>
              <a:gd name="connsiteX5" fmla="*/ 7010410 w 7064531"/>
              <a:gd name="connsiteY5" fmla="*/ 324720 h 324720"/>
              <a:gd name="connsiteX6" fmla="*/ 54121 w 7064531"/>
              <a:gd name="connsiteY6" fmla="*/ 324720 h 324720"/>
              <a:gd name="connsiteX7" fmla="*/ 0 w 7064531"/>
              <a:gd name="connsiteY7" fmla="*/ 270599 h 324720"/>
              <a:gd name="connsiteX8" fmla="*/ 0 w 7064531"/>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64531" h="324720">
                <a:moveTo>
                  <a:pt x="0" y="54121"/>
                </a:moveTo>
                <a:cubicBezTo>
                  <a:pt x="0" y="24231"/>
                  <a:pt x="24231" y="0"/>
                  <a:pt x="54121" y="0"/>
                </a:cubicBezTo>
                <a:lnTo>
                  <a:pt x="7010410" y="0"/>
                </a:lnTo>
                <a:cubicBezTo>
                  <a:pt x="7040300" y="0"/>
                  <a:pt x="7064531" y="24231"/>
                  <a:pt x="7064531" y="54121"/>
                </a:cubicBezTo>
                <a:lnTo>
                  <a:pt x="7064531" y="270599"/>
                </a:lnTo>
                <a:cubicBezTo>
                  <a:pt x="7064531" y="300489"/>
                  <a:pt x="7040300" y="324720"/>
                  <a:pt x="7010410" y="324720"/>
                </a:cubicBezTo>
                <a:lnTo>
                  <a:pt x="54121" y="324720"/>
                </a:lnTo>
                <a:cubicBezTo>
                  <a:pt x="24231" y="324720"/>
                  <a:pt x="0" y="300489"/>
                  <a:pt x="0" y="270599"/>
                </a:cubicBezTo>
                <a:lnTo>
                  <a:pt x="0" y="54121"/>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82874" tIns="15852" rIns="282874" bIns="15852" numCol="1" spcCol="1270" anchor="ctr" anchorCtr="0">
            <a:noAutofit/>
          </a:bodyPr>
          <a:lstStyle/>
          <a:p>
            <a:pPr marL="0" lvl="0" indent="0" algn="l" defTabSz="1066800">
              <a:lnSpc>
                <a:spcPct val="90000"/>
              </a:lnSpc>
              <a:spcBef>
                <a:spcPct val="0"/>
              </a:spcBef>
              <a:spcAft>
                <a:spcPct val="35000"/>
              </a:spcAft>
              <a:buNone/>
            </a:pPr>
            <a:r>
              <a:rPr lang="en-US" altLang="zh-CN" sz="2400" b="1" kern="1200" dirty="0">
                <a:latin typeface="Calibri" panose="020F0502020204030204"/>
                <a:ea typeface="等线" panose="02010600030101010101" pitchFamily="2" charset="-122"/>
                <a:cs typeface="+mn-cs"/>
              </a:rPr>
              <a:t>Rule</a:t>
            </a:r>
            <a:endParaRPr lang="zh-CN" altLang="en-US" sz="2400" b="1" kern="1200" dirty="0">
              <a:latin typeface="Calibri" panose="020F0502020204030204"/>
              <a:ea typeface="等线" panose="02010600030101010101" pitchFamily="2" charset="-122"/>
              <a:cs typeface="+mn-cs"/>
            </a:endParaRPr>
          </a:p>
        </p:txBody>
      </p:sp>
      <p:sp>
        <p:nvSpPr>
          <p:cNvPr id="10" name="Freeform: Shape 9">
            <a:extLst>
              <a:ext uri="{FF2B5EF4-FFF2-40B4-BE49-F238E27FC236}">
                <a16:creationId xmlns:a16="http://schemas.microsoft.com/office/drawing/2014/main" id="{7BE3D8A0-35EF-042E-EEAA-3B6FDC56161D}"/>
              </a:ext>
            </a:extLst>
          </p:cNvPr>
          <p:cNvSpPr/>
          <p:nvPr/>
        </p:nvSpPr>
        <p:spPr>
          <a:xfrm>
            <a:off x="1029269" y="4892593"/>
            <a:ext cx="10092188" cy="987525"/>
          </a:xfrm>
          <a:custGeom>
            <a:avLst/>
            <a:gdLst>
              <a:gd name="connsiteX0" fmla="*/ 0 w 10092188"/>
              <a:gd name="connsiteY0" fmla="*/ 0 h 987525"/>
              <a:gd name="connsiteX1" fmla="*/ 10092188 w 10092188"/>
              <a:gd name="connsiteY1" fmla="*/ 0 h 987525"/>
              <a:gd name="connsiteX2" fmla="*/ 10092188 w 10092188"/>
              <a:gd name="connsiteY2" fmla="*/ 987525 h 987525"/>
              <a:gd name="connsiteX3" fmla="*/ 0 w 10092188"/>
              <a:gd name="connsiteY3" fmla="*/ 987525 h 987525"/>
              <a:gd name="connsiteX4" fmla="*/ 0 w 10092188"/>
              <a:gd name="connsiteY4" fmla="*/ 0 h 98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2188" h="987525">
                <a:moveTo>
                  <a:pt x="0" y="0"/>
                </a:moveTo>
                <a:lnTo>
                  <a:pt x="10092188" y="0"/>
                </a:lnTo>
                <a:lnTo>
                  <a:pt x="10092188" y="987525"/>
                </a:lnTo>
                <a:lnTo>
                  <a:pt x="0" y="987525"/>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3266" tIns="229108" rIns="783266"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prstClr val="black">
                    <a:hueOff val="0"/>
                    <a:satOff val="0"/>
                    <a:lumOff val="0"/>
                    <a:alphaOff val="0"/>
                  </a:prstClr>
                </a:solidFill>
                <a:latin typeface="Calibri" panose="020F0502020204030204"/>
                <a:ea typeface="等线" panose="02010600030101010101" pitchFamily="2" charset="-122"/>
                <a:cs typeface="+mn-cs"/>
              </a:rPr>
              <a:t>Analyze the case and apply the rules.</a:t>
            </a:r>
            <a:endParaRPr lang="zh-CN" altLang="en-US" sz="2000" kern="1200" dirty="0">
              <a:solidFill>
                <a:prstClr val="black">
                  <a:hueOff val="0"/>
                  <a:satOff val="0"/>
                  <a:lumOff val="0"/>
                  <a:alphaOff val="0"/>
                </a:prstClr>
              </a:solidFill>
              <a:latin typeface="Calibri" panose="020F0502020204030204"/>
              <a:ea typeface="等线" panose="02010600030101010101" pitchFamily="2" charset="-122"/>
              <a:cs typeface="+mn-cs"/>
            </a:endParaRPr>
          </a:p>
          <a:p>
            <a:pPr marL="228600" lvl="1" indent="-228600" algn="l" defTabSz="889000">
              <a:lnSpc>
                <a:spcPct val="90000"/>
              </a:lnSpc>
              <a:spcBef>
                <a:spcPct val="0"/>
              </a:spcBef>
              <a:spcAft>
                <a:spcPct val="15000"/>
              </a:spcAft>
              <a:buChar char="•"/>
            </a:pPr>
            <a:r>
              <a:rPr lang="en-US" altLang="zh-CN" sz="2000" kern="1200" dirty="0">
                <a:solidFill>
                  <a:prstClr val="black">
                    <a:hueOff val="0"/>
                    <a:satOff val="0"/>
                    <a:lumOff val="0"/>
                    <a:alphaOff val="0"/>
                  </a:prstClr>
                </a:solidFill>
                <a:latin typeface="Calibri" panose="020F0502020204030204"/>
                <a:ea typeface="等线" panose="02010600030101010101" pitchFamily="2" charset="-122"/>
                <a:cs typeface="+mn-cs"/>
              </a:rPr>
              <a:t>Utilize all the rules including exceptions as is required by the analysis.</a:t>
            </a:r>
            <a:endParaRPr lang="zh-CN" altLang="en-US" sz="2000" kern="1200" dirty="0">
              <a:solidFill>
                <a:prstClr val="black">
                  <a:hueOff val="0"/>
                  <a:satOff val="0"/>
                  <a:lumOff val="0"/>
                  <a:alphaOff val="0"/>
                </a:prstClr>
              </a:solidFill>
              <a:latin typeface="Calibri" panose="020F0502020204030204"/>
              <a:ea typeface="等线" panose="02010600030101010101" pitchFamily="2" charset="-122"/>
              <a:cs typeface="+mn-cs"/>
            </a:endParaRPr>
          </a:p>
        </p:txBody>
      </p:sp>
      <p:sp>
        <p:nvSpPr>
          <p:cNvPr id="11" name="Freeform: Shape 10">
            <a:extLst>
              <a:ext uri="{FF2B5EF4-FFF2-40B4-BE49-F238E27FC236}">
                <a16:creationId xmlns:a16="http://schemas.microsoft.com/office/drawing/2014/main" id="{B0F85F97-43AB-C2F5-095C-AD77492FEB3B}"/>
              </a:ext>
            </a:extLst>
          </p:cNvPr>
          <p:cNvSpPr/>
          <p:nvPr/>
        </p:nvSpPr>
        <p:spPr>
          <a:xfrm>
            <a:off x="1533878" y="4730233"/>
            <a:ext cx="7064531" cy="324720"/>
          </a:xfrm>
          <a:custGeom>
            <a:avLst/>
            <a:gdLst>
              <a:gd name="connsiteX0" fmla="*/ 0 w 7064531"/>
              <a:gd name="connsiteY0" fmla="*/ 54121 h 324720"/>
              <a:gd name="connsiteX1" fmla="*/ 54121 w 7064531"/>
              <a:gd name="connsiteY1" fmla="*/ 0 h 324720"/>
              <a:gd name="connsiteX2" fmla="*/ 7010410 w 7064531"/>
              <a:gd name="connsiteY2" fmla="*/ 0 h 324720"/>
              <a:gd name="connsiteX3" fmla="*/ 7064531 w 7064531"/>
              <a:gd name="connsiteY3" fmla="*/ 54121 h 324720"/>
              <a:gd name="connsiteX4" fmla="*/ 7064531 w 7064531"/>
              <a:gd name="connsiteY4" fmla="*/ 270599 h 324720"/>
              <a:gd name="connsiteX5" fmla="*/ 7010410 w 7064531"/>
              <a:gd name="connsiteY5" fmla="*/ 324720 h 324720"/>
              <a:gd name="connsiteX6" fmla="*/ 54121 w 7064531"/>
              <a:gd name="connsiteY6" fmla="*/ 324720 h 324720"/>
              <a:gd name="connsiteX7" fmla="*/ 0 w 7064531"/>
              <a:gd name="connsiteY7" fmla="*/ 270599 h 324720"/>
              <a:gd name="connsiteX8" fmla="*/ 0 w 7064531"/>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64531" h="324720">
                <a:moveTo>
                  <a:pt x="0" y="54121"/>
                </a:moveTo>
                <a:cubicBezTo>
                  <a:pt x="0" y="24231"/>
                  <a:pt x="24231" y="0"/>
                  <a:pt x="54121" y="0"/>
                </a:cubicBezTo>
                <a:lnTo>
                  <a:pt x="7010410" y="0"/>
                </a:lnTo>
                <a:cubicBezTo>
                  <a:pt x="7040300" y="0"/>
                  <a:pt x="7064531" y="24231"/>
                  <a:pt x="7064531" y="54121"/>
                </a:cubicBezTo>
                <a:lnTo>
                  <a:pt x="7064531" y="270599"/>
                </a:lnTo>
                <a:cubicBezTo>
                  <a:pt x="7064531" y="300489"/>
                  <a:pt x="7040300" y="324720"/>
                  <a:pt x="7010410" y="324720"/>
                </a:cubicBezTo>
                <a:lnTo>
                  <a:pt x="54121" y="324720"/>
                </a:lnTo>
                <a:cubicBezTo>
                  <a:pt x="24231" y="324720"/>
                  <a:pt x="0" y="300489"/>
                  <a:pt x="0" y="270599"/>
                </a:cubicBezTo>
                <a:lnTo>
                  <a:pt x="0" y="54121"/>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82874" tIns="15852" rIns="282874" bIns="15852" numCol="1" spcCol="1270" anchor="ctr" anchorCtr="0">
            <a:noAutofit/>
          </a:bodyPr>
          <a:lstStyle/>
          <a:p>
            <a:pPr marL="0" lvl="0" indent="0" algn="l" defTabSz="1066800">
              <a:lnSpc>
                <a:spcPct val="90000"/>
              </a:lnSpc>
              <a:spcBef>
                <a:spcPct val="0"/>
              </a:spcBef>
              <a:spcAft>
                <a:spcPct val="35000"/>
              </a:spcAft>
              <a:buNone/>
            </a:pPr>
            <a:r>
              <a:rPr lang="en-US" altLang="zh-CN" sz="2400" b="1" kern="1200" dirty="0">
                <a:latin typeface="Calibri" panose="020F0502020204030204"/>
                <a:ea typeface="等线" panose="02010600030101010101" pitchFamily="2" charset="-122"/>
                <a:cs typeface="+mn-cs"/>
              </a:rPr>
              <a:t>Application</a:t>
            </a:r>
            <a:endParaRPr lang="zh-CN" altLang="en-US" sz="2400" b="1" kern="1200" dirty="0">
              <a:latin typeface="Calibri" panose="020F0502020204030204"/>
              <a:ea typeface="等线" panose="02010600030101010101" pitchFamily="2" charset="-122"/>
              <a:cs typeface="+mn-cs"/>
            </a:endParaRPr>
          </a:p>
        </p:txBody>
      </p:sp>
      <p:sp>
        <p:nvSpPr>
          <p:cNvPr id="12" name="Freeform: Shape 11">
            <a:extLst>
              <a:ext uri="{FF2B5EF4-FFF2-40B4-BE49-F238E27FC236}">
                <a16:creationId xmlns:a16="http://schemas.microsoft.com/office/drawing/2014/main" id="{6C3C26AF-289D-220D-A12B-55E4DD238A81}"/>
              </a:ext>
            </a:extLst>
          </p:cNvPr>
          <p:cNvSpPr/>
          <p:nvPr/>
        </p:nvSpPr>
        <p:spPr>
          <a:xfrm>
            <a:off x="1029269" y="6101878"/>
            <a:ext cx="10092188" cy="658349"/>
          </a:xfrm>
          <a:custGeom>
            <a:avLst/>
            <a:gdLst>
              <a:gd name="connsiteX0" fmla="*/ 0 w 10092188"/>
              <a:gd name="connsiteY0" fmla="*/ 0 h 658349"/>
              <a:gd name="connsiteX1" fmla="*/ 10092188 w 10092188"/>
              <a:gd name="connsiteY1" fmla="*/ 0 h 658349"/>
              <a:gd name="connsiteX2" fmla="*/ 10092188 w 10092188"/>
              <a:gd name="connsiteY2" fmla="*/ 658349 h 658349"/>
              <a:gd name="connsiteX3" fmla="*/ 0 w 10092188"/>
              <a:gd name="connsiteY3" fmla="*/ 658349 h 658349"/>
              <a:gd name="connsiteX4" fmla="*/ 0 w 10092188"/>
              <a:gd name="connsiteY4" fmla="*/ 0 h 658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2188" h="658349">
                <a:moveTo>
                  <a:pt x="0" y="0"/>
                </a:moveTo>
                <a:lnTo>
                  <a:pt x="10092188" y="0"/>
                </a:lnTo>
                <a:lnTo>
                  <a:pt x="10092188" y="658349"/>
                </a:lnTo>
                <a:lnTo>
                  <a:pt x="0" y="658349"/>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3266" tIns="229108" rIns="783266" bIns="142240" numCol="1" spcCol="1270" anchor="t" anchorCtr="0">
            <a:noAutofit/>
          </a:bodyPr>
          <a:lstStyle/>
          <a:p>
            <a:pPr marL="228600" lvl="1" indent="-228600" algn="l" defTabSz="889000">
              <a:lnSpc>
                <a:spcPct val="90000"/>
              </a:lnSpc>
              <a:spcBef>
                <a:spcPct val="0"/>
              </a:spcBef>
              <a:spcAft>
                <a:spcPct val="15000"/>
              </a:spcAft>
              <a:buChar char="•"/>
            </a:pPr>
            <a:r>
              <a:rPr lang="en-US" altLang="zh-CN" sz="2000" kern="1200" dirty="0">
                <a:solidFill>
                  <a:prstClr val="black">
                    <a:hueOff val="0"/>
                    <a:satOff val="0"/>
                    <a:lumOff val="0"/>
                    <a:alphaOff val="0"/>
                  </a:prstClr>
                </a:solidFill>
                <a:latin typeface="Calibri" panose="020F0502020204030204"/>
                <a:ea typeface="等线" panose="02010600030101010101" pitchFamily="2" charset="-122"/>
                <a:cs typeface="+mn-cs"/>
              </a:rPr>
              <a:t>Restates the issue and provides the final answer.</a:t>
            </a:r>
            <a:endParaRPr lang="zh-CN" altLang="en-US" sz="2000" kern="1200" dirty="0">
              <a:solidFill>
                <a:prstClr val="black">
                  <a:hueOff val="0"/>
                  <a:satOff val="0"/>
                  <a:lumOff val="0"/>
                  <a:alphaOff val="0"/>
                </a:prstClr>
              </a:solidFill>
              <a:latin typeface="Calibri" panose="020F0502020204030204"/>
              <a:ea typeface="等线" panose="02010600030101010101" pitchFamily="2" charset="-122"/>
              <a:cs typeface="+mn-cs"/>
            </a:endParaRPr>
          </a:p>
        </p:txBody>
      </p:sp>
      <p:sp>
        <p:nvSpPr>
          <p:cNvPr id="13" name="Freeform: Shape 12">
            <a:extLst>
              <a:ext uri="{FF2B5EF4-FFF2-40B4-BE49-F238E27FC236}">
                <a16:creationId xmlns:a16="http://schemas.microsoft.com/office/drawing/2014/main" id="{6D2081B0-0AE1-D990-05B7-348D93F51670}"/>
              </a:ext>
            </a:extLst>
          </p:cNvPr>
          <p:cNvSpPr/>
          <p:nvPr/>
        </p:nvSpPr>
        <p:spPr>
          <a:xfrm>
            <a:off x="1533878" y="5939518"/>
            <a:ext cx="7064531" cy="324720"/>
          </a:xfrm>
          <a:custGeom>
            <a:avLst/>
            <a:gdLst>
              <a:gd name="connsiteX0" fmla="*/ 0 w 7064531"/>
              <a:gd name="connsiteY0" fmla="*/ 54121 h 324720"/>
              <a:gd name="connsiteX1" fmla="*/ 54121 w 7064531"/>
              <a:gd name="connsiteY1" fmla="*/ 0 h 324720"/>
              <a:gd name="connsiteX2" fmla="*/ 7010410 w 7064531"/>
              <a:gd name="connsiteY2" fmla="*/ 0 h 324720"/>
              <a:gd name="connsiteX3" fmla="*/ 7064531 w 7064531"/>
              <a:gd name="connsiteY3" fmla="*/ 54121 h 324720"/>
              <a:gd name="connsiteX4" fmla="*/ 7064531 w 7064531"/>
              <a:gd name="connsiteY4" fmla="*/ 270599 h 324720"/>
              <a:gd name="connsiteX5" fmla="*/ 7010410 w 7064531"/>
              <a:gd name="connsiteY5" fmla="*/ 324720 h 324720"/>
              <a:gd name="connsiteX6" fmla="*/ 54121 w 7064531"/>
              <a:gd name="connsiteY6" fmla="*/ 324720 h 324720"/>
              <a:gd name="connsiteX7" fmla="*/ 0 w 7064531"/>
              <a:gd name="connsiteY7" fmla="*/ 270599 h 324720"/>
              <a:gd name="connsiteX8" fmla="*/ 0 w 7064531"/>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64531" h="324720">
                <a:moveTo>
                  <a:pt x="0" y="54121"/>
                </a:moveTo>
                <a:cubicBezTo>
                  <a:pt x="0" y="24231"/>
                  <a:pt x="24231" y="0"/>
                  <a:pt x="54121" y="0"/>
                </a:cubicBezTo>
                <a:lnTo>
                  <a:pt x="7010410" y="0"/>
                </a:lnTo>
                <a:cubicBezTo>
                  <a:pt x="7040300" y="0"/>
                  <a:pt x="7064531" y="24231"/>
                  <a:pt x="7064531" y="54121"/>
                </a:cubicBezTo>
                <a:lnTo>
                  <a:pt x="7064531" y="270599"/>
                </a:lnTo>
                <a:cubicBezTo>
                  <a:pt x="7064531" y="300489"/>
                  <a:pt x="7040300" y="324720"/>
                  <a:pt x="7010410" y="324720"/>
                </a:cubicBezTo>
                <a:lnTo>
                  <a:pt x="54121" y="324720"/>
                </a:lnTo>
                <a:cubicBezTo>
                  <a:pt x="24231" y="324720"/>
                  <a:pt x="0" y="300489"/>
                  <a:pt x="0" y="270599"/>
                </a:cubicBezTo>
                <a:lnTo>
                  <a:pt x="0" y="54121"/>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82874" tIns="15852" rIns="282874" bIns="15852" numCol="1" spcCol="1270" anchor="ctr" anchorCtr="0">
            <a:noAutofit/>
          </a:bodyPr>
          <a:lstStyle/>
          <a:p>
            <a:pPr marL="0" lvl="0" indent="0" algn="l" defTabSz="1066800">
              <a:lnSpc>
                <a:spcPct val="90000"/>
              </a:lnSpc>
              <a:spcBef>
                <a:spcPct val="0"/>
              </a:spcBef>
              <a:spcAft>
                <a:spcPct val="35000"/>
              </a:spcAft>
              <a:buNone/>
            </a:pPr>
            <a:r>
              <a:rPr lang="en-US" altLang="zh-CN" sz="2400" b="1" kern="1200">
                <a:latin typeface="Calibri" panose="020F0502020204030204"/>
                <a:ea typeface="等线" panose="02010600030101010101" pitchFamily="2" charset="-122"/>
                <a:cs typeface="+mn-cs"/>
              </a:rPr>
              <a:t>Conclusion</a:t>
            </a:r>
            <a:endParaRPr lang="zh-CN" altLang="en-US" sz="2400" b="1" kern="1200" dirty="0">
              <a:latin typeface="Calibri" panose="020F0502020204030204"/>
              <a:ea typeface="等线" panose="02010600030101010101" pitchFamily="2" charset="-122"/>
              <a:cs typeface="+mn-cs"/>
            </a:endParaRPr>
          </a:p>
        </p:txBody>
      </p:sp>
      <p:sp>
        <p:nvSpPr>
          <p:cNvPr id="14" name="文本框 13">
            <a:extLst>
              <a:ext uri="{FF2B5EF4-FFF2-40B4-BE49-F238E27FC236}">
                <a16:creationId xmlns:a16="http://schemas.microsoft.com/office/drawing/2014/main" id="{631D864B-CBBB-D8AE-2603-854C579C02E2}"/>
              </a:ext>
            </a:extLst>
          </p:cNvPr>
          <p:cNvSpPr txBox="1"/>
          <p:nvPr/>
        </p:nvSpPr>
        <p:spPr>
          <a:xfrm>
            <a:off x="1029269" y="1831854"/>
            <a:ext cx="10092188" cy="923330"/>
          </a:xfrm>
          <a:prstGeom prst="rect">
            <a:avLst/>
          </a:prstGeom>
          <a:noFill/>
          <a:ln w="25400">
            <a:solidFill>
              <a:schemeClr val="accent1"/>
            </a:solidFill>
          </a:ln>
        </p:spPr>
        <p:txBody>
          <a:bodyPr wrap="square" rtlCol="0">
            <a:spAutoFit/>
          </a:bodyPr>
          <a:lstStyle/>
          <a:p>
            <a:pPr algn="l"/>
            <a:r>
              <a:rPr lang="en-US" altLang="zh-CN" b="1" dirty="0">
                <a:latin typeface="Calibri" panose="020F0502020204030204" pitchFamily="34" charset="0"/>
              </a:rPr>
              <a:t>Anonymized Sampled GDPR Case: </a:t>
            </a:r>
            <a:r>
              <a:rPr lang="en-US" altLang="zh-CN" dirty="0">
                <a:solidFill>
                  <a:srgbClr val="0068BD"/>
                </a:solidFill>
                <a:latin typeface="Calibri" panose="020F0502020204030204" pitchFamily="34" charset="0"/>
              </a:rPr>
              <a:t>An individual began receiving unsolicited advertising emails from Rossi Carta </a:t>
            </a:r>
            <a:r>
              <a:rPr lang="en-US" altLang="zh-CN" dirty="0" err="1">
                <a:solidFill>
                  <a:srgbClr val="0068BD"/>
                </a:solidFill>
                <a:latin typeface="Calibri" panose="020F0502020204030204" pitchFamily="34" charset="0"/>
              </a:rPr>
              <a:t>S.r.l</a:t>
            </a:r>
            <a:r>
              <a:rPr lang="en-US" altLang="zh-CN" dirty="0">
                <a:solidFill>
                  <a:srgbClr val="0068BD"/>
                </a:solidFill>
                <a:latin typeface="Calibri" panose="020F0502020204030204" pitchFamily="34" charset="0"/>
              </a:rPr>
              <a:t>. Despite the individual's attempts to stop these emails by exercising their data subject rights, the company failed to properly process these requests.</a:t>
            </a:r>
            <a:endParaRPr lang="en-US" altLang="zh-CN" dirty="0">
              <a:latin typeface="Calibri" panose="020F0502020204030204" pitchFamily="34" charset="0"/>
            </a:endParaRPr>
          </a:p>
        </p:txBody>
      </p:sp>
      <p:sp>
        <p:nvSpPr>
          <p:cNvPr id="15" name="内容占位符 2">
            <a:extLst>
              <a:ext uri="{FF2B5EF4-FFF2-40B4-BE49-F238E27FC236}">
                <a16:creationId xmlns:a16="http://schemas.microsoft.com/office/drawing/2014/main" id="{055E5BFB-0352-F9E7-600B-146932B845E1}"/>
              </a:ext>
            </a:extLst>
          </p:cNvPr>
          <p:cNvSpPr txBox="1">
            <a:spLocks/>
          </p:cNvSpPr>
          <p:nvPr/>
        </p:nvSpPr>
        <p:spPr>
          <a:xfrm>
            <a:off x="898938" y="1014923"/>
            <a:ext cx="10352850" cy="12412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CN" sz="2200" dirty="0"/>
              <a:t>Legal experts apply legal analysis via reasoning based on the case and rules.</a:t>
            </a:r>
          </a:p>
          <a:p>
            <a:pPr lvl="1"/>
            <a:r>
              <a:rPr lang="en-US" altLang="zh-CN" sz="2200" dirty="0"/>
              <a:t>IRAC analysis: </a:t>
            </a:r>
            <a:r>
              <a:rPr lang="en-US" altLang="zh-CN" sz="2200" u="sng" dirty="0"/>
              <a:t>Issue</a:t>
            </a:r>
            <a:r>
              <a:rPr lang="en-US" altLang="zh-CN" sz="2200" dirty="0"/>
              <a:t>, </a:t>
            </a:r>
            <a:r>
              <a:rPr lang="en-US" altLang="zh-CN" sz="2200" u="sng" dirty="0"/>
              <a:t>Rule</a:t>
            </a:r>
            <a:r>
              <a:rPr lang="en-US" altLang="zh-CN" sz="2200" dirty="0"/>
              <a:t>, </a:t>
            </a:r>
            <a:r>
              <a:rPr lang="en-US" altLang="zh-CN" sz="2200" u="sng" dirty="0"/>
              <a:t>Application</a:t>
            </a:r>
            <a:r>
              <a:rPr lang="en-US" altLang="zh-CN" sz="2200" dirty="0"/>
              <a:t>, and </a:t>
            </a:r>
            <a:r>
              <a:rPr lang="en-US" altLang="zh-CN" sz="2200" u="sng" dirty="0"/>
              <a:t>Conclusion</a:t>
            </a:r>
            <a:r>
              <a:rPr lang="en-US" altLang="zh-CN" sz="2200" dirty="0"/>
              <a:t>.</a:t>
            </a:r>
          </a:p>
        </p:txBody>
      </p:sp>
    </p:spTree>
    <p:extLst>
      <p:ext uri="{BB962C8B-B14F-4D97-AF65-F5344CB8AC3E}">
        <p14:creationId xmlns:p14="http://schemas.microsoft.com/office/powerpoint/2010/main" val="355303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1B0A6-6A70-C53A-560F-8130549BF8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00AF5-EB2C-DAF9-C426-BF3020E53207}"/>
              </a:ext>
            </a:extLst>
          </p:cNvPr>
          <p:cNvSpPr>
            <a:spLocks noGrp="1"/>
          </p:cNvSpPr>
          <p:nvPr>
            <p:ph type="title"/>
          </p:nvPr>
        </p:nvSpPr>
        <p:spPr>
          <a:xfrm>
            <a:off x="155562" y="2770"/>
            <a:ext cx="11096225" cy="864478"/>
          </a:xfrm>
        </p:spPr>
        <p:txBody>
          <a:bodyPr>
            <a:normAutofit/>
          </a:bodyPr>
          <a:lstStyle/>
          <a:p>
            <a:r>
              <a:rPr lang="en-HK" sz="4000" dirty="0"/>
              <a:t>Compliance Checking as RAG Pipeline</a:t>
            </a:r>
          </a:p>
        </p:txBody>
      </p:sp>
      <p:sp>
        <p:nvSpPr>
          <p:cNvPr id="4" name="Slide Number Placeholder 3">
            <a:extLst>
              <a:ext uri="{FF2B5EF4-FFF2-40B4-BE49-F238E27FC236}">
                <a16:creationId xmlns:a16="http://schemas.microsoft.com/office/drawing/2014/main" id="{E78ED3D0-4C1A-F2CA-9238-443C052E7648}"/>
              </a:ext>
            </a:extLst>
          </p:cNvPr>
          <p:cNvSpPr>
            <a:spLocks noGrp="1"/>
          </p:cNvSpPr>
          <p:nvPr>
            <p:ph type="sldNum" sz="quarter" idx="12"/>
          </p:nvPr>
        </p:nvSpPr>
        <p:spPr>
          <a:xfrm>
            <a:off x="9448800" y="6472921"/>
            <a:ext cx="2743200" cy="365125"/>
          </a:xfrm>
        </p:spPr>
        <p:txBody>
          <a:bodyPr/>
          <a:lstStyle/>
          <a:p>
            <a:fld id="{360D54F1-1E69-41BF-8A89-6B497D4E24EC}" type="slidenum">
              <a:rPr lang="en-US" smtClean="0"/>
              <a:t>16</a:t>
            </a:fld>
            <a:endParaRPr lang="en-US" dirty="0"/>
          </a:p>
        </p:txBody>
      </p:sp>
      <p:pic>
        <p:nvPicPr>
          <p:cNvPr id="31" name="图片 30" descr="文本&#10;&#10;AI 生成的内容可能不正确。">
            <a:extLst>
              <a:ext uri="{FF2B5EF4-FFF2-40B4-BE49-F238E27FC236}">
                <a16:creationId xmlns:a16="http://schemas.microsoft.com/office/drawing/2014/main" id="{4A8AA9F7-390A-250B-7115-C57B6A56E3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9355" y="699479"/>
            <a:ext cx="8408653" cy="5941211"/>
          </a:xfrm>
          <a:prstGeom prst="rect">
            <a:avLst/>
          </a:prstGeom>
        </p:spPr>
      </p:pic>
      <p:sp>
        <p:nvSpPr>
          <p:cNvPr id="34" name="内容占位符 2">
            <a:extLst>
              <a:ext uri="{FF2B5EF4-FFF2-40B4-BE49-F238E27FC236}">
                <a16:creationId xmlns:a16="http://schemas.microsoft.com/office/drawing/2014/main" id="{4B60AD1B-21D9-4090-B219-3148DC312C20}"/>
              </a:ext>
            </a:extLst>
          </p:cNvPr>
          <p:cNvSpPr>
            <a:spLocks noGrp="1"/>
          </p:cNvSpPr>
          <p:nvPr>
            <p:ph idx="1"/>
          </p:nvPr>
        </p:nvSpPr>
        <p:spPr>
          <a:xfrm>
            <a:off x="98944" y="1567861"/>
            <a:ext cx="3266961" cy="4299379"/>
          </a:xfrm>
        </p:spPr>
        <p:txBody>
          <a:bodyPr>
            <a:noAutofit/>
          </a:bodyPr>
          <a:lstStyle/>
          <a:p>
            <a:pPr marL="0" indent="0">
              <a:buNone/>
            </a:pPr>
            <a:r>
              <a:rPr lang="en-US" altLang="zh-CN" sz="2000" dirty="0"/>
              <a:t>IRAC via Retrieval augmented generation (RAG):</a:t>
            </a:r>
          </a:p>
          <a:p>
            <a:pPr algn="just"/>
            <a:r>
              <a:rPr lang="en-US" altLang="zh-CN" sz="1800" b="1" dirty="0"/>
              <a:t>Issue:</a:t>
            </a:r>
            <a:r>
              <a:rPr lang="en-US" altLang="zh-CN" sz="1800" dirty="0"/>
              <a:t> </a:t>
            </a:r>
            <a:r>
              <a:rPr lang="en-US" altLang="zh-CN" sz="1800" dirty="0" err="1"/>
              <a:t>structuralization</a:t>
            </a:r>
            <a:r>
              <a:rPr lang="en-US" altLang="zh-CN" sz="1800" dirty="0"/>
              <a:t> via </a:t>
            </a:r>
            <a:r>
              <a:rPr lang="en-US" altLang="zh-CN" sz="1800" dirty="0">
                <a:solidFill>
                  <a:srgbClr val="FF0000"/>
                </a:solidFill>
              </a:rPr>
              <a:t>contextual integrity theory</a:t>
            </a:r>
          </a:p>
          <a:p>
            <a:pPr algn="just"/>
            <a:r>
              <a:rPr lang="en-US" altLang="zh-CN" sz="1800" b="1" dirty="0"/>
              <a:t>Rule:</a:t>
            </a:r>
            <a:r>
              <a:rPr lang="en-US" altLang="zh-CN" sz="1800" dirty="0"/>
              <a:t> Find applicable rules with implemented </a:t>
            </a:r>
            <a:r>
              <a:rPr lang="en-US" altLang="zh-CN" sz="1800" dirty="0">
                <a:solidFill>
                  <a:srgbClr val="FF0000"/>
                </a:solidFill>
              </a:rPr>
              <a:t>retrievers</a:t>
            </a:r>
          </a:p>
          <a:p>
            <a:pPr algn="just"/>
            <a:r>
              <a:rPr lang="en-US" altLang="zh-CN" sz="1800" b="1" dirty="0"/>
              <a:t>Application:</a:t>
            </a:r>
            <a:r>
              <a:rPr lang="en-US" altLang="zh-CN" sz="1800" dirty="0"/>
              <a:t> Analyze the full content of retrieved rules including exceptions and apply the rules on the issue via </a:t>
            </a:r>
            <a:r>
              <a:rPr lang="en-US" altLang="zh-CN" sz="1800" dirty="0">
                <a:solidFill>
                  <a:srgbClr val="FF0000"/>
                </a:solidFill>
              </a:rPr>
              <a:t>LLM reasoning</a:t>
            </a:r>
            <a:r>
              <a:rPr lang="en-US" altLang="zh-CN" sz="1800" dirty="0"/>
              <a:t>.</a:t>
            </a:r>
          </a:p>
          <a:p>
            <a:pPr algn="just"/>
            <a:r>
              <a:rPr lang="en-US" altLang="zh-CN" sz="1800" b="1" dirty="0"/>
              <a:t>Conclusion:</a:t>
            </a:r>
            <a:r>
              <a:rPr lang="en-US" altLang="zh-CN" sz="1800" dirty="0"/>
              <a:t> Restates the issue and provides the </a:t>
            </a:r>
            <a:r>
              <a:rPr lang="en-US" altLang="zh-CN" sz="1800" dirty="0">
                <a:solidFill>
                  <a:srgbClr val="FF0000"/>
                </a:solidFill>
              </a:rPr>
              <a:t>final answer </a:t>
            </a:r>
            <a:r>
              <a:rPr lang="en-US" altLang="zh-CN" sz="1800" dirty="0"/>
              <a:t>with explanations and cited rules.</a:t>
            </a:r>
          </a:p>
        </p:txBody>
      </p:sp>
      <p:sp>
        <p:nvSpPr>
          <p:cNvPr id="5" name="TextBox 4">
            <a:extLst>
              <a:ext uri="{FF2B5EF4-FFF2-40B4-BE49-F238E27FC236}">
                <a16:creationId xmlns:a16="http://schemas.microsoft.com/office/drawing/2014/main" id="{4FA0E5EB-E46F-9A1C-1B7C-853EBA8B0EFD}"/>
              </a:ext>
            </a:extLst>
          </p:cNvPr>
          <p:cNvSpPr txBox="1"/>
          <p:nvPr/>
        </p:nvSpPr>
        <p:spPr>
          <a:xfrm>
            <a:off x="13992" y="6590670"/>
            <a:ext cx="12164016" cy="261610"/>
          </a:xfrm>
          <a:prstGeom prst="rect">
            <a:avLst/>
          </a:prstGeom>
          <a:noFill/>
        </p:spPr>
        <p:txBody>
          <a:bodyPr wrap="square">
            <a:spAutoFit/>
          </a:bodyPr>
          <a:lstStyle/>
          <a:p>
            <a:r>
              <a:rPr lang="en-HK" sz="1100" dirty="0"/>
              <a:t>Haoran Li, Wenbin Hu, Huihao Jing, Yulin Chen, Qi Hu, Sirui Han, </a:t>
            </a:r>
            <a:r>
              <a:rPr lang="en-HK" sz="1100" dirty="0" err="1"/>
              <a:t>Tianshu</a:t>
            </a:r>
            <a:r>
              <a:rPr lang="en-HK" sz="1100" dirty="0"/>
              <a:t> Chu, </a:t>
            </a:r>
            <a:r>
              <a:rPr lang="en-HK" sz="1100" dirty="0" err="1"/>
              <a:t>Peizhao</a:t>
            </a:r>
            <a:r>
              <a:rPr lang="en-HK" sz="1100" dirty="0"/>
              <a:t> Hu, Yangqiu Song: </a:t>
            </a:r>
            <a:r>
              <a:rPr lang="en-HK" sz="1100" dirty="0" err="1"/>
              <a:t>PrivaCI</a:t>
            </a:r>
            <a:r>
              <a:rPr lang="en-HK" sz="1100" dirty="0"/>
              <a:t>-Bench: Evaluating Privacy with Contextual Integrity and Legal Compliance. </a:t>
            </a:r>
            <a:r>
              <a:rPr lang="en-HK" sz="1100" b="1" dirty="0"/>
              <a:t>ACL</a:t>
            </a:r>
            <a:r>
              <a:rPr lang="en-HK" sz="1100" dirty="0"/>
              <a:t> 2025 </a:t>
            </a:r>
          </a:p>
        </p:txBody>
      </p:sp>
      <p:sp>
        <p:nvSpPr>
          <p:cNvPr id="3" name="Arrow: Right 2">
            <a:extLst>
              <a:ext uri="{FF2B5EF4-FFF2-40B4-BE49-F238E27FC236}">
                <a16:creationId xmlns:a16="http://schemas.microsoft.com/office/drawing/2014/main" id="{974C727A-D805-89F7-8048-E061DA19096F}"/>
              </a:ext>
            </a:extLst>
          </p:cNvPr>
          <p:cNvSpPr/>
          <p:nvPr/>
        </p:nvSpPr>
        <p:spPr>
          <a:xfrm>
            <a:off x="3521952" y="4903974"/>
            <a:ext cx="672752" cy="41881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6" name="Arrow: Right 5">
            <a:extLst>
              <a:ext uri="{FF2B5EF4-FFF2-40B4-BE49-F238E27FC236}">
                <a16:creationId xmlns:a16="http://schemas.microsoft.com/office/drawing/2014/main" id="{D5DFDD76-E784-1BBC-BA79-D73F9BD54BB4}"/>
              </a:ext>
            </a:extLst>
          </p:cNvPr>
          <p:cNvSpPr/>
          <p:nvPr/>
        </p:nvSpPr>
        <p:spPr>
          <a:xfrm>
            <a:off x="6545564" y="4903976"/>
            <a:ext cx="672752" cy="41881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7" name="Arrow: Right 6">
            <a:extLst>
              <a:ext uri="{FF2B5EF4-FFF2-40B4-BE49-F238E27FC236}">
                <a16:creationId xmlns:a16="http://schemas.microsoft.com/office/drawing/2014/main" id="{7C70BCB5-293C-FAE6-73CC-FABFCAE62C81}"/>
              </a:ext>
            </a:extLst>
          </p:cNvPr>
          <p:cNvSpPr/>
          <p:nvPr/>
        </p:nvSpPr>
        <p:spPr>
          <a:xfrm>
            <a:off x="10159357" y="4903975"/>
            <a:ext cx="672752" cy="41881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8" name="Arrow: Right 7">
            <a:extLst>
              <a:ext uri="{FF2B5EF4-FFF2-40B4-BE49-F238E27FC236}">
                <a16:creationId xmlns:a16="http://schemas.microsoft.com/office/drawing/2014/main" id="{E1A29D66-040E-042B-6364-472D8A36D49A}"/>
              </a:ext>
            </a:extLst>
          </p:cNvPr>
          <p:cNvSpPr/>
          <p:nvPr/>
        </p:nvSpPr>
        <p:spPr>
          <a:xfrm>
            <a:off x="3185576" y="1116392"/>
            <a:ext cx="672752" cy="41881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9" name="Arrow: Right 8">
            <a:extLst>
              <a:ext uri="{FF2B5EF4-FFF2-40B4-BE49-F238E27FC236}">
                <a16:creationId xmlns:a16="http://schemas.microsoft.com/office/drawing/2014/main" id="{CE3ED50D-482A-9FF7-108D-334E5F7570AD}"/>
              </a:ext>
            </a:extLst>
          </p:cNvPr>
          <p:cNvSpPr/>
          <p:nvPr/>
        </p:nvSpPr>
        <p:spPr>
          <a:xfrm>
            <a:off x="8206368" y="3583170"/>
            <a:ext cx="672752" cy="41881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Tree>
    <p:extLst>
      <p:ext uri="{BB962C8B-B14F-4D97-AF65-F5344CB8AC3E}">
        <p14:creationId xmlns:p14="http://schemas.microsoft.com/office/powerpoint/2010/main" val="370687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
                                            <p:txEl>
                                              <p:pRg st="4" end="4"/>
                                            </p:txEl>
                                          </p:spTgt>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0AAB1D-C09D-7959-E5A0-FECD26A46C1D}"/>
              </a:ext>
            </a:extLst>
          </p:cNvPr>
          <p:cNvSpPr>
            <a:spLocks noGrp="1"/>
          </p:cNvSpPr>
          <p:nvPr>
            <p:ph idx="1"/>
          </p:nvPr>
        </p:nvSpPr>
        <p:spPr>
          <a:xfrm>
            <a:off x="58604" y="1288425"/>
            <a:ext cx="3428204" cy="5456063"/>
          </a:xfrm>
        </p:spPr>
        <p:txBody>
          <a:bodyPr>
            <a:normAutofit/>
          </a:bodyPr>
          <a:lstStyle/>
          <a:p>
            <a:r>
              <a:rPr lang="en-US" altLang="zh-CN" dirty="0"/>
              <a:t>A CI-based example of privacy evaluation reasoning</a:t>
            </a:r>
          </a:p>
          <a:p>
            <a:endParaRPr lang="en-US" dirty="0"/>
          </a:p>
          <a:p>
            <a:r>
              <a:rPr lang="en-US" dirty="0"/>
              <a:t>A checklist is used in the template to assign </a:t>
            </a:r>
            <a:r>
              <a:rPr lang="en-US" dirty="0">
                <a:solidFill>
                  <a:srgbClr val="FF0000"/>
                </a:solidFill>
              </a:rPr>
              <a:t>social roles</a:t>
            </a:r>
            <a:r>
              <a:rPr lang="en-US" dirty="0"/>
              <a:t>, </a:t>
            </a:r>
            <a:r>
              <a:rPr lang="en-US" dirty="0">
                <a:solidFill>
                  <a:srgbClr val="00B0F0"/>
                </a:solidFill>
              </a:rPr>
              <a:t>attributes</a:t>
            </a:r>
            <a:r>
              <a:rPr lang="en-US" dirty="0"/>
              <a:t>, and </a:t>
            </a:r>
            <a:r>
              <a:rPr lang="en-US" dirty="0">
                <a:solidFill>
                  <a:srgbClr val="00B050"/>
                </a:solidFill>
              </a:rPr>
              <a:t>information types</a:t>
            </a:r>
            <a:r>
              <a:rPr lang="en-US" dirty="0"/>
              <a:t>, etc.</a:t>
            </a:r>
            <a:endParaRPr lang="en-HK" dirty="0"/>
          </a:p>
        </p:txBody>
      </p:sp>
      <p:sp>
        <p:nvSpPr>
          <p:cNvPr id="4" name="Slide Number Placeholder 3">
            <a:extLst>
              <a:ext uri="{FF2B5EF4-FFF2-40B4-BE49-F238E27FC236}">
                <a16:creationId xmlns:a16="http://schemas.microsoft.com/office/drawing/2014/main" id="{61EEB06C-AD5E-F111-E931-3E7211CB5A0B}"/>
              </a:ext>
            </a:extLst>
          </p:cNvPr>
          <p:cNvSpPr>
            <a:spLocks noGrp="1"/>
          </p:cNvSpPr>
          <p:nvPr>
            <p:ph type="sldNum" sz="quarter" idx="12"/>
          </p:nvPr>
        </p:nvSpPr>
        <p:spPr/>
        <p:txBody>
          <a:bodyPr/>
          <a:lstStyle/>
          <a:p>
            <a:fld id="{360D54F1-1E69-41BF-8A89-6B497D4E24EC}" type="slidenum">
              <a:rPr lang="en-US" smtClean="0"/>
              <a:t>17</a:t>
            </a:fld>
            <a:endParaRPr lang="en-US"/>
          </a:p>
        </p:txBody>
      </p:sp>
      <p:pic>
        <p:nvPicPr>
          <p:cNvPr id="6" name="Picture 5">
            <a:extLst>
              <a:ext uri="{FF2B5EF4-FFF2-40B4-BE49-F238E27FC236}">
                <a16:creationId xmlns:a16="http://schemas.microsoft.com/office/drawing/2014/main" id="{09DC7870-3297-FE27-66D8-69B261A0BA90}"/>
              </a:ext>
            </a:extLst>
          </p:cNvPr>
          <p:cNvPicPr>
            <a:picLocks noChangeAspect="1"/>
          </p:cNvPicPr>
          <p:nvPr/>
        </p:nvPicPr>
        <p:blipFill>
          <a:blip r:embed="rId2"/>
          <a:stretch>
            <a:fillRect/>
          </a:stretch>
        </p:blipFill>
        <p:spPr>
          <a:xfrm>
            <a:off x="3935073" y="0"/>
            <a:ext cx="8256927" cy="6574715"/>
          </a:xfrm>
          <a:prstGeom prst="rect">
            <a:avLst/>
          </a:prstGeom>
        </p:spPr>
      </p:pic>
      <p:sp>
        <p:nvSpPr>
          <p:cNvPr id="5" name="矩形 1">
            <a:extLst>
              <a:ext uri="{FF2B5EF4-FFF2-40B4-BE49-F238E27FC236}">
                <a16:creationId xmlns:a16="http://schemas.microsoft.com/office/drawing/2014/main" id="{18CFFA10-6FD5-9F28-4337-396BBA5677FA}"/>
              </a:ext>
            </a:extLst>
          </p:cNvPr>
          <p:cNvSpPr/>
          <p:nvPr/>
        </p:nvSpPr>
        <p:spPr>
          <a:xfrm>
            <a:off x="-1" y="6458553"/>
            <a:ext cx="12192000" cy="430887"/>
          </a:xfrm>
          <a:prstGeom prst="rect">
            <a:avLst/>
          </a:prstGeom>
        </p:spPr>
        <p:txBody>
          <a:bodyPr wrap="square">
            <a:spAutoFit/>
          </a:bodyPr>
          <a:lstStyle/>
          <a:p>
            <a:r>
              <a:rPr lang="en-US" altLang="zh-CN" sz="1100" dirty="0"/>
              <a:t>Wei Fan, Haoran Li, </a:t>
            </a:r>
            <a:r>
              <a:rPr lang="en-US" altLang="zh-CN" sz="1100" dirty="0" err="1"/>
              <a:t>Zheye</a:t>
            </a:r>
            <a:r>
              <a:rPr lang="en-US" altLang="zh-CN" sz="1100" dirty="0"/>
              <a:t> Deng, </a:t>
            </a:r>
            <a:r>
              <a:rPr lang="en-US" altLang="zh-CN" sz="1100" dirty="0" err="1"/>
              <a:t>Weiqi</a:t>
            </a:r>
            <a:r>
              <a:rPr lang="en-US" altLang="zh-CN" sz="1100" dirty="0"/>
              <a:t> Wang, </a:t>
            </a:r>
            <a:r>
              <a:rPr lang="en-US" altLang="zh-CN" sz="1100" dirty="0" err="1"/>
              <a:t>Yangqiu</a:t>
            </a:r>
            <a:r>
              <a:rPr lang="en-US" altLang="zh-CN" sz="1100" dirty="0"/>
              <a:t> Song. </a:t>
            </a:r>
            <a:r>
              <a:rPr lang="en-US" altLang="zh-CN" sz="1100" dirty="0" err="1"/>
              <a:t>GoldCoin</a:t>
            </a:r>
            <a:r>
              <a:rPr lang="en-US" altLang="zh-CN" sz="1100" dirty="0"/>
              <a:t>: Grounding Large Language Models in Privacy Laws via Contextual Integrity Theory. EMNLP 2024 Outstanding Paper.</a:t>
            </a:r>
          </a:p>
          <a:p>
            <a:r>
              <a:rPr lang="en-US" altLang="zh-CN" sz="1100" dirty="0"/>
              <a:t>Haoran Li, Wei Fan, Yulin Chen, Jiayang Cheng, </a:t>
            </a:r>
            <a:r>
              <a:rPr lang="en-US" altLang="zh-CN" sz="1100" dirty="0" err="1"/>
              <a:t>Tianshu</a:t>
            </a:r>
            <a:r>
              <a:rPr lang="en-US" altLang="zh-CN" sz="1100" dirty="0"/>
              <a:t> Chu, </a:t>
            </a:r>
            <a:r>
              <a:rPr lang="en-US" altLang="zh-CN" sz="1100" dirty="0" err="1"/>
              <a:t>Xuebing</a:t>
            </a:r>
            <a:r>
              <a:rPr lang="en-US" altLang="zh-CN" sz="1100" dirty="0"/>
              <a:t> Zhou, </a:t>
            </a:r>
            <a:r>
              <a:rPr lang="en-US" altLang="zh-CN" sz="1100" dirty="0" err="1"/>
              <a:t>Peizhao</a:t>
            </a:r>
            <a:r>
              <a:rPr lang="en-US" altLang="zh-CN" sz="1100" dirty="0"/>
              <a:t> Hu, Yangqiu Song. Privacy Checklist: Privacy Violation Detection Grounding on Contextual Integrity Theory. </a:t>
            </a:r>
            <a:r>
              <a:rPr lang="en-US" altLang="zh-CN" sz="1100" dirty="0" err="1"/>
              <a:t>Arxiv</a:t>
            </a:r>
            <a:r>
              <a:rPr lang="en-US" altLang="zh-CN" sz="1100" dirty="0"/>
              <a:t> 2024 </a:t>
            </a:r>
            <a:endParaRPr lang="zh-CN" altLang="en-US" sz="1100" dirty="0"/>
          </a:p>
        </p:txBody>
      </p:sp>
      <p:sp>
        <p:nvSpPr>
          <p:cNvPr id="2" name="Arrow: Right 1">
            <a:extLst>
              <a:ext uri="{FF2B5EF4-FFF2-40B4-BE49-F238E27FC236}">
                <a16:creationId xmlns:a16="http://schemas.microsoft.com/office/drawing/2014/main" id="{112D881C-DE01-C599-E8B4-45213115E924}"/>
              </a:ext>
            </a:extLst>
          </p:cNvPr>
          <p:cNvSpPr/>
          <p:nvPr/>
        </p:nvSpPr>
        <p:spPr>
          <a:xfrm>
            <a:off x="3241389" y="113512"/>
            <a:ext cx="693683" cy="28753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7" name="Arrow: Right 6">
            <a:extLst>
              <a:ext uri="{FF2B5EF4-FFF2-40B4-BE49-F238E27FC236}">
                <a16:creationId xmlns:a16="http://schemas.microsoft.com/office/drawing/2014/main" id="{675F0E02-04A2-971A-8BDD-41E68549E353}"/>
              </a:ext>
            </a:extLst>
          </p:cNvPr>
          <p:cNvSpPr/>
          <p:nvPr/>
        </p:nvSpPr>
        <p:spPr>
          <a:xfrm>
            <a:off x="3241389" y="906145"/>
            <a:ext cx="693683" cy="28753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8" name="Arrow: Right 7">
            <a:extLst>
              <a:ext uri="{FF2B5EF4-FFF2-40B4-BE49-F238E27FC236}">
                <a16:creationId xmlns:a16="http://schemas.microsoft.com/office/drawing/2014/main" id="{7543D141-AE33-60D4-C074-13E42CED4736}"/>
              </a:ext>
            </a:extLst>
          </p:cNvPr>
          <p:cNvSpPr/>
          <p:nvPr/>
        </p:nvSpPr>
        <p:spPr>
          <a:xfrm>
            <a:off x="3265713" y="4314497"/>
            <a:ext cx="693683" cy="28753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9" name="Arrow: Right 8">
            <a:extLst>
              <a:ext uri="{FF2B5EF4-FFF2-40B4-BE49-F238E27FC236}">
                <a16:creationId xmlns:a16="http://schemas.microsoft.com/office/drawing/2014/main" id="{2CE0F210-CDAD-B8C2-44A6-F1AC5AC9A829}"/>
              </a:ext>
            </a:extLst>
          </p:cNvPr>
          <p:cNvSpPr/>
          <p:nvPr/>
        </p:nvSpPr>
        <p:spPr>
          <a:xfrm>
            <a:off x="3241389" y="6112429"/>
            <a:ext cx="693683" cy="28753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417986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D147-60A8-BF0B-C1E8-E58D9B6C42BB}"/>
            </a:ext>
          </a:extLst>
        </p:cNvPr>
        <p:cNvGrpSpPr/>
        <p:nvPr/>
      </p:nvGrpSpPr>
      <p:grpSpPr>
        <a:xfrm>
          <a:off x="0" y="0"/>
          <a:ext cx="0" cy="0"/>
          <a:chOff x="0" y="0"/>
          <a:chExt cx="0" cy="0"/>
        </a:xfrm>
      </p:grpSpPr>
      <p:pic>
        <p:nvPicPr>
          <p:cNvPr id="5" name="图片 4" descr="表格&#10;&#10;AI 生成的内容可能不正确。">
            <a:extLst>
              <a:ext uri="{FF2B5EF4-FFF2-40B4-BE49-F238E27FC236}">
                <a16:creationId xmlns:a16="http://schemas.microsoft.com/office/drawing/2014/main" id="{D5A565C4-BB10-04EB-4953-0A90ABA8F6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822" y="2074550"/>
            <a:ext cx="10646086" cy="2708899"/>
          </a:xfrm>
          <a:prstGeom prst="rect">
            <a:avLst/>
          </a:prstGeom>
        </p:spPr>
      </p:pic>
      <p:sp>
        <p:nvSpPr>
          <p:cNvPr id="2" name="标题 1">
            <a:extLst>
              <a:ext uri="{FF2B5EF4-FFF2-40B4-BE49-F238E27FC236}">
                <a16:creationId xmlns:a16="http://schemas.microsoft.com/office/drawing/2014/main" id="{F6960BC6-E5E4-BE93-A194-FB851640C9AC}"/>
              </a:ext>
            </a:extLst>
          </p:cNvPr>
          <p:cNvSpPr>
            <a:spLocks noGrp="1"/>
          </p:cNvSpPr>
          <p:nvPr>
            <p:ph type="title"/>
          </p:nvPr>
        </p:nvSpPr>
        <p:spPr>
          <a:xfrm>
            <a:off x="618008" y="136525"/>
            <a:ext cx="10087206" cy="1325563"/>
          </a:xfrm>
        </p:spPr>
        <p:txBody>
          <a:bodyPr/>
          <a:lstStyle/>
          <a:p>
            <a:r>
              <a:rPr lang="en-US" altLang="zh-CN" dirty="0"/>
              <a:t>Results in 2025</a:t>
            </a:r>
            <a:endParaRPr lang="zh-CN" altLang="en-US" dirty="0"/>
          </a:p>
        </p:txBody>
      </p:sp>
      <p:sp>
        <p:nvSpPr>
          <p:cNvPr id="4" name="灯片编号占位符 3">
            <a:extLst>
              <a:ext uri="{FF2B5EF4-FFF2-40B4-BE49-F238E27FC236}">
                <a16:creationId xmlns:a16="http://schemas.microsoft.com/office/drawing/2014/main" id="{546F8850-8E40-A930-2F67-704B57DF1808}"/>
              </a:ext>
            </a:extLst>
          </p:cNvPr>
          <p:cNvSpPr>
            <a:spLocks noGrp="1"/>
          </p:cNvSpPr>
          <p:nvPr>
            <p:ph type="sldNum" sz="quarter" idx="12"/>
          </p:nvPr>
        </p:nvSpPr>
        <p:spPr/>
        <p:txBody>
          <a:bodyPr/>
          <a:lstStyle/>
          <a:p>
            <a:fld id="{360D54F1-1E69-41BF-8A89-6B497D4E24EC}" type="slidenum">
              <a:rPr lang="en-US" smtClean="0"/>
              <a:t>18</a:t>
            </a:fld>
            <a:endParaRPr lang="en-US"/>
          </a:p>
        </p:txBody>
      </p:sp>
      <p:sp>
        <p:nvSpPr>
          <p:cNvPr id="7" name="矩形 6">
            <a:extLst>
              <a:ext uri="{FF2B5EF4-FFF2-40B4-BE49-F238E27FC236}">
                <a16:creationId xmlns:a16="http://schemas.microsoft.com/office/drawing/2014/main" id="{FABA932A-2AC8-ABBE-6BAE-6995E9EA7210}"/>
              </a:ext>
            </a:extLst>
          </p:cNvPr>
          <p:cNvSpPr/>
          <p:nvPr/>
        </p:nvSpPr>
        <p:spPr>
          <a:xfrm>
            <a:off x="3187690" y="2074549"/>
            <a:ext cx="2259724" cy="270889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9283B8BC-BBF0-3698-58EE-DD0042A4AEF4}"/>
              </a:ext>
            </a:extLst>
          </p:cNvPr>
          <p:cNvSpPr txBox="1"/>
          <p:nvPr/>
        </p:nvSpPr>
        <p:spPr>
          <a:xfrm>
            <a:off x="13992" y="4913438"/>
            <a:ext cx="12192000" cy="1569660"/>
          </a:xfrm>
          <a:prstGeom prst="rect">
            <a:avLst/>
          </a:prstGeom>
          <a:noFill/>
        </p:spPr>
        <p:txBody>
          <a:bodyPr wrap="square">
            <a:spAutoFit/>
          </a:bodyPr>
          <a:lstStyle/>
          <a:p>
            <a:pPr algn="just"/>
            <a:r>
              <a:rPr lang="en-US" altLang="zh-CN" sz="2400" dirty="0">
                <a:solidFill>
                  <a:schemeClr val="accent1">
                    <a:lumMod val="50000"/>
                  </a:schemeClr>
                </a:solidFill>
              </a:rPr>
              <a:t>RAG and </a:t>
            </a:r>
            <a:r>
              <a:rPr lang="en-US" altLang="zh-CN" sz="2400" dirty="0" err="1">
                <a:solidFill>
                  <a:schemeClr val="accent1">
                    <a:lumMod val="50000"/>
                  </a:schemeClr>
                </a:solidFill>
              </a:rPr>
              <a:t>CoT</a:t>
            </a:r>
            <a:r>
              <a:rPr lang="en-US" altLang="zh-CN" sz="2400" dirty="0">
                <a:solidFill>
                  <a:schemeClr val="accent1">
                    <a:lumMod val="50000"/>
                  </a:schemeClr>
                </a:solidFill>
              </a:rPr>
              <a:t> can help models improve their performance. </a:t>
            </a:r>
          </a:p>
          <a:p>
            <a:pPr algn="just"/>
            <a:r>
              <a:rPr lang="en-US" altLang="zh-CN" sz="2400" dirty="0">
                <a:solidFill>
                  <a:schemeClr val="accent1">
                    <a:lumMod val="50000"/>
                  </a:schemeClr>
                </a:solidFill>
              </a:rPr>
              <a:t>The collected EU AI Act and ACLU subsets are the most challenging subsets for legal compliance. </a:t>
            </a:r>
          </a:p>
          <a:p>
            <a:pPr marL="342900" indent="-342900" algn="just">
              <a:buFontTx/>
              <a:buChar char="-"/>
            </a:pPr>
            <a:r>
              <a:rPr lang="en-US" altLang="zh-CN" sz="2400" dirty="0"/>
              <a:t>EU AI Act entered into force in Aug 2024. There was no real case at</a:t>
            </a:r>
            <a:r>
              <a:rPr lang="zh-CN" altLang="en-US" sz="2400" dirty="0"/>
              <a:t> </a:t>
            </a:r>
            <a:r>
              <a:rPr lang="en-US" altLang="zh-CN" sz="2400" dirty="0"/>
              <a:t>that</a:t>
            </a:r>
            <a:r>
              <a:rPr lang="zh-CN" altLang="en-US" sz="2400" dirty="0"/>
              <a:t> </a:t>
            </a:r>
            <a:r>
              <a:rPr lang="en-US" altLang="zh-CN" sz="2400" dirty="0"/>
              <a:t>time.</a:t>
            </a:r>
          </a:p>
          <a:p>
            <a:pPr marL="342900" indent="-342900" algn="just">
              <a:buFontTx/>
              <a:buChar char="-"/>
            </a:pPr>
            <a:r>
              <a:rPr lang="en-US" altLang="zh-CN" sz="2400" dirty="0"/>
              <a:t>ACLU requires diverse background legal knowledge.</a:t>
            </a:r>
          </a:p>
        </p:txBody>
      </p:sp>
      <p:sp>
        <p:nvSpPr>
          <p:cNvPr id="10" name="矩形 9">
            <a:extLst>
              <a:ext uri="{FF2B5EF4-FFF2-40B4-BE49-F238E27FC236}">
                <a16:creationId xmlns:a16="http://schemas.microsoft.com/office/drawing/2014/main" id="{F132572F-F5C9-B2CB-252E-A72899BDF9CD}"/>
              </a:ext>
            </a:extLst>
          </p:cNvPr>
          <p:cNvSpPr/>
          <p:nvPr/>
        </p:nvSpPr>
        <p:spPr>
          <a:xfrm>
            <a:off x="9785130" y="2074548"/>
            <a:ext cx="1568669" cy="270889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a:extLst>
              <a:ext uri="{FF2B5EF4-FFF2-40B4-BE49-F238E27FC236}">
                <a16:creationId xmlns:a16="http://schemas.microsoft.com/office/drawing/2014/main" id="{82142B76-AD98-9B90-606C-22BBE26EE617}"/>
              </a:ext>
            </a:extLst>
          </p:cNvPr>
          <p:cNvSpPr txBox="1"/>
          <p:nvPr/>
        </p:nvSpPr>
        <p:spPr>
          <a:xfrm>
            <a:off x="5631443" y="0"/>
            <a:ext cx="6560557"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1600" dirty="0"/>
              <a:t>Objective: </a:t>
            </a:r>
          </a:p>
          <a:p>
            <a:pPr marL="285750" indent="-285750">
              <a:buFont typeface="Arial" panose="020B0604020202020204" pitchFamily="34" charset="0"/>
              <a:buChar char="•"/>
            </a:pPr>
            <a:r>
              <a:rPr lang="en-US" sz="1600" dirty="0"/>
              <a:t>3-way classification for legal compliance: Permit/Prohibit/Not Applicable</a:t>
            </a:r>
          </a:p>
          <a:p>
            <a:pPr marL="285750" indent="-285750">
              <a:buFont typeface="Arial" panose="020B0604020202020204" pitchFamily="34" charset="0"/>
              <a:buChar char="•"/>
            </a:pPr>
            <a:r>
              <a:rPr lang="en-US" sz="1600" dirty="0"/>
              <a:t>Context Understanding: Multiple-choice questions with 3 difficulty levels</a:t>
            </a:r>
          </a:p>
          <a:p>
            <a:r>
              <a:rPr lang="en-US" sz="1600" dirty="0"/>
              <a:t>DP: Direct prompt</a:t>
            </a:r>
          </a:p>
          <a:p>
            <a:r>
              <a:rPr lang="en-US" sz="1600" dirty="0" err="1"/>
              <a:t>CoT</a:t>
            </a:r>
            <a:r>
              <a:rPr lang="en-US" sz="1600" dirty="0"/>
              <a:t> (Chain-of-thought): </a:t>
            </a:r>
            <a:r>
              <a:rPr lang="en-US" sz="1600" dirty="0" err="1"/>
              <a:t>CoT</a:t>
            </a:r>
            <a:r>
              <a:rPr lang="en-US" sz="1600" dirty="0"/>
              <a:t> prompt with automatic planning </a:t>
            </a:r>
          </a:p>
          <a:p>
            <a:r>
              <a:rPr lang="en-US" sz="1600" dirty="0"/>
              <a:t>RAG: Retrieval augmented generation</a:t>
            </a:r>
          </a:p>
        </p:txBody>
      </p:sp>
      <p:sp>
        <p:nvSpPr>
          <p:cNvPr id="12" name="TextBox 11">
            <a:extLst>
              <a:ext uri="{FF2B5EF4-FFF2-40B4-BE49-F238E27FC236}">
                <a16:creationId xmlns:a16="http://schemas.microsoft.com/office/drawing/2014/main" id="{A0C397D7-EB32-1F27-9FFC-21FE933E09BE}"/>
              </a:ext>
            </a:extLst>
          </p:cNvPr>
          <p:cNvSpPr txBox="1"/>
          <p:nvPr/>
        </p:nvSpPr>
        <p:spPr>
          <a:xfrm>
            <a:off x="13992" y="6590670"/>
            <a:ext cx="12164016" cy="261610"/>
          </a:xfrm>
          <a:prstGeom prst="rect">
            <a:avLst/>
          </a:prstGeom>
          <a:noFill/>
        </p:spPr>
        <p:txBody>
          <a:bodyPr wrap="square">
            <a:spAutoFit/>
          </a:bodyPr>
          <a:lstStyle/>
          <a:p>
            <a:r>
              <a:rPr lang="en-HK" sz="1100" dirty="0"/>
              <a:t>Haoran Li, Wenbin Hu, Huihao Jing, Yulin Chen, Qi Hu, Sirui Han, </a:t>
            </a:r>
            <a:r>
              <a:rPr lang="en-HK" sz="1100" dirty="0" err="1"/>
              <a:t>Tianshu</a:t>
            </a:r>
            <a:r>
              <a:rPr lang="en-HK" sz="1100" dirty="0"/>
              <a:t> Chu, </a:t>
            </a:r>
            <a:r>
              <a:rPr lang="en-HK" sz="1100" dirty="0" err="1"/>
              <a:t>Peizhao</a:t>
            </a:r>
            <a:r>
              <a:rPr lang="en-HK" sz="1100" dirty="0"/>
              <a:t> Hu, Yangqiu Song: </a:t>
            </a:r>
            <a:r>
              <a:rPr lang="en-HK" sz="1100" dirty="0" err="1"/>
              <a:t>PrivaCI</a:t>
            </a:r>
            <a:r>
              <a:rPr lang="en-HK" sz="1100" dirty="0"/>
              <a:t>-Bench: Evaluating Privacy with Contextual Integrity and Legal Compliance. </a:t>
            </a:r>
            <a:r>
              <a:rPr lang="en-HK" sz="1100" b="1" dirty="0"/>
              <a:t>ACL</a:t>
            </a:r>
            <a:r>
              <a:rPr lang="en-HK" sz="1100" dirty="0"/>
              <a:t> 2025 </a:t>
            </a:r>
          </a:p>
        </p:txBody>
      </p:sp>
      <p:sp>
        <p:nvSpPr>
          <p:cNvPr id="14" name="TextBox 13">
            <a:extLst>
              <a:ext uri="{FF2B5EF4-FFF2-40B4-BE49-F238E27FC236}">
                <a16:creationId xmlns:a16="http://schemas.microsoft.com/office/drawing/2014/main" id="{A67D11AC-AB99-F3A1-E7DB-4F1F78C0328A}"/>
              </a:ext>
            </a:extLst>
          </p:cNvPr>
          <p:cNvSpPr txBox="1"/>
          <p:nvPr/>
        </p:nvSpPr>
        <p:spPr>
          <a:xfrm>
            <a:off x="674822" y="1705216"/>
            <a:ext cx="9022606" cy="369332"/>
          </a:xfrm>
          <a:prstGeom prst="rect">
            <a:avLst/>
          </a:prstGeom>
          <a:noFill/>
        </p:spPr>
        <p:txBody>
          <a:bodyPr wrap="square">
            <a:spAutoFit/>
          </a:bodyPr>
          <a:lstStyle/>
          <a:p>
            <a:r>
              <a:rPr lang="en-US" dirty="0"/>
              <a:t>Accuracy Evaluation results of the legal compliance task. All results are reported in %</a:t>
            </a:r>
          </a:p>
        </p:txBody>
      </p:sp>
    </p:spTree>
    <p:extLst>
      <p:ext uri="{BB962C8B-B14F-4D97-AF65-F5344CB8AC3E}">
        <p14:creationId xmlns:p14="http://schemas.microsoft.com/office/powerpoint/2010/main" val="2274684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6CBF3-9504-AB5A-4970-A9DDDE0D8324}"/>
              </a:ext>
            </a:extLst>
          </p:cNvPr>
          <p:cNvSpPr>
            <a:spLocks noGrp="1"/>
          </p:cNvSpPr>
          <p:nvPr>
            <p:ph type="title"/>
          </p:nvPr>
        </p:nvSpPr>
        <p:spPr>
          <a:xfrm>
            <a:off x="210997" y="214675"/>
            <a:ext cx="3815255" cy="1325563"/>
          </a:xfrm>
        </p:spPr>
        <p:txBody>
          <a:bodyPr>
            <a:normAutofit/>
          </a:bodyPr>
          <a:lstStyle/>
          <a:p>
            <a:r>
              <a:rPr lang="en-US" sz="3600" dirty="0"/>
              <a:t>Re</a:t>
            </a:r>
            <a:r>
              <a:rPr lang="en-US" altLang="zh-CN" sz="3600" dirty="0"/>
              <a:t>sults in 2026</a:t>
            </a:r>
            <a:endParaRPr lang="en-US" sz="3600" dirty="0"/>
          </a:p>
        </p:txBody>
      </p:sp>
      <p:sp>
        <p:nvSpPr>
          <p:cNvPr id="3" name="Content Placeholder 2">
            <a:extLst>
              <a:ext uri="{FF2B5EF4-FFF2-40B4-BE49-F238E27FC236}">
                <a16:creationId xmlns:a16="http://schemas.microsoft.com/office/drawing/2014/main" id="{01E7CC20-FCAA-E6B1-C116-C3F46918BEA2}"/>
              </a:ext>
            </a:extLst>
          </p:cNvPr>
          <p:cNvSpPr>
            <a:spLocks noGrp="1"/>
          </p:cNvSpPr>
          <p:nvPr>
            <p:ph idx="1"/>
          </p:nvPr>
        </p:nvSpPr>
        <p:spPr>
          <a:xfrm>
            <a:off x="81455" y="1775176"/>
            <a:ext cx="3377991" cy="4351338"/>
          </a:xfrm>
        </p:spPr>
        <p:txBody>
          <a:bodyPr/>
          <a:lstStyle/>
          <a:p>
            <a:r>
              <a:rPr lang="en-US" dirty="0"/>
              <a:t>Advanced models start to leverage existing data</a:t>
            </a:r>
          </a:p>
          <a:p>
            <a:r>
              <a:rPr lang="en-US" dirty="0"/>
              <a:t>Performance on private platform policies, e.g., X, Reddit, and GitHub, is systematically lower than on formal Laws</a:t>
            </a:r>
          </a:p>
        </p:txBody>
      </p:sp>
      <p:sp>
        <p:nvSpPr>
          <p:cNvPr id="4" name="Slide Number Placeholder 3">
            <a:extLst>
              <a:ext uri="{FF2B5EF4-FFF2-40B4-BE49-F238E27FC236}">
                <a16:creationId xmlns:a16="http://schemas.microsoft.com/office/drawing/2014/main" id="{B0FD2752-5AB2-2FE6-5914-88E53FB05737}"/>
              </a:ext>
            </a:extLst>
          </p:cNvPr>
          <p:cNvSpPr>
            <a:spLocks noGrp="1"/>
          </p:cNvSpPr>
          <p:nvPr>
            <p:ph type="sldNum" sz="quarter" idx="12"/>
          </p:nvPr>
        </p:nvSpPr>
        <p:spPr/>
        <p:txBody>
          <a:bodyPr/>
          <a:lstStyle/>
          <a:p>
            <a:fld id="{360D54F1-1E69-41BF-8A89-6B497D4E24EC}" type="slidenum">
              <a:rPr lang="en-US" smtClean="0"/>
              <a:t>19</a:t>
            </a:fld>
            <a:endParaRPr lang="en-US"/>
          </a:p>
        </p:txBody>
      </p:sp>
      <p:pic>
        <p:nvPicPr>
          <p:cNvPr id="6" name="Picture 5" descr="The image displays a table or matrix with numerical values, possibly representing some form of data comparison or comparison of different models or versions.&#10;&#10;AI-generated content may be incorrect.">
            <a:extLst>
              <a:ext uri="{FF2B5EF4-FFF2-40B4-BE49-F238E27FC236}">
                <a16:creationId xmlns:a16="http://schemas.microsoft.com/office/drawing/2014/main" id="{649A48B5-7A80-2921-5BD3-55EACD512369}"/>
              </a:ext>
            </a:extLst>
          </p:cNvPr>
          <p:cNvPicPr>
            <a:picLocks noChangeAspect="1"/>
          </p:cNvPicPr>
          <p:nvPr/>
        </p:nvPicPr>
        <p:blipFill>
          <a:blip r:embed="rId2"/>
          <a:stretch>
            <a:fillRect/>
          </a:stretch>
        </p:blipFill>
        <p:spPr>
          <a:xfrm>
            <a:off x="3459446" y="0"/>
            <a:ext cx="8732554" cy="6858000"/>
          </a:xfrm>
          <a:prstGeom prst="rect">
            <a:avLst/>
          </a:prstGeom>
        </p:spPr>
      </p:pic>
      <p:sp>
        <p:nvSpPr>
          <p:cNvPr id="8" name="TextBox 7">
            <a:extLst>
              <a:ext uri="{FF2B5EF4-FFF2-40B4-BE49-F238E27FC236}">
                <a16:creationId xmlns:a16="http://schemas.microsoft.com/office/drawing/2014/main" id="{1906DB30-4FFE-592E-04E6-20E3579B5E7B}"/>
              </a:ext>
            </a:extLst>
          </p:cNvPr>
          <p:cNvSpPr txBox="1"/>
          <p:nvPr/>
        </p:nvSpPr>
        <p:spPr>
          <a:xfrm>
            <a:off x="0" y="6596390"/>
            <a:ext cx="12192000" cy="261610"/>
          </a:xfrm>
          <a:prstGeom prst="rect">
            <a:avLst/>
          </a:prstGeom>
          <a:noFill/>
        </p:spPr>
        <p:txBody>
          <a:bodyPr wrap="square">
            <a:spAutoFit/>
          </a:bodyPr>
          <a:lstStyle/>
          <a:p>
            <a:r>
              <a:rPr lang="en-US" sz="1100" dirty="0"/>
              <a:t>OmniCompliance-100K: A Multi-Domain, Rule-Grounded, Real-World Safety Compliance Dataset Wenbin Hu, Huihao JING, Haochen Shi, Changxuan Fan, Haoran Li, Yangqiu Song.</a:t>
            </a:r>
            <a:r>
              <a:rPr lang="zh-CN" altLang="en-US" sz="1100" dirty="0"/>
              <a:t> </a:t>
            </a:r>
            <a:r>
              <a:rPr lang="en-US" altLang="zh-CN" sz="1100" dirty="0"/>
              <a:t>ACL</a:t>
            </a:r>
            <a:r>
              <a:rPr lang="zh-CN" altLang="en-US" sz="1100" dirty="0"/>
              <a:t> </a:t>
            </a:r>
            <a:r>
              <a:rPr lang="en-US" altLang="zh-CN" sz="1100" dirty="0"/>
              <a:t>2026</a:t>
            </a:r>
            <a:r>
              <a:rPr lang="zh-CN" altLang="en-US" sz="1100" dirty="0"/>
              <a:t> </a:t>
            </a:r>
            <a:r>
              <a:rPr lang="en-US" altLang="zh-CN" sz="1100" dirty="0"/>
              <a:t>Findings.</a:t>
            </a:r>
            <a:endParaRPr lang="en-US" sz="1100" dirty="0"/>
          </a:p>
        </p:txBody>
      </p:sp>
      <p:sp>
        <p:nvSpPr>
          <p:cNvPr id="10" name="矩形 6">
            <a:extLst>
              <a:ext uri="{FF2B5EF4-FFF2-40B4-BE49-F238E27FC236}">
                <a16:creationId xmlns:a16="http://schemas.microsoft.com/office/drawing/2014/main" id="{EE587437-E320-3DE5-4229-3172AD4112CD}"/>
              </a:ext>
            </a:extLst>
          </p:cNvPr>
          <p:cNvSpPr/>
          <p:nvPr/>
        </p:nvSpPr>
        <p:spPr>
          <a:xfrm>
            <a:off x="4988210" y="0"/>
            <a:ext cx="296391" cy="4565694"/>
          </a:xfrm>
          <a:prstGeom prst="rect">
            <a:avLst/>
          </a:prstGeom>
          <a:noFill/>
          <a:ln w="317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6">
            <a:extLst>
              <a:ext uri="{FF2B5EF4-FFF2-40B4-BE49-F238E27FC236}">
                <a16:creationId xmlns:a16="http://schemas.microsoft.com/office/drawing/2014/main" id="{62754550-C3C5-FA5A-98D1-6B6F0C347F3A}"/>
              </a:ext>
            </a:extLst>
          </p:cNvPr>
          <p:cNvSpPr/>
          <p:nvPr/>
        </p:nvSpPr>
        <p:spPr>
          <a:xfrm>
            <a:off x="5531595" y="0"/>
            <a:ext cx="296391" cy="4565694"/>
          </a:xfrm>
          <a:prstGeom prst="rect">
            <a:avLst/>
          </a:prstGeom>
          <a:noFill/>
          <a:ln w="317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6">
            <a:extLst>
              <a:ext uri="{FF2B5EF4-FFF2-40B4-BE49-F238E27FC236}">
                <a16:creationId xmlns:a16="http://schemas.microsoft.com/office/drawing/2014/main" id="{C37DAE9B-CFD9-5B5C-F857-274A198B84D1}"/>
              </a:ext>
            </a:extLst>
          </p:cNvPr>
          <p:cNvSpPr/>
          <p:nvPr/>
        </p:nvSpPr>
        <p:spPr>
          <a:xfrm>
            <a:off x="6352980" y="0"/>
            <a:ext cx="296391" cy="4565694"/>
          </a:xfrm>
          <a:prstGeom prst="rect">
            <a:avLst/>
          </a:prstGeom>
          <a:noFill/>
          <a:ln w="317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6">
            <a:extLst>
              <a:ext uri="{FF2B5EF4-FFF2-40B4-BE49-F238E27FC236}">
                <a16:creationId xmlns:a16="http://schemas.microsoft.com/office/drawing/2014/main" id="{CC402FDE-1AE3-51F8-D03A-6761309FF9C1}"/>
              </a:ext>
            </a:extLst>
          </p:cNvPr>
          <p:cNvSpPr/>
          <p:nvPr/>
        </p:nvSpPr>
        <p:spPr>
          <a:xfrm>
            <a:off x="8154714" y="0"/>
            <a:ext cx="589333" cy="4565694"/>
          </a:xfrm>
          <a:prstGeom prst="rect">
            <a:avLst/>
          </a:pr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6">
            <a:extLst>
              <a:ext uri="{FF2B5EF4-FFF2-40B4-BE49-F238E27FC236}">
                <a16:creationId xmlns:a16="http://schemas.microsoft.com/office/drawing/2014/main" id="{E45E58DF-B305-57DA-0A57-F3E49F6BF5E4}"/>
              </a:ext>
            </a:extLst>
          </p:cNvPr>
          <p:cNvSpPr/>
          <p:nvPr/>
        </p:nvSpPr>
        <p:spPr>
          <a:xfrm>
            <a:off x="9438030" y="0"/>
            <a:ext cx="336592" cy="4565694"/>
          </a:xfrm>
          <a:prstGeom prst="rect">
            <a:avLst/>
          </a:pr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6">
            <a:extLst>
              <a:ext uri="{FF2B5EF4-FFF2-40B4-BE49-F238E27FC236}">
                <a16:creationId xmlns:a16="http://schemas.microsoft.com/office/drawing/2014/main" id="{7C4B0782-5A2D-957B-9AE6-8BF6F1F31170}"/>
              </a:ext>
            </a:extLst>
          </p:cNvPr>
          <p:cNvSpPr/>
          <p:nvPr/>
        </p:nvSpPr>
        <p:spPr>
          <a:xfrm>
            <a:off x="11532741" y="0"/>
            <a:ext cx="336592" cy="4565694"/>
          </a:xfrm>
          <a:prstGeom prst="rect">
            <a:avLst/>
          </a:pr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06659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7E26-579D-D02C-0674-011429D7045F}"/>
              </a:ext>
            </a:extLst>
          </p:cNvPr>
          <p:cNvSpPr>
            <a:spLocks noGrp="1"/>
          </p:cNvSpPr>
          <p:nvPr>
            <p:ph type="title"/>
          </p:nvPr>
        </p:nvSpPr>
        <p:spPr>
          <a:xfrm>
            <a:off x="567033" y="0"/>
            <a:ext cx="10515600" cy="1325563"/>
          </a:xfrm>
        </p:spPr>
        <p:txBody>
          <a:bodyPr/>
          <a:lstStyle/>
          <a:p>
            <a:r>
              <a:rPr lang="en-US" dirty="0"/>
              <a:t>From “Trust Me” to “Verify Me”</a:t>
            </a:r>
          </a:p>
        </p:txBody>
      </p:sp>
      <p:sp>
        <p:nvSpPr>
          <p:cNvPr id="3" name="Content Placeholder 2">
            <a:extLst>
              <a:ext uri="{FF2B5EF4-FFF2-40B4-BE49-F238E27FC236}">
                <a16:creationId xmlns:a16="http://schemas.microsoft.com/office/drawing/2014/main" id="{5B955E10-45E5-4843-CDF8-FD32604E043A}"/>
              </a:ext>
            </a:extLst>
          </p:cNvPr>
          <p:cNvSpPr>
            <a:spLocks noGrp="1"/>
          </p:cNvSpPr>
          <p:nvPr>
            <p:ph idx="1"/>
          </p:nvPr>
        </p:nvSpPr>
        <p:spPr>
          <a:xfrm>
            <a:off x="567032" y="1325563"/>
            <a:ext cx="11112063" cy="5532437"/>
          </a:xfrm>
        </p:spPr>
        <p:txBody>
          <a:bodyPr>
            <a:normAutofit/>
          </a:bodyPr>
          <a:lstStyle/>
          <a:p>
            <a:r>
              <a:rPr lang="en-US" dirty="0"/>
              <a:t>We increasingly ask agentic AI systems to perform critical actions:</a:t>
            </a:r>
          </a:p>
          <a:p>
            <a:pPr lvl="1"/>
            <a:r>
              <a:rPr lang="en-US" dirty="0">
                <a:solidFill>
                  <a:srgbClr val="00B0F0"/>
                </a:solidFill>
              </a:rPr>
              <a:t>Recommend</a:t>
            </a:r>
            <a:r>
              <a:rPr lang="en-US" dirty="0"/>
              <a:t> content &amp; decisions</a:t>
            </a:r>
          </a:p>
          <a:p>
            <a:pPr lvl="1"/>
            <a:r>
              <a:rPr lang="en-US" dirty="0">
                <a:solidFill>
                  <a:srgbClr val="FF0000"/>
                </a:solidFill>
              </a:rPr>
              <a:t>Decide</a:t>
            </a:r>
            <a:r>
              <a:rPr lang="en-US" dirty="0"/>
              <a:t> high-stakes claims</a:t>
            </a:r>
          </a:p>
          <a:p>
            <a:pPr lvl="1"/>
            <a:r>
              <a:rPr lang="en-US" dirty="0">
                <a:solidFill>
                  <a:schemeClr val="accent6"/>
                </a:solidFill>
              </a:rPr>
              <a:t>Communicate</a:t>
            </a:r>
            <a:r>
              <a:rPr lang="en-US" dirty="0"/>
              <a:t> human interaction</a:t>
            </a:r>
          </a:p>
          <a:p>
            <a:pPr lvl="1"/>
            <a:r>
              <a:rPr lang="en-US" dirty="0">
                <a:solidFill>
                  <a:srgbClr val="C00000"/>
                </a:solidFill>
              </a:rPr>
              <a:t>Act</a:t>
            </a:r>
            <a:r>
              <a:rPr lang="en-US" dirty="0"/>
              <a:t> autonomous execution</a:t>
            </a:r>
          </a:p>
          <a:p>
            <a:r>
              <a:rPr lang="en-US" b="1" cap="all" dirty="0"/>
              <a:t>Can these agentic System be Trustable?</a:t>
            </a:r>
          </a:p>
          <a:p>
            <a:pPr lvl="1"/>
            <a:r>
              <a:rPr lang="en-US" dirty="0"/>
              <a:t>“Trust should not be claimed. </a:t>
            </a:r>
          </a:p>
          <a:p>
            <a:pPr lvl="1"/>
            <a:r>
              <a:rPr lang="en-US" dirty="0"/>
              <a:t>It should be supported by evidence about behavior.”</a:t>
            </a:r>
          </a:p>
          <a:p>
            <a:r>
              <a:rPr lang="en-US" altLang="zh-CN" dirty="0">
                <a:solidFill>
                  <a:schemeClr val="accent2"/>
                </a:solidFill>
              </a:rPr>
              <a:t>B</a:t>
            </a:r>
            <a:r>
              <a:rPr lang="en-US" dirty="0">
                <a:solidFill>
                  <a:schemeClr val="accent2"/>
                </a:solidFill>
              </a:rPr>
              <a:t>ehavior checking </a:t>
            </a:r>
            <a:r>
              <a:rPr lang="en-US" dirty="0"/>
              <a:t>as a cornerstone of trustworthy AI: </a:t>
            </a:r>
          </a:p>
          <a:p>
            <a:pPr lvl="1"/>
            <a:r>
              <a:rPr lang="en-US" dirty="0"/>
              <a:t>Compliance according laws, regulation policies, production rules, etc.</a:t>
            </a:r>
          </a:p>
          <a:p>
            <a:pPr lvl="1"/>
            <a:r>
              <a:rPr lang="en-US" dirty="0"/>
              <a:t>Making AI’s behaviors quantifiable, computable, and auditable</a:t>
            </a:r>
          </a:p>
        </p:txBody>
      </p:sp>
      <p:sp>
        <p:nvSpPr>
          <p:cNvPr id="4" name="Slide Number Placeholder 3">
            <a:extLst>
              <a:ext uri="{FF2B5EF4-FFF2-40B4-BE49-F238E27FC236}">
                <a16:creationId xmlns:a16="http://schemas.microsoft.com/office/drawing/2014/main" id="{323BF9EF-D76D-AB8B-9D74-DF71DE6FDBCD}"/>
              </a:ext>
            </a:extLst>
          </p:cNvPr>
          <p:cNvSpPr>
            <a:spLocks noGrp="1"/>
          </p:cNvSpPr>
          <p:nvPr>
            <p:ph type="sldNum" sz="quarter" idx="12"/>
          </p:nvPr>
        </p:nvSpPr>
        <p:spPr/>
        <p:txBody>
          <a:bodyPr/>
          <a:lstStyle/>
          <a:p>
            <a:fld id="{360D54F1-1E69-41BF-8A89-6B497D4E24EC}" type="slidenum">
              <a:rPr lang="en-US" smtClean="0"/>
              <a:t>2</a:t>
            </a:fld>
            <a:endParaRPr lang="en-US"/>
          </a:p>
        </p:txBody>
      </p:sp>
      <p:sp>
        <p:nvSpPr>
          <p:cNvPr id="6" name="TextBox 5">
            <a:extLst>
              <a:ext uri="{FF2B5EF4-FFF2-40B4-BE49-F238E27FC236}">
                <a16:creationId xmlns:a16="http://schemas.microsoft.com/office/drawing/2014/main" id="{B3D23204-43A6-1603-7BCA-8E3C43F5ED61}"/>
              </a:ext>
            </a:extLst>
          </p:cNvPr>
          <p:cNvSpPr txBox="1"/>
          <p:nvPr/>
        </p:nvSpPr>
        <p:spPr>
          <a:xfrm>
            <a:off x="567033" y="974561"/>
            <a:ext cx="11679621" cy="523220"/>
          </a:xfrm>
          <a:prstGeom prst="rect">
            <a:avLst/>
          </a:prstGeom>
          <a:noFill/>
        </p:spPr>
        <p:txBody>
          <a:bodyPr wrap="square">
            <a:spAutoFit/>
          </a:bodyPr>
          <a:lstStyle/>
          <a:p>
            <a:r>
              <a:rPr lang="en-US" altLang="zh-CN" sz="2800" dirty="0"/>
              <a:t> </a:t>
            </a:r>
            <a:endParaRPr lang="en-US" dirty="0"/>
          </a:p>
        </p:txBody>
      </p:sp>
    </p:spTree>
    <p:extLst>
      <p:ext uri="{BB962C8B-B14F-4D97-AF65-F5344CB8AC3E}">
        <p14:creationId xmlns:p14="http://schemas.microsoft.com/office/powerpoint/2010/main" val="233081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3CFC9-51EF-EB59-2E37-E96DB421FDC0}"/>
              </a:ext>
            </a:extLst>
          </p:cNvPr>
          <p:cNvSpPr>
            <a:spLocks noGrp="1"/>
          </p:cNvSpPr>
          <p:nvPr>
            <p:ph type="title"/>
          </p:nvPr>
        </p:nvSpPr>
        <p:spPr>
          <a:xfrm>
            <a:off x="838200" y="18255"/>
            <a:ext cx="10515600" cy="1325563"/>
          </a:xfrm>
        </p:spPr>
        <p:txBody>
          <a:bodyPr/>
          <a:lstStyle/>
          <a:p>
            <a:r>
              <a:rPr lang="en-US" dirty="0"/>
              <a:t>EU AI Act Results by Chapters</a:t>
            </a:r>
          </a:p>
        </p:txBody>
      </p:sp>
      <p:sp>
        <p:nvSpPr>
          <p:cNvPr id="3" name="Content Placeholder 2">
            <a:extLst>
              <a:ext uri="{FF2B5EF4-FFF2-40B4-BE49-F238E27FC236}">
                <a16:creationId xmlns:a16="http://schemas.microsoft.com/office/drawing/2014/main" id="{AD0D2DDF-B262-F431-2FAD-51D16D0825EC}"/>
              </a:ext>
            </a:extLst>
          </p:cNvPr>
          <p:cNvSpPr>
            <a:spLocks noGrp="1"/>
          </p:cNvSpPr>
          <p:nvPr>
            <p:ph idx="1"/>
          </p:nvPr>
        </p:nvSpPr>
        <p:spPr>
          <a:xfrm>
            <a:off x="838200" y="1125546"/>
            <a:ext cx="10515600" cy="4351338"/>
          </a:xfrm>
        </p:spPr>
        <p:txBody>
          <a:bodyPr/>
          <a:lstStyle/>
          <a:p>
            <a:r>
              <a:rPr lang="en-US" dirty="0"/>
              <a:t>“Chapter II: prohibited AI practices”, all models scored poorly, with even the best model falling below 80%.</a:t>
            </a:r>
          </a:p>
          <a:p>
            <a:endParaRPr lang="en-US" dirty="0"/>
          </a:p>
        </p:txBody>
      </p:sp>
      <p:sp>
        <p:nvSpPr>
          <p:cNvPr id="4" name="Slide Number Placeholder 3">
            <a:extLst>
              <a:ext uri="{FF2B5EF4-FFF2-40B4-BE49-F238E27FC236}">
                <a16:creationId xmlns:a16="http://schemas.microsoft.com/office/drawing/2014/main" id="{AF74E751-C74E-7CA6-A7F6-B5F3D424441C}"/>
              </a:ext>
            </a:extLst>
          </p:cNvPr>
          <p:cNvSpPr>
            <a:spLocks noGrp="1"/>
          </p:cNvSpPr>
          <p:nvPr>
            <p:ph type="sldNum" sz="quarter" idx="12"/>
          </p:nvPr>
        </p:nvSpPr>
        <p:spPr/>
        <p:txBody>
          <a:bodyPr/>
          <a:lstStyle/>
          <a:p>
            <a:fld id="{360D54F1-1E69-41BF-8A89-6B497D4E24EC}" type="slidenum">
              <a:rPr lang="en-US" smtClean="0"/>
              <a:t>20</a:t>
            </a:fld>
            <a:endParaRPr lang="en-US"/>
          </a:p>
        </p:txBody>
      </p:sp>
      <p:pic>
        <p:nvPicPr>
          <p:cNvPr id="6" name="Picture 5" descr="The diagram displays a bar chart depicting the macro-F1 scores for various chapters of the EU AI Act, arranged in descending order from Chapter I (General Provisions) to Chapter XIII (Final Provisions).&#10;&#10;AI-generated content may be incorrect.">
            <a:extLst>
              <a:ext uri="{FF2B5EF4-FFF2-40B4-BE49-F238E27FC236}">
                <a16:creationId xmlns:a16="http://schemas.microsoft.com/office/drawing/2014/main" id="{CF6DB236-5C30-639D-1990-A2E601CAF6BC}"/>
              </a:ext>
            </a:extLst>
          </p:cNvPr>
          <p:cNvPicPr>
            <a:picLocks noChangeAspect="1"/>
          </p:cNvPicPr>
          <p:nvPr/>
        </p:nvPicPr>
        <p:blipFill>
          <a:blip r:embed="rId2"/>
          <a:stretch>
            <a:fillRect/>
          </a:stretch>
        </p:blipFill>
        <p:spPr>
          <a:xfrm>
            <a:off x="-88812" y="2083485"/>
            <a:ext cx="9958026" cy="4536553"/>
          </a:xfrm>
          <a:prstGeom prst="rect">
            <a:avLst/>
          </a:prstGeom>
        </p:spPr>
      </p:pic>
      <p:sp>
        <p:nvSpPr>
          <p:cNvPr id="10" name="TextBox 9">
            <a:extLst>
              <a:ext uri="{FF2B5EF4-FFF2-40B4-BE49-F238E27FC236}">
                <a16:creationId xmlns:a16="http://schemas.microsoft.com/office/drawing/2014/main" id="{F3035D9E-00D2-2D79-21F3-6C5ACB0E71D9}"/>
              </a:ext>
            </a:extLst>
          </p:cNvPr>
          <p:cNvSpPr txBox="1"/>
          <p:nvPr/>
        </p:nvSpPr>
        <p:spPr>
          <a:xfrm>
            <a:off x="0" y="6596390"/>
            <a:ext cx="12192000" cy="261610"/>
          </a:xfrm>
          <a:prstGeom prst="rect">
            <a:avLst/>
          </a:prstGeom>
          <a:noFill/>
        </p:spPr>
        <p:txBody>
          <a:bodyPr wrap="square">
            <a:spAutoFit/>
          </a:bodyPr>
          <a:lstStyle/>
          <a:p>
            <a:r>
              <a:rPr lang="en-US" sz="1100" dirty="0"/>
              <a:t>OmniCompliance-100K: A Multi-Domain, Rule-Grounded, Real-World Safety Compliance Dataset Wenbin Hu, Huihao JING, Haochen Shi, Changxuan Fan, Haoran Li, Yangqiu Song.</a:t>
            </a:r>
            <a:r>
              <a:rPr lang="zh-CN" altLang="en-US" sz="1100" dirty="0"/>
              <a:t> </a:t>
            </a:r>
            <a:r>
              <a:rPr lang="en-US" altLang="zh-CN" sz="1100" dirty="0"/>
              <a:t>ACL</a:t>
            </a:r>
            <a:r>
              <a:rPr lang="zh-CN" altLang="en-US" sz="1100" dirty="0"/>
              <a:t> </a:t>
            </a:r>
            <a:r>
              <a:rPr lang="en-US" altLang="zh-CN" sz="1100" dirty="0"/>
              <a:t>2026</a:t>
            </a:r>
            <a:r>
              <a:rPr lang="zh-CN" altLang="en-US" sz="1100" dirty="0"/>
              <a:t> </a:t>
            </a:r>
            <a:r>
              <a:rPr lang="en-US" altLang="zh-CN" sz="1100" dirty="0"/>
              <a:t>Findings.</a:t>
            </a:r>
            <a:endParaRPr lang="en-US" sz="1100" dirty="0"/>
          </a:p>
        </p:txBody>
      </p:sp>
      <p:sp>
        <p:nvSpPr>
          <p:cNvPr id="7" name="矩形 6">
            <a:extLst>
              <a:ext uri="{FF2B5EF4-FFF2-40B4-BE49-F238E27FC236}">
                <a16:creationId xmlns:a16="http://schemas.microsoft.com/office/drawing/2014/main" id="{B9E08EAB-5B06-C8CB-0377-CDE7C36F3AE7}"/>
              </a:ext>
            </a:extLst>
          </p:cNvPr>
          <p:cNvSpPr/>
          <p:nvPr/>
        </p:nvSpPr>
        <p:spPr>
          <a:xfrm>
            <a:off x="1964156" y="2674429"/>
            <a:ext cx="589333" cy="2163029"/>
          </a:xfrm>
          <a:prstGeom prst="rect">
            <a:avLst/>
          </a:pr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a:extLst>
              <a:ext uri="{FF2B5EF4-FFF2-40B4-BE49-F238E27FC236}">
                <a16:creationId xmlns:a16="http://schemas.microsoft.com/office/drawing/2014/main" id="{10F8FB51-6CC8-1EC8-CF50-0F8BA146E656}"/>
              </a:ext>
            </a:extLst>
          </p:cNvPr>
          <p:cNvSpPr txBox="1"/>
          <p:nvPr/>
        </p:nvSpPr>
        <p:spPr>
          <a:xfrm>
            <a:off x="9982200" y="1882536"/>
            <a:ext cx="2150942" cy="39703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dirty="0"/>
              <a:t>This triggers:</a:t>
            </a:r>
          </a:p>
          <a:p>
            <a:endParaRPr lang="en-US" dirty="0"/>
          </a:p>
          <a:p>
            <a:r>
              <a:rPr lang="en-US" dirty="0"/>
              <a:t>Haoran Li, Yulin Chen, Huihao Jing, Wenbin Hu, Tsz Ho Li, </a:t>
            </a:r>
            <a:r>
              <a:rPr lang="en-US" dirty="0" err="1"/>
              <a:t>Chanhou</a:t>
            </a:r>
            <a:r>
              <a:rPr lang="en-US" dirty="0"/>
              <a:t> Lou, Hong Ting Tsang, Sirui Han, Yangqiu Song: </a:t>
            </a:r>
            <a:r>
              <a:rPr lang="en-US" b="1" dirty="0" err="1"/>
              <a:t>ContextLens</a:t>
            </a:r>
            <a:r>
              <a:rPr lang="en-US" b="1" dirty="0"/>
              <a:t>: Modeling Imperfect Privacy and Safety Context for Legal Compliance</a:t>
            </a:r>
            <a:r>
              <a:rPr lang="en-US" dirty="0"/>
              <a:t>. ACL (1) 2026: 6503-6518</a:t>
            </a:r>
          </a:p>
        </p:txBody>
      </p:sp>
    </p:spTree>
    <p:extLst>
      <p:ext uri="{BB962C8B-B14F-4D97-AF65-F5344CB8AC3E}">
        <p14:creationId xmlns:p14="http://schemas.microsoft.com/office/powerpoint/2010/main" val="142563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5" name="文本框 134">
                <a:extLst>
                  <a:ext uri="{FF2B5EF4-FFF2-40B4-BE49-F238E27FC236}">
                    <a16:creationId xmlns:a16="http://schemas.microsoft.com/office/drawing/2014/main" id="{AC7D5627-4CC7-E171-D62A-7CC6AA242199}"/>
                  </a:ext>
                </a:extLst>
              </p:cNvPr>
              <p:cNvSpPr txBox="1"/>
              <p:nvPr/>
            </p:nvSpPr>
            <p:spPr>
              <a:xfrm>
                <a:off x="74173" y="1221418"/>
                <a:ext cx="2638547" cy="5134932"/>
              </a:xfrm>
              <a:prstGeom prst="rect">
                <a:avLst/>
              </a:prstGeom>
              <a:noFill/>
            </p:spPr>
            <p:txBody>
              <a:bodyPr wrap="square" rtlCol="0">
                <a:spAutoFit/>
              </a:bodyPr>
              <a:lstStyle/>
              <a:p>
                <a:endParaRPr lang="en-US" altLang="zh-CN" sz="2000" dirty="0"/>
              </a:p>
              <a:p>
                <a:r>
                  <a:rPr lang="en-US" altLang="zh-CN" sz="2000" dirty="0"/>
                  <a:t>Cold-starting</a:t>
                </a:r>
              </a:p>
              <a:p>
                <a:pPr marL="285750" indent="-285750">
                  <a:buFont typeface="Arial" panose="020B0604020202020204" pitchFamily="34" charset="0"/>
                  <a:buChar char="•"/>
                </a:pPr>
                <a:r>
                  <a:rPr lang="en-US" altLang="zh-CN" sz="2000" dirty="0"/>
                  <a:t>Reasoning trajectories from DeepSeek-R1.</a:t>
                </a:r>
              </a:p>
              <a:p>
                <a:pPr marL="285750" indent="-285750">
                  <a:buFont typeface="Arial" panose="020B0604020202020204" pitchFamily="34" charset="0"/>
                  <a:buChar char="•"/>
                </a:pPr>
                <a:r>
                  <a:rPr lang="en-US" altLang="zh-CN" sz="2000" dirty="0"/>
                  <a:t>SFT training on them.</a:t>
                </a:r>
              </a:p>
              <a:p>
                <a:endParaRPr lang="en-US" altLang="zh-CN" sz="2000" dirty="0"/>
              </a:p>
              <a:p>
                <a:r>
                  <a:rPr lang="en-US" altLang="zh-CN" sz="2000" dirty="0"/>
                  <a:t>Reinforcement Learning</a:t>
                </a:r>
              </a:p>
              <a:p>
                <a:pPr marL="285750" indent="-285750">
                  <a:buFont typeface="Arial" panose="020B0604020202020204" pitchFamily="34" charset="0"/>
                  <a:buChar char="•"/>
                </a:pPr>
                <a:r>
                  <a:rPr lang="en-US" altLang="zh-CN" sz="2000" dirty="0"/>
                  <a:t>Rule-based reward. </a:t>
                </a:r>
                <a14:m>
                  <m:oMath xmlns:m="http://schemas.openxmlformats.org/officeDocument/2006/math">
                    <m:r>
                      <a:rPr lang="en-US" altLang="zh-CN" sz="1400" i="1">
                        <a:latin typeface="Cambria Math" panose="02040503050406030204" pitchFamily="18" charset="0"/>
                      </a:rPr>
                      <m:t>𝑅</m:t>
                    </m:r>
                    <m:d>
                      <m:dPr>
                        <m:ctrlPr>
                          <a:rPr lang="en-US" altLang="zh-CN" sz="1400" i="1">
                            <a:latin typeface="Cambria Math" panose="02040503050406030204" pitchFamily="18" charset="0"/>
                          </a:rPr>
                        </m:ctrlPr>
                      </m:dPr>
                      <m:e>
                        <m:r>
                          <a:rPr lang="en-US" altLang="zh-CN" sz="1400" i="1">
                            <a:latin typeface="Cambria Math" panose="02040503050406030204" pitchFamily="18" charset="0"/>
                          </a:rPr>
                          <m:t>𝑠</m:t>
                        </m:r>
                        <m:r>
                          <a:rPr lang="en-US" altLang="zh-CN" sz="1400" i="1">
                            <a:latin typeface="Cambria Math" panose="02040503050406030204" pitchFamily="18" charset="0"/>
                          </a:rPr>
                          <m:t>,</m:t>
                        </m:r>
                        <m:r>
                          <a:rPr lang="en-US" altLang="zh-CN" sz="1400" i="1">
                            <a:latin typeface="Cambria Math" panose="02040503050406030204" pitchFamily="18" charset="0"/>
                          </a:rPr>
                          <m:t>𝑎</m:t>
                        </m:r>
                      </m:e>
                    </m:d>
                    <m:r>
                      <a:rPr lang="en-US" altLang="zh-CN" sz="1400" i="1">
                        <a:latin typeface="Cambria Math" panose="02040503050406030204" pitchFamily="18" charset="0"/>
                      </a:rPr>
                      <m:t> </m:t>
                    </m:r>
                    <m:r>
                      <m:rPr>
                        <m:nor/>
                      </m:rPr>
                      <a:rPr lang="en-US" altLang="zh-CN" sz="1400" i="0">
                        <a:latin typeface="Cambria Math" panose="02040503050406030204" pitchFamily="18" charset="0"/>
                      </a:rPr>
                      <m:t>= </m:t>
                    </m:r>
                    <m:r>
                      <m:rPr>
                        <m:nor/>
                      </m:rPr>
                      <a:rPr lang="zh-CN" altLang="en-US" sz="1400" i="0" dirty="0"/>
                      <m:t>𝟙</m:t>
                    </m:r>
                    <m:d>
                      <m:dPr>
                        <m:ctrlPr>
                          <a:rPr lang="en-US" altLang="zh-CN" sz="1400" i="1">
                            <a:latin typeface="Cambria Math" panose="02040503050406030204" pitchFamily="18" charset="0"/>
                          </a:rPr>
                        </m:ctrlPr>
                      </m:dPr>
                      <m:e>
                        <m:d>
                          <m:dPr>
                            <m:begChr m:val="{"/>
                            <m:endChr m:val="}"/>
                            <m:ctrlPr>
                              <a:rPr lang="en-US" altLang="zh-CN" sz="1400" i="1">
                                <a:latin typeface="Cambria Math" panose="02040503050406030204" pitchFamily="18" charset="0"/>
                              </a:rPr>
                            </m:ctrlPr>
                          </m:dPr>
                          <m:e>
                            <m:r>
                              <a:rPr lang="en-US" altLang="zh-CN" sz="1400" i="1">
                                <a:latin typeface="Cambria Math" panose="02040503050406030204" pitchFamily="18" charset="0"/>
                              </a:rPr>
                              <m:t>𝑠</m:t>
                            </m:r>
                            <m:r>
                              <a:rPr lang="en-US" altLang="zh-CN" sz="1400" i="1">
                                <a:latin typeface="Cambria Math" panose="02040503050406030204" pitchFamily="18" charset="0"/>
                              </a:rPr>
                              <m:t>,</m:t>
                            </m:r>
                            <m:r>
                              <a:rPr lang="en-US" altLang="zh-CN" sz="1400" i="1">
                                <a:latin typeface="Cambria Math" panose="02040503050406030204" pitchFamily="18" charset="0"/>
                              </a:rPr>
                              <m:t>𝑎</m:t>
                            </m:r>
                          </m:e>
                        </m:d>
                        <m:r>
                          <m:rPr>
                            <m:nor/>
                          </m:rPr>
                          <a:rPr lang="en-US" altLang="zh-CN" sz="1400" i="0">
                            <a:latin typeface="Cambria Math" panose="02040503050406030204" pitchFamily="18" charset="0"/>
                          </a:rPr>
                          <m:t> is compliant</m:t>
                        </m:r>
                      </m:e>
                    </m:d>
                  </m:oMath>
                </a14:m>
                <a:endParaRPr lang="en-US" altLang="zh-CN" sz="1400" dirty="0"/>
              </a:p>
              <a:p>
                <a:pPr marL="285750" indent="-285750">
                  <a:buFont typeface="Arial" panose="020B0604020202020204" pitchFamily="34" charset="0"/>
                  <a:buChar char="•"/>
                </a:pPr>
                <a:r>
                  <a:rPr lang="en-US" altLang="zh-CN" sz="2000" dirty="0"/>
                  <a:t>Contextualized compliance reasoning.</a:t>
                </a:r>
              </a:p>
              <a:p>
                <a:pPr marL="285750" indent="-285750">
                  <a:buFont typeface="Arial" panose="020B0604020202020204" pitchFamily="34" charset="0"/>
                  <a:buChar char="•"/>
                </a:pPr>
                <a:r>
                  <a:rPr lang="en-US" altLang="zh-CN" sz="2000" dirty="0"/>
                  <a:t>Regulation alignment.</a:t>
                </a:r>
              </a:p>
            </p:txBody>
          </p:sp>
        </mc:Choice>
        <mc:Fallback xmlns="">
          <p:sp>
            <p:nvSpPr>
              <p:cNvPr id="135" name="文本框 134">
                <a:extLst>
                  <a:ext uri="{FF2B5EF4-FFF2-40B4-BE49-F238E27FC236}">
                    <a16:creationId xmlns:a16="http://schemas.microsoft.com/office/drawing/2014/main" id="{AC7D5627-4CC7-E171-D62A-7CC6AA242199}"/>
                  </a:ext>
                </a:extLst>
              </p:cNvPr>
              <p:cNvSpPr txBox="1">
                <a:spLocks noRot="1" noChangeAspect="1" noMove="1" noResize="1" noEditPoints="1" noAdjustHandles="1" noChangeArrowheads="1" noChangeShapeType="1" noTextEdit="1"/>
              </p:cNvSpPr>
              <p:nvPr/>
            </p:nvSpPr>
            <p:spPr>
              <a:xfrm>
                <a:off x="74173" y="1221418"/>
                <a:ext cx="2638547" cy="5134932"/>
              </a:xfrm>
              <a:prstGeom prst="rect">
                <a:avLst/>
              </a:prstGeom>
              <a:blipFill>
                <a:blip r:embed="rId2"/>
                <a:stretch>
                  <a:fillRect l="-2309" r="-3926" b="-1068"/>
                </a:stretch>
              </a:blipFill>
            </p:spPr>
            <p:txBody>
              <a:bodyPr/>
              <a:lstStyle/>
              <a:p>
                <a:r>
                  <a:rPr lang="en-US">
                    <a:noFill/>
                  </a:rPr>
                  <a:t> </a:t>
                </a:r>
              </a:p>
            </p:txBody>
          </p:sp>
        </mc:Fallback>
      </mc:AlternateContent>
      <p:sp>
        <p:nvSpPr>
          <p:cNvPr id="139" name="文本框 138">
            <a:extLst>
              <a:ext uri="{FF2B5EF4-FFF2-40B4-BE49-F238E27FC236}">
                <a16:creationId xmlns:a16="http://schemas.microsoft.com/office/drawing/2014/main" id="{8EFFCDED-095E-D9B1-9AF9-7F5CCEC08231}"/>
              </a:ext>
            </a:extLst>
          </p:cNvPr>
          <p:cNvSpPr txBox="1"/>
          <p:nvPr/>
        </p:nvSpPr>
        <p:spPr>
          <a:xfrm>
            <a:off x="74173" y="166569"/>
            <a:ext cx="2798288" cy="954107"/>
          </a:xfrm>
          <a:prstGeom prst="rect">
            <a:avLst/>
          </a:prstGeom>
          <a:noFill/>
        </p:spPr>
        <p:txBody>
          <a:bodyPr wrap="square" rtlCol="0">
            <a:spAutoFit/>
          </a:bodyPr>
          <a:lstStyle/>
          <a:p>
            <a:r>
              <a:rPr lang="en-US" altLang="zh-CN" sz="2800" b="1" dirty="0"/>
              <a:t>Reinforcement </a:t>
            </a:r>
          </a:p>
          <a:p>
            <a:r>
              <a:rPr lang="en-US" altLang="zh-CN" sz="2800" b="1" dirty="0"/>
              <a:t>Learning</a:t>
            </a:r>
            <a:endParaRPr lang="zh-CN" altLang="en-US" sz="2800" b="1" dirty="0"/>
          </a:p>
        </p:txBody>
      </p:sp>
      <p:sp>
        <p:nvSpPr>
          <p:cNvPr id="2" name="灯片编号占位符 3">
            <a:extLst>
              <a:ext uri="{FF2B5EF4-FFF2-40B4-BE49-F238E27FC236}">
                <a16:creationId xmlns:a16="http://schemas.microsoft.com/office/drawing/2014/main" id="{C7FF0AAA-BED5-1352-A500-782624F2C96A}"/>
              </a:ext>
            </a:extLst>
          </p:cNvPr>
          <p:cNvSpPr>
            <a:spLocks noGrp="1"/>
          </p:cNvSpPr>
          <p:nvPr>
            <p:ph type="sldNum" sz="quarter" idx="12"/>
          </p:nvPr>
        </p:nvSpPr>
        <p:spPr>
          <a:xfrm>
            <a:off x="8610600" y="6356350"/>
            <a:ext cx="2743200" cy="365125"/>
          </a:xfrm>
        </p:spPr>
        <p:txBody>
          <a:bodyPr/>
          <a:lstStyle/>
          <a:p>
            <a:fld id="{360D54F1-1E69-41BF-8A89-6B497D4E24EC}" type="slidenum">
              <a:rPr lang="en-US" smtClean="0"/>
              <a:t>21</a:t>
            </a:fld>
            <a:endParaRPr lang="en-US"/>
          </a:p>
        </p:txBody>
      </p:sp>
      <p:pic>
        <p:nvPicPr>
          <p:cNvPr id="4" name="Picture 3">
            <a:extLst>
              <a:ext uri="{FF2B5EF4-FFF2-40B4-BE49-F238E27FC236}">
                <a16:creationId xmlns:a16="http://schemas.microsoft.com/office/drawing/2014/main" id="{309D7E6D-924A-ABA1-FA02-E0A392392E6D}"/>
              </a:ext>
            </a:extLst>
          </p:cNvPr>
          <p:cNvPicPr>
            <a:picLocks noChangeAspect="1"/>
          </p:cNvPicPr>
          <p:nvPr/>
        </p:nvPicPr>
        <p:blipFill>
          <a:blip r:embed="rId3"/>
          <a:stretch>
            <a:fillRect/>
          </a:stretch>
        </p:blipFill>
        <p:spPr>
          <a:xfrm>
            <a:off x="2676712" y="0"/>
            <a:ext cx="9515288" cy="6858000"/>
          </a:xfrm>
          <a:prstGeom prst="rect">
            <a:avLst/>
          </a:prstGeom>
        </p:spPr>
      </p:pic>
    </p:spTree>
    <p:extLst>
      <p:ext uri="{BB962C8B-B14F-4D97-AF65-F5344CB8AC3E}">
        <p14:creationId xmlns:p14="http://schemas.microsoft.com/office/powerpoint/2010/main" val="2026128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FDD11-4879-E2D1-8F2D-AE40F26C202B}"/>
              </a:ext>
            </a:extLst>
          </p:cNvPr>
          <p:cNvSpPr>
            <a:spLocks noGrp="1"/>
          </p:cNvSpPr>
          <p:nvPr>
            <p:ph type="title"/>
          </p:nvPr>
        </p:nvSpPr>
        <p:spPr/>
        <p:txBody>
          <a:bodyPr>
            <a:normAutofit/>
          </a:bodyPr>
          <a:lstStyle/>
          <a:p>
            <a:r>
              <a:rPr lang="en-US" altLang="zh-CN" dirty="0"/>
              <a:t>In-domain Evaluation</a:t>
            </a:r>
            <a:endParaRPr lang="en-HK" dirty="0"/>
          </a:p>
        </p:txBody>
      </p:sp>
      <p:sp>
        <p:nvSpPr>
          <p:cNvPr id="3" name="Content Placeholder 2">
            <a:extLst>
              <a:ext uri="{FF2B5EF4-FFF2-40B4-BE49-F238E27FC236}">
                <a16:creationId xmlns:a16="http://schemas.microsoft.com/office/drawing/2014/main" id="{B8AE7F38-39D9-8493-63AE-7A4AFF7B6A6F}"/>
              </a:ext>
            </a:extLst>
          </p:cNvPr>
          <p:cNvSpPr>
            <a:spLocks noGrp="1"/>
          </p:cNvSpPr>
          <p:nvPr>
            <p:ph idx="1"/>
          </p:nvPr>
        </p:nvSpPr>
        <p:spPr/>
        <p:txBody>
          <a:bodyPr/>
          <a:lstStyle/>
          <a:p>
            <a:r>
              <a:rPr lang="en-US" altLang="zh-CN" dirty="0"/>
              <a:t>On our 6K legal case dataset: 3-way classification</a:t>
            </a:r>
            <a:endParaRPr lang="en-HK" dirty="0"/>
          </a:p>
        </p:txBody>
      </p:sp>
      <p:sp>
        <p:nvSpPr>
          <p:cNvPr id="4" name="Slide Number Placeholder 3">
            <a:extLst>
              <a:ext uri="{FF2B5EF4-FFF2-40B4-BE49-F238E27FC236}">
                <a16:creationId xmlns:a16="http://schemas.microsoft.com/office/drawing/2014/main" id="{51684070-A04D-F65A-BC6D-74E757DD0150}"/>
              </a:ext>
            </a:extLst>
          </p:cNvPr>
          <p:cNvSpPr>
            <a:spLocks noGrp="1"/>
          </p:cNvSpPr>
          <p:nvPr>
            <p:ph type="sldNum" sz="quarter" idx="12"/>
          </p:nvPr>
        </p:nvSpPr>
        <p:spPr/>
        <p:txBody>
          <a:bodyPr/>
          <a:lstStyle/>
          <a:p>
            <a:fld id="{360D54F1-1E69-41BF-8A89-6B497D4E24EC}" type="slidenum">
              <a:rPr lang="en-US" smtClean="0"/>
              <a:t>22</a:t>
            </a:fld>
            <a:endParaRPr lang="en-US"/>
          </a:p>
        </p:txBody>
      </p:sp>
      <p:pic>
        <p:nvPicPr>
          <p:cNvPr id="5" name="图片 135">
            <a:extLst>
              <a:ext uri="{FF2B5EF4-FFF2-40B4-BE49-F238E27FC236}">
                <a16:creationId xmlns:a16="http://schemas.microsoft.com/office/drawing/2014/main" id="{55C9BD8D-A2C6-EAFA-2F77-3CF130F10624}"/>
              </a:ext>
            </a:extLst>
          </p:cNvPr>
          <p:cNvPicPr>
            <a:picLocks noChangeAspect="1"/>
          </p:cNvPicPr>
          <p:nvPr/>
        </p:nvPicPr>
        <p:blipFill>
          <a:blip r:embed="rId2"/>
          <a:stretch>
            <a:fillRect/>
          </a:stretch>
        </p:blipFill>
        <p:spPr>
          <a:xfrm>
            <a:off x="1113274" y="3055399"/>
            <a:ext cx="9588197" cy="2445361"/>
          </a:xfrm>
          <a:prstGeom prst="rect">
            <a:avLst/>
          </a:prstGeom>
        </p:spPr>
      </p:pic>
      <p:sp>
        <p:nvSpPr>
          <p:cNvPr id="6" name="矩形 2">
            <a:extLst>
              <a:ext uri="{FF2B5EF4-FFF2-40B4-BE49-F238E27FC236}">
                <a16:creationId xmlns:a16="http://schemas.microsoft.com/office/drawing/2014/main" id="{B6FE3C5D-6753-AA58-1B09-852D93A96AB6}"/>
              </a:ext>
            </a:extLst>
          </p:cNvPr>
          <p:cNvSpPr/>
          <p:nvPr/>
        </p:nvSpPr>
        <p:spPr>
          <a:xfrm>
            <a:off x="9195040" y="3981450"/>
            <a:ext cx="1407139" cy="143313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a:extLst>
              <a:ext uri="{FF2B5EF4-FFF2-40B4-BE49-F238E27FC236}">
                <a16:creationId xmlns:a16="http://schemas.microsoft.com/office/drawing/2014/main" id="{361876EE-AC3D-9A8E-A5C5-14495BCA5082}"/>
              </a:ext>
            </a:extLst>
          </p:cNvPr>
          <p:cNvSpPr txBox="1"/>
          <p:nvPr/>
        </p:nvSpPr>
        <p:spPr>
          <a:xfrm>
            <a:off x="0" y="6396335"/>
            <a:ext cx="12192000" cy="461665"/>
          </a:xfrm>
          <a:prstGeom prst="rect">
            <a:avLst/>
          </a:prstGeom>
          <a:noFill/>
        </p:spPr>
        <p:txBody>
          <a:bodyPr wrap="square">
            <a:spAutoFit/>
          </a:bodyPr>
          <a:lstStyle/>
          <a:p>
            <a:r>
              <a:rPr lang="en-US" sz="1200" dirty="0"/>
              <a:t>Wenbin Hu, Haoran Li, Huihao Jing, Qi Hu, Ziqian Zeng, Sirui Han, Xu Heli, </a:t>
            </a:r>
            <a:r>
              <a:rPr lang="en-US" sz="1200" dirty="0" err="1"/>
              <a:t>Tianshu</a:t>
            </a:r>
            <a:r>
              <a:rPr lang="en-US" sz="1200" dirty="0"/>
              <a:t> Chu, </a:t>
            </a:r>
            <a:r>
              <a:rPr lang="en-US" sz="1200" dirty="0" err="1"/>
              <a:t>Peizhao</a:t>
            </a:r>
            <a:r>
              <a:rPr lang="en-US" sz="1200" dirty="0"/>
              <a:t> Hu, and Yangqiu Song. 2025. Context </a:t>
            </a:r>
            <a:r>
              <a:rPr lang="en-US" altLang="zh-CN" sz="1200" dirty="0"/>
              <a:t>R</a:t>
            </a:r>
            <a:r>
              <a:rPr lang="en-US" sz="1200" dirty="0"/>
              <a:t>easoner: Incentivizing reasoning capability for contextualized privacy and safety compliance via reinforcement learning. EMNLP 2025</a:t>
            </a:r>
          </a:p>
        </p:txBody>
      </p:sp>
    </p:spTree>
    <p:extLst>
      <p:ext uri="{BB962C8B-B14F-4D97-AF65-F5344CB8AC3E}">
        <p14:creationId xmlns:p14="http://schemas.microsoft.com/office/powerpoint/2010/main" val="1155903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78B56-BBC5-3FE5-8166-D0187777EF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24465A-4940-7B2C-C301-7B260789386C}"/>
              </a:ext>
            </a:extLst>
          </p:cNvPr>
          <p:cNvSpPr>
            <a:spLocks noGrp="1"/>
          </p:cNvSpPr>
          <p:nvPr>
            <p:ph type="title"/>
          </p:nvPr>
        </p:nvSpPr>
        <p:spPr/>
        <p:txBody>
          <a:bodyPr/>
          <a:lstStyle/>
          <a:p>
            <a:r>
              <a:rPr lang="en-HK" dirty="0"/>
              <a:t>Outline</a:t>
            </a:r>
          </a:p>
        </p:txBody>
      </p:sp>
      <p:sp>
        <p:nvSpPr>
          <p:cNvPr id="3" name="Content Placeholder 2">
            <a:extLst>
              <a:ext uri="{FF2B5EF4-FFF2-40B4-BE49-F238E27FC236}">
                <a16:creationId xmlns:a16="http://schemas.microsoft.com/office/drawing/2014/main" id="{87D070AF-7B7D-92BD-41C3-B05F0AB7B413}"/>
              </a:ext>
            </a:extLst>
          </p:cNvPr>
          <p:cNvSpPr>
            <a:spLocks noGrp="1"/>
          </p:cNvSpPr>
          <p:nvPr>
            <p:ph idx="1"/>
          </p:nvPr>
        </p:nvSpPr>
        <p:spPr/>
        <p:txBody>
          <a:bodyPr/>
          <a:lstStyle/>
          <a:p>
            <a:r>
              <a:rPr lang="en-HK" dirty="0">
                <a:solidFill>
                  <a:schemeClr val="bg1">
                    <a:lumMod val="65000"/>
                  </a:schemeClr>
                </a:solidFill>
              </a:rPr>
              <a:t>Grounding with CI</a:t>
            </a:r>
          </a:p>
          <a:p>
            <a:endParaRPr lang="en-HK" dirty="0">
              <a:solidFill>
                <a:schemeClr val="bg1">
                  <a:lumMod val="65000"/>
                </a:schemeClr>
              </a:solidFill>
            </a:endParaRPr>
          </a:p>
          <a:p>
            <a:r>
              <a:rPr lang="en-US" altLang="zh-CN" dirty="0">
                <a:solidFill>
                  <a:schemeClr val="bg1">
                    <a:lumMod val="65000"/>
                  </a:schemeClr>
                </a:solidFill>
              </a:rPr>
              <a:t>Methodologies</a:t>
            </a:r>
            <a:endParaRPr lang="en-HK" dirty="0">
              <a:solidFill>
                <a:schemeClr val="bg1">
                  <a:lumMod val="65000"/>
                </a:schemeClr>
              </a:solidFill>
            </a:endParaRPr>
          </a:p>
          <a:p>
            <a:endParaRPr lang="en-HK" dirty="0">
              <a:solidFill>
                <a:schemeClr val="bg1">
                  <a:lumMod val="65000"/>
                </a:schemeClr>
              </a:solidFill>
            </a:endParaRPr>
          </a:p>
          <a:p>
            <a:r>
              <a:rPr lang="en-US" altLang="zh-CN" dirty="0"/>
              <a:t>CI</a:t>
            </a:r>
            <a:r>
              <a:rPr lang="en-HK" dirty="0"/>
              <a:t> for Agents</a:t>
            </a:r>
          </a:p>
        </p:txBody>
      </p:sp>
      <p:sp>
        <p:nvSpPr>
          <p:cNvPr id="4" name="Slide Number Placeholder 3">
            <a:extLst>
              <a:ext uri="{FF2B5EF4-FFF2-40B4-BE49-F238E27FC236}">
                <a16:creationId xmlns:a16="http://schemas.microsoft.com/office/drawing/2014/main" id="{83349683-5309-4FB2-0F58-7579512FAF10}"/>
              </a:ext>
            </a:extLst>
          </p:cNvPr>
          <p:cNvSpPr>
            <a:spLocks noGrp="1"/>
          </p:cNvSpPr>
          <p:nvPr>
            <p:ph type="sldNum" sz="quarter" idx="12"/>
          </p:nvPr>
        </p:nvSpPr>
        <p:spPr/>
        <p:txBody>
          <a:bodyPr/>
          <a:lstStyle/>
          <a:p>
            <a:fld id="{360D54F1-1E69-41BF-8A89-6B497D4E24EC}" type="slidenum">
              <a:rPr lang="en-US" smtClean="0"/>
              <a:t>23</a:t>
            </a:fld>
            <a:endParaRPr lang="en-US"/>
          </a:p>
        </p:txBody>
      </p:sp>
    </p:spTree>
    <p:extLst>
      <p:ext uri="{BB962C8B-B14F-4D97-AF65-F5344CB8AC3E}">
        <p14:creationId xmlns:p14="http://schemas.microsoft.com/office/powerpoint/2010/main" val="1679872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284CC-429D-9295-A0DD-87A28D557B45}"/>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8165B640-C5AA-9FBB-24C1-066BEF6F1EE8}"/>
              </a:ext>
            </a:extLst>
          </p:cNvPr>
          <p:cNvSpPr txBox="1"/>
          <p:nvPr/>
        </p:nvSpPr>
        <p:spPr>
          <a:xfrm>
            <a:off x="439077" y="1850364"/>
            <a:ext cx="5335438" cy="3046988"/>
          </a:xfrm>
          <a:prstGeom prst="rect">
            <a:avLst/>
          </a:prstGeom>
          <a:noFill/>
        </p:spPr>
        <p:txBody>
          <a:bodyPr wrap="square">
            <a:spAutoFit/>
          </a:bodyPr>
          <a:lstStyle/>
          <a:p>
            <a:r>
              <a:rPr lang="zh-CN" altLang="en-US" sz="2400" b="1" dirty="0">
                <a:solidFill>
                  <a:srgbClr val="FF0000"/>
                </a:solidFill>
                <a:latin typeface="Calibri" panose="020F0502020204030204" pitchFamily="34" charset="0"/>
                <a:cs typeface="Calibri" panose="020F0502020204030204" pitchFamily="34" charset="0"/>
              </a:rPr>
              <a:t>Jane</a:t>
            </a:r>
            <a:r>
              <a:rPr lang="zh-CN" altLang="en-US" sz="2400" dirty="0">
                <a:latin typeface="Calibri" panose="020F0502020204030204" pitchFamily="34" charset="0"/>
                <a:cs typeface="Calibri" panose="020F0502020204030204" pitchFamily="34" charset="0"/>
              </a:rPr>
              <a:t>, a 45-year-old </a:t>
            </a:r>
            <a:r>
              <a:rPr lang="zh-CN" altLang="en-US" sz="2400" u="sng" dirty="0">
                <a:latin typeface="Calibri" panose="020F0502020204030204" pitchFamily="34" charset="0"/>
                <a:cs typeface="Calibri" panose="020F0502020204030204" pitchFamily="34" charset="0"/>
              </a:rPr>
              <a:t>woman</a:t>
            </a:r>
            <a:r>
              <a:rPr lang="zh-CN" altLang="en-US" sz="2400" dirty="0">
                <a:latin typeface="Calibri" panose="020F0502020204030204" pitchFamily="34" charset="0"/>
                <a:cs typeface="Calibri" panose="020F0502020204030204" pitchFamily="34" charset="0"/>
              </a:rPr>
              <a:t>, visited her </a:t>
            </a:r>
            <a:r>
              <a:rPr lang="zh-CN" altLang="en-US" sz="2400" u="sng" dirty="0">
                <a:latin typeface="Calibri" panose="020F0502020204030204" pitchFamily="34" charset="0"/>
                <a:cs typeface="Calibri" panose="020F0502020204030204" pitchFamily="34" charset="0"/>
              </a:rPr>
              <a:t>primary care physician</a:t>
            </a:r>
            <a:r>
              <a:rPr lang="zh-CN" altLang="en-US" sz="2400" b="1" dirty="0">
                <a:latin typeface="Calibri" panose="020F0502020204030204" pitchFamily="34" charset="0"/>
                <a:cs typeface="Calibri" panose="020F0502020204030204" pitchFamily="34" charset="0"/>
              </a:rPr>
              <a:t>, </a:t>
            </a:r>
            <a:r>
              <a:rPr lang="en-HK" altLang="zh-CN" sz="2400" b="1" dirty="0">
                <a:solidFill>
                  <a:srgbClr val="FF0000"/>
                </a:solidFill>
                <a:latin typeface="Calibri" panose="020F0502020204030204" pitchFamily="34" charset="0"/>
                <a:cs typeface="Calibri" panose="020F0502020204030204" pitchFamily="34" charset="0"/>
              </a:rPr>
              <a:t>an LLM Agent A</a:t>
            </a:r>
            <a:r>
              <a:rPr lang="zh-CN" altLang="en-US" sz="2400" dirty="0">
                <a:latin typeface="Calibri" panose="020F0502020204030204" pitchFamily="34" charset="0"/>
                <a:cs typeface="Calibri" panose="020F0502020204030204" pitchFamily="34" charset="0"/>
              </a:rPr>
              <a:t>, for her annual checkup. During the appointment, </a:t>
            </a:r>
            <a:r>
              <a:rPr lang="en-HK" altLang="zh-CN" sz="2400" b="1" dirty="0">
                <a:solidFill>
                  <a:srgbClr val="FF0000"/>
                </a:solidFill>
                <a:latin typeface="Calibri" panose="020F0502020204030204" pitchFamily="34" charset="0"/>
                <a:cs typeface="Calibri" panose="020F0502020204030204" pitchFamily="34" charset="0"/>
              </a:rPr>
              <a:t>the LLM Agent A </a:t>
            </a:r>
            <a:r>
              <a:rPr lang="zh-CN" altLang="en-US" sz="2400" dirty="0">
                <a:latin typeface="Calibri" panose="020F0502020204030204" pitchFamily="34" charset="0"/>
                <a:cs typeface="Calibri" panose="020F0502020204030204" pitchFamily="34" charset="0"/>
              </a:rPr>
              <a:t>discovered abnormalities in her </a:t>
            </a:r>
            <a:r>
              <a:rPr lang="zh-CN" altLang="en-US" sz="2400" b="1" dirty="0">
                <a:solidFill>
                  <a:srgbClr val="FFC000"/>
                </a:solidFill>
                <a:latin typeface="Calibri" panose="020F0502020204030204" pitchFamily="34" charset="0"/>
                <a:cs typeface="Calibri" panose="020F0502020204030204" pitchFamily="34" charset="0"/>
              </a:rPr>
              <a:t>blood test results </a:t>
            </a:r>
            <a:r>
              <a:rPr lang="zh-CN" altLang="en-US" sz="2400" dirty="0">
                <a:latin typeface="Calibri" panose="020F0502020204030204" pitchFamily="34" charset="0"/>
                <a:cs typeface="Calibri" panose="020F0502020204030204" pitchFamily="34" charset="0"/>
              </a:rPr>
              <a:t>and sen</a:t>
            </a:r>
            <a:r>
              <a:rPr lang="en" altLang="zh-CN" sz="2400" dirty="0">
                <a:latin typeface="Calibri" panose="020F0502020204030204" pitchFamily="34" charset="0"/>
                <a:cs typeface="Calibri" panose="020F0502020204030204" pitchFamily="34" charset="0"/>
              </a:rPr>
              <a:t>t the results to </a:t>
            </a:r>
            <a:r>
              <a:rPr lang="en-HK" altLang="zh-CN" sz="2400" b="1" dirty="0">
                <a:solidFill>
                  <a:srgbClr val="FF0000"/>
                </a:solidFill>
                <a:latin typeface="Calibri" panose="020F0502020204030204" pitchFamily="34" charset="0"/>
                <a:cs typeface="Calibri" panose="020F0502020204030204" pitchFamily="34" charset="0"/>
              </a:rPr>
              <a:t>another Agent B</a:t>
            </a:r>
            <a:r>
              <a:rPr lang="en" altLang="zh-CN" sz="2400" dirty="0">
                <a:latin typeface="Calibri" panose="020F0502020204030204" pitchFamily="34" charset="0"/>
                <a:cs typeface="Calibri" panose="020F0502020204030204" pitchFamily="34" charset="0"/>
              </a:rPr>
              <a:t> </a:t>
            </a:r>
            <a:r>
              <a:rPr lang="zh-CN" altLang="en-US" sz="2400" dirty="0">
                <a:latin typeface="Calibri" panose="020F0502020204030204" pitchFamily="34" charset="0"/>
                <a:cs typeface="Calibri" panose="020F0502020204030204" pitchFamily="34" charset="0"/>
              </a:rPr>
              <a:t>for </a:t>
            </a:r>
            <a:r>
              <a:rPr lang="zh-CN" altLang="en-US" sz="2400" b="1" dirty="0">
                <a:solidFill>
                  <a:srgbClr val="92D050"/>
                </a:solidFill>
                <a:latin typeface="Calibri" panose="020F0502020204030204" pitchFamily="34" charset="0"/>
                <a:cs typeface="Calibri" panose="020F0502020204030204" pitchFamily="34" charset="0"/>
              </a:rPr>
              <a:t>specialist diagnostic assessment and treatment planning</a:t>
            </a:r>
            <a:r>
              <a:rPr lang="zh-CN" altLang="en-US" sz="2400" dirty="0">
                <a:latin typeface="Calibri" panose="020F0502020204030204" pitchFamily="34" charset="0"/>
                <a:cs typeface="Calibri" panose="020F0502020204030204" pitchFamily="34" charset="0"/>
              </a:rPr>
              <a:t>.</a:t>
            </a:r>
          </a:p>
        </p:txBody>
      </p:sp>
      <p:sp>
        <p:nvSpPr>
          <p:cNvPr id="8" name="文本框 7">
            <a:extLst>
              <a:ext uri="{FF2B5EF4-FFF2-40B4-BE49-F238E27FC236}">
                <a16:creationId xmlns:a16="http://schemas.microsoft.com/office/drawing/2014/main" id="{231FC0D2-2F5A-545C-18EC-8D70B8E47A2C}"/>
              </a:ext>
            </a:extLst>
          </p:cNvPr>
          <p:cNvSpPr txBox="1"/>
          <p:nvPr/>
        </p:nvSpPr>
        <p:spPr>
          <a:xfrm>
            <a:off x="375069" y="168035"/>
            <a:ext cx="11530603" cy="1446550"/>
          </a:xfrm>
          <a:prstGeom prst="rect">
            <a:avLst/>
          </a:prstGeom>
          <a:noFill/>
        </p:spPr>
        <p:txBody>
          <a:bodyPr wrap="square" rtlCol="0">
            <a:spAutoFit/>
          </a:bodyPr>
          <a:lstStyle/>
          <a:p>
            <a:r>
              <a:rPr lang="en-US" altLang="zh-CN" sz="4400" dirty="0">
                <a:latin typeface="+mj-lt"/>
              </a:rPr>
              <a:t>Recall This Example: </a:t>
            </a:r>
          </a:p>
          <a:p>
            <a:r>
              <a:rPr lang="en-US" altLang="zh-CN" sz="4400" dirty="0">
                <a:latin typeface="+mj-lt"/>
              </a:rPr>
              <a:t>What if Dr. Smith and Dr. Adam are Agents?</a:t>
            </a:r>
            <a:endParaRPr lang="en-US" altLang="zh-CN" sz="4400" dirty="0">
              <a:latin typeface="+mj-lt"/>
              <a:ea typeface="+mj-ea"/>
              <a:cs typeface="+mj-cs"/>
            </a:endParaRPr>
          </a:p>
        </p:txBody>
      </p:sp>
      <p:sp>
        <p:nvSpPr>
          <p:cNvPr id="2" name="Slide Number Placeholder 1">
            <a:extLst>
              <a:ext uri="{FF2B5EF4-FFF2-40B4-BE49-F238E27FC236}">
                <a16:creationId xmlns:a16="http://schemas.microsoft.com/office/drawing/2014/main" id="{2803BE74-1AC4-602B-CF16-91108722CD68}"/>
              </a:ext>
            </a:extLst>
          </p:cNvPr>
          <p:cNvSpPr>
            <a:spLocks noGrp="1"/>
          </p:cNvSpPr>
          <p:nvPr>
            <p:ph type="sldNum" sz="quarter" idx="12"/>
          </p:nvPr>
        </p:nvSpPr>
        <p:spPr/>
        <p:txBody>
          <a:bodyPr/>
          <a:lstStyle/>
          <a:p>
            <a:fld id="{360D54F1-1E69-41BF-8A89-6B497D4E24EC}" type="slidenum">
              <a:rPr lang="en-US" smtClean="0"/>
              <a:t>24</a:t>
            </a:fld>
            <a:endParaRPr lang="en-US"/>
          </a:p>
        </p:txBody>
      </p:sp>
      <p:cxnSp>
        <p:nvCxnSpPr>
          <p:cNvPr id="4" name="Straight Arrow Connector 3">
            <a:extLst>
              <a:ext uri="{FF2B5EF4-FFF2-40B4-BE49-F238E27FC236}">
                <a16:creationId xmlns:a16="http://schemas.microsoft.com/office/drawing/2014/main" id="{A9DAAE0C-1209-734F-75B6-43B41ED0CEFB}"/>
              </a:ext>
            </a:extLst>
          </p:cNvPr>
          <p:cNvCxnSpPr>
            <a:cxnSpLocks/>
          </p:cNvCxnSpPr>
          <p:nvPr/>
        </p:nvCxnSpPr>
        <p:spPr>
          <a:xfrm>
            <a:off x="5774515" y="2410691"/>
            <a:ext cx="1402140" cy="0"/>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F90E1CE9-0E22-EDE9-C356-858A5148BE57}"/>
              </a:ext>
            </a:extLst>
          </p:cNvPr>
          <p:cNvSpPr/>
          <p:nvPr/>
        </p:nvSpPr>
        <p:spPr>
          <a:xfrm>
            <a:off x="7322419" y="1850364"/>
            <a:ext cx="4583253" cy="116069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7030A0"/>
                </a:solidFill>
              </a:rPr>
              <a:t>Agent A </a:t>
            </a:r>
            <a:r>
              <a:rPr lang="en-US" altLang="zh-CN" sz="2400" dirty="0"/>
              <a:t>calls functions/tools to test Jane’s checkup items</a:t>
            </a:r>
            <a:endParaRPr lang="en-HK" sz="2400" dirty="0"/>
          </a:p>
        </p:txBody>
      </p:sp>
      <p:sp>
        <p:nvSpPr>
          <p:cNvPr id="14" name="Rectangle 13">
            <a:extLst>
              <a:ext uri="{FF2B5EF4-FFF2-40B4-BE49-F238E27FC236}">
                <a16:creationId xmlns:a16="http://schemas.microsoft.com/office/drawing/2014/main" id="{ED54D963-9E34-318A-8654-99DF740B8B4D}"/>
              </a:ext>
            </a:extLst>
          </p:cNvPr>
          <p:cNvSpPr/>
          <p:nvPr/>
        </p:nvSpPr>
        <p:spPr>
          <a:xfrm>
            <a:off x="7322419" y="3446811"/>
            <a:ext cx="4583253" cy="116069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dirty="0">
                <a:solidFill>
                  <a:srgbClr val="7030A0"/>
                </a:solidFill>
              </a:rPr>
              <a:t>Agent A </a:t>
            </a:r>
            <a:r>
              <a:rPr lang="en-US" altLang="zh-CN" sz="2400" dirty="0"/>
              <a:t>calls functions to send  Jane’s </a:t>
            </a:r>
            <a:r>
              <a:rPr lang="zh-CN" altLang="en-US" sz="2400" b="1" dirty="0">
                <a:solidFill>
                  <a:srgbClr val="FFC000"/>
                </a:solidFill>
                <a:latin typeface="Calibri" panose="020F0502020204030204" pitchFamily="34" charset="0"/>
                <a:cs typeface="Calibri" panose="020F0502020204030204" pitchFamily="34" charset="0"/>
              </a:rPr>
              <a:t>blood test results </a:t>
            </a:r>
            <a:r>
              <a:rPr lang="en-HK" altLang="zh-CN" sz="2400" dirty="0"/>
              <a:t>to </a:t>
            </a:r>
            <a:r>
              <a:rPr lang="en-HK" altLang="zh-CN" sz="2400" dirty="0">
                <a:solidFill>
                  <a:srgbClr val="7030A0"/>
                </a:solidFill>
              </a:rPr>
              <a:t>Agent B</a:t>
            </a:r>
            <a:endParaRPr lang="en-HK" sz="2400" dirty="0">
              <a:solidFill>
                <a:srgbClr val="7030A0"/>
              </a:solidFill>
            </a:endParaRPr>
          </a:p>
        </p:txBody>
      </p:sp>
      <p:cxnSp>
        <p:nvCxnSpPr>
          <p:cNvPr id="15" name="Straight Arrow Connector 14">
            <a:extLst>
              <a:ext uri="{FF2B5EF4-FFF2-40B4-BE49-F238E27FC236}">
                <a16:creationId xmlns:a16="http://schemas.microsoft.com/office/drawing/2014/main" id="{CB87370A-9C30-853B-CDE3-F11EFAC8FDCA}"/>
              </a:ext>
            </a:extLst>
          </p:cNvPr>
          <p:cNvCxnSpPr>
            <a:cxnSpLocks/>
          </p:cNvCxnSpPr>
          <p:nvPr/>
        </p:nvCxnSpPr>
        <p:spPr>
          <a:xfrm>
            <a:off x="5774515" y="3930073"/>
            <a:ext cx="1402140" cy="0"/>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6" name="Rectangle 15">
            <a:extLst>
              <a:ext uri="{FF2B5EF4-FFF2-40B4-BE49-F238E27FC236}">
                <a16:creationId xmlns:a16="http://schemas.microsoft.com/office/drawing/2014/main" id="{C9B104EA-854E-EB82-1959-E672BD2C63A1}"/>
              </a:ext>
            </a:extLst>
          </p:cNvPr>
          <p:cNvSpPr/>
          <p:nvPr/>
        </p:nvSpPr>
        <p:spPr>
          <a:xfrm>
            <a:off x="2657464" y="5256047"/>
            <a:ext cx="6965811" cy="1160686"/>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HK" sz="2800" dirty="0"/>
              <a:t>We can audit all agentic system based on the CI framework that have been developed</a:t>
            </a:r>
          </a:p>
        </p:txBody>
      </p:sp>
    </p:spTree>
    <p:extLst>
      <p:ext uri="{BB962C8B-B14F-4D97-AF65-F5344CB8AC3E}">
        <p14:creationId xmlns:p14="http://schemas.microsoft.com/office/powerpoint/2010/main" val="374160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6EB3F-09EC-5343-8D48-A7F7489F194F}"/>
            </a:ext>
          </a:extLst>
        </p:cNvPr>
        <p:cNvGrpSpPr/>
        <p:nvPr/>
      </p:nvGrpSpPr>
      <p:grpSpPr>
        <a:xfrm>
          <a:off x="0" y="0"/>
          <a:ext cx="0" cy="0"/>
          <a:chOff x="0" y="0"/>
          <a:chExt cx="0" cy="0"/>
        </a:xfrm>
      </p:grpSpPr>
      <p:sp>
        <p:nvSpPr>
          <p:cNvPr id="7" name="灯片编号占位符 6">
            <a:extLst>
              <a:ext uri="{FF2B5EF4-FFF2-40B4-BE49-F238E27FC236}">
                <a16:creationId xmlns:a16="http://schemas.microsoft.com/office/drawing/2014/main" id="{675CEB5E-3164-2F5A-C313-82D9D1131D0D}"/>
              </a:ext>
            </a:extLst>
          </p:cNvPr>
          <p:cNvSpPr>
            <a:spLocks noGrp="1"/>
          </p:cNvSpPr>
          <p:nvPr>
            <p:ph type="sldNum" sz="quarter" idx="12"/>
          </p:nvPr>
        </p:nvSpPr>
        <p:spPr/>
        <p:txBody>
          <a:bodyPr/>
          <a:lstStyle/>
          <a:p>
            <a:fld id="{360D54F1-1E69-41BF-8A89-6B497D4E24EC}" type="slidenum">
              <a:rPr lang="en-US" smtClean="0"/>
              <a:t>25</a:t>
            </a:fld>
            <a:endParaRPr lang="en-US"/>
          </a:p>
        </p:txBody>
      </p:sp>
      <p:sp>
        <p:nvSpPr>
          <p:cNvPr id="4" name="文本框 3">
            <a:extLst>
              <a:ext uri="{FF2B5EF4-FFF2-40B4-BE49-F238E27FC236}">
                <a16:creationId xmlns:a16="http://schemas.microsoft.com/office/drawing/2014/main" id="{7C4F7DCC-D3F6-F86C-4B9B-D5F7972A3013}"/>
              </a:ext>
            </a:extLst>
          </p:cNvPr>
          <p:cNvSpPr txBox="1"/>
          <p:nvPr/>
        </p:nvSpPr>
        <p:spPr>
          <a:xfrm>
            <a:off x="594360" y="136525"/>
            <a:ext cx="10760403" cy="769441"/>
          </a:xfrm>
          <a:prstGeom prst="rect">
            <a:avLst/>
          </a:prstGeom>
          <a:noFill/>
        </p:spPr>
        <p:txBody>
          <a:bodyPr wrap="square" rtlCol="0">
            <a:spAutoFit/>
          </a:bodyPr>
          <a:lstStyle/>
          <a:p>
            <a:r>
              <a:rPr lang="en-US" altLang="zh-CN" sz="4400" dirty="0">
                <a:latin typeface="+mj-lt"/>
              </a:rPr>
              <a:t>From Models to Agents</a:t>
            </a:r>
          </a:p>
        </p:txBody>
      </p:sp>
      <p:pic>
        <p:nvPicPr>
          <p:cNvPr id="5" name="图片 4" descr="图片包含 图示&#10;&#10;AI 生成的内容可能不正确。">
            <a:extLst>
              <a:ext uri="{FF2B5EF4-FFF2-40B4-BE49-F238E27FC236}">
                <a16:creationId xmlns:a16="http://schemas.microsoft.com/office/drawing/2014/main" id="{13390298-17A1-3D5C-A72C-D423812B58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536" y="905966"/>
            <a:ext cx="8717132" cy="4161939"/>
          </a:xfrm>
          <a:prstGeom prst="rect">
            <a:avLst/>
          </a:prstGeom>
        </p:spPr>
      </p:pic>
      <p:sp>
        <p:nvSpPr>
          <p:cNvPr id="10" name="页脚占位符 32">
            <a:extLst>
              <a:ext uri="{FF2B5EF4-FFF2-40B4-BE49-F238E27FC236}">
                <a16:creationId xmlns:a16="http://schemas.microsoft.com/office/drawing/2014/main" id="{7816619E-BC2D-3590-6B2A-D222420E96A1}"/>
              </a:ext>
            </a:extLst>
          </p:cNvPr>
          <p:cNvSpPr>
            <a:spLocks noGrp="1"/>
          </p:cNvSpPr>
          <p:nvPr>
            <p:ph type="ftr" sz="quarter" idx="11"/>
          </p:nvPr>
        </p:nvSpPr>
        <p:spPr>
          <a:xfrm>
            <a:off x="0" y="6492875"/>
            <a:ext cx="10693667" cy="365125"/>
          </a:xfrm>
        </p:spPr>
        <p:txBody>
          <a:bodyPr/>
          <a:lstStyle/>
          <a:p>
            <a:pPr algn="l"/>
            <a:r>
              <a:rPr lang="en-US" altLang="zh-CN" dirty="0"/>
              <a:t>Figure credit: Luo J, Zhang W, Yuan Y, et al. Large language model agent: A survey on methodology, applications and challenges[J]. </a:t>
            </a:r>
            <a:r>
              <a:rPr lang="en-US" altLang="zh-CN" dirty="0" err="1"/>
              <a:t>arXiv</a:t>
            </a:r>
            <a:r>
              <a:rPr lang="en-US" altLang="zh-CN" dirty="0"/>
              <a:t> preprint arXiv:2503.21460, 2025.</a:t>
            </a:r>
            <a:endParaRPr kumimoji="1" lang="zh-CN" altLang="en-US" dirty="0"/>
          </a:p>
        </p:txBody>
      </p:sp>
      <p:sp>
        <p:nvSpPr>
          <p:cNvPr id="11" name="文本框 10">
            <a:extLst>
              <a:ext uri="{FF2B5EF4-FFF2-40B4-BE49-F238E27FC236}">
                <a16:creationId xmlns:a16="http://schemas.microsoft.com/office/drawing/2014/main" id="{A17CD6C0-A614-DAC9-6449-5005E7BF2405}"/>
              </a:ext>
            </a:extLst>
          </p:cNvPr>
          <p:cNvSpPr txBox="1"/>
          <p:nvPr/>
        </p:nvSpPr>
        <p:spPr>
          <a:xfrm>
            <a:off x="229031" y="3277215"/>
            <a:ext cx="1656523" cy="707886"/>
          </a:xfrm>
          <a:prstGeom prst="rect">
            <a:avLst/>
          </a:prstGeom>
          <a:noFill/>
        </p:spPr>
        <p:txBody>
          <a:bodyPr wrap="square" rtlCol="0">
            <a:spAutoFit/>
          </a:bodyPr>
          <a:lstStyle/>
          <a:p>
            <a:r>
              <a:rPr kumimoji="1" lang="en-US" altLang="zh-CN" sz="2000" dirty="0">
                <a:solidFill>
                  <a:srgbClr val="0070C0"/>
                </a:solidFill>
              </a:rPr>
              <a:t>LLM</a:t>
            </a:r>
            <a:r>
              <a:rPr kumimoji="1" lang="zh-CN" altLang="en-US" sz="2000" dirty="0">
                <a:solidFill>
                  <a:srgbClr val="0070C0"/>
                </a:solidFill>
              </a:rPr>
              <a:t> </a:t>
            </a:r>
            <a:r>
              <a:rPr kumimoji="1" lang="en-US" altLang="zh-CN" sz="2000" dirty="0">
                <a:solidFill>
                  <a:srgbClr val="0070C0"/>
                </a:solidFill>
              </a:rPr>
              <a:t>is</a:t>
            </a:r>
            <a:r>
              <a:rPr kumimoji="1" lang="zh-CN" altLang="en-US" sz="2000" dirty="0">
                <a:solidFill>
                  <a:srgbClr val="0070C0"/>
                </a:solidFill>
              </a:rPr>
              <a:t> </a:t>
            </a:r>
            <a:r>
              <a:rPr kumimoji="1" lang="en-US" altLang="zh-CN" sz="2000" dirty="0">
                <a:solidFill>
                  <a:srgbClr val="0070C0"/>
                </a:solidFill>
              </a:rPr>
              <a:t>an Agent.</a:t>
            </a:r>
            <a:endParaRPr kumimoji="1" lang="zh-CN" altLang="en-US" sz="2000" dirty="0">
              <a:solidFill>
                <a:srgbClr val="0070C0"/>
              </a:solidFill>
            </a:endParaRPr>
          </a:p>
        </p:txBody>
      </p:sp>
      <p:sp>
        <p:nvSpPr>
          <p:cNvPr id="12" name="圆角矩形 11">
            <a:extLst>
              <a:ext uri="{FF2B5EF4-FFF2-40B4-BE49-F238E27FC236}">
                <a16:creationId xmlns:a16="http://schemas.microsoft.com/office/drawing/2014/main" id="{06DC237A-FDDB-866D-D61F-29E3528276DB}"/>
              </a:ext>
            </a:extLst>
          </p:cNvPr>
          <p:cNvSpPr/>
          <p:nvPr/>
        </p:nvSpPr>
        <p:spPr>
          <a:xfrm>
            <a:off x="229031" y="3277215"/>
            <a:ext cx="2464904" cy="830959"/>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B70000"/>
              </a:solidFill>
            </a:endParaRPr>
          </a:p>
        </p:txBody>
      </p:sp>
      <p:sp>
        <p:nvSpPr>
          <p:cNvPr id="13" name="圆角矩形 12">
            <a:extLst>
              <a:ext uri="{FF2B5EF4-FFF2-40B4-BE49-F238E27FC236}">
                <a16:creationId xmlns:a16="http://schemas.microsoft.com/office/drawing/2014/main" id="{08B65382-A019-5ADF-BF7A-EBB7284F7976}"/>
              </a:ext>
            </a:extLst>
          </p:cNvPr>
          <p:cNvSpPr/>
          <p:nvPr/>
        </p:nvSpPr>
        <p:spPr>
          <a:xfrm>
            <a:off x="2693935" y="2451651"/>
            <a:ext cx="2399271" cy="4041224"/>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a:extLst>
              <a:ext uri="{FF2B5EF4-FFF2-40B4-BE49-F238E27FC236}">
                <a16:creationId xmlns:a16="http://schemas.microsoft.com/office/drawing/2014/main" id="{3F170AD2-B0A0-301C-8341-8A7259BA0CA7}"/>
              </a:ext>
            </a:extLst>
          </p:cNvPr>
          <p:cNvSpPr txBox="1"/>
          <p:nvPr/>
        </p:nvSpPr>
        <p:spPr>
          <a:xfrm>
            <a:off x="2778056" y="5032911"/>
            <a:ext cx="2398644" cy="1323439"/>
          </a:xfrm>
          <a:prstGeom prst="rect">
            <a:avLst/>
          </a:prstGeom>
          <a:noFill/>
        </p:spPr>
        <p:txBody>
          <a:bodyPr wrap="square" rtlCol="0">
            <a:spAutoFit/>
          </a:bodyPr>
          <a:lstStyle/>
          <a:p>
            <a:r>
              <a:rPr kumimoji="1" lang="en-US" altLang="zh-CN" sz="2000" dirty="0">
                <a:solidFill>
                  <a:srgbClr val="0070C0"/>
                </a:solidFill>
              </a:rPr>
              <a:t>Agent can search, make notes, perform action interacting with tools.</a:t>
            </a:r>
            <a:endParaRPr kumimoji="1" lang="zh-CN" altLang="en-US" sz="2000" dirty="0">
              <a:solidFill>
                <a:srgbClr val="0070C0"/>
              </a:solidFill>
            </a:endParaRPr>
          </a:p>
        </p:txBody>
      </p:sp>
      <p:sp>
        <p:nvSpPr>
          <p:cNvPr id="15" name="圆角矩形 14">
            <a:extLst>
              <a:ext uri="{FF2B5EF4-FFF2-40B4-BE49-F238E27FC236}">
                <a16:creationId xmlns:a16="http://schemas.microsoft.com/office/drawing/2014/main" id="{55A4D75C-5C17-CB5E-DC0B-7A993FFBF84A}"/>
              </a:ext>
            </a:extLst>
          </p:cNvPr>
          <p:cNvSpPr/>
          <p:nvPr/>
        </p:nvSpPr>
        <p:spPr>
          <a:xfrm>
            <a:off x="5093206" y="2557670"/>
            <a:ext cx="6983896" cy="2489305"/>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a:extLst>
              <a:ext uri="{FF2B5EF4-FFF2-40B4-BE49-F238E27FC236}">
                <a16:creationId xmlns:a16="http://schemas.microsoft.com/office/drawing/2014/main" id="{5178CC2A-7656-4248-3AA1-477E804A2B68}"/>
              </a:ext>
            </a:extLst>
          </p:cNvPr>
          <p:cNvSpPr txBox="1"/>
          <p:nvPr/>
        </p:nvSpPr>
        <p:spPr>
          <a:xfrm>
            <a:off x="10256491" y="2675739"/>
            <a:ext cx="1783116" cy="1938992"/>
          </a:xfrm>
          <a:prstGeom prst="rect">
            <a:avLst/>
          </a:prstGeom>
          <a:noFill/>
        </p:spPr>
        <p:txBody>
          <a:bodyPr wrap="square" rtlCol="0">
            <a:spAutoFit/>
          </a:bodyPr>
          <a:lstStyle/>
          <a:p>
            <a:r>
              <a:rPr kumimoji="1" lang="en-US" altLang="zh-CN" sz="2000" dirty="0">
                <a:solidFill>
                  <a:srgbClr val="0070C0"/>
                </a:solidFill>
              </a:rPr>
              <a:t>Agent can further interact with each other and even effect the real world.</a:t>
            </a:r>
            <a:endParaRPr kumimoji="1" lang="zh-CN" altLang="en-US" sz="2000" dirty="0">
              <a:solidFill>
                <a:srgbClr val="0070C0"/>
              </a:solidFill>
            </a:endParaRPr>
          </a:p>
        </p:txBody>
      </p:sp>
    </p:spTree>
    <p:extLst>
      <p:ext uri="{BB962C8B-B14F-4D97-AF65-F5344CB8AC3E}">
        <p14:creationId xmlns:p14="http://schemas.microsoft.com/office/powerpoint/2010/main" val="2999640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622BF-17FA-F656-29B7-58C7FD1883DB}"/>
            </a:ext>
          </a:extLst>
        </p:cNvPr>
        <p:cNvGrpSpPr/>
        <p:nvPr/>
      </p:nvGrpSpPr>
      <p:grpSpPr>
        <a:xfrm>
          <a:off x="0" y="0"/>
          <a:ext cx="0" cy="0"/>
          <a:chOff x="0" y="0"/>
          <a:chExt cx="0" cy="0"/>
        </a:xfrm>
      </p:grpSpPr>
      <p:sp>
        <p:nvSpPr>
          <p:cNvPr id="16" name="灯片编号占位符 15">
            <a:extLst>
              <a:ext uri="{FF2B5EF4-FFF2-40B4-BE49-F238E27FC236}">
                <a16:creationId xmlns:a16="http://schemas.microsoft.com/office/drawing/2014/main" id="{74053581-617A-47AD-E472-DECB1D4B7CB0}"/>
              </a:ext>
            </a:extLst>
          </p:cNvPr>
          <p:cNvSpPr>
            <a:spLocks noGrp="1"/>
          </p:cNvSpPr>
          <p:nvPr>
            <p:ph type="sldNum" sz="quarter" idx="12"/>
          </p:nvPr>
        </p:nvSpPr>
        <p:spPr/>
        <p:txBody>
          <a:bodyPr/>
          <a:lstStyle/>
          <a:p>
            <a:fld id="{360D54F1-1E69-41BF-8A89-6B497D4E24EC}" type="slidenum">
              <a:rPr lang="en-US" smtClean="0"/>
              <a:t>26</a:t>
            </a:fld>
            <a:endParaRPr lang="en-US"/>
          </a:p>
        </p:txBody>
      </p:sp>
      <p:sp>
        <p:nvSpPr>
          <p:cNvPr id="18" name="文本框 17">
            <a:extLst>
              <a:ext uri="{FF2B5EF4-FFF2-40B4-BE49-F238E27FC236}">
                <a16:creationId xmlns:a16="http://schemas.microsoft.com/office/drawing/2014/main" id="{F4E107F0-F66D-38AE-4B80-2035E7F2D46F}"/>
              </a:ext>
            </a:extLst>
          </p:cNvPr>
          <p:cNvSpPr txBox="1"/>
          <p:nvPr/>
        </p:nvSpPr>
        <p:spPr>
          <a:xfrm>
            <a:off x="539496" y="136525"/>
            <a:ext cx="9628632" cy="769441"/>
          </a:xfrm>
          <a:prstGeom prst="rect">
            <a:avLst/>
          </a:prstGeom>
          <a:noFill/>
        </p:spPr>
        <p:txBody>
          <a:bodyPr wrap="square" rtlCol="0">
            <a:spAutoFit/>
          </a:bodyPr>
          <a:lstStyle/>
          <a:p>
            <a:r>
              <a:rPr lang="en-US" altLang="zh-CN" sz="4400" dirty="0">
                <a:latin typeface="+mj-lt"/>
              </a:rPr>
              <a:t>Interfaces Converge to Unified Protocols</a:t>
            </a:r>
          </a:p>
        </p:txBody>
      </p:sp>
      <p:graphicFrame>
        <p:nvGraphicFramePr>
          <p:cNvPr id="2" name="内容占位符 4">
            <a:extLst>
              <a:ext uri="{FF2B5EF4-FFF2-40B4-BE49-F238E27FC236}">
                <a16:creationId xmlns:a16="http://schemas.microsoft.com/office/drawing/2014/main" id="{CDCBD30E-CCD1-1597-0B33-FCF503B93830}"/>
              </a:ext>
            </a:extLst>
          </p:cNvPr>
          <p:cNvGraphicFramePr>
            <a:graphicFrameLocks/>
          </p:cNvGraphicFramePr>
          <p:nvPr>
            <p:extLst>
              <p:ext uri="{D42A27DB-BD31-4B8C-83A1-F6EECF244321}">
                <p14:modId xmlns:p14="http://schemas.microsoft.com/office/powerpoint/2010/main" val="1644628002"/>
              </p:ext>
            </p:extLst>
          </p:nvPr>
        </p:nvGraphicFramePr>
        <p:xfrm>
          <a:off x="620630" y="1855827"/>
          <a:ext cx="10733170" cy="4386107"/>
        </p:xfrm>
        <a:graphic>
          <a:graphicData uri="http://schemas.openxmlformats.org/drawingml/2006/table">
            <a:tbl>
              <a:tblPr firstRow="1" bandRow="1">
                <a:tableStyleId>{5C22544A-7EE6-4342-B048-85BDC9FD1C3A}</a:tableStyleId>
              </a:tblPr>
              <a:tblGrid>
                <a:gridCol w="3043320">
                  <a:extLst>
                    <a:ext uri="{9D8B030D-6E8A-4147-A177-3AD203B41FA5}">
                      <a16:colId xmlns:a16="http://schemas.microsoft.com/office/drawing/2014/main" val="230852965"/>
                    </a:ext>
                  </a:extLst>
                </a:gridCol>
                <a:gridCol w="2222500">
                  <a:extLst>
                    <a:ext uri="{9D8B030D-6E8A-4147-A177-3AD203B41FA5}">
                      <a16:colId xmlns:a16="http://schemas.microsoft.com/office/drawing/2014/main" val="928845774"/>
                    </a:ext>
                  </a:extLst>
                </a:gridCol>
                <a:gridCol w="5467350">
                  <a:extLst>
                    <a:ext uri="{9D8B030D-6E8A-4147-A177-3AD203B41FA5}">
                      <a16:colId xmlns:a16="http://schemas.microsoft.com/office/drawing/2014/main" val="1602786760"/>
                    </a:ext>
                  </a:extLst>
                </a:gridCol>
              </a:tblGrid>
              <a:tr h="4789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Protocol</a:t>
                      </a:r>
                      <a:endParaRPr lang="zh-CN" altLang="en-US" sz="1800" dirty="0">
                        <a:latin typeface="+mn-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Initiator</a:t>
                      </a:r>
                      <a:endParaRPr lang="en-US" altLang="zh-CN" sz="1800" dirty="0">
                        <a:latin typeface="+mn-lt"/>
                      </a:endParaRPr>
                    </a:p>
                  </a:txBody>
                  <a:tcPr/>
                </a:tc>
                <a:tc>
                  <a:txBody>
                    <a:bodyPr/>
                    <a:lstStyle/>
                    <a:p>
                      <a:pPr algn="ctr"/>
                      <a:r>
                        <a:rPr lang="en-US" altLang="zh-CN" sz="1800" dirty="0">
                          <a:latin typeface="+mn-lt"/>
                        </a:rPr>
                        <a:t>Key Contribution</a:t>
                      </a:r>
                      <a:endParaRPr lang="zh-CN" altLang="en-US" sz="1800" dirty="0">
                        <a:latin typeface="+mn-lt"/>
                      </a:endParaRPr>
                    </a:p>
                  </a:txBody>
                  <a:tcPr/>
                </a:tc>
                <a:extLst>
                  <a:ext uri="{0D108BD9-81ED-4DB2-BD59-A6C34878D82A}">
                    <a16:rowId xmlns:a16="http://schemas.microsoft.com/office/drawing/2014/main" val="1032345537"/>
                  </a:ext>
                </a:extLst>
              </a:tr>
              <a:tr h="826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MCP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(Model Context Protocol)</a:t>
                      </a:r>
                      <a:endParaRPr lang="en-US" altLang="zh-CN" sz="1800" dirty="0">
                        <a:latin typeface="+mn-lt"/>
                      </a:endParaRPr>
                    </a:p>
                  </a:txBody>
                  <a:tcPr anchor="ctr"/>
                </a:tc>
                <a:tc>
                  <a:txBody>
                    <a:bodyPr/>
                    <a:lstStyle/>
                    <a:p>
                      <a:pPr algn="ctr">
                        <a:buNone/>
                      </a:pPr>
                      <a:r>
                        <a:rPr lang="en-US" sz="1800" dirty="0">
                          <a:latin typeface="+mn-lt"/>
                          <a:cs typeface="Times New Roman" panose="02020603050405020304" pitchFamily="18" charset="0"/>
                        </a:rPr>
                        <a:t>Anthropic</a:t>
                      </a:r>
                    </a:p>
                  </a:txBody>
                  <a:tcPr anchor="ctr"/>
                </a:tc>
                <a:tc>
                  <a:txBody>
                    <a:bodyPr/>
                    <a:lstStyle/>
                    <a:p>
                      <a:pPr algn="l">
                        <a:buNone/>
                      </a:pPr>
                      <a:r>
                        <a:rPr lang="en-US" altLang="zh-CN" sz="1800" dirty="0">
                          <a:latin typeface="+mn-lt"/>
                          <a:cs typeface="Times New Roman" panose="02020603050405020304" pitchFamily="18" charset="0"/>
                        </a:rPr>
                        <a:t>Proposed a JSON-RPC protocol for standardized context ingestion and tool invocation.</a:t>
                      </a:r>
                      <a:endParaRPr lang="zh-CN" altLang="en-US" sz="1800" dirty="0">
                        <a:latin typeface="+mn-lt"/>
                        <a:cs typeface="Times New Roman" panose="02020603050405020304" pitchFamily="18" charset="0"/>
                      </a:endParaRPr>
                    </a:p>
                  </a:txBody>
                  <a:tcPr anchor="ctr"/>
                </a:tc>
                <a:extLst>
                  <a:ext uri="{0D108BD9-81ED-4DB2-BD59-A6C34878D82A}">
                    <a16:rowId xmlns:a16="http://schemas.microsoft.com/office/drawing/2014/main" val="3247469446"/>
                  </a:ext>
                </a:extLst>
              </a:tr>
              <a:tr h="7725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A2A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(Agent-to-Agent Protocol)</a:t>
                      </a:r>
                      <a:endParaRPr lang="en-US" altLang="zh-CN" sz="1800" dirty="0">
                        <a:latin typeface="+mn-lt"/>
                      </a:endParaRPr>
                    </a:p>
                  </a:txBody>
                  <a:tcPr anchor="ctr"/>
                </a:tc>
                <a:tc>
                  <a:txBody>
                    <a:bodyPr/>
                    <a:lstStyle/>
                    <a:p>
                      <a:pPr algn="ctr"/>
                      <a:r>
                        <a:rPr lang="en-US" altLang="zh-CN" sz="1800" dirty="0">
                          <a:latin typeface="+mn-lt"/>
                          <a:cs typeface="Times New Roman" panose="02020603050405020304" pitchFamily="18" charset="0"/>
                        </a:rPr>
                        <a:t>Google</a:t>
                      </a:r>
                      <a:endParaRPr lang="zh-CN" altLang="en-US" sz="1800" dirty="0">
                        <a:latin typeface="+mn-lt"/>
                        <a:cs typeface="Times New Roman" panose="02020603050405020304"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latin typeface="+mn-lt"/>
                          <a:cs typeface="Times New Roman" panose="02020603050405020304" pitchFamily="18" charset="0"/>
                        </a:rPr>
                        <a:t>Introduced peer discovery, capability exchange, and decentralized agent dialogues.</a:t>
                      </a:r>
                      <a:endParaRPr lang="zh-CN" altLang="en-US" sz="1800" dirty="0">
                        <a:latin typeface="+mn-lt"/>
                        <a:cs typeface="Times New Roman" panose="02020603050405020304" pitchFamily="18" charset="0"/>
                      </a:endParaRPr>
                    </a:p>
                  </a:txBody>
                  <a:tcPr/>
                </a:tc>
                <a:extLst>
                  <a:ext uri="{0D108BD9-81ED-4DB2-BD59-A6C34878D82A}">
                    <a16:rowId xmlns:a16="http://schemas.microsoft.com/office/drawing/2014/main" val="193240359"/>
                  </a:ext>
                </a:extLst>
              </a:tr>
              <a:tr h="74802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ACP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(Agent Communication Protocol)</a:t>
                      </a:r>
                      <a:endParaRPr lang="en-US" altLang="zh-CN" sz="1800" dirty="0">
                        <a:latin typeface="+mn-lt"/>
                      </a:endParaRPr>
                    </a:p>
                  </a:txBody>
                  <a:tcPr anchor="ctr"/>
                </a:tc>
                <a:tc>
                  <a:txBody>
                    <a:bodyPr/>
                    <a:lstStyle/>
                    <a:p>
                      <a:pPr algn="ctr"/>
                      <a:r>
                        <a:rPr lang="en-US" altLang="zh-CN" sz="1800" kern="1200" dirty="0">
                          <a:solidFill>
                            <a:schemeClr val="dk1"/>
                          </a:solidFill>
                          <a:latin typeface="+mn-lt"/>
                          <a:ea typeface="+mn-ea"/>
                          <a:cs typeface="Times New Roman" panose="02020603050405020304" pitchFamily="18" charset="0"/>
                        </a:rPr>
                        <a:t>IBM Research</a:t>
                      </a:r>
                      <a:endParaRPr lang="zh-CN" altLang="en-US" sz="1800" kern="1200" dirty="0">
                        <a:solidFill>
                          <a:schemeClr val="dk1"/>
                        </a:solidFill>
                        <a:latin typeface="+mn-lt"/>
                        <a:ea typeface="+mn-ea"/>
                        <a:cs typeface="Times New Roman" panose="02020603050405020304"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latin typeface="+mn-lt"/>
                          <a:cs typeface="Times New Roman" panose="02020603050405020304" pitchFamily="18" charset="0"/>
                        </a:rPr>
                        <a:t>Defined performative messaging primitives with formal types and security layers.</a:t>
                      </a:r>
                      <a:endParaRPr lang="zh-CN" altLang="en-US" sz="1800" dirty="0">
                        <a:latin typeface="+mn-lt"/>
                        <a:cs typeface="Times New Roman" panose="02020603050405020304" pitchFamily="18" charset="0"/>
                      </a:endParaRPr>
                    </a:p>
                  </a:txBody>
                  <a:tcPr/>
                </a:tc>
                <a:extLst>
                  <a:ext uri="{0D108BD9-81ED-4DB2-BD59-A6C34878D82A}">
                    <a16:rowId xmlns:a16="http://schemas.microsoft.com/office/drawing/2014/main" val="3991072084"/>
                  </a:ext>
                </a:extLst>
              </a:tr>
              <a:tr h="826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ANP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latin typeface="+mn-lt"/>
                        </a:rPr>
                        <a:t>(Agent Network Protocol)</a:t>
                      </a:r>
                      <a:endParaRPr lang="en-US" altLang="zh-CN" sz="1800" dirty="0">
                        <a:latin typeface="+mn-lt"/>
                      </a:endParaRPr>
                    </a:p>
                  </a:txBody>
                  <a:tcPr anchor="ctr"/>
                </a:tc>
                <a:tc>
                  <a:txBody>
                    <a:bodyPr/>
                    <a:lstStyle/>
                    <a:p>
                      <a:pPr algn="ctr">
                        <a:buNone/>
                      </a:pPr>
                      <a:r>
                        <a:rPr lang="en-US" altLang="zh-CN" sz="1800" kern="1200" dirty="0">
                          <a:solidFill>
                            <a:schemeClr val="dk1"/>
                          </a:solidFill>
                          <a:latin typeface="+mn-lt"/>
                          <a:ea typeface="+mn-ea"/>
                          <a:cs typeface="Times New Roman" panose="02020603050405020304" pitchFamily="18" charset="0"/>
                        </a:rPr>
                        <a:t>Open-source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latin typeface="+mn-lt"/>
                          <a:cs typeface="Times New Roman" panose="02020603050405020304" pitchFamily="18" charset="0"/>
                        </a:rPr>
                        <a:t>Peer-to-peer protocol enabling cross-platform and cross-organization agent communication over the open internet.</a:t>
                      </a:r>
                      <a:endParaRPr lang="zh-CN" altLang="en-US" sz="1800" dirty="0">
                        <a:latin typeface="+mn-lt"/>
                        <a:cs typeface="Times New Roman" panose="02020603050405020304" pitchFamily="18" charset="0"/>
                      </a:endParaRPr>
                    </a:p>
                  </a:txBody>
                  <a:tcPr/>
                </a:tc>
                <a:extLst>
                  <a:ext uri="{0D108BD9-81ED-4DB2-BD59-A6C34878D82A}">
                    <a16:rowId xmlns:a16="http://schemas.microsoft.com/office/drawing/2014/main" val="1201011163"/>
                  </a:ext>
                </a:extLst>
              </a:tr>
              <a:tr h="478996">
                <a:tc>
                  <a:txBody>
                    <a:bodyPr/>
                    <a:lstStyle/>
                    <a:p>
                      <a:pPr algn="ctr"/>
                      <a:r>
                        <a:rPr lang="en-US" altLang="zh-CN" sz="1800" dirty="0">
                          <a:latin typeface="+mn-lt"/>
                        </a:rPr>
                        <a:t>……</a:t>
                      </a:r>
                      <a:endParaRPr lang="zh-CN" altLang="en-US" sz="1800" dirty="0">
                        <a:latin typeface="+mn-lt"/>
                      </a:endParaRPr>
                    </a:p>
                  </a:txBody>
                  <a:tcPr/>
                </a:tc>
                <a:tc>
                  <a:txBody>
                    <a:bodyPr/>
                    <a:lstStyle/>
                    <a:p>
                      <a:endParaRPr lang="zh-CN" altLang="en-US" sz="1800" dirty="0">
                        <a:latin typeface="+mn-lt"/>
                      </a:endParaRPr>
                    </a:p>
                  </a:txBody>
                  <a:tcPr/>
                </a:tc>
                <a:tc>
                  <a:txBody>
                    <a:bodyPr/>
                    <a:lstStyle/>
                    <a:p>
                      <a:endParaRPr lang="zh-CN" altLang="en-US" sz="1800" dirty="0">
                        <a:latin typeface="+mn-lt"/>
                      </a:endParaRPr>
                    </a:p>
                  </a:txBody>
                  <a:tcPr/>
                </a:tc>
                <a:extLst>
                  <a:ext uri="{0D108BD9-81ED-4DB2-BD59-A6C34878D82A}">
                    <a16:rowId xmlns:a16="http://schemas.microsoft.com/office/drawing/2014/main" val="1063596843"/>
                  </a:ext>
                </a:extLst>
              </a:tr>
            </a:tbl>
          </a:graphicData>
        </a:graphic>
      </p:graphicFrame>
      <p:sp>
        <p:nvSpPr>
          <p:cNvPr id="3" name="文本框 2">
            <a:extLst>
              <a:ext uri="{FF2B5EF4-FFF2-40B4-BE49-F238E27FC236}">
                <a16:creationId xmlns:a16="http://schemas.microsoft.com/office/drawing/2014/main" id="{75E4E61A-1567-97AC-0B62-E63A137A7712}"/>
              </a:ext>
            </a:extLst>
          </p:cNvPr>
          <p:cNvSpPr txBox="1"/>
          <p:nvPr/>
        </p:nvSpPr>
        <p:spPr>
          <a:xfrm>
            <a:off x="539496" y="1238446"/>
            <a:ext cx="6562405" cy="461665"/>
          </a:xfrm>
          <a:prstGeom prst="rect">
            <a:avLst/>
          </a:prstGeom>
          <a:noFill/>
        </p:spPr>
        <p:txBody>
          <a:bodyPr wrap="square" rtlCol="0">
            <a:spAutoFit/>
          </a:bodyPr>
          <a:lstStyle/>
          <a:p>
            <a:r>
              <a:rPr kumimoji="1" lang="en-US" altLang="zh-CN" sz="2400" dirty="0"/>
              <a:t>Most advanced agent interoperability protocols</a:t>
            </a:r>
            <a:endParaRPr kumimoji="1" lang="zh-CN" altLang="en-US" sz="2400" dirty="0"/>
          </a:p>
        </p:txBody>
      </p:sp>
      <p:sp>
        <p:nvSpPr>
          <p:cNvPr id="4" name="页脚占位符 32">
            <a:extLst>
              <a:ext uri="{FF2B5EF4-FFF2-40B4-BE49-F238E27FC236}">
                <a16:creationId xmlns:a16="http://schemas.microsoft.com/office/drawing/2014/main" id="{1A856412-C52C-B595-8ABF-6229F8C97F96}"/>
              </a:ext>
            </a:extLst>
          </p:cNvPr>
          <p:cNvSpPr>
            <a:spLocks noGrp="1"/>
          </p:cNvSpPr>
          <p:nvPr>
            <p:ph type="ftr" sz="quarter" idx="11"/>
          </p:nvPr>
        </p:nvSpPr>
        <p:spPr>
          <a:xfrm>
            <a:off x="64912" y="6470766"/>
            <a:ext cx="10633568" cy="365125"/>
          </a:xfrm>
        </p:spPr>
        <p:txBody>
          <a:bodyPr/>
          <a:lstStyle/>
          <a:p>
            <a:pPr algn="l"/>
            <a:r>
              <a:rPr lang="en-US" altLang="zh-CN" sz="1100" dirty="0"/>
              <a:t>Ehtesham A, Singh A, Gupta G K, et al. A survey of agent interoperability protocols: Model context protocol (</a:t>
            </a:r>
            <a:r>
              <a:rPr lang="en-US" altLang="zh-CN" sz="1100" dirty="0" err="1"/>
              <a:t>mcp</a:t>
            </a:r>
            <a:r>
              <a:rPr lang="en-US" altLang="zh-CN" sz="1100" dirty="0"/>
              <a:t>), agent communication protocol (</a:t>
            </a:r>
            <a:r>
              <a:rPr lang="en-US" altLang="zh-CN" sz="1100" dirty="0" err="1"/>
              <a:t>acp</a:t>
            </a:r>
            <a:r>
              <a:rPr lang="en-US" altLang="zh-CN" sz="1100" dirty="0"/>
              <a:t>), agent-to-agent protocol (a2a), and agent network protocol (</a:t>
            </a:r>
            <a:r>
              <a:rPr lang="en-US" altLang="zh-CN" sz="1100" dirty="0" err="1"/>
              <a:t>anp</a:t>
            </a:r>
            <a:r>
              <a:rPr lang="en-US" altLang="zh-CN" sz="1100" dirty="0"/>
              <a:t>)[J]. </a:t>
            </a:r>
            <a:r>
              <a:rPr lang="en-US" altLang="zh-CN" sz="1100" dirty="0" err="1"/>
              <a:t>arXiv</a:t>
            </a:r>
            <a:r>
              <a:rPr lang="en-US" altLang="zh-CN" sz="1100" dirty="0"/>
              <a:t> preprint arXiv:2505.02279, 2025.</a:t>
            </a:r>
            <a:endParaRPr kumimoji="1" lang="zh-CN" altLang="en-US" sz="1100" dirty="0"/>
          </a:p>
        </p:txBody>
      </p:sp>
    </p:spTree>
    <p:extLst>
      <p:ext uri="{BB962C8B-B14F-4D97-AF65-F5344CB8AC3E}">
        <p14:creationId xmlns:p14="http://schemas.microsoft.com/office/powerpoint/2010/main" val="3460432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FB925-2A1D-5759-D41C-F677A2BE21FE}"/>
            </a:ext>
          </a:extLst>
        </p:cNvPr>
        <p:cNvGrpSpPr/>
        <p:nvPr/>
      </p:nvGrpSpPr>
      <p:grpSpPr>
        <a:xfrm>
          <a:off x="0" y="0"/>
          <a:ext cx="0" cy="0"/>
          <a:chOff x="0" y="0"/>
          <a:chExt cx="0" cy="0"/>
        </a:xfrm>
      </p:grpSpPr>
      <p:sp>
        <p:nvSpPr>
          <p:cNvPr id="16" name="灯片编号占位符 15">
            <a:extLst>
              <a:ext uri="{FF2B5EF4-FFF2-40B4-BE49-F238E27FC236}">
                <a16:creationId xmlns:a16="http://schemas.microsoft.com/office/drawing/2014/main" id="{6751989E-8649-E044-DF3D-2ED72CFF5BCB}"/>
              </a:ext>
            </a:extLst>
          </p:cNvPr>
          <p:cNvSpPr>
            <a:spLocks noGrp="1"/>
          </p:cNvSpPr>
          <p:nvPr>
            <p:ph type="sldNum" sz="quarter" idx="12"/>
          </p:nvPr>
        </p:nvSpPr>
        <p:spPr/>
        <p:txBody>
          <a:bodyPr/>
          <a:lstStyle/>
          <a:p>
            <a:fld id="{360D54F1-1E69-41BF-8A89-6B497D4E24EC}" type="slidenum">
              <a:rPr lang="en-US" smtClean="0"/>
              <a:t>27</a:t>
            </a:fld>
            <a:endParaRPr lang="en-US"/>
          </a:p>
        </p:txBody>
      </p:sp>
      <p:sp>
        <p:nvSpPr>
          <p:cNvPr id="18" name="文本框 17">
            <a:extLst>
              <a:ext uri="{FF2B5EF4-FFF2-40B4-BE49-F238E27FC236}">
                <a16:creationId xmlns:a16="http://schemas.microsoft.com/office/drawing/2014/main" id="{C3CB0026-C44D-97F2-F3B0-1A27C2E73FDE}"/>
              </a:ext>
            </a:extLst>
          </p:cNvPr>
          <p:cNvSpPr txBox="1"/>
          <p:nvPr/>
        </p:nvSpPr>
        <p:spPr>
          <a:xfrm>
            <a:off x="272842" y="136525"/>
            <a:ext cx="11081921" cy="769441"/>
          </a:xfrm>
          <a:prstGeom prst="rect">
            <a:avLst/>
          </a:prstGeom>
          <a:noFill/>
        </p:spPr>
        <p:txBody>
          <a:bodyPr wrap="square" rtlCol="0">
            <a:spAutoFit/>
          </a:bodyPr>
          <a:lstStyle/>
          <a:p>
            <a:r>
              <a:rPr lang="en-US" altLang="zh-CN" sz="4400" dirty="0">
                <a:latin typeface="+mj-lt"/>
              </a:rPr>
              <a:t>MCIP = MCP </a:t>
            </a:r>
            <a:r>
              <a:rPr lang="en-US" altLang="zh-CN" sz="4400">
                <a:latin typeface="+mj-lt"/>
              </a:rPr>
              <a:t>+ CI</a:t>
            </a:r>
            <a:endParaRPr lang="en-US" altLang="zh-CN" sz="4400" dirty="0">
              <a:latin typeface="+mj-lt"/>
            </a:endParaRPr>
          </a:p>
        </p:txBody>
      </p:sp>
      <p:sp>
        <p:nvSpPr>
          <p:cNvPr id="31" name="文本框 30">
            <a:extLst>
              <a:ext uri="{FF2B5EF4-FFF2-40B4-BE49-F238E27FC236}">
                <a16:creationId xmlns:a16="http://schemas.microsoft.com/office/drawing/2014/main" id="{43B685B5-203B-5D67-BD43-B904CBBE0D0B}"/>
              </a:ext>
            </a:extLst>
          </p:cNvPr>
          <p:cNvSpPr txBox="1"/>
          <p:nvPr/>
        </p:nvSpPr>
        <p:spPr>
          <a:xfrm>
            <a:off x="424741" y="1086324"/>
            <a:ext cx="6916533" cy="461665"/>
          </a:xfrm>
          <a:prstGeom prst="rect">
            <a:avLst/>
          </a:prstGeom>
          <a:noFill/>
        </p:spPr>
        <p:txBody>
          <a:bodyPr wrap="square" rtlCol="0">
            <a:spAutoFit/>
          </a:bodyPr>
          <a:lstStyle/>
          <a:p>
            <a:r>
              <a:rPr kumimoji="1" lang="en-US" altLang="zh-CN" sz="2400" dirty="0"/>
              <a:t>Safety aware model: </a:t>
            </a:r>
          </a:p>
        </p:txBody>
      </p:sp>
      <p:pic>
        <p:nvPicPr>
          <p:cNvPr id="36" name="图片 35">
            <a:extLst>
              <a:ext uri="{FF2B5EF4-FFF2-40B4-BE49-F238E27FC236}">
                <a16:creationId xmlns:a16="http://schemas.microsoft.com/office/drawing/2014/main" id="{EB6B51DD-CD96-E1A7-27AE-085F22D1B611}"/>
              </a:ext>
            </a:extLst>
          </p:cNvPr>
          <p:cNvPicPr>
            <a:picLocks noChangeAspect="1"/>
          </p:cNvPicPr>
          <p:nvPr/>
        </p:nvPicPr>
        <p:blipFill>
          <a:blip r:embed="rId3"/>
          <a:stretch>
            <a:fillRect/>
          </a:stretch>
        </p:blipFill>
        <p:spPr>
          <a:xfrm>
            <a:off x="839684" y="1827429"/>
            <a:ext cx="822083" cy="1193324"/>
          </a:xfrm>
          <a:prstGeom prst="rect">
            <a:avLst/>
          </a:prstGeom>
        </p:spPr>
      </p:pic>
      <p:sp>
        <p:nvSpPr>
          <p:cNvPr id="38" name="椭圆形标注 37">
            <a:extLst>
              <a:ext uri="{FF2B5EF4-FFF2-40B4-BE49-F238E27FC236}">
                <a16:creationId xmlns:a16="http://schemas.microsoft.com/office/drawing/2014/main" id="{D02E42F8-E66A-2BAC-F9F4-A96C7EB83498}"/>
              </a:ext>
            </a:extLst>
          </p:cNvPr>
          <p:cNvSpPr/>
          <p:nvPr/>
        </p:nvSpPr>
        <p:spPr>
          <a:xfrm>
            <a:off x="1883987" y="1568351"/>
            <a:ext cx="3485736" cy="840325"/>
          </a:xfrm>
          <a:prstGeom prst="wedgeEllipseCallout">
            <a:avLst>
              <a:gd name="adj1" fmla="val -57333"/>
              <a:gd name="adj2" fmla="val 6087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I want </a:t>
            </a:r>
            <a:r>
              <a:rPr kumimoji="1" lang="en-US" altLang="zh-CN" dirty="0">
                <a:cs typeface="Times New Roman" panose="02020603050405020304" pitchFamily="18" charset="0"/>
              </a:rPr>
              <a:t>calculate a tip.</a:t>
            </a:r>
            <a:r>
              <a:rPr kumimoji="1" lang="en-US" altLang="zh-CN" dirty="0"/>
              <a:t> </a:t>
            </a:r>
            <a:endParaRPr kumimoji="1" lang="zh-CN" altLang="en-US" dirty="0"/>
          </a:p>
        </p:txBody>
      </p:sp>
      <p:pic>
        <p:nvPicPr>
          <p:cNvPr id="39" name="图片 38">
            <a:extLst>
              <a:ext uri="{FF2B5EF4-FFF2-40B4-BE49-F238E27FC236}">
                <a16:creationId xmlns:a16="http://schemas.microsoft.com/office/drawing/2014/main" id="{F7298D3C-43E3-9821-1334-12A71D6449FE}"/>
              </a:ext>
            </a:extLst>
          </p:cNvPr>
          <p:cNvPicPr>
            <a:picLocks noChangeAspect="1"/>
          </p:cNvPicPr>
          <p:nvPr/>
        </p:nvPicPr>
        <p:blipFill>
          <a:blip r:embed="rId4"/>
          <a:stretch>
            <a:fillRect/>
          </a:stretch>
        </p:blipFill>
        <p:spPr>
          <a:xfrm>
            <a:off x="5056732" y="3371275"/>
            <a:ext cx="905212" cy="905212"/>
          </a:xfrm>
          <a:prstGeom prst="rect">
            <a:avLst/>
          </a:prstGeom>
        </p:spPr>
      </p:pic>
      <p:sp>
        <p:nvSpPr>
          <p:cNvPr id="40" name="椭圆形标注 39">
            <a:extLst>
              <a:ext uri="{FF2B5EF4-FFF2-40B4-BE49-F238E27FC236}">
                <a16:creationId xmlns:a16="http://schemas.microsoft.com/office/drawing/2014/main" id="{4A1D5B6F-4CBE-05BB-7BEE-99DF623C0990}"/>
              </a:ext>
            </a:extLst>
          </p:cNvPr>
          <p:cNvSpPr/>
          <p:nvPr/>
        </p:nvSpPr>
        <p:spPr>
          <a:xfrm>
            <a:off x="3147259" y="2919156"/>
            <a:ext cx="2032946" cy="840325"/>
          </a:xfrm>
          <a:prstGeom prst="wedgeEllipseCallout">
            <a:avLst>
              <a:gd name="adj1" fmla="val 47206"/>
              <a:gd name="adj2" fmla="val 77117"/>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Function: transaction</a:t>
            </a:r>
          </a:p>
          <a:p>
            <a:pPr algn="ctr"/>
            <a:r>
              <a:rPr kumimoji="1" lang="en-US" altLang="zh-CN" dirty="0"/>
              <a:t>audit</a:t>
            </a:r>
            <a:endParaRPr kumimoji="1" lang="zh-CN" altLang="en-US" dirty="0"/>
          </a:p>
        </p:txBody>
      </p:sp>
      <p:pic>
        <p:nvPicPr>
          <p:cNvPr id="41" name="图片 40">
            <a:extLst>
              <a:ext uri="{FF2B5EF4-FFF2-40B4-BE49-F238E27FC236}">
                <a16:creationId xmlns:a16="http://schemas.microsoft.com/office/drawing/2014/main" id="{CA5AAB7D-E90A-C4F5-3609-E6B6C4A159D8}"/>
              </a:ext>
            </a:extLst>
          </p:cNvPr>
          <p:cNvPicPr>
            <a:picLocks noChangeAspect="1"/>
          </p:cNvPicPr>
          <p:nvPr/>
        </p:nvPicPr>
        <p:blipFill>
          <a:blip r:embed="rId4"/>
          <a:stretch>
            <a:fillRect/>
          </a:stretch>
        </p:blipFill>
        <p:spPr>
          <a:xfrm>
            <a:off x="2036838" y="3435096"/>
            <a:ext cx="905212" cy="905212"/>
          </a:xfrm>
          <a:prstGeom prst="rect">
            <a:avLst/>
          </a:prstGeom>
        </p:spPr>
      </p:pic>
      <p:sp>
        <p:nvSpPr>
          <p:cNvPr id="42" name="椭圆形标注 41">
            <a:extLst>
              <a:ext uri="{FF2B5EF4-FFF2-40B4-BE49-F238E27FC236}">
                <a16:creationId xmlns:a16="http://schemas.microsoft.com/office/drawing/2014/main" id="{A26A3140-6596-BF1C-99D2-65C4C26D16D1}"/>
              </a:ext>
            </a:extLst>
          </p:cNvPr>
          <p:cNvSpPr/>
          <p:nvPr/>
        </p:nvSpPr>
        <p:spPr>
          <a:xfrm>
            <a:off x="197446" y="3084480"/>
            <a:ext cx="2032946" cy="678504"/>
          </a:xfrm>
          <a:prstGeom prst="wedgeEllipseCallout">
            <a:avLst>
              <a:gd name="adj1" fmla="val 47206"/>
              <a:gd name="adj2" fmla="val 77117"/>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Function: calculator</a:t>
            </a:r>
            <a:endParaRPr kumimoji="1" lang="zh-CN" altLang="en-US" dirty="0"/>
          </a:p>
        </p:txBody>
      </p:sp>
      <p:pic>
        <p:nvPicPr>
          <p:cNvPr id="43" name="图片 42">
            <a:extLst>
              <a:ext uri="{FF2B5EF4-FFF2-40B4-BE49-F238E27FC236}">
                <a16:creationId xmlns:a16="http://schemas.microsoft.com/office/drawing/2014/main" id="{EC3DCF65-F459-F82B-59F3-F59FC96C08FD}"/>
              </a:ext>
            </a:extLst>
          </p:cNvPr>
          <p:cNvPicPr>
            <a:picLocks noChangeAspect="1"/>
          </p:cNvPicPr>
          <p:nvPr/>
        </p:nvPicPr>
        <p:blipFill>
          <a:blip r:embed="rId5"/>
          <a:stretch>
            <a:fillRect/>
          </a:stretch>
        </p:blipFill>
        <p:spPr>
          <a:xfrm>
            <a:off x="4991406" y="4379574"/>
            <a:ext cx="905213" cy="905213"/>
          </a:xfrm>
          <a:prstGeom prst="rect">
            <a:avLst/>
          </a:prstGeom>
        </p:spPr>
      </p:pic>
      <p:pic>
        <p:nvPicPr>
          <p:cNvPr id="3076" name="Picture 4" descr="反對！ 遊戲內介面(UI)素材英文版| 其他| 逆轉裁判| 博物館| Capcom Town">
            <a:extLst>
              <a:ext uri="{FF2B5EF4-FFF2-40B4-BE49-F238E27FC236}">
                <a16:creationId xmlns:a16="http://schemas.microsoft.com/office/drawing/2014/main" id="{33690DC9-F953-3F48-7FE2-8F0C1B45ADB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78986" y="4053116"/>
            <a:ext cx="1562843" cy="1083357"/>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直线连接符 46">
            <a:extLst>
              <a:ext uri="{FF2B5EF4-FFF2-40B4-BE49-F238E27FC236}">
                <a16:creationId xmlns:a16="http://schemas.microsoft.com/office/drawing/2014/main" id="{12B51E0D-8858-3D73-DEA0-F1810846FE7D}"/>
              </a:ext>
            </a:extLst>
          </p:cNvPr>
          <p:cNvCxnSpPr/>
          <p:nvPr/>
        </p:nvCxnSpPr>
        <p:spPr>
          <a:xfrm>
            <a:off x="2970750" y="2867898"/>
            <a:ext cx="0" cy="3772020"/>
          </a:xfrm>
          <a:prstGeom prst="line">
            <a:avLst/>
          </a:prstGeom>
          <a:ln w="44450">
            <a:solidFill>
              <a:schemeClr val="accent1"/>
            </a:solidFill>
            <a:prstDash val="sysDash"/>
          </a:ln>
        </p:spPr>
        <p:style>
          <a:lnRef idx="1">
            <a:schemeClr val="accent1"/>
          </a:lnRef>
          <a:fillRef idx="0">
            <a:schemeClr val="accent1"/>
          </a:fillRef>
          <a:effectRef idx="0">
            <a:schemeClr val="accent1"/>
          </a:effectRef>
          <a:fontRef idx="minor">
            <a:schemeClr val="tx1"/>
          </a:fontRef>
        </p:style>
      </p:cxnSp>
      <p:pic>
        <p:nvPicPr>
          <p:cNvPr id="49" name="图片 48" descr="文本&#10;&#10;AI 生成的内容可能不正确。">
            <a:extLst>
              <a:ext uri="{FF2B5EF4-FFF2-40B4-BE49-F238E27FC236}">
                <a16:creationId xmlns:a16="http://schemas.microsoft.com/office/drawing/2014/main" id="{417E45AC-2BAA-8C99-ABC5-6CD193E418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901" y="4839344"/>
            <a:ext cx="593600" cy="593600"/>
          </a:xfrm>
          <a:prstGeom prst="rect">
            <a:avLst/>
          </a:prstGeom>
        </p:spPr>
      </p:pic>
      <p:sp>
        <p:nvSpPr>
          <p:cNvPr id="50" name="椭圆形标注 49">
            <a:extLst>
              <a:ext uri="{FF2B5EF4-FFF2-40B4-BE49-F238E27FC236}">
                <a16:creationId xmlns:a16="http://schemas.microsoft.com/office/drawing/2014/main" id="{DA2A03E5-3C5C-9507-9D2F-F708F874517C}"/>
              </a:ext>
            </a:extLst>
          </p:cNvPr>
          <p:cNvSpPr/>
          <p:nvPr/>
        </p:nvSpPr>
        <p:spPr>
          <a:xfrm>
            <a:off x="789720" y="4310540"/>
            <a:ext cx="1744094" cy="697550"/>
          </a:xfrm>
          <a:prstGeom prst="wedgeEllipseCallout">
            <a:avLst>
              <a:gd name="adj1" fmla="val -57333"/>
              <a:gd name="adj2" fmla="val 60876"/>
            </a:avLst>
          </a:prstGeom>
          <a:solidFill>
            <a:srgbClr val="DD7D7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Calculation</a:t>
            </a:r>
          </a:p>
          <a:p>
            <a:pPr algn="ctr"/>
            <a:r>
              <a:rPr kumimoji="1" lang="en-US" altLang="zh-CN" dirty="0"/>
              <a:t>result</a:t>
            </a:r>
            <a:endParaRPr kumimoji="1" lang="zh-CN" altLang="en-US" dirty="0"/>
          </a:p>
        </p:txBody>
      </p:sp>
      <p:pic>
        <p:nvPicPr>
          <p:cNvPr id="51" name="图片 50">
            <a:extLst>
              <a:ext uri="{FF2B5EF4-FFF2-40B4-BE49-F238E27FC236}">
                <a16:creationId xmlns:a16="http://schemas.microsoft.com/office/drawing/2014/main" id="{B10431E1-8BFD-46D8-52B4-B8702ED51EE7}"/>
              </a:ext>
            </a:extLst>
          </p:cNvPr>
          <p:cNvPicPr>
            <a:picLocks noChangeAspect="1"/>
          </p:cNvPicPr>
          <p:nvPr/>
        </p:nvPicPr>
        <p:blipFill>
          <a:blip r:embed="rId4"/>
          <a:stretch>
            <a:fillRect/>
          </a:stretch>
        </p:blipFill>
        <p:spPr>
          <a:xfrm>
            <a:off x="2108305" y="5790574"/>
            <a:ext cx="905212" cy="905212"/>
          </a:xfrm>
          <a:prstGeom prst="rect">
            <a:avLst/>
          </a:prstGeom>
        </p:spPr>
      </p:pic>
      <p:sp>
        <p:nvSpPr>
          <p:cNvPr id="52" name="椭圆形标注 51">
            <a:extLst>
              <a:ext uri="{FF2B5EF4-FFF2-40B4-BE49-F238E27FC236}">
                <a16:creationId xmlns:a16="http://schemas.microsoft.com/office/drawing/2014/main" id="{E5455571-9511-E30A-18FF-F7F3BF8F5C9B}"/>
              </a:ext>
            </a:extLst>
          </p:cNvPr>
          <p:cNvSpPr/>
          <p:nvPr/>
        </p:nvSpPr>
        <p:spPr>
          <a:xfrm>
            <a:off x="197446" y="5504840"/>
            <a:ext cx="2032946" cy="604828"/>
          </a:xfrm>
          <a:prstGeom prst="wedgeEllipseCallout">
            <a:avLst>
              <a:gd name="adj1" fmla="val 47206"/>
              <a:gd name="adj2" fmla="val 77117"/>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Result is …</a:t>
            </a:r>
            <a:endParaRPr kumimoji="1" lang="zh-CN" altLang="en-US" dirty="0"/>
          </a:p>
        </p:txBody>
      </p:sp>
      <p:pic>
        <p:nvPicPr>
          <p:cNvPr id="54" name="图片 53">
            <a:extLst>
              <a:ext uri="{FF2B5EF4-FFF2-40B4-BE49-F238E27FC236}">
                <a16:creationId xmlns:a16="http://schemas.microsoft.com/office/drawing/2014/main" id="{EC3C0A98-ED30-D037-E083-704E91E38180}"/>
              </a:ext>
            </a:extLst>
          </p:cNvPr>
          <p:cNvPicPr>
            <a:picLocks noChangeAspect="1"/>
          </p:cNvPicPr>
          <p:nvPr/>
        </p:nvPicPr>
        <p:blipFill>
          <a:blip r:embed="rId5"/>
          <a:stretch>
            <a:fillRect/>
          </a:stretch>
        </p:blipFill>
        <p:spPr>
          <a:xfrm>
            <a:off x="5006609" y="5337967"/>
            <a:ext cx="905213" cy="905213"/>
          </a:xfrm>
          <a:prstGeom prst="rect">
            <a:avLst/>
          </a:prstGeom>
        </p:spPr>
      </p:pic>
      <p:sp>
        <p:nvSpPr>
          <p:cNvPr id="55" name="椭圆形标注 54">
            <a:extLst>
              <a:ext uri="{FF2B5EF4-FFF2-40B4-BE49-F238E27FC236}">
                <a16:creationId xmlns:a16="http://schemas.microsoft.com/office/drawing/2014/main" id="{1900AC74-9205-471C-40EF-166B6EBA8307}"/>
              </a:ext>
            </a:extLst>
          </p:cNvPr>
          <p:cNvSpPr/>
          <p:nvPr/>
        </p:nvSpPr>
        <p:spPr>
          <a:xfrm>
            <a:off x="3092837" y="5385816"/>
            <a:ext cx="1926826" cy="564859"/>
          </a:xfrm>
          <a:prstGeom prst="wedgeEllipseCallout">
            <a:avLst>
              <a:gd name="adj1" fmla="val 48437"/>
              <a:gd name="adj2" fmla="val 53418"/>
            </a:avLst>
          </a:prstGeom>
          <a:solidFill>
            <a:srgbClr val="C741BA">
              <a:alpha val="62353"/>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Risk from…</a:t>
            </a:r>
          </a:p>
        </p:txBody>
      </p:sp>
      <p:sp>
        <p:nvSpPr>
          <p:cNvPr id="3" name="圆角矩形 29">
            <a:extLst>
              <a:ext uri="{FF2B5EF4-FFF2-40B4-BE49-F238E27FC236}">
                <a16:creationId xmlns:a16="http://schemas.microsoft.com/office/drawing/2014/main" id="{DC4E2AB4-8BF9-AC0F-847C-65AA2C57EDED}"/>
              </a:ext>
            </a:extLst>
          </p:cNvPr>
          <p:cNvSpPr/>
          <p:nvPr/>
        </p:nvSpPr>
        <p:spPr>
          <a:xfrm>
            <a:off x="6026725" y="5151514"/>
            <a:ext cx="1700244" cy="391815"/>
          </a:xfrm>
          <a:prstGeom prst="roundRect">
            <a:avLst/>
          </a:prstGeom>
          <a:solidFill>
            <a:srgbClr val="2BB5D4">
              <a:alpha val="49412"/>
            </a:srgbClr>
          </a:solidFill>
          <a:ln w="19050">
            <a:solidFill>
              <a:srgbClr val="1E7388">
                <a:alpha val="76078"/>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18">
            <a:extLst>
              <a:ext uri="{FF2B5EF4-FFF2-40B4-BE49-F238E27FC236}">
                <a16:creationId xmlns:a16="http://schemas.microsoft.com/office/drawing/2014/main" id="{EEAD7F41-E2DF-F734-4BEF-B9C18B51A2A0}"/>
              </a:ext>
            </a:extLst>
          </p:cNvPr>
          <p:cNvSpPr txBox="1"/>
          <p:nvPr/>
        </p:nvSpPr>
        <p:spPr>
          <a:xfrm>
            <a:off x="6231924" y="1010999"/>
            <a:ext cx="5923242" cy="830997"/>
          </a:xfrm>
          <a:prstGeom prst="rect">
            <a:avLst/>
          </a:prstGeom>
          <a:noFill/>
        </p:spPr>
        <p:txBody>
          <a:bodyPr wrap="square" rtlCol="0">
            <a:spAutoFit/>
          </a:bodyPr>
          <a:lstStyle/>
          <a:p>
            <a:r>
              <a:rPr kumimoji="1" lang="en-US" altLang="zh-CN" sz="2400" dirty="0"/>
              <a:t>Tracking tool: Consider each step into a </a:t>
            </a:r>
            <a:r>
              <a:rPr kumimoji="1" lang="en-US" altLang="zh-CN" sz="2400" b="1" dirty="0"/>
              <a:t>CI</a:t>
            </a:r>
            <a:r>
              <a:rPr kumimoji="1" lang="en-US" altLang="zh-CN" sz="2400" dirty="0"/>
              <a:t> tuple with 5 elements  </a:t>
            </a:r>
          </a:p>
        </p:txBody>
      </p:sp>
      <p:pic>
        <p:nvPicPr>
          <p:cNvPr id="6" name="图片 1">
            <a:extLst>
              <a:ext uri="{FF2B5EF4-FFF2-40B4-BE49-F238E27FC236}">
                <a16:creationId xmlns:a16="http://schemas.microsoft.com/office/drawing/2014/main" id="{34853719-779E-F127-1CA6-B065F78B2B60}"/>
              </a:ext>
            </a:extLst>
          </p:cNvPr>
          <p:cNvPicPr>
            <a:picLocks noChangeAspect="1"/>
          </p:cNvPicPr>
          <p:nvPr/>
        </p:nvPicPr>
        <p:blipFill>
          <a:blip r:embed="rId3"/>
          <a:stretch>
            <a:fillRect/>
          </a:stretch>
        </p:blipFill>
        <p:spPr>
          <a:xfrm>
            <a:off x="6514006" y="2239911"/>
            <a:ext cx="822083" cy="1193324"/>
          </a:xfrm>
          <a:prstGeom prst="rect">
            <a:avLst/>
          </a:prstGeom>
        </p:spPr>
      </p:pic>
      <p:cxnSp>
        <p:nvCxnSpPr>
          <p:cNvPr id="9" name="直线箭头连接符 4">
            <a:extLst>
              <a:ext uri="{FF2B5EF4-FFF2-40B4-BE49-F238E27FC236}">
                <a16:creationId xmlns:a16="http://schemas.microsoft.com/office/drawing/2014/main" id="{70CDB5E7-8A06-A29B-4ADE-72EBFF7DD868}"/>
              </a:ext>
            </a:extLst>
          </p:cNvPr>
          <p:cNvCxnSpPr>
            <a:cxnSpLocks/>
          </p:cNvCxnSpPr>
          <p:nvPr/>
        </p:nvCxnSpPr>
        <p:spPr>
          <a:xfrm>
            <a:off x="7547159" y="2979077"/>
            <a:ext cx="2724464" cy="0"/>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sp>
        <p:nvSpPr>
          <p:cNvPr id="10" name="文本框 6">
            <a:extLst>
              <a:ext uri="{FF2B5EF4-FFF2-40B4-BE49-F238E27FC236}">
                <a16:creationId xmlns:a16="http://schemas.microsoft.com/office/drawing/2014/main" id="{9F035151-F905-27B1-E380-4DE4B6819155}"/>
              </a:ext>
            </a:extLst>
          </p:cNvPr>
          <p:cNvSpPr txBox="1"/>
          <p:nvPr/>
        </p:nvSpPr>
        <p:spPr>
          <a:xfrm>
            <a:off x="6472441" y="3127151"/>
            <a:ext cx="905211" cy="646331"/>
          </a:xfrm>
          <a:prstGeom prst="rect">
            <a:avLst/>
          </a:prstGeom>
          <a:noFill/>
        </p:spPr>
        <p:txBody>
          <a:bodyPr wrap="square" rtlCol="0">
            <a:spAutoFit/>
          </a:bodyPr>
          <a:lstStyle/>
          <a:p>
            <a:pPr algn="ctr"/>
            <a:r>
              <a:rPr kumimoji="1" lang="en-US" altLang="zh-CN" dirty="0"/>
              <a:t>Sender(User)</a:t>
            </a:r>
            <a:endParaRPr kumimoji="1" lang="zh-CN" altLang="en-US" dirty="0"/>
          </a:p>
        </p:txBody>
      </p:sp>
      <p:pic>
        <p:nvPicPr>
          <p:cNvPr id="12" name="Picture 2" descr="问号icon_图标_矢量素材免费下载- 爱给网">
            <a:extLst>
              <a:ext uri="{FF2B5EF4-FFF2-40B4-BE49-F238E27FC236}">
                <a16:creationId xmlns:a16="http://schemas.microsoft.com/office/drawing/2014/main" id="{4FEA11C4-490B-1F4D-92AA-F02B2FE4186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94477" y="2342160"/>
            <a:ext cx="547007" cy="547007"/>
          </a:xfrm>
          <a:prstGeom prst="rect">
            <a:avLst/>
          </a:prstGeom>
          <a:noFill/>
          <a:extLst>
            <a:ext uri="{909E8E84-426E-40DD-AFC4-6F175D3DCCD1}">
              <a14:hiddenFill xmlns:a14="http://schemas.microsoft.com/office/drawing/2010/main">
                <a:solidFill>
                  <a:srgbClr val="FFFFFF"/>
                </a:solidFill>
              </a14:hiddenFill>
            </a:ext>
          </a:extLst>
        </p:spPr>
      </p:pic>
      <p:sp>
        <p:nvSpPr>
          <p:cNvPr id="14" name="文本框 7">
            <a:extLst>
              <a:ext uri="{FF2B5EF4-FFF2-40B4-BE49-F238E27FC236}">
                <a16:creationId xmlns:a16="http://schemas.microsoft.com/office/drawing/2014/main" id="{FAB651D3-BFC4-7E4B-5EE5-1AF157B20E70}"/>
              </a:ext>
            </a:extLst>
          </p:cNvPr>
          <p:cNvSpPr txBox="1"/>
          <p:nvPr/>
        </p:nvSpPr>
        <p:spPr>
          <a:xfrm>
            <a:off x="8167978" y="2324787"/>
            <a:ext cx="2103643" cy="646331"/>
          </a:xfrm>
          <a:prstGeom prst="rect">
            <a:avLst/>
          </a:prstGeom>
          <a:noFill/>
        </p:spPr>
        <p:txBody>
          <a:bodyPr wrap="square" rtlCol="0">
            <a:spAutoFit/>
          </a:bodyPr>
          <a:lstStyle/>
          <a:p>
            <a:pPr algn="ctr"/>
            <a:r>
              <a:rPr kumimoji="1" lang="en-US" altLang="zh-CN" dirty="0"/>
              <a:t>Information type</a:t>
            </a:r>
          </a:p>
          <a:p>
            <a:pPr algn="ctr"/>
            <a:r>
              <a:rPr kumimoji="1" lang="en-US" altLang="zh-CN" dirty="0"/>
              <a:t>(Enquiry)</a:t>
            </a:r>
            <a:endParaRPr kumimoji="1" lang="zh-CN" altLang="en-US" dirty="0"/>
          </a:p>
        </p:txBody>
      </p:sp>
      <p:sp>
        <p:nvSpPr>
          <p:cNvPr id="17" name="文本框 10">
            <a:extLst>
              <a:ext uri="{FF2B5EF4-FFF2-40B4-BE49-F238E27FC236}">
                <a16:creationId xmlns:a16="http://schemas.microsoft.com/office/drawing/2014/main" id="{BB7FD5DB-6E88-37AE-DAC6-94FCFDA3B243}"/>
              </a:ext>
            </a:extLst>
          </p:cNvPr>
          <p:cNvSpPr txBox="1"/>
          <p:nvPr/>
        </p:nvSpPr>
        <p:spPr>
          <a:xfrm>
            <a:off x="10353694" y="3127150"/>
            <a:ext cx="1126884" cy="646331"/>
          </a:xfrm>
          <a:prstGeom prst="rect">
            <a:avLst/>
          </a:prstGeom>
          <a:noFill/>
        </p:spPr>
        <p:txBody>
          <a:bodyPr wrap="square" rtlCol="0">
            <a:spAutoFit/>
          </a:bodyPr>
          <a:lstStyle/>
          <a:p>
            <a:pPr algn="ctr"/>
            <a:r>
              <a:rPr kumimoji="1" lang="en-US" altLang="zh-CN" dirty="0"/>
              <a:t>Recipient</a:t>
            </a:r>
          </a:p>
          <a:p>
            <a:pPr algn="ctr"/>
            <a:r>
              <a:rPr kumimoji="1" lang="en-US" altLang="zh-CN" dirty="0"/>
              <a:t>(Agent)</a:t>
            </a:r>
            <a:endParaRPr kumimoji="1" lang="zh-CN" altLang="en-US" dirty="0"/>
          </a:p>
        </p:txBody>
      </p:sp>
      <p:cxnSp>
        <p:nvCxnSpPr>
          <p:cNvPr id="20" name="曲线连接符 12">
            <a:extLst>
              <a:ext uri="{FF2B5EF4-FFF2-40B4-BE49-F238E27FC236}">
                <a16:creationId xmlns:a16="http://schemas.microsoft.com/office/drawing/2014/main" id="{74C836DA-B677-ECA6-02CA-030CB883FE2E}"/>
              </a:ext>
            </a:extLst>
          </p:cNvPr>
          <p:cNvCxnSpPr>
            <a:cxnSpLocks/>
            <a:stCxn id="14" idx="2"/>
            <a:endCxn id="10" idx="3"/>
          </p:cNvCxnSpPr>
          <p:nvPr/>
        </p:nvCxnSpPr>
        <p:spPr>
          <a:xfrm rot="5400000">
            <a:off x="8059127" y="2289643"/>
            <a:ext cx="479199" cy="1842148"/>
          </a:xfrm>
          <a:prstGeom prst="curvedConnector2">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21" name="文本框 14">
            <a:extLst>
              <a:ext uri="{FF2B5EF4-FFF2-40B4-BE49-F238E27FC236}">
                <a16:creationId xmlns:a16="http://schemas.microsoft.com/office/drawing/2014/main" id="{5067C6CB-A402-8413-5375-30FF2E15A82A}"/>
              </a:ext>
            </a:extLst>
          </p:cNvPr>
          <p:cNvSpPr txBox="1"/>
          <p:nvPr/>
        </p:nvSpPr>
        <p:spPr>
          <a:xfrm>
            <a:off x="8767195" y="3127150"/>
            <a:ext cx="905211" cy="646331"/>
          </a:xfrm>
          <a:prstGeom prst="rect">
            <a:avLst/>
          </a:prstGeom>
          <a:noFill/>
        </p:spPr>
        <p:txBody>
          <a:bodyPr wrap="square" rtlCol="0">
            <a:spAutoFit/>
          </a:bodyPr>
          <a:lstStyle/>
          <a:p>
            <a:pPr algn="ctr"/>
            <a:r>
              <a:rPr kumimoji="1" lang="en-US" altLang="zh-CN" dirty="0"/>
              <a:t>Subject(User)</a:t>
            </a:r>
            <a:endParaRPr kumimoji="1" lang="zh-CN" altLang="en-US" dirty="0"/>
          </a:p>
        </p:txBody>
      </p:sp>
      <p:pic>
        <p:nvPicPr>
          <p:cNvPr id="33" name="图形 21">
            <a:extLst>
              <a:ext uri="{FF2B5EF4-FFF2-40B4-BE49-F238E27FC236}">
                <a16:creationId xmlns:a16="http://schemas.microsoft.com/office/drawing/2014/main" id="{027DCD78-2777-BE82-E2BC-61484298D5D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592904" y="3994134"/>
            <a:ext cx="4726034" cy="2581305"/>
          </a:xfrm>
          <a:prstGeom prst="rect">
            <a:avLst/>
          </a:prstGeom>
        </p:spPr>
      </p:pic>
      <p:sp>
        <p:nvSpPr>
          <p:cNvPr id="34" name="文本框 22">
            <a:extLst>
              <a:ext uri="{FF2B5EF4-FFF2-40B4-BE49-F238E27FC236}">
                <a16:creationId xmlns:a16="http://schemas.microsoft.com/office/drawing/2014/main" id="{756BBD29-6561-6220-3248-1656C633B12B}"/>
              </a:ext>
            </a:extLst>
          </p:cNvPr>
          <p:cNvSpPr txBox="1"/>
          <p:nvPr/>
        </p:nvSpPr>
        <p:spPr>
          <a:xfrm>
            <a:off x="9193545" y="4225628"/>
            <a:ext cx="2750322" cy="369332"/>
          </a:xfrm>
          <a:prstGeom prst="rect">
            <a:avLst/>
          </a:prstGeom>
          <a:noFill/>
        </p:spPr>
        <p:txBody>
          <a:bodyPr wrap="square" rtlCol="0">
            <a:spAutoFit/>
          </a:bodyPr>
          <a:lstStyle/>
          <a:p>
            <a:r>
              <a:rPr kumimoji="1" lang="en-US" altLang="zh-CN" dirty="0"/>
              <a:t>Flow 1: User to Agent… </a:t>
            </a:r>
            <a:endParaRPr kumimoji="1" lang="zh-CN" altLang="en-US" dirty="0"/>
          </a:p>
        </p:txBody>
      </p:sp>
      <p:sp>
        <p:nvSpPr>
          <p:cNvPr id="37" name="文本框 23">
            <a:extLst>
              <a:ext uri="{FF2B5EF4-FFF2-40B4-BE49-F238E27FC236}">
                <a16:creationId xmlns:a16="http://schemas.microsoft.com/office/drawing/2014/main" id="{1DB905FA-177A-6F00-8FC2-97EC73D2630A}"/>
              </a:ext>
            </a:extLst>
          </p:cNvPr>
          <p:cNvSpPr txBox="1"/>
          <p:nvPr/>
        </p:nvSpPr>
        <p:spPr>
          <a:xfrm>
            <a:off x="9193545" y="4738029"/>
            <a:ext cx="2750322" cy="369332"/>
          </a:xfrm>
          <a:prstGeom prst="rect">
            <a:avLst/>
          </a:prstGeom>
          <a:noFill/>
        </p:spPr>
        <p:txBody>
          <a:bodyPr wrap="square" rtlCol="0">
            <a:spAutoFit/>
          </a:bodyPr>
          <a:lstStyle/>
          <a:p>
            <a:r>
              <a:rPr kumimoji="1" lang="en-US" altLang="zh-CN" dirty="0"/>
              <a:t>Flow 2: Agent to Server… </a:t>
            </a:r>
            <a:endParaRPr kumimoji="1" lang="zh-CN" altLang="en-US" dirty="0"/>
          </a:p>
        </p:txBody>
      </p:sp>
      <p:sp>
        <p:nvSpPr>
          <p:cNvPr id="44" name="文本框 24">
            <a:extLst>
              <a:ext uri="{FF2B5EF4-FFF2-40B4-BE49-F238E27FC236}">
                <a16:creationId xmlns:a16="http://schemas.microsoft.com/office/drawing/2014/main" id="{13511110-C458-ACCE-299A-9632CA05224F}"/>
              </a:ext>
            </a:extLst>
          </p:cNvPr>
          <p:cNvSpPr txBox="1"/>
          <p:nvPr/>
        </p:nvSpPr>
        <p:spPr>
          <a:xfrm>
            <a:off x="9193545" y="5208498"/>
            <a:ext cx="2750322" cy="369332"/>
          </a:xfrm>
          <a:prstGeom prst="rect">
            <a:avLst/>
          </a:prstGeom>
          <a:noFill/>
        </p:spPr>
        <p:txBody>
          <a:bodyPr wrap="square" rtlCol="0">
            <a:spAutoFit/>
          </a:bodyPr>
          <a:lstStyle/>
          <a:p>
            <a:r>
              <a:rPr kumimoji="1" lang="en-US" altLang="zh-CN" dirty="0"/>
              <a:t>Flow 3: Server to Agent… </a:t>
            </a:r>
            <a:endParaRPr kumimoji="1" lang="zh-CN" altLang="en-US" dirty="0"/>
          </a:p>
        </p:txBody>
      </p:sp>
      <p:sp>
        <p:nvSpPr>
          <p:cNvPr id="45" name="文本框 25">
            <a:extLst>
              <a:ext uri="{FF2B5EF4-FFF2-40B4-BE49-F238E27FC236}">
                <a16:creationId xmlns:a16="http://schemas.microsoft.com/office/drawing/2014/main" id="{ADD9B004-758A-8768-FA22-0858BE729B28}"/>
              </a:ext>
            </a:extLst>
          </p:cNvPr>
          <p:cNvSpPr txBox="1"/>
          <p:nvPr/>
        </p:nvSpPr>
        <p:spPr>
          <a:xfrm>
            <a:off x="9193545" y="5687457"/>
            <a:ext cx="2750322" cy="369332"/>
          </a:xfrm>
          <a:prstGeom prst="rect">
            <a:avLst/>
          </a:prstGeom>
          <a:noFill/>
        </p:spPr>
        <p:txBody>
          <a:bodyPr wrap="square" rtlCol="0">
            <a:spAutoFit/>
          </a:bodyPr>
          <a:lstStyle/>
          <a:p>
            <a:r>
              <a:rPr kumimoji="1" lang="en-US" altLang="zh-CN" dirty="0"/>
              <a:t>Flow 4: Agent to User… </a:t>
            </a:r>
            <a:endParaRPr kumimoji="1" lang="zh-CN" altLang="en-US" dirty="0"/>
          </a:p>
        </p:txBody>
      </p:sp>
      <p:sp>
        <p:nvSpPr>
          <p:cNvPr id="46" name="文本框 26">
            <a:extLst>
              <a:ext uri="{FF2B5EF4-FFF2-40B4-BE49-F238E27FC236}">
                <a16:creationId xmlns:a16="http://schemas.microsoft.com/office/drawing/2014/main" id="{BFD34721-8271-949C-1A8B-C2348815D064}"/>
              </a:ext>
            </a:extLst>
          </p:cNvPr>
          <p:cNvSpPr txBox="1"/>
          <p:nvPr/>
        </p:nvSpPr>
        <p:spPr>
          <a:xfrm>
            <a:off x="9005050" y="6193544"/>
            <a:ext cx="2377987" cy="369332"/>
          </a:xfrm>
          <a:prstGeom prst="rect">
            <a:avLst/>
          </a:prstGeom>
          <a:noFill/>
        </p:spPr>
        <p:txBody>
          <a:bodyPr wrap="square" rtlCol="0">
            <a:spAutoFit/>
          </a:bodyPr>
          <a:lstStyle/>
          <a:p>
            <a:r>
              <a:rPr kumimoji="1" lang="en-US" altLang="zh-CN" b="1" dirty="0"/>
              <a:t>A Single Dialogue</a:t>
            </a:r>
            <a:endParaRPr kumimoji="1" lang="zh-CN" altLang="en-US" b="1" dirty="0"/>
          </a:p>
        </p:txBody>
      </p:sp>
      <p:sp>
        <p:nvSpPr>
          <p:cNvPr id="48" name="左大括号 27">
            <a:extLst>
              <a:ext uri="{FF2B5EF4-FFF2-40B4-BE49-F238E27FC236}">
                <a16:creationId xmlns:a16="http://schemas.microsoft.com/office/drawing/2014/main" id="{4D346E83-677D-0923-B5A4-9B2D4C74E634}"/>
              </a:ext>
            </a:extLst>
          </p:cNvPr>
          <p:cNvSpPr/>
          <p:nvPr/>
        </p:nvSpPr>
        <p:spPr>
          <a:xfrm>
            <a:off x="7794176" y="4903148"/>
            <a:ext cx="529259" cy="784309"/>
          </a:xfrm>
          <a:prstGeom prst="leftBrace">
            <a:avLst>
              <a:gd name="adj1" fmla="val 8333"/>
              <a:gd name="adj2" fmla="val 5214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
        <p:nvSpPr>
          <p:cNvPr id="53" name="文本框 28">
            <a:extLst>
              <a:ext uri="{FF2B5EF4-FFF2-40B4-BE49-F238E27FC236}">
                <a16:creationId xmlns:a16="http://schemas.microsoft.com/office/drawing/2014/main" id="{D4501733-C64B-6159-B6C5-E7C5A7F85BA9}"/>
              </a:ext>
            </a:extLst>
          </p:cNvPr>
          <p:cNvSpPr txBox="1"/>
          <p:nvPr/>
        </p:nvSpPr>
        <p:spPr>
          <a:xfrm>
            <a:off x="6026725" y="5151514"/>
            <a:ext cx="1732194" cy="369332"/>
          </a:xfrm>
          <a:prstGeom prst="rect">
            <a:avLst/>
          </a:prstGeom>
          <a:noFill/>
        </p:spPr>
        <p:txBody>
          <a:bodyPr wrap="square" rtlCol="0">
            <a:spAutoFit/>
          </a:bodyPr>
          <a:lstStyle/>
          <a:p>
            <a:pPr algn="ctr"/>
            <a:r>
              <a:rPr kumimoji="1" lang="en-US" altLang="zh-CN" dirty="0"/>
              <a:t>Function Calling</a:t>
            </a:r>
            <a:endParaRPr kumimoji="1" lang="zh-CN" altLang="en-US" dirty="0"/>
          </a:p>
        </p:txBody>
      </p:sp>
      <p:pic>
        <p:nvPicPr>
          <p:cNvPr id="56" name="图片 31">
            <a:extLst>
              <a:ext uri="{FF2B5EF4-FFF2-40B4-BE49-F238E27FC236}">
                <a16:creationId xmlns:a16="http://schemas.microsoft.com/office/drawing/2014/main" id="{ED8AA9BB-758B-97B2-2596-9246BAA0A13E}"/>
              </a:ext>
            </a:extLst>
          </p:cNvPr>
          <p:cNvPicPr>
            <a:picLocks noChangeAspect="1"/>
          </p:cNvPicPr>
          <p:nvPr/>
        </p:nvPicPr>
        <p:blipFill>
          <a:blip r:embed="rId4"/>
          <a:stretch>
            <a:fillRect/>
          </a:stretch>
        </p:blipFill>
        <p:spPr>
          <a:xfrm>
            <a:off x="10464404" y="2387423"/>
            <a:ext cx="905212" cy="905212"/>
          </a:xfrm>
          <a:prstGeom prst="rect">
            <a:avLst/>
          </a:prstGeom>
        </p:spPr>
      </p:pic>
      <p:sp>
        <p:nvSpPr>
          <p:cNvPr id="57" name="圆角矩形 34">
            <a:extLst>
              <a:ext uri="{FF2B5EF4-FFF2-40B4-BE49-F238E27FC236}">
                <a16:creationId xmlns:a16="http://schemas.microsoft.com/office/drawing/2014/main" id="{ADC9CA45-4839-AAEB-21CD-035D8888C121}"/>
              </a:ext>
            </a:extLst>
          </p:cNvPr>
          <p:cNvSpPr/>
          <p:nvPr/>
        </p:nvSpPr>
        <p:spPr>
          <a:xfrm>
            <a:off x="6231924" y="1862049"/>
            <a:ext cx="5546253" cy="38472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Under </a:t>
            </a:r>
            <a:r>
              <a:rPr kumimoji="1" lang="en-US" altLang="zh-CN" dirty="0">
                <a:solidFill>
                  <a:schemeClr val="tx1"/>
                </a:solidFill>
              </a:rPr>
              <a:t>Transmission principle</a:t>
            </a:r>
            <a:r>
              <a:rPr kumimoji="1" lang="en-US" altLang="zh-CN" dirty="0"/>
              <a:t>: Data minimization…</a:t>
            </a:r>
            <a:endParaRPr kumimoji="1" lang="zh-CN" altLang="en-US" dirty="0"/>
          </a:p>
        </p:txBody>
      </p:sp>
      <p:sp>
        <p:nvSpPr>
          <p:cNvPr id="5" name="TextBox 4">
            <a:extLst>
              <a:ext uri="{FF2B5EF4-FFF2-40B4-BE49-F238E27FC236}">
                <a16:creationId xmlns:a16="http://schemas.microsoft.com/office/drawing/2014/main" id="{D6B800B4-FE4A-946E-E9FF-36C760718F4B}"/>
              </a:ext>
            </a:extLst>
          </p:cNvPr>
          <p:cNvSpPr txBox="1"/>
          <p:nvPr/>
        </p:nvSpPr>
        <p:spPr>
          <a:xfrm>
            <a:off x="0" y="6599406"/>
            <a:ext cx="11462053" cy="261610"/>
          </a:xfrm>
          <a:prstGeom prst="rect">
            <a:avLst/>
          </a:prstGeom>
          <a:noFill/>
        </p:spPr>
        <p:txBody>
          <a:bodyPr wrap="square">
            <a:spAutoFit/>
          </a:bodyPr>
          <a:lstStyle/>
          <a:p>
            <a:r>
              <a:rPr lang="en-US" sz="1100" dirty="0"/>
              <a:t>Huihao Jing, Haoran Li, Wenbin Hu, Qi Hu, Heli Xu, </a:t>
            </a:r>
            <a:r>
              <a:rPr lang="en-US" sz="1100" dirty="0" err="1"/>
              <a:t>Tianshu</a:t>
            </a:r>
            <a:r>
              <a:rPr lang="en-US" sz="1100" dirty="0"/>
              <a:t> Chu, </a:t>
            </a:r>
            <a:r>
              <a:rPr lang="en-US" sz="1100" dirty="0" err="1"/>
              <a:t>Peizhao</a:t>
            </a:r>
            <a:r>
              <a:rPr lang="en-US" sz="1100" dirty="0"/>
              <a:t> Hu, Yangqiu Song: MCIP: Protecting MCP Safety via Model Contextual Integrity Protocol. EMNLP 2025: 1177-1194</a:t>
            </a:r>
          </a:p>
        </p:txBody>
      </p:sp>
    </p:spTree>
    <p:extLst>
      <p:ext uri="{BB962C8B-B14F-4D97-AF65-F5344CB8AC3E}">
        <p14:creationId xmlns:p14="http://schemas.microsoft.com/office/powerpoint/2010/main" val="198718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0" grpId="0"/>
      <p:bldP spid="14" grpId="0"/>
      <p:bldP spid="17" grpId="0"/>
      <p:bldP spid="21" grpId="0"/>
      <p:bldP spid="34" grpId="0"/>
      <p:bldP spid="37" grpId="0"/>
      <p:bldP spid="44" grpId="0"/>
      <p:bldP spid="45" grpId="0"/>
      <p:bldP spid="46" grpId="0"/>
      <p:bldP spid="48" grpId="0" animBg="1"/>
      <p:bldP spid="53" grpId="0"/>
      <p:bldP spid="5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88C970B-16AC-13FB-850B-959A24D80F00}"/>
              </a:ext>
            </a:extLst>
          </p:cNvPr>
          <p:cNvSpPr>
            <a:spLocks noGrp="1"/>
          </p:cNvSpPr>
          <p:nvPr>
            <p:ph type="title"/>
          </p:nvPr>
        </p:nvSpPr>
        <p:spPr>
          <a:xfrm>
            <a:off x="838200" y="21020"/>
            <a:ext cx="10515600" cy="1208690"/>
          </a:xfrm>
        </p:spPr>
        <p:txBody>
          <a:bodyPr/>
          <a:lstStyle/>
          <a:p>
            <a:r>
              <a:rPr lang="en-US" dirty="0"/>
              <a:t>MCIP Parsed Trajectory as Logs</a:t>
            </a:r>
            <a:endParaRPr lang="en-HK" dirty="0"/>
          </a:p>
        </p:txBody>
      </p:sp>
      <p:sp>
        <p:nvSpPr>
          <p:cNvPr id="7" name="Slide Number Placeholder 6">
            <a:extLst>
              <a:ext uri="{FF2B5EF4-FFF2-40B4-BE49-F238E27FC236}">
                <a16:creationId xmlns:a16="http://schemas.microsoft.com/office/drawing/2014/main" id="{307A88D1-5489-D2A7-8C99-DE37B6CF1C5A}"/>
              </a:ext>
            </a:extLst>
          </p:cNvPr>
          <p:cNvSpPr>
            <a:spLocks noGrp="1"/>
          </p:cNvSpPr>
          <p:nvPr>
            <p:ph type="sldNum" sz="quarter" idx="12"/>
          </p:nvPr>
        </p:nvSpPr>
        <p:spPr/>
        <p:txBody>
          <a:bodyPr/>
          <a:lstStyle/>
          <a:p>
            <a:fld id="{360D54F1-1E69-41BF-8A89-6B497D4E24EC}" type="slidenum">
              <a:rPr lang="en-US" smtClean="0"/>
              <a:t>28</a:t>
            </a:fld>
            <a:endParaRPr lang="en-US"/>
          </a:p>
        </p:txBody>
      </p:sp>
      <p:sp>
        <p:nvSpPr>
          <p:cNvPr id="11" name="TextBox 10">
            <a:extLst>
              <a:ext uri="{FF2B5EF4-FFF2-40B4-BE49-F238E27FC236}">
                <a16:creationId xmlns:a16="http://schemas.microsoft.com/office/drawing/2014/main" id="{B292A77F-5A68-E1E2-1966-17958E5F9A25}"/>
              </a:ext>
            </a:extLst>
          </p:cNvPr>
          <p:cNvSpPr txBox="1"/>
          <p:nvPr/>
        </p:nvSpPr>
        <p:spPr>
          <a:xfrm>
            <a:off x="693683" y="3055352"/>
            <a:ext cx="4913586" cy="156966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dirty="0">
                <a:solidFill>
                  <a:schemeClr val="accent6"/>
                </a:solidFill>
              </a:rPr>
              <a:t>CLIENT</a:t>
            </a:r>
            <a:r>
              <a:rPr lang="en-US" sz="2400" dirty="0"/>
              <a:t> sends </a:t>
            </a:r>
            <a:r>
              <a:rPr lang="en-US" sz="2400" dirty="0">
                <a:solidFill>
                  <a:srgbClr val="FF0000"/>
                </a:solidFill>
              </a:rPr>
              <a:t>FUNCTION REQUEST </a:t>
            </a:r>
            <a:r>
              <a:rPr lang="en-US" sz="2400" dirty="0"/>
              <a:t>(or FUNCTION PARAMETER) about </a:t>
            </a:r>
            <a:r>
              <a:rPr lang="en-US" sz="2400" dirty="0">
                <a:solidFill>
                  <a:srgbClr val="00B0F0"/>
                </a:solidFill>
              </a:rPr>
              <a:t>SUBJECT</a:t>
            </a:r>
            <a:r>
              <a:rPr lang="en-US" sz="2400" dirty="0"/>
              <a:t> to </a:t>
            </a:r>
            <a:r>
              <a:rPr lang="en-US" sz="2400" dirty="0">
                <a:solidFill>
                  <a:srgbClr val="C00000"/>
                </a:solidFill>
              </a:rPr>
              <a:t>SERVER</a:t>
            </a:r>
            <a:r>
              <a:rPr lang="en-US" sz="2400" dirty="0"/>
              <a:t> under </a:t>
            </a:r>
            <a:r>
              <a:rPr lang="en-US" sz="2400" dirty="0">
                <a:solidFill>
                  <a:srgbClr val="FFC000"/>
                </a:solidFill>
              </a:rPr>
              <a:t>TRANSMISSION PRINCIPLE</a:t>
            </a:r>
            <a:r>
              <a:rPr lang="en-US" sz="2400" dirty="0"/>
              <a:t>. </a:t>
            </a:r>
            <a:endParaRPr lang="en-HK" sz="2400" dirty="0"/>
          </a:p>
        </p:txBody>
      </p:sp>
      <p:sp>
        <p:nvSpPr>
          <p:cNvPr id="13" name="TextBox 12">
            <a:extLst>
              <a:ext uri="{FF2B5EF4-FFF2-40B4-BE49-F238E27FC236}">
                <a16:creationId xmlns:a16="http://schemas.microsoft.com/office/drawing/2014/main" id="{30534273-702D-AB65-385D-0C1A1C4E6CD9}"/>
              </a:ext>
            </a:extLst>
          </p:cNvPr>
          <p:cNvSpPr txBox="1"/>
          <p:nvPr/>
        </p:nvSpPr>
        <p:spPr>
          <a:xfrm>
            <a:off x="6374527" y="3055352"/>
            <a:ext cx="4913586" cy="156966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dirty="0">
                <a:solidFill>
                  <a:srgbClr val="C00000"/>
                </a:solidFill>
              </a:rPr>
              <a:t>SERVER</a:t>
            </a:r>
            <a:r>
              <a:rPr lang="en-US" sz="2400" dirty="0"/>
              <a:t> sends </a:t>
            </a:r>
            <a:r>
              <a:rPr lang="en-US" sz="2400" dirty="0">
                <a:solidFill>
                  <a:srgbClr val="FF0000"/>
                </a:solidFill>
              </a:rPr>
              <a:t>FUNCTION LIST </a:t>
            </a:r>
            <a:r>
              <a:rPr lang="en-US" sz="2400" dirty="0"/>
              <a:t>(or FUNCTION RETURN) about </a:t>
            </a:r>
            <a:r>
              <a:rPr lang="en-US" sz="2400" dirty="0">
                <a:solidFill>
                  <a:srgbClr val="00B0F0"/>
                </a:solidFill>
              </a:rPr>
              <a:t>SUBJECT</a:t>
            </a:r>
            <a:r>
              <a:rPr lang="en-US" sz="2400" dirty="0"/>
              <a:t> to </a:t>
            </a:r>
            <a:r>
              <a:rPr lang="en-US" sz="2400" dirty="0">
                <a:solidFill>
                  <a:schemeClr val="accent6"/>
                </a:solidFill>
              </a:rPr>
              <a:t>CLIENT</a:t>
            </a:r>
            <a:r>
              <a:rPr lang="en-US" sz="2400" dirty="0"/>
              <a:t> under </a:t>
            </a:r>
            <a:r>
              <a:rPr lang="en-US" sz="2400" dirty="0">
                <a:solidFill>
                  <a:srgbClr val="FFC000"/>
                </a:solidFill>
              </a:rPr>
              <a:t>TRANSMISSION PRINCIPLE</a:t>
            </a:r>
            <a:r>
              <a:rPr lang="en-US" sz="2400" dirty="0"/>
              <a:t>. </a:t>
            </a:r>
            <a:endParaRPr lang="en-HK" sz="2400" dirty="0"/>
          </a:p>
        </p:txBody>
      </p:sp>
      <p:sp>
        <p:nvSpPr>
          <p:cNvPr id="15" name="TextBox 14">
            <a:extLst>
              <a:ext uri="{FF2B5EF4-FFF2-40B4-BE49-F238E27FC236}">
                <a16:creationId xmlns:a16="http://schemas.microsoft.com/office/drawing/2014/main" id="{94AF4924-D752-2C9A-9A0B-7DA73722A5D5}"/>
              </a:ext>
            </a:extLst>
          </p:cNvPr>
          <p:cNvSpPr txBox="1"/>
          <p:nvPr/>
        </p:nvSpPr>
        <p:spPr>
          <a:xfrm>
            <a:off x="2942897" y="1494679"/>
            <a:ext cx="6096000"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400" dirty="0">
                <a:solidFill>
                  <a:srgbClr val="7030A0"/>
                </a:solidFill>
              </a:rPr>
              <a:t>USER</a:t>
            </a:r>
            <a:r>
              <a:rPr lang="en-US" sz="2400" dirty="0"/>
              <a:t> sends </a:t>
            </a:r>
            <a:r>
              <a:rPr lang="en-US" sz="2400" dirty="0">
                <a:solidFill>
                  <a:srgbClr val="FF0000"/>
                </a:solidFill>
              </a:rPr>
              <a:t>QUERY</a:t>
            </a:r>
            <a:r>
              <a:rPr lang="en-US" sz="2400" dirty="0"/>
              <a:t> about </a:t>
            </a:r>
            <a:r>
              <a:rPr lang="en-US" sz="2400" dirty="0">
                <a:solidFill>
                  <a:srgbClr val="00B0F0"/>
                </a:solidFill>
              </a:rPr>
              <a:t>SUBJECT</a:t>
            </a:r>
            <a:r>
              <a:rPr lang="en-US" sz="2400" dirty="0"/>
              <a:t> to </a:t>
            </a:r>
            <a:r>
              <a:rPr lang="en-US" sz="2400" dirty="0">
                <a:solidFill>
                  <a:schemeClr val="accent6"/>
                </a:solidFill>
              </a:rPr>
              <a:t>CLIENT</a:t>
            </a:r>
            <a:r>
              <a:rPr lang="en-US" sz="2400" dirty="0"/>
              <a:t> under </a:t>
            </a:r>
            <a:r>
              <a:rPr lang="en-US" sz="2400" dirty="0">
                <a:solidFill>
                  <a:srgbClr val="FFC000"/>
                </a:solidFill>
              </a:rPr>
              <a:t>TRANSMISSION PRINCIPLE</a:t>
            </a:r>
            <a:r>
              <a:rPr lang="en-US" sz="2400" dirty="0"/>
              <a:t>. </a:t>
            </a:r>
            <a:endParaRPr lang="en-HK" sz="2400" dirty="0"/>
          </a:p>
        </p:txBody>
      </p:sp>
      <p:sp>
        <p:nvSpPr>
          <p:cNvPr id="17" name="TextBox 16">
            <a:extLst>
              <a:ext uri="{FF2B5EF4-FFF2-40B4-BE49-F238E27FC236}">
                <a16:creationId xmlns:a16="http://schemas.microsoft.com/office/drawing/2014/main" id="{2CD37622-853E-7EF4-D685-C8EA5F4C2597}"/>
              </a:ext>
            </a:extLst>
          </p:cNvPr>
          <p:cNvSpPr txBox="1"/>
          <p:nvPr/>
        </p:nvSpPr>
        <p:spPr>
          <a:xfrm>
            <a:off x="2942897" y="5356226"/>
            <a:ext cx="6096000" cy="83099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2400" dirty="0">
                <a:solidFill>
                  <a:schemeClr val="accent6"/>
                </a:solidFill>
              </a:rPr>
              <a:t>CLIENT</a:t>
            </a:r>
            <a:r>
              <a:rPr lang="en-US" sz="2400" dirty="0"/>
              <a:t> sends </a:t>
            </a:r>
            <a:r>
              <a:rPr lang="en-US" sz="2400" dirty="0">
                <a:solidFill>
                  <a:schemeClr val="bg2">
                    <a:lumMod val="50000"/>
                  </a:schemeClr>
                </a:solidFill>
              </a:rPr>
              <a:t>RESPONSE</a:t>
            </a:r>
            <a:r>
              <a:rPr lang="en-US" sz="2400" dirty="0"/>
              <a:t> about </a:t>
            </a:r>
            <a:r>
              <a:rPr lang="en-US" sz="2400" dirty="0">
                <a:solidFill>
                  <a:srgbClr val="00B0F0"/>
                </a:solidFill>
              </a:rPr>
              <a:t>SUBJECT</a:t>
            </a:r>
            <a:r>
              <a:rPr lang="en-US" sz="2400" dirty="0"/>
              <a:t> to </a:t>
            </a:r>
            <a:r>
              <a:rPr lang="en-US" sz="2400" dirty="0">
                <a:solidFill>
                  <a:srgbClr val="7030A0"/>
                </a:solidFill>
              </a:rPr>
              <a:t>USER</a:t>
            </a:r>
            <a:r>
              <a:rPr lang="en-US" sz="2400" dirty="0"/>
              <a:t> under </a:t>
            </a:r>
            <a:r>
              <a:rPr lang="en-US" sz="2400" dirty="0">
                <a:solidFill>
                  <a:srgbClr val="FFC000"/>
                </a:solidFill>
              </a:rPr>
              <a:t>TRANSMISSION PRINCIPLE</a:t>
            </a:r>
            <a:r>
              <a:rPr lang="en-US" sz="2400" dirty="0"/>
              <a:t>. </a:t>
            </a:r>
            <a:endParaRPr lang="en-HK" sz="2400" dirty="0"/>
          </a:p>
        </p:txBody>
      </p:sp>
      <p:sp>
        <p:nvSpPr>
          <p:cNvPr id="18" name="Arrow: Down 17">
            <a:extLst>
              <a:ext uri="{FF2B5EF4-FFF2-40B4-BE49-F238E27FC236}">
                <a16:creationId xmlns:a16="http://schemas.microsoft.com/office/drawing/2014/main" id="{B12EAA3E-2D5F-1DC3-B7EB-53412F686788}"/>
              </a:ext>
            </a:extLst>
          </p:cNvPr>
          <p:cNvSpPr/>
          <p:nvPr/>
        </p:nvSpPr>
        <p:spPr>
          <a:xfrm>
            <a:off x="5775435" y="2448909"/>
            <a:ext cx="430924" cy="5465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19" name="Arrow: Down 18">
            <a:extLst>
              <a:ext uri="{FF2B5EF4-FFF2-40B4-BE49-F238E27FC236}">
                <a16:creationId xmlns:a16="http://schemas.microsoft.com/office/drawing/2014/main" id="{BF2DB40F-C4D6-B296-A870-A400C61413E2}"/>
              </a:ext>
            </a:extLst>
          </p:cNvPr>
          <p:cNvSpPr/>
          <p:nvPr/>
        </p:nvSpPr>
        <p:spPr>
          <a:xfrm>
            <a:off x="5775435" y="4717350"/>
            <a:ext cx="430924" cy="5465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20" name="Arrow: Down 19">
            <a:extLst>
              <a:ext uri="{FF2B5EF4-FFF2-40B4-BE49-F238E27FC236}">
                <a16:creationId xmlns:a16="http://schemas.microsoft.com/office/drawing/2014/main" id="{28033782-4528-102D-A332-D5C72AA19146}"/>
              </a:ext>
            </a:extLst>
          </p:cNvPr>
          <p:cNvSpPr/>
          <p:nvPr/>
        </p:nvSpPr>
        <p:spPr>
          <a:xfrm rot="3260135">
            <a:off x="1036064" y="2533972"/>
            <a:ext cx="430924" cy="54653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21" name="Arrow: Down 20">
            <a:extLst>
              <a:ext uri="{FF2B5EF4-FFF2-40B4-BE49-F238E27FC236}">
                <a16:creationId xmlns:a16="http://schemas.microsoft.com/office/drawing/2014/main" id="{F940555A-5F1C-22FB-FD81-FEF9E49A9F34}"/>
              </a:ext>
            </a:extLst>
          </p:cNvPr>
          <p:cNvSpPr/>
          <p:nvPr/>
        </p:nvSpPr>
        <p:spPr>
          <a:xfrm rot="2975638">
            <a:off x="7062952" y="2527149"/>
            <a:ext cx="430924" cy="54653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23" name="TextBox 22">
            <a:extLst>
              <a:ext uri="{FF2B5EF4-FFF2-40B4-BE49-F238E27FC236}">
                <a16:creationId xmlns:a16="http://schemas.microsoft.com/office/drawing/2014/main" id="{10E1B2C8-BF8D-76BA-3B54-9CE1FE846C9B}"/>
              </a:ext>
            </a:extLst>
          </p:cNvPr>
          <p:cNvSpPr txBox="1"/>
          <p:nvPr/>
        </p:nvSpPr>
        <p:spPr>
          <a:xfrm>
            <a:off x="1508234" y="2494803"/>
            <a:ext cx="2441740" cy="461665"/>
          </a:xfrm>
          <a:prstGeom prst="rect">
            <a:avLst/>
          </a:prstGeom>
          <a:noFill/>
        </p:spPr>
        <p:txBody>
          <a:bodyPr wrap="square">
            <a:spAutoFit/>
          </a:bodyPr>
          <a:lstStyle/>
          <a:p>
            <a:r>
              <a:rPr lang="en-HK" sz="2400" dirty="0"/>
              <a:t>Malicious agent</a:t>
            </a:r>
          </a:p>
        </p:txBody>
      </p:sp>
      <p:sp>
        <p:nvSpPr>
          <p:cNvPr id="24" name="TextBox 23">
            <a:extLst>
              <a:ext uri="{FF2B5EF4-FFF2-40B4-BE49-F238E27FC236}">
                <a16:creationId xmlns:a16="http://schemas.microsoft.com/office/drawing/2014/main" id="{8C6BDBA2-A4BB-A10A-DF1F-582657567B36}"/>
              </a:ext>
            </a:extLst>
          </p:cNvPr>
          <p:cNvSpPr txBox="1"/>
          <p:nvPr/>
        </p:nvSpPr>
        <p:spPr>
          <a:xfrm>
            <a:off x="7626163" y="2494803"/>
            <a:ext cx="2471961" cy="461665"/>
          </a:xfrm>
          <a:prstGeom prst="rect">
            <a:avLst/>
          </a:prstGeom>
          <a:noFill/>
        </p:spPr>
        <p:txBody>
          <a:bodyPr wrap="square">
            <a:spAutoFit/>
          </a:bodyPr>
          <a:lstStyle/>
          <a:p>
            <a:r>
              <a:rPr lang="en-HK" sz="2400" dirty="0"/>
              <a:t>Malicious server</a:t>
            </a:r>
          </a:p>
        </p:txBody>
      </p:sp>
      <p:sp>
        <p:nvSpPr>
          <p:cNvPr id="32" name="TextBox 31">
            <a:extLst>
              <a:ext uri="{FF2B5EF4-FFF2-40B4-BE49-F238E27FC236}">
                <a16:creationId xmlns:a16="http://schemas.microsoft.com/office/drawing/2014/main" id="{ED92F21C-FCBA-F002-E3FD-384594AA6388}"/>
              </a:ext>
            </a:extLst>
          </p:cNvPr>
          <p:cNvSpPr txBox="1"/>
          <p:nvPr/>
        </p:nvSpPr>
        <p:spPr>
          <a:xfrm>
            <a:off x="0" y="6488668"/>
            <a:ext cx="3016469" cy="369332"/>
          </a:xfrm>
          <a:prstGeom prst="rect">
            <a:avLst/>
          </a:prstGeom>
          <a:noFill/>
        </p:spPr>
        <p:txBody>
          <a:bodyPr wrap="square">
            <a:spAutoFit/>
          </a:bodyPr>
          <a:lstStyle/>
          <a:p>
            <a:r>
              <a:rPr lang="en-US" dirty="0"/>
              <a:t>Trajectory: a term used in CI</a:t>
            </a:r>
            <a:endParaRPr lang="en-HK" dirty="0"/>
          </a:p>
        </p:txBody>
      </p:sp>
      <p:sp>
        <p:nvSpPr>
          <p:cNvPr id="2" name="Arrow: Left-Right 1">
            <a:extLst>
              <a:ext uri="{FF2B5EF4-FFF2-40B4-BE49-F238E27FC236}">
                <a16:creationId xmlns:a16="http://schemas.microsoft.com/office/drawing/2014/main" id="{27FCF98F-67D2-52E5-7A9B-E0BC94AEB1F3}"/>
              </a:ext>
            </a:extLst>
          </p:cNvPr>
          <p:cNvSpPr/>
          <p:nvPr/>
        </p:nvSpPr>
        <p:spPr>
          <a:xfrm>
            <a:off x="5681895" y="3559546"/>
            <a:ext cx="592784" cy="40075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431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p:bldP spid="2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1F47D58-FCB4-EBDE-F4FC-99469AE32E1D}"/>
              </a:ext>
            </a:extLst>
          </p:cNvPr>
          <p:cNvSpPr>
            <a:spLocks noGrp="1"/>
          </p:cNvSpPr>
          <p:nvPr>
            <p:ph type="title"/>
          </p:nvPr>
        </p:nvSpPr>
        <p:spPr>
          <a:xfrm>
            <a:off x="838200" y="0"/>
            <a:ext cx="10515600" cy="1325563"/>
          </a:xfrm>
        </p:spPr>
        <p:txBody>
          <a:bodyPr/>
          <a:lstStyle/>
          <a:p>
            <a:r>
              <a:rPr lang="en-US" dirty="0"/>
              <a:t>Example</a:t>
            </a:r>
            <a:endParaRPr lang="en-HK" dirty="0"/>
          </a:p>
        </p:txBody>
      </p:sp>
      <p:sp>
        <p:nvSpPr>
          <p:cNvPr id="7" name="Slide Number Placeholder 6">
            <a:extLst>
              <a:ext uri="{FF2B5EF4-FFF2-40B4-BE49-F238E27FC236}">
                <a16:creationId xmlns:a16="http://schemas.microsoft.com/office/drawing/2014/main" id="{77AB7A0C-2B25-D3FC-75D9-13928F88CB33}"/>
              </a:ext>
            </a:extLst>
          </p:cNvPr>
          <p:cNvSpPr>
            <a:spLocks noGrp="1"/>
          </p:cNvSpPr>
          <p:nvPr>
            <p:ph type="sldNum" sz="quarter" idx="12"/>
          </p:nvPr>
        </p:nvSpPr>
        <p:spPr/>
        <p:txBody>
          <a:bodyPr/>
          <a:lstStyle/>
          <a:p>
            <a:fld id="{360D54F1-1E69-41BF-8A89-6B497D4E24EC}" type="slidenum">
              <a:rPr lang="en-US" smtClean="0"/>
              <a:t>29</a:t>
            </a:fld>
            <a:endParaRPr lang="en-US"/>
          </a:p>
        </p:txBody>
      </p:sp>
      <p:pic>
        <p:nvPicPr>
          <p:cNvPr id="11" name="Picture 10">
            <a:extLst>
              <a:ext uri="{FF2B5EF4-FFF2-40B4-BE49-F238E27FC236}">
                <a16:creationId xmlns:a16="http://schemas.microsoft.com/office/drawing/2014/main" id="{CE5CD923-9AAC-B257-9783-02BCEE41AF57}"/>
              </a:ext>
            </a:extLst>
          </p:cNvPr>
          <p:cNvPicPr>
            <a:picLocks noChangeAspect="1"/>
          </p:cNvPicPr>
          <p:nvPr/>
        </p:nvPicPr>
        <p:blipFill>
          <a:blip r:embed="rId2"/>
          <a:stretch>
            <a:fillRect/>
          </a:stretch>
        </p:blipFill>
        <p:spPr>
          <a:xfrm>
            <a:off x="160658" y="1310154"/>
            <a:ext cx="5581151" cy="3480946"/>
          </a:xfrm>
          <a:prstGeom prst="rect">
            <a:avLst/>
          </a:prstGeom>
        </p:spPr>
      </p:pic>
      <p:pic>
        <p:nvPicPr>
          <p:cNvPr id="13" name="Picture 12">
            <a:extLst>
              <a:ext uri="{FF2B5EF4-FFF2-40B4-BE49-F238E27FC236}">
                <a16:creationId xmlns:a16="http://schemas.microsoft.com/office/drawing/2014/main" id="{F9502B13-57C5-81A6-2078-AD6C426F8AB0}"/>
              </a:ext>
            </a:extLst>
          </p:cNvPr>
          <p:cNvPicPr>
            <a:picLocks noChangeAspect="1"/>
          </p:cNvPicPr>
          <p:nvPr/>
        </p:nvPicPr>
        <p:blipFill>
          <a:blip r:embed="rId3"/>
          <a:stretch>
            <a:fillRect/>
          </a:stretch>
        </p:blipFill>
        <p:spPr>
          <a:xfrm>
            <a:off x="6559135" y="983637"/>
            <a:ext cx="5472207" cy="4133980"/>
          </a:xfrm>
          <a:prstGeom prst="rect">
            <a:avLst/>
          </a:prstGeom>
        </p:spPr>
      </p:pic>
      <p:sp>
        <p:nvSpPr>
          <p:cNvPr id="14" name="TextBox 13">
            <a:extLst>
              <a:ext uri="{FF2B5EF4-FFF2-40B4-BE49-F238E27FC236}">
                <a16:creationId xmlns:a16="http://schemas.microsoft.com/office/drawing/2014/main" id="{CE7BC96E-8700-1D7F-5B2D-77A262EFBC90}"/>
              </a:ext>
            </a:extLst>
          </p:cNvPr>
          <p:cNvSpPr txBox="1"/>
          <p:nvPr/>
        </p:nvSpPr>
        <p:spPr>
          <a:xfrm>
            <a:off x="874986" y="5053065"/>
            <a:ext cx="3785845" cy="461665"/>
          </a:xfrm>
          <a:prstGeom prst="rect">
            <a:avLst/>
          </a:prstGeom>
          <a:noFill/>
        </p:spPr>
        <p:txBody>
          <a:bodyPr wrap="none" rtlCol="0">
            <a:spAutoFit/>
          </a:bodyPr>
          <a:lstStyle/>
          <a:p>
            <a:r>
              <a:rPr lang="en-US" sz="2400" dirty="0"/>
              <a:t>A typical dialogue of tool use</a:t>
            </a:r>
            <a:endParaRPr lang="en-HK" sz="2400" dirty="0"/>
          </a:p>
        </p:txBody>
      </p:sp>
      <p:sp>
        <p:nvSpPr>
          <p:cNvPr id="15" name="TextBox 14">
            <a:extLst>
              <a:ext uri="{FF2B5EF4-FFF2-40B4-BE49-F238E27FC236}">
                <a16:creationId xmlns:a16="http://schemas.microsoft.com/office/drawing/2014/main" id="{C30355E8-DC5A-87D6-B27E-D9F330395D31}"/>
              </a:ext>
            </a:extLst>
          </p:cNvPr>
          <p:cNvSpPr txBox="1"/>
          <p:nvPr/>
        </p:nvSpPr>
        <p:spPr>
          <a:xfrm>
            <a:off x="7198510" y="5117617"/>
            <a:ext cx="4193456" cy="461665"/>
          </a:xfrm>
          <a:prstGeom prst="rect">
            <a:avLst/>
          </a:prstGeom>
          <a:noFill/>
        </p:spPr>
        <p:txBody>
          <a:bodyPr wrap="none" rtlCol="0">
            <a:spAutoFit/>
          </a:bodyPr>
          <a:lstStyle/>
          <a:p>
            <a:r>
              <a:rPr lang="en-HK" sz="2400" dirty="0"/>
              <a:t>Synthetically annotated log data</a:t>
            </a:r>
          </a:p>
        </p:txBody>
      </p:sp>
      <p:sp>
        <p:nvSpPr>
          <p:cNvPr id="17" name="TextBox 16">
            <a:extLst>
              <a:ext uri="{FF2B5EF4-FFF2-40B4-BE49-F238E27FC236}">
                <a16:creationId xmlns:a16="http://schemas.microsoft.com/office/drawing/2014/main" id="{18E77A6D-6591-3B51-D52B-FFF3A3A3F496}"/>
              </a:ext>
            </a:extLst>
          </p:cNvPr>
          <p:cNvSpPr txBox="1"/>
          <p:nvPr/>
        </p:nvSpPr>
        <p:spPr>
          <a:xfrm>
            <a:off x="0" y="5638126"/>
            <a:ext cx="12192000" cy="1200329"/>
          </a:xfrm>
          <a:prstGeom prst="rect">
            <a:avLst/>
          </a:prstGeom>
          <a:noFill/>
        </p:spPr>
        <p:txBody>
          <a:bodyPr wrap="square">
            <a:spAutoFit/>
          </a:bodyPr>
          <a:lstStyle/>
          <a:p>
            <a:pPr marL="285750" indent="-285750">
              <a:buFont typeface="Arial" panose="020B0604020202020204" pitchFamily="34" charset="0"/>
              <a:buChar char="•"/>
            </a:pPr>
            <a:r>
              <a:rPr lang="en-US" dirty="0"/>
              <a:t>We first sample 2,000 rows from each of </a:t>
            </a:r>
            <a:r>
              <a:rPr lang="en-US" dirty="0" err="1"/>
              <a:t>glaiveai</a:t>
            </a:r>
            <a:r>
              <a:rPr lang="en-US" dirty="0"/>
              <a:t>/glaive-function-calling-v2 (train and test) and </a:t>
            </a:r>
            <a:r>
              <a:rPr lang="en-US" altLang="zh-CN" i="1" dirty="0" err="1"/>
              <a:t>toolace</a:t>
            </a:r>
            <a:r>
              <a:rPr lang="en-US" altLang="zh-CN" i="1" dirty="0"/>
              <a:t> (test) </a:t>
            </a:r>
            <a:r>
              <a:rPr lang="en-US" dirty="0"/>
              <a:t>as our gold data. </a:t>
            </a:r>
          </a:p>
          <a:p>
            <a:pPr marL="285750" indent="-285750">
              <a:buFont typeface="Arial" panose="020B0604020202020204" pitchFamily="34" charset="0"/>
              <a:buChar char="•"/>
            </a:pPr>
            <a:r>
              <a:rPr lang="en-US" dirty="0"/>
              <a:t>Using the DeepSeek-R1 model, we annotate each formal dialogue in a unified information flow format. </a:t>
            </a:r>
          </a:p>
          <a:p>
            <a:pPr marL="285750" indent="-285750">
              <a:buFont typeface="Arial" panose="020B0604020202020204" pitchFamily="34" charset="0"/>
              <a:buChar char="•"/>
            </a:pPr>
            <a:r>
              <a:rPr lang="en-US" dirty="0"/>
              <a:t>We construct a training dataset consisting of 13,830 instances, covering all 11 categories same to MCIP-bench. </a:t>
            </a:r>
          </a:p>
          <a:p>
            <a:pPr marL="285750" indent="-285750">
              <a:buFont typeface="Arial" panose="020B0604020202020204" pitchFamily="34" charset="0"/>
              <a:buChar char="•"/>
            </a:pPr>
            <a:r>
              <a:rPr lang="en-US" dirty="0"/>
              <a:t>On average, each training instance contains around 8 information transmission steps.</a:t>
            </a:r>
            <a:endParaRPr lang="en-HK" dirty="0"/>
          </a:p>
        </p:txBody>
      </p:sp>
    </p:spTree>
    <p:extLst>
      <p:ext uri="{BB962C8B-B14F-4D97-AF65-F5344CB8AC3E}">
        <p14:creationId xmlns:p14="http://schemas.microsoft.com/office/powerpoint/2010/main" val="4161362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A084E-E9A2-46B0-4D80-95C628B93D13}"/>
              </a:ext>
            </a:extLst>
          </p:cNvPr>
          <p:cNvSpPr>
            <a:spLocks noGrp="1"/>
          </p:cNvSpPr>
          <p:nvPr>
            <p:ph type="title"/>
          </p:nvPr>
        </p:nvSpPr>
        <p:spPr/>
        <p:txBody>
          <a:bodyPr>
            <a:noAutofit/>
          </a:bodyPr>
          <a:lstStyle/>
          <a:p>
            <a:r>
              <a:rPr lang="en-US" sz="3200" i="1" dirty="0"/>
              <a:t>"The law is nothing other than the ethical minimum." /</a:t>
            </a:r>
            <a:br>
              <a:rPr lang="en-US" sz="3200" i="1" dirty="0"/>
            </a:br>
            <a:r>
              <a:rPr lang="en-US" sz="3200" i="1" dirty="0"/>
              <a:t>"The law is the minimum of morality."</a:t>
            </a:r>
            <a:br>
              <a:rPr lang="en-US" sz="3200" i="1" dirty="0"/>
            </a:br>
            <a:r>
              <a:rPr lang="en-US" sz="3200" i="1" dirty="0"/>
              <a:t>						--</a:t>
            </a:r>
            <a:r>
              <a:rPr lang="en-US" sz="3200" dirty="0"/>
              <a:t>Georg Jellinek, 1878 </a:t>
            </a:r>
            <a:r>
              <a:rPr lang="en-US" sz="3200" i="1" dirty="0"/>
              <a:t> 	</a:t>
            </a:r>
            <a:endParaRPr lang="en-US" sz="3200" dirty="0"/>
          </a:p>
        </p:txBody>
      </p:sp>
      <p:sp>
        <p:nvSpPr>
          <p:cNvPr id="3" name="Content Placeholder 2">
            <a:extLst>
              <a:ext uri="{FF2B5EF4-FFF2-40B4-BE49-F238E27FC236}">
                <a16:creationId xmlns:a16="http://schemas.microsoft.com/office/drawing/2014/main" id="{E994D054-5AA1-47E1-5FF6-2EADC7D47941}"/>
              </a:ext>
            </a:extLst>
          </p:cNvPr>
          <p:cNvSpPr>
            <a:spLocks noGrp="1"/>
          </p:cNvSpPr>
          <p:nvPr>
            <p:ph idx="1"/>
          </p:nvPr>
        </p:nvSpPr>
        <p:spPr>
          <a:xfrm>
            <a:off x="794056" y="1871051"/>
            <a:ext cx="10515600" cy="4351338"/>
          </a:xfrm>
        </p:spPr>
        <p:txBody>
          <a:bodyPr>
            <a:normAutofit/>
          </a:bodyPr>
          <a:lstStyle/>
          <a:p>
            <a:r>
              <a:rPr lang="en-US" dirty="0"/>
              <a:t>Compliance is a Floor, Not a Ceiling</a:t>
            </a:r>
          </a:p>
          <a:p>
            <a:pPr lvl="1"/>
            <a:r>
              <a:rPr lang="en-US" dirty="0"/>
              <a:t>Compliant ≠ Fully Ethical</a:t>
            </a:r>
          </a:p>
          <a:p>
            <a:pPr lvl="1"/>
            <a:r>
              <a:rPr lang="en-US" dirty="0"/>
              <a:t>Compliant ≠ Absolutely Safe</a:t>
            </a:r>
          </a:p>
          <a:p>
            <a:pPr lvl="1"/>
            <a:r>
              <a:rPr lang="en-US" dirty="0"/>
              <a:t>Compliant ≠ Perfectly Trustworthy</a:t>
            </a:r>
          </a:p>
          <a:p>
            <a:pPr lvl="1"/>
            <a:r>
              <a:rPr lang="en-US" dirty="0"/>
              <a:t>Compliance is a necessary but insufficient condition</a:t>
            </a:r>
          </a:p>
          <a:p>
            <a:endParaRPr lang="en-US" cap="all" dirty="0"/>
          </a:p>
          <a:p>
            <a:r>
              <a:rPr lang="en-US" cap="all" dirty="0"/>
              <a:t>Shift from Ambiguity to Predicates</a:t>
            </a:r>
          </a:p>
          <a:p>
            <a:endParaRPr lang="en-US" dirty="0"/>
          </a:p>
        </p:txBody>
      </p:sp>
      <p:sp>
        <p:nvSpPr>
          <p:cNvPr id="4" name="Slide Number Placeholder 3">
            <a:extLst>
              <a:ext uri="{FF2B5EF4-FFF2-40B4-BE49-F238E27FC236}">
                <a16:creationId xmlns:a16="http://schemas.microsoft.com/office/drawing/2014/main" id="{F527D71B-DB2B-6898-9F96-FF60ECAC02A7}"/>
              </a:ext>
            </a:extLst>
          </p:cNvPr>
          <p:cNvSpPr>
            <a:spLocks noGrp="1"/>
          </p:cNvSpPr>
          <p:nvPr>
            <p:ph type="sldNum" sz="quarter" idx="12"/>
          </p:nvPr>
        </p:nvSpPr>
        <p:spPr/>
        <p:txBody>
          <a:bodyPr/>
          <a:lstStyle/>
          <a:p>
            <a:fld id="{360D54F1-1E69-41BF-8A89-6B497D4E24EC}" type="slidenum">
              <a:rPr lang="en-US" smtClean="0"/>
              <a:t>3</a:t>
            </a:fld>
            <a:endParaRPr lang="en-US"/>
          </a:p>
        </p:txBody>
      </p:sp>
      <p:sp>
        <p:nvSpPr>
          <p:cNvPr id="6" name="TextBox 5">
            <a:extLst>
              <a:ext uri="{FF2B5EF4-FFF2-40B4-BE49-F238E27FC236}">
                <a16:creationId xmlns:a16="http://schemas.microsoft.com/office/drawing/2014/main" id="{8E341DDF-C18E-1100-5D82-82346C0C504F}"/>
              </a:ext>
            </a:extLst>
          </p:cNvPr>
          <p:cNvSpPr txBox="1"/>
          <p:nvPr/>
        </p:nvSpPr>
        <p:spPr>
          <a:xfrm>
            <a:off x="1442808" y="5046758"/>
            <a:ext cx="9306384" cy="95410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indent="0" algn="ctr">
              <a:buNone/>
            </a:pPr>
            <a:r>
              <a:rPr lang="en-US" sz="2800" b="0" i="0" strike="sngStrike" dirty="0">
                <a:solidFill>
                  <a:srgbClr val="FDA4AF"/>
                </a:solidFill>
                <a:effectLst/>
                <a:latin typeface="Inter"/>
              </a:rPr>
              <a:t>“Is this AI trustworthy?”</a:t>
            </a:r>
          </a:p>
          <a:p>
            <a:pPr indent="0" algn="ctr">
              <a:buNone/>
            </a:pPr>
            <a:r>
              <a:rPr lang="en-US" sz="2800" b="1" i="0" dirty="0">
                <a:solidFill>
                  <a:schemeClr val="accent5"/>
                </a:solidFill>
                <a:effectLst/>
                <a:latin typeface="ui-monospace"/>
              </a:rPr>
              <a:t>Does behavior </a:t>
            </a:r>
            <a:r>
              <a:rPr lang="en-US" sz="2800" b="1" i="0" dirty="0">
                <a:solidFill>
                  <a:schemeClr val="accent2"/>
                </a:solidFill>
                <a:effectLst/>
                <a:latin typeface="ui-monospace"/>
              </a:rPr>
              <a:t>B</a:t>
            </a:r>
            <a:r>
              <a:rPr lang="en-US" sz="2800" b="1" i="0" dirty="0">
                <a:solidFill>
                  <a:srgbClr val="A7F3D0"/>
                </a:solidFill>
                <a:effectLst/>
                <a:latin typeface="ui-monospace"/>
              </a:rPr>
              <a:t> </a:t>
            </a:r>
            <a:r>
              <a:rPr lang="en-US" sz="2800" b="1" i="0" dirty="0">
                <a:solidFill>
                  <a:schemeClr val="accent5"/>
                </a:solidFill>
                <a:effectLst/>
                <a:latin typeface="ui-monospace"/>
              </a:rPr>
              <a:t>satisfy requirement </a:t>
            </a:r>
            <a:r>
              <a:rPr lang="en-US" sz="2800" b="1" i="0" dirty="0">
                <a:solidFill>
                  <a:schemeClr val="accent2"/>
                </a:solidFill>
                <a:effectLst/>
                <a:latin typeface="ui-monospace"/>
              </a:rPr>
              <a:t>R</a:t>
            </a:r>
            <a:r>
              <a:rPr lang="en-US" sz="2800" b="1" i="0" dirty="0">
                <a:solidFill>
                  <a:srgbClr val="A7F3D0"/>
                </a:solidFill>
                <a:effectLst/>
                <a:latin typeface="ui-monospace"/>
              </a:rPr>
              <a:t> </a:t>
            </a:r>
            <a:r>
              <a:rPr lang="en-US" sz="2800" b="1" i="0" dirty="0">
                <a:solidFill>
                  <a:schemeClr val="accent5"/>
                </a:solidFill>
                <a:effectLst/>
                <a:latin typeface="ui-monospace"/>
              </a:rPr>
              <a:t>under context </a:t>
            </a:r>
            <a:r>
              <a:rPr lang="en-US" sz="2800" b="1" i="0" dirty="0">
                <a:solidFill>
                  <a:schemeClr val="accent2"/>
                </a:solidFill>
                <a:effectLst/>
                <a:latin typeface="ui-monospace"/>
              </a:rPr>
              <a:t>C</a:t>
            </a:r>
            <a:r>
              <a:rPr lang="en-US" sz="2800" b="1" i="0" dirty="0">
                <a:solidFill>
                  <a:srgbClr val="A7F3D0"/>
                </a:solidFill>
                <a:effectLst/>
                <a:latin typeface="ui-monospace"/>
              </a:rPr>
              <a:t>?</a:t>
            </a:r>
          </a:p>
        </p:txBody>
      </p:sp>
      <p:pic>
        <p:nvPicPr>
          <p:cNvPr id="7" name="Picture 6" descr="Image of https://i.pinimg.com/736x/be/d4/68/bed46812c7e6141aed95f19300dace36.jpg">
            <a:extLst>
              <a:ext uri="{FF2B5EF4-FFF2-40B4-BE49-F238E27FC236}">
                <a16:creationId xmlns:a16="http://schemas.microsoft.com/office/drawing/2014/main" id="{6643F6D9-6210-C068-84A2-83FB55235416}"/>
              </a:ext>
            </a:extLst>
          </p:cNvPr>
          <p:cNvPicPr>
            <a:picLocks noChangeAspect="1"/>
          </p:cNvPicPr>
          <p:nvPr/>
        </p:nvPicPr>
        <p:blipFill>
          <a:blip r:embed="rId2"/>
          <a:stretch>
            <a:fillRect/>
          </a:stretch>
        </p:blipFill>
        <p:spPr>
          <a:xfrm>
            <a:off x="9982200" y="0"/>
            <a:ext cx="2155935" cy="2155935"/>
          </a:xfrm>
          <a:prstGeom prst="rect">
            <a:avLst/>
          </a:prstGeom>
        </p:spPr>
      </p:pic>
      <p:sp>
        <p:nvSpPr>
          <p:cNvPr id="8" name="TextBox 7">
            <a:extLst>
              <a:ext uri="{FF2B5EF4-FFF2-40B4-BE49-F238E27FC236}">
                <a16:creationId xmlns:a16="http://schemas.microsoft.com/office/drawing/2014/main" id="{B4FB7B10-3F51-8DA0-C34D-AD10158CA5C8}"/>
              </a:ext>
            </a:extLst>
          </p:cNvPr>
          <p:cNvSpPr txBox="1"/>
          <p:nvPr/>
        </p:nvSpPr>
        <p:spPr>
          <a:xfrm>
            <a:off x="966426" y="6139850"/>
            <a:ext cx="10044211" cy="461665"/>
          </a:xfrm>
          <a:prstGeom prst="rect">
            <a:avLst/>
          </a:prstGeom>
          <a:noFill/>
        </p:spPr>
        <p:txBody>
          <a:bodyPr wrap="square">
            <a:spAutoFit/>
          </a:bodyPr>
          <a:lstStyle/>
          <a:p>
            <a:r>
              <a:rPr lang="en-US" sz="2400" b="0" i="0" dirty="0">
                <a:solidFill>
                  <a:srgbClr val="1F1F1F"/>
                </a:solidFill>
                <a:effectLst/>
                <a:latin typeface="Google Sans Flex"/>
              </a:rPr>
              <a:t>A more structured approach to auditing and verifying the actions of AI agents</a:t>
            </a:r>
            <a:endParaRPr lang="en-US" sz="3600" dirty="0"/>
          </a:p>
        </p:txBody>
      </p:sp>
    </p:spTree>
    <p:extLst>
      <p:ext uri="{BB962C8B-B14F-4D97-AF65-F5344CB8AC3E}">
        <p14:creationId xmlns:p14="http://schemas.microsoft.com/office/powerpoint/2010/main" val="280397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BCAA6-017C-87ED-50C1-4EEA2A3BB687}"/>
            </a:ext>
          </a:extLst>
        </p:cNvPr>
        <p:cNvGrpSpPr/>
        <p:nvPr/>
      </p:nvGrpSpPr>
      <p:grpSpPr>
        <a:xfrm>
          <a:off x="0" y="0"/>
          <a:ext cx="0" cy="0"/>
          <a:chOff x="0" y="0"/>
          <a:chExt cx="0" cy="0"/>
        </a:xfrm>
      </p:grpSpPr>
      <p:sp>
        <p:nvSpPr>
          <p:cNvPr id="7" name="灯片编号占位符 6">
            <a:extLst>
              <a:ext uri="{FF2B5EF4-FFF2-40B4-BE49-F238E27FC236}">
                <a16:creationId xmlns:a16="http://schemas.microsoft.com/office/drawing/2014/main" id="{E6A82659-29F2-EA7F-E472-4F517CBD21AB}"/>
              </a:ext>
            </a:extLst>
          </p:cNvPr>
          <p:cNvSpPr>
            <a:spLocks noGrp="1"/>
          </p:cNvSpPr>
          <p:nvPr>
            <p:ph type="sldNum" sz="quarter" idx="12"/>
          </p:nvPr>
        </p:nvSpPr>
        <p:spPr/>
        <p:txBody>
          <a:bodyPr/>
          <a:lstStyle/>
          <a:p>
            <a:fld id="{360D54F1-1E69-41BF-8A89-6B497D4E24EC}" type="slidenum">
              <a:rPr lang="en-US" smtClean="0"/>
              <a:t>30</a:t>
            </a:fld>
            <a:endParaRPr lang="en-US"/>
          </a:p>
        </p:txBody>
      </p:sp>
      <p:pic>
        <p:nvPicPr>
          <p:cNvPr id="3" name="图片 2" descr="图表, 散点图&#10;&#10;AI 生成的内容可能不正确。">
            <a:extLst>
              <a:ext uri="{FF2B5EF4-FFF2-40B4-BE49-F238E27FC236}">
                <a16:creationId xmlns:a16="http://schemas.microsoft.com/office/drawing/2014/main" id="{2CFBAC35-B100-BAFF-6B91-7A78925AD7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2874" y="1757548"/>
            <a:ext cx="6009126" cy="3880592"/>
          </a:xfrm>
          <a:prstGeom prst="rect">
            <a:avLst/>
          </a:prstGeom>
        </p:spPr>
      </p:pic>
      <p:sp>
        <p:nvSpPr>
          <p:cNvPr id="4" name="文本框 3">
            <a:extLst>
              <a:ext uri="{FF2B5EF4-FFF2-40B4-BE49-F238E27FC236}">
                <a16:creationId xmlns:a16="http://schemas.microsoft.com/office/drawing/2014/main" id="{5367222E-B953-821E-6B5C-DCDAD5456D24}"/>
              </a:ext>
            </a:extLst>
          </p:cNvPr>
          <p:cNvSpPr txBox="1"/>
          <p:nvPr/>
        </p:nvSpPr>
        <p:spPr>
          <a:xfrm>
            <a:off x="373940" y="510646"/>
            <a:ext cx="10979860" cy="769441"/>
          </a:xfrm>
          <a:prstGeom prst="rect">
            <a:avLst/>
          </a:prstGeom>
          <a:noFill/>
        </p:spPr>
        <p:txBody>
          <a:bodyPr wrap="square" rtlCol="0">
            <a:spAutoFit/>
          </a:bodyPr>
          <a:lstStyle/>
          <a:p>
            <a:r>
              <a:rPr lang="en-US" altLang="zh-CN" sz="4400" dirty="0">
                <a:latin typeface="+mj-lt"/>
              </a:rPr>
              <a:t>Safety-Utility Trade-off</a:t>
            </a:r>
          </a:p>
        </p:txBody>
      </p:sp>
      <p:sp>
        <p:nvSpPr>
          <p:cNvPr id="5" name="文本框 4">
            <a:extLst>
              <a:ext uri="{FF2B5EF4-FFF2-40B4-BE49-F238E27FC236}">
                <a16:creationId xmlns:a16="http://schemas.microsoft.com/office/drawing/2014/main" id="{FBF5D59C-8F3A-C3C1-1DB9-A3B98DD31887}"/>
              </a:ext>
            </a:extLst>
          </p:cNvPr>
          <p:cNvSpPr txBox="1"/>
          <p:nvPr/>
        </p:nvSpPr>
        <p:spPr>
          <a:xfrm>
            <a:off x="83127" y="2151726"/>
            <a:ext cx="6578929" cy="2554545"/>
          </a:xfrm>
          <a:prstGeom prst="rect">
            <a:avLst/>
          </a:prstGeom>
          <a:noFill/>
        </p:spPr>
        <p:txBody>
          <a:bodyPr wrap="square" rtlCol="0">
            <a:spAutoFit/>
          </a:bodyPr>
          <a:lstStyle/>
          <a:p>
            <a:pPr marL="285750" indent="-285750">
              <a:buFont typeface="Arial" panose="020B0604020202020204" pitchFamily="34" charset="0"/>
              <a:buChar char="•"/>
            </a:pPr>
            <a:r>
              <a:rPr kumimoji="1" lang="en-US" altLang="zh-CN" sz="3200" dirty="0"/>
              <a:t>General ability enhance safety, not function calling ability.</a:t>
            </a:r>
          </a:p>
          <a:p>
            <a:pPr marL="285750" indent="-285750">
              <a:buFont typeface="Arial" panose="020B0604020202020204" pitchFamily="34" charset="0"/>
              <a:buChar char="•"/>
            </a:pPr>
            <a:endParaRPr kumimoji="1" lang="en-US" altLang="zh-CN" sz="3200" dirty="0"/>
          </a:p>
          <a:p>
            <a:pPr marL="285750" indent="-285750">
              <a:buFont typeface="Arial" panose="020B0604020202020204" pitchFamily="34" charset="0"/>
              <a:buChar char="•"/>
            </a:pPr>
            <a:r>
              <a:rPr kumimoji="1" lang="en-US" altLang="zh-CN" sz="3200" dirty="0"/>
              <a:t>There is a trade-off between utility and safety.</a:t>
            </a:r>
            <a:endParaRPr kumimoji="1" lang="zh-CN" altLang="en-US" sz="3200" dirty="0"/>
          </a:p>
        </p:txBody>
      </p:sp>
      <p:sp>
        <p:nvSpPr>
          <p:cNvPr id="9" name="圆角矩形 8">
            <a:extLst>
              <a:ext uri="{FF2B5EF4-FFF2-40B4-BE49-F238E27FC236}">
                <a16:creationId xmlns:a16="http://schemas.microsoft.com/office/drawing/2014/main" id="{FB9698D5-4BDD-7695-324A-E343B0119E1E}"/>
              </a:ext>
            </a:extLst>
          </p:cNvPr>
          <p:cNvSpPr/>
          <p:nvPr/>
        </p:nvSpPr>
        <p:spPr>
          <a:xfrm rot="2423694">
            <a:off x="6970214" y="3143300"/>
            <a:ext cx="3636880" cy="1767879"/>
          </a:xfrm>
          <a:prstGeom prst="roundRect">
            <a:avLst/>
          </a:prstGeom>
          <a:solidFill>
            <a:srgbClr val="60C1BA">
              <a:alpha val="1647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TextBox 5">
            <a:extLst>
              <a:ext uri="{FF2B5EF4-FFF2-40B4-BE49-F238E27FC236}">
                <a16:creationId xmlns:a16="http://schemas.microsoft.com/office/drawing/2014/main" id="{920A0C33-A615-0C5D-3E32-8D00D9034753}"/>
              </a:ext>
            </a:extLst>
          </p:cNvPr>
          <p:cNvSpPr txBox="1"/>
          <p:nvPr/>
        </p:nvSpPr>
        <p:spPr>
          <a:xfrm>
            <a:off x="0" y="6599406"/>
            <a:ext cx="11462053" cy="261610"/>
          </a:xfrm>
          <a:prstGeom prst="rect">
            <a:avLst/>
          </a:prstGeom>
          <a:noFill/>
        </p:spPr>
        <p:txBody>
          <a:bodyPr wrap="square">
            <a:spAutoFit/>
          </a:bodyPr>
          <a:lstStyle/>
          <a:p>
            <a:r>
              <a:rPr lang="en-US" sz="1100" dirty="0"/>
              <a:t>Huihao Jing, Haoran Li, Wenbin Hu, Qi Hu, Heli Xu, </a:t>
            </a:r>
            <a:r>
              <a:rPr lang="en-US" sz="1100" dirty="0" err="1"/>
              <a:t>Tianshu</a:t>
            </a:r>
            <a:r>
              <a:rPr lang="en-US" sz="1100" dirty="0"/>
              <a:t> Chu, </a:t>
            </a:r>
            <a:r>
              <a:rPr lang="en-US" sz="1100" dirty="0" err="1"/>
              <a:t>Peizhao</a:t>
            </a:r>
            <a:r>
              <a:rPr lang="en-US" sz="1100" dirty="0"/>
              <a:t> Hu, Yangqiu Song: MCIP: Protecting MCP Safety via Model Contextual Integrity Protocol. EMNLP 2025: 1177-1194</a:t>
            </a:r>
          </a:p>
        </p:txBody>
      </p:sp>
    </p:spTree>
    <p:extLst>
      <p:ext uri="{BB962C8B-B14F-4D97-AF65-F5344CB8AC3E}">
        <p14:creationId xmlns:p14="http://schemas.microsoft.com/office/powerpoint/2010/main" val="3019787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265880C-3734-CFB8-2776-7117A0931078}"/>
              </a:ext>
            </a:extLst>
          </p:cNvPr>
          <p:cNvSpPr>
            <a:spLocks noGrp="1"/>
          </p:cNvSpPr>
          <p:nvPr>
            <p:ph type="title"/>
          </p:nvPr>
        </p:nvSpPr>
        <p:spPr>
          <a:xfrm>
            <a:off x="0" y="-12333"/>
            <a:ext cx="11679096" cy="1325563"/>
          </a:xfrm>
        </p:spPr>
        <p:txBody>
          <a:bodyPr>
            <a:normAutofit/>
          </a:bodyPr>
          <a:lstStyle/>
          <a:p>
            <a:r>
              <a:rPr lang="en-US" altLang="zh-CN" sz="3600" dirty="0"/>
              <a:t>Linear Logs Hide the Chaotic Reality of Agentic Workflows</a:t>
            </a:r>
            <a:endParaRPr lang="en-US" sz="3600" dirty="0"/>
          </a:p>
        </p:txBody>
      </p:sp>
      <p:sp>
        <p:nvSpPr>
          <p:cNvPr id="9" name="Content Placeholder 8">
            <a:extLst>
              <a:ext uri="{FF2B5EF4-FFF2-40B4-BE49-F238E27FC236}">
                <a16:creationId xmlns:a16="http://schemas.microsoft.com/office/drawing/2014/main" id="{7694A7BD-3A90-3AE0-E51D-B9F4A24F9CA9}"/>
              </a:ext>
            </a:extLst>
          </p:cNvPr>
          <p:cNvSpPr>
            <a:spLocks noGrp="1"/>
          </p:cNvSpPr>
          <p:nvPr>
            <p:ph idx="1"/>
          </p:nvPr>
        </p:nvSpPr>
        <p:spPr/>
        <p:txBody>
          <a:bodyPr/>
          <a:lstStyle/>
          <a:p>
            <a:endParaRPr lang="en-US" dirty="0"/>
          </a:p>
        </p:txBody>
      </p:sp>
      <p:sp>
        <p:nvSpPr>
          <p:cNvPr id="7" name="Slide Number Placeholder 6">
            <a:extLst>
              <a:ext uri="{FF2B5EF4-FFF2-40B4-BE49-F238E27FC236}">
                <a16:creationId xmlns:a16="http://schemas.microsoft.com/office/drawing/2014/main" id="{C7521ED0-267E-2384-634A-401FBF0A067E}"/>
              </a:ext>
            </a:extLst>
          </p:cNvPr>
          <p:cNvSpPr>
            <a:spLocks noGrp="1"/>
          </p:cNvSpPr>
          <p:nvPr>
            <p:ph type="sldNum" sz="quarter" idx="12"/>
          </p:nvPr>
        </p:nvSpPr>
        <p:spPr/>
        <p:txBody>
          <a:bodyPr/>
          <a:lstStyle/>
          <a:p>
            <a:fld id="{360D54F1-1E69-41BF-8A89-6B497D4E24EC}" type="slidenum">
              <a:rPr lang="en-US" smtClean="0"/>
              <a:t>31</a:t>
            </a:fld>
            <a:endParaRPr lang="en-US"/>
          </a:p>
        </p:txBody>
      </p:sp>
      <p:pic>
        <p:nvPicPr>
          <p:cNvPr id="13" name="Picture 12" descr="The image illustrates a workflow process that starts with an expectation, followed by a prompt, leading to a deliverable, but then encounters a mismatch, resulting in the abandonment of the tool invocation, re-planning, a fallback, and an API limit hit, culminating in a pivot and a task.&#10;&#10;AI-generated content may be incorrect.">
            <a:extLst>
              <a:ext uri="{FF2B5EF4-FFF2-40B4-BE49-F238E27FC236}">
                <a16:creationId xmlns:a16="http://schemas.microsoft.com/office/drawing/2014/main" id="{D237CEAE-3C37-C920-1107-417E7E5AE9CE}"/>
              </a:ext>
            </a:extLst>
          </p:cNvPr>
          <p:cNvPicPr>
            <a:picLocks noChangeAspect="1"/>
          </p:cNvPicPr>
          <p:nvPr/>
        </p:nvPicPr>
        <p:blipFill>
          <a:blip r:embed="rId2"/>
          <a:stretch>
            <a:fillRect/>
          </a:stretch>
        </p:blipFill>
        <p:spPr>
          <a:xfrm>
            <a:off x="0" y="1325563"/>
            <a:ext cx="12118800" cy="5363795"/>
          </a:xfrm>
          <a:prstGeom prst="rect">
            <a:avLst/>
          </a:prstGeom>
        </p:spPr>
      </p:pic>
    </p:spTree>
    <p:extLst>
      <p:ext uri="{BB962C8B-B14F-4D97-AF65-F5344CB8AC3E}">
        <p14:creationId xmlns:p14="http://schemas.microsoft.com/office/powerpoint/2010/main" val="4028391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2C0EF-B4A9-578E-F5DF-523DF4ED1F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0C06B-5CEA-5176-1ECE-CCAB912D0624}"/>
              </a:ext>
            </a:extLst>
          </p:cNvPr>
          <p:cNvSpPr>
            <a:spLocks noGrp="1"/>
          </p:cNvSpPr>
          <p:nvPr>
            <p:ph type="title"/>
          </p:nvPr>
        </p:nvSpPr>
        <p:spPr>
          <a:xfrm>
            <a:off x="579645" y="0"/>
            <a:ext cx="10515600" cy="959178"/>
          </a:xfrm>
        </p:spPr>
        <p:txBody>
          <a:bodyPr>
            <a:normAutofit/>
          </a:bodyPr>
          <a:lstStyle/>
          <a:p>
            <a:r>
              <a:rPr lang="en-US" dirty="0"/>
              <a:t>Graph Data Management </a:t>
            </a:r>
            <a:r>
              <a:rPr lang="en-US" altLang="zh-CN" dirty="0"/>
              <a:t>for Workflow Logs</a:t>
            </a:r>
            <a:endParaRPr lang="en-US" dirty="0"/>
          </a:p>
        </p:txBody>
      </p:sp>
      <p:sp>
        <p:nvSpPr>
          <p:cNvPr id="8" name="Content Placeholder 7">
            <a:extLst>
              <a:ext uri="{FF2B5EF4-FFF2-40B4-BE49-F238E27FC236}">
                <a16:creationId xmlns:a16="http://schemas.microsoft.com/office/drawing/2014/main" id="{73B6C91E-7548-EB65-B8F6-5D4BF31269E8}"/>
              </a:ext>
            </a:extLst>
          </p:cNvPr>
          <p:cNvSpPr>
            <a:spLocks noGrp="1"/>
          </p:cNvSpPr>
          <p:nvPr>
            <p:ph idx="1"/>
          </p:nvPr>
        </p:nvSpPr>
        <p:spPr>
          <a:xfrm>
            <a:off x="627357" y="1921832"/>
            <a:ext cx="4875224" cy="4434518"/>
          </a:xfrm>
        </p:spPr>
        <p:txBody>
          <a:bodyPr>
            <a:normAutofit/>
          </a:bodyPr>
          <a:lstStyle/>
          <a:p>
            <a:pPr lvl="0"/>
            <a:r>
              <a:rPr lang="en-US" sz="2400" b="1" dirty="0"/>
              <a:t>Complete Context &amp; Dependency Recovery:</a:t>
            </a:r>
            <a:r>
              <a:rPr lang="en-US" sz="2400" dirty="0"/>
              <a:t> reconstruct full security architectures.</a:t>
            </a:r>
          </a:p>
          <a:p>
            <a:endParaRPr lang="en-US" sz="2400" dirty="0"/>
          </a:p>
        </p:txBody>
      </p:sp>
      <p:sp>
        <p:nvSpPr>
          <p:cNvPr id="7" name="Slide Number Placeholder 6">
            <a:extLst>
              <a:ext uri="{FF2B5EF4-FFF2-40B4-BE49-F238E27FC236}">
                <a16:creationId xmlns:a16="http://schemas.microsoft.com/office/drawing/2014/main" id="{DF2CEC96-2BC0-9DA4-49FB-986AAE3C068F}"/>
              </a:ext>
            </a:extLst>
          </p:cNvPr>
          <p:cNvSpPr>
            <a:spLocks noGrp="1"/>
          </p:cNvSpPr>
          <p:nvPr>
            <p:ph type="sldNum" sz="quarter" idx="12"/>
          </p:nvPr>
        </p:nvSpPr>
        <p:spPr/>
        <p:txBody>
          <a:bodyPr/>
          <a:lstStyle/>
          <a:p>
            <a:fld id="{360D54F1-1E69-41BF-8A89-6B497D4E24EC}" type="slidenum">
              <a:rPr lang="en-US" smtClean="0"/>
              <a:t>32</a:t>
            </a:fld>
            <a:endParaRPr lang="en-US"/>
          </a:p>
        </p:txBody>
      </p:sp>
      <p:sp>
        <p:nvSpPr>
          <p:cNvPr id="12" name="TextBox 11">
            <a:extLst>
              <a:ext uri="{FF2B5EF4-FFF2-40B4-BE49-F238E27FC236}">
                <a16:creationId xmlns:a16="http://schemas.microsoft.com/office/drawing/2014/main" id="{81C30D1E-30F5-3CA6-98D0-A50A8DA2CECD}"/>
              </a:ext>
            </a:extLst>
          </p:cNvPr>
          <p:cNvSpPr txBox="1"/>
          <p:nvPr/>
        </p:nvSpPr>
        <p:spPr>
          <a:xfrm>
            <a:off x="0" y="6582975"/>
            <a:ext cx="12252960" cy="276999"/>
          </a:xfrm>
          <a:prstGeom prst="rect">
            <a:avLst/>
          </a:prstGeom>
          <a:noFill/>
        </p:spPr>
        <p:txBody>
          <a:bodyPr wrap="square">
            <a:spAutoFit/>
          </a:bodyPr>
          <a:lstStyle/>
          <a:p>
            <a:r>
              <a:rPr lang="en-US" sz="1200" dirty="0"/>
              <a:t>Yufei Li, Yisen Gao, Jiaxin Bai, Jiaxuan Xiong, Haoyu Huang, Zhongwei Xie, Hong Ting Tsang, Yangqiu Song: Towards Neural Graph Data Management. </a:t>
            </a:r>
            <a:r>
              <a:rPr lang="en-US" sz="1200" dirty="0" err="1"/>
              <a:t>CoRR</a:t>
            </a:r>
            <a:r>
              <a:rPr lang="en-US" sz="1200" dirty="0"/>
              <a:t> abs/2603.05529 (2026)</a:t>
            </a:r>
          </a:p>
        </p:txBody>
      </p:sp>
      <p:sp>
        <p:nvSpPr>
          <p:cNvPr id="4" name="TextBox 3">
            <a:extLst>
              <a:ext uri="{FF2B5EF4-FFF2-40B4-BE49-F238E27FC236}">
                <a16:creationId xmlns:a16="http://schemas.microsoft.com/office/drawing/2014/main" id="{46835EB3-809A-9A70-1382-7F764926D586}"/>
              </a:ext>
            </a:extLst>
          </p:cNvPr>
          <p:cNvSpPr txBox="1"/>
          <p:nvPr/>
        </p:nvSpPr>
        <p:spPr>
          <a:xfrm>
            <a:off x="579645" y="1072985"/>
            <a:ext cx="11327524" cy="461665"/>
          </a:xfrm>
          <a:prstGeom prst="rect">
            <a:avLst/>
          </a:prstGeom>
          <a:noFill/>
        </p:spPr>
        <p:txBody>
          <a:bodyPr wrap="square">
            <a:spAutoFit/>
          </a:bodyPr>
          <a:lstStyle/>
          <a:p>
            <a:r>
              <a:rPr lang="en-US" sz="2400" b="0" i="0" u="none" strike="noStrike" baseline="0" dirty="0">
                <a:solidFill>
                  <a:srgbClr val="C00000"/>
                </a:solidFill>
                <a:latin typeface="Menlo-Regular"/>
              </a:rPr>
              <a:t>Case </a:t>
            </a:r>
            <a:r>
              <a:rPr lang="en-US" sz="2400" dirty="0">
                <a:solidFill>
                  <a:srgbClr val="C00000"/>
                </a:solidFill>
                <a:latin typeface="Menlo-Regular"/>
              </a:rPr>
              <a:t>1: Multi-hop security controls tracing</a:t>
            </a:r>
            <a:r>
              <a:rPr lang="en-US" altLang="zh-CN" sz="2400" dirty="0">
                <a:solidFill>
                  <a:srgbClr val="C00000"/>
                </a:solidFill>
                <a:latin typeface="Menlo-Regular"/>
              </a:rPr>
              <a:t>:</a:t>
            </a:r>
            <a:r>
              <a:rPr lang="zh-CN" altLang="en-US" sz="2400" dirty="0">
                <a:solidFill>
                  <a:srgbClr val="C00000"/>
                </a:solidFill>
                <a:latin typeface="Menlo-Regular"/>
              </a:rPr>
              <a:t> </a:t>
            </a:r>
            <a:r>
              <a:rPr lang="en-US" altLang="zh-CN" sz="2400" dirty="0">
                <a:solidFill>
                  <a:srgbClr val="C00000"/>
                </a:solidFill>
                <a:latin typeface="Menlo-Regular"/>
              </a:rPr>
              <a:t>E-commerce customer support chatbot</a:t>
            </a:r>
            <a:endParaRPr lang="en-US" sz="2400" dirty="0">
              <a:solidFill>
                <a:srgbClr val="C00000"/>
              </a:solidFill>
              <a:latin typeface="Menlo-Regular"/>
            </a:endParaRPr>
          </a:p>
        </p:txBody>
      </p:sp>
      <p:pic>
        <p:nvPicPr>
          <p:cNvPr id="6" name="Picture 5" descr="The diagram illustrates a safety architecture, starting with core safety components, branching into specialized frameworks and critical safety controls, and including emergency protocols for handling content tool failures.&#10;&#10;AI-generated content may be incorrect.">
            <a:extLst>
              <a:ext uri="{FF2B5EF4-FFF2-40B4-BE49-F238E27FC236}">
                <a16:creationId xmlns:a16="http://schemas.microsoft.com/office/drawing/2014/main" id="{AECD8231-2980-94A8-356C-DE4547F0AAA6}"/>
              </a:ext>
            </a:extLst>
          </p:cNvPr>
          <p:cNvPicPr>
            <a:picLocks noChangeAspect="1"/>
          </p:cNvPicPr>
          <p:nvPr/>
        </p:nvPicPr>
        <p:blipFill>
          <a:blip r:embed="rId2"/>
          <a:stretch>
            <a:fillRect/>
          </a:stretch>
        </p:blipFill>
        <p:spPr>
          <a:xfrm>
            <a:off x="6096000" y="1472225"/>
            <a:ext cx="5858881" cy="4997438"/>
          </a:xfrm>
          <a:prstGeom prst="rect">
            <a:avLst/>
          </a:prstGeom>
        </p:spPr>
      </p:pic>
      <p:sp>
        <p:nvSpPr>
          <p:cNvPr id="10" name="TextBox 9">
            <a:extLst>
              <a:ext uri="{FF2B5EF4-FFF2-40B4-BE49-F238E27FC236}">
                <a16:creationId xmlns:a16="http://schemas.microsoft.com/office/drawing/2014/main" id="{808281C1-AC50-7A81-B150-2C86639BD4F6}"/>
              </a:ext>
            </a:extLst>
          </p:cNvPr>
          <p:cNvSpPr txBox="1"/>
          <p:nvPr/>
        </p:nvSpPr>
        <p:spPr>
          <a:xfrm>
            <a:off x="754117" y="3087250"/>
            <a:ext cx="4787988" cy="3108543"/>
          </a:xfrm>
          <a:prstGeom prst="rect">
            <a:avLst/>
          </a:prstGeom>
          <a:noFill/>
        </p:spPr>
        <p:txBody>
          <a:bodyPr wrap="square">
            <a:spAutoFit/>
          </a:bodyPr>
          <a:lstStyle/>
          <a:p>
            <a:r>
              <a:rPr lang="en-US" sz="1400" dirty="0"/>
              <a:t>1. The core security architecture, describing the overall security layering, PII protection, and payment compliance boundaries of the customer service robot;</a:t>
            </a:r>
          </a:p>
          <a:p>
            <a:endParaRPr lang="en-US" sz="1400" dirty="0"/>
          </a:p>
          <a:p>
            <a:r>
              <a:rPr lang="en-US" sz="1400" dirty="0"/>
              <a:t>2. Specialized response frameworks, differentiating between different scenarios such as payment disputes, refund complaints, angry users, and threat reports;</a:t>
            </a:r>
          </a:p>
          <a:p>
            <a:endParaRPr lang="en-US" sz="1400" dirty="0"/>
          </a:p>
          <a:p>
            <a:r>
              <a:rPr lang="en-US" sz="1400" dirty="0"/>
              <a:t>3. Critical security controls, covering execution-level constraints such as session timeouts, manual takeover, access restrictions, and audit logs;</a:t>
            </a:r>
          </a:p>
          <a:p>
            <a:endParaRPr lang="en-US" sz="1400" dirty="0"/>
          </a:p>
          <a:p>
            <a:r>
              <a:rPr lang="en-US" sz="1400" dirty="0"/>
              <a:t>4. Emergency protocols, used to handle brute-force threats, serious security risks, and security team escalations.</a:t>
            </a:r>
          </a:p>
        </p:txBody>
      </p:sp>
    </p:spTree>
    <p:extLst>
      <p:ext uri="{BB962C8B-B14F-4D97-AF65-F5344CB8AC3E}">
        <p14:creationId xmlns:p14="http://schemas.microsoft.com/office/powerpoint/2010/main" val="101822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F0825-1E97-8802-201D-C95728D5041B}"/>
              </a:ext>
            </a:extLst>
          </p:cNvPr>
          <p:cNvSpPr>
            <a:spLocks noGrp="1"/>
          </p:cNvSpPr>
          <p:nvPr>
            <p:ph type="title"/>
          </p:nvPr>
        </p:nvSpPr>
        <p:spPr>
          <a:xfrm>
            <a:off x="579645" y="0"/>
            <a:ext cx="10515600" cy="959178"/>
          </a:xfrm>
        </p:spPr>
        <p:txBody>
          <a:bodyPr>
            <a:normAutofit/>
          </a:bodyPr>
          <a:lstStyle/>
          <a:p>
            <a:r>
              <a:rPr lang="en-US" dirty="0"/>
              <a:t>Graph Data Management </a:t>
            </a:r>
            <a:r>
              <a:rPr lang="en-US" altLang="zh-CN" dirty="0"/>
              <a:t>for Workflow Logs</a:t>
            </a:r>
            <a:endParaRPr lang="en-US" dirty="0"/>
          </a:p>
        </p:txBody>
      </p:sp>
      <p:sp>
        <p:nvSpPr>
          <p:cNvPr id="8" name="Content Placeholder 7">
            <a:extLst>
              <a:ext uri="{FF2B5EF4-FFF2-40B4-BE49-F238E27FC236}">
                <a16:creationId xmlns:a16="http://schemas.microsoft.com/office/drawing/2014/main" id="{F0E055CA-48B1-6771-07DA-2430B670179D}"/>
              </a:ext>
            </a:extLst>
          </p:cNvPr>
          <p:cNvSpPr>
            <a:spLocks noGrp="1"/>
          </p:cNvSpPr>
          <p:nvPr>
            <p:ph idx="1"/>
          </p:nvPr>
        </p:nvSpPr>
        <p:spPr>
          <a:xfrm>
            <a:off x="579645" y="2131761"/>
            <a:ext cx="4875224" cy="3884042"/>
          </a:xfrm>
        </p:spPr>
        <p:txBody>
          <a:bodyPr>
            <a:normAutofit/>
          </a:bodyPr>
          <a:lstStyle/>
          <a:p>
            <a:r>
              <a:rPr lang="en-US" sz="2400" b="1" dirty="0"/>
              <a:t>Graph Scale Metric</a:t>
            </a:r>
            <a:r>
              <a:rPr lang="en-US" sz="2400" dirty="0"/>
              <a:t>: Instantly quantifies agent execution effort into a clear audit metric (</a:t>
            </a:r>
            <a:r>
              <a:rPr lang="en-US" sz="2400" dirty="0" err="1"/>
              <a:t>cnt</a:t>
            </a:r>
            <a:r>
              <a:rPr lang="en-US" sz="2400" dirty="0"/>
              <a:t> = 5).</a:t>
            </a:r>
          </a:p>
          <a:p>
            <a:endParaRPr lang="en-US" sz="2400" dirty="0"/>
          </a:p>
          <a:p>
            <a:r>
              <a:rPr lang="en-US" sz="2400" b="1" dirty="0"/>
              <a:t>State Realism</a:t>
            </a:r>
            <a:r>
              <a:rPr lang="en-US" sz="2400" dirty="0"/>
              <a:t>: Demonstrates that 3 out of 5 tool calls failed, triggering a graceful fallback to recommended manual commands.</a:t>
            </a:r>
          </a:p>
          <a:p>
            <a:endParaRPr lang="en-US" sz="2400" dirty="0"/>
          </a:p>
        </p:txBody>
      </p:sp>
      <p:sp>
        <p:nvSpPr>
          <p:cNvPr id="7" name="Slide Number Placeholder 6">
            <a:extLst>
              <a:ext uri="{FF2B5EF4-FFF2-40B4-BE49-F238E27FC236}">
                <a16:creationId xmlns:a16="http://schemas.microsoft.com/office/drawing/2014/main" id="{44C4194D-3D12-92B5-A244-DF9DA658EBB8}"/>
              </a:ext>
            </a:extLst>
          </p:cNvPr>
          <p:cNvSpPr>
            <a:spLocks noGrp="1"/>
          </p:cNvSpPr>
          <p:nvPr>
            <p:ph type="sldNum" sz="quarter" idx="12"/>
          </p:nvPr>
        </p:nvSpPr>
        <p:spPr/>
        <p:txBody>
          <a:bodyPr/>
          <a:lstStyle/>
          <a:p>
            <a:fld id="{360D54F1-1E69-41BF-8A89-6B497D4E24EC}" type="slidenum">
              <a:rPr lang="en-US" smtClean="0"/>
              <a:t>33</a:t>
            </a:fld>
            <a:endParaRPr lang="en-US"/>
          </a:p>
        </p:txBody>
      </p:sp>
      <p:sp>
        <p:nvSpPr>
          <p:cNvPr id="12" name="TextBox 11">
            <a:extLst>
              <a:ext uri="{FF2B5EF4-FFF2-40B4-BE49-F238E27FC236}">
                <a16:creationId xmlns:a16="http://schemas.microsoft.com/office/drawing/2014/main" id="{0925D38F-656E-6B6E-7CF2-3A370E96A658}"/>
              </a:ext>
            </a:extLst>
          </p:cNvPr>
          <p:cNvSpPr txBox="1"/>
          <p:nvPr/>
        </p:nvSpPr>
        <p:spPr>
          <a:xfrm>
            <a:off x="0" y="6582975"/>
            <a:ext cx="12252960" cy="276999"/>
          </a:xfrm>
          <a:prstGeom prst="rect">
            <a:avLst/>
          </a:prstGeom>
          <a:noFill/>
        </p:spPr>
        <p:txBody>
          <a:bodyPr wrap="square">
            <a:spAutoFit/>
          </a:bodyPr>
          <a:lstStyle/>
          <a:p>
            <a:r>
              <a:rPr lang="en-US" sz="1200" dirty="0"/>
              <a:t>Yufei Li, Yisen Gao, Jiaxin Bai, Jiaxuan Xiong, Haoyu Huang, Zhongwei Xie, Hong Ting Tsang, Yangqiu Song: Towards Neural Graph Data Management. </a:t>
            </a:r>
            <a:r>
              <a:rPr lang="en-US" sz="1200" dirty="0" err="1"/>
              <a:t>CoRR</a:t>
            </a:r>
            <a:r>
              <a:rPr lang="en-US" sz="1200" dirty="0"/>
              <a:t> abs/2603.05529 (2026)</a:t>
            </a:r>
          </a:p>
        </p:txBody>
      </p:sp>
      <p:pic>
        <p:nvPicPr>
          <p:cNvPr id="16" name="Picture 15" descr="The diagram illustrates a sequence of steps and outcomes in a security scanning process, including checks for SQL injection, configuration scans, and various tool usage, with some tasks resulting in success and others in failure.&#10;&#10;AI-generated content may be incorrect.">
            <a:extLst>
              <a:ext uri="{FF2B5EF4-FFF2-40B4-BE49-F238E27FC236}">
                <a16:creationId xmlns:a16="http://schemas.microsoft.com/office/drawing/2014/main" id="{088BEBFF-C8AD-D116-6C71-103D55E89215}"/>
              </a:ext>
            </a:extLst>
          </p:cNvPr>
          <p:cNvPicPr>
            <a:picLocks noChangeAspect="1"/>
          </p:cNvPicPr>
          <p:nvPr/>
        </p:nvPicPr>
        <p:blipFill>
          <a:blip r:embed="rId2"/>
          <a:stretch>
            <a:fillRect/>
          </a:stretch>
        </p:blipFill>
        <p:spPr>
          <a:xfrm>
            <a:off x="5703714" y="2030723"/>
            <a:ext cx="6249823" cy="3595416"/>
          </a:xfrm>
          <a:prstGeom prst="rect">
            <a:avLst/>
          </a:prstGeom>
        </p:spPr>
      </p:pic>
      <p:sp>
        <p:nvSpPr>
          <p:cNvPr id="18" name="TextBox 17">
            <a:extLst>
              <a:ext uri="{FF2B5EF4-FFF2-40B4-BE49-F238E27FC236}">
                <a16:creationId xmlns:a16="http://schemas.microsoft.com/office/drawing/2014/main" id="{D46AE5BC-BA20-C697-61E2-15EE33C65FFA}"/>
              </a:ext>
            </a:extLst>
          </p:cNvPr>
          <p:cNvSpPr txBox="1"/>
          <p:nvPr/>
        </p:nvSpPr>
        <p:spPr>
          <a:xfrm>
            <a:off x="579645" y="1064685"/>
            <a:ext cx="11459954" cy="461665"/>
          </a:xfrm>
          <a:prstGeom prst="rect">
            <a:avLst/>
          </a:prstGeom>
          <a:noFill/>
        </p:spPr>
        <p:txBody>
          <a:bodyPr wrap="square">
            <a:spAutoFit/>
          </a:bodyPr>
          <a:lstStyle/>
          <a:p>
            <a:r>
              <a:rPr lang="en-US" sz="2400" dirty="0">
                <a:solidFill>
                  <a:srgbClr val="C00000"/>
                </a:solidFill>
                <a:latin typeface="Inter"/>
              </a:rPr>
              <a:t>Case 2: PCI-compliant payment auditing:</a:t>
            </a:r>
            <a:r>
              <a:rPr lang="zh-CN" altLang="en-US" sz="2400" dirty="0">
                <a:solidFill>
                  <a:srgbClr val="C00000"/>
                </a:solidFill>
                <a:latin typeface="Inter"/>
              </a:rPr>
              <a:t> </a:t>
            </a:r>
            <a:r>
              <a:rPr lang="en-US" sz="2400" dirty="0">
                <a:solidFill>
                  <a:srgbClr val="C00000"/>
                </a:solidFill>
                <a:latin typeface="Inter"/>
              </a:rPr>
              <a:t>tool invocation topology &amp; aggregation</a:t>
            </a:r>
          </a:p>
        </p:txBody>
      </p:sp>
    </p:spTree>
    <p:extLst>
      <p:ext uri="{BB962C8B-B14F-4D97-AF65-F5344CB8AC3E}">
        <p14:creationId xmlns:p14="http://schemas.microsoft.com/office/powerpoint/2010/main" val="3584032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9127A-ED2B-9D0E-4385-47267C04EA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ACF6E8-7F75-16D3-D670-1532DF67C080}"/>
              </a:ext>
            </a:extLst>
          </p:cNvPr>
          <p:cNvSpPr>
            <a:spLocks noGrp="1"/>
          </p:cNvSpPr>
          <p:nvPr>
            <p:ph type="title"/>
          </p:nvPr>
        </p:nvSpPr>
        <p:spPr>
          <a:xfrm>
            <a:off x="579645" y="0"/>
            <a:ext cx="10515600" cy="959178"/>
          </a:xfrm>
        </p:spPr>
        <p:txBody>
          <a:bodyPr>
            <a:normAutofit/>
          </a:bodyPr>
          <a:lstStyle/>
          <a:p>
            <a:r>
              <a:rPr lang="en-US" dirty="0"/>
              <a:t>Graph Data Management </a:t>
            </a:r>
            <a:r>
              <a:rPr lang="en-US" altLang="zh-CN" dirty="0"/>
              <a:t>for Workflow Logs</a:t>
            </a:r>
            <a:endParaRPr lang="en-US" dirty="0"/>
          </a:p>
        </p:txBody>
      </p:sp>
      <p:sp>
        <p:nvSpPr>
          <p:cNvPr id="8" name="Content Placeholder 7">
            <a:extLst>
              <a:ext uri="{FF2B5EF4-FFF2-40B4-BE49-F238E27FC236}">
                <a16:creationId xmlns:a16="http://schemas.microsoft.com/office/drawing/2014/main" id="{2F7A1A91-244A-53F7-0568-2537CB079E50}"/>
              </a:ext>
            </a:extLst>
          </p:cNvPr>
          <p:cNvSpPr>
            <a:spLocks noGrp="1"/>
          </p:cNvSpPr>
          <p:nvPr>
            <p:ph idx="1"/>
          </p:nvPr>
        </p:nvSpPr>
        <p:spPr>
          <a:xfrm>
            <a:off x="579645" y="2150415"/>
            <a:ext cx="5108554" cy="3985523"/>
          </a:xfrm>
        </p:spPr>
        <p:txBody>
          <a:bodyPr>
            <a:normAutofit/>
          </a:bodyPr>
          <a:lstStyle/>
          <a:p>
            <a:r>
              <a:rPr lang="en-US" sz="2400" b="1" dirty="0"/>
              <a:t>Root Cause Pinpointing:</a:t>
            </a:r>
            <a:r>
              <a:rPr lang="en-US" sz="2400" dirty="0"/>
              <a:t> Step 1 failed because the host environment was Linux, not Windows.</a:t>
            </a:r>
          </a:p>
          <a:p>
            <a:endParaRPr lang="en-US" sz="2400" dirty="0"/>
          </a:p>
          <a:p>
            <a:r>
              <a:rPr lang="en-US" sz="2400" b="1" dirty="0"/>
              <a:t>Cascade Detection:</a:t>
            </a:r>
            <a:r>
              <a:rPr lang="en-US" sz="2400" dirty="0"/>
              <a:t> The query reveals that downstream uptime calculation (2-hop), metrics collection (3-hop), and final report generation (4-hop) were all compromised.</a:t>
            </a:r>
          </a:p>
          <a:p>
            <a:endParaRPr lang="en-US" sz="2400" dirty="0"/>
          </a:p>
        </p:txBody>
      </p:sp>
      <p:sp>
        <p:nvSpPr>
          <p:cNvPr id="7" name="Slide Number Placeholder 6">
            <a:extLst>
              <a:ext uri="{FF2B5EF4-FFF2-40B4-BE49-F238E27FC236}">
                <a16:creationId xmlns:a16="http://schemas.microsoft.com/office/drawing/2014/main" id="{57B846CF-9AB2-32DF-662D-AC9F3DB74DEA}"/>
              </a:ext>
            </a:extLst>
          </p:cNvPr>
          <p:cNvSpPr>
            <a:spLocks noGrp="1"/>
          </p:cNvSpPr>
          <p:nvPr>
            <p:ph type="sldNum" sz="quarter" idx="12"/>
          </p:nvPr>
        </p:nvSpPr>
        <p:spPr/>
        <p:txBody>
          <a:bodyPr/>
          <a:lstStyle/>
          <a:p>
            <a:fld id="{360D54F1-1E69-41BF-8A89-6B497D4E24EC}" type="slidenum">
              <a:rPr lang="en-US" smtClean="0"/>
              <a:t>34</a:t>
            </a:fld>
            <a:endParaRPr lang="en-US"/>
          </a:p>
        </p:txBody>
      </p:sp>
      <p:sp>
        <p:nvSpPr>
          <p:cNvPr id="12" name="TextBox 11">
            <a:extLst>
              <a:ext uri="{FF2B5EF4-FFF2-40B4-BE49-F238E27FC236}">
                <a16:creationId xmlns:a16="http://schemas.microsoft.com/office/drawing/2014/main" id="{0D613E71-CB00-75C9-ECB7-07DF1004873A}"/>
              </a:ext>
            </a:extLst>
          </p:cNvPr>
          <p:cNvSpPr txBox="1"/>
          <p:nvPr/>
        </p:nvSpPr>
        <p:spPr>
          <a:xfrm>
            <a:off x="0" y="6582975"/>
            <a:ext cx="12252960" cy="276999"/>
          </a:xfrm>
          <a:prstGeom prst="rect">
            <a:avLst/>
          </a:prstGeom>
          <a:noFill/>
        </p:spPr>
        <p:txBody>
          <a:bodyPr wrap="square">
            <a:spAutoFit/>
          </a:bodyPr>
          <a:lstStyle/>
          <a:p>
            <a:r>
              <a:rPr lang="en-US" sz="1200" dirty="0"/>
              <a:t>Yufei Li, Yisen Gao, Jiaxin Bai, Jiaxuan Xiong, Haoyu Huang, Zhongwei Xie, Hong Ting Tsang, Yangqiu Song: Towards Neural Graph Data Management. </a:t>
            </a:r>
            <a:r>
              <a:rPr lang="en-US" sz="1200" dirty="0" err="1"/>
              <a:t>CoRR</a:t>
            </a:r>
            <a:r>
              <a:rPr lang="en-US" sz="1200" dirty="0"/>
              <a:t> abs/2603.05529 (2026)</a:t>
            </a:r>
          </a:p>
        </p:txBody>
      </p:sp>
      <p:sp>
        <p:nvSpPr>
          <p:cNvPr id="6" name="TextBox 5">
            <a:extLst>
              <a:ext uri="{FF2B5EF4-FFF2-40B4-BE49-F238E27FC236}">
                <a16:creationId xmlns:a16="http://schemas.microsoft.com/office/drawing/2014/main" id="{19540FD0-9E09-3C83-2C7F-1720AFF90983}"/>
              </a:ext>
            </a:extLst>
          </p:cNvPr>
          <p:cNvSpPr txBox="1"/>
          <p:nvPr/>
        </p:nvSpPr>
        <p:spPr>
          <a:xfrm>
            <a:off x="579645" y="1090604"/>
            <a:ext cx="11459954" cy="461665"/>
          </a:xfrm>
          <a:prstGeom prst="rect">
            <a:avLst/>
          </a:prstGeom>
          <a:noFill/>
        </p:spPr>
        <p:txBody>
          <a:bodyPr wrap="square">
            <a:spAutoFit/>
          </a:bodyPr>
          <a:lstStyle/>
          <a:p>
            <a:r>
              <a:rPr lang="en-US" sz="2400" dirty="0">
                <a:solidFill>
                  <a:srgbClr val="C00000"/>
                </a:solidFill>
                <a:latin typeface="Inter"/>
              </a:rPr>
              <a:t>Case 3: Sequential </a:t>
            </a:r>
            <a:r>
              <a:rPr lang="en-US" altLang="zh-CN" sz="2400" dirty="0">
                <a:solidFill>
                  <a:srgbClr val="C00000"/>
                </a:solidFill>
                <a:latin typeface="Inter"/>
              </a:rPr>
              <a:t>i</a:t>
            </a:r>
            <a:r>
              <a:rPr lang="en-US" sz="2400" dirty="0">
                <a:solidFill>
                  <a:srgbClr val="C00000"/>
                </a:solidFill>
                <a:latin typeface="Inter"/>
              </a:rPr>
              <a:t>mpact tracing for Windows performance report</a:t>
            </a:r>
          </a:p>
        </p:txBody>
      </p:sp>
      <p:grpSp>
        <p:nvGrpSpPr>
          <p:cNvPr id="15" name="Group 14">
            <a:extLst>
              <a:ext uri="{FF2B5EF4-FFF2-40B4-BE49-F238E27FC236}">
                <a16:creationId xmlns:a16="http://schemas.microsoft.com/office/drawing/2014/main" id="{42D1478C-8F7C-BF39-123D-12427CACB668}"/>
              </a:ext>
            </a:extLst>
          </p:cNvPr>
          <p:cNvGrpSpPr/>
          <p:nvPr/>
        </p:nvGrpSpPr>
        <p:grpSpPr>
          <a:xfrm>
            <a:off x="5837445" y="2592881"/>
            <a:ext cx="6185457" cy="2104155"/>
            <a:chOff x="5723817" y="2889272"/>
            <a:chExt cx="6185457" cy="2104155"/>
          </a:xfrm>
        </p:grpSpPr>
        <p:pic>
          <p:nvPicPr>
            <p:cNvPr id="10" name="Picture 9" descr="The image illustrates a process flow with multiple steps, including starting points, targets, hops, and various statuses like return loopback, Linux OS error, and blocked steps, indicating an error or process interruption.&#10;&#10;AI-generated content may be incorrect.">
              <a:extLst>
                <a:ext uri="{FF2B5EF4-FFF2-40B4-BE49-F238E27FC236}">
                  <a16:creationId xmlns:a16="http://schemas.microsoft.com/office/drawing/2014/main" id="{DB143380-4A75-C903-EED3-F6ADDA4AC889}"/>
                </a:ext>
              </a:extLst>
            </p:cNvPr>
            <p:cNvPicPr>
              <a:picLocks noChangeAspect="1"/>
            </p:cNvPicPr>
            <p:nvPr/>
          </p:nvPicPr>
          <p:blipFill>
            <a:blip r:embed="rId3"/>
            <a:stretch>
              <a:fillRect/>
            </a:stretch>
          </p:blipFill>
          <p:spPr>
            <a:xfrm>
              <a:off x="5723817" y="2889272"/>
              <a:ext cx="6185457" cy="1657958"/>
            </a:xfrm>
            <a:prstGeom prst="rect">
              <a:avLst/>
            </a:prstGeom>
          </p:spPr>
        </p:pic>
        <p:pic>
          <p:nvPicPr>
            <p:cNvPr id="13" name="Picture 12" descr="The image depicts a text interface showing an initial step labeled 'a' followed by a sequence of numbers '2 .. 4' and a section indicating 'Hop Targets', with a note that a node is blocked or mismatched.&#10;&#10;AI-generated content may be incorrect.">
              <a:extLst>
                <a:ext uri="{FF2B5EF4-FFF2-40B4-BE49-F238E27FC236}">
                  <a16:creationId xmlns:a16="http://schemas.microsoft.com/office/drawing/2014/main" id="{E6AFEE4E-DEB6-C056-6FB7-D34B7814BA25}"/>
                </a:ext>
              </a:extLst>
            </p:cNvPr>
            <p:cNvPicPr>
              <a:picLocks noChangeAspect="1"/>
            </p:cNvPicPr>
            <p:nvPr/>
          </p:nvPicPr>
          <p:blipFill>
            <a:blip r:embed="rId4"/>
            <a:stretch>
              <a:fillRect/>
            </a:stretch>
          </p:blipFill>
          <p:spPr>
            <a:xfrm>
              <a:off x="6096000" y="4547230"/>
              <a:ext cx="5402861" cy="446197"/>
            </a:xfrm>
            <a:prstGeom prst="rect">
              <a:avLst/>
            </a:prstGeom>
          </p:spPr>
        </p:pic>
      </p:grpSp>
    </p:spTree>
    <p:extLst>
      <p:ext uri="{BB962C8B-B14F-4D97-AF65-F5344CB8AC3E}">
        <p14:creationId xmlns:p14="http://schemas.microsoft.com/office/powerpoint/2010/main" val="3199619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F773BB-5291-CA8F-6CB6-ABFF14A8D76A}"/>
              </a:ext>
            </a:extLst>
          </p:cNvPr>
          <p:cNvSpPr>
            <a:spLocks noGrp="1"/>
          </p:cNvSpPr>
          <p:nvPr>
            <p:ph type="title"/>
          </p:nvPr>
        </p:nvSpPr>
        <p:spPr>
          <a:xfrm>
            <a:off x="609601" y="0"/>
            <a:ext cx="10515600" cy="1325563"/>
          </a:xfrm>
        </p:spPr>
        <p:txBody>
          <a:bodyPr>
            <a:normAutofit/>
          </a:bodyPr>
          <a:lstStyle/>
          <a:p>
            <a:r>
              <a:rPr lang="en-US" altLang="zh-CN" sz="4800" dirty="0"/>
              <a:t>Future Work</a:t>
            </a:r>
            <a:endParaRPr lang="zh-CN" altLang="en-US" sz="4800" dirty="0"/>
          </a:p>
        </p:txBody>
      </p:sp>
      <p:sp>
        <p:nvSpPr>
          <p:cNvPr id="3" name="内容占位符 2">
            <a:extLst>
              <a:ext uri="{FF2B5EF4-FFF2-40B4-BE49-F238E27FC236}">
                <a16:creationId xmlns:a16="http://schemas.microsoft.com/office/drawing/2014/main" id="{53DD2903-4CEC-6F0E-730C-899C3CA73D21}"/>
              </a:ext>
            </a:extLst>
          </p:cNvPr>
          <p:cNvSpPr>
            <a:spLocks noGrp="1"/>
          </p:cNvSpPr>
          <p:nvPr>
            <p:ph idx="1"/>
          </p:nvPr>
        </p:nvSpPr>
        <p:spPr>
          <a:xfrm>
            <a:off x="389935" y="1365845"/>
            <a:ext cx="8661760" cy="5446826"/>
          </a:xfrm>
        </p:spPr>
        <p:txBody>
          <a:bodyPr>
            <a:normAutofit fontScale="92500" lnSpcReduction="10000"/>
          </a:bodyPr>
          <a:lstStyle/>
          <a:p>
            <a:r>
              <a:rPr lang="en-US" altLang="zh-CN" dirty="0"/>
              <a:t>Go beyond the legal rules to be compliant with social norms</a:t>
            </a:r>
          </a:p>
          <a:p>
            <a:pPr lvl="1"/>
            <a:r>
              <a:rPr lang="en-US" altLang="zh-CN" dirty="0"/>
              <a:t>Commonsense reasoning</a:t>
            </a:r>
          </a:p>
          <a:p>
            <a:pPr lvl="2"/>
            <a:r>
              <a:rPr lang="en-US" altLang="zh-CN" dirty="0"/>
              <a:t>What if a personal assistant received an email like the right figure?</a:t>
            </a:r>
          </a:p>
          <a:p>
            <a:pPr lvl="1"/>
            <a:r>
              <a:rPr lang="en-US" altLang="zh-CN" dirty="0"/>
              <a:t>Social behavior modeling</a:t>
            </a:r>
          </a:p>
          <a:p>
            <a:pPr lvl="2"/>
            <a:r>
              <a:rPr lang="en-US" altLang="zh-CN" dirty="0"/>
              <a:t>Can an agent contact a real person at night?</a:t>
            </a:r>
          </a:p>
          <a:p>
            <a:pPr lvl="1"/>
            <a:r>
              <a:rPr lang="en-US" altLang="zh-CN" dirty="0"/>
              <a:t>Human value alignment</a:t>
            </a:r>
          </a:p>
          <a:p>
            <a:pPr lvl="2"/>
            <a:r>
              <a:rPr lang="en-US" altLang="zh-CN" dirty="0"/>
              <a:t>How can we go beyond trustworthiness?</a:t>
            </a:r>
          </a:p>
          <a:p>
            <a:pPr lvl="1"/>
            <a:endParaRPr lang="en-US" altLang="zh-CN" dirty="0"/>
          </a:p>
          <a:p>
            <a:r>
              <a:rPr lang="en-US" altLang="zh-CN" dirty="0"/>
              <a:t>Agentic system’s compliance auditing infrastructure</a:t>
            </a:r>
          </a:p>
          <a:p>
            <a:pPr lvl="1"/>
            <a:r>
              <a:rPr lang="en-US" altLang="zh-CN" dirty="0"/>
              <a:t>Compliance infra is the essential step of enterprise agent use</a:t>
            </a:r>
          </a:p>
          <a:p>
            <a:pPr lvl="2"/>
            <a:r>
              <a:rPr lang="en-US" altLang="zh-CN" dirty="0"/>
              <a:t>Level of management privilege/authority</a:t>
            </a:r>
          </a:p>
          <a:p>
            <a:pPr lvl="2"/>
            <a:r>
              <a:rPr lang="en-US" altLang="zh-CN" dirty="0"/>
              <a:t>Risk alarm and reporting line</a:t>
            </a:r>
          </a:p>
          <a:p>
            <a:pPr lvl="1"/>
            <a:r>
              <a:rPr lang="en-US" altLang="zh-CN" dirty="0"/>
              <a:t>Where should be the </a:t>
            </a:r>
            <a:r>
              <a:rPr lang="en-US" altLang="zh-CN"/>
              <a:t>auditing system?</a:t>
            </a:r>
            <a:endParaRPr lang="en-US" altLang="zh-CN" dirty="0"/>
          </a:p>
          <a:p>
            <a:pPr lvl="2"/>
            <a:r>
              <a:rPr lang="en-US" altLang="zh-CN" dirty="0"/>
              <a:t>Part of Harness?</a:t>
            </a:r>
          </a:p>
          <a:p>
            <a:pPr lvl="2"/>
            <a:r>
              <a:rPr lang="en-US" altLang="zh-CN" dirty="0"/>
              <a:t>Middleware?</a:t>
            </a:r>
          </a:p>
          <a:p>
            <a:pPr lvl="2"/>
            <a:r>
              <a:rPr lang="en-US" altLang="zh-CN" dirty="0"/>
              <a:t>Guardrail on cloud, in gateway, or desktop?</a:t>
            </a:r>
          </a:p>
          <a:p>
            <a:pPr lvl="1"/>
            <a:endParaRPr lang="en-US" altLang="zh-CN" dirty="0"/>
          </a:p>
          <a:p>
            <a:pPr lvl="1"/>
            <a:endParaRPr lang="en-US" altLang="zh-CN" dirty="0"/>
          </a:p>
          <a:p>
            <a:pPr lvl="1"/>
            <a:endParaRPr lang="zh-CN" altLang="en-US" dirty="0"/>
          </a:p>
        </p:txBody>
      </p:sp>
      <p:sp>
        <p:nvSpPr>
          <p:cNvPr id="4" name="灯片编号占位符 3">
            <a:extLst>
              <a:ext uri="{FF2B5EF4-FFF2-40B4-BE49-F238E27FC236}">
                <a16:creationId xmlns:a16="http://schemas.microsoft.com/office/drawing/2014/main" id="{1B1364AB-1FC7-73CD-466A-9AA803F0B403}"/>
              </a:ext>
            </a:extLst>
          </p:cNvPr>
          <p:cNvSpPr>
            <a:spLocks noGrp="1"/>
          </p:cNvSpPr>
          <p:nvPr>
            <p:ph type="sldNum" sz="quarter" idx="12"/>
          </p:nvPr>
        </p:nvSpPr>
        <p:spPr/>
        <p:txBody>
          <a:bodyPr/>
          <a:lstStyle/>
          <a:p>
            <a:fld id="{360D54F1-1E69-41BF-8A89-6B497D4E24EC}" type="slidenum">
              <a:rPr lang="en-US" smtClean="0"/>
              <a:t>35</a:t>
            </a:fld>
            <a:endParaRPr lang="en-US"/>
          </a:p>
        </p:txBody>
      </p:sp>
      <p:pic>
        <p:nvPicPr>
          <p:cNvPr id="5" name="Picture 11">
            <a:extLst>
              <a:ext uri="{FF2B5EF4-FFF2-40B4-BE49-F238E27FC236}">
                <a16:creationId xmlns:a16="http://schemas.microsoft.com/office/drawing/2014/main" id="{510B7D5B-91FD-029B-5A3F-197EB8E17F1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25333" t="18961" r="24001" b="7645"/>
          <a:stretch>
            <a:fillRect/>
          </a:stretch>
        </p:blipFill>
        <p:spPr>
          <a:xfrm>
            <a:off x="8895090" y="45329"/>
            <a:ext cx="3296910" cy="3383671"/>
          </a:xfrm>
          <a:prstGeom prst="rect">
            <a:avLst/>
          </a:prstGeom>
          <a:noFill/>
          <a:ln w="28575">
            <a:solidFill>
              <a:srgbClr val="000099"/>
            </a:solidFill>
            <a:miter lim="800000"/>
            <a:headEnd/>
            <a:tailEnd/>
          </a:ln>
        </p:spPr>
      </p:pic>
      <p:sp>
        <p:nvSpPr>
          <p:cNvPr id="7" name="TextBox 6">
            <a:extLst>
              <a:ext uri="{FF2B5EF4-FFF2-40B4-BE49-F238E27FC236}">
                <a16:creationId xmlns:a16="http://schemas.microsoft.com/office/drawing/2014/main" id="{B2AE1DD3-40DB-D0BA-CADC-755B759236B5}"/>
              </a:ext>
            </a:extLst>
          </p:cNvPr>
          <p:cNvSpPr txBox="1"/>
          <p:nvPr/>
        </p:nvSpPr>
        <p:spPr>
          <a:xfrm>
            <a:off x="6587885" y="45329"/>
            <a:ext cx="2514600" cy="900246"/>
          </a:xfrm>
          <a:prstGeom prst="rect">
            <a:avLst/>
          </a:prstGeom>
          <a:noFill/>
        </p:spPr>
        <p:txBody>
          <a:bodyPr wrap="square">
            <a:spAutoFit/>
          </a:bodyPr>
          <a:lstStyle/>
          <a:p>
            <a:r>
              <a:rPr lang="en-US" sz="1050" b="1" i="0" dirty="0">
                <a:solidFill>
                  <a:srgbClr val="767676"/>
                </a:solidFill>
                <a:effectLst/>
                <a:latin typeface="Arial" panose="020B0604020202020204" pitchFamily="34" charset="0"/>
              </a:rPr>
              <a:t>Beating Common Sense into Interactive Applications</a:t>
            </a:r>
            <a:r>
              <a:rPr lang="en-US" sz="1050" b="0" i="0" dirty="0">
                <a:solidFill>
                  <a:srgbClr val="6C6C6C"/>
                </a:solidFill>
                <a:effectLst/>
                <a:latin typeface="Arial" panose="020B0604020202020204" pitchFamily="34" charset="0"/>
              </a:rPr>
              <a:t> Henry Lieberman, Hugo Liu, Push Singh, Barbara Barry, Pages: 63-76 First Published: 01 December 2004</a:t>
            </a:r>
            <a:endParaRPr lang="en-US" dirty="0"/>
          </a:p>
        </p:txBody>
      </p:sp>
      <p:pic>
        <p:nvPicPr>
          <p:cNvPr id="8" name="Picture 7" descr="UNIVERSAL HUMAN VALUES&#10;&#10;AI-generated content may be incorrect.">
            <a:extLst>
              <a:ext uri="{FF2B5EF4-FFF2-40B4-BE49-F238E27FC236}">
                <a16:creationId xmlns:a16="http://schemas.microsoft.com/office/drawing/2014/main" id="{A6B65BF9-BE14-C2BF-1DC9-995599E4F2C5}"/>
              </a:ext>
            </a:extLst>
          </p:cNvPr>
          <p:cNvPicPr>
            <a:picLocks noChangeAspect="1"/>
          </p:cNvPicPr>
          <p:nvPr/>
        </p:nvPicPr>
        <p:blipFill>
          <a:blip r:embed="rId3"/>
          <a:stretch>
            <a:fillRect/>
          </a:stretch>
        </p:blipFill>
        <p:spPr>
          <a:xfrm>
            <a:off x="9424101" y="3505855"/>
            <a:ext cx="2204544" cy="3306816"/>
          </a:xfrm>
          <a:prstGeom prst="rect">
            <a:avLst/>
          </a:prstGeom>
        </p:spPr>
      </p:pic>
    </p:spTree>
    <p:extLst>
      <p:ext uri="{BB962C8B-B14F-4D97-AF65-F5344CB8AC3E}">
        <p14:creationId xmlns:p14="http://schemas.microsoft.com/office/powerpoint/2010/main" val="101346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4" end="14"/>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913738" y="111710"/>
            <a:ext cx="10440062" cy="1069461"/>
          </a:xfrm>
        </p:spPr>
        <p:txBody>
          <a:bodyPr/>
          <a:lstStyle/>
          <a:p>
            <a:pPr algn="l"/>
            <a:r>
              <a:rPr lang="en-US" dirty="0"/>
              <a:t>Thank you for your attention!</a:t>
            </a:r>
            <a:r>
              <a:rPr lang="en-US" dirty="0">
                <a:sym typeface="Wingdings" panose="05000000000000000000" pitchFamily="2" charset="2"/>
              </a:rPr>
              <a:t> </a:t>
            </a:r>
            <a:endParaRPr lang="en-US" dirty="0"/>
          </a:p>
        </p:txBody>
      </p:sp>
      <p:sp>
        <p:nvSpPr>
          <p:cNvPr id="4" name="Slide Number Placeholder 3"/>
          <p:cNvSpPr>
            <a:spLocks noGrp="1"/>
          </p:cNvSpPr>
          <p:nvPr>
            <p:ph type="sldNum" sz="quarter" idx="12"/>
          </p:nvPr>
        </p:nvSpPr>
        <p:spPr/>
        <p:txBody>
          <a:bodyPr/>
          <a:lstStyle/>
          <a:p>
            <a:fld id="{360D54F1-1E69-41BF-8A89-6B497D4E24EC}" type="slidenum">
              <a:rPr lang="en-US" smtClean="0"/>
              <a:t>36</a:t>
            </a:fld>
            <a:endParaRPr lang="en-US"/>
          </a:p>
        </p:txBody>
      </p:sp>
      <p:pic>
        <p:nvPicPr>
          <p:cNvPr id="3" name="Picture 2" descr="The person is standing by the river, holding their hands together, with a historical bridge and buildings in the background.&#10;&#10;AI-generated content may be incorrect.">
            <a:extLst>
              <a:ext uri="{FF2B5EF4-FFF2-40B4-BE49-F238E27FC236}">
                <a16:creationId xmlns:a16="http://schemas.microsoft.com/office/drawing/2014/main" id="{1D4EDE3B-DB6A-540C-5BDD-DE838A630BE0}"/>
              </a:ext>
            </a:extLst>
          </p:cNvPr>
          <p:cNvPicPr>
            <a:picLocks noChangeAspect="1"/>
          </p:cNvPicPr>
          <p:nvPr/>
        </p:nvPicPr>
        <p:blipFill>
          <a:blip r:embed="rId3"/>
          <a:stretch>
            <a:fillRect/>
          </a:stretch>
        </p:blipFill>
        <p:spPr>
          <a:xfrm>
            <a:off x="3575565" y="2311906"/>
            <a:ext cx="2133898" cy="2105319"/>
          </a:xfrm>
          <a:prstGeom prst="ellipse">
            <a:avLst/>
          </a:prstGeom>
        </p:spPr>
      </p:pic>
      <p:pic>
        <p:nvPicPr>
          <p:cNvPr id="6" name="Picture 5" descr="The image shows a person standing against a dark, urban backdrop with lights and buildings visible in the night.&#10;&#10;AI-generated content may be incorrect.">
            <a:extLst>
              <a:ext uri="{FF2B5EF4-FFF2-40B4-BE49-F238E27FC236}">
                <a16:creationId xmlns:a16="http://schemas.microsoft.com/office/drawing/2014/main" id="{8EE90E82-6E68-DD6A-51D8-C3ED6CDDE139}"/>
              </a:ext>
            </a:extLst>
          </p:cNvPr>
          <p:cNvPicPr>
            <a:picLocks noChangeAspect="1"/>
          </p:cNvPicPr>
          <p:nvPr/>
        </p:nvPicPr>
        <p:blipFill>
          <a:blip r:embed="rId4"/>
          <a:stretch>
            <a:fillRect/>
          </a:stretch>
        </p:blipFill>
        <p:spPr>
          <a:xfrm>
            <a:off x="1083565" y="2311906"/>
            <a:ext cx="2096205" cy="2105319"/>
          </a:xfrm>
          <a:prstGeom prst="ellipse">
            <a:avLst/>
          </a:prstGeom>
        </p:spPr>
      </p:pic>
      <p:pic>
        <p:nvPicPr>
          <p:cNvPr id="9" name="Picture 8" descr="A person in a graduation gown, holding a black backpack and a small dog, stands near a vibrant red structure with green foliage in the background.&#10;&#10;AI-generated content may be incorrect.">
            <a:extLst>
              <a:ext uri="{FF2B5EF4-FFF2-40B4-BE49-F238E27FC236}">
                <a16:creationId xmlns:a16="http://schemas.microsoft.com/office/drawing/2014/main" id="{1DED4BC0-A4E2-5AAA-28F9-B018C1C360ED}"/>
              </a:ext>
            </a:extLst>
          </p:cNvPr>
          <p:cNvPicPr>
            <a:picLocks noChangeAspect="1"/>
          </p:cNvPicPr>
          <p:nvPr/>
        </p:nvPicPr>
        <p:blipFill>
          <a:blip r:embed="rId5"/>
          <a:stretch>
            <a:fillRect/>
          </a:stretch>
        </p:blipFill>
        <p:spPr>
          <a:xfrm>
            <a:off x="6195068" y="2312212"/>
            <a:ext cx="2096205" cy="2105013"/>
          </a:xfrm>
          <a:prstGeom prst="ellipse">
            <a:avLst/>
          </a:prstGeom>
        </p:spPr>
      </p:pic>
      <p:pic>
        <p:nvPicPr>
          <p:cNvPr id="11" name="Picture 10" descr="The image shows a person with black hair wearing a green sweater.&#10;&#10;AI-generated content may be incorrect.">
            <a:extLst>
              <a:ext uri="{FF2B5EF4-FFF2-40B4-BE49-F238E27FC236}">
                <a16:creationId xmlns:a16="http://schemas.microsoft.com/office/drawing/2014/main" id="{4E9820A5-7E4E-D9DB-455D-A1463C3F1339}"/>
              </a:ext>
            </a:extLst>
          </p:cNvPr>
          <p:cNvPicPr>
            <a:picLocks noChangeAspect="1"/>
          </p:cNvPicPr>
          <p:nvPr/>
        </p:nvPicPr>
        <p:blipFill>
          <a:blip r:embed="rId6"/>
          <a:stretch>
            <a:fillRect/>
          </a:stretch>
        </p:blipFill>
        <p:spPr>
          <a:xfrm>
            <a:off x="8927042" y="2311906"/>
            <a:ext cx="2078810" cy="2105013"/>
          </a:xfrm>
          <a:prstGeom prst="ellipse">
            <a:avLst/>
          </a:prstGeom>
        </p:spPr>
      </p:pic>
      <p:sp>
        <p:nvSpPr>
          <p:cNvPr id="12" name="TextBox 11">
            <a:extLst>
              <a:ext uri="{FF2B5EF4-FFF2-40B4-BE49-F238E27FC236}">
                <a16:creationId xmlns:a16="http://schemas.microsoft.com/office/drawing/2014/main" id="{63261635-18D7-690C-FF98-E2CAFD1B49CB}"/>
              </a:ext>
            </a:extLst>
          </p:cNvPr>
          <p:cNvSpPr txBox="1"/>
          <p:nvPr/>
        </p:nvSpPr>
        <p:spPr>
          <a:xfrm>
            <a:off x="1540159" y="4530737"/>
            <a:ext cx="1183016" cy="461665"/>
          </a:xfrm>
          <a:prstGeom prst="rect">
            <a:avLst/>
          </a:prstGeom>
          <a:noFill/>
        </p:spPr>
        <p:txBody>
          <a:bodyPr wrap="none" rtlCol="0">
            <a:spAutoFit/>
          </a:bodyPr>
          <a:lstStyle/>
          <a:p>
            <a:r>
              <a:rPr lang="en-US" altLang="zh-CN" sz="2400" dirty="0"/>
              <a:t>Wei Fan</a:t>
            </a:r>
            <a:endParaRPr lang="en-US" sz="2400" dirty="0"/>
          </a:p>
        </p:txBody>
      </p:sp>
      <p:sp>
        <p:nvSpPr>
          <p:cNvPr id="14" name="TextBox 13">
            <a:extLst>
              <a:ext uri="{FF2B5EF4-FFF2-40B4-BE49-F238E27FC236}">
                <a16:creationId xmlns:a16="http://schemas.microsoft.com/office/drawing/2014/main" id="{5AC85278-1558-8273-3A30-E87F081F0A78}"/>
              </a:ext>
            </a:extLst>
          </p:cNvPr>
          <p:cNvSpPr txBox="1"/>
          <p:nvPr/>
        </p:nvSpPr>
        <p:spPr>
          <a:xfrm>
            <a:off x="4025781" y="4530737"/>
            <a:ext cx="1366208" cy="461665"/>
          </a:xfrm>
          <a:prstGeom prst="rect">
            <a:avLst/>
          </a:prstGeom>
          <a:noFill/>
        </p:spPr>
        <p:txBody>
          <a:bodyPr wrap="none" rtlCol="0">
            <a:spAutoFit/>
          </a:bodyPr>
          <a:lstStyle/>
          <a:p>
            <a:r>
              <a:rPr lang="en-US" altLang="zh-CN" sz="2400" dirty="0"/>
              <a:t>Haoran Li</a:t>
            </a:r>
            <a:endParaRPr lang="en-US" sz="2400" dirty="0"/>
          </a:p>
        </p:txBody>
      </p:sp>
      <p:sp>
        <p:nvSpPr>
          <p:cNvPr id="16" name="TextBox 15">
            <a:extLst>
              <a:ext uri="{FF2B5EF4-FFF2-40B4-BE49-F238E27FC236}">
                <a16:creationId xmlns:a16="http://schemas.microsoft.com/office/drawing/2014/main" id="{E598DCEC-9493-B14D-DC44-F63E8F06568F}"/>
              </a:ext>
            </a:extLst>
          </p:cNvPr>
          <p:cNvSpPr txBox="1"/>
          <p:nvPr/>
        </p:nvSpPr>
        <p:spPr>
          <a:xfrm>
            <a:off x="6431241" y="4530737"/>
            <a:ext cx="1624163" cy="461665"/>
          </a:xfrm>
          <a:prstGeom prst="rect">
            <a:avLst/>
          </a:prstGeom>
          <a:noFill/>
        </p:spPr>
        <p:txBody>
          <a:bodyPr wrap="none" rtlCol="0">
            <a:spAutoFit/>
          </a:bodyPr>
          <a:lstStyle/>
          <a:p>
            <a:r>
              <a:rPr lang="en-US" altLang="zh-CN" sz="2400" dirty="0"/>
              <a:t>Huihao Jing</a:t>
            </a:r>
            <a:endParaRPr lang="en-US" sz="2400" dirty="0"/>
          </a:p>
        </p:txBody>
      </p:sp>
      <p:sp>
        <p:nvSpPr>
          <p:cNvPr id="18" name="TextBox 17">
            <a:extLst>
              <a:ext uri="{FF2B5EF4-FFF2-40B4-BE49-F238E27FC236}">
                <a16:creationId xmlns:a16="http://schemas.microsoft.com/office/drawing/2014/main" id="{F5D279FD-3B36-4065-EFE9-2CA234D5E2F6}"/>
              </a:ext>
            </a:extLst>
          </p:cNvPr>
          <p:cNvSpPr txBox="1"/>
          <p:nvPr/>
        </p:nvSpPr>
        <p:spPr>
          <a:xfrm>
            <a:off x="9150113" y="4530737"/>
            <a:ext cx="1664174" cy="461665"/>
          </a:xfrm>
          <a:prstGeom prst="rect">
            <a:avLst/>
          </a:prstGeom>
          <a:noFill/>
        </p:spPr>
        <p:txBody>
          <a:bodyPr wrap="none" rtlCol="0">
            <a:spAutoFit/>
          </a:bodyPr>
          <a:lstStyle/>
          <a:p>
            <a:r>
              <a:rPr lang="en-US" altLang="zh-CN" sz="2400" dirty="0" err="1"/>
              <a:t>Wenben</a:t>
            </a:r>
            <a:r>
              <a:rPr lang="en-US" altLang="zh-CN" sz="2400" dirty="0"/>
              <a:t> Hu</a:t>
            </a:r>
            <a:endParaRPr lang="en-US" sz="2400" dirty="0"/>
          </a:p>
        </p:txBody>
      </p:sp>
      <p:sp>
        <p:nvSpPr>
          <p:cNvPr id="20" name="TextBox 19">
            <a:extLst>
              <a:ext uri="{FF2B5EF4-FFF2-40B4-BE49-F238E27FC236}">
                <a16:creationId xmlns:a16="http://schemas.microsoft.com/office/drawing/2014/main" id="{68241E63-FBCD-1205-F21B-9A77B5432A29}"/>
              </a:ext>
            </a:extLst>
          </p:cNvPr>
          <p:cNvSpPr txBox="1"/>
          <p:nvPr/>
        </p:nvSpPr>
        <p:spPr>
          <a:xfrm>
            <a:off x="1083565" y="1548137"/>
            <a:ext cx="5637569" cy="523220"/>
          </a:xfrm>
          <a:prstGeom prst="rect">
            <a:avLst/>
          </a:prstGeom>
          <a:noFill/>
        </p:spPr>
        <p:txBody>
          <a:bodyPr wrap="none" rtlCol="0">
            <a:spAutoFit/>
          </a:bodyPr>
          <a:lstStyle/>
          <a:p>
            <a:r>
              <a:rPr lang="en-US" altLang="zh-CN" sz="2800" dirty="0"/>
              <a:t>Main contributors related to this talk:</a:t>
            </a:r>
            <a:endParaRPr lang="en-US" sz="2800" dirty="0"/>
          </a:p>
        </p:txBody>
      </p:sp>
      <p:sp>
        <p:nvSpPr>
          <p:cNvPr id="24" name="TextBox 23">
            <a:extLst>
              <a:ext uri="{FF2B5EF4-FFF2-40B4-BE49-F238E27FC236}">
                <a16:creationId xmlns:a16="http://schemas.microsoft.com/office/drawing/2014/main" id="{520C25E2-5104-B086-D66E-FA1B097AC2DF}"/>
              </a:ext>
            </a:extLst>
          </p:cNvPr>
          <p:cNvSpPr txBox="1"/>
          <p:nvPr/>
        </p:nvSpPr>
        <p:spPr>
          <a:xfrm>
            <a:off x="1083565" y="5151156"/>
            <a:ext cx="10373866" cy="461665"/>
          </a:xfrm>
          <a:prstGeom prst="rect">
            <a:avLst/>
          </a:prstGeom>
          <a:noFill/>
        </p:spPr>
        <p:txBody>
          <a:bodyPr wrap="none" rtlCol="0">
            <a:spAutoFit/>
          </a:bodyPr>
          <a:lstStyle/>
          <a:p>
            <a:r>
              <a:rPr lang="en-US" altLang="zh-CN" sz="2400" dirty="0"/>
              <a:t>And many thanks to all my students/collaborators/</a:t>
            </a:r>
            <a:r>
              <a:rPr lang="en-US" altLang="zh-CN" sz="2400"/>
              <a:t>sponsors shown </a:t>
            </a:r>
            <a:r>
              <a:rPr lang="en-US" altLang="zh-CN" sz="2400" dirty="0"/>
              <a:t>on our papers.</a:t>
            </a:r>
            <a:endParaRPr lang="en-US" sz="2400" dirty="0"/>
          </a:p>
        </p:txBody>
      </p:sp>
    </p:spTree>
    <p:extLst>
      <p:ext uri="{BB962C8B-B14F-4D97-AF65-F5344CB8AC3E}">
        <p14:creationId xmlns:p14="http://schemas.microsoft.com/office/powerpoint/2010/main" val="2661041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254CC9-265C-2CE2-B8AC-EA815BF3EE78}"/>
              </a:ext>
            </a:extLst>
          </p:cNvPr>
          <p:cNvSpPr>
            <a:spLocks noGrp="1"/>
          </p:cNvSpPr>
          <p:nvPr>
            <p:ph type="title"/>
          </p:nvPr>
        </p:nvSpPr>
        <p:spPr>
          <a:xfrm>
            <a:off x="427271" y="1035"/>
            <a:ext cx="10088716" cy="1325563"/>
          </a:xfrm>
        </p:spPr>
        <p:txBody>
          <a:bodyPr/>
          <a:lstStyle/>
          <a:p>
            <a:r>
              <a:rPr lang="en-US" altLang="zh-CN" dirty="0"/>
              <a:t>Emerging Regulations on Privacy and Safety</a:t>
            </a:r>
            <a:endParaRPr lang="zh-CN" altLang="en-US" dirty="0"/>
          </a:p>
        </p:txBody>
      </p:sp>
      <p:sp>
        <p:nvSpPr>
          <p:cNvPr id="4" name="灯片编号占位符 3">
            <a:extLst>
              <a:ext uri="{FF2B5EF4-FFF2-40B4-BE49-F238E27FC236}">
                <a16:creationId xmlns:a16="http://schemas.microsoft.com/office/drawing/2014/main" id="{4910E898-57C4-56CA-7824-C24A3894A55F}"/>
              </a:ext>
            </a:extLst>
          </p:cNvPr>
          <p:cNvSpPr>
            <a:spLocks noGrp="1"/>
          </p:cNvSpPr>
          <p:nvPr>
            <p:ph type="sldNum" sz="quarter" idx="12"/>
          </p:nvPr>
        </p:nvSpPr>
        <p:spPr/>
        <p:txBody>
          <a:bodyPr/>
          <a:lstStyle/>
          <a:p>
            <a:fld id="{360D54F1-1E69-41BF-8A89-6B497D4E24EC}" type="slidenum">
              <a:rPr lang="en-US" smtClean="0"/>
              <a:t>4</a:t>
            </a:fld>
            <a:endParaRPr lang="en-US"/>
          </a:p>
        </p:txBody>
      </p:sp>
      <p:sp>
        <p:nvSpPr>
          <p:cNvPr id="5" name="Content Placeholder 2">
            <a:extLst>
              <a:ext uri="{FF2B5EF4-FFF2-40B4-BE49-F238E27FC236}">
                <a16:creationId xmlns:a16="http://schemas.microsoft.com/office/drawing/2014/main" id="{D0629E59-A960-AA47-E18F-C585D464C4E9}"/>
              </a:ext>
            </a:extLst>
          </p:cNvPr>
          <p:cNvSpPr txBox="1">
            <a:spLocks/>
          </p:cNvSpPr>
          <p:nvPr/>
        </p:nvSpPr>
        <p:spPr>
          <a:xfrm>
            <a:off x="5665077" y="1206481"/>
            <a:ext cx="6314064" cy="50811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800" b="1" dirty="0"/>
              <a:t>European Union (EU): </a:t>
            </a:r>
            <a:r>
              <a:rPr lang="en-US" sz="1800" dirty="0"/>
              <a:t>an 'omnibus' approach that sets privacy guidelines within the EU</a:t>
            </a:r>
          </a:p>
          <a:p>
            <a:pPr lvl="1" algn="just"/>
            <a:r>
              <a:rPr lang="en-US" sz="1800" dirty="0"/>
              <a:t>General Data Protection Regulation (GDPR)</a:t>
            </a:r>
          </a:p>
          <a:p>
            <a:pPr lvl="1" algn="just"/>
            <a:r>
              <a:rPr lang="en-US" sz="1800" dirty="0"/>
              <a:t>The EU AI Act</a:t>
            </a:r>
          </a:p>
          <a:p>
            <a:pPr algn="just"/>
            <a:r>
              <a:rPr lang="en-US" sz="1800" b="1" dirty="0"/>
              <a:t>US</a:t>
            </a:r>
            <a:r>
              <a:rPr lang="en-US" sz="1800" dirty="0"/>
              <a:t>: Sectorial Laws cover various specific sectors and regions for privacy specifications</a:t>
            </a:r>
          </a:p>
          <a:p>
            <a:pPr lvl="1" algn="just"/>
            <a:r>
              <a:rPr lang="en-US" sz="1800" dirty="0"/>
              <a:t>California: California Consumer Privacy Act (CCPA)</a:t>
            </a:r>
          </a:p>
          <a:p>
            <a:pPr lvl="1" algn="just"/>
            <a:r>
              <a:rPr lang="en-US" sz="1800" dirty="0"/>
              <a:t>Medical: Health Insurance Portability and Accountability Act (HIPAA)</a:t>
            </a:r>
          </a:p>
          <a:p>
            <a:pPr lvl="2" algn="just"/>
            <a:r>
              <a:rPr lang="en-US" sz="1400" dirty="0">
                <a:solidFill>
                  <a:srgbClr val="FF0000"/>
                </a:solidFill>
                <a:latin typeface="Google Sans Text"/>
              </a:rPr>
              <a:t>HIPAA enforcement on chatbot data leakage hit a record in Q1 2026</a:t>
            </a:r>
            <a:endParaRPr lang="en-US" sz="1400" dirty="0">
              <a:solidFill>
                <a:srgbClr val="FF0000"/>
              </a:solidFill>
            </a:endParaRPr>
          </a:p>
          <a:p>
            <a:pPr algn="just"/>
            <a:r>
              <a:rPr lang="en-US" altLang="zh-TW" sz="1800" b="1" dirty="0"/>
              <a:t>China: </a:t>
            </a:r>
            <a:endParaRPr lang="en-US" altLang="zh-TW" sz="1800" dirty="0"/>
          </a:p>
          <a:p>
            <a:pPr lvl="1" algn="just"/>
            <a:r>
              <a:rPr lang="en-US" altLang="zh-CN" sz="1800" dirty="0"/>
              <a:t>Basic Security Requirements for Generative Artificial Intelligence Service</a:t>
            </a:r>
          </a:p>
          <a:p>
            <a:pPr lvl="1" algn="just"/>
            <a:r>
              <a:rPr lang="en-US" altLang="zh-CN" sz="1800" dirty="0"/>
              <a:t>Data Security Law of the People's Republic of China</a:t>
            </a:r>
          </a:p>
          <a:p>
            <a:pPr lvl="1" algn="just"/>
            <a:r>
              <a:rPr lang="en-US" altLang="zh-CN" sz="1800" dirty="0"/>
              <a:t>Personal Information Protection Law of the People's Republic of China</a:t>
            </a:r>
          </a:p>
          <a:p>
            <a:pPr marL="0" indent="0" algn="just">
              <a:buNone/>
            </a:pPr>
            <a:endParaRPr lang="en-US" sz="2000" dirty="0"/>
          </a:p>
        </p:txBody>
      </p:sp>
      <p:sp>
        <p:nvSpPr>
          <p:cNvPr id="6" name="文本框 5">
            <a:extLst>
              <a:ext uri="{FF2B5EF4-FFF2-40B4-BE49-F238E27FC236}">
                <a16:creationId xmlns:a16="http://schemas.microsoft.com/office/drawing/2014/main" id="{4597E67F-9D5C-909E-527D-431B9816A603}"/>
              </a:ext>
            </a:extLst>
          </p:cNvPr>
          <p:cNvSpPr txBox="1"/>
          <p:nvPr/>
        </p:nvSpPr>
        <p:spPr>
          <a:xfrm>
            <a:off x="6219211" y="5940851"/>
            <a:ext cx="4666594" cy="830997"/>
          </a:xfrm>
          <a:prstGeom prst="rect">
            <a:avLst/>
          </a:prstGeom>
          <a:noFill/>
        </p:spPr>
        <p:txBody>
          <a:bodyPr wrap="square" rtlCol="0">
            <a:spAutoFit/>
          </a:bodyPr>
          <a:lstStyle/>
          <a:p>
            <a:r>
              <a:rPr lang="en-US" altLang="zh-CN" sz="800" dirty="0">
                <a:hlinkClick r:id="rId3"/>
              </a:rPr>
              <a:t>https://www.pcpd.org.hk/english/data_privacy_law/ordinance_at_a_Glance/ordinance.html</a:t>
            </a:r>
            <a:endParaRPr lang="en-US" altLang="zh-CN" sz="800" dirty="0"/>
          </a:p>
          <a:p>
            <a:r>
              <a:rPr lang="en-US" altLang="zh-CN" sz="800" dirty="0">
                <a:hlinkClick r:id="rId4"/>
              </a:rPr>
              <a:t>http://politics.people.com.cn/n1/2022/0920/c1001-32529654.html</a:t>
            </a:r>
            <a:endParaRPr lang="en-US" altLang="zh-CN" sz="800" dirty="0"/>
          </a:p>
          <a:p>
            <a:r>
              <a:rPr lang="en-US" altLang="zh-CN" sz="800" dirty="0">
                <a:hlinkClick r:id="rId5"/>
              </a:rPr>
              <a:t>https://gdpr.eu/what-is-gdpr/</a:t>
            </a:r>
            <a:endParaRPr lang="en-US" altLang="zh-CN" sz="800" dirty="0"/>
          </a:p>
          <a:p>
            <a:r>
              <a:rPr lang="en-US" altLang="zh-CN" sz="800" dirty="0">
                <a:hlinkClick r:id="rId6"/>
              </a:rPr>
              <a:t>https://oag.ca.gov/privacy/ccpa</a:t>
            </a:r>
            <a:br>
              <a:rPr lang="en-US" altLang="zh-CN" sz="800" dirty="0"/>
            </a:br>
            <a:r>
              <a:rPr lang="en-US" sz="800" dirty="0">
                <a:hlinkClick r:id="rId7"/>
              </a:rPr>
              <a:t>https://hipaacomplianthosting.com/blog/healthcare-data-breach-statistics</a:t>
            </a:r>
            <a:endParaRPr lang="en-US" sz="800" dirty="0"/>
          </a:p>
          <a:p>
            <a:r>
              <a:rPr lang="en-US" sz="800" dirty="0">
                <a:hlinkClick r:id="rId8"/>
              </a:rPr>
              <a:t>https://www.linkedin.com/pulse/hipaa-2026-compliance-floor-just-moved-ocr-already-xtzef/</a:t>
            </a:r>
            <a:endParaRPr lang="zh-CN" altLang="en-US" sz="700" dirty="0"/>
          </a:p>
        </p:txBody>
      </p:sp>
      <p:sp>
        <p:nvSpPr>
          <p:cNvPr id="7" name="TextBox 6">
            <a:extLst>
              <a:ext uri="{FF2B5EF4-FFF2-40B4-BE49-F238E27FC236}">
                <a16:creationId xmlns:a16="http://schemas.microsoft.com/office/drawing/2014/main" id="{120496BE-EDE2-799D-6A64-0B242219530F}"/>
              </a:ext>
            </a:extLst>
          </p:cNvPr>
          <p:cNvSpPr txBox="1"/>
          <p:nvPr/>
        </p:nvSpPr>
        <p:spPr>
          <a:xfrm>
            <a:off x="212859" y="1187858"/>
            <a:ext cx="5607770" cy="2677656"/>
          </a:xfrm>
          <a:prstGeom prst="rect">
            <a:avLst/>
          </a:prstGeom>
          <a:noFill/>
        </p:spPr>
        <p:txBody>
          <a:bodyPr wrap="square">
            <a:spAutoFit/>
          </a:bodyPr>
          <a:lstStyle/>
          <a:p>
            <a:r>
              <a:rPr lang="en-US" sz="2400" b="0" i="0" dirty="0">
                <a:effectLst/>
                <a:latin typeface="circularRegular"/>
              </a:rPr>
              <a:t>“In 2024, U.S. federal agencies introduced </a:t>
            </a:r>
            <a:r>
              <a:rPr lang="en-US" sz="2400" b="0" i="0" dirty="0">
                <a:solidFill>
                  <a:srgbClr val="FF0000"/>
                </a:solidFill>
                <a:effectLst/>
                <a:latin typeface="circularRegular"/>
              </a:rPr>
              <a:t>59 AI-related regulations</a:t>
            </a:r>
            <a:r>
              <a:rPr lang="en-US" sz="2400" b="0" i="0" dirty="0">
                <a:effectLst/>
                <a:latin typeface="circularRegular"/>
              </a:rPr>
              <a:t>—more than </a:t>
            </a:r>
            <a:r>
              <a:rPr lang="en-US" sz="2400" b="0" i="0" dirty="0">
                <a:solidFill>
                  <a:srgbClr val="00B0F0"/>
                </a:solidFill>
                <a:effectLst/>
                <a:latin typeface="circularRegular"/>
              </a:rPr>
              <a:t>double the number in 2023</a:t>
            </a:r>
            <a:r>
              <a:rPr lang="en-US" sz="2400" b="0" i="0" dirty="0">
                <a:effectLst/>
                <a:latin typeface="circularRegular"/>
              </a:rPr>
              <a:t>—and issued by twice as many agencies. Globally, legislative mentions of AI rose 21.3% across 75 countries since 2023, marking a ninefold increase since 2016.”</a:t>
            </a:r>
            <a:endParaRPr lang="en-US" sz="3600" dirty="0"/>
          </a:p>
        </p:txBody>
      </p:sp>
      <p:pic>
        <p:nvPicPr>
          <p:cNvPr id="9" name="Picture 8" descr="The graph depicts a decline in the number of regulations related to Aluminum in the United States from 2016 to 2024.&#10;&#10;AI-generated content may be incorrect.">
            <a:extLst>
              <a:ext uri="{FF2B5EF4-FFF2-40B4-BE49-F238E27FC236}">
                <a16:creationId xmlns:a16="http://schemas.microsoft.com/office/drawing/2014/main" id="{56281B12-828C-3DE8-BD6D-32FC6239E588}"/>
              </a:ext>
            </a:extLst>
          </p:cNvPr>
          <p:cNvPicPr>
            <a:picLocks noChangeAspect="1"/>
          </p:cNvPicPr>
          <p:nvPr/>
        </p:nvPicPr>
        <p:blipFill>
          <a:blip r:embed="rId9"/>
          <a:stretch>
            <a:fillRect/>
          </a:stretch>
        </p:blipFill>
        <p:spPr>
          <a:xfrm>
            <a:off x="326370" y="4075381"/>
            <a:ext cx="4127956" cy="2185798"/>
          </a:xfrm>
          <a:prstGeom prst="rect">
            <a:avLst/>
          </a:prstGeom>
        </p:spPr>
      </p:pic>
      <p:sp>
        <p:nvSpPr>
          <p:cNvPr id="11" name="TextBox 10">
            <a:extLst>
              <a:ext uri="{FF2B5EF4-FFF2-40B4-BE49-F238E27FC236}">
                <a16:creationId xmlns:a16="http://schemas.microsoft.com/office/drawing/2014/main" id="{034B2993-2A42-4319-18AE-FE577EC6A767}"/>
              </a:ext>
            </a:extLst>
          </p:cNvPr>
          <p:cNvSpPr txBox="1"/>
          <p:nvPr/>
        </p:nvSpPr>
        <p:spPr>
          <a:xfrm>
            <a:off x="104161" y="6296085"/>
            <a:ext cx="6115050" cy="369332"/>
          </a:xfrm>
          <a:prstGeom prst="rect">
            <a:avLst/>
          </a:prstGeom>
          <a:noFill/>
        </p:spPr>
        <p:txBody>
          <a:bodyPr wrap="square">
            <a:spAutoFit/>
          </a:bodyPr>
          <a:lstStyle/>
          <a:p>
            <a:r>
              <a:rPr lang="en-US" dirty="0">
                <a:hlinkClick r:id="rId10"/>
              </a:rPr>
              <a:t>https://hai.stanford.edu/ai-index/2025-ai-index-report</a:t>
            </a:r>
            <a:endParaRPr lang="en-US" dirty="0"/>
          </a:p>
        </p:txBody>
      </p:sp>
      <p:sp>
        <p:nvSpPr>
          <p:cNvPr id="13" name="TextBox 12">
            <a:extLst>
              <a:ext uri="{FF2B5EF4-FFF2-40B4-BE49-F238E27FC236}">
                <a16:creationId xmlns:a16="http://schemas.microsoft.com/office/drawing/2014/main" id="{5516D766-8329-4EDB-477B-F00DCFD673BF}"/>
              </a:ext>
            </a:extLst>
          </p:cNvPr>
          <p:cNvSpPr txBox="1"/>
          <p:nvPr/>
        </p:nvSpPr>
        <p:spPr>
          <a:xfrm>
            <a:off x="4203473" y="4578315"/>
            <a:ext cx="1617156" cy="1477328"/>
          </a:xfrm>
          <a:prstGeom prst="rect">
            <a:avLst/>
          </a:prstGeom>
          <a:noFill/>
        </p:spPr>
        <p:txBody>
          <a:bodyPr wrap="square">
            <a:spAutoFit/>
          </a:bodyPr>
          <a:lstStyle/>
          <a:p>
            <a:r>
              <a:rPr lang="en-US" dirty="0"/>
              <a:t>“Governments are stepping up on AI—with regulation and investment.”</a:t>
            </a:r>
          </a:p>
        </p:txBody>
      </p:sp>
    </p:spTree>
    <p:extLst>
      <p:ext uri="{BB962C8B-B14F-4D97-AF65-F5344CB8AC3E}">
        <p14:creationId xmlns:p14="http://schemas.microsoft.com/office/powerpoint/2010/main" val="348809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502AB-152E-A698-D629-DF950AB20D78}"/>
              </a:ext>
            </a:extLst>
          </p:cNvPr>
          <p:cNvSpPr>
            <a:spLocks noGrp="1"/>
          </p:cNvSpPr>
          <p:nvPr>
            <p:ph type="title"/>
          </p:nvPr>
        </p:nvSpPr>
        <p:spPr>
          <a:xfrm>
            <a:off x="346240" y="36987"/>
            <a:ext cx="10832069" cy="1325563"/>
          </a:xfrm>
        </p:spPr>
        <p:txBody>
          <a:bodyPr>
            <a:normAutofit/>
          </a:bodyPr>
          <a:lstStyle/>
          <a:p>
            <a:r>
              <a:rPr lang="en-HK" sz="3800" dirty="0"/>
              <a:t>Scopes of Privacy Protection and Compliance</a:t>
            </a:r>
          </a:p>
        </p:txBody>
      </p:sp>
      <p:sp>
        <p:nvSpPr>
          <p:cNvPr id="3" name="Content Placeholder 2">
            <a:extLst>
              <a:ext uri="{FF2B5EF4-FFF2-40B4-BE49-F238E27FC236}">
                <a16:creationId xmlns:a16="http://schemas.microsoft.com/office/drawing/2014/main" id="{13C5ED69-2DBD-E161-2682-787556CD5041}"/>
              </a:ext>
            </a:extLst>
          </p:cNvPr>
          <p:cNvSpPr>
            <a:spLocks noGrp="1"/>
          </p:cNvSpPr>
          <p:nvPr>
            <p:ph idx="1"/>
          </p:nvPr>
        </p:nvSpPr>
        <p:spPr>
          <a:xfrm>
            <a:off x="233660" y="1279519"/>
            <a:ext cx="6556338" cy="5328444"/>
          </a:xfrm>
        </p:spPr>
        <p:txBody>
          <a:bodyPr>
            <a:normAutofit lnSpcReduction="10000"/>
          </a:bodyPr>
          <a:lstStyle/>
          <a:p>
            <a:r>
              <a:rPr lang="en-HK" dirty="0"/>
              <a:t>Privacy protection</a:t>
            </a:r>
          </a:p>
          <a:p>
            <a:pPr lvl="1"/>
            <a:r>
              <a:rPr lang="en-US" dirty="0"/>
              <a:t>Data privacy protection and </a:t>
            </a:r>
            <a:r>
              <a:rPr lang="en-US" dirty="0">
                <a:solidFill>
                  <a:srgbClr val="FF0000"/>
                </a:solidFill>
              </a:rPr>
              <a:t>PII </a:t>
            </a:r>
            <a:r>
              <a:rPr lang="en-US" dirty="0"/>
              <a:t>(</a:t>
            </a:r>
            <a:r>
              <a:rPr lang="en-HK" dirty="0">
                <a:latin typeface="Google Sans"/>
              </a:rPr>
              <a:t>Personal Identifiable Information</a:t>
            </a:r>
            <a:r>
              <a:rPr lang="en-US" dirty="0"/>
              <a:t>) information protection is often a </a:t>
            </a:r>
            <a:r>
              <a:rPr lang="en-US" dirty="0">
                <a:solidFill>
                  <a:srgbClr val="FF0000"/>
                </a:solidFill>
              </a:rPr>
              <a:t>subset of compliance</a:t>
            </a:r>
          </a:p>
          <a:p>
            <a:pPr lvl="1"/>
            <a:r>
              <a:rPr lang="en-US" dirty="0"/>
              <a:t>Go further to address </a:t>
            </a:r>
            <a:r>
              <a:rPr lang="en-US" dirty="0">
                <a:solidFill>
                  <a:srgbClr val="000000"/>
                </a:solidFill>
              </a:rPr>
              <a:t>ethical use and what should be done, even if </a:t>
            </a:r>
            <a:r>
              <a:rPr lang="en-US" dirty="0">
                <a:solidFill>
                  <a:srgbClr val="FF0000"/>
                </a:solidFill>
              </a:rPr>
              <a:t>not explicitly forbidden by law</a:t>
            </a:r>
          </a:p>
          <a:p>
            <a:pPr lvl="2"/>
            <a:r>
              <a:rPr lang="en-US" dirty="0"/>
              <a:t>“While they "clicked agree" to a long legal document because they had to in order to drive the car, they didn't give meaningful consent for their driving habits to be commoditized.”</a:t>
            </a:r>
            <a:endParaRPr lang="en-HK" dirty="0"/>
          </a:p>
          <a:p>
            <a:r>
              <a:rPr lang="en-HK" dirty="0"/>
              <a:t>Compliance</a:t>
            </a:r>
          </a:p>
          <a:p>
            <a:pPr lvl="1"/>
            <a:r>
              <a:rPr lang="en-US" dirty="0"/>
              <a:t>Adhere to legal and regulatory requirements</a:t>
            </a:r>
          </a:p>
          <a:p>
            <a:pPr lvl="1"/>
            <a:r>
              <a:rPr lang="en-US" dirty="0"/>
              <a:t>Ensure that </a:t>
            </a:r>
            <a:r>
              <a:rPr lang="en-US" dirty="0">
                <a:solidFill>
                  <a:srgbClr val="00B0F0"/>
                </a:solidFill>
              </a:rPr>
              <a:t>organizations follow rules</a:t>
            </a:r>
          </a:p>
          <a:p>
            <a:pPr lvl="1"/>
            <a:r>
              <a:rPr lang="en-US" dirty="0"/>
              <a:t>Compliance can involve </a:t>
            </a:r>
            <a:r>
              <a:rPr lang="en-US" dirty="0">
                <a:solidFill>
                  <a:srgbClr val="00B0F0"/>
                </a:solidFill>
              </a:rPr>
              <a:t>non-privacy-related requirements</a:t>
            </a:r>
            <a:r>
              <a:rPr lang="en-US" dirty="0"/>
              <a:t> (e.g., financial transparency)</a:t>
            </a:r>
          </a:p>
          <a:p>
            <a:pPr lvl="1"/>
            <a:endParaRPr lang="en-US" dirty="0"/>
          </a:p>
        </p:txBody>
      </p:sp>
      <p:sp>
        <p:nvSpPr>
          <p:cNvPr id="4" name="Slide Number Placeholder 3">
            <a:extLst>
              <a:ext uri="{FF2B5EF4-FFF2-40B4-BE49-F238E27FC236}">
                <a16:creationId xmlns:a16="http://schemas.microsoft.com/office/drawing/2014/main" id="{EFB3E55A-2A6E-8010-B689-5B212B989929}"/>
              </a:ext>
            </a:extLst>
          </p:cNvPr>
          <p:cNvSpPr>
            <a:spLocks noGrp="1"/>
          </p:cNvSpPr>
          <p:nvPr>
            <p:ph type="sldNum" sz="quarter" idx="12"/>
          </p:nvPr>
        </p:nvSpPr>
        <p:spPr/>
        <p:txBody>
          <a:bodyPr/>
          <a:lstStyle/>
          <a:p>
            <a:fld id="{360D54F1-1E69-41BF-8A89-6B497D4E24EC}" type="slidenum">
              <a:rPr lang="en-US" smtClean="0"/>
              <a:t>5</a:t>
            </a:fld>
            <a:endParaRPr lang="en-US"/>
          </a:p>
        </p:txBody>
      </p:sp>
      <p:sp>
        <p:nvSpPr>
          <p:cNvPr id="5" name="Oval 4">
            <a:extLst>
              <a:ext uri="{FF2B5EF4-FFF2-40B4-BE49-F238E27FC236}">
                <a16:creationId xmlns:a16="http://schemas.microsoft.com/office/drawing/2014/main" id="{98D13FE2-465C-0960-9813-B65DCFA8EDB7}"/>
              </a:ext>
            </a:extLst>
          </p:cNvPr>
          <p:cNvSpPr/>
          <p:nvPr/>
        </p:nvSpPr>
        <p:spPr>
          <a:xfrm>
            <a:off x="7952277" y="1814242"/>
            <a:ext cx="2651760" cy="2596896"/>
          </a:xfrm>
          <a:prstGeom prst="ellipse">
            <a:avLst/>
          </a:prstGeom>
          <a:gradFill flip="none" rotWithShape="1">
            <a:gsLst>
              <a:gs pos="0">
                <a:schemeClr val="accent1">
                  <a:tint val="66000"/>
                  <a:satMod val="160000"/>
                  <a:alpha val="3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solidFill>
              <a:schemeClr val="accent1">
                <a:shade val="15000"/>
                <a:alpha val="3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K" dirty="0">
                <a:solidFill>
                  <a:schemeClr val="tx1"/>
                </a:solidFill>
              </a:rPr>
              <a:t>Privacy Protection</a:t>
            </a:r>
          </a:p>
        </p:txBody>
      </p:sp>
      <p:sp>
        <p:nvSpPr>
          <p:cNvPr id="6" name="Oval 5">
            <a:extLst>
              <a:ext uri="{FF2B5EF4-FFF2-40B4-BE49-F238E27FC236}">
                <a16:creationId xmlns:a16="http://schemas.microsoft.com/office/drawing/2014/main" id="{A6F521E7-B894-4DD1-FA9C-B1CF2BFB1444}"/>
              </a:ext>
            </a:extLst>
          </p:cNvPr>
          <p:cNvSpPr/>
          <p:nvPr/>
        </p:nvSpPr>
        <p:spPr>
          <a:xfrm>
            <a:off x="7952277" y="3338242"/>
            <a:ext cx="2651760" cy="2596896"/>
          </a:xfrm>
          <a:prstGeom prst="ellipse">
            <a:avLst/>
          </a:prstGeom>
          <a:gradFill flip="none" rotWithShape="1">
            <a:gsLst>
              <a:gs pos="0">
                <a:schemeClr val="accent4">
                  <a:tint val="66000"/>
                  <a:satMod val="160000"/>
                  <a:alpha val="30000"/>
                </a:schemeClr>
              </a:gs>
              <a:gs pos="50000">
                <a:schemeClr val="accent4">
                  <a:tint val="44500"/>
                  <a:satMod val="160000"/>
                  <a:alpha val="50000"/>
                </a:schemeClr>
              </a:gs>
              <a:gs pos="100000">
                <a:schemeClr val="accent4">
                  <a:tint val="23500"/>
                  <a:satMod val="160000"/>
                </a:schemeClr>
              </a:gs>
            </a:gsLst>
            <a:path path="circle">
              <a:fillToRect l="50000" t="50000" r="50000" b="50000"/>
            </a:path>
            <a:tileRect/>
          </a:gradFill>
          <a:ln>
            <a:solidFill>
              <a:schemeClr val="accent4">
                <a:shade val="15000"/>
                <a:alpha val="3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HK">
                <a:solidFill>
                  <a:schemeClr val="tx1"/>
                </a:solidFill>
              </a:rPr>
              <a:t>Compliance</a:t>
            </a:r>
          </a:p>
        </p:txBody>
      </p:sp>
      <p:graphicFrame>
        <p:nvGraphicFramePr>
          <p:cNvPr id="15" name="Table 14">
            <a:extLst>
              <a:ext uri="{FF2B5EF4-FFF2-40B4-BE49-F238E27FC236}">
                <a16:creationId xmlns:a16="http://schemas.microsoft.com/office/drawing/2014/main" id="{603B1B14-CF27-84B2-6BCE-DB050D4C0549}"/>
              </a:ext>
            </a:extLst>
          </p:cNvPr>
          <p:cNvGraphicFramePr>
            <a:graphicFrameLocks noGrp="1"/>
          </p:cNvGraphicFramePr>
          <p:nvPr>
            <p:extLst>
              <p:ext uri="{D42A27DB-BD31-4B8C-83A1-F6EECF244321}">
                <p14:modId xmlns:p14="http://schemas.microsoft.com/office/powerpoint/2010/main" val="4024307081"/>
              </p:ext>
            </p:extLst>
          </p:nvPr>
        </p:nvGraphicFramePr>
        <p:xfrm>
          <a:off x="6965490" y="5059763"/>
          <a:ext cx="4880272" cy="1737360"/>
        </p:xfrm>
        <a:graphic>
          <a:graphicData uri="http://schemas.openxmlformats.org/drawingml/2006/table">
            <a:tbl>
              <a:tblPr>
                <a:tableStyleId>{D27102A9-8310-4765-A935-A1911B00CA55}</a:tableStyleId>
              </a:tblPr>
              <a:tblGrid>
                <a:gridCol w="1430777">
                  <a:extLst>
                    <a:ext uri="{9D8B030D-6E8A-4147-A177-3AD203B41FA5}">
                      <a16:colId xmlns:a16="http://schemas.microsoft.com/office/drawing/2014/main" val="1969105478"/>
                    </a:ext>
                  </a:extLst>
                </a:gridCol>
                <a:gridCol w="3449495">
                  <a:extLst>
                    <a:ext uri="{9D8B030D-6E8A-4147-A177-3AD203B41FA5}">
                      <a16:colId xmlns:a16="http://schemas.microsoft.com/office/drawing/2014/main" val="2738415716"/>
                    </a:ext>
                  </a:extLst>
                </a:gridCol>
              </a:tblGrid>
              <a:tr h="0">
                <a:tc>
                  <a:txBody>
                    <a:bodyPr/>
                    <a:lstStyle/>
                    <a:p>
                      <a:pPr rtl="0">
                        <a:buNone/>
                      </a:pPr>
                      <a:r>
                        <a:rPr lang="en-HK" sz="1200" dirty="0">
                          <a:solidFill>
                            <a:srgbClr val="000000"/>
                          </a:solidFill>
                          <a:effectLst/>
                        </a:rPr>
                        <a:t>Primary Focus</a:t>
                      </a:r>
                      <a:endParaRPr lang="en-HK" sz="1200" dirty="0">
                        <a:solidFill>
                          <a:srgbClr val="000000"/>
                        </a:solidFill>
                        <a:effectLst/>
                        <a:latin typeface="Arial" panose="020B0604020202020204" pitchFamily="34" charset="0"/>
                      </a:endParaRPr>
                    </a:p>
                  </a:txBody>
                  <a:tcPr anchor="ctr"/>
                </a:tc>
                <a:tc>
                  <a:txBody>
                    <a:bodyPr/>
                    <a:lstStyle/>
                    <a:p>
                      <a:pPr rtl="0">
                        <a:buNone/>
                      </a:pPr>
                      <a:r>
                        <a:rPr lang="en-HK" sz="1200" dirty="0">
                          <a:solidFill>
                            <a:srgbClr val="000000"/>
                          </a:solidFill>
                          <a:effectLst/>
                        </a:rPr>
                        <a:t>Adhering to laws/standards</a:t>
                      </a:r>
                      <a:endParaRPr lang="en-HK" sz="1200"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2727701658"/>
                  </a:ext>
                </a:extLst>
              </a:tr>
              <a:tr h="0">
                <a:tc>
                  <a:txBody>
                    <a:bodyPr/>
                    <a:lstStyle/>
                    <a:p>
                      <a:pPr rtl="0">
                        <a:buNone/>
                      </a:pPr>
                      <a:r>
                        <a:rPr lang="en-HK" sz="1200" dirty="0">
                          <a:solidFill>
                            <a:srgbClr val="000000"/>
                          </a:solidFill>
                          <a:effectLst/>
                        </a:rPr>
                        <a:t>Scope</a:t>
                      </a:r>
                      <a:endParaRPr lang="en-HK" sz="1200" dirty="0">
                        <a:solidFill>
                          <a:srgbClr val="000000"/>
                        </a:solidFill>
                        <a:effectLst/>
                        <a:latin typeface="Arial" panose="020B0604020202020204" pitchFamily="34" charset="0"/>
                      </a:endParaRPr>
                    </a:p>
                  </a:txBody>
                  <a:tcPr anchor="ctr"/>
                </a:tc>
                <a:tc>
                  <a:txBody>
                    <a:bodyPr/>
                    <a:lstStyle/>
                    <a:p>
                      <a:pPr rtl="0">
                        <a:buNone/>
                      </a:pPr>
                      <a:r>
                        <a:rPr lang="en-US" sz="1200" dirty="0">
                          <a:solidFill>
                            <a:srgbClr val="000000"/>
                          </a:solidFill>
                          <a:effectLst/>
                        </a:rPr>
                        <a:t>Addresses what must be done to fulfill the exact legal text</a:t>
                      </a:r>
                      <a:endParaRPr lang="en-HK" sz="1200"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1293118551"/>
                  </a:ext>
                </a:extLst>
              </a:tr>
              <a:tr h="0">
                <a:tc>
                  <a:txBody>
                    <a:bodyPr/>
                    <a:lstStyle/>
                    <a:p>
                      <a:pPr rtl="0">
                        <a:buNone/>
                      </a:pPr>
                      <a:r>
                        <a:rPr lang="en-HK" sz="1200" dirty="0">
                          <a:solidFill>
                            <a:srgbClr val="000000"/>
                          </a:solidFill>
                          <a:effectLst/>
                        </a:rPr>
                        <a:t>Driver</a:t>
                      </a:r>
                      <a:endParaRPr lang="en-HK" sz="1200" dirty="0">
                        <a:solidFill>
                          <a:srgbClr val="000000"/>
                        </a:solidFill>
                        <a:effectLst/>
                        <a:latin typeface="Arial" panose="020B0604020202020204" pitchFamily="34" charset="0"/>
                      </a:endParaRPr>
                    </a:p>
                  </a:txBody>
                  <a:tcPr anchor="ctr"/>
                </a:tc>
                <a:tc>
                  <a:txBody>
                    <a:bodyPr/>
                    <a:lstStyle/>
                    <a:p>
                      <a:pPr rtl="0">
                        <a:buNone/>
                      </a:pPr>
                      <a:r>
                        <a:rPr lang="en-HK" sz="1200" dirty="0">
                          <a:solidFill>
                            <a:srgbClr val="000000"/>
                          </a:solidFill>
                          <a:effectLst/>
                        </a:rPr>
                        <a:t>Legal and regulatory requirements</a:t>
                      </a:r>
                      <a:endParaRPr lang="en-HK" sz="1200"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1789065460"/>
                  </a:ext>
                </a:extLst>
              </a:tr>
              <a:tr h="0">
                <a:tc>
                  <a:txBody>
                    <a:bodyPr/>
                    <a:lstStyle/>
                    <a:p>
                      <a:pPr rtl="0">
                        <a:buNone/>
                      </a:pPr>
                      <a:r>
                        <a:rPr lang="en-HK" sz="1200">
                          <a:solidFill>
                            <a:srgbClr val="000000"/>
                          </a:solidFill>
                          <a:effectLst/>
                        </a:rPr>
                        <a:t>Example Activities</a:t>
                      </a:r>
                      <a:endParaRPr lang="en-HK" sz="1200">
                        <a:solidFill>
                          <a:srgbClr val="000000"/>
                        </a:solidFill>
                        <a:effectLst/>
                        <a:latin typeface="Arial" panose="020B0604020202020204" pitchFamily="34" charset="0"/>
                      </a:endParaRPr>
                    </a:p>
                  </a:txBody>
                  <a:tcPr anchor="ctr"/>
                </a:tc>
                <a:tc>
                  <a:txBody>
                    <a:bodyPr/>
                    <a:lstStyle/>
                    <a:p>
                      <a:pPr rtl="0">
                        <a:buNone/>
                      </a:pPr>
                      <a:r>
                        <a:rPr lang="en-HK" sz="1200">
                          <a:solidFill>
                            <a:srgbClr val="000000"/>
                          </a:solidFill>
                          <a:effectLst/>
                        </a:rPr>
                        <a:t>Audits, reporting, certifications</a:t>
                      </a:r>
                      <a:endParaRPr lang="en-HK" sz="120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879005348"/>
                  </a:ext>
                </a:extLst>
              </a:tr>
              <a:tr h="0">
                <a:tc>
                  <a:txBody>
                    <a:bodyPr/>
                    <a:lstStyle/>
                    <a:p>
                      <a:pPr rtl="0">
                        <a:buNone/>
                      </a:pPr>
                      <a:r>
                        <a:rPr lang="en-HK" sz="1200">
                          <a:solidFill>
                            <a:srgbClr val="000000"/>
                          </a:solidFill>
                          <a:effectLst/>
                        </a:rPr>
                        <a:t>Consequence</a:t>
                      </a:r>
                      <a:endParaRPr lang="en-HK" sz="1200">
                        <a:solidFill>
                          <a:srgbClr val="000000"/>
                        </a:solidFill>
                        <a:effectLst/>
                        <a:latin typeface="Arial" panose="020B0604020202020204" pitchFamily="34" charset="0"/>
                      </a:endParaRPr>
                    </a:p>
                  </a:txBody>
                  <a:tcPr anchor="ctr"/>
                </a:tc>
                <a:tc>
                  <a:txBody>
                    <a:bodyPr/>
                    <a:lstStyle/>
                    <a:p>
                      <a:pPr rtl="0">
                        <a:buNone/>
                      </a:pPr>
                      <a:r>
                        <a:rPr lang="en-US" sz="1200" dirty="0">
                          <a:solidFill>
                            <a:srgbClr val="000000"/>
                          </a:solidFill>
                          <a:effectLst/>
                        </a:rPr>
                        <a:t>Financial penalties (fines), lawsuits, and operational shutdown</a:t>
                      </a:r>
                      <a:endParaRPr lang="en-HK" sz="1200"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3991570616"/>
                  </a:ext>
                </a:extLst>
              </a:tr>
            </a:tbl>
          </a:graphicData>
        </a:graphic>
      </p:graphicFrame>
      <p:graphicFrame>
        <p:nvGraphicFramePr>
          <p:cNvPr id="16" name="Table 15">
            <a:extLst>
              <a:ext uri="{FF2B5EF4-FFF2-40B4-BE49-F238E27FC236}">
                <a16:creationId xmlns:a16="http://schemas.microsoft.com/office/drawing/2014/main" id="{6B072F6E-6C85-3E53-198F-5F255635E2C3}"/>
              </a:ext>
            </a:extLst>
          </p:cNvPr>
          <p:cNvGraphicFramePr>
            <a:graphicFrameLocks noGrp="1"/>
          </p:cNvGraphicFramePr>
          <p:nvPr>
            <p:extLst>
              <p:ext uri="{D42A27DB-BD31-4B8C-83A1-F6EECF244321}">
                <p14:modId xmlns:p14="http://schemas.microsoft.com/office/powerpoint/2010/main" val="2035541787"/>
              </p:ext>
            </p:extLst>
          </p:nvPr>
        </p:nvGraphicFramePr>
        <p:xfrm>
          <a:off x="6965489" y="1104658"/>
          <a:ext cx="4880271" cy="1737360"/>
        </p:xfrm>
        <a:graphic>
          <a:graphicData uri="http://schemas.openxmlformats.org/drawingml/2006/table">
            <a:tbl>
              <a:tblPr>
                <a:tableStyleId>{5FD0F851-EC5A-4D38-B0AD-8093EC10F338}</a:tableStyleId>
              </a:tblPr>
              <a:tblGrid>
                <a:gridCol w="1386634">
                  <a:extLst>
                    <a:ext uri="{9D8B030D-6E8A-4147-A177-3AD203B41FA5}">
                      <a16:colId xmlns:a16="http://schemas.microsoft.com/office/drawing/2014/main" val="1969105478"/>
                    </a:ext>
                  </a:extLst>
                </a:gridCol>
                <a:gridCol w="3493637">
                  <a:extLst>
                    <a:ext uri="{9D8B030D-6E8A-4147-A177-3AD203B41FA5}">
                      <a16:colId xmlns:a16="http://schemas.microsoft.com/office/drawing/2014/main" val="446465687"/>
                    </a:ext>
                  </a:extLst>
                </a:gridCol>
              </a:tblGrid>
              <a:tr h="0">
                <a:tc>
                  <a:txBody>
                    <a:bodyPr/>
                    <a:lstStyle/>
                    <a:p>
                      <a:pPr rtl="0">
                        <a:buNone/>
                      </a:pPr>
                      <a:r>
                        <a:rPr lang="en-HK" sz="1200" dirty="0">
                          <a:solidFill>
                            <a:srgbClr val="000000"/>
                          </a:solidFill>
                          <a:effectLst/>
                        </a:rPr>
                        <a:t>Primary Focus</a:t>
                      </a:r>
                      <a:endParaRPr lang="en-HK" sz="1200" dirty="0">
                        <a:solidFill>
                          <a:srgbClr val="000000"/>
                        </a:solidFill>
                        <a:effectLst/>
                        <a:latin typeface="Arial" panose="020B0604020202020204" pitchFamily="34" charset="0"/>
                      </a:endParaRPr>
                    </a:p>
                  </a:txBody>
                  <a:tcPr anchor="ctr"/>
                </a:tc>
                <a:tc>
                  <a:txBody>
                    <a:bodyPr/>
                    <a:lstStyle/>
                    <a:p>
                      <a:pPr rtl="0">
                        <a:buNone/>
                      </a:pPr>
                      <a:r>
                        <a:rPr lang="en-HK" sz="1200" dirty="0">
                          <a:solidFill>
                            <a:srgbClr val="000000"/>
                          </a:solidFill>
                          <a:effectLst/>
                        </a:rPr>
                        <a:t>Protecting individual data rights</a:t>
                      </a:r>
                      <a:endParaRPr lang="en-HK" sz="1200"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2727701658"/>
                  </a:ext>
                </a:extLst>
              </a:tr>
              <a:tr h="0">
                <a:tc>
                  <a:txBody>
                    <a:bodyPr/>
                    <a:lstStyle/>
                    <a:p>
                      <a:pPr rtl="0">
                        <a:buNone/>
                      </a:pPr>
                      <a:r>
                        <a:rPr lang="en-HK" sz="1200">
                          <a:solidFill>
                            <a:srgbClr val="000000"/>
                          </a:solidFill>
                          <a:effectLst/>
                        </a:rPr>
                        <a:t>Scope</a:t>
                      </a:r>
                      <a:endParaRPr lang="en-HK" sz="1200">
                        <a:solidFill>
                          <a:srgbClr val="000000"/>
                        </a:solidFill>
                        <a:effectLst/>
                        <a:latin typeface="Arial" panose="020B0604020202020204" pitchFamily="34" charset="0"/>
                      </a:endParaRPr>
                    </a:p>
                  </a:txBody>
                  <a:tcPr anchor="ctr"/>
                </a:tc>
                <a:tc>
                  <a:txBody>
                    <a:bodyPr/>
                    <a:lstStyle/>
                    <a:p>
                      <a:pPr rtl="0">
                        <a:buNone/>
                      </a:pPr>
                      <a:r>
                        <a:rPr lang="en-US" sz="1200" dirty="0">
                          <a:solidFill>
                            <a:srgbClr val="000000"/>
                          </a:solidFill>
                          <a:effectLst/>
                        </a:rPr>
                        <a:t>Addresses ethical use and what should be done, even if not explicitly forbidden by law.</a:t>
                      </a:r>
                      <a:endParaRPr lang="en-US" sz="1200"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1293118551"/>
                  </a:ext>
                </a:extLst>
              </a:tr>
              <a:tr h="0">
                <a:tc>
                  <a:txBody>
                    <a:bodyPr/>
                    <a:lstStyle/>
                    <a:p>
                      <a:pPr rtl="0">
                        <a:buNone/>
                      </a:pPr>
                      <a:r>
                        <a:rPr lang="en-HK" sz="1200">
                          <a:solidFill>
                            <a:srgbClr val="000000"/>
                          </a:solidFill>
                          <a:effectLst/>
                        </a:rPr>
                        <a:t>Driver</a:t>
                      </a:r>
                      <a:endParaRPr lang="en-HK" sz="1200">
                        <a:solidFill>
                          <a:srgbClr val="000000"/>
                        </a:solidFill>
                        <a:effectLst/>
                        <a:latin typeface="Arial" panose="020B0604020202020204" pitchFamily="34" charset="0"/>
                      </a:endParaRPr>
                    </a:p>
                  </a:txBody>
                  <a:tcPr anchor="ctr"/>
                </a:tc>
                <a:tc>
                  <a:txBody>
                    <a:bodyPr/>
                    <a:lstStyle/>
                    <a:p>
                      <a:pPr rtl="0">
                        <a:buNone/>
                      </a:pPr>
                      <a:r>
                        <a:rPr lang="en-HK" sz="1200" dirty="0">
                          <a:solidFill>
                            <a:srgbClr val="000000"/>
                          </a:solidFill>
                          <a:effectLst/>
                        </a:rPr>
                        <a:t>Ethical and legal responsibility</a:t>
                      </a:r>
                      <a:endParaRPr lang="en-HK" sz="1200"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1789065460"/>
                  </a:ext>
                </a:extLst>
              </a:tr>
              <a:tr h="0">
                <a:tc>
                  <a:txBody>
                    <a:bodyPr/>
                    <a:lstStyle/>
                    <a:p>
                      <a:pPr rtl="0">
                        <a:buNone/>
                      </a:pPr>
                      <a:r>
                        <a:rPr lang="en-HK" sz="1200">
                          <a:solidFill>
                            <a:srgbClr val="000000"/>
                          </a:solidFill>
                          <a:effectLst/>
                        </a:rPr>
                        <a:t>Example Activities</a:t>
                      </a:r>
                      <a:endParaRPr lang="en-HK" sz="1200">
                        <a:solidFill>
                          <a:srgbClr val="000000"/>
                        </a:solidFill>
                        <a:effectLst/>
                        <a:latin typeface="Arial" panose="020B0604020202020204" pitchFamily="34" charset="0"/>
                      </a:endParaRPr>
                    </a:p>
                  </a:txBody>
                  <a:tcPr anchor="ctr"/>
                </a:tc>
                <a:tc>
                  <a:txBody>
                    <a:bodyPr/>
                    <a:lstStyle/>
                    <a:p>
                      <a:pPr rtl="0">
                        <a:buNone/>
                      </a:pPr>
                      <a:r>
                        <a:rPr lang="en-HK" sz="1200">
                          <a:solidFill>
                            <a:srgbClr val="000000"/>
                          </a:solidFill>
                          <a:effectLst/>
                        </a:rPr>
                        <a:t>Consent management, data encryption</a:t>
                      </a:r>
                      <a:endParaRPr lang="en-HK" sz="120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879005348"/>
                  </a:ext>
                </a:extLst>
              </a:tr>
              <a:tr h="0">
                <a:tc>
                  <a:txBody>
                    <a:bodyPr/>
                    <a:lstStyle/>
                    <a:p>
                      <a:pPr rtl="0">
                        <a:buNone/>
                      </a:pPr>
                      <a:r>
                        <a:rPr lang="en-HK" sz="1200" dirty="0">
                          <a:solidFill>
                            <a:srgbClr val="000000"/>
                          </a:solidFill>
                          <a:effectLst/>
                        </a:rPr>
                        <a:t>Consequence</a:t>
                      </a:r>
                      <a:endParaRPr lang="en-HK" sz="1200" dirty="0">
                        <a:solidFill>
                          <a:srgbClr val="000000"/>
                        </a:solidFill>
                        <a:effectLst/>
                        <a:latin typeface="Arial" panose="020B0604020202020204" pitchFamily="34" charset="0"/>
                      </a:endParaRPr>
                    </a:p>
                  </a:txBody>
                  <a:tcPr anchor="ctr"/>
                </a:tc>
                <a:tc>
                  <a:txBody>
                    <a:bodyPr/>
                    <a:lstStyle/>
                    <a:p>
                      <a:pPr rtl="0">
                        <a:buNone/>
                      </a:pPr>
                      <a:r>
                        <a:rPr lang="en-US" sz="1200" dirty="0">
                          <a:solidFill>
                            <a:srgbClr val="000000"/>
                          </a:solidFill>
                          <a:effectLst/>
                        </a:rPr>
                        <a:t>Loss of consumer trust, brand reputation damage, and user alienation</a:t>
                      </a:r>
                      <a:endParaRPr lang="en-US" sz="1200"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3991570616"/>
                  </a:ext>
                </a:extLst>
              </a:tr>
            </a:tbl>
          </a:graphicData>
        </a:graphic>
      </p:graphicFrame>
    </p:spTree>
    <p:extLst>
      <p:ext uri="{BB962C8B-B14F-4D97-AF65-F5344CB8AC3E}">
        <p14:creationId xmlns:p14="http://schemas.microsoft.com/office/powerpoint/2010/main" val="382827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图标&#10;&#10;描述已自动生成">
            <a:extLst>
              <a:ext uri="{FF2B5EF4-FFF2-40B4-BE49-F238E27FC236}">
                <a16:creationId xmlns:a16="http://schemas.microsoft.com/office/drawing/2014/main" id="{6F1B4251-6DBF-66A8-322D-E85AF40517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9920" y="1230481"/>
            <a:ext cx="912160" cy="912160"/>
          </a:xfrm>
          <a:prstGeom prst="rect">
            <a:avLst/>
          </a:prstGeom>
        </p:spPr>
      </p:pic>
      <p:pic>
        <p:nvPicPr>
          <p:cNvPr id="12" name="图片 11">
            <a:extLst>
              <a:ext uri="{FF2B5EF4-FFF2-40B4-BE49-F238E27FC236}">
                <a16:creationId xmlns:a16="http://schemas.microsoft.com/office/drawing/2014/main" id="{707BF826-598F-EF21-438C-8C58ED6763EA}"/>
              </a:ext>
            </a:extLst>
          </p:cNvPr>
          <p:cNvPicPr>
            <a:picLocks noChangeAspect="1"/>
          </p:cNvPicPr>
          <p:nvPr/>
        </p:nvPicPr>
        <p:blipFill>
          <a:blip r:embed="rId4">
            <a:alphaModFix amt="12000"/>
          </a:blip>
          <a:stretch>
            <a:fillRect/>
          </a:stretch>
        </p:blipFill>
        <p:spPr>
          <a:xfrm>
            <a:off x="6198824" y="1699173"/>
            <a:ext cx="5577675" cy="3190466"/>
          </a:xfrm>
          <a:prstGeom prst="rect">
            <a:avLst/>
          </a:prstGeom>
        </p:spPr>
      </p:pic>
      <p:sp>
        <p:nvSpPr>
          <p:cNvPr id="5" name="文本框 4">
            <a:extLst>
              <a:ext uri="{FF2B5EF4-FFF2-40B4-BE49-F238E27FC236}">
                <a16:creationId xmlns:a16="http://schemas.microsoft.com/office/drawing/2014/main" id="{E2043DE8-EA0E-5D08-13E2-2FF2880D5870}"/>
              </a:ext>
            </a:extLst>
          </p:cNvPr>
          <p:cNvSpPr txBox="1"/>
          <p:nvPr/>
        </p:nvSpPr>
        <p:spPr>
          <a:xfrm>
            <a:off x="439077" y="1850364"/>
            <a:ext cx="5335438" cy="2677656"/>
          </a:xfrm>
          <a:prstGeom prst="rect">
            <a:avLst/>
          </a:prstGeom>
          <a:noFill/>
        </p:spPr>
        <p:txBody>
          <a:bodyPr wrap="square">
            <a:spAutoFit/>
          </a:bodyPr>
          <a:lstStyle/>
          <a:p>
            <a:r>
              <a:rPr lang="zh-CN" altLang="en-US" sz="2400" b="1" dirty="0">
                <a:solidFill>
                  <a:srgbClr val="FF0000"/>
                </a:solidFill>
                <a:latin typeface="Calibri" panose="020F0502020204030204" pitchFamily="34" charset="0"/>
                <a:cs typeface="Calibri" panose="020F0502020204030204" pitchFamily="34" charset="0"/>
              </a:rPr>
              <a:t>Jane</a:t>
            </a:r>
            <a:r>
              <a:rPr lang="zh-CN" altLang="en-US" sz="2400" dirty="0">
                <a:latin typeface="Calibri" panose="020F0502020204030204" pitchFamily="34" charset="0"/>
                <a:cs typeface="Calibri" panose="020F0502020204030204" pitchFamily="34" charset="0"/>
              </a:rPr>
              <a:t>, a 45-year-old </a:t>
            </a:r>
            <a:r>
              <a:rPr lang="zh-CN" altLang="en-US" sz="2400" u="sng" dirty="0">
                <a:latin typeface="Calibri" panose="020F0502020204030204" pitchFamily="34" charset="0"/>
                <a:cs typeface="Calibri" panose="020F0502020204030204" pitchFamily="34" charset="0"/>
              </a:rPr>
              <a:t>woman</a:t>
            </a:r>
            <a:r>
              <a:rPr lang="zh-CN" altLang="en-US" sz="2400" dirty="0">
                <a:latin typeface="Calibri" panose="020F0502020204030204" pitchFamily="34" charset="0"/>
                <a:cs typeface="Calibri" panose="020F0502020204030204" pitchFamily="34" charset="0"/>
              </a:rPr>
              <a:t>, visited her </a:t>
            </a:r>
            <a:r>
              <a:rPr lang="zh-CN" altLang="en-US" sz="2400" u="sng" dirty="0">
                <a:latin typeface="Calibri" panose="020F0502020204030204" pitchFamily="34" charset="0"/>
                <a:cs typeface="Calibri" panose="020F0502020204030204" pitchFamily="34" charset="0"/>
              </a:rPr>
              <a:t>primary care physician</a:t>
            </a:r>
            <a:r>
              <a:rPr lang="zh-CN" altLang="en-US" sz="2400" b="1" dirty="0">
                <a:latin typeface="Calibri" panose="020F0502020204030204" pitchFamily="34" charset="0"/>
                <a:cs typeface="Calibri" panose="020F0502020204030204" pitchFamily="34" charset="0"/>
              </a:rPr>
              <a:t>, </a:t>
            </a:r>
            <a:r>
              <a:rPr lang="zh-CN" altLang="en-US" sz="2400" b="1" dirty="0">
                <a:solidFill>
                  <a:srgbClr val="FF0000"/>
                </a:solidFill>
                <a:latin typeface="Calibri" panose="020F0502020204030204" pitchFamily="34" charset="0"/>
                <a:cs typeface="Calibri" panose="020F0502020204030204" pitchFamily="34" charset="0"/>
              </a:rPr>
              <a:t>Dr. Smith</a:t>
            </a:r>
            <a:r>
              <a:rPr lang="zh-CN" altLang="en-US" sz="2400" dirty="0">
                <a:latin typeface="Calibri" panose="020F0502020204030204" pitchFamily="34" charset="0"/>
                <a:cs typeface="Calibri" panose="020F0502020204030204" pitchFamily="34" charset="0"/>
              </a:rPr>
              <a:t>, for her annual checkup. During the appointment, Dr. Smith discovered abnormalities in her </a:t>
            </a:r>
            <a:r>
              <a:rPr lang="zh-CN" altLang="en-US" sz="2400" b="1" dirty="0">
                <a:solidFill>
                  <a:srgbClr val="FFC000"/>
                </a:solidFill>
                <a:latin typeface="Calibri" panose="020F0502020204030204" pitchFamily="34" charset="0"/>
                <a:cs typeface="Calibri" panose="020F0502020204030204" pitchFamily="34" charset="0"/>
              </a:rPr>
              <a:t>blood test results </a:t>
            </a:r>
            <a:r>
              <a:rPr lang="zh-CN" altLang="en-US" sz="2400" dirty="0">
                <a:latin typeface="Calibri" panose="020F0502020204030204" pitchFamily="34" charset="0"/>
                <a:cs typeface="Calibri" panose="020F0502020204030204" pitchFamily="34" charset="0"/>
              </a:rPr>
              <a:t>and sen</a:t>
            </a:r>
            <a:r>
              <a:rPr lang="en" altLang="zh-CN" sz="2400" dirty="0">
                <a:latin typeface="Calibri" panose="020F0502020204030204" pitchFamily="34" charset="0"/>
                <a:cs typeface="Calibri" panose="020F0502020204030204" pitchFamily="34" charset="0"/>
              </a:rPr>
              <a:t>t the results to </a:t>
            </a:r>
            <a:r>
              <a:rPr lang="en" altLang="zh-CN" sz="2400" b="1" dirty="0">
                <a:solidFill>
                  <a:srgbClr val="FF0000"/>
                </a:solidFill>
                <a:latin typeface="Calibri" panose="020F0502020204030204" pitchFamily="34" charset="0"/>
                <a:cs typeface="Calibri" panose="020F0502020204030204" pitchFamily="34" charset="0"/>
              </a:rPr>
              <a:t>Dr. Adams</a:t>
            </a:r>
            <a:r>
              <a:rPr lang="zh-CN" altLang="en-US" sz="2400" b="1" dirty="0">
                <a:solidFill>
                  <a:srgbClr val="FF0000"/>
                </a:solidFill>
                <a:latin typeface="Calibri" panose="020F0502020204030204" pitchFamily="34" charset="0"/>
                <a:cs typeface="Calibri" panose="020F0502020204030204" pitchFamily="34" charset="0"/>
              </a:rPr>
              <a:t> </a:t>
            </a:r>
            <a:r>
              <a:rPr lang="zh-CN" altLang="en-US" sz="2400" dirty="0">
                <a:latin typeface="Calibri" panose="020F0502020204030204" pitchFamily="34" charset="0"/>
                <a:cs typeface="Calibri" panose="020F0502020204030204" pitchFamily="34" charset="0"/>
              </a:rPr>
              <a:t>for </a:t>
            </a:r>
            <a:r>
              <a:rPr lang="zh-CN" altLang="en-US" sz="2400" b="1" dirty="0">
                <a:solidFill>
                  <a:srgbClr val="92D050"/>
                </a:solidFill>
                <a:latin typeface="Calibri" panose="020F0502020204030204" pitchFamily="34" charset="0"/>
                <a:cs typeface="Calibri" panose="020F0502020204030204" pitchFamily="34" charset="0"/>
              </a:rPr>
              <a:t>specialist diagnostic assessment and treatment planning</a:t>
            </a:r>
            <a:r>
              <a:rPr lang="zh-CN" altLang="en-US" sz="2400" dirty="0">
                <a:latin typeface="Calibri" panose="020F0502020204030204" pitchFamily="34" charset="0"/>
                <a:cs typeface="Calibri" panose="020F0502020204030204" pitchFamily="34" charset="0"/>
              </a:rPr>
              <a:t>.</a:t>
            </a:r>
          </a:p>
        </p:txBody>
      </p:sp>
      <p:sp>
        <p:nvSpPr>
          <p:cNvPr id="7" name="文本框 6">
            <a:extLst>
              <a:ext uri="{FF2B5EF4-FFF2-40B4-BE49-F238E27FC236}">
                <a16:creationId xmlns:a16="http://schemas.microsoft.com/office/drawing/2014/main" id="{380C4E58-DE59-0ABE-3D22-64C3C07FE240}"/>
              </a:ext>
            </a:extLst>
          </p:cNvPr>
          <p:cNvSpPr txBox="1"/>
          <p:nvPr/>
        </p:nvSpPr>
        <p:spPr>
          <a:xfrm>
            <a:off x="439077" y="5010730"/>
            <a:ext cx="7539009" cy="1569660"/>
          </a:xfrm>
          <a:prstGeom prst="rect">
            <a:avLst/>
          </a:prstGeom>
          <a:noFill/>
        </p:spPr>
        <p:txBody>
          <a:bodyPr wrap="square" rtlCol="0">
            <a:spAutoFit/>
          </a:bodyPr>
          <a:lstStyle/>
          <a:p>
            <a:r>
              <a:rPr lang="en-US" altLang="zh-CN" sz="2400" b="1" dirty="0"/>
              <a:t>Contextual</a:t>
            </a:r>
            <a:r>
              <a:rPr lang="zh-CN" altLang="en-US" sz="2400" b="1" dirty="0"/>
              <a:t> </a:t>
            </a:r>
            <a:r>
              <a:rPr lang="en-US" altLang="zh-CN" sz="2400" b="1" dirty="0"/>
              <a:t>Integrity (CI) Theory</a:t>
            </a:r>
          </a:p>
          <a:p>
            <a:r>
              <a:rPr lang="en" altLang="zh-CN" sz="2400" dirty="0">
                <a:latin typeface="Calibri" panose="020F0502020204030204" pitchFamily="34" charset="0"/>
                <a:cs typeface="Calibri" panose="020F0502020204030204" pitchFamily="34" charset="0"/>
              </a:rPr>
              <a:t>“</a:t>
            </a:r>
            <a:r>
              <a:rPr lang="en" altLang="zh-CN" sz="2400" spc="-82" dirty="0">
                <a:latin typeface="Calibri" panose="020F0502020204030204" pitchFamily="34" charset="0"/>
                <a:cs typeface="Calibri" panose="020F0502020204030204" pitchFamily="34" charset="0"/>
              </a:rPr>
              <a:t>People act and transact in society not simply as </a:t>
            </a:r>
            <a:r>
              <a:rPr lang="en" altLang="zh-CN" sz="2400" spc="-82" dirty="0">
                <a:solidFill>
                  <a:srgbClr val="FF0000"/>
                </a:solidFill>
                <a:latin typeface="Calibri" panose="020F0502020204030204" pitchFamily="34" charset="0"/>
                <a:cs typeface="Calibri" panose="020F0502020204030204" pitchFamily="34" charset="0"/>
              </a:rPr>
              <a:t>individuals</a:t>
            </a:r>
            <a:r>
              <a:rPr lang="en" altLang="zh-CN" sz="2400" spc="-82" dirty="0">
                <a:latin typeface="Calibri" panose="020F0502020204030204" pitchFamily="34" charset="0"/>
                <a:cs typeface="Calibri" panose="020F0502020204030204" pitchFamily="34" charset="0"/>
              </a:rPr>
              <a:t> in an </a:t>
            </a:r>
            <a:r>
              <a:rPr lang="en" altLang="zh-CN" sz="2400" spc="-82" dirty="0">
                <a:solidFill>
                  <a:srgbClr val="FF0000"/>
                </a:solidFill>
                <a:latin typeface="Calibri" panose="020F0502020204030204" pitchFamily="34" charset="0"/>
                <a:cs typeface="Calibri" panose="020F0502020204030204" pitchFamily="34" charset="0"/>
              </a:rPr>
              <a:t>undifferentiated social world</a:t>
            </a:r>
            <a:r>
              <a:rPr lang="en" altLang="zh-CN" sz="2400" spc="-82" dirty="0">
                <a:latin typeface="Calibri" panose="020F0502020204030204" pitchFamily="34" charset="0"/>
                <a:cs typeface="Calibri" panose="020F0502020204030204" pitchFamily="34" charset="0"/>
              </a:rPr>
              <a:t>, but as individuals in </a:t>
            </a:r>
            <a:r>
              <a:rPr lang="en" altLang="zh-CN" sz="2400" spc="-82" dirty="0">
                <a:solidFill>
                  <a:srgbClr val="FF0000"/>
                </a:solidFill>
                <a:latin typeface="Calibri" panose="020F0502020204030204" pitchFamily="34" charset="0"/>
                <a:cs typeface="Calibri" panose="020F0502020204030204" pitchFamily="34" charset="0"/>
              </a:rPr>
              <a:t>certain roles</a:t>
            </a:r>
            <a:r>
              <a:rPr lang="en" altLang="zh-CN" sz="2400" spc="-82" dirty="0">
                <a:latin typeface="Calibri" panose="020F0502020204030204" pitchFamily="34" charset="0"/>
                <a:cs typeface="Calibri" panose="020F0502020204030204" pitchFamily="34" charset="0"/>
              </a:rPr>
              <a:t> in </a:t>
            </a:r>
            <a:r>
              <a:rPr lang="en" altLang="zh-CN" sz="2400" spc="-82" dirty="0">
                <a:solidFill>
                  <a:srgbClr val="FF0000"/>
                </a:solidFill>
                <a:latin typeface="Calibri" panose="020F0502020204030204" pitchFamily="34" charset="0"/>
                <a:cs typeface="Calibri" panose="020F0502020204030204" pitchFamily="34" charset="0"/>
              </a:rPr>
              <a:t>distinctive social contexts</a:t>
            </a:r>
            <a:r>
              <a:rPr lang="en" altLang="zh-CN" sz="2400" spc="-82" dirty="0">
                <a:latin typeface="Calibri" panose="020F0502020204030204" pitchFamily="34" charset="0"/>
                <a:cs typeface="Calibri" panose="020F0502020204030204" pitchFamily="34" charset="0"/>
              </a:rPr>
              <a:t>.</a:t>
            </a:r>
            <a:r>
              <a:rPr lang="en" altLang="zh-CN" sz="2400" dirty="0">
                <a:latin typeface="Calibri" panose="020F0502020204030204" pitchFamily="34" charset="0"/>
                <a:cs typeface="Calibri" panose="020F0502020204030204" pitchFamily="34" charset="0"/>
              </a:rPr>
              <a:t>”	</a:t>
            </a:r>
          </a:p>
        </p:txBody>
      </p:sp>
      <p:sp>
        <p:nvSpPr>
          <p:cNvPr id="9" name="文本框 8">
            <a:extLst>
              <a:ext uri="{FF2B5EF4-FFF2-40B4-BE49-F238E27FC236}">
                <a16:creationId xmlns:a16="http://schemas.microsoft.com/office/drawing/2014/main" id="{C3210D1F-DBA6-DAF1-4799-C2B86095AD46}"/>
              </a:ext>
            </a:extLst>
          </p:cNvPr>
          <p:cNvSpPr txBox="1"/>
          <p:nvPr/>
        </p:nvSpPr>
        <p:spPr>
          <a:xfrm>
            <a:off x="6198824" y="6355408"/>
            <a:ext cx="2876108" cy="461665"/>
          </a:xfrm>
          <a:prstGeom prst="rect">
            <a:avLst/>
          </a:prstGeom>
          <a:noFill/>
        </p:spPr>
        <p:txBody>
          <a:bodyPr wrap="none" rtlCol="0">
            <a:spAutoFit/>
          </a:bodyPr>
          <a:lstStyle/>
          <a:p>
            <a:r>
              <a:rPr lang="en" altLang="zh-CN" sz="2400" dirty="0">
                <a:latin typeface="Calibri" panose="020F0502020204030204" pitchFamily="34" charset="0"/>
                <a:cs typeface="Calibri" panose="020F0502020204030204" pitchFamily="34" charset="0"/>
              </a:rPr>
              <a:t>— Helen Nissenbaum</a:t>
            </a:r>
          </a:p>
        </p:txBody>
      </p:sp>
      <p:sp>
        <p:nvSpPr>
          <p:cNvPr id="11" name="文本框 10">
            <a:extLst>
              <a:ext uri="{FF2B5EF4-FFF2-40B4-BE49-F238E27FC236}">
                <a16:creationId xmlns:a16="http://schemas.microsoft.com/office/drawing/2014/main" id="{5BBB8C59-8D55-8580-0EF1-9777AB550C8A}"/>
              </a:ext>
            </a:extLst>
          </p:cNvPr>
          <p:cNvSpPr txBox="1"/>
          <p:nvPr/>
        </p:nvSpPr>
        <p:spPr>
          <a:xfrm>
            <a:off x="6643832" y="1796115"/>
            <a:ext cx="5199629" cy="2677656"/>
          </a:xfrm>
          <a:prstGeom prst="rect">
            <a:avLst/>
          </a:prstGeom>
          <a:noFill/>
        </p:spPr>
        <p:txBody>
          <a:bodyPr wrap="none" rtlCol="0">
            <a:spAutoFit/>
          </a:bodyPr>
          <a:lstStyle/>
          <a:p>
            <a:pPr marL="342900" indent="-342900">
              <a:buAutoNum type="arabicPeriod"/>
            </a:pPr>
            <a:r>
              <a:rPr lang="en" altLang="zh-CN" sz="2400" dirty="0">
                <a:latin typeface="Calibri" panose="020F0502020204030204" pitchFamily="34" charset="0"/>
                <a:cs typeface="Calibri" panose="020F0502020204030204" pitchFamily="34" charset="0"/>
              </a:rPr>
              <a:t>Protected Health Information (PHI)</a:t>
            </a:r>
            <a:br>
              <a:rPr lang="en" altLang="zh-CN" sz="2400" dirty="0">
                <a:latin typeface="Calibri" panose="020F0502020204030204" pitchFamily="34" charset="0"/>
                <a:cs typeface="Calibri" panose="020F0502020204030204" pitchFamily="34" charset="0"/>
              </a:rPr>
            </a:br>
            <a:r>
              <a:rPr lang="en" altLang="zh-CN" sz="2400" dirty="0">
                <a:latin typeface="Calibri" panose="020F0502020204030204" pitchFamily="34" charset="0"/>
                <a:cs typeface="Calibri" panose="020F0502020204030204" pitchFamily="34" charset="0"/>
              </a:rPr>
              <a:t>• Name, address, age, gender etc.</a:t>
            </a:r>
            <a:br>
              <a:rPr lang="en" altLang="zh-CN" sz="2400" dirty="0">
                <a:latin typeface="Calibri" panose="020F0502020204030204" pitchFamily="34" charset="0"/>
                <a:cs typeface="Calibri" panose="020F0502020204030204" pitchFamily="34" charset="0"/>
              </a:rPr>
            </a:br>
            <a:r>
              <a:rPr lang="en" altLang="zh-CN" sz="2400" dirty="0">
                <a:latin typeface="Calibri" panose="020F0502020204030204" pitchFamily="34" charset="0"/>
                <a:cs typeface="Calibri" panose="020F0502020204030204" pitchFamily="34" charset="0"/>
              </a:rPr>
              <a:t>• Medical records</a:t>
            </a:r>
          </a:p>
          <a:p>
            <a:endParaRPr kumimoji="1" lang="en-US" altLang="zh-CN" sz="2400" dirty="0">
              <a:latin typeface="Calibri" panose="020F0502020204030204" pitchFamily="34" charset="0"/>
              <a:cs typeface="Calibri" panose="020F0502020204030204" pitchFamily="34" charset="0"/>
            </a:endParaRPr>
          </a:p>
          <a:p>
            <a:r>
              <a:rPr kumimoji="1" lang="en-US" altLang="zh-CN" sz="2400" dirty="0">
                <a:latin typeface="Calibri" panose="020F0502020204030204" pitchFamily="34" charset="0"/>
                <a:cs typeface="Calibri" panose="020F0502020204030204" pitchFamily="34" charset="0"/>
              </a:rPr>
              <a:t>2. Has the privacy been violated? Why?</a:t>
            </a:r>
          </a:p>
          <a:p>
            <a:r>
              <a:rPr kumimoji="1" lang="en-US" altLang="zh-CN" sz="2400" dirty="0">
                <a:latin typeface="Calibri" panose="020F0502020204030204" pitchFamily="34" charset="0"/>
                <a:cs typeface="Calibri" panose="020F0502020204030204" pitchFamily="34" charset="0"/>
              </a:rPr>
              <a:t>     </a:t>
            </a:r>
            <a:r>
              <a:rPr lang="en" altLang="zh-CN" sz="2400" dirty="0">
                <a:latin typeface="Calibri" panose="020F0502020204030204" pitchFamily="34" charset="0"/>
                <a:cs typeface="Calibri" panose="020F0502020204030204" pitchFamily="34" charset="0"/>
              </a:rPr>
              <a:t>• Patient Consent?</a:t>
            </a:r>
            <a:br>
              <a:rPr lang="en" altLang="zh-CN" sz="2400" dirty="0">
                <a:latin typeface="Calibri" panose="020F0502020204030204" pitchFamily="34" charset="0"/>
                <a:cs typeface="Calibri" panose="020F0502020204030204" pitchFamily="34" charset="0"/>
              </a:rPr>
            </a:br>
            <a:r>
              <a:rPr lang="en" altLang="zh-CN" sz="2400" dirty="0">
                <a:latin typeface="Calibri" panose="020F0502020204030204" pitchFamily="34" charset="0"/>
                <a:cs typeface="Calibri" panose="020F0502020204030204" pitchFamily="34" charset="0"/>
              </a:rPr>
              <a:t>     • Hospital</a:t>
            </a:r>
            <a:r>
              <a:rPr lang="zh-CN" altLang="en-US" sz="2400" dirty="0">
                <a:latin typeface="Calibri" panose="020F0502020204030204" pitchFamily="34" charset="0"/>
                <a:cs typeface="Calibri" panose="020F0502020204030204" pitchFamily="34" charset="0"/>
              </a:rPr>
              <a:t> </a:t>
            </a:r>
            <a:r>
              <a:rPr lang="en-US" altLang="zh-CN" sz="2400" dirty="0">
                <a:latin typeface="Calibri" panose="020F0502020204030204" pitchFamily="34" charset="0"/>
                <a:cs typeface="Calibri" panose="020F0502020204030204" pitchFamily="34" charset="0"/>
              </a:rPr>
              <a:t>Regulation?</a:t>
            </a:r>
            <a:endParaRPr lang="en" altLang="zh-CN" sz="24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E4437E40-C2C9-8520-B77E-17CC7DA2EDBF}"/>
              </a:ext>
            </a:extLst>
          </p:cNvPr>
          <p:cNvSpPr>
            <a:spLocks noGrp="1"/>
          </p:cNvSpPr>
          <p:nvPr>
            <p:ph type="sldNum" sz="quarter" idx="12"/>
          </p:nvPr>
        </p:nvSpPr>
        <p:spPr/>
        <p:txBody>
          <a:bodyPr/>
          <a:lstStyle/>
          <a:p>
            <a:fld id="{360D54F1-1E69-41BF-8A89-6B497D4E24EC}" type="slidenum">
              <a:rPr lang="en-US" smtClean="0"/>
              <a:t>6</a:t>
            </a:fld>
            <a:endParaRPr lang="en-US" dirty="0"/>
          </a:p>
        </p:txBody>
      </p:sp>
      <p:sp>
        <p:nvSpPr>
          <p:cNvPr id="3" name="标题 1">
            <a:extLst>
              <a:ext uri="{FF2B5EF4-FFF2-40B4-BE49-F238E27FC236}">
                <a16:creationId xmlns:a16="http://schemas.microsoft.com/office/drawing/2014/main" id="{E692B479-2294-7218-2C19-4A835849BC79}"/>
              </a:ext>
            </a:extLst>
          </p:cNvPr>
          <p:cNvSpPr>
            <a:spLocks noGrp="1"/>
          </p:cNvSpPr>
          <p:nvPr>
            <p:ph type="title"/>
          </p:nvPr>
        </p:nvSpPr>
        <p:spPr>
          <a:xfrm>
            <a:off x="195317" y="0"/>
            <a:ext cx="10764871" cy="1611578"/>
          </a:xfrm>
        </p:spPr>
        <p:txBody>
          <a:bodyPr>
            <a:normAutofit/>
          </a:bodyPr>
          <a:lstStyle/>
          <a:p>
            <a:r>
              <a:rPr lang="en-US" altLang="zh-CN" sz="4000" dirty="0"/>
              <a:t>Compliance is Contextual -- A Running Example</a:t>
            </a:r>
            <a:endParaRPr lang="zh-CN" altLang="en-US" sz="4000" dirty="0"/>
          </a:p>
        </p:txBody>
      </p:sp>
      <p:pic>
        <p:nvPicPr>
          <p:cNvPr id="6" name="Picture 5" descr="Helen Nissenbaum">
            <a:extLst>
              <a:ext uri="{FF2B5EF4-FFF2-40B4-BE49-F238E27FC236}">
                <a16:creationId xmlns:a16="http://schemas.microsoft.com/office/drawing/2014/main" id="{C9CD22C9-B28F-149F-7A67-3C1DC0F1B2EB}"/>
              </a:ext>
            </a:extLst>
          </p:cNvPr>
          <p:cNvPicPr>
            <a:picLocks noChangeAspect="1"/>
          </p:cNvPicPr>
          <p:nvPr/>
        </p:nvPicPr>
        <p:blipFill>
          <a:blip r:embed="rId5"/>
          <a:stretch>
            <a:fillRect/>
          </a:stretch>
        </p:blipFill>
        <p:spPr>
          <a:xfrm>
            <a:off x="9130099" y="5351304"/>
            <a:ext cx="1704201" cy="1362811"/>
          </a:xfrm>
          <a:prstGeom prst="rect">
            <a:avLst/>
          </a:prstGeom>
        </p:spPr>
      </p:pic>
    </p:spTree>
    <p:extLst>
      <p:ext uri="{BB962C8B-B14F-4D97-AF65-F5344CB8AC3E}">
        <p14:creationId xmlns:p14="http://schemas.microsoft.com/office/powerpoint/2010/main" val="6845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2D923173-3FDA-5DE9-5431-AFF3546E60D8}"/>
              </a:ext>
            </a:extLst>
          </p:cNvPr>
          <p:cNvSpPr txBox="1"/>
          <p:nvPr/>
        </p:nvSpPr>
        <p:spPr>
          <a:xfrm>
            <a:off x="831273" y="306367"/>
            <a:ext cx="9930880" cy="769441"/>
          </a:xfrm>
          <a:prstGeom prst="rect">
            <a:avLst/>
          </a:prstGeom>
          <a:noFill/>
        </p:spPr>
        <p:txBody>
          <a:bodyPr wrap="square" rtlCol="0">
            <a:spAutoFit/>
          </a:bodyPr>
          <a:lstStyle/>
          <a:p>
            <a:r>
              <a:rPr lang="en-US" altLang="zh-CN" sz="4400" dirty="0">
                <a:latin typeface="+mj-lt"/>
                <a:ea typeface="+mj-ea"/>
                <a:cs typeface="+mj-cs"/>
              </a:rPr>
              <a:t>Contextual</a:t>
            </a:r>
            <a:r>
              <a:rPr lang="zh-CN" altLang="en-US" sz="4400" dirty="0">
                <a:latin typeface="+mj-lt"/>
                <a:ea typeface="+mj-ea"/>
                <a:cs typeface="+mj-cs"/>
              </a:rPr>
              <a:t> </a:t>
            </a:r>
            <a:r>
              <a:rPr lang="en-US" altLang="zh-CN" sz="4400" dirty="0">
                <a:latin typeface="+mj-lt"/>
                <a:ea typeface="+mj-ea"/>
                <a:cs typeface="+mj-cs"/>
              </a:rPr>
              <a:t>Integrity (CI) Theory</a:t>
            </a:r>
          </a:p>
        </p:txBody>
      </p:sp>
      <p:pic>
        <p:nvPicPr>
          <p:cNvPr id="7" name="图片 6" descr="图标&#10;&#10;描述已自动生成">
            <a:extLst>
              <a:ext uri="{FF2B5EF4-FFF2-40B4-BE49-F238E27FC236}">
                <a16:creationId xmlns:a16="http://schemas.microsoft.com/office/drawing/2014/main" id="{0295990C-D99B-4F99-035C-E767EE122D6B}"/>
              </a:ext>
            </a:extLst>
          </p:cNvPr>
          <p:cNvPicPr>
            <a:picLocks noChangeAspect="1"/>
          </p:cNvPicPr>
          <p:nvPr/>
        </p:nvPicPr>
        <p:blipFill>
          <a:blip r:embed="rId2"/>
          <a:stretch>
            <a:fillRect/>
          </a:stretch>
        </p:blipFill>
        <p:spPr>
          <a:xfrm>
            <a:off x="8480039" y="2324730"/>
            <a:ext cx="1248194" cy="1248194"/>
          </a:xfrm>
          <a:prstGeom prst="rect">
            <a:avLst/>
          </a:prstGeom>
        </p:spPr>
      </p:pic>
      <p:pic>
        <p:nvPicPr>
          <p:cNvPr id="9" name="图片 8" descr="图标&#10;&#10;中度可信度描述已自动生成">
            <a:extLst>
              <a:ext uri="{FF2B5EF4-FFF2-40B4-BE49-F238E27FC236}">
                <a16:creationId xmlns:a16="http://schemas.microsoft.com/office/drawing/2014/main" id="{DD7AAB3F-F34A-6159-C03A-D43213B56DAE}"/>
              </a:ext>
            </a:extLst>
          </p:cNvPr>
          <p:cNvPicPr>
            <a:picLocks noChangeAspect="1"/>
          </p:cNvPicPr>
          <p:nvPr/>
        </p:nvPicPr>
        <p:blipFill>
          <a:blip r:embed="rId3"/>
          <a:stretch>
            <a:fillRect/>
          </a:stretch>
        </p:blipFill>
        <p:spPr>
          <a:xfrm>
            <a:off x="2640502" y="2311986"/>
            <a:ext cx="1248193" cy="1248193"/>
          </a:xfrm>
          <a:prstGeom prst="rect">
            <a:avLst/>
          </a:prstGeom>
        </p:spPr>
      </p:pic>
      <p:pic>
        <p:nvPicPr>
          <p:cNvPr id="1026" name="Picture 2">
            <a:extLst>
              <a:ext uri="{FF2B5EF4-FFF2-40B4-BE49-F238E27FC236}">
                <a16:creationId xmlns:a16="http://schemas.microsoft.com/office/drawing/2014/main" id="{BD99D89E-D527-1FEA-A3B9-6D487A8824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7351" y="2872930"/>
            <a:ext cx="1414096" cy="14140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5F2C4BD-3D74-F390-AF69-285E31D78B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0284" y="1487925"/>
            <a:ext cx="1248193" cy="12481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00AA094-A51B-9A15-31F9-E733515F7A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0437" y="2645002"/>
            <a:ext cx="1051642" cy="105164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DBB7F2A7-229C-BAA3-64CD-4566D3A220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4574" y="2511047"/>
            <a:ext cx="5093223" cy="4225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610EE626-4EFF-FBCB-4D11-91826AE959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1779" y="2810923"/>
            <a:ext cx="1774890" cy="10239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D6C28C5-3CE9-CA81-46F2-7E07746AFB6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8542" y="2963609"/>
            <a:ext cx="1130865" cy="913391"/>
          </a:xfrm>
          <a:prstGeom prst="rect">
            <a:avLst/>
          </a:prstGeom>
          <a:noFill/>
          <a:extLst>
            <a:ext uri="{909E8E84-426E-40DD-AFC4-6F175D3DCCD1}">
              <a14:hiddenFill xmlns:a14="http://schemas.microsoft.com/office/drawing/2010/main">
                <a:solidFill>
                  <a:srgbClr val="FFFFFF"/>
                </a:solidFill>
              </a14:hiddenFill>
            </a:ext>
          </a:extLst>
        </p:spPr>
      </p:pic>
      <p:sp>
        <p:nvSpPr>
          <p:cNvPr id="38" name="文本框 37">
            <a:extLst>
              <a:ext uri="{FF2B5EF4-FFF2-40B4-BE49-F238E27FC236}">
                <a16:creationId xmlns:a16="http://schemas.microsoft.com/office/drawing/2014/main" id="{13709EB7-A7C9-01B8-A45B-01A47610DBCB}"/>
              </a:ext>
            </a:extLst>
          </p:cNvPr>
          <p:cNvSpPr txBox="1"/>
          <p:nvPr/>
        </p:nvSpPr>
        <p:spPr>
          <a:xfrm>
            <a:off x="1411664" y="2697829"/>
            <a:ext cx="1064715"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Sender</a:t>
            </a:r>
            <a:endParaRPr kumimoji="1" lang="zh-CN" altLang="en-US" sz="2400" dirty="0">
              <a:latin typeface="Calibri" panose="020F0502020204030204" pitchFamily="34" charset="0"/>
              <a:cs typeface="Calibri" panose="020F0502020204030204" pitchFamily="34" charset="0"/>
            </a:endParaRPr>
          </a:p>
        </p:txBody>
      </p:sp>
      <p:sp>
        <p:nvSpPr>
          <p:cNvPr id="39" name="文本框 38">
            <a:extLst>
              <a:ext uri="{FF2B5EF4-FFF2-40B4-BE49-F238E27FC236}">
                <a16:creationId xmlns:a16="http://schemas.microsoft.com/office/drawing/2014/main" id="{03CD20FC-7A8F-956E-B2C3-81CA137B74EA}"/>
              </a:ext>
            </a:extLst>
          </p:cNvPr>
          <p:cNvSpPr txBox="1"/>
          <p:nvPr/>
        </p:nvSpPr>
        <p:spPr>
          <a:xfrm>
            <a:off x="4688594" y="4026609"/>
            <a:ext cx="2659767"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Information Subject</a:t>
            </a:r>
            <a:endParaRPr kumimoji="1" lang="zh-CN" altLang="en-US" sz="2400" dirty="0">
              <a:latin typeface="Calibri" panose="020F0502020204030204" pitchFamily="34" charset="0"/>
              <a:cs typeface="Calibri" panose="020F0502020204030204" pitchFamily="34" charset="0"/>
            </a:endParaRPr>
          </a:p>
        </p:txBody>
      </p:sp>
      <p:sp>
        <p:nvSpPr>
          <p:cNvPr id="40" name="文本框 39">
            <a:extLst>
              <a:ext uri="{FF2B5EF4-FFF2-40B4-BE49-F238E27FC236}">
                <a16:creationId xmlns:a16="http://schemas.microsoft.com/office/drawing/2014/main" id="{64D1A9B0-36B1-FCB2-05C9-A7755DFD20F3}"/>
              </a:ext>
            </a:extLst>
          </p:cNvPr>
          <p:cNvSpPr txBox="1"/>
          <p:nvPr/>
        </p:nvSpPr>
        <p:spPr>
          <a:xfrm>
            <a:off x="6377876" y="3442716"/>
            <a:ext cx="2326791"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Information Type</a:t>
            </a:r>
            <a:endParaRPr kumimoji="1" lang="zh-CN" altLang="en-US" sz="2400" dirty="0">
              <a:latin typeface="Calibri" panose="020F0502020204030204" pitchFamily="34" charset="0"/>
              <a:cs typeface="Calibri" panose="020F0502020204030204" pitchFamily="34" charset="0"/>
            </a:endParaRPr>
          </a:p>
        </p:txBody>
      </p:sp>
      <p:sp>
        <p:nvSpPr>
          <p:cNvPr id="41" name="文本框 40">
            <a:extLst>
              <a:ext uri="{FF2B5EF4-FFF2-40B4-BE49-F238E27FC236}">
                <a16:creationId xmlns:a16="http://schemas.microsoft.com/office/drawing/2014/main" id="{3678E9AB-FDC1-BBAD-F32B-5437AE16D04B}"/>
              </a:ext>
            </a:extLst>
          </p:cNvPr>
          <p:cNvSpPr txBox="1"/>
          <p:nvPr/>
        </p:nvSpPr>
        <p:spPr>
          <a:xfrm>
            <a:off x="9584817" y="2655605"/>
            <a:ext cx="1348190"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Recipient</a:t>
            </a:r>
            <a:endParaRPr kumimoji="1" lang="zh-CN" altLang="en-US" sz="2400" dirty="0">
              <a:latin typeface="Calibri" panose="020F0502020204030204" pitchFamily="34" charset="0"/>
              <a:cs typeface="Calibri" panose="020F0502020204030204" pitchFamily="34" charset="0"/>
            </a:endParaRPr>
          </a:p>
        </p:txBody>
      </p:sp>
      <p:sp>
        <p:nvSpPr>
          <p:cNvPr id="42" name="文本框 41">
            <a:extLst>
              <a:ext uri="{FF2B5EF4-FFF2-40B4-BE49-F238E27FC236}">
                <a16:creationId xmlns:a16="http://schemas.microsoft.com/office/drawing/2014/main" id="{1BBF79F4-AA9F-D614-467C-76BF2FC26A7E}"/>
              </a:ext>
            </a:extLst>
          </p:cNvPr>
          <p:cNvSpPr txBox="1"/>
          <p:nvPr/>
        </p:nvSpPr>
        <p:spPr>
          <a:xfrm>
            <a:off x="5696669" y="1850321"/>
            <a:ext cx="2951705"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Transmission</a:t>
            </a:r>
            <a:r>
              <a:rPr kumimoji="1" lang="zh-CN" altLang="en-US" sz="2400" dirty="0">
                <a:latin typeface="Calibri" panose="020F0502020204030204" pitchFamily="34" charset="0"/>
                <a:cs typeface="Calibri" panose="020F0502020204030204" pitchFamily="34" charset="0"/>
              </a:rPr>
              <a:t> </a:t>
            </a:r>
            <a:r>
              <a:rPr kumimoji="1" lang="en-US" altLang="zh-CN" sz="2400" dirty="0">
                <a:latin typeface="Calibri" panose="020F0502020204030204" pitchFamily="34" charset="0"/>
                <a:cs typeface="Calibri" panose="020F0502020204030204" pitchFamily="34" charset="0"/>
              </a:rPr>
              <a:t>Principle</a:t>
            </a:r>
            <a:endParaRPr kumimoji="1" lang="zh-CN" altLang="en-US" sz="2400" dirty="0">
              <a:latin typeface="Calibri" panose="020F0502020204030204" pitchFamily="34" charset="0"/>
              <a:cs typeface="Calibri" panose="020F0502020204030204" pitchFamily="34" charset="0"/>
            </a:endParaRPr>
          </a:p>
        </p:txBody>
      </p:sp>
      <p:sp>
        <p:nvSpPr>
          <p:cNvPr id="51" name="文本框 50">
            <a:extLst>
              <a:ext uri="{FF2B5EF4-FFF2-40B4-BE49-F238E27FC236}">
                <a16:creationId xmlns:a16="http://schemas.microsoft.com/office/drawing/2014/main" id="{6E5177FE-15A2-EDF8-D20E-C2C5BF5FFEAB}"/>
              </a:ext>
            </a:extLst>
          </p:cNvPr>
          <p:cNvSpPr txBox="1"/>
          <p:nvPr/>
        </p:nvSpPr>
        <p:spPr>
          <a:xfrm>
            <a:off x="1076616" y="4976551"/>
            <a:ext cx="2812079" cy="461665"/>
          </a:xfrm>
          <a:prstGeom prst="rect">
            <a:avLst/>
          </a:prstGeom>
          <a:noFill/>
        </p:spPr>
        <p:txBody>
          <a:bodyPr wrap="square" rtlCol="0">
            <a:spAutoFit/>
          </a:bodyPr>
          <a:lstStyle/>
          <a:p>
            <a:r>
              <a:rPr kumimoji="1" lang="en-US" altLang="zh-CN" sz="2400" dirty="0">
                <a:latin typeface="Calibri" panose="020F0502020204030204" pitchFamily="34" charset="0"/>
                <a:cs typeface="Calibri" panose="020F0502020204030204" pitchFamily="34" charset="0"/>
              </a:rPr>
              <a:t>Express as a </a:t>
            </a:r>
            <a:r>
              <a:rPr kumimoji="1" lang="en-US" altLang="zh-CN" sz="2400" b="1" u="sng" dirty="0">
                <a:solidFill>
                  <a:srgbClr val="FF0000"/>
                </a:solidFill>
                <a:latin typeface="Calibri" panose="020F0502020204030204" pitchFamily="34" charset="0"/>
                <a:cs typeface="Calibri" panose="020F0502020204030204" pitchFamily="34" charset="0"/>
              </a:rPr>
              <a:t>norm</a:t>
            </a:r>
            <a:r>
              <a:rPr kumimoji="1" lang="en-US" altLang="zh-CN" sz="2400" dirty="0">
                <a:latin typeface="Calibri" panose="020F0502020204030204" pitchFamily="34" charset="0"/>
                <a:cs typeface="Calibri" panose="020F0502020204030204" pitchFamily="34" charset="0"/>
              </a:rPr>
              <a:t>: </a:t>
            </a:r>
            <a:endParaRPr kumimoji="1" lang="zh-CN" altLang="en-US" sz="2400" dirty="0">
              <a:latin typeface="Calibri" panose="020F0502020204030204" pitchFamily="34" charset="0"/>
              <a:cs typeface="Calibri" panose="020F0502020204030204" pitchFamily="34" charset="0"/>
            </a:endParaRPr>
          </a:p>
        </p:txBody>
      </p:sp>
      <p:sp>
        <p:nvSpPr>
          <p:cNvPr id="52" name="文本框 51">
            <a:extLst>
              <a:ext uri="{FF2B5EF4-FFF2-40B4-BE49-F238E27FC236}">
                <a16:creationId xmlns:a16="http://schemas.microsoft.com/office/drawing/2014/main" id="{24F24F86-B05C-A635-B366-ED87F44BB804}"/>
              </a:ext>
            </a:extLst>
          </p:cNvPr>
          <p:cNvSpPr txBox="1"/>
          <p:nvPr/>
        </p:nvSpPr>
        <p:spPr>
          <a:xfrm>
            <a:off x="5646661" y="2826757"/>
            <a:ext cx="65" cy="276999"/>
          </a:xfrm>
          <a:prstGeom prst="rect">
            <a:avLst/>
          </a:prstGeom>
          <a:noFill/>
        </p:spPr>
        <p:txBody>
          <a:bodyPr wrap="none" lIns="0" tIns="0" rIns="0" bIns="0" rtlCol="0">
            <a:spAutoFit/>
          </a:bodyPr>
          <a:lstStyle/>
          <a:p>
            <a:endParaRPr kumimoji="1" lang="zh-CN" altLang="en-US" dirty="0"/>
          </a:p>
        </p:txBody>
      </p:sp>
      <p:pic>
        <p:nvPicPr>
          <p:cNvPr id="54" name="图片 53">
            <a:extLst>
              <a:ext uri="{FF2B5EF4-FFF2-40B4-BE49-F238E27FC236}">
                <a16:creationId xmlns:a16="http://schemas.microsoft.com/office/drawing/2014/main" id="{A69B634D-8A01-94EF-A5C0-682A5FD57F5E}"/>
              </a:ext>
            </a:extLst>
          </p:cNvPr>
          <p:cNvPicPr>
            <a:picLocks noChangeAspect="1"/>
          </p:cNvPicPr>
          <p:nvPr/>
        </p:nvPicPr>
        <p:blipFill>
          <a:blip r:embed="rId10"/>
          <a:stretch>
            <a:fillRect/>
          </a:stretch>
        </p:blipFill>
        <p:spPr>
          <a:xfrm>
            <a:off x="1128401" y="5457918"/>
            <a:ext cx="10302346" cy="740441"/>
          </a:xfrm>
          <a:prstGeom prst="rect">
            <a:avLst/>
          </a:prstGeom>
        </p:spPr>
      </p:pic>
      <p:sp>
        <p:nvSpPr>
          <p:cNvPr id="2" name="Slide Number Placeholder 1">
            <a:extLst>
              <a:ext uri="{FF2B5EF4-FFF2-40B4-BE49-F238E27FC236}">
                <a16:creationId xmlns:a16="http://schemas.microsoft.com/office/drawing/2014/main" id="{FC39E3DE-62D1-69C4-574F-8A83DB72E332}"/>
              </a:ext>
            </a:extLst>
          </p:cNvPr>
          <p:cNvSpPr>
            <a:spLocks noGrp="1"/>
          </p:cNvSpPr>
          <p:nvPr>
            <p:ph type="sldNum" sz="quarter" idx="12"/>
          </p:nvPr>
        </p:nvSpPr>
        <p:spPr/>
        <p:txBody>
          <a:bodyPr/>
          <a:lstStyle/>
          <a:p>
            <a:fld id="{360D54F1-1E69-41BF-8A89-6B497D4E24EC}" type="slidenum">
              <a:rPr lang="en-US" smtClean="0"/>
              <a:t>7</a:t>
            </a:fld>
            <a:endParaRPr lang="en-US"/>
          </a:p>
        </p:txBody>
      </p:sp>
    </p:spTree>
    <p:extLst>
      <p:ext uri="{BB962C8B-B14F-4D97-AF65-F5344CB8AC3E}">
        <p14:creationId xmlns:p14="http://schemas.microsoft.com/office/powerpoint/2010/main" val="292616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34"/>
                                        </p:tgtEl>
                                        <p:attrNameLst>
                                          <p:attrName>style.visibility</p:attrName>
                                        </p:attrNameLst>
                                      </p:cBhvr>
                                      <p:to>
                                        <p:strVal val="visible"/>
                                      </p:to>
                                    </p:set>
                                    <p:anim calcmode="lin" valueType="num">
                                      <p:cBhvr additive="base">
                                        <p:cTn id="17" dur="500" fill="hold"/>
                                        <p:tgtEl>
                                          <p:spTgt spid="1034"/>
                                        </p:tgtEl>
                                        <p:attrNameLst>
                                          <p:attrName>ppt_x</p:attrName>
                                        </p:attrNameLst>
                                      </p:cBhvr>
                                      <p:tavLst>
                                        <p:tav tm="0">
                                          <p:val>
                                            <p:strVal val="#ppt_x"/>
                                          </p:val>
                                        </p:tav>
                                        <p:tav tm="100000">
                                          <p:val>
                                            <p:strVal val="#ppt_x"/>
                                          </p:val>
                                        </p:tav>
                                      </p:tavLst>
                                    </p:anim>
                                    <p:anim calcmode="lin" valueType="num">
                                      <p:cBhvr additive="base">
                                        <p:cTn id="18" dur="500" fill="hold"/>
                                        <p:tgtEl>
                                          <p:spTgt spid="103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ppt_x"/>
                                          </p:val>
                                        </p:tav>
                                        <p:tav tm="100000">
                                          <p:val>
                                            <p:strVal val="#ppt_x"/>
                                          </p:val>
                                        </p:tav>
                                      </p:tavLst>
                                    </p:anim>
                                    <p:anim calcmode="lin" valueType="num">
                                      <p:cBhvr additive="base">
                                        <p:cTn id="2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additive="base">
                                        <p:cTn id="31" dur="500" fill="hold"/>
                                        <p:tgtEl>
                                          <p:spTgt spid="39"/>
                                        </p:tgtEl>
                                        <p:attrNameLst>
                                          <p:attrName>ppt_x</p:attrName>
                                        </p:attrNameLst>
                                      </p:cBhvr>
                                      <p:tavLst>
                                        <p:tav tm="0">
                                          <p:val>
                                            <p:strVal val="#ppt_x"/>
                                          </p:val>
                                        </p:tav>
                                        <p:tav tm="100000">
                                          <p:val>
                                            <p:strVal val="#ppt_x"/>
                                          </p:val>
                                        </p:tav>
                                      </p:tavLst>
                                    </p:anim>
                                    <p:anim calcmode="lin" valueType="num">
                                      <p:cBhvr additive="base">
                                        <p:cTn id="32" dur="500" fill="hold"/>
                                        <p:tgtEl>
                                          <p:spTgt spid="3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026"/>
                                        </p:tgtEl>
                                        <p:attrNameLst>
                                          <p:attrName>style.visibility</p:attrName>
                                        </p:attrNameLst>
                                      </p:cBhvr>
                                      <p:to>
                                        <p:strVal val="visible"/>
                                      </p:to>
                                    </p:set>
                                    <p:anim calcmode="lin" valueType="num">
                                      <p:cBhvr additive="base">
                                        <p:cTn id="35" dur="500" fill="hold"/>
                                        <p:tgtEl>
                                          <p:spTgt spid="1026"/>
                                        </p:tgtEl>
                                        <p:attrNameLst>
                                          <p:attrName>ppt_x</p:attrName>
                                        </p:attrNameLst>
                                      </p:cBhvr>
                                      <p:tavLst>
                                        <p:tav tm="0">
                                          <p:val>
                                            <p:strVal val="#ppt_x"/>
                                          </p:val>
                                        </p:tav>
                                        <p:tav tm="100000">
                                          <p:val>
                                            <p:strVal val="#ppt_x"/>
                                          </p:val>
                                        </p:tav>
                                      </p:tavLst>
                                    </p:anim>
                                    <p:anim calcmode="lin" valueType="num">
                                      <p:cBhvr additive="base">
                                        <p:cTn id="36" dur="500" fill="hold"/>
                                        <p:tgtEl>
                                          <p:spTgt spid="102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036"/>
                                        </p:tgtEl>
                                        <p:attrNameLst>
                                          <p:attrName>style.visibility</p:attrName>
                                        </p:attrNameLst>
                                      </p:cBhvr>
                                      <p:to>
                                        <p:strVal val="visible"/>
                                      </p:to>
                                    </p:set>
                                    <p:anim calcmode="lin" valueType="num">
                                      <p:cBhvr additive="base">
                                        <p:cTn id="39" dur="500" fill="hold"/>
                                        <p:tgtEl>
                                          <p:spTgt spid="1036"/>
                                        </p:tgtEl>
                                        <p:attrNameLst>
                                          <p:attrName>ppt_x</p:attrName>
                                        </p:attrNameLst>
                                      </p:cBhvr>
                                      <p:tavLst>
                                        <p:tav tm="0">
                                          <p:val>
                                            <p:strVal val="#ppt_x"/>
                                          </p:val>
                                        </p:tav>
                                        <p:tav tm="100000">
                                          <p:val>
                                            <p:strVal val="#ppt_x"/>
                                          </p:val>
                                        </p:tav>
                                      </p:tavLst>
                                    </p:anim>
                                    <p:anim calcmode="lin" valueType="num">
                                      <p:cBhvr additive="base">
                                        <p:cTn id="4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038"/>
                                        </p:tgtEl>
                                        <p:attrNameLst>
                                          <p:attrName>style.visibility</p:attrName>
                                        </p:attrNameLst>
                                      </p:cBhvr>
                                      <p:to>
                                        <p:strVal val="visible"/>
                                      </p:to>
                                    </p:set>
                                    <p:anim calcmode="lin" valueType="num">
                                      <p:cBhvr additive="base">
                                        <p:cTn id="45" dur="500" fill="hold"/>
                                        <p:tgtEl>
                                          <p:spTgt spid="1038"/>
                                        </p:tgtEl>
                                        <p:attrNameLst>
                                          <p:attrName>ppt_x</p:attrName>
                                        </p:attrNameLst>
                                      </p:cBhvr>
                                      <p:tavLst>
                                        <p:tav tm="0">
                                          <p:val>
                                            <p:strVal val="#ppt_x"/>
                                          </p:val>
                                        </p:tav>
                                        <p:tav tm="100000">
                                          <p:val>
                                            <p:strVal val="#ppt_x"/>
                                          </p:val>
                                        </p:tav>
                                      </p:tavLst>
                                    </p:anim>
                                    <p:anim calcmode="lin" valueType="num">
                                      <p:cBhvr additive="base">
                                        <p:cTn id="46" dur="500" fill="hold"/>
                                        <p:tgtEl>
                                          <p:spTgt spid="1038"/>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032"/>
                                        </p:tgtEl>
                                        <p:attrNameLst>
                                          <p:attrName>style.visibility</p:attrName>
                                        </p:attrNameLst>
                                      </p:cBhvr>
                                      <p:to>
                                        <p:strVal val="visible"/>
                                      </p:to>
                                    </p:set>
                                    <p:anim calcmode="lin" valueType="num">
                                      <p:cBhvr additive="base">
                                        <p:cTn id="49" dur="500" fill="hold"/>
                                        <p:tgtEl>
                                          <p:spTgt spid="1032"/>
                                        </p:tgtEl>
                                        <p:attrNameLst>
                                          <p:attrName>ppt_x</p:attrName>
                                        </p:attrNameLst>
                                      </p:cBhvr>
                                      <p:tavLst>
                                        <p:tav tm="0">
                                          <p:val>
                                            <p:strVal val="#ppt_x"/>
                                          </p:val>
                                        </p:tav>
                                        <p:tav tm="100000">
                                          <p:val>
                                            <p:strVal val="#ppt_x"/>
                                          </p:val>
                                        </p:tav>
                                      </p:tavLst>
                                    </p:anim>
                                    <p:anim calcmode="lin" valueType="num">
                                      <p:cBhvr additive="base">
                                        <p:cTn id="50" dur="500" fill="hold"/>
                                        <p:tgtEl>
                                          <p:spTgt spid="1032"/>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additive="base">
                                        <p:cTn id="53" dur="500" fill="hold"/>
                                        <p:tgtEl>
                                          <p:spTgt spid="40"/>
                                        </p:tgtEl>
                                        <p:attrNameLst>
                                          <p:attrName>ppt_x</p:attrName>
                                        </p:attrNameLst>
                                      </p:cBhvr>
                                      <p:tavLst>
                                        <p:tav tm="0">
                                          <p:val>
                                            <p:strVal val="#ppt_x"/>
                                          </p:val>
                                        </p:tav>
                                        <p:tav tm="100000">
                                          <p:val>
                                            <p:strVal val="#ppt_x"/>
                                          </p:val>
                                        </p:tav>
                                      </p:tavLst>
                                    </p:anim>
                                    <p:anim calcmode="lin" valueType="num">
                                      <p:cBhvr additive="base">
                                        <p:cTn id="5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030"/>
                                        </p:tgtEl>
                                        <p:attrNameLst>
                                          <p:attrName>style.visibility</p:attrName>
                                        </p:attrNameLst>
                                      </p:cBhvr>
                                      <p:to>
                                        <p:strVal val="visible"/>
                                      </p:to>
                                    </p:set>
                                    <p:anim calcmode="lin" valueType="num">
                                      <p:cBhvr additive="base">
                                        <p:cTn id="59" dur="500" fill="hold"/>
                                        <p:tgtEl>
                                          <p:spTgt spid="1030"/>
                                        </p:tgtEl>
                                        <p:attrNameLst>
                                          <p:attrName>ppt_x</p:attrName>
                                        </p:attrNameLst>
                                      </p:cBhvr>
                                      <p:tavLst>
                                        <p:tav tm="0">
                                          <p:val>
                                            <p:strVal val="#ppt_x"/>
                                          </p:val>
                                        </p:tav>
                                        <p:tav tm="100000">
                                          <p:val>
                                            <p:strVal val="#ppt_x"/>
                                          </p:val>
                                        </p:tav>
                                      </p:tavLst>
                                    </p:anim>
                                    <p:anim calcmode="lin" valueType="num">
                                      <p:cBhvr additive="base">
                                        <p:cTn id="60" dur="500" fill="hold"/>
                                        <p:tgtEl>
                                          <p:spTgt spid="1030"/>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42"/>
                                        </p:tgtEl>
                                        <p:attrNameLst>
                                          <p:attrName>style.visibility</p:attrName>
                                        </p:attrNameLst>
                                      </p:cBhvr>
                                      <p:to>
                                        <p:strVal val="visible"/>
                                      </p:to>
                                    </p:set>
                                    <p:anim calcmode="lin" valueType="num">
                                      <p:cBhvr additive="base">
                                        <p:cTn id="63" dur="500" fill="hold"/>
                                        <p:tgtEl>
                                          <p:spTgt spid="42"/>
                                        </p:tgtEl>
                                        <p:attrNameLst>
                                          <p:attrName>ppt_x</p:attrName>
                                        </p:attrNameLst>
                                      </p:cBhvr>
                                      <p:tavLst>
                                        <p:tav tm="0">
                                          <p:val>
                                            <p:strVal val="#ppt_x"/>
                                          </p:val>
                                        </p:tav>
                                        <p:tav tm="100000">
                                          <p:val>
                                            <p:strVal val="#ppt_x"/>
                                          </p:val>
                                        </p:tav>
                                      </p:tavLst>
                                    </p:anim>
                                    <p:anim calcmode="lin" valueType="num">
                                      <p:cBhvr additive="base">
                                        <p:cTn id="6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54"/>
                                        </p:tgtEl>
                                        <p:attrNameLst>
                                          <p:attrName>style.visibility</p:attrName>
                                        </p:attrNameLst>
                                      </p:cBhvr>
                                      <p:to>
                                        <p:strVal val="visible"/>
                                      </p:to>
                                    </p:set>
                                    <p:anim calcmode="lin" valueType="num">
                                      <p:cBhvr additive="base">
                                        <p:cTn id="69" dur="500" fill="hold"/>
                                        <p:tgtEl>
                                          <p:spTgt spid="54"/>
                                        </p:tgtEl>
                                        <p:attrNameLst>
                                          <p:attrName>ppt_x</p:attrName>
                                        </p:attrNameLst>
                                      </p:cBhvr>
                                      <p:tavLst>
                                        <p:tav tm="0">
                                          <p:val>
                                            <p:strVal val="#ppt_x"/>
                                          </p:val>
                                        </p:tav>
                                        <p:tav tm="100000">
                                          <p:val>
                                            <p:strVal val="#ppt_x"/>
                                          </p:val>
                                        </p:tav>
                                      </p:tavLst>
                                    </p:anim>
                                    <p:anim calcmode="lin" valueType="num">
                                      <p:cBhvr additive="base">
                                        <p:cTn id="70" dur="500" fill="hold"/>
                                        <p:tgtEl>
                                          <p:spTgt spid="54"/>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51"/>
                                        </p:tgtEl>
                                        <p:attrNameLst>
                                          <p:attrName>style.visibility</p:attrName>
                                        </p:attrNameLst>
                                      </p:cBhvr>
                                      <p:to>
                                        <p:strVal val="visible"/>
                                      </p:to>
                                    </p:set>
                                    <p:anim calcmode="lin" valueType="num">
                                      <p:cBhvr additive="base">
                                        <p:cTn id="73" dur="500" fill="hold"/>
                                        <p:tgtEl>
                                          <p:spTgt spid="51"/>
                                        </p:tgtEl>
                                        <p:attrNameLst>
                                          <p:attrName>ppt_x</p:attrName>
                                        </p:attrNameLst>
                                      </p:cBhvr>
                                      <p:tavLst>
                                        <p:tav tm="0">
                                          <p:val>
                                            <p:strVal val="#ppt_x"/>
                                          </p:val>
                                        </p:tav>
                                        <p:tav tm="100000">
                                          <p:val>
                                            <p:strVal val="#ppt_x"/>
                                          </p:val>
                                        </p:tav>
                                      </p:tavLst>
                                    </p:anim>
                                    <p:anim calcmode="lin" valueType="num">
                                      <p:cBhvr additive="base">
                                        <p:cTn id="7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1" grpId="0"/>
      <p:bldP spid="42" grpId="0"/>
      <p:bldP spid="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图片 49">
            <a:extLst>
              <a:ext uri="{FF2B5EF4-FFF2-40B4-BE49-F238E27FC236}">
                <a16:creationId xmlns:a16="http://schemas.microsoft.com/office/drawing/2014/main" id="{7CE6C0EB-A5F6-85BC-1FFB-C371F00A855F}"/>
              </a:ext>
            </a:extLst>
          </p:cNvPr>
          <p:cNvPicPr>
            <a:picLocks noChangeAspect="1"/>
          </p:cNvPicPr>
          <p:nvPr/>
        </p:nvPicPr>
        <p:blipFill>
          <a:blip r:embed="rId2"/>
          <a:stretch>
            <a:fillRect/>
          </a:stretch>
        </p:blipFill>
        <p:spPr>
          <a:xfrm>
            <a:off x="7116751" y="1139577"/>
            <a:ext cx="4002229" cy="2969887"/>
          </a:xfrm>
          <a:prstGeom prst="rect">
            <a:avLst/>
          </a:prstGeom>
        </p:spPr>
      </p:pic>
      <p:sp>
        <p:nvSpPr>
          <p:cNvPr id="6" name="文本框 5">
            <a:extLst>
              <a:ext uri="{FF2B5EF4-FFF2-40B4-BE49-F238E27FC236}">
                <a16:creationId xmlns:a16="http://schemas.microsoft.com/office/drawing/2014/main" id="{B28CDFB4-293E-541D-AE41-7515BD9A8C52}"/>
              </a:ext>
            </a:extLst>
          </p:cNvPr>
          <p:cNvSpPr txBox="1"/>
          <p:nvPr/>
        </p:nvSpPr>
        <p:spPr>
          <a:xfrm>
            <a:off x="681508" y="1166365"/>
            <a:ext cx="4493051" cy="2246769"/>
          </a:xfrm>
          <a:prstGeom prst="rect">
            <a:avLst/>
          </a:prstGeom>
          <a:noFill/>
        </p:spPr>
        <p:txBody>
          <a:bodyPr wrap="square">
            <a:spAutoFit/>
          </a:bodyPr>
          <a:lstStyle/>
          <a:p>
            <a:r>
              <a:rPr lang="zh-CN" altLang="en-US" sz="2000" b="1" dirty="0">
                <a:solidFill>
                  <a:srgbClr val="FF0000"/>
                </a:solidFill>
                <a:latin typeface="Calibri" panose="020F0502020204030204" pitchFamily="34" charset="0"/>
                <a:cs typeface="Calibri" panose="020F0502020204030204" pitchFamily="34" charset="0"/>
              </a:rPr>
              <a:t>Jane</a:t>
            </a:r>
            <a:r>
              <a:rPr lang="zh-CN" altLang="en-US" sz="2000" dirty="0">
                <a:latin typeface="Calibri" panose="020F0502020204030204" pitchFamily="34" charset="0"/>
                <a:cs typeface="Calibri" panose="020F0502020204030204" pitchFamily="34" charset="0"/>
              </a:rPr>
              <a:t>, a 45-year-old </a:t>
            </a:r>
            <a:r>
              <a:rPr lang="zh-CN" altLang="en-US" sz="2000" u="sng" dirty="0">
                <a:latin typeface="Calibri" panose="020F0502020204030204" pitchFamily="34" charset="0"/>
                <a:cs typeface="Calibri" panose="020F0502020204030204" pitchFamily="34" charset="0"/>
              </a:rPr>
              <a:t>woman</a:t>
            </a:r>
            <a:r>
              <a:rPr lang="zh-CN" altLang="en-US" sz="2000" dirty="0">
                <a:latin typeface="Calibri" panose="020F0502020204030204" pitchFamily="34" charset="0"/>
                <a:cs typeface="Calibri" panose="020F0502020204030204" pitchFamily="34" charset="0"/>
              </a:rPr>
              <a:t>, visited her </a:t>
            </a:r>
            <a:r>
              <a:rPr lang="zh-CN" altLang="en-US" sz="2000" u="sng" dirty="0">
                <a:latin typeface="Calibri" panose="020F0502020204030204" pitchFamily="34" charset="0"/>
                <a:cs typeface="Calibri" panose="020F0502020204030204" pitchFamily="34" charset="0"/>
              </a:rPr>
              <a:t>primary care physician</a:t>
            </a:r>
            <a:r>
              <a:rPr lang="zh-CN" altLang="en-US" sz="2000" b="1" dirty="0">
                <a:latin typeface="Calibri" panose="020F0502020204030204" pitchFamily="34" charset="0"/>
                <a:cs typeface="Calibri" panose="020F0502020204030204" pitchFamily="34" charset="0"/>
              </a:rPr>
              <a:t>, </a:t>
            </a:r>
            <a:r>
              <a:rPr lang="zh-CN" altLang="en-US" sz="2000" b="1" dirty="0">
                <a:solidFill>
                  <a:srgbClr val="FF0000"/>
                </a:solidFill>
                <a:latin typeface="Calibri" panose="020F0502020204030204" pitchFamily="34" charset="0"/>
                <a:cs typeface="Calibri" panose="020F0502020204030204" pitchFamily="34" charset="0"/>
              </a:rPr>
              <a:t>Dr. Smith</a:t>
            </a:r>
            <a:r>
              <a:rPr lang="zh-CN" altLang="en-US" sz="2000" dirty="0">
                <a:latin typeface="Calibri" panose="020F0502020204030204" pitchFamily="34" charset="0"/>
                <a:cs typeface="Calibri" panose="020F0502020204030204" pitchFamily="34" charset="0"/>
              </a:rPr>
              <a:t>, for her annual checkup. During the appointment, Dr. Smith discovered abnormalities in her </a:t>
            </a:r>
            <a:r>
              <a:rPr lang="zh-CN" altLang="en-US" sz="2000" b="1" dirty="0">
                <a:solidFill>
                  <a:srgbClr val="FFC000"/>
                </a:solidFill>
                <a:latin typeface="Calibri" panose="020F0502020204030204" pitchFamily="34" charset="0"/>
                <a:cs typeface="Calibri" panose="020F0502020204030204" pitchFamily="34" charset="0"/>
              </a:rPr>
              <a:t>blood test results </a:t>
            </a:r>
            <a:r>
              <a:rPr lang="zh-CN" altLang="en-US" sz="2000" dirty="0">
                <a:latin typeface="Calibri" panose="020F0502020204030204" pitchFamily="34" charset="0"/>
                <a:cs typeface="Calibri" panose="020F0502020204030204" pitchFamily="34" charset="0"/>
              </a:rPr>
              <a:t>and sen</a:t>
            </a:r>
            <a:r>
              <a:rPr lang="en" altLang="zh-CN" sz="2000" dirty="0">
                <a:latin typeface="Calibri" panose="020F0502020204030204" pitchFamily="34" charset="0"/>
                <a:cs typeface="Calibri" panose="020F0502020204030204" pitchFamily="34" charset="0"/>
              </a:rPr>
              <a:t>t the results to </a:t>
            </a:r>
            <a:r>
              <a:rPr lang="en" altLang="zh-CN" sz="2000" b="1" dirty="0">
                <a:solidFill>
                  <a:srgbClr val="FF0000"/>
                </a:solidFill>
                <a:latin typeface="Calibri" panose="020F0502020204030204" pitchFamily="34" charset="0"/>
                <a:cs typeface="Calibri" panose="020F0502020204030204" pitchFamily="34" charset="0"/>
              </a:rPr>
              <a:t>Dr. Adams</a:t>
            </a:r>
            <a:r>
              <a:rPr lang="zh-CN" altLang="en-US" sz="2000" b="1" dirty="0">
                <a:solidFill>
                  <a:srgbClr val="FF0000"/>
                </a:solidFill>
                <a:latin typeface="Calibri" panose="020F0502020204030204" pitchFamily="34" charset="0"/>
                <a:cs typeface="Calibri" panose="020F0502020204030204" pitchFamily="34" charset="0"/>
              </a:rPr>
              <a:t> </a:t>
            </a:r>
            <a:r>
              <a:rPr lang="zh-CN" altLang="en-US" sz="2000" dirty="0">
                <a:latin typeface="Calibri" panose="020F0502020204030204" pitchFamily="34" charset="0"/>
                <a:cs typeface="Calibri" panose="020F0502020204030204" pitchFamily="34" charset="0"/>
              </a:rPr>
              <a:t>for </a:t>
            </a:r>
            <a:r>
              <a:rPr lang="zh-CN" altLang="en-US" sz="2000" b="1" dirty="0">
                <a:solidFill>
                  <a:srgbClr val="92D050"/>
                </a:solidFill>
                <a:latin typeface="Calibri" panose="020F0502020204030204" pitchFamily="34" charset="0"/>
                <a:cs typeface="Calibri" panose="020F0502020204030204" pitchFamily="34" charset="0"/>
              </a:rPr>
              <a:t>specialist diagnostic assessment and treatment planning</a:t>
            </a:r>
            <a:r>
              <a:rPr lang="zh-CN" altLang="en-US" sz="2000" dirty="0">
                <a:latin typeface="Calibri" panose="020F0502020204030204" pitchFamily="34" charset="0"/>
                <a:cs typeface="Calibri" panose="020F0502020204030204" pitchFamily="34" charset="0"/>
              </a:rPr>
              <a:t>.</a:t>
            </a:r>
          </a:p>
        </p:txBody>
      </p:sp>
      <p:sp>
        <p:nvSpPr>
          <p:cNvPr id="9" name="文本框 8">
            <a:extLst>
              <a:ext uri="{FF2B5EF4-FFF2-40B4-BE49-F238E27FC236}">
                <a16:creationId xmlns:a16="http://schemas.microsoft.com/office/drawing/2014/main" id="{EDA00E43-3DFC-75AA-D177-B9EEF13CDBDE}"/>
              </a:ext>
            </a:extLst>
          </p:cNvPr>
          <p:cNvSpPr txBox="1"/>
          <p:nvPr/>
        </p:nvSpPr>
        <p:spPr>
          <a:xfrm>
            <a:off x="97561" y="107625"/>
            <a:ext cx="10896495" cy="707886"/>
          </a:xfrm>
          <a:prstGeom prst="rect">
            <a:avLst/>
          </a:prstGeom>
          <a:noFill/>
        </p:spPr>
        <p:txBody>
          <a:bodyPr wrap="square" rtlCol="0">
            <a:spAutoFit/>
          </a:bodyPr>
          <a:lstStyle/>
          <a:p>
            <a:r>
              <a:rPr lang="en-US" altLang="zh-CN" sz="4000" dirty="0">
                <a:latin typeface="+mj-lt"/>
                <a:ea typeface="+mj-ea"/>
                <a:cs typeface="+mj-cs"/>
              </a:rPr>
              <a:t>How does Contextual Integrity Help with the Case?</a:t>
            </a:r>
          </a:p>
        </p:txBody>
      </p:sp>
      <p:pic>
        <p:nvPicPr>
          <p:cNvPr id="15" name="图片 14" descr="图标&#10;&#10;描述已自动生成">
            <a:extLst>
              <a:ext uri="{FF2B5EF4-FFF2-40B4-BE49-F238E27FC236}">
                <a16:creationId xmlns:a16="http://schemas.microsoft.com/office/drawing/2014/main" id="{557C8E38-0537-39B2-31F5-42440327F56A}"/>
              </a:ext>
            </a:extLst>
          </p:cNvPr>
          <p:cNvPicPr>
            <a:picLocks noChangeAspect="1"/>
          </p:cNvPicPr>
          <p:nvPr/>
        </p:nvPicPr>
        <p:blipFill>
          <a:blip r:embed="rId3"/>
          <a:stretch>
            <a:fillRect/>
          </a:stretch>
        </p:blipFill>
        <p:spPr>
          <a:xfrm>
            <a:off x="8525169" y="4362222"/>
            <a:ext cx="960953" cy="960953"/>
          </a:xfrm>
          <a:prstGeom prst="rect">
            <a:avLst/>
          </a:prstGeom>
        </p:spPr>
      </p:pic>
      <p:pic>
        <p:nvPicPr>
          <p:cNvPr id="16" name="图片 15" descr="图标&#10;&#10;中度可信度描述已自动生成">
            <a:extLst>
              <a:ext uri="{FF2B5EF4-FFF2-40B4-BE49-F238E27FC236}">
                <a16:creationId xmlns:a16="http://schemas.microsoft.com/office/drawing/2014/main" id="{E1060D47-EF9D-9134-6004-182A9D64CD52}"/>
              </a:ext>
            </a:extLst>
          </p:cNvPr>
          <p:cNvPicPr>
            <a:picLocks noChangeAspect="1"/>
          </p:cNvPicPr>
          <p:nvPr/>
        </p:nvPicPr>
        <p:blipFill>
          <a:blip r:embed="rId4"/>
          <a:stretch>
            <a:fillRect/>
          </a:stretch>
        </p:blipFill>
        <p:spPr>
          <a:xfrm>
            <a:off x="2756974" y="4433912"/>
            <a:ext cx="814413" cy="814413"/>
          </a:xfrm>
          <a:prstGeom prst="rect">
            <a:avLst/>
          </a:prstGeom>
        </p:spPr>
      </p:pic>
      <p:pic>
        <p:nvPicPr>
          <p:cNvPr id="17" name="Picture 2">
            <a:extLst>
              <a:ext uri="{FF2B5EF4-FFF2-40B4-BE49-F238E27FC236}">
                <a16:creationId xmlns:a16="http://schemas.microsoft.com/office/drawing/2014/main" id="{1F01B7C9-09C6-1DDC-5E89-991C3CD175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3129" y="5024315"/>
            <a:ext cx="1211213" cy="121121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a:extLst>
              <a:ext uri="{FF2B5EF4-FFF2-40B4-BE49-F238E27FC236}">
                <a16:creationId xmlns:a16="http://schemas.microsoft.com/office/drawing/2014/main" id="{A4A92245-33DE-F567-7D24-21EDADEDC9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1733" y="3592926"/>
            <a:ext cx="1248193" cy="124819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FCBF32FD-001D-C338-32BB-48CEDAB5F3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05511" y="4613192"/>
            <a:ext cx="1051642" cy="105164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a:extLst>
              <a:ext uri="{FF2B5EF4-FFF2-40B4-BE49-F238E27FC236}">
                <a16:creationId xmlns:a16="http://schemas.microsoft.com/office/drawing/2014/main" id="{F0DB8FA6-314C-35D6-B29B-203DBC8DD6D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59648" y="4479237"/>
            <a:ext cx="5093223" cy="42252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a:extLst>
              <a:ext uri="{FF2B5EF4-FFF2-40B4-BE49-F238E27FC236}">
                <a16:creationId xmlns:a16="http://schemas.microsoft.com/office/drawing/2014/main" id="{FFFE9FE6-4DEC-B333-12C9-A473C3A04B7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56853" y="4779113"/>
            <a:ext cx="1774890" cy="102397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4">
            <a:extLst>
              <a:ext uri="{FF2B5EF4-FFF2-40B4-BE49-F238E27FC236}">
                <a16:creationId xmlns:a16="http://schemas.microsoft.com/office/drawing/2014/main" id="{029FE3C7-9671-6AAF-4BD9-F076C09452F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33616" y="4931799"/>
            <a:ext cx="1130865" cy="913391"/>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直线箭头连接符 27">
            <a:extLst>
              <a:ext uri="{FF2B5EF4-FFF2-40B4-BE49-F238E27FC236}">
                <a16:creationId xmlns:a16="http://schemas.microsoft.com/office/drawing/2014/main" id="{C4DC563A-CEFE-72DD-5581-78D3099670EB}"/>
              </a:ext>
            </a:extLst>
          </p:cNvPr>
          <p:cNvCxnSpPr>
            <a:endCxn id="16" idx="0"/>
          </p:cNvCxnSpPr>
          <p:nvPr/>
        </p:nvCxnSpPr>
        <p:spPr>
          <a:xfrm flipH="1">
            <a:off x="3164181" y="1791477"/>
            <a:ext cx="313029" cy="2642435"/>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29" name="直线箭头连接符 28">
            <a:extLst>
              <a:ext uri="{FF2B5EF4-FFF2-40B4-BE49-F238E27FC236}">
                <a16:creationId xmlns:a16="http://schemas.microsoft.com/office/drawing/2014/main" id="{CDBBC46E-39B7-A90B-C146-F5EDAD3915EE}"/>
              </a:ext>
            </a:extLst>
          </p:cNvPr>
          <p:cNvCxnSpPr>
            <a:cxnSpLocks/>
            <a:endCxn id="15" idx="0"/>
          </p:cNvCxnSpPr>
          <p:nvPr/>
        </p:nvCxnSpPr>
        <p:spPr>
          <a:xfrm>
            <a:off x="1882611" y="3076249"/>
            <a:ext cx="7123035" cy="1285973"/>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32" name="直线箭头连接符 31">
            <a:extLst>
              <a:ext uri="{FF2B5EF4-FFF2-40B4-BE49-F238E27FC236}">
                <a16:creationId xmlns:a16="http://schemas.microsoft.com/office/drawing/2014/main" id="{F549A9EC-5D93-8B56-B0C8-17557A2F02A8}"/>
              </a:ext>
            </a:extLst>
          </p:cNvPr>
          <p:cNvCxnSpPr>
            <a:cxnSpLocks/>
          </p:cNvCxnSpPr>
          <p:nvPr/>
        </p:nvCxnSpPr>
        <p:spPr>
          <a:xfrm>
            <a:off x="1073020" y="1444916"/>
            <a:ext cx="4366727" cy="3925961"/>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35" name="直线箭头连接符 34">
            <a:extLst>
              <a:ext uri="{FF2B5EF4-FFF2-40B4-BE49-F238E27FC236}">
                <a16:creationId xmlns:a16="http://schemas.microsoft.com/office/drawing/2014/main" id="{2EEF7B1D-2D53-A30C-776E-6276998733AC}"/>
              </a:ext>
            </a:extLst>
          </p:cNvPr>
          <p:cNvCxnSpPr>
            <a:cxnSpLocks/>
          </p:cNvCxnSpPr>
          <p:nvPr/>
        </p:nvCxnSpPr>
        <p:spPr>
          <a:xfrm>
            <a:off x="2111566" y="2666195"/>
            <a:ext cx="4793061" cy="2265604"/>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38" name="直线箭头连接符 37">
            <a:extLst>
              <a:ext uri="{FF2B5EF4-FFF2-40B4-BE49-F238E27FC236}">
                <a16:creationId xmlns:a16="http://schemas.microsoft.com/office/drawing/2014/main" id="{5E30BFC5-19C5-FD0F-C95B-5BF50C501D29}"/>
              </a:ext>
            </a:extLst>
          </p:cNvPr>
          <p:cNvCxnSpPr>
            <a:cxnSpLocks/>
          </p:cNvCxnSpPr>
          <p:nvPr/>
        </p:nvCxnSpPr>
        <p:spPr>
          <a:xfrm>
            <a:off x="2705878" y="3254853"/>
            <a:ext cx="2825865" cy="788722"/>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41" name="直线箭头连接符 40">
            <a:extLst>
              <a:ext uri="{FF2B5EF4-FFF2-40B4-BE49-F238E27FC236}">
                <a16:creationId xmlns:a16="http://schemas.microsoft.com/office/drawing/2014/main" id="{402D1649-2770-00A4-5CEF-EA3F94C9538C}"/>
              </a:ext>
            </a:extLst>
          </p:cNvPr>
          <p:cNvCxnSpPr>
            <a:cxnSpLocks/>
          </p:cNvCxnSpPr>
          <p:nvPr/>
        </p:nvCxnSpPr>
        <p:spPr>
          <a:xfrm flipH="1">
            <a:off x="3425670" y="2708846"/>
            <a:ext cx="4517503" cy="1765667"/>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44" name="直线箭头连接符 43">
            <a:extLst>
              <a:ext uri="{FF2B5EF4-FFF2-40B4-BE49-F238E27FC236}">
                <a16:creationId xmlns:a16="http://schemas.microsoft.com/office/drawing/2014/main" id="{58DDB0D8-88FC-5903-184B-ED707140CEDC}"/>
              </a:ext>
            </a:extLst>
          </p:cNvPr>
          <p:cNvCxnSpPr>
            <a:cxnSpLocks/>
            <a:endCxn id="15" idx="0"/>
          </p:cNvCxnSpPr>
          <p:nvPr/>
        </p:nvCxnSpPr>
        <p:spPr>
          <a:xfrm>
            <a:off x="8582707" y="2837589"/>
            <a:ext cx="422939" cy="1524633"/>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47" name="直线箭头连接符 46">
            <a:extLst>
              <a:ext uri="{FF2B5EF4-FFF2-40B4-BE49-F238E27FC236}">
                <a16:creationId xmlns:a16="http://schemas.microsoft.com/office/drawing/2014/main" id="{0DF89369-13B8-6FB4-74DD-F9783A521C5B}"/>
              </a:ext>
            </a:extLst>
          </p:cNvPr>
          <p:cNvCxnSpPr>
            <a:cxnSpLocks/>
          </p:cNvCxnSpPr>
          <p:nvPr/>
        </p:nvCxnSpPr>
        <p:spPr>
          <a:xfrm flipH="1">
            <a:off x="7324085" y="3112695"/>
            <a:ext cx="804216" cy="1819104"/>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54" name="直线箭头连接符 53">
            <a:extLst>
              <a:ext uri="{FF2B5EF4-FFF2-40B4-BE49-F238E27FC236}">
                <a16:creationId xmlns:a16="http://schemas.microsoft.com/office/drawing/2014/main" id="{4447595E-D83C-5D6C-304C-CA12F9E26F76}"/>
              </a:ext>
            </a:extLst>
          </p:cNvPr>
          <p:cNvCxnSpPr>
            <a:cxnSpLocks/>
          </p:cNvCxnSpPr>
          <p:nvPr/>
        </p:nvCxnSpPr>
        <p:spPr>
          <a:xfrm flipH="1">
            <a:off x="6134363" y="3649214"/>
            <a:ext cx="2277755" cy="502901"/>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57" name="下弧形箭头 56">
            <a:extLst>
              <a:ext uri="{FF2B5EF4-FFF2-40B4-BE49-F238E27FC236}">
                <a16:creationId xmlns:a16="http://schemas.microsoft.com/office/drawing/2014/main" id="{309B637F-A476-43C4-BC84-CC1AA42AA53A}"/>
              </a:ext>
            </a:extLst>
          </p:cNvPr>
          <p:cNvSpPr/>
          <p:nvPr/>
        </p:nvSpPr>
        <p:spPr>
          <a:xfrm>
            <a:off x="5161036" y="1534825"/>
            <a:ext cx="1903445" cy="778773"/>
          </a:xfrm>
          <a:prstGeom prst="curvedDownArrow">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58" name="下弧形箭头 57">
            <a:extLst>
              <a:ext uri="{FF2B5EF4-FFF2-40B4-BE49-F238E27FC236}">
                <a16:creationId xmlns:a16="http://schemas.microsoft.com/office/drawing/2014/main" id="{5E964B20-C7B3-8EAD-F9CF-01A3503EE4E5}"/>
              </a:ext>
            </a:extLst>
          </p:cNvPr>
          <p:cNvSpPr/>
          <p:nvPr/>
        </p:nvSpPr>
        <p:spPr>
          <a:xfrm rot="10800000">
            <a:off x="5107244" y="2508428"/>
            <a:ext cx="1903445" cy="778773"/>
          </a:xfrm>
          <a:prstGeom prst="curvedDownArrow">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59" name="文本框 58">
            <a:extLst>
              <a:ext uri="{FF2B5EF4-FFF2-40B4-BE49-F238E27FC236}">
                <a16:creationId xmlns:a16="http://schemas.microsoft.com/office/drawing/2014/main" id="{008DD4D3-78AB-866D-60C5-30ABA4B46F80}"/>
              </a:ext>
            </a:extLst>
          </p:cNvPr>
          <p:cNvSpPr txBox="1"/>
          <p:nvPr/>
        </p:nvSpPr>
        <p:spPr>
          <a:xfrm>
            <a:off x="5545809" y="2174495"/>
            <a:ext cx="1128707"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Ground</a:t>
            </a:r>
            <a:endParaRPr kumimoji="1" lang="zh-CN" altLang="en-US" sz="2400" dirty="0">
              <a:latin typeface="Calibri" panose="020F0502020204030204" pitchFamily="34" charset="0"/>
              <a:cs typeface="Calibri" panose="020F0502020204030204" pitchFamily="34" charset="0"/>
            </a:endParaRPr>
          </a:p>
        </p:txBody>
      </p:sp>
      <p:sp>
        <p:nvSpPr>
          <p:cNvPr id="4" name="文本框 37">
            <a:extLst>
              <a:ext uri="{FF2B5EF4-FFF2-40B4-BE49-F238E27FC236}">
                <a16:creationId xmlns:a16="http://schemas.microsoft.com/office/drawing/2014/main" id="{14819054-D3BD-9EAD-84EB-6733A90698AF}"/>
              </a:ext>
            </a:extLst>
          </p:cNvPr>
          <p:cNvSpPr txBox="1"/>
          <p:nvPr/>
        </p:nvSpPr>
        <p:spPr>
          <a:xfrm>
            <a:off x="1336319" y="4813634"/>
            <a:ext cx="1064715"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Sender</a:t>
            </a:r>
            <a:endParaRPr kumimoji="1" lang="zh-CN" altLang="en-US" sz="2400" dirty="0">
              <a:latin typeface="Calibri" panose="020F0502020204030204" pitchFamily="34" charset="0"/>
              <a:cs typeface="Calibri" panose="020F0502020204030204" pitchFamily="34" charset="0"/>
            </a:endParaRPr>
          </a:p>
        </p:txBody>
      </p:sp>
      <p:sp>
        <p:nvSpPr>
          <p:cNvPr id="5" name="文本框 38">
            <a:extLst>
              <a:ext uri="{FF2B5EF4-FFF2-40B4-BE49-F238E27FC236}">
                <a16:creationId xmlns:a16="http://schemas.microsoft.com/office/drawing/2014/main" id="{B21B59F8-A1EE-2AE8-F0A1-4CC4A7EF00E9}"/>
              </a:ext>
            </a:extLst>
          </p:cNvPr>
          <p:cNvSpPr txBox="1"/>
          <p:nvPr/>
        </p:nvSpPr>
        <p:spPr>
          <a:xfrm>
            <a:off x="4456984" y="6097211"/>
            <a:ext cx="2659767"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Information Subject</a:t>
            </a:r>
            <a:endParaRPr kumimoji="1" lang="zh-CN" altLang="en-US" sz="2400" dirty="0">
              <a:latin typeface="Calibri" panose="020F0502020204030204" pitchFamily="34" charset="0"/>
              <a:cs typeface="Calibri" panose="020F0502020204030204" pitchFamily="34" charset="0"/>
            </a:endParaRPr>
          </a:p>
        </p:txBody>
      </p:sp>
      <p:sp>
        <p:nvSpPr>
          <p:cNvPr id="7" name="文本框 39">
            <a:extLst>
              <a:ext uri="{FF2B5EF4-FFF2-40B4-BE49-F238E27FC236}">
                <a16:creationId xmlns:a16="http://schemas.microsoft.com/office/drawing/2014/main" id="{24B80A33-B75F-345A-8300-3ABB63287CDF}"/>
              </a:ext>
            </a:extLst>
          </p:cNvPr>
          <p:cNvSpPr txBox="1"/>
          <p:nvPr/>
        </p:nvSpPr>
        <p:spPr>
          <a:xfrm>
            <a:off x="6352302" y="5520811"/>
            <a:ext cx="2326791"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Information Type</a:t>
            </a:r>
            <a:endParaRPr kumimoji="1" lang="zh-CN" altLang="en-US" sz="2400" dirty="0">
              <a:latin typeface="Calibri" panose="020F0502020204030204" pitchFamily="34" charset="0"/>
              <a:cs typeface="Calibri" panose="020F0502020204030204" pitchFamily="34" charset="0"/>
            </a:endParaRPr>
          </a:p>
        </p:txBody>
      </p:sp>
      <p:sp>
        <p:nvSpPr>
          <p:cNvPr id="8" name="文本框 40">
            <a:extLst>
              <a:ext uri="{FF2B5EF4-FFF2-40B4-BE49-F238E27FC236}">
                <a16:creationId xmlns:a16="http://schemas.microsoft.com/office/drawing/2014/main" id="{63B13ACD-09A4-0048-CE93-3A9F42E76385}"/>
              </a:ext>
            </a:extLst>
          </p:cNvPr>
          <p:cNvSpPr txBox="1"/>
          <p:nvPr/>
        </p:nvSpPr>
        <p:spPr>
          <a:xfrm>
            <a:off x="9406339" y="4713955"/>
            <a:ext cx="1348190"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Recipient</a:t>
            </a:r>
            <a:endParaRPr kumimoji="1" lang="zh-CN" altLang="en-US" sz="2400" dirty="0">
              <a:latin typeface="Calibri" panose="020F0502020204030204" pitchFamily="34" charset="0"/>
              <a:cs typeface="Calibri" panose="020F0502020204030204" pitchFamily="34" charset="0"/>
            </a:endParaRPr>
          </a:p>
        </p:txBody>
      </p:sp>
      <p:sp>
        <p:nvSpPr>
          <p:cNvPr id="10" name="文本框 41">
            <a:extLst>
              <a:ext uri="{FF2B5EF4-FFF2-40B4-BE49-F238E27FC236}">
                <a16:creationId xmlns:a16="http://schemas.microsoft.com/office/drawing/2014/main" id="{8B869D04-566A-FC18-536D-F821485D5603}"/>
              </a:ext>
            </a:extLst>
          </p:cNvPr>
          <p:cNvSpPr txBox="1"/>
          <p:nvPr/>
        </p:nvSpPr>
        <p:spPr>
          <a:xfrm>
            <a:off x="6039846" y="4068216"/>
            <a:ext cx="2951705" cy="461665"/>
          </a:xfrm>
          <a:prstGeom prst="rect">
            <a:avLst/>
          </a:prstGeom>
          <a:noFill/>
        </p:spPr>
        <p:txBody>
          <a:bodyPr wrap="none" rtlCol="0">
            <a:spAutoFit/>
          </a:bodyPr>
          <a:lstStyle/>
          <a:p>
            <a:r>
              <a:rPr kumimoji="1" lang="en-US" altLang="zh-CN" sz="2400" dirty="0">
                <a:latin typeface="Calibri" panose="020F0502020204030204" pitchFamily="34" charset="0"/>
                <a:cs typeface="Calibri" panose="020F0502020204030204" pitchFamily="34" charset="0"/>
              </a:rPr>
              <a:t>Transmission</a:t>
            </a:r>
            <a:r>
              <a:rPr kumimoji="1" lang="zh-CN" altLang="en-US" sz="2400" dirty="0">
                <a:latin typeface="Calibri" panose="020F0502020204030204" pitchFamily="34" charset="0"/>
                <a:cs typeface="Calibri" panose="020F0502020204030204" pitchFamily="34" charset="0"/>
              </a:rPr>
              <a:t> </a:t>
            </a:r>
            <a:r>
              <a:rPr kumimoji="1" lang="en-US" altLang="zh-CN" sz="2400" dirty="0">
                <a:latin typeface="Calibri" panose="020F0502020204030204" pitchFamily="34" charset="0"/>
                <a:cs typeface="Calibri" panose="020F0502020204030204" pitchFamily="34" charset="0"/>
              </a:rPr>
              <a:t>Principle</a:t>
            </a:r>
            <a:endParaRPr kumimoji="1" lang="zh-CN" altLang="en-US" sz="24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7E96EC91-9350-06BB-A824-06D7359F6D16}"/>
              </a:ext>
            </a:extLst>
          </p:cNvPr>
          <p:cNvSpPr>
            <a:spLocks noGrp="1"/>
          </p:cNvSpPr>
          <p:nvPr>
            <p:ph type="sldNum" sz="quarter" idx="12"/>
          </p:nvPr>
        </p:nvSpPr>
        <p:spPr/>
        <p:txBody>
          <a:bodyPr/>
          <a:lstStyle/>
          <a:p>
            <a:fld id="{360D54F1-1E69-41BF-8A89-6B497D4E24EC}" type="slidenum">
              <a:rPr lang="en-US" smtClean="0"/>
              <a:t>8</a:t>
            </a:fld>
            <a:endParaRPr lang="en-US"/>
          </a:p>
        </p:txBody>
      </p:sp>
      <p:sp>
        <p:nvSpPr>
          <p:cNvPr id="11" name="TextBox 10">
            <a:extLst>
              <a:ext uri="{FF2B5EF4-FFF2-40B4-BE49-F238E27FC236}">
                <a16:creationId xmlns:a16="http://schemas.microsoft.com/office/drawing/2014/main" id="{DDBECDCC-4202-BD15-3770-AF16148F5750}"/>
              </a:ext>
            </a:extLst>
          </p:cNvPr>
          <p:cNvSpPr txBox="1"/>
          <p:nvPr/>
        </p:nvSpPr>
        <p:spPr>
          <a:xfrm>
            <a:off x="0" y="6596390"/>
            <a:ext cx="11139475" cy="261610"/>
          </a:xfrm>
          <a:prstGeom prst="rect">
            <a:avLst/>
          </a:prstGeom>
          <a:noFill/>
        </p:spPr>
        <p:txBody>
          <a:bodyPr wrap="square">
            <a:spAutoFit/>
          </a:bodyPr>
          <a:lstStyle/>
          <a:p>
            <a:r>
              <a:rPr lang="en-US" altLang="zh-CN" sz="1100" dirty="0"/>
              <a:t>Wei Fan, Haoran Li, Zheye Deng, Weiqi Wang, Yangqiu Song. </a:t>
            </a:r>
            <a:r>
              <a:rPr lang="en-US" altLang="zh-CN" sz="1100" dirty="0" err="1"/>
              <a:t>GoldCoin</a:t>
            </a:r>
            <a:r>
              <a:rPr lang="en-US" altLang="zh-CN" sz="1100" dirty="0"/>
              <a:t>: Grounding Large Language Models in Privacy Laws via Contextual Integrity Theory. EMNLP 2024 Outstanding Paper.</a:t>
            </a:r>
          </a:p>
        </p:txBody>
      </p:sp>
    </p:spTree>
    <p:extLst>
      <p:ext uri="{BB962C8B-B14F-4D97-AF65-F5344CB8AC3E}">
        <p14:creationId xmlns:p14="http://schemas.microsoft.com/office/powerpoint/2010/main" val="368098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blinds(horizontal)">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dissolve">
                                      <p:cBhvr>
                                        <p:cTn id="17" dur="500"/>
                                        <p:tgtEl>
                                          <p:spTgt spid="28"/>
                                        </p:tgtEl>
                                      </p:cBhvr>
                                    </p:animEffect>
                                  </p:childTnLst>
                                </p:cTn>
                              </p:par>
                              <p:par>
                                <p:cTn id="18" presetID="9" presetClass="entr" presetSubtype="0" fill="hold" nodeType="with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dissolve">
                                      <p:cBhvr>
                                        <p:cTn id="20" dur="500"/>
                                        <p:tgtEl>
                                          <p:spTgt spid="41"/>
                                        </p:tgtEl>
                                      </p:cBhvr>
                                    </p:animEffect>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xit" presetSubtype="0" fill="hold" nodeType="clickEffect">
                                  <p:stCondLst>
                                    <p:cond delay="0"/>
                                  </p:stCondLst>
                                  <p:childTnLst>
                                    <p:animEffect transition="out" filter="dissolve">
                                      <p:cBhvr>
                                        <p:cTn id="28" dur="500"/>
                                        <p:tgtEl>
                                          <p:spTgt spid="28"/>
                                        </p:tgtEl>
                                      </p:cBhvr>
                                    </p:animEffect>
                                    <p:set>
                                      <p:cBhvr>
                                        <p:cTn id="29" dur="1" fill="hold">
                                          <p:stCondLst>
                                            <p:cond delay="499"/>
                                          </p:stCondLst>
                                        </p:cTn>
                                        <p:tgtEl>
                                          <p:spTgt spid="28"/>
                                        </p:tgtEl>
                                        <p:attrNameLst>
                                          <p:attrName>style.visibility</p:attrName>
                                        </p:attrNameLst>
                                      </p:cBhvr>
                                      <p:to>
                                        <p:strVal val="hidden"/>
                                      </p:to>
                                    </p:set>
                                  </p:childTnLst>
                                </p:cTn>
                              </p:par>
                              <p:par>
                                <p:cTn id="30" presetID="9" presetClass="exit" presetSubtype="0" fill="hold" nodeType="withEffect">
                                  <p:stCondLst>
                                    <p:cond delay="0"/>
                                  </p:stCondLst>
                                  <p:childTnLst>
                                    <p:animEffect transition="out" filter="dissolve">
                                      <p:cBhvr>
                                        <p:cTn id="31" dur="500"/>
                                        <p:tgtEl>
                                          <p:spTgt spid="41"/>
                                        </p:tgtEl>
                                      </p:cBhvr>
                                    </p:animEffect>
                                    <p:set>
                                      <p:cBhvr>
                                        <p:cTn id="32" dur="1" fill="hold">
                                          <p:stCondLst>
                                            <p:cond delay="499"/>
                                          </p:stCondLst>
                                        </p:cTn>
                                        <p:tgtEl>
                                          <p:spTgt spid="4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dissolve">
                                      <p:cBhvr>
                                        <p:cTn id="37" dur="500"/>
                                        <p:tgtEl>
                                          <p:spTgt spid="44"/>
                                        </p:tgtEl>
                                      </p:cBhvr>
                                    </p:animEffect>
                                  </p:childTnLst>
                                </p:cTn>
                              </p:par>
                              <p:par>
                                <p:cTn id="38" presetID="9" presetClass="entr" presetSubtype="0"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dissolve">
                                      <p:cBhvr>
                                        <p:cTn id="40" dur="500"/>
                                        <p:tgtEl>
                                          <p:spTgt spid="29"/>
                                        </p:tgtEl>
                                      </p:cBhvr>
                                    </p:animEffect>
                                  </p:childTnLst>
                                </p:cTn>
                              </p:par>
                              <p:par>
                                <p:cTn id="41" presetID="2" presetClass="entr" presetSubtype="4"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9" presetClass="exit" presetSubtype="0" fill="hold" nodeType="clickEffect">
                                  <p:stCondLst>
                                    <p:cond delay="0"/>
                                  </p:stCondLst>
                                  <p:childTnLst>
                                    <p:animEffect transition="out" filter="dissolve">
                                      <p:cBhvr>
                                        <p:cTn id="48" dur="500"/>
                                        <p:tgtEl>
                                          <p:spTgt spid="29"/>
                                        </p:tgtEl>
                                      </p:cBhvr>
                                    </p:animEffect>
                                    <p:set>
                                      <p:cBhvr>
                                        <p:cTn id="49" dur="1" fill="hold">
                                          <p:stCondLst>
                                            <p:cond delay="499"/>
                                          </p:stCondLst>
                                        </p:cTn>
                                        <p:tgtEl>
                                          <p:spTgt spid="29"/>
                                        </p:tgtEl>
                                        <p:attrNameLst>
                                          <p:attrName>style.visibility</p:attrName>
                                        </p:attrNameLst>
                                      </p:cBhvr>
                                      <p:to>
                                        <p:strVal val="hidden"/>
                                      </p:to>
                                    </p:set>
                                  </p:childTnLst>
                                </p:cTn>
                              </p:par>
                              <p:par>
                                <p:cTn id="50" presetID="9" presetClass="exit" presetSubtype="0" fill="hold" nodeType="withEffect">
                                  <p:stCondLst>
                                    <p:cond delay="0"/>
                                  </p:stCondLst>
                                  <p:childTnLst>
                                    <p:animEffect transition="out" filter="dissolve">
                                      <p:cBhvr>
                                        <p:cTn id="51" dur="500"/>
                                        <p:tgtEl>
                                          <p:spTgt spid="44"/>
                                        </p:tgtEl>
                                      </p:cBhvr>
                                    </p:animEffect>
                                    <p:set>
                                      <p:cBhvr>
                                        <p:cTn id="52" dur="1" fill="hold">
                                          <p:stCondLst>
                                            <p:cond delay="499"/>
                                          </p:stCondLst>
                                        </p:cTn>
                                        <p:tgtEl>
                                          <p:spTgt spid="4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dissolve">
                                      <p:cBhvr>
                                        <p:cTn id="57" dur="500"/>
                                        <p:tgtEl>
                                          <p:spTgt spid="32"/>
                                        </p:tgtEl>
                                      </p:cBhvr>
                                    </p:animEffect>
                                  </p:childTnLst>
                                </p:cTn>
                              </p:par>
                              <p:par>
                                <p:cTn id="58" presetID="9" presetClass="entr" presetSubtype="0" fill="hold" nodeType="with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dissolve">
                                      <p:cBhvr>
                                        <p:cTn id="60" dur="500"/>
                                        <p:tgtEl>
                                          <p:spTgt spid="35"/>
                                        </p:tgtEl>
                                      </p:cBhvr>
                                    </p:animEffect>
                                  </p:childTnLst>
                                </p:cTn>
                              </p:par>
                              <p:par>
                                <p:cTn id="61" presetID="9" presetClass="entr" presetSubtype="0" fill="hold"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dissolve">
                                      <p:cBhvr>
                                        <p:cTn id="63" dur="500"/>
                                        <p:tgtEl>
                                          <p:spTgt spid="47"/>
                                        </p:tgtEl>
                                      </p:cBhvr>
                                    </p:animEffect>
                                  </p:childTnLst>
                                </p:cTn>
                              </p:par>
                              <p:par>
                                <p:cTn id="64" presetID="2" presetClass="entr" presetSubtype="4" fill="hold" grpId="0" nodeType="withEffect">
                                  <p:stCondLst>
                                    <p:cond delay="0"/>
                                  </p:stCondLst>
                                  <p:childTnLst>
                                    <p:set>
                                      <p:cBhvr>
                                        <p:cTn id="65" dur="1" fill="hold">
                                          <p:stCondLst>
                                            <p:cond delay="0"/>
                                          </p:stCondLst>
                                        </p:cTn>
                                        <p:tgtEl>
                                          <p:spTgt spid="5"/>
                                        </p:tgtEl>
                                        <p:attrNameLst>
                                          <p:attrName>style.visibility</p:attrName>
                                        </p:attrNameLst>
                                      </p:cBhvr>
                                      <p:to>
                                        <p:strVal val="visible"/>
                                      </p:to>
                                    </p:set>
                                    <p:anim calcmode="lin" valueType="num">
                                      <p:cBhvr additive="base">
                                        <p:cTn id="66" dur="500" fill="hold"/>
                                        <p:tgtEl>
                                          <p:spTgt spid="5"/>
                                        </p:tgtEl>
                                        <p:attrNameLst>
                                          <p:attrName>ppt_x</p:attrName>
                                        </p:attrNameLst>
                                      </p:cBhvr>
                                      <p:tavLst>
                                        <p:tav tm="0">
                                          <p:val>
                                            <p:strVal val="#ppt_x"/>
                                          </p:val>
                                        </p:tav>
                                        <p:tav tm="100000">
                                          <p:val>
                                            <p:strVal val="#ppt_x"/>
                                          </p:val>
                                        </p:tav>
                                      </p:tavLst>
                                    </p:anim>
                                    <p:anim calcmode="lin" valueType="num">
                                      <p:cBhvr additive="base">
                                        <p:cTn id="67" dur="500" fill="hold"/>
                                        <p:tgtEl>
                                          <p:spTgt spid="5"/>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additive="base">
                                        <p:cTn id="70" dur="500" fill="hold"/>
                                        <p:tgtEl>
                                          <p:spTgt spid="7"/>
                                        </p:tgtEl>
                                        <p:attrNameLst>
                                          <p:attrName>ppt_x</p:attrName>
                                        </p:attrNameLst>
                                      </p:cBhvr>
                                      <p:tavLst>
                                        <p:tav tm="0">
                                          <p:val>
                                            <p:strVal val="#ppt_x"/>
                                          </p:val>
                                        </p:tav>
                                        <p:tav tm="100000">
                                          <p:val>
                                            <p:strVal val="#ppt_x"/>
                                          </p:val>
                                        </p:tav>
                                      </p:tavLst>
                                    </p:anim>
                                    <p:anim calcmode="lin" valueType="num">
                                      <p:cBhvr additive="base">
                                        <p:cTn id="7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9" presetClass="exit" presetSubtype="0" fill="hold" nodeType="clickEffect">
                                  <p:stCondLst>
                                    <p:cond delay="0"/>
                                  </p:stCondLst>
                                  <p:childTnLst>
                                    <p:animEffect transition="out" filter="dissolve">
                                      <p:cBhvr>
                                        <p:cTn id="75" dur="500"/>
                                        <p:tgtEl>
                                          <p:spTgt spid="32"/>
                                        </p:tgtEl>
                                      </p:cBhvr>
                                    </p:animEffect>
                                    <p:set>
                                      <p:cBhvr>
                                        <p:cTn id="76" dur="1" fill="hold">
                                          <p:stCondLst>
                                            <p:cond delay="499"/>
                                          </p:stCondLst>
                                        </p:cTn>
                                        <p:tgtEl>
                                          <p:spTgt spid="32"/>
                                        </p:tgtEl>
                                        <p:attrNameLst>
                                          <p:attrName>style.visibility</p:attrName>
                                        </p:attrNameLst>
                                      </p:cBhvr>
                                      <p:to>
                                        <p:strVal val="hidden"/>
                                      </p:to>
                                    </p:set>
                                  </p:childTnLst>
                                </p:cTn>
                              </p:par>
                              <p:par>
                                <p:cTn id="77" presetID="9" presetClass="exit" presetSubtype="0" fill="hold" nodeType="withEffect">
                                  <p:stCondLst>
                                    <p:cond delay="0"/>
                                  </p:stCondLst>
                                  <p:childTnLst>
                                    <p:animEffect transition="out" filter="dissolve">
                                      <p:cBhvr>
                                        <p:cTn id="78" dur="500"/>
                                        <p:tgtEl>
                                          <p:spTgt spid="35"/>
                                        </p:tgtEl>
                                      </p:cBhvr>
                                    </p:animEffect>
                                    <p:set>
                                      <p:cBhvr>
                                        <p:cTn id="79" dur="1" fill="hold">
                                          <p:stCondLst>
                                            <p:cond delay="499"/>
                                          </p:stCondLst>
                                        </p:cTn>
                                        <p:tgtEl>
                                          <p:spTgt spid="35"/>
                                        </p:tgtEl>
                                        <p:attrNameLst>
                                          <p:attrName>style.visibility</p:attrName>
                                        </p:attrNameLst>
                                      </p:cBhvr>
                                      <p:to>
                                        <p:strVal val="hidden"/>
                                      </p:to>
                                    </p:set>
                                  </p:childTnLst>
                                </p:cTn>
                              </p:par>
                              <p:par>
                                <p:cTn id="80" presetID="9" presetClass="exit" presetSubtype="0" fill="hold" nodeType="withEffect">
                                  <p:stCondLst>
                                    <p:cond delay="0"/>
                                  </p:stCondLst>
                                  <p:childTnLst>
                                    <p:animEffect transition="out" filter="dissolve">
                                      <p:cBhvr>
                                        <p:cTn id="81" dur="500"/>
                                        <p:tgtEl>
                                          <p:spTgt spid="47"/>
                                        </p:tgtEl>
                                      </p:cBhvr>
                                    </p:animEffect>
                                    <p:set>
                                      <p:cBhvr>
                                        <p:cTn id="82" dur="1" fill="hold">
                                          <p:stCondLst>
                                            <p:cond delay="499"/>
                                          </p:stCondLst>
                                        </p:cTn>
                                        <p:tgtEl>
                                          <p:spTgt spid="47"/>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9" presetClass="entr" presetSubtype="0" fill="hold" nodeType="click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dissolve">
                                      <p:cBhvr>
                                        <p:cTn id="87" dur="500"/>
                                        <p:tgtEl>
                                          <p:spTgt spid="38"/>
                                        </p:tgtEl>
                                      </p:cBhvr>
                                    </p:animEffect>
                                  </p:childTnLst>
                                </p:cTn>
                              </p:par>
                              <p:par>
                                <p:cTn id="88" presetID="9" presetClass="entr" presetSubtype="0" fill="hold" nodeType="withEffect">
                                  <p:stCondLst>
                                    <p:cond delay="0"/>
                                  </p:stCondLst>
                                  <p:childTnLst>
                                    <p:set>
                                      <p:cBhvr>
                                        <p:cTn id="89" dur="1" fill="hold">
                                          <p:stCondLst>
                                            <p:cond delay="0"/>
                                          </p:stCondLst>
                                        </p:cTn>
                                        <p:tgtEl>
                                          <p:spTgt spid="54"/>
                                        </p:tgtEl>
                                        <p:attrNameLst>
                                          <p:attrName>style.visibility</p:attrName>
                                        </p:attrNameLst>
                                      </p:cBhvr>
                                      <p:to>
                                        <p:strVal val="visible"/>
                                      </p:to>
                                    </p:set>
                                    <p:animEffect transition="in" filter="dissolve">
                                      <p:cBhvr>
                                        <p:cTn id="90" dur="500"/>
                                        <p:tgtEl>
                                          <p:spTgt spid="54"/>
                                        </p:tgtEl>
                                      </p:cBhvr>
                                    </p:animEffect>
                                  </p:childTnLst>
                                </p:cTn>
                              </p:par>
                              <p:par>
                                <p:cTn id="91" presetID="2" presetClass="entr" presetSubtype="4" fill="hold" grpId="0" nodeType="withEffect">
                                  <p:stCondLst>
                                    <p:cond delay="0"/>
                                  </p:stCondLst>
                                  <p:childTnLst>
                                    <p:set>
                                      <p:cBhvr>
                                        <p:cTn id="92" dur="1" fill="hold">
                                          <p:stCondLst>
                                            <p:cond delay="0"/>
                                          </p:stCondLst>
                                        </p:cTn>
                                        <p:tgtEl>
                                          <p:spTgt spid="10"/>
                                        </p:tgtEl>
                                        <p:attrNameLst>
                                          <p:attrName>style.visibility</p:attrName>
                                        </p:attrNameLst>
                                      </p:cBhvr>
                                      <p:to>
                                        <p:strVal val="visible"/>
                                      </p:to>
                                    </p:set>
                                    <p:anim calcmode="lin" valueType="num">
                                      <p:cBhvr additive="base">
                                        <p:cTn id="93" dur="500" fill="hold"/>
                                        <p:tgtEl>
                                          <p:spTgt spid="10"/>
                                        </p:tgtEl>
                                        <p:attrNameLst>
                                          <p:attrName>ppt_x</p:attrName>
                                        </p:attrNameLst>
                                      </p:cBhvr>
                                      <p:tavLst>
                                        <p:tav tm="0">
                                          <p:val>
                                            <p:strVal val="#ppt_x"/>
                                          </p:val>
                                        </p:tav>
                                        <p:tav tm="100000">
                                          <p:val>
                                            <p:strVal val="#ppt_x"/>
                                          </p:val>
                                        </p:tav>
                                      </p:tavLst>
                                    </p:anim>
                                    <p:anim calcmode="lin" valueType="num">
                                      <p:cBhvr additive="base">
                                        <p:cTn id="9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9" presetClass="exit" presetSubtype="0" fill="hold" nodeType="clickEffect">
                                  <p:stCondLst>
                                    <p:cond delay="0"/>
                                  </p:stCondLst>
                                  <p:childTnLst>
                                    <p:animEffect transition="out" filter="dissolv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9" presetClass="exit" presetSubtype="0" fill="hold" nodeType="withEffect">
                                  <p:stCondLst>
                                    <p:cond delay="0"/>
                                  </p:stCondLst>
                                  <p:childTnLst>
                                    <p:animEffect transition="out" filter="dissolve">
                                      <p:cBhvr>
                                        <p:cTn id="101" dur="500"/>
                                        <p:tgtEl>
                                          <p:spTgt spid="38"/>
                                        </p:tgtEl>
                                      </p:cBhvr>
                                    </p:animEffect>
                                    <p:set>
                                      <p:cBhvr>
                                        <p:cTn id="102" dur="1" fill="hold">
                                          <p:stCondLst>
                                            <p:cond delay="499"/>
                                          </p:stCondLst>
                                        </p:cTn>
                                        <p:tgtEl>
                                          <p:spTgt spid="38"/>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8" presetClass="entr" presetSubtype="12" fill="hold" grpId="0" nodeType="clickEffect">
                                  <p:stCondLst>
                                    <p:cond delay="0"/>
                                  </p:stCondLst>
                                  <p:childTnLst>
                                    <p:set>
                                      <p:cBhvr>
                                        <p:cTn id="106" dur="1" fill="hold">
                                          <p:stCondLst>
                                            <p:cond delay="0"/>
                                          </p:stCondLst>
                                        </p:cTn>
                                        <p:tgtEl>
                                          <p:spTgt spid="57"/>
                                        </p:tgtEl>
                                        <p:attrNameLst>
                                          <p:attrName>style.visibility</p:attrName>
                                        </p:attrNameLst>
                                      </p:cBhvr>
                                      <p:to>
                                        <p:strVal val="visible"/>
                                      </p:to>
                                    </p:set>
                                    <p:animEffect transition="in" filter="strips(downLeft)">
                                      <p:cBhvr>
                                        <p:cTn id="107" dur="500"/>
                                        <p:tgtEl>
                                          <p:spTgt spid="57"/>
                                        </p:tgtEl>
                                      </p:cBhvr>
                                    </p:animEffect>
                                  </p:childTnLst>
                                </p:cTn>
                              </p:par>
                              <p:par>
                                <p:cTn id="108" presetID="18" presetClass="entr" presetSubtype="12" fill="hold" grpId="0" nodeType="withEffect">
                                  <p:stCondLst>
                                    <p:cond delay="0"/>
                                  </p:stCondLst>
                                  <p:childTnLst>
                                    <p:set>
                                      <p:cBhvr>
                                        <p:cTn id="109" dur="1" fill="hold">
                                          <p:stCondLst>
                                            <p:cond delay="0"/>
                                          </p:stCondLst>
                                        </p:cTn>
                                        <p:tgtEl>
                                          <p:spTgt spid="58"/>
                                        </p:tgtEl>
                                        <p:attrNameLst>
                                          <p:attrName>style.visibility</p:attrName>
                                        </p:attrNameLst>
                                      </p:cBhvr>
                                      <p:to>
                                        <p:strVal val="visible"/>
                                      </p:to>
                                    </p:set>
                                    <p:animEffect transition="in" filter="strips(downLeft)">
                                      <p:cBhvr>
                                        <p:cTn id="110" dur="500"/>
                                        <p:tgtEl>
                                          <p:spTgt spid="58"/>
                                        </p:tgtEl>
                                      </p:cBhvr>
                                    </p:animEffect>
                                  </p:childTnLst>
                                </p:cTn>
                              </p:par>
                              <p:par>
                                <p:cTn id="111" presetID="9" presetClass="entr" presetSubtype="0" fill="hold" grpId="0" nodeType="withEffect">
                                  <p:stCondLst>
                                    <p:cond delay="0"/>
                                  </p:stCondLst>
                                  <p:childTnLst>
                                    <p:set>
                                      <p:cBhvr>
                                        <p:cTn id="112" dur="1" fill="hold">
                                          <p:stCondLst>
                                            <p:cond delay="0"/>
                                          </p:stCondLst>
                                        </p:cTn>
                                        <p:tgtEl>
                                          <p:spTgt spid="59"/>
                                        </p:tgtEl>
                                        <p:attrNameLst>
                                          <p:attrName>style.visibility</p:attrName>
                                        </p:attrNameLst>
                                      </p:cBhvr>
                                      <p:to>
                                        <p:strVal val="visible"/>
                                      </p:to>
                                    </p:set>
                                    <p:animEffect transition="in" filter="dissolve">
                                      <p:cBhvr>
                                        <p:cTn id="11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7" grpId="0" animBg="1"/>
      <p:bldP spid="58" grpId="0" animBg="1"/>
      <p:bldP spid="59" grpId="0"/>
      <p:bldP spid="4" grpId="0"/>
      <p:bldP spid="5" grpId="0"/>
      <p:bldP spid="7" grpId="0"/>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424FD-3609-B15E-8815-549E69E49219}"/>
              </a:ext>
            </a:extLst>
          </p:cNvPr>
          <p:cNvSpPr>
            <a:spLocks noGrp="1"/>
          </p:cNvSpPr>
          <p:nvPr>
            <p:ph type="title"/>
          </p:nvPr>
        </p:nvSpPr>
        <p:spPr>
          <a:xfrm>
            <a:off x="270927" y="42040"/>
            <a:ext cx="7801018" cy="876995"/>
          </a:xfrm>
        </p:spPr>
        <p:txBody>
          <a:bodyPr>
            <a:normAutofit/>
          </a:bodyPr>
          <a:lstStyle/>
          <a:p>
            <a:r>
              <a:rPr lang="en-US" altLang="zh-CN" dirty="0"/>
              <a:t>Traditional Approach: Ontology</a:t>
            </a:r>
            <a:endParaRPr lang="en-HK" dirty="0"/>
          </a:p>
        </p:txBody>
      </p:sp>
      <p:sp>
        <p:nvSpPr>
          <p:cNvPr id="4" name="Slide Number Placeholder 3">
            <a:extLst>
              <a:ext uri="{FF2B5EF4-FFF2-40B4-BE49-F238E27FC236}">
                <a16:creationId xmlns:a16="http://schemas.microsoft.com/office/drawing/2014/main" id="{39D21B5E-C877-A493-6C05-0C986E4CA4AD}"/>
              </a:ext>
            </a:extLst>
          </p:cNvPr>
          <p:cNvSpPr>
            <a:spLocks noGrp="1"/>
          </p:cNvSpPr>
          <p:nvPr>
            <p:ph type="sldNum" sz="quarter" idx="12"/>
          </p:nvPr>
        </p:nvSpPr>
        <p:spPr/>
        <p:txBody>
          <a:bodyPr/>
          <a:lstStyle/>
          <a:p>
            <a:fld id="{360D54F1-1E69-41BF-8A89-6B497D4E24EC}" type="slidenum">
              <a:rPr lang="en-US" smtClean="0"/>
              <a:t>9</a:t>
            </a:fld>
            <a:endParaRPr lang="en-US"/>
          </a:p>
        </p:txBody>
      </p:sp>
      <p:sp>
        <p:nvSpPr>
          <p:cNvPr id="6" name="TextBox 5">
            <a:extLst>
              <a:ext uri="{FF2B5EF4-FFF2-40B4-BE49-F238E27FC236}">
                <a16:creationId xmlns:a16="http://schemas.microsoft.com/office/drawing/2014/main" id="{C41F4937-B20B-EB84-EA5F-E5E04A6507F5}"/>
              </a:ext>
            </a:extLst>
          </p:cNvPr>
          <p:cNvSpPr txBox="1"/>
          <p:nvPr/>
        </p:nvSpPr>
        <p:spPr>
          <a:xfrm>
            <a:off x="82243" y="6236298"/>
            <a:ext cx="6096798" cy="646331"/>
          </a:xfrm>
          <a:prstGeom prst="rect">
            <a:avLst/>
          </a:prstGeom>
          <a:noFill/>
        </p:spPr>
        <p:txBody>
          <a:bodyPr wrap="square">
            <a:spAutoFit/>
          </a:bodyPr>
          <a:lstStyle/>
          <a:p>
            <a:r>
              <a:rPr lang="en-HK" dirty="0">
                <a:hlinkClick r:id="rId2"/>
              </a:rPr>
              <a:t>https://github.com/SanondaDattaGupta/OPPO-Ontology</a:t>
            </a:r>
            <a:endParaRPr lang="en-HK" dirty="0"/>
          </a:p>
          <a:p>
            <a:r>
              <a:rPr lang="en-HK" dirty="0">
                <a:hlinkClick r:id="rId3"/>
              </a:rPr>
              <a:t>https://w3c.github.io/dpv/2.1/dpv/</a:t>
            </a:r>
            <a:endParaRPr lang="en-HK" dirty="0"/>
          </a:p>
        </p:txBody>
      </p:sp>
      <p:pic>
        <p:nvPicPr>
          <p:cNvPr id="8" name="Picture 7">
            <a:extLst>
              <a:ext uri="{FF2B5EF4-FFF2-40B4-BE49-F238E27FC236}">
                <a16:creationId xmlns:a16="http://schemas.microsoft.com/office/drawing/2014/main" id="{5C0C7420-40D7-4794-4A39-4F9CC164F9BD}"/>
              </a:ext>
            </a:extLst>
          </p:cNvPr>
          <p:cNvPicPr>
            <a:picLocks noChangeAspect="1"/>
          </p:cNvPicPr>
          <p:nvPr/>
        </p:nvPicPr>
        <p:blipFill>
          <a:blip r:embed="rId4"/>
          <a:stretch>
            <a:fillRect/>
          </a:stretch>
        </p:blipFill>
        <p:spPr>
          <a:xfrm>
            <a:off x="8417630" y="-43820"/>
            <a:ext cx="3692127" cy="6945640"/>
          </a:xfrm>
          <a:prstGeom prst="rect">
            <a:avLst/>
          </a:prstGeom>
        </p:spPr>
      </p:pic>
      <p:pic>
        <p:nvPicPr>
          <p:cNvPr id="20" name="Picture 19">
            <a:extLst>
              <a:ext uri="{FF2B5EF4-FFF2-40B4-BE49-F238E27FC236}">
                <a16:creationId xmlns:a16="http://schemas.microsoft.com/office/drawing/2014/main" id="{6BA05600-64B6-1DB6-F6AB-79EC595306DE}"/>
              </a:ext>
            </a:extLst>
          </p:cNvPr>
          <p:cNvPicPr>
            <a:picLocks noChangeAspect="1"/>
          </p:cNvPicPr>
          <p:nvPr/>
        </p:nvPicPr>
        <p:blipFill>
          <a:blip r:embed="rId5"/>
          <a:stretch>
            <a:fillRect/>
          </a:stretch>
        </p:blipFill>
        <p:spPr>
          <a:xfrm>
            <a:off x="2577244" y="945836"/>
            <a:ext cx="2752952" cy="5132529"/>
          </a:xfrm>
          <a:prstGeom prst="rect">
            <a:avLst/>
          </a:prstGeom>
        </p:spPr>
      </p:pic>
      <p:pic>
        <p:nvPicPr>
          <p:cNvPr id="22" name="Picture 21">
            <a:extLst>
              <a:ext uri="{FF2B5EF4-FFF2-40B4-BE49-F238E27FC236}">
                <a16:creationId xmlns:a16="http://schemas.microsoft.com/office/drawing/2014/main" id="{FEDDB9A0-1494-57A5-C764-07003C3699C3}"/>
              </a:ext>
            </a:extLst>
          </p:cNvPr>
          <p:cNvPicPr>
            <a:picLocks noChangeAspect="1"/>
          </p:cNvPicPr>
          <p:nvPr/>
        </p:nvPicPr>
        <p:blipFill>
          <a:blip r:embed="rId6"/>
          <a:stretch>
            <a:fillRect/>
          </a:stretch>
        </p:blipFill>
        <p:spPr>
          <a:xfrm>
            <a:off x="5283467" y="1355272"/>
            <a:ext cx="2878535" cy="4827425"/>
          </a:xfrm>
          <a:prstGeom prst="rect">
            <a:avLst/>
          </a:prstGeom>
        </p:spPr>
      </p:pic>
      <p:sp>
        <p:nvSpPr>
          <p:cNvPr id="23" name="TextBox 22">
            <a:extLst>
              <a:ext uri="{FF2B5EF4-FFF2-40B4-BE49-F238E27FC236}">
                <a16:creationId xmlns:a16="http://schemas.microsoft.com/office/drawing/2014/main" id="{3C322695-0189-44EE-A8A8-03BD6D05FB84}"/>
              </a:ext>
            </a:extLst>
          </p:cNvPr>
          <p:cNvSpPr txBox="1"/>
          <p:nvPr/>
        </p:nvSpPr>
        <p:spPr>
          <a:xfrm>
            <a:off x="0" y="2413337"/>
            <a:ext cx="2679877" cy="2031325"/>
          </a:xfrm>
          <a:prstGeom prst="rect">
            <a:avLst/>
          </a:prstGeom>
          <a:noFill/>
        </p:spPr>
        <p:txBody>
          <a:bodyPr wrap="square" rtlCol="0">
            <a:spAutoFit/>
          </a:bodyPr>
          <a:lstStyle/>
          <a:p>
            <a:pPr marL="285750" indent="-285750">
              <a:buFont typeface="Arial" panose="020B0604020202020204" pitchFamily="34" charset="0"/>
              <a:buChar char="•"/>
            </a:pPr>
            <a:r>
              <a:rPr lang="en-HK" dirty="0"/>
              <a:t>Traditional knowledge-based approach</a:t>
            </a:r>
          </a:p>
          <a:p>
            <a:pPr marL="285750" indent="-285750">
              <a:buFont typeface="Arial" panose="020B0604020202020204" pitchFamily="34" charset="0"/>
              <a:buChar char="•"/>
            </a:pPr>
            <a:endParaRPr lang="en-HK" dirty="0"/>
          </a:p>
          <a:p>
            <a:pPr marL="285750" indent="-285750">
              <a:buFont typeface="Arial" panose="020B0604020202020204" pitchFamily="34" charset="0"/>
              <a:buChar char="•"/>
            </a:pPr>
            <a:r>
              <a:rPr lang="en-HK" dirty="0"/>
              <a:t>Map entities and covered information into specific items</a:t>
            </a:r>
          </a:p>
          <a:p>
            <a:pPr marL="742950" lvl="1" indent="-285750">
              <a:buFont typeface="Arial" panose="020B0604020202020204" pitchFamily="34" charset="0"/>
              <a:buChar char="•"/>
            </a:pPr>
            <a:r>
              <a:rPr lang="en-HK" dirty="0"/>
              <a:t>Not complete</a:t>
            </a:r>
          </a:p>
        </p:txBody>
      </p:sp>
    </p:spTree>
    <p:extLst>
      <p:ext uri="{BB962C8B-B14F-4D97-AF65-F5344CB8AC3E}">
        <p14:creationId xmlns:p14="http://schemas.microsoft.com/office/powerpoint/2010/main" val="33097629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d4a561c-4b9f-4e97-87ee-6cd951ea14f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83063C0A0FFFA4F88F6B473311BAED0" ma:contentTypeVersion="18" ma:contentTypeDescription="Create a new document." ma:contentTypeScope="" ma:versionID="4710de55c344976b65a34402979e80f9">
  <xsd:schema xmlns:xsd="http://www.w3.org/2001/XMLSchema" xmlns:xs="http://www.w3.org/2001/XMLSchema" xmlns:p="http://schemas.microsoft.com/office/2006/metadata/properties" xmlns:ns3="1d4a561c-4b9f-4e97-87ee-6cd951ea14f7" xmlns:ns4="e2430f68-427f-4800-bcb0-3a9e1ebf3632" targetNamespace="http://schemas.microsoft.com/office/2006/metadata/properties" ma:root="true" ma:fieldsID="8430804d0d08cddd06ba74c7bb84dbd3" ns3:_="" ns4:_="">
    <xsd:import namespace="1d4a561c-4b9f-4e97-87ee-6cd951ea14f7"/>
    <xsd:import namespace="e2430f68-427f-4800-bcb0-3a9e1ebf363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MediaServiceSearchProperties" minOccurs="0"/>
                <xsd:element ref="ns3:_activity" minOccurs="0"/>
                <xsd:element ref="ns4:SharedWithUsers" minOccurs="0"/>
                <xsd:element ref="ns4:SharedWithDetails" minOccurs="0"/>
                <xsd:element ref="ns4:SharingHintHash"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4a561c-4b9f-4e97-87ee-6cd951ea14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_activity" ma:index="20" nillable="true" ma:displayName="_activity" ma:hidden="true" ma:internalName="_activity">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430f68-427f-4800-bcb0-3a9e1ebf3632"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SharingHintHash" ma:index="2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0E6E5F-3004-4D48-95C4-2E8A7EC4102A}">
  <ds:schemaRefs>
    <ds:schemaRef ds:uri="1d4a561c-4b9f-4e97-87ee-6cd951ea14f7"/>
    <ds:schemaRef ds:uri="http://schemas.microsoft.com/office/2006/documentManagement/types"/>
    <ds:schemaRef ds:uri="http://schemas.openxmlformats.org/package/2006/metadata/core-properties"/>
    <ds:schemaRef ds:uri="http://purl.org/dc/elements/1.1/"/>
    <ds:schemaRef ds:uri="http://www.w3.org/XML/1998/namespace"/>
    <ds:schemaRef ds:uri="http://schemas.microsoft.com/office/infopath/2007/PartnerControls"/>
    <ds:schemaRef ds:uri="http://purl.org/dc/dcmitype/"/>
    <ds:schemaRef ds:uri="e2430f68-427f-4800-bcb0-3a9e1ebf3632"/>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CA9251BA-3E7B-436E-9F84-CAB5645670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4a561c-4b9f-4e97-87ee-6cd951ea14f7"/>
    <ds:schemaRef ds:uri="e2430f68-427f-4800-bcb0-3a9e1ebf36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16E025-53C9-4CF1-8073-B35BC2FB52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14462</TotalTime>
  <Words>4313</Words>
  <Application>Microsoft Office PowerPoint</Application>
  <PresentationFormat>Widescreen</PresentationFormat>
  <Paragraphs>399</Paragraphs>
  <Slides>36</Slides>
  <Notes>14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36</vt:i4>
      </vt:variant>
    </vt:vector>
  </HeadingPairs>
  <TitlesOfParts>
    <vt:vector size="50" baseType="lpstr">
      <vt:lpstr>circularRegular</vt:lpstr>
      <vt:lpstr>Google Sans</vt:lpstr>
      <vt:lpstr>Google Sans Flex</vt:lpstr>
      <vt:lpstr>Google Sans Text</vt:lpstr>
      <vt:lpstr>Inter</vt:lpstr>
      <vt:lpstr>Menlo-Regular</vt:lpstr>
      <vt:lpstr>ui-monospace</vt:lpstr>
      <vt:lpstr>Arial</vt:lpstr>
      <vt:lpstr>Calibri</vt:lpstr>
      <vt:lpstr>Calibri Light</vt:lpstr>
      <vt:lpstr>Cambria Math</vt:lpstr>
      <vt:lpstr>Times New Roman</vt:lpstr>
      <vt:lpstr>Wingdings</vt:lpstr>
      <vt:lpstr>Office Theme</vt:lpstr>
      <vt:lpstr>Trustworthy AI through the Lens of Compliance</vt:lpstr>
      <vt:lpstr>From “Trust Me” to “Verify Me”</vt:lpstr>
      <vt:lpstr>"The law is nothing other than the ethical minimum." / "The law is the minimum of morality."       --Georg Jellinek, 1878   </vt:lpstr>
      <vt:lpstr>Emerging Regulations on Privacy and Safety</vt:lpstr>
      <vt:lpstr>Scopes of Privacy Protection and Compliance</vt:lpstr>
      <vt:lpstr>Compliance is Contextual -- A Running Example</vt:lpstr>
      <vt:lpstr>PowerPoint Presentation</vt:lpstr>
      <vt:lpstr>PowerPoint Presentation</vt:lpstr>
      <vt:lpstr>Traditional Approach: Ontology</vt:lpstr>
      <vt:lpstr>Outline</vt:lpstr>
      <vt:lpstr>PowerPoint Presentation</vt:lpstr>
      <vt:lpstr>OmniCompliance-100K: A Multi-Domain, Rule-Grounded, Real-World Safety Compliance Dataset</vt:lpstr>
      <vt:lpstr>OmniCompliance-100K</vt:lpstr>
      <vt:lpstr>Outline</vt:lpstr>
      <vt:lpstr>How Legal Experts Decide Privacy Violations?</vt:lpstr>
      <vt:lpstr>Compliance Checking as RAG Pipeline</vt:lpstr>
      <vt:lpstr>PowerPoint Presentation</vt:lpstr>
      <vt:lpstr>Results in 2025</vt:lpstr>
      <vt:lpstr>Results in 2026</vt:lpstr>
      <vt:lpstr>EU AI Act Results by Chapters</vt:lpstr>
      <vt:lpstr>PowerPoint Presentation</vt:lpstr>
      <vt:lpstr>In-domain Evaluation</vt:lpstr>
      <vt:lpstr>Outline</vt:lpstr>
      <vt:lpstr>PowerPoint Presentation</vt:lpstr>
      <vt:lpstr>PowerPoint Presentation</vt:lpstr>
      <vt:lpstr>PowerPoint Presentation</vt:lpstr>
      <vt:lpstr>PowerPoint Presentation</vt:lpstr>
      <vt:lpstr>MCIP Parsed Trajectory as Logs</vt:lpstr>
      <vt:lpstr>Example</vt:lpstr>
      <vt:lpstr>PowerPoint Presentation</vt:lpstr>
      <vt:lpstr>Linear Logs Hide the Chaotic Reality of Agentic Workflows</vt:lpstr>
      <vt:lpstr>Graph Data Management for Workflow Logs</vt:lpstr>
      <vt:lpstr>Graph Data Management for Workflow Logs</vt:lpstr>
      <vt:lpstr>Graph Data Management for Workflow Logs</vt:lpstr>
      <vt:lpstr>Future Work</vt:lpstr>
      <vt:lpstr>Thank you for your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Commonsense Knowledge Acquisition and Reasoning</dc:title>
  <dc:creator>Yangqiu SONG</dc:creator>
  <cp:lastModifiedBy>Yangqiu SONG</cp:lastModifiedBy>
  <cp:revision>289</cp:revision>
  <cp:lastPrinted>2024-07-15T08:07:17Z</cp:lastPrinted>
  <dcterms:created xsi:type="dcterms:W3CDTF">2021-10-23T14:00:30Z</dcterms:created>
  <dcterms:modified xsi:type="dcterms:W3CDTF">2026-08-10T12:19:04Z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0x010100083063C0A0FFFA4F88F6B473311BAED0</vt:lpwstr>
  </property>
</Properties>
</file>