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11" r:id="rId3"/>
    <p:sldId id="562" r:id="rId4"/>
    <p:sldId id="563" r:id="rId5"/>
    <p:sldId id="564" r:id="rId6"/>
    <p:sldId id="565" r:id="rId7"/>
    <p:sldId id="556" r:id="rId8"/>
    <p:sldId id="540" r:id="rId9"/>
    <p:sldId id="566" r:id="rId10"/>
    <p:sldId id="270" r:id="rId11"/>
    <p:sldId id="533" r:id="rId12"/>
    <p:sldId id="508" r:id="rId13"/>
    <p:sldId id="545" r:id="rId14"/>
    <p:sldId id="539" r:id="rId15"/>
    <p:sldId id="541" r:id="rId16"/>
    <p:sldId id="543" r:id="rId17"/>
    <p:sldId id="487" r:id="rId18"/>
    <p:sldId id="258" r:id="rId19"/>
    <p:sldId id="319" r:id="rId20"/>
    <p:sldId id="559" r:id="rId21"/>
    <p:sldId id="321" r:id="rId22"/>
    <p:sldId id="558" r:id="rId23"/>
    <p:sldId id="544" r:id="rId24"/>
    <p:sldId id="561" r:id="rId25"/>
    <p:sldId id="550" r:id="rId26"/>
    <p:sldId id="551" r:id="rId27"/>
    <p:sldId id="552" r:id="rId28"/>
    <p:sldId id="553" r:id="rId29"/>
    <p:sldId id="554" r:id="rId30"/>
    <p:sldId id="555" r:id="rId31"/>
    <p:sldId id="275" r:id="rId32"/>
    <p:sldId id="5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A4216-D656-4536-9EC9-7EE23232F6B7}" v="70" dt="2024-07-19T15:31:40.430"/>
  </p1510:revLst>
</p1510:revInfo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9" autoAdjust="0"/>
    <p:restoredTop sz="90337" autoAdjust="0"/>
  </p:normalViewPr>
  <p:slideViewPr>
    <p:cSldViewPr snapToGrid="0">
      <p:cViewPr varScale="1">
        <p:scale>
          <a:sx n="100" d="100"/>
          <a:sy n="100" d="100"/>
        </p:scale>
        <p:origin x="116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7672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qiu SONG" userId="7663364d-1002-410d-9c05-5263f526c5cf" providerId="ADAL" clId="{FC8A4216-D656-4536-9EC9-7EE23232F6B7}"/>
    <pc:docChg chg="undo redo custSel addSld delSld modSld sldOrd">
      <pc:chgData name="Yangqiu SONG" userId="7663364d-1002-410d-9c05-5263f526c5cf" providerId="ADAL" clId="{FC8A4216-D656-4536-9EC9-7EE23232F6B7}" dt="2024-07-19T15:32:13.617" v="263" actId="1076"/>
      <pc:docMkLst>
        <pc:docMk/>
      </pc:docMkLst>
      <pc:sldChg chg="modSp mod">
        <pc:chgData name="Yangqiu SONG" userId="7663364d-1002-410d-9c05-5263f526c5cf" providerId="ADAL" clId="{FC8A4216-D656-4536-9EC9-7EE23232F6B7}" dt="2024-07-19T15:00:02.984" v="24" actId="20577"/>
        <pc:sldMkLst>
          <pc:docMk/>
          <pc:sldMk cId="2675187963" sldId="256"/>
        </pc:sldMkLst>
        <pc:spChg chg="mod">
          <ac:chgData name="Yangqiu SONG" userId="7663364d-1002-410d-9c05-5263f526c5cf" providerId="ADAL" clId="{FC8A4216-D656-4536-9EC9-7EE23232F6B7}" dt="2024-07-19T15:00:02.984" v="24" actId="20577"/>
          <ac:spMkLst>
            <pc:docMk/>
            <pc:sldMk cId="2675187963" sldId="256"/>
            <ac:spMk id="3" creationId="{00000000-0000-0000-0000-000000000000}"/>
          </ac:spMkLst>
        </pc:spChg>
      </pc:sldChg>
      <pc:sldChg chg="modSp">
        <pc:chgData name="Yangqiu SONG" userId="7663364d-1002-410d-9c05-5263f526c5cf" providerId="ADAL" clId="{FC8A4216-D656-4536-9EC9-7EE23232F6B7}" dt="2024-07-19T15:20:30.849" v="154" actId="20577"/>
        <pc:sldMkLst>
          <pc:docMk/>
          <pc:sldMk cId="2153248331" sldId="321"/>
        </pc:sldMkLst>
        <pc:spChg chg="mod">
          <ac:chgData name="Yangqiu SONG" userId="7663364d-1002-410d-9c05-5263f526c5cf" providerId="ADAL" clId="{FC8A4216-D656-4536-9EC9-7EE23232F6B7}" dt="2024-07-19T15:20:30.849" v="154" actId="20577"/>
          <ac:spMkLst>
            <pc:docMk/>
            <pc:sldMk cId="2153248331" sldId="321"/>
            <ac:spMk id="2" creationId="{D4D67E84-F971-428A-9963-08CD5AAB0EC2}"/>
          </ac:spMkLst>
        </pc:spChg>
        <pc:spChg chg="mod">
          <ac:chgData name="Yangqiu SONG" userId="7663364d-1002-410d-9c05-5263f526c5cf" providerId="ADAL" clId="{FC8A4216-D656-4536-9EC9-7EE23232F6B7}" dt="2024-07-19T15:20:18.661" v="150" actId="20577"/>
          <ac:spMkLst>
            <pc:docMk/>
            <pc:sldMk cId="2153248331" sldId="321"/>
            <ac:spMk id="3" creationId="{77758608-2DCA-4AEA-A60F-DB8048326DBA}"/>
          </ac:spMkLst>
        </pc:spChg>
      </pc:sldChg>
      <pc:sldChg chg="add">
        <pc:chgData name="Yangqiu SONG" userId="7663364d-1002-410d-9c05-5263f526c5cf" providerId="ADAL" clId="{FC8A4216-D656-4536-9EC9-7EE23232F6B7}" dt="2024-07-19T15:18:47.277" v="145"/>
        <pc:sldMkLst>
          <pc:docMk/>
          <pc:sldMk cId="1426233738" sldId="487"/>
        </pc:sldMkLst>
      </pc:sldChg>
      <pc:sldChg chg="addSp modSp mod">
        <pc:chgData name="Yangqiu SONG" userId="7663364d-1002-410d-9c05-5263f526c5cf" providerId="ADAL" clId="{FC8A4216-D656-4536-9EC9-7EE23232F6B7}" dt="2024-07-19T15:13:40.746" v="82" actId="113"/>
        <pc:sldMkLst>
          <pc:docMk/>
          <pc:sldMk cId="3016126760" sldId="508"/>
        </pc:sldMkLst>
        <pc:spChg chg="add mod">
          <ac:chgData name="Yangqiu SONG" userId="7663364d-1002-410d-9c05-5263f526c5cf" providerId="ADAL" clId="{FC8A4216-D656-4536-9EC9-7EE23232F6B7}" dt="2024-07-19T15:13:40.746" v="82" actId="113"/>
          <ac:spMkLst>
            <pc:docMk/>
            <pc:sldMk cId="3016126760" sldId="508"/>
            <ac:spMk id="17" creationId="{DF31D638-A480-0870-70CB-936B442EB0C8}"/>
          </ac:spMkLst>
        </pc:spChg>
        <pc:spChg chg="mod">
          <ac:chgData name="Yangqiu SONG" userId="7663364d-1002-410d-9c05-5263f526c5cf" providerId="ADAL" clId="{FC8A4216-D656-4536-9EC9-7EE23232F6B7}" dt="2024-07-19T15:12:46.956" v="59" actId="1076"/>
          <ac:spMkLst>
            <pc:docMk/>
            <pc:sldMk cId="3016126760" sldId="508"/>
            <ac:spMk id="149" creationId="{7AFFD80A-9484-26B8-4AA1-9315E509DB11}"/>
          </ac:spMkLst>
        </pc:spChg>
        <pc:cxnChg chg="mod">
          <ac:chgData name="Yangqiu SONG" userId="7663364d-1002-410d-9c05-5263f526c5cf" providerId="ADAL" clId="{FC8A4216-D656-4536-9EC9-7EE23232F6B7}" dt="2024-07-19T15:09:58.402" v="52" actId="14100"/>
          <ac:cxnSpMkLst>
            <pc:docMk/>
            <pc:sldMk cId="3016126760" sldId="508"/>
            <ac:cxnSpMk id="10" creationId="{4BB7464B-C5F1-FA61-35AC-FB78639D05BF}"/>
          </ac:cxnSpMkLst>
        </pc:cxnChg>
        <pc:cxnChg chg="mod">
          <ac:chgData name="Yangqiu SONG" userId="7663364d-1002-410d-9c05-5263f526c5cf" providerId="ADAL" clId="{FC8A4216-D656-4536-9EC9-7EE23232F6B7}" dt="2024-07-19T15:10:03.808" v="53" actId="14100"/>
          <ac:cxnSpMkLst>
            <pc:docMk/>
            <pc:sldMk cId="3016126760" sldId="508"/>
            <ac:cxnSpMk id="12" creationId="{5075434D-A411-8B52-1146-CB3614CF8888}"/>
          </ac:cxnSpMkLst>
        </pc:cxnChg>
      </pc:sldChg>
      <pc:sldChg chg="modSp mod">
        <pc:chgData name="Yangqiu SONG" userId="7663364d-1002-410d-9c05-5263f526c5cf" providerId="ADAL" clId="{FC8A4216-D656-4536-9EC9-7EE23232F6B7}" dt="2024-07-19T15:08:35.490" v="49" actId="20577"/>
        <pc:sldMkLst>
          <pc:docMk/>
          <pc:sldMk cId="3567371796" sldId="533"/>
        </pc:sldMkLst>
        <pc:spChg chg="mod">
          <ac:chgData name="Yangqiu SONG" userId="7663364d-1002-410d-9c05-5263f526c5cf" providerId="ADAL" clId="{FC8A4216-D656-4536-9EC9-7EE23232F6B7}" dt="2024-07-19T15:08:35.490" v="49" actId="20577"/>
          <ac:spMkLst>
            <pc:docMk/>
            <pc:sldMk cId="3567371796" sldId="533"/>
            <ac:spMk id="4" creationId="{5228BDE7-98BC-7171-C8AD-2C28DC178790}"/>
          </ac:spMkLst>
        </pc:spChg>
      </pc:sldChg>
      <pc:sldChg chg="modSp mod">
        <pc:chgData name="Yangqiu SONG" userId="7663364d-1002-410d-9c05-5263f526c5cf" providerId="ADAL" clId="{FC8A4216-D656-4536-9EC9-7EE23232F6B7}" dt="2024-07-19T15:11:07.803" v="56" actId="207"/>
        <pc:sldMkLst>
          <pc:docMk/>
          <pc:sldMk cId="3572887788" sldId="539"/>
        </pc:sldMkLst>
        <pc:spChg chg="mod">
          <ac:chgData name="Yangqiu SONG" userId="7663364d-1002-410d-9c05-5263f526c5cf" providerId="ADAL" clId="{FC8A4216-D656-4536-9EC9-7EE23232F6B7}" dt="2024-07-19T15:11:07.803" v="56" actId="207"/>
          <ac:spMkLst>
            <pc:docMk/>
            <pc:sldMk cId="3572887788" sldId="539"/>
            <ac:spMk id="10" creationId="{1D52E7F3-07F1-2D82-95A2-6BA7CB275FF5}"/>
          </ac:spMkLst>
        </pc:spChg>
      </pc:sldChg>
      <pc:sldChg chg="addSp modSp mod modAnim">
        <pc:chgData name="Yangqiu SONG" userId="7663364d-1002-410d-9c05-5263f526c5cf" providerId="ADAL" clId="{FC8A4216-D656-4536-9EC9-7EE23232F6B7}" dt="2024-07-19T15:16:51.619" v="141" actId="207"/>
        <pc:sldMkLst>
          <pc:docMk/>
          <pc:sldMk cId="1976925195" sldId="541"/>
        </pc:sldMkLst>
        <pc:spChg chg="mod">
          <ac:chgData name="Yangqiu SONG" userId="7663364d-1002-410d-9c05-5263f526c5cf" providerId="ADAL" clId="{FC8A4216-D656-4536-9EC9-7EE23232F6B7}" dt="2024-07-19T15:15:52.643" v="134" actId="1076"/>
          <ac:spMkLst>
            <pc:docMk/>
            <pc:sldMk cId="1976925195" sldId="541"/>
            <ac:spMk id="5" creationId="{426BE890-17A8-B3AA-2982-DB9F5DBE5375}"/>
          </ac:spMkLst>
        </pc:spChg>
        <pc:spChg chg="mod">
          <ac:chgData name="Yangqiu SONG" userId="7663364d-1002-410d-9c05-5263f526c5cf" providerId="ADAL" clId="{FC8A4216-D656-4536-9EC9-7EE23232F6B7}" dt="2024-07-19T15:16:51.619" v="141" actId="207"/>
          <ac:spMkLst>
            <pc:docMk/>
            <pc:sldMk cId="1976925195" sldId="541"/>
            <ac:spMk id="10" creationId="{AF33E039-C08E-B80A-1F2E-D5AA6DCD43D0}"/>
          </ac:spMkLst>
        </pc:spChg>
        <pc:spChg chg="mod">
          <ac:chgData name="Yangqiu SONG" userId="7663364d-1002-410d-9c05-5263f526c5cf" providerId="ADAL" clId="{FC8A4216-D656-4536-9EC9-7EE23232F6B7}" dt="2024-07-19T15:16:45.657" v="140" actId="207"/>
          <ac:spMkLst>
            <pc:docMk/>
            <pc:sldMk cId="1976925195" sldId="541"/>
            <ac:spMk id="11" creationId="{8675B792-D1BE-BF76-4137-08C90774C1AC}"/>
          </ac:spMkLst>
        </pc:spChg>
        <pc:picChg chg="add mod">
          <ac:chgData name="Yangqiu SONG" userId="7663364d-1002-410d-9c05-5263f526c5cf" providerId="ADAL" clId="{FC8A4216-D656-4536-9EC9-7EE23232F6B7}" dt="2024-07-19T15:15:54.071" v="135" actId="1076"/>
          <ac:picMkLst>
            <pc:docMk/>
            <pc:sldMk cId="1976925195" sldId="541"/>
            <ac:picMk id="9" creationId="{7678DA12-D433-09D1-BFF2-217633122ED4}"/>
          </ac:picMkLst>
        </pc:picChg>
      </pc:sldChg>
      <pc:sldChg chg="modAnim">
        <pc:chgData name="Yangqiu SONG" userId="7663364d-1002-410d-9c05-5263f526c5cf" providerId="ADAL" clId="{FC8A4216-D656-4536-9EC9-7EE23232F6B7}" dt="2024-07-19T15:17:47.411" v="143"/>
        <pc:sldMkLst>
          <pc:docMk/>
          <pc:sldMk cId="3353714736" sldId="543"/>
        </pc:sldMkLst>
      </pc:sldChg>
      <pc:sldChg chg="addSp modSp mod">
        <pc:chgData name="Yangqiu SONG" userId="7663364d-1002-410d-9c05-5263f526c5cf" providerId="ADAL" clId="{FC8A4216-D656-4536-9EC9-7EE23232F6B7}" dt="2024-07-19T15:31:35.992" v="261" actId="1076"/>
        <pc:sldMkLst>
          <pc:docMk/>
          <pc:sldMk cId="1403405906" sldId="544"/>
        </pc:sldMkLst>
        <pc:spChg chg="add mod">
          <ac:chgData name="Yangqiu SONG" userId="7663364d-1002-410d-9c05-5263f526c5cf" providerId="ADAL" clId="{FC8A4216-D656-4536-9EC9-7EE23232F6B7}" dt="2024-07-19T15:31:35.992" v="261" actId="1076"/>
          <ac:spMkLst>
            <pc:docMk/>
            <pc:sldMk cId="1403405906" sldId="544"/>
            <ac:spMk id="19" creationId="{0A9D12BF-43E7-B510-F0AF-B29CCABF6189}"/>
          </ac:spMkLst>
        </pc:spChg>
      </pc:sldChg>
      <pc:sldChg chg="modSp mod">
        <pc:chgData name="Yangqiu SONG" userId="7663364d-1002-410d-9c05-5263f526c5cf" providerId="ADAL" clId="{FC8A4216-D656-4536-9EC9-7EE23232F6B7}" dt="2024-07-19T15:14:49.243" v="128" actId="1076"/>
        <pc:sldMkLst>
          <pc:docMk/>
          <pc:sldMk cId="644732772" sldId="545"/>
        </pc:sldMkLst>
        <pc:spChg chg="mod">
          <ac:chgData name="Yangqiu SONG" userId="7663364d-1002-410d-9c05-5263f526c5cf" providerId="ADAL" clId="{FC8A4216-D656-4536-9EC9-7EE23232F6B7}" dt="2024-07-19T15:14:29.964" v="103" actId="20577"/>
          <ac:spMkLst>
            <pc:docMk/>
            <pc:sldMk cId="644732772" sldId="545"/>
            <ac:spMk id="10" creationId="{3B050C98-9FF5-E78D-31F2-87E2CF3EEEEA}"/>
          </ac:spMkLst>
        </pc:spChg>
        <pc:spChg chg="mod">
          <ac:chgData name="Yangqiu SONG" userId="7663364d-1002-410d-9c05-5263f526c5cf" providerId="ADAL" clId="{FC8A4216-D656-4536-9EC9-7EE23232F6B7}" dt="2024-07-19T15:14:49.243" v="128" actId="1076"/>
          <ac:spMkLst>
            <pc:docMk/>
            <pc:sldMk cId="644732772" sldId="545"/>
            <ac:spMk id="16" creationId="{B0218BAF-8D0D-B901-8F44-F205F523E098}"/>
          </ac:spMkLst>
        </pc:spChg>
      </pc:sldChg>
      <pc:sldChg chg="modSp mod">
        <pc:chgData name="Yangqiu SONG" userId="7663364d-1002-410d-9c05-5263f526c5cf" providerId="ADAL" clId="{FC8A4216-D656-4536-9EC9-7EE23232F6B7}" dt="2024-07-19T15:27:24.436" v="220" actId="1076"/>
        <pc:sldMkLst>
          <pc:docMk/>
          <pc:sldMk cId="2772936711" sldId="551"/>
        </pc:sldMkLst>
        <pc:spChg chg="mod">
          <ac:chgData name="Yangqiu SONG" userId="7663364d-1002-410d-9c05-5263f526c5cf" providerId="ADAL" clId="{FC8A4216-D656-4536-9EC9-7EE23232F6B7}" dt="2024-07-19T15:27:24.436" v="220" actId="1076"/>
          <ac:spMkLst>
            <pc:docMk/>
            <pc:sldMk cId="2772936711" sldId="551"/>
            <ac:spMk id="5" creationId="{97659BA5-DA00-7DF0-975E-F8E7B76680E4}"/>
          </ac:spMkLst>
        </pc:spChg>
      </pc:sldChg>
      <pc:sldChg chg="modSp mod">
        <pc:chgData name="Yangqiu SONG" userId="7663364d-1002-410d-9c05-5263f526c5cf" providerId="ADAL" clId="{FC8A4216-D656-4536-9EC9-7EE23232F6B7}" dt="2024-07-19T15:27:39.740" v="225" actId="1076"/>
        <pc:sldMkLst>
          <pc:docMk/>
          <pc:sldMk cId="1598974783" sldId="552"/>
        </pc:sldMkLst>
        <pc:spChg chg="mod">
          <ac:chgData name="Yangqiu SONG" userId="7663364d-1002-410d-9c05-5263f526c5cf" providerId="ADAL" clId="{FC8A4216-D656-4536-9EC9-7EE23232F6B7}" dt="2024-07-19T15:26:54.776" v="213" actId="20577"/>
          <ac:spMkLst>
            <pc:docMk/>
            <pc:sldMk cId="1598974783" sldId="552"/>
            <ac:spMk id="2" creationId="{2A729763-50EA-A149-EEAD-7C060230C9FD}"/>
          </ac:spMkLst>
        </pc:spChg>
        <pc:spChg chg="mod">
          <ac:chgData name="Yangqiu SONG" userId="7663364d-1002-410d-9c05-5263f526c5cf" providerId="ADAL" clId="{FC8A4216-D656-4536-9EC9-7EE23232F6B7}" dt="2024-07-19T15:27:39.740" v="225" actId="1076"/>
          <ac:spMkLst>
            <pc:docMk/>
            <pc:sldMk cId="1598974783" sldId="552"/>
            <ac:spMk id="5" creationId="{97659BA5-DA00-7DF0-975E-F8E7B76680E4}"/>
          </ac:spMkLst>
        </pc:spChg>
      </pc:sldChg>
      <pc:sldChg chg="modSp mod">
        <pc:chgData name="Yangqiu SONG" userId="7663364d-1002-410d-9c05-5263f526c5cf" providerId="ADAL" clId="{FC8A4216-D656-4536-9EC9-7EE23232F6B7}" dt="2024-07-19T15:32:13.617" v="263" actId="1076"/>
        <pc:sldMkLst>
          <pc:docMk/>
          <pc:sldMk cId="345958100" sldId="554"/>
        </pc:sldMkLst>
        <pc:spChg chg="mod">
          <ac:chgData name="Yangqiu SONG" userId="7663364d-1002-410d-9c05-5263f526c5cf" providerId="ADAL" clId="{FC8A4216-D656-4536-9EC9-7EE23232F6B7}" dt="2024-07-19T15:32:13.617" v="263" actId="1076"/>
          <ac:spMkLst>
            <pc:docMk/>
            <pc:sldMk cId="345958100" sldId="554"/>
            <ac:spMk id="6" creationId="{ACA5A2E9-11F3-2812-58E4-56837BC5C556}"/>
          </ac:spMkLst>
        </pc:spChg>
        <pc:spChg chg="mod">
          <ac:chgData name="Yangqiu SONG" userId="7663364d-1002-410d-9c05-5263f526c5cf" providerId="ADAL" clId="{FC8A4216-D656-4536-9EC9-7EE23232F6B7}" dt="2024-07-19T15:32:13.617" v="263" actId="1076"/>
          <ac:spMkLst>
            <pc:docMk/>
            <pc:sldMk cId="345958100" sldId="554"/>
            <ac:spMk id="7" creationId="{08BAABF7-FE7D-473D-BDCB-B7101789D1E6}"/>
          </ac:spMkLst>
        </pc:spChg>
        <pc:picChg chg="mod">
          <ac:chgData name="Yangqiu SONG" userId="7663364d-1002-410d-9c05-5263f526c5cf" providerId="ADAL" clId="{FC8A4216-D656-4536-9EC9-7EE23232F6B7}" dt="2024-07-19T15:32:13.617" v="263" actId="1076"/>
          <ac:picMkLst>
            <pc:docMk/>
            <pc:sldMk cId="345958100" sldId="554"/>
            <ac:picMk id="8" creationId="{560B0CEB-B0BA-948A-330A-F0F247ABE820}"/>
          </ac:picMkLst>
        </pc:picChg>
      </pc:sldChg>
      <pc:sldChg chg="addSp modSp mod ord modAnim">
        <pc:chgData name="Yangqiu SONG" userId="7663364d-1002-410d-9c05-5263f526c5cf" providerId="ADAL" clId="{FC8A4216-D656-4536-9EC9-7EE23232F6B7}" dt="2024-07-19T15:23:28.769" v="212"/>
        <pc:sldMkLst>
          <pc:docMk/>
          <pc:sldMk cId="318184952" sldId="559"/>
        </pc:sldMkLst>
        <pc:spChg chg="mod">
          <ac:chgData name="Yangqiu SONG" userId="7663364d-1002-410d-9c05-5263f526c5cf" providerId="ADAL" clId="{FC8A4216-D656-4536-9EC9-7EE23232F6B7}" dt="2024-07-19T15:21:57.819" v="163" actId="1076"/>
          <ac:spMkLst>
            <pc:docMk/>
            <pc:sldMk cId="318184952" sldId="559"/>
            <ac:spMk id="2" creationId="{202E6941-8C6B-063E-EBDC-4D3FDA6F3623}"/>
          </ac:spMkLst>
        </pc:spChg>
        <pc:spChg chg="add mod">
          <ac:chgData name="Yangqiu SONG" userId="7663364d-1002-410d-9c05-5263f526c5cf" providerId="ADAL" clId="{FC8A4216-D656-4536-9EC9-7EE23232F6B7}" dt="2024-07-19T15:23:23.219" v="210" actId="1076"/>
          <ac:spMkLst>
            <pc:docMk/>
            <pc:sldMk cId="318184952" sldId="559"/>
            <ac:spMk id="77" creationId="{E28F6718-516E-1048-C74C-12CF2AEC2671}"/>
          </ac:spMkLst>
        </pc:spChg>
        <pc:graphicFrameChg chg="mod">
          <ac:chgData name="Yangqiu SONG" userId="7663364d-1002-410d-9c05-5263f526c5cf" providerId="ADAL" clId="{FC8A4216-D656-4536-9EC9-7EE23232F6B7}" dt="2024-07-19T15:22:25.309" v="166" actId="1076"/>
          <ac:graphicFrameMkLst>
            <pc:docMk/>
            <pc:sldMk cId="318184952" sldId="559"/>
            <ac:graphicFrameMk id="78" creationId="{8C8ECF8F-9C89-8D06-023E-C97A5E4A386D}"/>
          </ac:graphicFrameMkLst>
        </pc:graphicFrameChg>
        <pc:picChg chg="mod">
          <ac:chgData name="Yangqiu SONG" userId="7663364d-1002-410d-9c05-5263f526c5cf" providerId="ADAL" clId="{FC8A4216-D656-4536-9EC9-7EE23232F6B7}" dt="2024-07-19T15:22:25.309" v="166" actId="1076"/>
          <ac:picMkLst>
            <pc:docMk/>
            <pc:sldMk cId="318184952" sldId="559"/>
            <ac:picMk id="3" creationId="{0B59C9E8-73FA-709D-755C-2DAE892B6FF5}"/>
          </ac:picMkLst>
        </pc:picChg>
        <pc:picChg chg="mod">
          <ac:chgData name="Yangqiu SONG" userId="7663364d-1002-410d-9c05-5263f526c5cf" providerId="ADAL" clId="{FC8A4216-D656-4536-9EC9-7EE23232F6B7}" dt="2024-07-19T15:23:12.504" v="207" actId="1076"/>
          <ac:picMkLst>
            <pc:docMk/>
            <pc:sldMk cId="318184952" sldId="559"/>
            <ac:picMk id="73" creationId="{B54912CD-5FD4-A917-BA84-1D0CD6FCA61A}"/>
          </ac:picMkLst>
        </pc:picChg>
      </pc:sldChg>
      <pc:sldChg chg="addSp modSp">
        <pc:chgData name="Yangqiu SONG" userId="7663364d-1002-410d-9c05-5263f526c5cf" providerId="ADAL" clId="{FC8A4216-D656-4536-9EC9-7EE23232F6B7}" dt="2024-07-19T15:31:40.430" v="262"/>
        <pc:sldMkLst>
          <pc:docMk/>
          <pc:sldMk cId="1385514790" sldId="561"/>
        </pc:sldMkLst>
        <pc:spChg chg="add mod">
          <ac:chgData name="Yangqiu SONG" userId="7663364d-1002-410d-9c05-5263f526c5cf" providerId="ADAL" clId="{FC8A4216-D656-4536-9EC9-7EE23232F6B7}" dt="2024-07-19T15:31:40.430" v="262"/>
          <ac:spMkLst>
            <pc:docMk/>
            <pc:sldMk cId="1385514790" sldId="561"/>
            <ac:spMk id="18" creationId="{2085CC8B-09FC-E132-A1F4-BF14ADC98087}"/>
          </ac:spMkLst>
        </pc:spChg>
      </pc:sldChg>
      <pc:sldChg chg="modSp mod">
        <pc:chgData name="Yangqiu SONG" userId="7663364d-1002-410d-9c05-5263f526c5cf" providerId="ADAL" clId="{FC8A4216-D656-4536-9EC9-7EE23232F6B7}" dt="2024-07-19T15:02:12.006" v="33" actId="20577"/>
        <pc:sldMkLst>
          <pc:docMk/>
          <pc:sldMk cId="298192437" sldId="562"/>
        </pc:sldMkLst>
        <pc:spChg chg="mod">
          <ac:chgData name="Yangqiu SONG" userId="7663364d-1002-410d-9c05-5263f526c5cf" providerId="ADAL" clId="{FC8A4216-D656-4536-9EC9-7EE23232F6B7}" dt="2024-07-19T15:02:12.006" v="33" actId="20577"/>
          <ac:spMkLst>
            <pc:docMk/>
            <pc:sldMk cId="298192437" sldId="562"/>
            <ac:spMk id="3" creationId="{A2A27B2C-0B3B-38D3-70A5-6DDCDD21D60C}"/>
          </ac:spMkLst>
        </pc:spChg>
        <pc:spChg chg="mod">
          <ac:chgData name="Yangqiu SONG" userId="7663364d-1002-410d-9c05-5263f526c5cf" providerId="ADAL" clId="{FC8A4216-D656-4536-9EC9-7EE23232F6B7}" dt="2024-07-19T15:01:56.045" v="29" actId="1076"/>
          <ac:spMkLst>
            <pc:docMk/>
            <pc:sldMk cId="298192437" sldId="562"/>
            <ac:spMk id="8" creationId="{FD0D5DA3-44C1-0A20-22DF-BCD5F36206C8}"/>
          </ac:spMkLst>
        </pc:spChg>
      </pc:sldChg>
      <pc:sldChg chg="modSp mod">
        <pc:chgData name="Yangqiu SONG" userId="7663364d-1002-410d-9c05-5263f526c5cf" providerId="ADAL" clId="{FC8A4216-D656-4536-9EC9-7EE23232F6B7}" dt="2024-07-19T15:02:41.922" v="35" actId="207"/>
        <pc:sldMkLst>
          <pc:docMk/>
          <pc:sldMk cId="1764968178" sldId="563"/>
        </pc:sldMkLst>
        <pc:spChg chg="mod">
          <ac:chgData name="Yangqiu SONG" userId="7663364d-1002-410d-9c05-5263f526c5cf" providerId="ADAL" clId="{FC8A4216-D656-4536-9EC9-7EE23232F6B7}" dt="2024-07-19T15:02:41.922" v="35" actId="207"/>
          <ac:spMkLst>
            <pc:docMk/>
            <pc:sldMk cId="1764968178" sldId="563"/>
            <ac:spMk id="3" creationId="{76FE84AA-3819-CBFF-2126-1F003494C30D}"/>
          </ac:spMkLst>
        </pc:spChg>
      </pc:sldChg>
      <pc:sldChg chg="modSp mod modAnim">
        <pc:chgData name="Yangqiu SONG" userId="7663364d-1002-410d-9c05-5263f526c5cf" providerId="ADAL" clId="{FC8A4216-D656-4536-9EC9-7EE23232F6B7}" dt="2024-07-19T15:03:45.830" v="39" actId="14100"/>
        <pc:sldMkLst>
          <pc:docMk/>
          <pc:sldMk cId="2767104892" sldId="564"/>
        </pc:sldMkLst>
        <pc:spChg chg="mod">
          <ac:chgData name="Yangqiu SONG" userId="7663364d-1002-410d-9c05-5263f526c5cf" providerId="ADAL" clId="{FC8A4216-D656-4536-9EC9-7EE23232F6B7}" dt="2024-07-19T15:03:43.556" v="38" actId="1076"/>
          <ac:spMkLst>
            <pc:docMk/>
            <pc:sldMk cId="2767104892" sldId="564"/>
            <ac:spMk id="5" creationId="{4E5ADE21-4789-A113-B1E0-943885CACD3C}"/>
          </ac:spMkLst>
        </pc:spChg>
        <pc:spChg chg="mod">
          <ac:chgData name="Yangqiu SONG" userId="7663364d-1002-410d-9c05-5263f526c5cf" providerId="ADAL" clId="{FC8A4216-D656-4536-9EC9-7EE23232F6B7}" dt="2024-07-19T15:03:43.556" v="38" actId="1076"/>
          <ac:spMkLst>
            <pc:docMk/>
            <pc:sldMk cId="2767104892" sldId="564"/>
            <ac:spMk id="6" creationId="{C3CEA9D0-6447-45B1-491E-E1A592296248}"/>
          </ac:spMkLst>
        </pc:spChg>
        <pc:spChg chg="mod">
          <ac:chgData name="Yangqiu SONG" userId="7663364d-1002-410d-9c05-5263f526c5cf" providerId="ADAL" clId="{FC8A4216-D656-4536-9EC9-7EE23232F6B7}" dt="2024-07-19T15:03:43.556" v="38" actId="1076"/>
          <ac:spMkLst>
            <pc:docMk/>
            <pc:sldMk cId="2767104892" sldId="564"/>
            <ac:spMk id="7" creationId="{755E7930-7E12-9D87-20A9-77C4A94A29C3}"/>
          </ac:spMkLst>
        </pc:spChg>
        <pc:spChg chg="mod">
          <ac:chgData name="Yangqiu SONG" userId="7663364d-1002-410d-9c05-5263f526c5cf" providerId="ADAL" clId="{FC8A4216-D656-4536-9EC9-7EE23232F6B7}" dt="2024-07-19T15:03:43.556" v="38" actId="1076"/>
          <ac:spMkLst>
            <pc:docMk/>
            <pc:sldMk cId="2767104892" sldId="564"/>
            <ac:spMk id="23" creationId="{0008767A-1D26-3087-67D9-AD3A182F9070}"/>
          </ac:spMkLst>
        </pc:spChg>
        <pc:spChg chg="mod">
          <ac:chgData name="Yangqiu SONG" userId="7663364d-1002-410d-9c05-5263f526c5cf" providerId="ADAL" clId="{FC8A4216-D656-4536-9EC9-7EE23232F6B7}" dt="2024-07-19T15:03:43.556" v="38" actId="1076"/>
          <ac:spMkLst>
            <pc:docMk/>
            <pc:sldMk cId="2767104892" sldId="564"/>
            <ac:spMk id="37" creationId="{9461D65F-7B4A-078D-C455-0C13D5AA4977}"/>
          </ac:spMkLst>
        </pc:spChg>
        <pc:spChg chg="mod">
          <ac:chgData name="Yangqiu SONG" userId="7663364d-1002-410d-9c05-5263f526c5cf" providerId="ADAL" clId="{FC8A4216-D656-4536-9EC9-7EE23232F6B7}" dt="2024-07-19T15:03:43.556" v="38" actId="1076"/>
          <ac:spMkLst>
            <pc:docMk/>
            <pc:sldMk cId="2767104892" sldId="564"/>
            <ac:spMk id="38" creationId="{F0313605-FF75-982C-AD57-8D5998446713}"/>
          </ac:spMkLst>
        </pc:spChg>
        <pc:spChg chg="mod">
          <ac:chgData name="Yangqiu SONG" userId="7663364d-1002-410d-9c05-5263f526c5cf" providerId="ADAL" clId="{FC8A4216-D656-4536-9EC9-7EE23232F6B7}" dt="2024-07-19T15:03:43.556" v="38" actId="1076"/>
          <ac:spMkLst>
            <pc:docMk/>
            <pc:sldMk cId="2767104892" sldId="564"/>
            <ac:spMk id="39" creationId="{550015D2-0412-7A24-AA5F-3466500B54EE}"/>
          </ac:spMkLst>
        </pc:spChg>
        <pc:spChg chg="mod">
          <ac:chgData name="Yangqiu SONG" userId="7663364d-1002-410d-9c05-5263f526c5cf" providerId="ADAL" clId="{FC8A4216-D656-4536-9EC9-7EE23232F6B7}" dt="2024-07-19T15:03:43.556" v="38" actId="1076"/>
          <ac:spMkLst>
            <pc:docMk/>
            <pc:sldMk cId="2767104892" sldId="564"/>
            <ac:spMk id="49" creationId="{7AFBA4D0-AA25-373F-4898-2B168DB79B15}"/>
          </ac:spMkLst>
        </pc:spChg>
        <pc:spChg chg="mod">
          <ac:chgData name="Yangqiu SONG" userId="7663364d-1002-410d-9c05-5263f526c5cf" providerId="ADAL" clId="{FC8A4216-D656-4536-9EC9-7EE23232F6B7}" dt="2024-07-19T15:03:45.830" v="39" actId="14100"/>
          <ac:spMkLst>
            <pc:docMk/>
            <pc:sldMk cId="2767104892" sldId="564"/>
            <ac:spMk id="50" creationId="{77F0ABBE-F926-139C-D80F-0F5E566B36D0}"/>
          </ac:spMkLst>
        </pc:spChg>
        <pc:grpChg chg="mod">
          <ac:chgData name="Yangqiu SONG" userId="7663364d-1002-410d-9c05-5263f526c5cf" providerId="ADAL" clId="{FC8A4216-D656-4536-9EC9-7EE23232F6B7}" dt="2024-07-19T15:03:43.556" v="38" actId="1076"/>
          <ac:grpSpMkLst>
            <pc:docMk/>
            <pc:sldMk cId="2767104892" sldId="564"/>
            <ac:grpSpMk id="8" creationId="{AF1DC659-1588-2893-3CC6-CB001CE1D430}"/>
          </ac:grpSpMkLst>
        </pc:grpChg>
        <pc:grpChg chg="mod">
          <ac:chgData name="Yangqiu SONG" userId="7663364d-1002-410d-9c05-5263f526c5cf" providerId="ADAL" clId="{FC8A4216-D656-4536-9EC9-7EE23232F6B7}" dt="2024-07-19T15:03:43.556" v="38" actId="1076"/>
          <ac:grpSpMkLst>
            <pc:docMk/>
            <pc:sldMk cId="2767104892" sldId="564"/>
            <ac:grpSpMk id="13" creationId="{8BA9D74F-6634-82ED-BC63-D7786C1F6CE8}"/>
          </ac:grpSpMkLst>
        </pc:grpChg>
        <pc:grpChg chg="mod">
          <ac:chgData name="Yangqiu SONG" userId="7663364d-1002-410d-9c05-5263f526c5cf" providerId="ADAL" clId="{FC8A4216-D656-4536-9EC9-7EE23232F6B7}" dt="2024-07-19T15:03:43.556" v="38" actId="1076"/>
          <ac:grpSpMkLst>
            <pc:docMk/>
            <pc:sldMk cId="2767104892" sldId="564"/>
            <ac:grpSpMk id="19" creationId="{5A0EAE1A-8DB4-3E03-94A9-8590F8FEAFD1}"/>
          </ac:grpSpMkLst>
        </pc:grpChg>
        <pc:grpChg chg="mod">
          <ac:chgData name="Yangqiu SONG" userId="7663364d-1002-410d-9c05-5263f526c5cf" providerId="ADAL" clId="{FC8A4216-D656-4536-9EC9-7EE23232F6B7}" dt="2024-07-19T15:03:43.556" v="38" actId="1076"/>
          <ac:grpSpMkLst>
            <pc:docMk/>
            <pc:sldMk cId="2767104892" sldId="564"/>
            <ac:grpSpMk id="24" creationId="{76E1E8FF-7A26-BC2E-F87A-FD8714D126B0}"/>
          </ac:grpSpMkLst>
        </pc:grpChg>
      </pc:sldChg>
      <pc:sldChg chg="new del">
        <pc:chgData name="Yangqiu SONG" userId="7663364d-1002-410d-9c05-5263f526c5cf" providerId="ADAL" clId="{FC8A4216-D656-4536-9EC9-7EE23232F6B7}" dt="2024-07-19T15:18:49.246" v="146" actId="47"/>
        <pc:sldMkLst>
          <pc:docMk/>
          <pc:sldMk cId="576882232" sldId="567"/>
        </pc:sldMkLst>
      </pc:sldChg>
      <pc:sldChg chg="add">
        <pc:chgData name="Yangqiu SONG" userId="7663364d-1002-410d-9c05-5263f526c5cf" providerId="ADAL" clId="{FC8A4216-D656-4536-9EC9-7EE23232F6B7}" dt="2024-07-19T15:29:40.069" v="226"/>
        <pc:sldMkLst>
          <pc:docMk/>
          <pc:sldMk cId="4085961301" sldId="56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40EC4-7098-44C3-9F7E-411EAEB0A2E7}" type="doc">
      <dgm:prSet loTypeId="urn:microsoft.com/office/officeart/2005/8/layout/hList2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HK"/>
        </a:p>
      </dgm:t>
    </dgm:pt>
    <dgm:pt modelId="{08B3A265-B8CB-42E2-9259-54B7E80CF935}">
      <dgm:prSet phldrT="[Text]"/>
      <dgm:spPr/>
      <dgm:t>
        <a:bodyPr/>
        <a:lstStyle/>
        <a:p>
          <a:r>
            <a:rPr lang="en-US" altLang="zh-CN" dirty="0"/>
            <a:t>Doc 1</a:t>
          </a:r>
          <a:endParaRPr lang="en-HK" dirty="0"/>
        </a:p>
      </dgm:t>
    </dgm:pt>
    <dgm:pt modelId="{D9CA4728-34C5-400F-A4FC-6C10D67044BF}" type="parTrans" cxnId="{B083984A-AEDB-4C69-BB5D-4B7F43FB08E4}">
      <dgm:prSet/>
      <dgm:spPr/>
      <dgm:t>
        <a:bodyPr/>
        <a:lstStyle/>
        <a:p>
          <a:endParaRPr lang="en-HK"/>
        </a:p>
      </dgm:t>
    </dgm:pt>
    <dgm:pt modelId="{70C7615F-9445-4A9E-B7C1-21F7BC8406CC}" type="sibTrans" cxnId="{B083984A-AEDB-4C69-BB5D-4B7F43FB08E4}">
      <dgm:prSet/>
      <dgm:spPr/>
      <dgm:t>
        <a:bodyPr/>
        <a:lstStyle/>
        <a:p>
          <a:endParaRPr lang="en-HK"/>
        </a:p>
      </dgm:t>
    </dgm:pt>
    <dgm:pt modelId="{2097714D-B45E-4665-85AE-8CE2911420DC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BEEFCCE8-31FB-46CD-98ED-F504E7C05DA8}" type="parTrans" cxnId="{0B42923B-7E5A-4F86-8F48-B266B2393424}">
      <dgm:prSet/>
      <dgm:spPr/>
      <dgm:t>
        <a:bodyPr/>
        <a:lstStyle/>
        <a:p>
          <a:endParaRPr lang="en-HK"/>
        </a:p>
      </dgm:t>
    </dgm:pt>
    <dgm:pt modelId="{0EC10F8F-C5D4-4E75-B4CD-0D3CA6BBFE88}" type="sibTrans" cxnId="{0B42923B-7E5A-4F86-8F48-B266B2393424}">
      <dgm:prSet/>
      <dgm:spPr/>
      <dgm:t>
        <a:bodyPr/>
        <a:lstStyle/>
        <a:p>
          <a:endParaRPr lang="en-HK"/>
        </a:p>
      </dgm:t>
    </dgm:pt>
    <dgm:pt modelId="{B841A51A-5F14-4E95-851B-775078E39BA7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9BF11F9E-5BC3-486F-9557-9268DA78B3D2}" type="parTrans" cxnId="{2C2F8C88-CB99-478A-B4D3-960924B9ECD0}">
      <dgm:prSet/>
      <dgm:spPr/>
      <dgm:t>
        <a:bodyPr/>
        <a:lstStyle/>
        <a:p>
          <a:endParaRPr lang="en-HK"/>
        </a:p>
      </dgm:t>
    </dgm:pt>
    <dgm:pt modelId="{78BB74F3-84BA-4047-9B16-78A3DDB4F8DC}" type="sibTrans" cxnId="{2C2F8C88-CB99-478A-B4D3-960924B9ECD0}">
      <dgm:prSet/>
      <dgm:spPr/>
      <dgm:t>
        <a:bodyPr/>
        <a:lstStyle/>
        <a:p>
          <a:endParaRPr lang="en-HK"/>
        </a:p>
      </dgm:t>
    </dgm:pt>
    <dgm:pt modelId="{04C4FE05-D5C5-4DC4-9CBD-87DC4F706B52}">
      <dgm:prSet phldrT="[Text]"/>
      <dgm:spPr/>
      <dgm:t>
        <a:bodyPr/>
        <a:lstStyle/>
        <a:p>
          <a:r>
            <a:rPr lang="en-HK" dirty="0"/>
            <a:t>Doc 2</a:t>
          </a:r>
        </a:p>
      </dgm:t>
    </dgm:pt>
    <dgm:pt modelId="{CC0D058D-5F39-45CA-A3BA-E23550EB9933}" type="parTrans" cxnId="{9D3F059A-9F24-4CED-B61F-FA56E0DA2A62}">
      <dgm:prSet/>
      <dgm:spPr/>
      <dgm:t>
        <a:bodyPr/>
        <a:lstStyle/>
        <a:p>
          <a:endParaRPr lang="en-HK"/>
        </a:p>
      </dgm:t>
    </dgm:pt>
    <dgm:pt modelId="{05880EA5-BF37-424B-A96A-21C4204F2C50}" type="sibTrans" cxnId="{9D3F059A-9F24-4CED-B61F-FA56E0DA2A62}">
      <dgm:prSet/>
      <dgm:spPr/>
      <dgm:t>
        <a:bodyPr/>
        <a:lstStyle/>
        <a:p>
          <a:endParaRPr lang="en-HK"/>
        </a:p>
      </dgm:t>
    </dgm:pt>
    <dgm:pt modelId="{553BCFDE-7AA2-47EE-89A6-DE8EF3379478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96D2C375-2981-4CB0-9204-07F063AE30D0}" type="parTrans" cxnId="{249282FA-5CF2-49FE-98D5-AC47D3B413F2}">
      <dgm:prSet/>
      <dgm:spPr/>
      <dgm:t>
        <a:bodyPr/>
        <a:lstStyle/>
        <a:p>
          <a:endParaRPr lang="en-HK"/>
        </a:p>
      </dgm:t>
    </dgm:pt>
    <dgm:pt modelId="{0581C91A-9F88-4941-87FD-27CC80B1AC28}" type="sibTrans" cxnId="{249282FA-5CF2-49FE-98D5-AC47D3B413F2}">
      <dgm:prSet/>
      <dgm:spPr/>
      <dgm:t>
        <a:bodyPr/>
        <a:lstStyle/>
        <a:p>
          <a:endParaRPr lang="en-HK"/>
        </a:p>
      </dgm:t>
    </dgm:pt>
    <dgm:pt modelId="{C46A5805-8394-4851-8EB6-47DF5D3A20AF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1B4A7EE6-A4F7-4041-8E60-24E32DC721A0}" type="parTrans" cxnId="{60B12E81-6776-4952-8C12-708C52B498A7}">
      <dgm:prSet/>
      <dgm:spPr/>
      <dgm:t>
        <a:bodyPr/>
        <a:lstStyle/>
        <a:p>
          <a:endParaRPr lang="en-HK"/>
        </a:p>
      </dgm:t>
    </dgm:pt>
    <dgm:pt modelId="{FAE5828B-F21A-4B99-B4F0-F253AFCF69CE}" type="sibTrans" cxnId="{60B12E81-6776-4952-8C12-708C52B498A7}">
      <dgm:prSet/>
      <dgm:spPr/>
      <dgm:t>
        <a:bodyPr/>
        <a:lstStyle/>
        <a:p>
          <a:endParaRPr lang="en-HK"/>
        </a:p>
      </dgm:t>
    </dgm:pt>
    <dgm:pt modelId="{F9BF8E89-69C1-4560-AB38-8B350C054CD1}">
      <dgm:prSet phldrT="[Text]"/>
      <dgm:spPr/>
      <dgm:t>
        <a:bodyPr/>
        <a:lstStyle/>
        <a:p>
          <a:r>
            <a:rPr lang="en-HK" dirty="0"/>
            <a:t>Doc K</a:t>
          </a:r>
        </a:p>
      </dgm:t>
    </dgm:pt>
    <dgm:pt modelId="{57BE0B6F-C079-44C8-B446-B57BAE3C9364}" type="parTrans" cxnId="{EEC9E095-3F19-4E5E-9949-4C6B06F8EADD}">
      <dgm:prSet/>
      <dgm:spPr/>
      <dgm:t>
        <a:bodyPr/>
        <a:lstStyle/>
        <a:p>
          <a:endParaRPr lang="en-HK"/>
        </a:p>
      </dgm:t>
    </dgm:pt>
    <dgm:pt modelId="{BB2E4AF6-7199-4685-93B4-FE87E3E838D3}" type="sibTrans" cxnId="{EEC9E095-3F19-4E5E-9949-4C6B06F8EADD}">
      <dgm:prSet/>
      <dgm:spPr/>
      <dgm:t>
        <a:bodyPr/>
        <a:lstStyle/>
        <a:p>
          <a:endParaRPr lang="en-HK"/>
        </a:p>
      </dgm:t>
    </dgm:pt>
    <dgm:pt modelId="{8F191B58-752B-439A-8C14-88FC042586AA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9CAEB7F9-A784-4BCB-BE15-6BE544076640}" type="parTrans" cxnId="{8C699FE2-8FDF-4DCA-8896-F1DC34379A61}">
      <dgm:prSet/>
      <dgm:spPr/>
      <dgm:t>
        <a:bodyPr/>
        <a:lstStyle/>
        <a:p>
          <a:endParaRPr lang="en-HK"/>
        </a:p>
      </dgm:t>
    </dgm:pt>
    <dgm:pt modelId="{C631F10B-06FF-4DCC-8AE1-90C96AA3C46E}" type="sibTrans" cxnId="{8C699FE2-8FDF-4DCA-8896-F1DC34379A61}">
      <dgm:prSet/>
      <dgm:spPr/>
      <dgm:t>
        <a:bodyPr/>
        <a:lstStyle/>
        <a:p>
          <a:endParaRPr lang="en-HK"/>
        </a:p>
      </dgm:t>
    </dgm:pt>
    <dgm:pt modelId="{0FA493EF-49D9-4DF6-8B2B-46685C14DA80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F36C3602-56C9-40C3-BAA2-B9DD5E5F7D4C}" type="parTrans" cxnId="{5B71C432-CF98-4F39-BACC-E5CD2C29BDC1}">
      <dgm:prSet/>
      <dgm:spPr/>
      <dgm:t>
        <a:bodyPr/>
        <a:lstStyle/>
        <a:p>
          <a:endParaRPr lang="en-HK"/>
        </a:p>
      </dgm:t>
    </dgm:pt>
    <dgm:pt modelId="{E960D56B-E939-402C-BE99-62AC8D7628DA}" type="sibTrans" cxnId="{5B71C432-CF98-4F39-BACC-E5CD2C29BDC1}">
      <dgm:prSet/>
      <dgm:spPr/>
      <dgm:t>
        <a:bodyPr/>
        <a:lstStyle/>
        <a:p>
          <a:endParaRPr lang="en-HK"/>
        </a:p>
      </dgm:t>
    </dgm:pt>
    <dgm:pt modelId="{9085D374-CA7A-46AF-9E3E-9EF9F273E2CC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EB1434E2-FDAB-45B4-B268-C17784F7651F}" type="parTrans" cxnId="{0F0CD1A4-ECAE-4E24-937C-6F9B866E4196}">
      <dgm:prSet/>
      <dgm:spPr/>
      <dgm:t>
        <a:bodyPr/>
        <a:lstStyle/>
        <a:p>
          <a:endParaRPr lang="en-HK"/>
        </a:p>
      </dgm:t>
    </dgm:pt>
    <dgm:pt modelId="{9333D066-EA27-4CD3-8827-F5427CF6D758}" type="sibTrans" cxnId="{0F0CD1A4-ECAE-4E24-937C-6F9B866E4196}">
      <dgm:prSet/>
      <dgm:spPr/>
      <dgm:t>
        <a:bodyPr/>
        <a:lstStyle/>
        <a:p>
          <a:endParaRPr lang="en-HK"/>
        </a:p>
      </dgm:t>
    </dgm:pt>
    <dgm:pt modelId="{B5ACF19D-D3B1-440D-9D16-F46C2AFD5612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E946F410-C326-46DF-9A8D-A9EA4BEC0954}" type="parTrans" cxnId="{AFBDA5FF-2426-4A12-914D-7D7ED24DB945}">
      <dgm:prSet/>
      <dgm:spPr/>
      <dgm:t>
        <a:bodyPr/>
        <a:lstStyle/>
        <a:p>
          <a:endParaRPr lang="en-HK"/>
        </a:p>
      </dgm:t>
    </dgm:pt>
    <dgm:pt modelId="{D39431F6-0E83-4FB9-9E9C-699D01971CFF}" type="sibTrans" cxnId="{AFBDA5FF-2426-4A12-914D-7D7ED24DB945}">
      <dgm:prSet/>
      <dgm:spPr/>
      <dgm:t>
        <a:bodyPr/>
        <a:lstStyle/>
        <a:p>
          <a:endParaRPr lang="en-HK"/>
        </a:p>
      </dgm:t>
    </dgm:pt>
    <dgm:pt modelId="{9005913B-1C16-46F7-8E80-A16A6B400EAD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EB7003D9-D81B-49DD-8DB3-215D69EB43DE}" type="parTrans" cxnId="{15F6931F-0159-47EF-8D76-8E145058BC6A}">
      <dgm:prSet/>
      <dgm:spPr/>
      <dgm:t>
        <a:bodyPr/>
        <a:lstStyle/>
        <a:p>
          <a:endParaRPr lang="en-HK"/>
        </a:p>
      </dgm:t>
    </dgm:pt>
    <dgm:pt modelId="{57B09724-D839-4FE9-984E-F97FD6A263E2}" type="sibTrans" cxnId="{15F6931F-0159-47EF-8D76-8E145058BC6A}">
      <dgm:prSet/>
      <dgm:spPr/>
      <dgm:t>
        <a:bodyPr/>
        <a:lstStyle/>
        <a:p>
          <a:endParaRPr lang="en-HK"/>
        </a:p>
      </dgm:t>
    </dgm:pt>
    <dgm:pt modelId="{06166843-74CC-4142-9641-181F55CCBC12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A304EE8C-E471-4126-9EF8-F804C3AB12C0}" type="parTrans" cxnId="{CAE054DA-C171-4ACF-AE33-9CB0ACCC6C95}">
      <dgm:prSet/>
      <dgm:spPr/>
      <dgm:t>
        <a:bodyPr/>
        <a:lstStyle/>
        <a:p>
          <a:endParaRPr lang="en-HK"/>
        </a:p>
      </dgm:t>
    </dgm:pt>
    <dgm:pt modelId="{6FED39AB-C5F7-473B-9A89-B1B177DDE383}" type="sibTrans" cxnId="{CAE054DA-C171-4ACF-AE33-9CB0ACCC6C95}">
      <dgm:prSet/>
      <dgm:spPr/>
      <dgm:t>
        <a:bodyPr/>
        <a:lstStyle/>
        <a:p>
          <a:endParaRPr lang="en-HK"/>
        </a:p>
      </dgm:t>
    </dgm:pt>
    <dgm:pt modelId="{4E853A48-C1D6-4A4D-9F38-B88FFC5BF3FD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B2C06DE7-4959-4B73-9BD3-99E98D592773}" type="parTrans" cxnId="{0C9177B6-9E7C-4298-924B-DA29C0A73112}">
      <dgm:prSet/>
      <dgm:spPr/>
      <dgm:t>
        <a:bodyPr/>
        <a:lstStyle/>
        <a:p>
          <a:endParaRPr lang="en-HK"/>
        </a:p>
      </dgm:t>
    </dgm:pt>
    <dgm:pt modelId="{EACC4517-99B6-4A07-ADF8-B893F65F3DE3}" type="sibTrans" cxnId="{0C9177B6-9E7C-4298-924B-DA29C0A73112}">
      <dgm:prSet/>
      <dgm:spPr/>
      <dgm:t>
        <a:bodyPr/>
        <a:lstStyle/>
        <a:p>
          <a:endParaRPr lang="en-HK"/>
        </a:p>
      </dgm:t>
    </dgm:pt>
    <dgm:pt modelId="{54FA12A2-33E0-49A7-826A-EE43D6DCB2DC}">
      <dgm:prSet phldrT="[Text]"/>
      <dgm:spPr/>
      <dgm:t>
        <a:bodyPr/>
        <a:lstStyle/>
        <a:p>
          <a:r>
            <a:rPr lang="en-HK" dirty="0"/>
            <a:t>…</a:t>
          </a:r>
        </a:p>
      </dgm:t>
    </dgm:pt>
    <dgm:pt modelId="{D11BB22C-7D12-4CB3-BE42-FF8FFEBCC1AE}" type="parTrans" cxnId="{704585F0-FD57-46BD-BB50-86F35A152D94}">
      <dgm:prSet/>
      <dgm:spPr/>
      <dgm:t>
        <a:bodyPr/>
        <a:lstStyle/>
        <a:p>
          <a:endParaRPr lang="en-HK"/>
        </a:p>
      </dgm:t>
    </dgm:pt>
    <dgm:pt modelId="{AD8FB608-7E32-4209-A534-4A44A7E4B264}" type="sibTrans" cxnId="{704585F0-FD57-46BD-BB50-86F35A152D94}">
      <dgm:prSet/>
      <dgm:spPr/>
      <dgm:t>
        <a:bodyPr/>
        <a:lstStyle/>
        <a:p>
          <a:endParaRPr lang="en-HK"/>
        </a:p>
      </dgm:t>
    </dgm:pt>
    <dgm:pt modelId="{58D17DD4-FA90-43E2-BB3A-1C8D23DC2EF3}" type="pres">
      <dgm:prSet presAssocID="{CF040EC4-7098-44C3-9F7E-411EAEB0A2E7}" presName="linearFlow" presStyleCnt="0">
        <dgm:presLayoutVars>
          <dgm:dir/>
          <dgm:animLvl val="lvl"/>
          <dgm:resizeHandles/>
        </dgm:presLayoutVars>
      </dgm:prSet>
      <dgm:spPr/>
    </dgm:pt>
    <dgm:pt modelId="{19BEA716-DD33-4245-BD93-640C68690F58}" type="pres">
      <dgm:prSet presAssocID="{08B3A265-B8CB-42E2-9259-54B7E80CF935}" presName="compositeNode" presStyleCnt="0">
        <dgm:presLayoutVars>
          <dgm:bulletEnabled val="1"/>
        </dgm:presLayoutVars>
      </dgm:prSet>
      <dgm:spPr/>
    </dgm:pt>
    <dgm:pt modelId="{22D4FDA3-EE72-44C4-BDAD-C3170A3E7D59}" type="pres">
      <dgm:prSet presAssocID="{08B3A265-B8CB-42E2-9259-54B7E80CF93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redder with solid fill"/>
        </a:ext>
      </dgm:extLst>
    </dgm:pt>
    <dgm:pt modelId="{C5D00A34-C2B9-4FE6-B4C8-23C7E7885E32}" type="pres">
      <dgm:prSet presAssocID="{08B3A265-B8CB-42E2-9259-54B7E80CF935}" presName="childNode" presStyleLbl="node1" presStyleIdx="0" presStyleCnt="3">
        <dgm:presLayoutVars>
          <dgm:bulletEnabled val="1"/>
        </dgm:presLayoutVars>
      </dgm:prSet>
      <dgm:spPr/>
    </dgm:pt>
    <dgm:pt modelId="{309E5495-087E-438B-A60F-6E2CDCED508B}" type="pres">
      <dgm:prSet presAssocID="{08B3A265-B8CB-42E2-9259-54B7E80CF93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246ACC2-9806-46CC-A063-F027FF948A53}" type="pres">
      <dgm:prSet presAssocID="{70C7615F-9445-4A9E-B7C1-21F7BC8406CC}" presName="sibTrans" presStyleCnt="0"/>
      <dgm:spPr/>
    </dgm:pt>
    <dgm:pt modelId="{7003B8EA-ECCD-4672-8DAA-0020AA4CB344}" type="pres">
      <dgm:prSet presAssocID="{04C4FE05-D5C5-4DC4-9CBD-87DC4F706B52}" presName="compositeNode" presStyleCnt="0">
        <dgm:presLayoutVars>
          <dgm:bulletEnabled val="1"/>
        </dgm:presLayoutVars>
      </dgm:prSet>
      <dgm:spPr/>
    </dgm:pt>
    <dgm:pt modelId="{50A32CD2-3080-4AC2-9FB4-9E0000EF73C7}" type="pres">
      <dgm:prSet presAssocID="{04C4FE05-D5C5-4DC4-9CBD-87DC4F706B52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redder with solid fill"/>
        </a:ext>
      </dgm:extLst>
    </dgm:pt>
    <dgm:pt modelId="{5B40336A-CE36-4151-8712-DA0167CEC0A3}" type="pres">
      <dgm:prSet presAssocID="{04C4FE05-D5C5-4DC4-9CBD-87DC4F706B52}" presName="childNode" presStyleLbl="node1" presStyleIdx="1" presStyleCnt="3">
        <dgm:presLayoutVars>
          <dgm:bulletEnabled val="1"/>
        </dgm:presLayoutVars>
      </dgm:prSet>
      <dgm:spPr/>
    </dgm:pt>
    <dgm:pt modelId="{FD4B7BF3-0552-4D14-A264-722EE8FD117E}" type="pres">
      <dgm:prSet presAssocID="{04C4FE05-D5C5-4DC4-9CBD-87DC4F706B52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935FDFDF-56DE-42D7-8876-2CDD19862B66}" type="pres">
      <dgm:prSet presAssocID="{05880EA5-BF37-424B-A96A-21C4204F2C50}" presName="sibTrans" presStyleCnt="0"/>
      <dgm:spPr/>
    </dgm:pt>
    <dgm:pt modelId="{6A5F9CCE-0C91-449B-8B14-372287F1AAA9}" type="pres">
      <dgm:prSet presAssocID="{F9BF8E89-69C1-4560-AB38-8B350C054CD1}" presName="compositeNode" presStyleCnt="0">
        <dgm:presLayoutVars>
          <dgm:bulletEnabled val="1"/>
        </dgm:presLayoutVars>
      </dgm:prSet>
      <dgm:spPr/>
    </dgm:pt>
    <dgm:pt modelId="{A2912C84-2B33-4E3F-81DC-2FE18D5A33D6}" type="pres">
      <dgm:prSet presAssocID="{F9BF8E89-69C1-4560-AB38-8B350C054CD1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redder with solid fill"/>
        </a:ext>
      </dgm:extLst>
    </dgm:pt>
    <dgm:pt modelId="{E1C982D4-443F-4462-BC02-C03245038769}" type="pres">
      <dgm:prSet presAssocID="{F9BF8E89-69C1-4560-AB38-8B350C054CD1}" presName="childNode" presStyleLbl="node1" presStyleIdx="2" presStyleCnt="3">
        <dgm:presLayoutVars>
          <dgm:bulletEnabled val="1"/>
        </dgm:presLayoutVars>
      </dgm:prSet>
      <dgm:spPr/>
    </dgm:pt>
    <dgm:pt modelId="{0C8A3E0C-0239-4C3A-AEFF-1C8D259CB82A}" type="pres">
      <dgm:prSet presAssocID="{F9BF8E89-69C1-4560-AB38-8B350C054CD1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E904507-4E60-4640-95DE-DF4884B49665}" type="presOf" srcId="{C46A5805-8394-4851-8EB6-47DF5D3A20AF}" destId="{5B40336A-CE36-4151-8712-DA0167CEC0A3}" srcOrd="0" destOrd="1" presId="urn:microsoft.com/office/officeart/2005/8/layout/hList2"/>
    <dgm:cxn modelId="{61A5560C-DD24-46BC-994D-8DFB787136C1}" type="presOf" srcId="{553BCFDE-7AA2-47EE-89A6-DE8EF3379478}" destId="{5B40336A-CE36-4151-8712-DA0167CEC0A3}" srcOrd="0" destOrd="0" presId="urn:microsoft.com/office/officeart/2005/8/layout/hList2"/>
    <dgm:cxn modelId="{50A2150E-CD1F-432E-A974-8366A857F20B}" type="presOf" srcId="{CF040EC4-7098-44C3-9F7E-411EAEB0A2E7}" destId="{58D17DD4-FA90-43E2-BB3A-1C8D23DC2EF3}" srcOrd="0" destOrd="0" presId="urn:microsoft.com/office/officeart/2005/8/layout/hList2"/>
    <dgm:cxn modelId="{0FBE0011-771F-48DF-87EA-3E65E636B929}" type="presOf" srcId="{8F191B58-752B-439A-8C14-88FC042586AA}" destId="{E1C982D4-443F-4462-BC02-C03245038769}" srcOrd="0" destOrd="0" presId="urn:microsoft.com/office/officeart/2005/8/layout/hList2"/>
    <dgm:cxn modelId="{C09DBB13-F747-4ED1-BE40-0D0DD833F14B}" type="presOf" srcId="{08B3A265-B8CB-42E2-9259-54B7E80CF935}" destId="{309E5495-087E-438B-A60F-6E2CDCED508B}" srcOrd="0" destOrd="0" presId="urn:microsoft.com/office/officeart/2005/8/layout/hList2"/>
    <dgm:cxn modelId="{15F6931F-0159-47EF-8D76-8E145058BC6A}" srcId="{F9BF8E89-69C1-4560-AB38-8B350C054CD1}" destId="{9005913B-1C16-46F7-8E80-A16A6B400EAD}" srcOrd="1" destOrd="0" parTransId="{EB7003D9-D81B-49DD-8DB3-215D69EB43DE}" sibTransId="{57B09724-D839-4FE9-984E-F97FD6A263E2}"/>
    <dgm:cxn modelId="{5B71C432-CF98-4F39-BACC-E5CD2C29BDC1}" srcId="{F9BF8E89-69C1-4560-AB38-8B350C054CD1}" destId="{0FA493EF-49D9-4DF6-8B2B-46685C14DA80}" srcOrd="5" destOrd="0" parTransId="{F36C3602-56C9-40C3-BAA2-B9DD5E5F7D4C}" sibTransId="{E960D56B-E939-402C-BE99-62AC8D7628DA}"/>
    <dgm:cxn modelId="{BCFE483A-4A49-4BC5-B6A3-77D7BC860973}" type="presOf" srcId="{9085D374-CA7A-46AF-9E3E-9EF9F273E2CC}" destId="{C5D00A34-C2B9-4FE6-B4C8-23C7E7885E32}" srcOrd="0" destOrd="1" presId="urn:microsoft.com/office/officeart/2005/8/layout/hList2"/>
    <dgm:cxn modelId="{0B42923B-7E5A-4F86-8F48-B266B2393424}" srcId="{08B3A265-B8CB-42E2-9259-54B7E80CF935}" destId="{2097714D-B45E-4665-85AE-8CE2911420DC}" srcOrd="0" destOrd="0" parTransId="{BEEFCCE8-31FB-46CD-98ED-F504E7C05DA8}" sibTransId="{0EC10F8F-C5D4-4E75-B4CD-0D3CA6BBFE88}"/>
    <dgm:cxn modelId="{F447893D-2EBD-46BE-92D9-06D91E2AD54A}" type="presOf" srcId="{B5ACF19D-D3B1-440D-9D16-F46C2AFD5612}" destId="{C5D00A34-C2B9-4FE6-B4C8-23C7E7885E32}" srcOrd="0" destOrd="2" presId="urn:microsoft.com/office/officeart/2005/8/layout/hList2"/>
    <dgm:cxn modelId="{B083984A-AEDB-4C69-BB5D-4B7F43FB08E4}" srcId="{CF040EC4-7098-44C3-9F7E-411EAEB0A2E7}" destId="{08B3A265-B8CB-42E2-9259-54B7E80CF935}" srcOrd="0" destOrd="0" parTransId="{D9CA4728-34C5-400F-A4FC-6C10D67044BF}" sibTransId="{70C7615F-9445-4A9E-B7C1-21F7BC8406CC}"/>
    <dgm:cxn modelId="{45CDBA7B-25F2-452A-B72C-2BBF54BC484A}" type="presOf" srcId="{4E853A48-C1D6-4A4D-9F38-B88FFC5BF3FD}" destId="{E1C982D4-443F-4462-BC02-C03245038769}" srcOrd="0" destOrd="3" presId="urn:microsoft.com/office/officeart/2005/8/layout/hList2"/>
    <dgm:cxn modelId="{CC8DB67C-52B0-433A-A507-4C87FB47A077}" type="presOf" srcId="{54FA12A2-33E0-49A7-826A-EE43D6DCB2DC}" destId="{E1C982D4-443F-4462-BC02-C03245038769}" srcOrd="0" destOrd="4" presId="urn:microsoft.com/office/officeart/2005/8/layout/hList2"/>
    <dgm:cxn modelId="{60B12E81-6776-4952-8C12-708C52B498A7}" srcId="{04C4FE05-D5C5-4DC4-9CBD-87DC4F706B52}" destId="{C46A5805-8394-4851-8EB6-47DF5D3A20AF}" srcOrd="1" destOrd="0" parTransId="{1B4A7EE6-A4F7-4041-8E60-24E32DC721A0}" sibTransId="{FAE5828B-F21A-4B99-B4F0-F253AFCF69CE}"/>
    <dgm:cxn modelId="{2C2F8C88-CB99-478A-B4D3-960924B9ECD0}" srcId="{08B3A265-B8CB-42E2-9259-54B7E80CF935}" destId="{B841A51A-5F14-4E95-851B-775078E39BA7}" srcOrd="3" destOrd="0" parTransId="{9BF11F9E-5BC3-486F-9557-9268DA78B3D2}" sibTransId="{78BB74F3-84BA-4047-9B16-78A3DDB4F8DC}"/>
    <dgm:cxn modelId="{3073FC8C-3F6E-4379-94A2-EFC1511EDF33}" type="presOf" srcId="{2097714D-B45E-4665-85AE-8CE2911420DC}" destId="{C5D00A34-C2B9-4FE6-B4C8-23C7E7885E32}" srcOrd="0" destOrd="0" presId="urn:microsoft.com/office/officeart/2005/8/layout/hList2"/>
    <dgm:cxn modelId="{EEC9E095-3F19-4E5E-9949-4C6B06F8EADD}" srcId="{CF040EC4-7098-44C3-9F7E-411EAEB0A2E7}" destId="{F9BF8E89-69C1-4560-AB38-8B350C054CD1}" srcOrd="2" destOrd="0" parTransId="{57BE0B6F-C079-44C8-B446-B57BAE3C9364}" sibTransId="{BB2E4AF6-7199-4685-93B4-FE87E3E838D3}"/>
    <dgm:cxn modelId="{9D3F059A-9F24-4CED-B61F-FA56E0DA2A62}" srcId="{CF040EC4-7098-44C3-9F7E-411EAEB0A2E7}" destId="{04C4FE05-D5C5-4DC4-9CBD-87DC4F706B52}" srcOrd="1" destOrd="0" parTransId="{CC0D058D-5F39-45CA-A3BA-E23550EB9933}" sibTransId="{05880EA5-BF37-424B-A96A-21C4204F2C50}"/>
    <dgm:cxn modelId="{D0D6DF9E-AE46-450D-B74B-099F143839C1}" type="presOf" srcId="{06166843-74CC-4142-9641-181F55CCBC12}" destId="{E1C982D4-443F-4462-BC02-C03245038769}" srcOrd="0" destOrd="2" presId="urn:microsoft.com/office/officeart/2005/8/layout/hList2"/>
    <dgm:cxn modelId="{0F0CD1A4-ECAE-4E24-937C-6F9B866E4196}" srcId="{08B3A265-B8CB-42E2-9259-54B7E80CF935}" destId="{9085D374-CA7A-46AF-9E3E-9EF9F273E2CC}" srcOrd="1" destOrd="0" parTransId="{EB1434E2-FDAB-45B4-B268-C17784F7651F}" sibTransId="{9333D066-EA27-4CD3-8827-F5427CF6D758}"/>
    <dgm:cxn modelId="{0C9177B6-9E7C-4298-924B-DA29C0A73112}" srcId="{F9BF8E89-69C1-4560-AB38-8B350C054CD1}" destId="{4E853A48-C1D6-4A4D-9F38-B88FFC5BF3FD}" srcOrd="3" destOrd="0" parTransId="{B2C06DE7-4959-4B73-9BD3-99E98D592773}" sibTransId="{EACC4517-99B6-4A07-ADF8-B893F65F3DE3}"/>
    <dgm:cxn modelId="{CAE054DA-C171-4ACF-AE33-9CB0ACCC6C95}" srcId="{F9BF8E89-69C1-4560-AB38-8B350C054CD1}" destId="{06166843-74CC-4142-9641-181F55CCBC12}" srcOrd="2" destOrd="0" parTransId="{A304EE8C-E471-4126-9EF8-F804C3AB12C0}" sibTransId="{6FED39AB-C5F7-473B-9A89-B1B177DDE383}"/>
    <dgm:cxn modelId="{8C699FE2-8FDF-4DCA-8896-F1DC34379A61}" srcId="{F9BF8E89-69C1-4560-AB38-8B350C054CD1}" destId="{8F191B58-752B-439A-8C14-88FC042586AA}" srcOrd="0" destOrd="0" parTransId="{9CAEB7F9-A784-4BCB-BE15-6BE544076640}" sibTransId="{C631F10B-06FF-4DCC-8AE1-90C96AA3C46E}"/>
    <dgm:cxn modelId="{3D30E7E4-A86A-4E02-82C5-490598F82025}" type="presOf" srcId="{0FA493EF-49D9-4DF6-8B2B-46685C14DA80}" destId="{E1C982D4-443F-4462-BC02-C03245038769}" srcOrd="0" destOrd="5" presId="urn:microsoft.com/office/officeart/2005/8/layout/hList2"/>
    <dgm:cxn modelId="{B005CEEB-0D95-4932-8972-D0A40548058E}" type="presOf" srcId="{9005913B-1C16-46F7-8E80-A16A6B400EAD}" destId="{E1C982D4-443F-4462-BC02-C03245038769}" srcOrd="0" destOrd="1" presId="urn:microsoft.com/office/officeart/2005/8/layout/hList2"/>
    <dgm:cxn modelId="{017FF2EF-0D3D-44F2-A585-C241C3E55625}" type="presOf" srcId="{F9BF8E89-69C1-4560-AB38-8B350C054CD1}" destId="{0C8A3E0C-0239-4C3A-AEFF-1C8D259CB82A}" srcOrd="0" destOrd="0" presId="urn:microsoft.com/office/officeart/2005/8/layout/hList2"/>
    <dgm:cxn modelId="{704585F0-FD57-46BD-BB50-86F35A152D94}" srcId="{F9BF8E89-69C1-4560-AB38-8B350C054CD1}" destId="{54FA12A2-33E0-49A7-826A-EE43D6DCB2DC}" srcOrd="4" destOrd="0" parTransId="{D11BB22C-7D12-4CB3-BE42-FF8FFEBCC1AE}" sibTransId="{AD8FB608-7E32-4209-A534-4A44A7E4B264}"/>
    <dgm:cxn modelId="{F7BD16F9-C6A2-40C8-B3DE-A878FF0A9BD1}" type="presOf" srcId="{04C4FE05-D5C5-4DC4-9CBD-87DC4F706B52}" destId="{FD4B7BF3-0552-4D14-A264-722EE8FD117E}" srcOrd="0" destOrd="0" presId="urn:microsoft.com/office/officeart/2005/8/layout/hList2"/>
    <dgm:cxn modelId="{249282FA-5CF2-49FE-98D5-AC47D3B413F2}" srcId="{04C4FE05-D5C5-4DC4-9CBD-87DC4F706B52}" destId="{553BCFDE-7AA2-47EE-89A6-DE8EF3379478}" srcOrd="0" destOrd="0" parTransId="{96D2C375-2981-4CB0-9204-07F063AE30D0}" sibTransId="{0581C91A-9F88-4941-87FD-27CC80B1AC28}"/>
    <dgm:cxn modelId="{62D2EAFE-5B78-4992-A81E-69DC5BE2D25E}" type="presOf" srcId="{B841A51A-5F14-4E95-851B-775078E39BA7}" destId="{C5D00A34-C2B9-4FE6-B4C8-23C7E7885E32}" srcOrd="0" destOrd="3" presId="urn:microsoft.com/office/officeart/2005/8/layout/hList2"/>
    <dgm:cxn modelId="{AFBDA5FF-2426-4A12-914D-7D7ED24DB945}" srcId="{08B3A265-B8CB-42E2-9259-54B7E80CF935}" destId="{B5ACF19D-D3B1-440D-9D16-F46C2AFD5612}" srcOrd="2" destOrd="0" parTransId="{E946F410-C326-46DF-9A8D-A9EA4BEC0954}" sibTransId="{D39431F6-0E83-4FB9-9E9C-699D01971CFF}"/>
    <dgm:cxn modelId="{4FDB7F36-91A5-4C9F-B452-DFE5E078F832}" type="presParOf" srcId="{58D17DD4-FA90-43E2-BB3A-1C8D23DC2EF3}" destId="{19BEA716-DD33-4245-BD93-640C68690F58}" srcOrd="0" destOrd="0" presId="urn:microsoft.com/office/officeart/2005/8/layout/hList2"/>
    <dgm:cxn modelId="{F062B0F2-39EE-44E3-8B6F-A7D829DA1079}" type="presParOf" srcId="{19BEA716-DD33-4245-BD93-640C68690F58}" destId="{22D4FDA3-EE72-44C4-BDAD-C3170A3E7D59}" srcOrd="0" destOrd="0" presId="urn:microsoft.com/office/officeart/2005/8/layout/hList2"/>
    <dgm:cxn modelId="{B80B2DAE-E39C-46CF-86D8-212DB5DE80BC}" type="presParOf" srcId="{19BEA716-DD33-4245-BD93-640C68690F58}" destId="{C5D00A34-C2B9-4FE6-B4C8-23C7E7885E32}" srcOrd="1" destOrd="0" presId="urn:microsoft.com/office/officeart/2005/8/layout/hList2"/>
    <dgm:cxn modelId="{6576E690-53FE-483E-AF60-52B3CBC1C837}" type="presParOf" srcId="{19BEA716-DD33-4245-BD93-640C68690F58}" destId="{309E5495-087E-438B-A60F-6E2CDCED508B}" srcOrd="2" destOrd="0" presId="urn:microsoft.com/office/officeart/2005/8/layout/hList2"/>
    <dgm:cxn modelId="{E4CCB0C1-4B67-4B29-A7B7-1576486290F9}" type="presParOf" srcId="{58D17DD4-FA90-43E2-BB3A-1C8D23DC2EF3}" destId="{B246ACC2-9806-46CC-A063-F027FF948A53}" srcOrd="1" destOrd="0" presId="urn:microsoft.com/office/officeart/2005/8/layout/hList2"/>
    <dgm:cxn modelId="{124B3C82-3B7D-4444-84FE-C76F61F53D48}" type="presParOf" srcId="{58D17DD4-FA90-43E2-BB3A-1C8D23DC2EF3}" destId="{7003B8EA-ECCD-4672-8DAA-0020AA4CB344}" srcOrd="2" destOrd="0" presId="urn:microsoft.com/office/officeart/2005/8/layout/hList2"/>
    <dgm:cxn modelId="{28D25EF0-CF18-498E-868B-13D09F7A983C}" type="presParOf" srcId="{7003B8EA-ECCD-4672-8DAA-0020AA4CB344}" destId="{50A32CD2-3080-4AC2-9FB4-9E0000EF73C7}" srcOrd="0" destOrd="0" presId="urn:microsoft.com/office/officeart/2005/8/layout/hList2"/>
    <dgm:cxn modelId="{CDD5D6FF-1E82-462D-8DF8-69933D6B732E}" type="presParOf" srcId="{7003B8EA-ECCD-4672-8DAA-0020AA4CB344}" destId="{5B40336A-CE36-4151-8712-DA0167CEC0A3}" srcOrd="1" destOrd="0" presId="urn:microsoft.com/office/officeart/2005/8/layout/hList2"/>
    <dgm:cxn modelId="{86B2F82C-E54F-4B2F-83E9-112C805CC9DF}" type="presParOf" srcId="{7003B8EA-ECCD-4672-8DAA-0020AA4CB344}" destId="{FD4B7BF3-0552-4D14-A264-722EE8FD117E}" srcOrd="2" destOrd="0" presId="urn:microsoft.com/office/officeart/2005/8/layout/hList2"/>
    <dgm:cxn modelId="{019A0AB1-F160-4CD5-B4DD-1A1481448F8F}" type="presParOf" srcId="{58D17DD4-FA90-43E2-BB3A-1C8D23DC2EF3}" destId="{935FDFDF-56DE-42D7-8876-2CDD19862B66}" srcOrd="3" destOrd="0" presId="urn:microsoft.com/office/officeart/2005/8/layout/hList2"/>
    <dgm:cxn modelId="{0D898185-2F5B-4585-B343-CC66C3CD4B03}" type="presParOf" srcId="{58D17DD4-FA90-43E2-BB3A-1C8D23DC2EF3}" destId="{6A5F9CCE-0C91-449B-8B14-372287F1AAA9}" srcOrd="4" destOrd="0" presId="urn:microsoft.com/office/officeart/2005/8/layout/hList2"/>
    <dgm:cxn modelId="{F5CDC7F4-801A-43A3-BCD3-A504057947AD}" type="presParOf" srcId="{6A5F9CCE-0C91-449B-8B14-372287F1AAA9}" destId="{A2912C84-2B33-4E3F-81DC-2FE18D5A33D6}" srcOrd="0" destOrd="0" presId="urn:microsoft.com/office/officeart/2005/8/layout/hList2"/>
    <dgm:cxn modelId="{EF421691-5D21-4F3F-A1F2-E852D0184E7F}" type="presParOf" srcId="{6A5F9CCE-0C91-449B-8B14-372287F1AAA9}" destId="{E1C982D4-443F-4462-BC02-C03245038769}" srcOrd="1" destOrd="0" presId="urn:microsoft.com/office/officeart/2005/8/layout/hList2"/>
    <dgm:cxn modelId="{9F4FEBD3-09F3-40E1-9C14-3EECB21BCA96}" type="presParOf" srcId="{6A5F9CCE-0C91-449B-8B14-372287F1AAA9}" destId="{0C8A3E0C-0239-4C3A-AEFF-1C8D259CB82A}" srcOrd="2" destOrd="0" presId="urn:microsoft.com/office/officeart/2005/8/layout/h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E5495-087E-438B-A60F-6E2CDCED508B}">
      <dsp:nvSpPr>
        <dsp:cNvPr id="0" name=""/>
        <dsp:cNvSpPr/>
      </dsp:nvSpPr>
      <dsp:spPr>
        <a:xfrm rot="16200000">
          <a:off x="-753739" y="1067639"/>
          <a:ext cx="1639056" cy="10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3500" bIns="0" numCol="1" spcCol="1270" anchor="t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700" kern="1200" dirty="0"/>
            <a:t>Doc 1</a:t>
          </a:r>
          <a:endParaRPr lang="en-HK" sz="700" kern="1200" dirty="0"/>
        </a:p>
      </dsp:txBody>
      <dsp:txXfrm>
        <a:off x="-753739" y="1067639"/>
        <a:ext cx="1639056" cy="106015"/>
      </dsp:txXfrm>
    </dsp:sp>
    <dsp:sp modelId="{C5D00A34-C2B9-4FE6-B4C8-23C7E7885E32}">
      <dsp:nvSpPr>
        <dsp:cNvPr id="0" name=""/>
        <dsp:cNvSpPr/>
      </dsp:nvSpPr>
      <dsp:spPr>
        <a:xfrm>
          <a:off x="118796" y="301119"/>
          <a:ext cx="528352" cy="1639056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93500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</dsp:txBody>
      <dsp:txXfrm>
        <a:off x="118796" y="301119"/>
        <a:ext cx="528352" cy="1639056"/>
      </dsp:txXfrm>
    </dsp:sp>
    <dsp:sp modelId="{22D4FDA3-EE72-44C4-BDAD-C3170A3E7D59}">
      <dsp:nvSpPr>
        <dsp:cNvPr id="0" name=""/>
        <dsp:cNvSpPr/>
      </dsp:nvSpPr>
      <dsp:spPr>
        <a:xfrm>
          <a:off x="12781" y="161178"/>
          <a:ext cx="212031" cy="212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4B7BF3-0552-4D14-A264-722EE8FD117E}">
      <dsp:nvSpPr>
        <dsp:cNvPr id="0" name=""/>
        <dsp:cNvSpPr/>
      </dsp:nvSpPr>
      <dsp:spPr>
        <a:xfrm rot="16200000">
          <a:off x="9847" y="1067639"/>
          <a:ext cx="1639056" cy="10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3500" bIns="0" numCol="1" spcCol="1270" anchor="t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700" kern="1200" dirty="0"/>
            <a:t>Doc 2</a:t>
          </a:r>
        </a:p>
      </dsp:txBody>
      <dsp:txXfrm>
        <a:off x="9847" y="1067639"/>
        <a:ext cx="1639056" cy="106015"/>
      </dsp:txXfrm>
    </dsp:sp>
    <dsp:sp modelId="{5B40336A-CE36-4151-8712-DA0167CEC0A3}">
      <dsp:nvSpPr>
        <dsp:cNvPr id="0" name=""/>
        <dsp:cNvSpPr/>
      </dsp:nvSpPr>
      <dsp:spPr>
        <a:xfrm>
          <a:off x="882383" y="301119"/>
          <a:ext cx="528352" cy="1639056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93500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</dsp:txBody>
      <dsp:txXfrm>
        <a:off x="882383" y="301119"/>
        <a:ext cx="528352" cy="1639056"/>
      </dsp:txXfrm>
    </dsp:sp>
    <dsp:sp modelId="{50A32CD2-3080-4AC2-9FB4-9E0000EF73C7}">
      <dsp:nvSpPr>
        <dsp:cNvPr id="0" name=""/>
        <dsp:cNvSpPr/>
      </dsp:nvSpPr>
      <dsp:spPr>
        <a:xfrm>
          <a:off x="776367" y="161178"/>
          <a:ext cx="212031" cy="212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8A3E0C-0239-4C3A-AEFF-1C8D259CB82A}">
      <dsp:nvSpPr>
        <dsp:cNvPr id="0" name=""/>
        <dsp:cNvSpPr/>
      </dsp:nvSpPr>
      <dsp:spPr>
        <a:xfrm rot="16200000">
          <a:off x="773433" y="1067639"/>
          <a:ext cx="1639056" cy="10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3500" bIns="0" numCol="1" spcCol="1270" anchor="t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700" kern="1200" dirty="0"/>
            <a:t>Doc K</a:t>
          </a:r>
        </a:p>
      </dsp:txBody>
      <dsp:txXfrm>
        <a:off x="773433" y="1067639"/>
        <a:ext cx="1639056" cy="106015"/>
      </dsp:txXfrm>
    </dsp:sp>
    <dsp:sp modelId="{E1C982D4-443F-4462-BC02-C03245038769}">
      <dsp:nvSpPr>
        <dsp:cNvPr id="0" name=""/>
        <dsp:cNvSpPr/>
      </dsp:nvSpPr>
      <dsp:spPr>
        <a:xfrm>
          <a:off x="1645970" y="301119"/>
          <a:ext cx="528352" cy="1639056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93500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200" kern="1200" dirty="0"/>
            <a:t>…</a:t>
          </a:r>
        </a:p>
      </dsp:txBody>
      <dsp:txXfrm>
        <a:off x="1645970" y="301119"/>
        <a:ext cx="528352" cy="1639056"/>
      </dsp:txXfrm>
    </dsp:sp>
    <dsp:sp modelId="{A2912C84-2B33-4E3F-81DC-2FE18D5A33D6}">
      <dsp:nvSpPr>
        <dsp:cNvPr id="0" name=""/>
        <dsp:cNvSpPr/>
      </dsp:nvSpPr>
      <dsp:spPr>
        <a:xfrm>
          <a:off x="1539954" y="161178"/>
          <a:ext cx="212031" cy="212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7D3853-F10C-ED21-CFD4-E32AAF96E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97CF5-210D-493B-E951-2BD882A27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B0209-8FE1-4CC2-A965-8D602C1621DB}" type="datetimeFigureOut">
              <a:rPr lang="en-HK" smtClean="0"/>
              <a:t>19/7/2024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ECD82-94A3-D978-6F6A-86C799DB63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CDBF0-DAF4-4BA5-93A2-690C41CEA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C2A34-8405-4A8F-BC32-2A6CAF1809E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07321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DBC9-F844-45AC-B96E-3EACB379674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55E0-CF6A-4022-BFDA-DBE282C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90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9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D877C-BCF4-4950-9A8C-E2EDB026AEF6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4928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2E1-55ED-4671-A6A5-6FB611EE4973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A14EC9-E9E0-68AD-D044-F4914808C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63" y="6027576"/>
            <a:ext cx="2964873" cy="711570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EB0B913-512D-A559-1CFB-833A43CE3B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68" y="5674798"/>
            <a:ext cx="4417849" cy="1064348"/>
          </a:xfrm>
          <a:prstGeom prst="rect">
            <a:avLst/>
          </a:prstGeom>
        </p:spPr>
      </p:pic>
      <p:pic>
        <p:nvPicPr>
          <p:cNvPr id="8" name="Content Placeholder 4" descr="A black and white logo&#10;&#10;Description automatically generated">
            <a:extLst>
              <a:ext uri="{FF2B5EF4-FFF2-40B4-BE49-F238E27FC236}">
                <a16:creationId xmlns:a16="http://schemas.microsoft.com/office/drawing/2014/main" id="{75FC1C32-0617-8B3A-A16B-147523DE03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71" y="5825332"/>
            <a:ext cx="4210329" cy="9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2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69C7-203F-4860-89F4-097A9917C782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1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DCA-2D16-4E84-8AA1-105797DD5C17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17-9AD9-4338-803E-7AA7C915B43D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circles and lines&#10;&#10;Description automatically generated">
            <a:extLst>
              <a:ext uri="{FF2B5EF4-FFF2-40B4-BE49-F238E27FC236}">
                <a16:creationId xmlns:a16="http://schemas.microsoft.com/office/drawing/2014/main" id="{5FDEF68F-8590-D071-B148-70AF0FA1D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70DF-1A9A-4D69-B7FE-89A862E70BE1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circles and lines&#10;&#10;Description automatically generated">
            <a:extLst>
              <a:ext uri="{FF2B5EF4-FFF2-40B4-BE49-F238E27FC236}">
                <a16:creationId xmlns:a16="http://schemas.microsoft.com/office/drawing/2014/main" id="{F0822447-F799-9ED2-36C8-4A0A104AE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D7D0-486C-48DE-BBA7-140F858C1AB7}" type="datetime1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circles and lines&#10;&#10;Description automatically generated">
            <a:extLst>
              <a:ext uri="{FF2B5EF4-FFF2-40B4-BE49-F238E27FC236}">
                <a16:creationId xmlns:a16="http://schemas.microsoft.com/office/drawing/2014/main" id="{7D26C025-F99F-857C-E40D-E1B47B679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4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A144-4F77-4AE7-8712-0D07BDFC61F2}" type="datetime1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circles and lines&#10;&#10;Description automatically generated">
            <a:extLst>
              <a:ext uri="{FF2B5EF4-FFF2-40B4-BE49-F238E27FC236}">
                <a16:creationId xmlns:a16="http://schemas.microsoft.com/office/drawing/2014/main" id="{5E1C407F-86EF-88F3-1660-91F5DA7C7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E89-BB21-4E17-B9AB-068F4B96600D}" type="datetime1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with circles and lines&#10;&#10;Description automatically generated">
            <a:extLst>
              <a:ext uri="{FF2B5EF4-FFF2-40B4-BE49-F238E27FC236}">
                <a16:creationId xmlns:a16="http://schemas.microsoft.com/office/drawing/2014/main" id="{D9942955-2D5F-CAC9-67B8-2D53F7172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BB4-0A89-41BD-8BA9-BD40DA9A1A77}" type="datetime1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logo with circles and lines&#10;&#10;Description automatically generated">
            <a:extLst>
              <a:ext uri="{FF2B5EF4-FFF2-40B4-BE49-F238E27FC236}">
                <a16:creationId xmlns:a16="http://schemas.microsoft.com/office/drawing/2014/main" id="{6A3E5AE1-0640-2D51-1F66-34831EECD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499-4437-4E3C-B5C2-86E93A0D60CC}" type="datetime1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87ED-603D-4123-A756-8CDC9395D446}" type="datetime1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6AC2-356D-4DF8-99D2-C4733D52D07E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hyperlink" Target="https://arxiv.org/search/cs?searchtype=author&amp;query=Li,+H" TargetMode="Externa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hyperlink" Target="https://arxiv.org/search/cs?searchtype=author&amp;query=Hu,+Q" TargetMode="Externa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hyperlink" Target="https://arxiv.org/search/cs?searchtype=author&amp;query=Song,+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34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hyperlink" Target="https://arxiv.org/search/cs?searchtype=author&amp;query=Wang,+Z" TargetMode="Externa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hyperlink" Target="https://arxiv.org/search/cs?searchtype=author&amp;query=Bai,+J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lflux.com/what-is-web3-0-features-design-skills-nfts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edai.org/" TargetMode="Externa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Mao,+Q" TargetMode="External"/><Relationship Id="rId3" Type="http://schemas.openxmlformats.org/officeDocument/2006/relationships/hyperlink" Target="https://arxiv.org/search/cs?searchtype=author&amp;query=Hu,+Q" TargetMode="External"/><Relationship Id="rId7" Type="http://schemas.openxmlformats.org/officeDocument/2006/relationships/hyperlink" Target="https://arxiv.org/search/cs?searchtype=author&amp;query=Bai,+J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Wang,+Z" TargetMode="External"/><Relationship Id="rId11" Type="http://schemas.openxmlformats.org/officeDocument/2006/relationships/hyperlink" Target="https://arxiv.org/search/cs?searchtype=author&amp;query=Li,+J" TargetMode="External"/><Relationship Id="rId5" Type="http://schemas.openxmlformats.org/officeDocument/2006/relationships/hyperlink" Target="https://arxiv.org/search/cs?searchtype=author&amp;query=Li,+H" TargetMode="External"/><Relationship Id="rId10" Type="http://schemas.openxmlformats.org/officeDocument/2006/relationships/hyperlink" Target="https://arxiv.org/search/cs?searchtype=author&amp;query=Fan,+L" TargetMode="External"/><Relationship Id="rId4" Type="http://schemas.openxmlformats.org/officeDocument/2006/relationships/hyperlink" Target="https://arxiv.org/search/cs?searchtype=author&amp;query=Jiang,+W" TargetMode="External"/><Relationship Id="rId9" Type="http://schemas.openxmlformats.org/officeDocument/2006/relationships/hyperlink" Target="https://arxiv.org/search/cs?searchtype=author&amp;query=Song,+Y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Bai,+J" TargetMode="External"/><Relationship Id="rId3" Type="http://schemas.openxmlformats.org/officeDocument/2006/relationships/image" Target="../media/image58.png"/><Relationship Id="rId7" Type="http://schemas.openxmlformats.org/officeDocument/2006/relationships/hyperlink" Target="https://arxiv.org/search/cs?searchtype=author&amp;query=Wang,+Z" TargetMode="External"/><Relationship Id="rId12" Type="http://schemas.openxmlformats.org/officeDocument/2006/relationships/hyperlink" Target="https://arxiv.org/search/cs?searchtype=author&amp;query=Li,+J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Li,+H" TargetMode="External"/><Relationship Id="rId11" Type="http://schemas.openxmlformats.org/officeDocument/2006/relationships/hyperlink" Target="https://arxiv.org/search/cs?searchtype=author&amp;query=Fan,+L" TargetMode="External"/><Relationship Id="rId5" Type="http://schemas.openxmlformats.org/officeDocument/2006/relationships/hyperlink" Target="https://arxiv.org/search/cs?searchtype=author&amp;query=Jiang,+W" TargetMode="External"/><Relationship Id="rId10" Type="http://schemas.openxmlformats.org/officeDocument/2006/relationships/hyperlink" Target="https://arxiv.org/search/cs?searchtype=author&amp;query=Song,+Y" TargetMode="External"/><Relationship Id="rId4" Type="http://schemas.openxmlformats.org/officeDocument/2006/relationships/hyperlink" Target="https://arxiv.org/search/cs?searchtype=author&amp;query=Hu,+Q" TargetMode="External"/><Relationship Id="rId9" Type="http://schemas.openxmlformats.org/officeDocument/2006/relationships/hyperlink" Target="https://arxiv.org/search/cs?searchtype=author&amp;query=Mao,+Q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s://qdrant.tech/articles/what-is-rag-in-a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diagramData" Target="../diagrams/data1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png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602"/>
            <a:ext cx="12191999" cy="1617434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Privacy-Preserved Neural Graph Databases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438" y="3779161"/>
            <a:ext cx="9144000" cy="1524359"/>
          </a:xfrm>
        </p:spPr>
        <p:txBody>
          <a:bodyPr>
            <a:normAutofit/>
          </a:bodyPr>
          <a:lstStyle/>
          <a:p>
            <a:r>
              <a:rPr lang="en-US" sz="2800" dirty="0"/>
              <a:t>Yangqiu Song</a:t>
            </a:r>
          </a:p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CSE, HKUST</a:t>
            </a:r>
          </a:p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Slides Credit: Qi Hu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8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AC4E-6A89-B183-C75D-28921111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4" y="3863"/>
            <a:ext cx="11008139" cy="1325563"/>
          </a:xfrm>
        </p:spPr>
        <p:txBody>
          <a:bodyPr>
            <a:noAutofit/>
          </a:bodyPr>
          <a:lstStyle/>
          <a:p>
            <a:r>
              <a:rPr lang="en-US" sz="4800" dirty="0"/>
              <a:t>Embedding Space and </a:t>
            </a:r>
            <a:r>
              <a:rPr lang="en-US" sz="4800" dirty="0">
                <a:solidFill>
                  <a:srgbClr val="FF0000"/>
                </a:solidFill>
              </a:rPr>
              <a:t>Set</a:t>
            </a:r>
            <a:r>
              <a:rPr lang="en-US" sz="4800" dirty="0"/>
              <a:t>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A5B6A4-9F72-EE1B-FCBC-C338D71ED2EF}"/>
                  </a:ext>
                </a:extLst>
              </p:cNvPr>
              <p:cNvSpPr txBox="1"/>
              <p:nvPr/>
            </p:nvSpPr>
            <p:spPr>
              <a:xfrm>
                <a:off x="328281" y="1447082"/>
                <a:ext cx="895611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𝑊𝑖𝑛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𝑇𝑢𝑟𝑖𝑛𝑔𝐴𝑤𝑎𝑟𝑑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HK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𝐶𝑖𝑡𝑖𝑧𝑒𝑛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𝐶𝑎𝑛𝑎𝑑𝑎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𝐺𝑟𝑎𝑑𝑢𝑎𝑡𝑒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A5B6A4-9F72-EE1B-FCBC-C338D71ED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1" y="1447082"/>
                <a:ext cx="8956115" cy="307777"/>
              </a:xfrm>
              <a:prstGeom prst="rect">
                <a:avLst/>
              </a:prstGeom>
              <a:blipFill>
                <a:blip r:embed="rId3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FF85507-0A9E-B70B-ECCE-48E5850E5357}"/>
              </a:ext>
            </a:extLst>
          </p:cNvPr>
          <p:cNvGrpSpPr/>
          <p:nvPr/>
        </p:nvGrpSpPr>
        <p:grpSpPr>
          <a:xfrm>
            <a:off x="279505" y="2566175"/>
            <a:ext cx="1236383" cy="646332"/>
            <a:chOff x="867334" y="2510545"/>
            <a:chExt cx="1236383" cy="646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FA7FC6-611A-27BF-4B7E-E3F94B3E07F8}"/>
                </a:ext>
              </a:extLst>
            </p:cNvPr>
            <p:cNvSpPr txBox="1"/>
            <p:nvPr/>
          </p:nvSpPr>
          <p:spPr>
            <a:xfrm>
              <a:off x="867334" y="2510545"/>
              <a:ext cx="123638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Turing </a:t>
              </a:r>
            </a:p>
            <a:p>
              <a:r>
                <a:rPr lang="en-US" dirty="0"/>
                <a:t>Award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8D9018-F09C-002E-2C89-641003535352}"/>
                </a:ext>
              </a:extLst>
            </p:cNvPr>
            <p:cNvSpPr/>
            <p:nvPr/>
          </p:nvSpPr>
          <p:spPr>
            <a:xfrm>
              <a:off x="1759447" y="2745890"/>
              <a:ext cx="292817" cy="282270"/>
            </a:xfrm>
            <a:prstGeom prst="ellipse">
              <a:avLst/>
            </a:prstGeom>
            <a:solidFill>
              <a:srgbClr val="003E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650FE-F890-C252-E6A6-7FBC28777194}"/>
              </a:ext>
            </a:extLst>
          </p:cNvPr>
          <p:cNvGrpSpPr/>
          <p:nvPr/>
        </p:nvGrpSpPr>
        <p:grpSpPr>
          <a:xfrm>
            <a:off x="201404" y="3876755"/>
            <a:ext cx="1263030" cy="379274"/>
            <a:chOff x="789233" y="3821125"/>
            <a:chExt cx="1263030" cy="3792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96FA3A-53D7-8051-E04E-7BEC3B4428A3}"/>
                </a:ext>
              </a:extLst>
            </p:cNvPr>
            <p:cNvSpPr txBox="1"/>
            <p:nvPr/>
          </p:nvSpPr>
          <p:spPr>
            <a:xfrm>
              <a:off x="789233" y="3821125"/>
              <a:ext cx="1159016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Canada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662728-802B-F3B5-436A-74248E8B0F5A}"/>
                </a:ext>
              </a:extLst>
            </p:cNvPr>
            <p:cNvSpPr/>
            <p:nvPr/>
          </p:nvSpPr>
          <p:spPr>
            <a:xfrm>
              <a:off x="1759446" y="3918129"/>
              <a:ext cx="292817" cy="282270"/>
            </a:xfrm>
            <a:prstGeom prst="ellipse">
              <a:avLst/>
            </a:prstGeom>
            <a:solidFill>
              <a:srgbClr val="003E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6B830FB-2D81-B200-D613-E7943F47A881}"/>
              </a:ext>
            </a:extLst>
          </p:cNvPr>
          <p:cNvGrpSpPr/>
          <p:nvPr/>
        </p:nvGrpSpPr>
        <p:grpSpPr>
          <a:xfrm>
            <a:off x="1464435" y="2505042"/>
            <a:ext cx="2673118" cy="578748"/>
            <a:chOff x="1464434" y="2449412"/>
            <a:chExt cx="2673118" cy="5787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549849-5FCD-B6BA-5F7A-D0434D24627D}"/>
                </a:ext>
              </a:extLst>
            </p:cNvPr>
            <p:cNvSpPr/>
            <p:nvPr/>
          </p:nvSpPr>
          <p:spPr>
            <a:xfrm>
              <a:off x="3844735" y="2745890"/>
              <a:ext cx="292817" cy="282270"/>
            </a:xfrm>
            <a:prstGeom prst="ellipse">
              <a:avLst/>
            </a:prstGeom>
            <a:solidFill>
              <a:srgbClr val="BC5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709C16-2BF0-AEB8-C872-70D4F7C52F52}"/>
                </a:ext>
              </a:extLst>
            </p:cNvPr>
            <p:cNvSpPr txBox="1"/>
            <p:nvPr/>
          </p:nvSpPr>
          <p:spPr>
            <a:xfrm>
              <a:off x="2022743" y="2449412"/>
              <a:ext cx="142281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Has Winner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B13193-CEDC-9E89-FCF0-CE15E4CC2AAF}"/>
                </a:ext>
              </a:extLst>
            </p:cNvPr>
            <p:cNvCxnSpPr>
              <a:cxnSpLocks/>
              <a:stCxn id="14" idx="6"/>
              <a:endCxn id="18" idx="2"/>
            </p:cNvCxnSpPr>
            <p:nvPr/>
          </p:nvCxnSpPr>
          <p:spPr>
            <a:xfrm>
              <a:off x="1464434" y="2887025"/>
              <a:ext cx="2380301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62F0B69-909E-FE94-30D5-0600531D8B6F}"/>
              </a:ext>
            </a:extLst>
          </p:cNvPr>
          <p:cNvGrpSpPr/>
          <p:nvPr/>
        </p:nvGrpSpPr>
        <p:grpSpPr>
          <a:xfrm>
            <a:off x="1270469" y="3653926"/>
            <a:ext cx="1442848" cy="602103"/>
            <a:chOff x="1858298" y="3598296"/>
            <a:chExt cx="1442848" cy="6021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3716AF-1373-2870-C8DA-D9FB53F5F23C}"/>
                </a:ext>
              </a:extLst>
            </p:cNvPr>
            <p:cNvSpPr txBox="1"/>
            <p:nvPr/>
          </p:nvSpPr>
          <p:spPr>
            <a:xfrm>
              <a:off x="1858298" y="3598296"/>
              <a:ext cx="144284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Has Citizen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A91364-0166-4F61-5F98-833265EA3F11}"/>
                </a:ext>
              </a:extLst>
            </p:cNvPr>
            <p:cNvSpPr/>
            <p:nvPr/>
          </p:nvSpPr>
          <p:spPr>
            <a:xfrm>
              <a:off x="2980462" y="3918129"/>
              <a:ext cx="292817" cy="282270"/>
            </a:xfrm>
            <a:prstGeom prst="ellipse">
              <a:avLst/>
            </a:prstGeom>
            <a:solidFill>
              <a:srgbClr val="BC5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2193F2B-D2B1-BB08-1F2B-E5631CDF4232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2052263" y="4059264"/>
              <a:ext cx="928199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A313EAD-660A-FCF0-CE3D-D7DD1C2D4338}"/>
              </a:ext>
            </a:extLst>
          </p:cNvPr>
          <p:cNvGrpSpPr/>
          <p:nvPr/>
        </p:nvGrpSpPr>
        <p:grpSpPr>
          <a:xfrm>
            <a:off x="2539720" y="3651338"/>
            <a:ext cx="1946335" cy="604691"/>
            <a:chOff x="2656474" y="3595708"/>
            <a:chExt cx="1932535" cy="6046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71670B-D801-CFAB-C848-C553244D9EA2}"/>
                </a:ext>
              </a:extLst>
            </p:cNvPr>
            <p:cNvSpPr txBox="1"/>
            <p:nvPr/>
          </p:nvSpPr>
          <p:spPr>
            <a:xfrm>
              <a:off x="2656474" y="3595708"/>
              <a:ext cx="1932535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Complement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1DA366-3FDC-EF13-3579-C8C213CC063F}"/>
                </a:ext>
              </a:extLst>
            </p:cNvPr>
            <p:cNvSpPr/>
            <p:nvPr/>
          </p:nvSpPr>
          <p:spPr>
            <a:xfrm>
              <a:off x="3950161" y="3918129"/>
              <a:ext cx="292817" cy="282270"/>
            </a:xfrm>
            <a:prstGeom prst="ellipse">
              <a:avLst/>
            </a:prstGeom>
            <a:solidFill>
              <a:srgbClr val="BC5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70A45AF-5B47-4BF5-397E-347DE9616312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2801171" y="4059264"/>
              <a:ext cx="1148990" cy="0"/>
            </a:xfrm>
            <a:prstGeom prst="straightConnector1">
              <a:avLst/>
            </a:prstGeom>
            <a:ln w="317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69E54AF-E271-07CC-DEE8-8964693DD4EE}"/>
              </a:ext>
            </a:extLst>
          </p:cNvPr>
          <p:cNvGrpSpPr/>
          <p:nvPr/>
        </p:nvGrpSpPr>
        <p:grpSpPr>
          <a:xfrm>
            <a:off x="4094365" y="3042454"/>
            <a:ext cx="1829808" cy="1026764"/>
            <a:chOff x="4559492" y="3042453"/>
            <a:chExt cx="1829808" cy="10267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42D1DF-2BEB-3EBE-BA1A-8892616B4FAE}"/>
                </a:ext>
              </a:extLst>
            </p:cNvPr>
            <p:cNvSpPr txBox="1"/>
            <p:nvPr/>
          </p:nvSpPr>
          <p:spPr>
            <a:xfrm>
              <a:off x="4579516" y="3699884"/>
              <a:ext cx="1809784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Intersection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2759A52-DF15-7E8B-9175-1D21B568D0D6}"/>
                </a:ext>
              </a:extLst>
            </p:cNvPr>
            <p:cNvGrpSpPr/>
            <p:nvPr/>
          </p:nvGrpSpPr>
          <p:grpSpPr>
            <a:xfrm>
              <a:off x="4559492" y="3042453"/>
              <a:ext cx="494806" cy="972642"/>
              <a:chOff x="4559492" y="3042453"/>
              <a:chExt cx="494806" cy="97264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E0D7E80-E0BE-A32A-15C6-4A25FD84A3E8}"/>
                  </a:ext>
                </a:extLst>
              </p:cNvPr>
              <p:cNvSpPr/>
              <p:nvPr/>
            </p:nvSpPr>
            <p:spPr>
              <a:xfrm>
                <a:off x="4761481" y="3326143"/>
                <a:ext cx="292817" cy="282270"/>
              </a:xfrm>
              <a:prstGeom prst="ellipse">
                <a:avLst/>
              </a:prstGeom>
              <a:solidFill>
                <a:srgbClr val="BC509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6ACF948-4E10-2ACF-F6DF-584501E846BA}"/>
                  </a:ext>
                </a:extLst>
              </p:cNvPr>
              <p:cNvCxnSpPr>
                <a:cxnSpLocks/>
                <a:stCxn id="17" idx="7"/>
                <a:endCxn id="19" idx="3"/>
              </p:cNvCxnSpPr>
              <p:nvPr/>
            </p:nvCxnSpPr>
            <p:spPr>
              <a:xfrm flipV="1">
                <a:off x="4559492" y="3567076"/>
                <a:ext cx="244871" cy="448019"/>
              </a:xfrm>
              <a:prstGeom prst="straightConnector1">
                <a:avLst/>
              </a:prstGeom>
              <a:ln w="31750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CCBDCDC-9708-79D0-6821-F027D436B7FE}"/>
                  </a:ext>
                </a:extLst>
              </p:cNvPr>
              <p:cNvCxnSpPr>
                <a:cxnSpLocks/>
                <a:stCxn id="18" idx="5"/>
                <a:endCxn id="19" idx="1"/>
              </p:cNvCxnSpPr>
              <p:nvPr/>
            </p:nvCxnSpPr>
            <p:spPr>
              <a:xfrm>
                <a:off x="4559798" y="3042453"/>
                <a:ext cx="244565" cy="325028"/>
              </a:xfrm>
              <a:prstGeom prst="straightConnector1">
                <a:avLst/>
              </a:prstGeom>
              <a:ln w="31750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9E1F533-63A7-70E1-E2DE-4CB88ACC5BCA}"/>
              </a:ext>
            </a:extLst>
          </p:cNvPr>
          <p:cNvGrpSpPr/>
          <p:nvPr/>
        </p:nvGrpSpPr>
        <p:grpSpPr>
          <a:xfrm>
            <a:off x="4547628" y="3036205"/>
            <a:ext cx="1286713" cy="576822"/>
            <a:chOff x="4862314" y="2980575"/>
            <a:chExt cx="1286713" cy="5768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50CFD8-715F-F84D-EC44-DAC0255FC43E}"/>
                </a:ext>
              </a:extLst>
            </p:cNvPr>
            <p:cNvSpPr txBox="1"/>
            <p:nvPr/>
          </p:nvSpPr>
          <p:spPr>
            <a:xfrm>
              <a:off x="4862314" y="2980575"/>
              <a:ext cx="1286713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Graduate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518C4B-F705-8C9A-97D8-C457646CC389}"/>
                </a:ext>
              </a:extLst>
            </p:cNvPr>
            <p:cNvSpPr/>
            <p:nvPr/>
          </p:nvSpPr>
          <p:spPr>
            <a:xfrm>
              <a:off x="5824253" y="3275127"/>
              <a:ext cx="292817" cy="282270"/>
            </a:xfrm>
            <a:prstGeom prst="ellipse">
              <a:avLst/>
            </a:prstGeom>
            <a:solidFill>
              <a:srgbClr val="F9A1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9690CC4-4863-8611-7047-E883059260FD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>
              <a:off x="4903857" y="3411649"/>
              <a:ext cx="920396" cy="4613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0CE8C4B-68F2-C8EA-7F49-2DB739602D24}"/>
              </a:ext>
            </a:extLst>
          </p:cNvPr>
          <p:cNvSpPr txBox="1"/>
          <p:nvPr/>
        </p:nvSpPr>
        <p:spPr>
          <a:xfrm>
            <a:off x="1141883" y="4468670"/>
            <a:ext cx="3464676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Computation Graph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5BA489B-A6BF-549F-287D-2F1B94AB085B}"/>
              </a:ext>
            </a:extLst>
          </p:cNvPr>
          <p:cNvGrpSpPr/>
          <p:nvPr/>
        </p:nvGrpSpPr>
        <p:grpSpPr>
          <a:xfrm>
            <a:off x="5622180" y="2990362"/>
            <a:ext cx="2705538" cy="1879929"/>
            <a:chOff x="6210009" y="2934732"/>
            <a:chExt cx="2705538" cy="187992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B697D-7A50-F182-5E67-279AE7CC15EB}"/>
                </a:ext>
              </a:extLst>
            </p:cNvPr>
            <p:cNvGrpSpPr/>
            <p:nvPr/>
          </p:nvGrpSpPr>
          <p:grpSpPr>
            <a:xfrm>
              <a:off x="7020437" y="2934732"/>
              <a:ext cx="1126515" cy="1000869"/>
              <a:chOff x="193106" y="559440"/>
              <a:chExt cx="2736521" cy="225744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2528C30-49FF-F720-D5F9-0A77A449D9C4}"/>
                  </a:ext>
                </a:extLst>
              </p:cNvPr>
              <p:cNvSpPr/>
              <p:nvPr/>
            </p:nvSpPr>
            <p:spPr>
              <a:xfrm>
                <a:off x="193106" y="559440"/>
                <a:ext cx="2736521" cy="2257440"/>
              </a:xfrm>
              <a:prstGeom prst="roundRect">
                <a:avLst>
                  <a:gd name="adj" fmla="val 4167"/>
                </a:avLst>
              </a:prstGeom>
              <a:ln w="31750">
                <a:solidFill>
                  <a:srgbClr val="003F5B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D2DB1A3-D001-6587-99F5-426E5B305223}"/>
                  </a:ext>
                </a:extLst>
              </p:cNvPr>
              <p:cNvSpPr/>
              <p:nvPr/>
            </p:nvSpPr>
            <p:spPr>
              <a:xfrm>
                <a:off x="1017110" y="74757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FC14441-B5B0-E64B-E00A-8CD440FC1A5D}"/>
                  </a:ext>
                </a:extLst>
              </p:cNvPr>
              <p:cNvSpPr/>
              <p:nvPr/>
            </p:nvSpPr>
            <p:spPr>
              <a:xfrm>
                <a:off x="2431332" y="942887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264611E-9F6B-0ECA-9DBE-4DCA90CCE683}"/>
                  </a:ext>
                </a:extLst>
              </p:cNvPr>
              <p:cNvSpPr/>
              <p:nvPr/>
            </p:nvSpPr>
            <p:spPr>
              <a:xfrm>
                <a:off x="710433" y="89288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8E7D8B8-6ED1-E92D-474A-D8C736AA7C13}"/>
                  </a:ext>
                </a:extLst>
              </p:cNvPr>
              <p:cNvSpPr/>
              <p:nvPr/>
            </p:nvSpPr>
            <p:spPr>
              <a:xfrm>
                <a:off x="1329683" y="82276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5213A9B-022F-BE9E-6F27-FA98B3B353CB}"/>
                  </a:ext>
                </a:extLst>
              </p:cNvPr>
              <p:cNvSpPr/>
              <p:nvPr/>
            </p:nvSpPr>
            <p:spPr>
              <a:xfrm>
                <a:off x="2253353" y="109523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FC4652A-94D5-EF0E-8ECE-C4ED58DB2665}"/>
                  </a:ext>
                </a:extLst>
              </p:cNvPr>
              <p:cNvSpPr/>
              <p:nvPr/>
            </p:nvSpPr>
            <p:spPr>
              <a:xfrm>
                <a:off x="1343843" y="126680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981DB89-08D7-6086-9025-0611E8484766}"/>
                  </a:ext>
                </a:extLst>
              </p:cNvPr>
              <p:cNvSpPr/>
              <p:nvPr/>
            </p:nvSpPr>
            <p:spPr>
              <a:xfrm>
                <a:off x="424647" y="121189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078C1BB-7D2E-548E-73B2-4FF71F8AC6B8}"/>
                  </a:ext>
                </a:extLst>
              </p:cNvPr>
              <p:cNvSpPr/>
              <p:nvPr/>
            </p:nvSpPr>
            <p:spPr>
              <a:xfrm>
                <a:off x="2240320" y="64756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3D0C32D-6788-DB13-0878-31D52F25851D}"/>
                  </a:ext>
                </a:extLst>
              </p:cNvPr>
              <p:cNvSpPr/>
              <p:nvPr/>
            </p:nvSpPr>
            <p:spPr>
              <a:xfrm>
                <a:off x="1702289" y="121680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2042C89-3626-F157-D5E1-E2F894398B54}"/>
                  </a:ext>
                </a:extLst>
              </p:cNvPr>
              <p:cNvSpPr/>
              <p:nvPr/>
            </p:nvSpPr>
            <p:spPr>
              <a:xfrm>
                <a:off x="2436711" y="138349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F86E5AA-1E18-25A2-0204-63C30A0A1DA2}"/>
                  </a:ext>
                </a:extLst>
              </p:cNvPr>
              <p:cNvSpPr/>
              <p:nvPr/>
            </p:nvSpPr>
            <p:spPr>
              <a:xfrm>
                <a:off x="607876" y="151909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E19EFB7-F031-028C-08F0-4B13B5B8E207}"/>
                  </a:ext>
                </a:extLst>
              </p:cNvPr>
              <p:cNvSpPr/>
              <p:nvPr/>
            </p:nvSpPr>
            <p:spPr>
              <a:xfrm>
                <a:off x="732442" y="1795379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2F495BC-B9C3-7803-3B79-323A1E2D2C5C}"/>
                  </a:ext>
                </a:extLst>
              </p:cNvPr>
              <p:cNvSpPr/>
              <p:nvPr/>
            </p:nvSpPr>
            <p:spPr>
              <a:xfrm>
                <a:off x="2001221" y="176436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957D332-4127-C96E-7D4C-453E72BF9CDE}"/>
                  </a:ext>
                </a:extLst>
              </p:cNvPr>
              <p:cNvSpPr/>
              <p:nvPr/>
            </p:nvSpPr>
            <p:spPr>
              <a:xfrm>
                <a:off x="1052076" y="220026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2D6646F-68AE-C1E0-5369-345CA93FB093}"/>
                  </a:ext>
                </a:extLst>
              </p:cNvPr>
              <p:cNvSpPr/>
              <p:nvPr/>
            </p:nvSpPr>
            <p:spPr>
              <a:xfrm>
                <a:off x="2082021" y="156434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9EEBD0B-36D6-BF1D-41B5-EFBABC23E4CE}"/>
                  </a:ext>
                </a:extLst>
              </p:cNvPr>
              <p:cNvSpPr/>
              <p:nvPr/>
            </p:nvSpPr>
            <p:spPr>
              <a:xfrm>
                <a:off x="1667826" y="145865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11D75F3-3754-C651-1714-225D73A6B27D}"/>
                  </a:ext>
                </a:extLst>
              </p:cNvPr>
              <p:cNvSpPr/>
              <p:nvPr/>
            </p:nvSpPr>
            <p:spPr>
              <a:xfrm>
                <a:off x="1589958" y="1821577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66A1CF7-3FC6-8901-DDC6-5D024A5AE5CF}"/>
                  </a:ext>
                </a:extLst>
              </p:cNvPr>
              <p:cNvSpPr/>
              <p:nvPr/>
            </p:nvSpPr>
            <p:spPr>
              <a:xfrm>
                <a:off x="1754806" y="82853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A716F58-1544-B68D-C745-E27138FDBA53}"/>
                  </a:ext>
                </a:extLst>
              </p:cNvPr>
              <p:cNvSpPr/>
              <p:nvPr/>
            </p:nvSpPr>
            <p:spPr>
              <a:xfrm>
                <a:off x="1002070" y="166435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4D8D311-E3C2-4E00-DBD0-4968474CC2DC}"/>
                  </a:ext>
                </a:extLst>
              </p:cNvPr>
              <p:cNvSpPr/>
              <p:nvPr/>
            </p:nvSpPr>
            <p:spPr>
              <a:xfrm>
                <a:off x="1379688" y="222870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49FDE00-95C8-B03B-6199-20A9316AD6DA}"/>
                  </a:ext>
                </a:extLst>
              </p:cNvPr>
              <p:cNvSpPr/>
              <p:nvPr/>
            </p:nvSpPr>
            <p:spPr>
              <a:xfrm>
                <a:off x="1912717" y="222631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B29712D-FD23-0EA8-5F05-8AAA8CFFD21E}"/>
                  </a:ext>
                </a:extLst>
              </p:cNvPr>
              <p:cNvSpPr/>
              <p:nvPr/>
            </p:nvSpPr>
            <p:spPr>
              <a:xfrm>
                <a:off x="782448" y="206439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570C34D-22D0-307D-C923-4DB5565F5271}"/>
                  </a:ext>
                </a:extLst>
              </p:cNvPr>
              <p:cNvSpPr/>
              <p:nvPr/>
            </p:nvSpPr>
            <p:spPr>
              <a:xfrm>
                <a:off x="782448" y="241676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A1D5A8F-1B31-2F5E-5979-74FECD1BA097}"/>
                  </a:ext>
                </a:extLst>
              </p:cNvPr>
              <p:cNvSpPr/>
              <p:nvPr/>
            </p:nvSpPr>
            <p:spPr>
              <a:xfrm>
                <a:off x="1261474" y="183104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5B452C-D1A1-A5CE-9999-019EA386AB64}"/>
                  </a:ext>
                </a:extLst>
              </p:cNvPr>
              <p:cNvSpPr/>
              <p:nvPr/>
            </p:nvSpPr>
            <p:spPr>
              <a:xfrm>
                <a:off x="1796774" y="197152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D7CB26-42F2-F68D-5D6D-0444F633304B}"/>
                  </a:ext>
                </a:extLst>
              </p:cNvPr>
              <p:cNvSpPr/>
              <p:nvPr/>
            </p:nvSpPr>
            <p:spPr>
              <a:xfrm>
                <a:off x="2199839" y="209786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E739FF7-0E1E-8FA0-EB62-B16A4050E991}"/>
                  </a:ext>
                </a:extLst>
              </p:cNvPr>
              <p:cNvSpPr/>
              <p:nvPr/>
            </p:nvSpPr>
            <p:spPr>
              <a:xfrm>
                <a:off x="1946792" y="121917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96A4D38-E7DA-9DEE-6100-19870CF287DC}"/>
                  </a:ext>
                </a:extLst>
              </p:cNvPr>
              <p:cNvSpPr/>
              <p:nvPr/>
            </p:nvSpPr>
            <p:spPr>
              <a:xfrm>
                <a:off x="1958826" y="146908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3F4C53E-A040-3B40-57F8-735227C2DC62}"/>
                  </a:ext>
                </a:extLst>
              </p:cNvPr>
              <p:cNvSpPr/>
              <p:nvPr/>
            </p:nvSpPr>
            <p:spPr>
              <a:xfrm>
                <a:off x="657882" y="1219174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017D4E7-D080-FACC-3BBE-D0CF89F64C1D}"/>
                  </a:ext>
                </a:extLst>
              </p:cNvPr>
              <p:cNvSpPr/>
              <p:nvPr/>
            </p:nvSpPr>
            <p:spPr>
              <a:xfrm>
                <a:off x="972938" y="1140472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2E652A6-8960-1377-5150-E1A313EC087A}"/>
                  </a:ext>
                </a:extLst>
              </p:cNvPr>
              <p:cNvSpPr/>
              <p:nvPr/>
            </p:nvSpPr>
            <p:spPr>
              <a:xfrm>
                <a:off x="850202" y="1321572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BC05FC-F0B9-B907-6B3A-2683F5FBC8A3}"/>
                  </a:ext>
                </a:extLst>
              </p:cNvPr>
              <p:cNvSpPr/>
              <p:nvPr/>
            </p:nvSpPr>
            <p:spPr>
              <a:xfrm>
                <a:off x="2431332" y="1207145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E61AB1D-8ED7-E547-7D49-9C0DAFA8E176}"/>
                  </a:ext>
                </a:extLst>
              </p:cNvPr>
              <p:cNvSpPr/>
              <p:nvPr/>
            </p:nvSpPr>
            <p:spPr>
              <a:xfrm>
                <a:off x="2646097" y="1090466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B78F09B-16CE-EC8E-A22D-AB848BD7B455}"/>
                  </a:ext>
                </a:extLst>
              </p:cNvPr>
              <p:cNvSpPr/>
              <p:nvPr/>
            </p:nvSpPr>
            <p:spPr>
              <a:xfrm>
                <a:off x="1625957" y="2276323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117A8D1-BBC3-4632-DD39-D22DE137A542}"/>
                  </a:ext>
                </a:extLst>
              </p:cNvPr>
              <p:cNvSpPr/>
              <p:nvPr/>
            </p:nvSpPr>
            <p:spPr>
              <a:xfrm>
                <a:off x="1706187" y="2516778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F6CC76C-A713-1E1A-08AA-82262E6ADABE}"/>
                  </a:ext>
                </a:extLst>
              </p:cNvPr>
              <p:cNvSpPr/>
              <p:nvPr/>
            </p:nvSpPr>
            <p:spPr>
              <a:xfrm>
                <a:off x="1525945" y="2416765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05A2AD7-F6FE-0A79-154B-0C43E7DCDA94}"/>
                </a:ext>
              </a:extLst>
            </p:cNvPr>
            <p:cNvSpPr txBox="1"/>
            <p:nvPr/>
          </p:nvSpPr>
          <p:spPr>
            <a:xfrm>
              <a:off x="6210009" y="4414551"/>
              <a:ext cx="2705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Embedding Space</a:t>
              </a: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61FE2B2C-85D9-DC8C-E107-8829FAAE7086}"/>
                </a:ext>
              </a:extLst>
            </p:cNvPr>
            <p:cNvCxnSpPr>
              <a:cxnSpLocks/>
              <a:stCxn id="20" idx="7"/>
            </p:cNvCxnSpPr>
            <p:nvPr/>
          </p:nvCxnSpPr>
          <p:spPr>
            <a:xfrm flipV="1">
              <a:off x="6347331" y="2941821"/>
              <a:ext cx="672320" cy="3746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83A3B1E7-1095-D6CE-71B2-468B0DDD82BB}"/>
                </a:ext>
              </a:extLst>
            </p:cNvPr>
            <p:cNvCxnSpPr>
              <a:cxnSpLocks/>
              <a:stCxn id="20" idx="5"/>
            </p:cNvCxnSpPr>
            <p:nvPr/>
          </p:nvCxnSpPr>
          <p:spPr>
            <a:xfrm>
              <a:off x="6347331" y="3516060"/>
              <a:ext cx="678783" cy="45480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3CB6683C-B002-6970-DFA4-B834E5DD3B5F}"/>
              </a:ext>
            </a:extLst>
          </p:cNvPr>
          <p:cNvSpPr txBox="1"/>
          <p:nvPr/>
        </p:nvSpPr>
        <p:spPr>
          <a:xfrm>
            <a:off x="12859" y="5143315"/>
            <a:ext cx="396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multi-hop logical operations make the query answers diversified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5E36C06-F51E-724D-7E22-E2FE5A473F8E}"/>
              </a:ext>
            </a:extLst>
          </p:cNvPr>
          <p:cNvSpPr txBox="1"/>
          <p:nvPr/>
        </p:nvSpPr>
        <p:spPr>
          <a:xfrm>
            <a:off x="4930879" y="5132593"/>
            <a:ext cx="388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solidFill>
                  <a:srgbClr val="FAA100"/>
                </a:solidFill>
              </a:rPr>
              <a:t>answers embeddings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FF0000"/>
                </a:solidFill>
              </a:rPr>
              <a:t>set(s) </a:t>
            </a:r>
            <a:r>
              <a:rPr lang="en-US" sz="2000" dirty="0"/>
              <a:t>scattered in the embedding space</a:t>
            </a:r>
            <a:endParaRPr lang="en-US" sz="2000" dirty="0">
              <a:solidFill>
                <a:srgbClr val="FAA100"/>
              </a:solidFill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24B4CDB-EFF0-608E-7F93-DA0293FFA3D0}"/>
              </a:ext>
            </a:extLst>
          </p:cNvPr>
          <p:cNvGrpSpPr/>
          <p:nvPr/>
        </p:nvGrpSpPr>
        <p:grpSpPr>
          <a:xfrm>
            <a:off x="7780202" y="1589602"/>
            <a:ext cx="3827712" cy="1391645"/>
            <a:chOff x="8368031" y="1533972"/>
            <a:chExt cx="3827712" cy="139164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BAC805-2EEF-C653-4F71-1533D8AD69B2}"/>
                </a:ext>
              </a:extLst>
            </p:cNvPr>
            <p:cNvGrpSpPr/>
            <p:nvPr/>
          </p:nvGrpSpPr>
          <p:grpSpPr>
            <a:xfrm>
              <a:off x="9901857" y="1533972"/>
              <a:ext cx="1126515" cy="1000869"/>
              <a:chOff x="3287815" y="554662"/>
              <a:chExt cx="2736521" cy="2257440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F77921A7-9AE8-8A07-D1BA-4CF4C457CF41}"/>
                  </a:ext>
                </a:extLst>
              </p:cNvPr>
              <p:cNvSpPr/>
              <p:nvPr/>
            </p:nvSpPr>
            <p:spPr>
              <a:xfrm>
                <a:off x="3287815" y="554662"/>
                <a:ext cx="2736521" cy="2257440"/>
              </a:xfrm>
              <a:prstGeom prst="roundRect">
                <a:avLst>
                  <a:gd name="adj" fmla="val 4167"/>
                </a:avLst>
              </a:prstGeom>
              <a:ln w="31750">
                <a:solidFill>
                  <a:srgbClr val="003F5B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257D65B-6F40-A888-7F20-293667D1A672}"/>
                  </a:ext>
                </a:extLst>
              </p:cNvPr>
              <p:cNvSpPr/>
              <p:nvPr/>
            </p:nvSpPr>
            <p:spPr>
              <a:xfrm>
                <a:off x="4111819" y="74279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9FC4044-88FC-C3B1-EDC2-59DF78BEEF63}"/>
                  </a:ext>
                </a:extLst>
              </p:cNvPr>
              <p:cNvSpPr/>
              <p:nvPr/>
            </p:nvSpPr>
            <p:spPr>
              <a:xfrm>
                <a:off x="5526041" y="938109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70F7285-1F51-D6D7-6F6F-6386E6EECA21}"/>
                  </a:ext>
                </a:extLst>
              </p:cNvPr>
              <p:cNvSpPr/>
              <p:nvPr/>
            </p:nvSpPr>
            <p:spPr>
              <a:xfrm>
                <a:off x="3805142" y="88810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9D192C4-C323-D9F1-DEA4-037FE03819AB}"/>
                  </a:ext>
                </a:extLst>
              </p:cNvPr>
              <p:cNvSpPr/>
              <p:nvPr/>
            </p:nvSpPr>
            <p:spPr>
              <a:xfrm>
                <a:off x="4424392" y="817987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A3989DF-F319-6D8B-6DCE-AD0991BC44E4}"/>
                  </a:ext>
                </a:extLst>
              </p:cNvPr>
              <p:cNvSpPr/>
              <p:nvPr/>
            </p:nvSpPr>
            <p:spPr>
              <a:xfrm>
                <a:off x="5348062" y="109045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CE49E2E-7122-185F-B3A0-D59F54D43871}"/>
                  </a:ext>
                </a:extLst>
              </p:cNvPr>
              <p:cNvSpPr/>
              <p:nvPr/>
            </p:nvSpPr>
            <p:spPr>
              <a:xfrm>
                <a:off x="4438552" y="126203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BA624BC-24AE-6457-72B6-D34CF58ECC41}"/>
                  </a:ext>
                </a:extLst>
              </p:cNvPr>
              <p:cNvSpPr/>
              <p:nvPr/>
            </p:nvSpPr>
            <p:spPr>
              <a:xfrm>
                <a:off x="3519356" y="120712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2A2CC73-3F90-A64F-D3F6-42EFCCF2FCA8}"/>
                  </a:ext>
                </a:extLst>
              </p:cNvPr>
              <p:cNvSpPr/>
              <p:nvPr/>
            </p:nvSpPr>
            <p:spPr>
              <a:xfrm>
                <a:off x="5335029" y="64278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06B3E62-6A9D-A852-6E8E-FE512CBF4B2D}"/>
                  </a:ext>
                </a:extLst>
              </p:cNvPr>
              <p:cNvSpPr/>
              <p:nvPr/>
            </p:nvSpPr>
            <p:spPr>
              <a:xfrm>
                <a:off x="4796998" y="121202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7EAD66E-C881-ED9E-3E08-20524E4EC134}"/>
                  </a:ext>
                </a:extLst>
              </p:cNvPr>
              <p:cNvSpPr/>
              <p:nvPr/>
            </p:nvSpPr>
            <p:spPr>
              <a:xfrm>
                <a:off x="5531420" y="137871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9F3D6E5-951A-1C23-5B73-1C83CBF02965}"/>
                  </a:ext>
                </a:extLst>
              </p:cNvPr>
              <p:cNvSpPr/>
              <p:nvPr/>
            </p:nvSpPr>
            <p:spPr>
              <a:xfrm>
                <a:off x="3702585" y="151431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3D3168E-A1B8-229F-A9BE-02DE587AAB53}"/>
                  </a:ext>
                </a:extLst>
              </p:cNvPr>
              <p:cNvSpPr/>
              <p:nvPr/>
            </p:nvSpPr>
            <p:spPr>
              <a:xfrm>
                <a:off x="3827151" y="179060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51E4E09-D89D-47F0-46F2-356438BD6EA2}"/>
                  </a:ext>
                </a:extLst>
              </p:cNvPr>
              <p:cNvSpPr/>
              <p:nvPr/>
            </p:nvSpPr>
            <p:spPr>
              <a:xfrm>
                <a:off x="5095930" y="175958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4E4CF49-320D-174E-B17C-7653E87B0EDC}"/>
                  </a:ext>
                </a:extLst>
              </p:cNvPr>
              <p:cNvSpPr/>
              <p:nvPr/>
            </p:nvSpPr>
            <p:spPr>
              <a:xfrm>
                <a:off x="4146785" y="219548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9BCAF12-D034-1993-2400-EED368CD2053}"/>
                  </a:ext>
                </a:extLst>
              </p:cNvPr>
              <p:cNvSpPr/>
              <p:nvPr/>
            </p:nvSpPr>
            <p:spPr>
              <a:xfrm>
                <a:off x="5176730" y="155956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10DCDAE-36C0-26D1-C0A7-7D3B545732FC}"/>
                  </a:ext>
                </a:extLst>
              </p:cNvPr>
              <p:cNvSpPr/>
              <p:nvPr/>
            </p:nvSpPr>
            <p:spPr>
              <a:xfrm>
                <a:off x="4762535" y="1453877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B551672-7AC9-3ED7-9306-1D45C420FFF9}"/>
                  </a:ext>
                </a:extLst>
              </p:cNvPr>
              <p:cNvSpPr/>
              <p:nvPr/>
            </p:nvSpPr>
            <p:spPr>
              <a:xfrm>
                <a:off x="4684667" y="1816799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283840A-DAA8-1B39-1164-227D5AB56D8A}"/>
                  </a:ext>
                </a:extLst>
              </p:cNvPr>
              <p:cNvSpPr/>
              <p:nvPr/>
            </p:nvSpPr>
            <p:spPr>
              <a:xfrm>
                <a:off x="4849515" y="823757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D37A91C-229E-BBA2-1047-C8D532AECAF2}"/>
                  </a:ext>
                </a:extLst>
              </p:cNvPr>
              <p:cNvSpPr/>
              <p:nvPr/>
            </p:nvSpPr>
            <p:spPr>
              <a:xfrm>
                <a:off x="4096779" y="165957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0C13F60E-81E9-7954-CBD7-D530CE2594BC}"/>
                  </a:ext>
                </a:extLst>
              </p:cNvPr>
              <p:cNvSpPr/>
              <p:nvPr/>
            </p:nvSpPr>
            <p:spPr>
              <a:xfrm>
                <a:off x="4474397" y="222393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6022B91-B332-40D8-0912-D7A80F7A661D}"/>
                  </a:ext>
                </a:extLst>
              </p:cNvPr>
              <p:cNvSpPr/>
              <p:nvPr/>
            </p:nvSpPr>
            <p:spPr>
              <a:xfrm>
                <a:off x="5007426" y="222153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35A1D6-6419-E889-DD9B-47134F2C986C}"/>
                  </a:ext>
                </a:extLst>
              </p:cNvPr>
              <p:cNvSpPr/>
              <p:nvPr/>
            </p:nvSpPr>
            <p:spPr>
              <a:xfrm>
                <a:off x="3877157" y="205961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DC5F782-8BCA-94BE-CDE7-CC5D2E29CB9D}"/>
                  </a:ext>
                </a:extLst>
              </p:cNvPr>
              <p:cNvSpPr/>
              <p:nvPr/>
            </p:nvSpPr>
            <p:spPr>
              <a:xfrm>
                <a:off x="3877157" y="241198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6F60294-2EC4-4079-27E6-0514B27DF031}"/>
                  </a:ext>
                </a:extLst>
              </p:cNvPr>
              <p:cNvSpPr/>
              <p:nvPr/>
            </p:nvSpPr>
            <p:spPr>
              <a:xfrm>
                <a:off x="4356183" y="182626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FB4135E-CF05-361A-705E-51BF32885838}"/>
                  </a:ext>
                </a:extLst>
              </p:cNvPr>
              <p:cNvSpPr/>
              <p:nvPr/>
            </p:nvSpPr>
            <p:spPr>
              <a:xfrm>
                <a:off x="4891483" y="196674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5F222DB-69C1-0785-D0AA-3BCE2B1EB4B4}"/>
                  </a:ext>
                </a:extLst>
              </p:cNvPr>
              <p:cNvSpPr/>
              <p:nvPr/>
            </p:nvSpPr>
            <p:spPr>
              <a:xfrm>
                <a:off x="5294548" y="209308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32263E6-8BB4-7FA1-D220-32E37D3FE4D1}"/>
                  </a:ext>
                </a:extLst>
              </p:cNvPr>
              <p:cNvSpPr/>
              <p:nvPr/>
            </p:nvSpPr>
            <p:spPr>
              <a:xfrm>
                <a:off x="5041501" y="121439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A1EC470-A7AD-9C21-654F-D5462257EB08}"/>
                  </a:ext>
                </a:extLst>
              </p:cNvPr>
              <p:cNvSpPr/>
              <p:nvPr/>
            </p:nvSpPr>
            <p:spPr>
              <a:xfrm>
                <a:off x="5053535" y="146430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E610FC4-C072-9718-FE6F-E119551A0D68}"/>
                  </a:ext>
                </a:extLst>
              </p:cNvPr>
              <p:cNvSpPr/>
              <p:nvPr/>
            </p:nvSpPr>
            <p:spPr>
              <a:xfrm>
                <a:off x="3752591" y="1214396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E066F9A-67F8-9407-2412-96E9DBF56874}"/>
                  </a:ext>
                </a:extLst>
              </p:cNvPr>
              <p:cNvSpPr/>
              <p:nvPr/>
            </p:nvSpPr>
            <p:spPr>
              <a:xfrm>
                <a:off x="4067647" y="1135694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12BC807A-4CCE-B848-BCB5-0FC7FFE8BF64}"/>
                  </a:ext>
                </a:extLst>
              </p:cNvPr>
              <p:cNvSpPr/>
              <p:nvPr/>
            </p:nvSpPr>
            <p:spPr>
              <a:xfrm>
                <a:off x="3944911" y="1316794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7373CFF-FD8B-57E1-30CB-5C523DD3EFBD}"/>
                  </a:ext>
                </a:extLst>
              </p:cNvPr>
              <p:cNvSpPr/>
              <p:nvPr/>
            </p:nvSpPr>
            <p:spPr>
              <a:xfrm>
                <a:off x="5526041" y="1202367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FB327EF-75D1-AAE5-4668-AF57BD4775AA}"/>
                  </a:ext>
                </a:extLst>
              </p:cNvPr>
              <p:cNvSpPr/>
              <p:nvPr/>
            </p:nvSpPr>
            <p:spPr>
              <a:xfrm>
                <a:off x="5740806" y="1085688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406A8B7-9946-B5BF-8014-ED990235F0BB}"/>
                  </a:ext>
                </a:extLst>
              </p:cNvPr>
              <p:cNvSpPr/>
              <p:nvPr/>
            </p:nvSpPr>
            <p:spPr>
              <a:xfrm>
                <a:off x="4720666" y="2271545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9A28BB3D-7591-69DF-4A19-C83CF1E0E726}"/>
                  </a:ext>
                </a:extLst>
              </p:cNvPr>
              <p:cNvSpPr/>
              <p:nvPr/>
            </p:nvSpPr>
            <p:spPr>
              <a:xfrm>
                <a:off x="4800896" y="2512000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32F7FF1-0F3B-DB17-ED45-2A2CB85387D5}"/>
                  </a:ext>
                </a:extLst>
              </p:cNvPr>
              <p:cNvSpPr/>
              <p:nvPr/>
            </p:nvSpPr>
            <p:spPr>
              <a:xfrm>
                <a:off x="4620654" y="2411987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2549906-A2D2-E4F8-9C8E-9813F4351459}"/>
                  </a:ext>
                </a:extLst>
              </p:cNvPr>
              <p:cNvSpPr/>
              <p:nvPr/>
            </p:nvSpPr>
            <p:spPr>
              <a:xfrm>
                <a:off x="3757316" y="1054709"/>
                <a:ext cx="817670" cy="767592"/>
              </a:xfrm>
              <a:prstGeom prst="ellipse">
                <a:avLst/>
              </a:prstGeom>
              <a:solidFill>
                <a:srgbClr val="BC5090">
                  <a:alpha val="40000"/>
                </a:srgbClr>
              </a:solidFill>
              <a:ln>
                <a:solidFill>
                  <a:srgbClr val="BC5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5E9E322-85C5-8B3F-45D2-9E2E0EA80DD0}"/>
                </a:ext>
              </a:extLst>
            </p:cNvPr>
            <p:cNvSpPr txBox="1"/>
            <p:nvPr/>
          </p:nvSpPr>
          <p:spPr>
            <a:xfrm>
              <a:off x="9214262" y="2525507"/>
              <a:ext cx="2981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Vector Embeddings</a:t>
              </a:r>
            </a:p>
          </p:txBody>
        </p:sp>
        <p:sp>
          <p:nvSpPr>
            <p:cNvPr id="194" name="Right Arrow 193">
              <a:extLst>
                <a:ext uri="{FF2B5EF4-FFF2-40B4-BE49-F238E27FC236}">
                  <a16:creationId xmlns:a16="http://schemas.microsoft.com/office/drawing/2014/main" id="{6945EF44-3169-9883-A653-A09484AB91E5}"/>
                </a:ext>
              </a:extLst>
            </p:cNvPr>
            <p:cNvSpPr/>
            <p:nvPr/>
          </p:nvSpPr>
          <p:spPr>
            <a:xfrm rot="19804154">
              <a:off x="8368031" y="2036105"/>
              <a:ext cx="1073608" cy="406653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02E4AE3-4F6F-CF7C-8ABF-BCCD83E6695A}"/>
              </a:ext>
            </a:extLst>
          </p:cNvPr>
          <p:cNvGrpSpPr/>
          <p:nvPr/>
        </p:nvGrpSpPr>
        <p:grpSpPr>
          <a:xfrm>
            <a:off x="7752543" y="3027073"/>
            <a:ext cx="3417926" cy="1451662"/>
            <a:chOff x="8340372" y="2971443"/>
            <a:chExt cx="3417926" cy="1451662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43540AD-54F9-D936-342F-A72AF7739550}"/>
                </a:ext>
              </a:extLst>
            </p:cNvPr>
            <p:cNvGrpSpPr/>
            <p:nvPr/>
          </p:nvGrpSpPr>
          <p:grpSpPr>
            <a:xfrm>
              <a:off x="9901856" y="2971443"/>
              <a:ext cx="1126515" cy="1000869"/>
              <a:chOff x="6251936" y="558587"/>
              <a:chExt cx="2736521" cy="2257440"/>
            </a:xfrm>
          </p:grpSpPr>
          <p:sp>
            <p:nvSpPr>
              <p:cNvPr id="107" name="Rounded Rectangle 106">
                <a:extLst>
                  <a:ext uri="{FF2B5EF4-FFF2-40B4-BE49-F238E27FC236}">
                    <a16:creationId xmlns:a16="http://schemas.microsoft.com/office/drawing/2014/main" id="{798556CF-8501-2950-25BA-0089A322C7CE}"/>
                  </a:ext>
                </a:extLst>
              </p:cNvPr>
              <p:cNvSpPr/>
              <p:nvPr/>
            </p:nvSpPr>
            <p:spPr>
              <a:xfrm>
                <a:off x="6251936" y="558587"/>
                <a:ext cx="2736521" cy="2257440"/>
              </a:xfrm>
              <a:prstGeom prst="roundRect">
                <a:avLst>
                  <a:gd name="adj" fmla="val 4167"/>
                </a:avLst>
              </a:prstGeom>
              <a:noFill/>
              <a:ln w="31750">
                <a:solidFill>
                  <a:srgbClr val="003F5B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46C54EB-6EC1-5060-3502-512DEC062505}"/>
                  </a:ext>
                </a:extLst>
              </p:cNvPr>
              <p:cNvSpPr/>
              <p:nvPr/>
            </p:nvSpPr>
            <p:spPr>
              <a:xfrm>
                <a:off x="7075940" y="74672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3B2E5B3-33B2-96ED-B327-6770B44F1E91}"/>
                  </a:ext>
                </a:extLst>
              </p:cNvPr>
              <p:cNvSpPr/>
              <p:nvPr/>
            </p:nvSpPr>
            <p:spPr>
              <a:xfrm>
                <a:off x="8490162" y="942034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549F4D2-21AC-0956-CA8B-7D644AB13452}"/>
                  </a:ext>
                </a:extLst>
              </p:cNvPr>
              <p:cNvSpPr/>
              <p:nvPr/>
            </p:nvSpPr>
            <p:spPr>
              <a:xfrm>
                <a:off x="6769263" y="892027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4A414EF-77B7-BC43-0C31-16AA72FED15A}"/>
                  </a:ext>
                </a:extLst>
              </p:cNvPr>
              <p:cNvSpPr/>
              <p:nvPr/>
            </p:nvSpPr>
            <p:spPr>
              <a:xfrm>
                <a:off x="7388513" y="82191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E3284C8C-1FF3-58D6-63A7-E5EA2D8D7ED8}"/>
                  </a:ext>
                </a:extLst>
              </p:cNvPr>
              <p:cNvSpPr/>
              <p:nvPr/>
            </p:nvSpPr>
            <p:spPr>
              <a:xfrm>
                <a:off x="8312183" y="109438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B9A2886-74FF-59ED-89FA-81F2308622E6}"/>
                  </a:ext>
                </a:extLst>
              </p:cNvPr>
              <p:cNvSpPr/>
              <p:nvPr/>
            </p:nvSpPr>
            <p:spPr>
              <a:xfrm>
                <a:off x="7402673" y="126595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BA9D442-D4B0-5BAD-F7F6-041A7F64E087}"/>
                  </a:ext>
                </a:extLst>
              </p:cNvPr>
              <p:cNvSpPr/>
              <p:nvPr/>
            </p:nvSpPr>
            <p:spPr>
              <a:xfrm>
                <a:off x="6483477" y="121104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5AA24E8-9911-E9A5-6C30-C268E3E2A317}"/>
                  </a:ext>
                </a:extLst>
              </p:cNvPr>
              <p:cNvSpPr/>
              <p:nvPr/>
            </p:nvSpPr>
            <p:spPr>
              <a:xfrm>
                <a:off x="8299150" y="64670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CCA929A-707D-EF7E-DE4D-0D0909A5D096}"/>
                  </a:ext>
                </a:extLst>
              </p:cNvPr>
              <p:cNvSpPr/>
              <p:nvPr/>
            </p:nvSpPr>
            <p:spPr>
              <a:xfrm>
                <a:off x="7761119" y="1215949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F794FFB-0CAD-8746-3516-08324EC4DBDA}"/>
                  </a:ext>
                </a:extLst>
              </p:cNvPr>
              <p:cNvSpPr/>
              <p:nvPr/>
            </p:nvSpPr>
            <p:spPr>
              <a:xfrm>
                <a:off x="8495541" y="138264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B09DE0BB-B6F3-DB07-F999-3842B9C3CBDB}"/>
                  </a:ext>
                </a:extLst>
              </p:cNvPr>
              <p:cNvSpPr/>
              <p:nvPr/>
            </p:nvSpPr>
            <p:spPr>
              <a:xfrm>
                <a:off x="6666706" y="151823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46CADB4-6045-7193-3DF4-6A2B8D66EDF0}"/>
                  </a:ext>
                </a:extLst>
              </p:cNvPr>
              <p:cNvSpPr/>
              <p:nvPr/>
            </p:nvSpPr>
            <p:spPr>
              <a:xfrm>
                <a:off x="6791272" y="179452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739C826-03E0-C49D-195B-94F19E5C5FCC}"/>
                  </a:ext>
                </a:extLst>
              </p:cNvPr>
              <p:cNvSpPr/>
              <p:nvPr/>
            </p:nvSpPr>
            <p:spPr>
              <a:xfrm>
                <a:off x="8060051" y="176351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778FD12E-A52E-52E4-E7CF-33081F9CB376}"/>
                  </a:ext>
                </a:extLst>
              </p:cNvPr>
              <p:cNvSpPr/>
              <p:nvPr/>
            </p:nvSpPr>
            <p:spPr>
              <a:xfrm>
                <a:off x="7110906" y="2199407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AED7AA04-4463-D09D-45D1-0597868ACD4A}"/>
                  </a:ext>
                </a:extLst>
              </p:cNvPr>
              <p:cNvSpPr/>
              <p:nvPr/>
            </p:nvSpPr>
            <p:spPr>
              <a:xfrm>
                <a:off x="8140851" y="156348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FA8EBFD-0B6C-2F50-C8F5-F97D8AB5AC18}"/>
                  </a:ext>
                </a:extLst>
              </p:cNvPr>
              <p:cNvSpPr/>
              <p:nvPr/>
            </p:nvSpPr>
            <p:spPr>
              <a:xfrm>
                <a:off x="7726656" y="145780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5EA2C6D-95FC-26BA-33AD-181B1A6EDBDC}"/>
                  </a:ext>
                </a:extLst>
              </p:cNvPr>
              <p:cNvSpPr/>
              <p:nvPr/>
            </p:nvSpPr>
            <p:spPr>
              <a:xfrm>
                <a:off x="7648788" y="182072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27FA3A0-B6D0-BFAA-3845-E7553CEF4B6D}"/>
                  </a:ext>
                </a:extLst>
              </p:cNvPr>
              <p:cNvSpPr/>
              <p:nvPr/>
            </p:nvSpPr>
            <p:spPr>
              <a:xfrm>
                <a:off x="7813636" y="82768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4A00D8F-AE84-353A-4AD0-AE7B0539B2B3}"/>
                  </a:ext>
                </a:extLst>
              </p:cNvPr>
              <p:cNvSpPr/>
              <p:nvPr/>
            </p:nvSpPr>
            <p:spPr>
              <a:xfrm>
                <a:off x="7060900" y="166350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64B6CB9C-5878-BDA1-84CB-3CD8234A4072}"/>
                  </a:ext>
                </a:extLst>
              </p:cNvPr>
              <p:cNvSpPr/>
              <p:nvPr/>
            </p:nvSpPr>
            <p:spPr>
              <a:xfrm>
                <a:off x="7438518" y="222785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692D2CEE-73DC-D00E-D56C-0121C48E436E}"/>
                  </a:ext>
                </a:extLst>
              </p:cNvPr>
              <p:cNvSpPr/>
              <p:nvPr/>
            </p:nvSpPr>
            <p:spPr>
              <a:xfrm>
                <a:off x="7971547" y="222546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EAED8E6-71ED-711B-DDF9-0FD750A7428B}"/>
                  </a:ext>
                </a:extLst>
              </p:cNvPr>
              <p:cNvSpPr/>
              <p:nvPr/>
            </p:nvSpPr>
            <p:spPr>
              <a:xfrm>
                <a:off x="6841278" y="2063539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F476BAF-256E-8675-8486-E967E7101117}"/>
                  </a:ext>
                </a:extLst>
              </p:cNvPr>
              <p:cNvSpPr/>
              <p:nvPr/>
            </p:nvSpPr>
            <p:spPr>
              <a:xfrm>
                <a:off x="6841278" y="241591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B306A46-E820-C749-E06D-181E2CA5D008}"/>
                  </a:ext>
                </a:extLst>
              </p:cNvPr>
              <p:cNvSpPr/>
              <p:nvPr/>
            </p:nvSpPr>
            <p:spPr>
              <a:xfrm>
                <a:off x="7320304" y="1830189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2917225-F043-D348-84CE-1145A3D126E4}"/>
                  </a:ext>
                </a:extLst>
              </p:cNvPr>
              <p:cNvSpPr/>
              <p:nvPr/>
            </p:nvSpPr>
            <p:spPr>
              <a:xfrm>
                <a:off x="7855604" y="1970669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5131B481-DCBC-3015-BADA-05F5841E54C7}"/>
                  </a:ext>
                </a:extLst>
              </p:cNvPr>
              <p:cNvSpPr/>
              <p:nvPr/>
            </p:nvSpPr>
            <p:spPr>
              <a:xfrm>
                <a:off x="8258669" y="209701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F8645546-BB13-547D-A7CF-66E44D2B144E}"/>
                  </a:ext>
                </a:extLst>
              </p:cNvPr>
              <p:cNvSpPr/>
              <p:nvPr/>
            </p:nvSpPr>
            <p:spPr>
              <a:xfrm>
                <a:off x="8005622" y="121832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4D49E83C-A69B-BD6A-1F65-75AB498A4AE2}"/>
                  </a:ext>
                </a:extLst>
              </p:cNvPr>
              <p:cNvSpPr/>
              <p:nvPr/>
            </p:nvSpPr>
            <p:spPr>
              <a:xfrm>
                <a:off x="8017656" y="146823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1080340-BA68-F4B1-138C-C2C3A78708DA}"/>
                  </a:ext>
                </a:extLst>
              </p:cNvPr>
              <p:cNvSpPr/>
              <p:nvPr/>
            </p:nvSpPr>
            <p:spPr>
              <a:xfrm>
                <a:off x="6716712" y="1218321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D5E6286E-9941-F7F0-9980-28BCD9C20D2C}"/>
                  </a:ext>
                </a:extLst>
              </p:cNvPr>
              <p:cNvSpPr/>
              <p:nvPr/>
            </p:nvSpPr>
            <p:spPr>
              <a:xfrm>
                <a:off x="7031768" y="1139619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DDAB9CD-A957-539E-BBD8-8D7CD7F5AF14}"/>
                  </a:ext>
                </a:extLst>
              </p:cNvPr>
              <p:cNvSpPr/>
              <p:nvPr/>
            </p:nvSpPr>
            <p:spPr>
              <a:xfrm>
                <a:off x="6909032" y="1320719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3581FC6-A560-5980-C14A-54D8650F2BB9}"/>
                  </a:ext>
                </a:extLst>
              </p:cNvPr>
              <p:cNvSpPr/>
              <p:nvPr/>
            </p:nvSpPr>
            <p:spPr>
              <a:xfrm>
                <a:off x="8490162" y="1206292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B9D514E-0345-AF7B-486D-E53564795895}"/>
                  </a:ext>
                </a:extLst>
              </p:cNvPr>
              <p:cNvSpPr/>
              <p:nvPr/>
            </p:nvSpPr>
            <p:spPr>
              <a:xfrm>
                <a:off x="8704927" y="1089613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283D6B-9258-5F13-C762-0DBFD85A3CF0}"/>
                  </a:ext>
                </a:extLst>
              </p:cNvPr>
              <p:cNvSpPr/>
              <p:nvPr/>
            </p:nvSpPr>
            <p:spPr>
              <a:xfrm>
                <a:off x="7684787" y="2275470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8DAC38FD-A274-010F-FE68-B7E550BC2A00}"/>
                  </a:ext>
                </a:extLst>
              </p:cNvPr>
              <p:cNvSpPr/>
              <p:nvPr/>
            </p:nvSpPr>
            <p:spPr>
              <a:xfrm>
                <a:off x="7765017" y="2515925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64732119-6AEB-C154-9C25-F34C36EE7C7F}"/>
                  </a:ext>
                </a:extLst>
              </p:cNvPr>
              <p:cNvSpPr/>
              <p:nvPr/>
            </p:nvSpPr>
            <p:spPr>
              <a:xfrm>
                <a:off x="7584775" y="2415912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DF0BD9C-54F9-8D56-3143-7EC166D7C5A1}"/>
                  </a:ext>
                </a:extLst>
              </p:cNvPr>
              <p:cNvSpPr/>
              <p:nvPr/>
            </p:nvSpPr>
            <p:spPr>
              <a:xfrm>
                <a:off x="6841278" y="1042047"/>
                <a:ext cx="1623439" cy="1326299"/>
              </a:xfrm>
              <a:prstGeom prst="rect">
                <a:avLst/>
              </a:prstGeom>
              <a:solidFill>
                <a:srgbClr val="BC5090">
                  <a:alpha val="40000"/>
                </a:srgbClr>
              </a:solidFill>
              <a:ln>
                <a:solidFill>
                  <a:srgbClr val="BC5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AF172C95-78C4-4129-0E20-B37AE68E529E}"/>
                </a:ext>
              </a:extLst>
            </p:cNvPr>
            <p:cNvSpPr txBox="1"/>
            <p:nvPr/>
          </p:nvSpPr>
          <p:spPr>
            <a:xfrm>
              <a:off x="9345943" y="4022995"/>
              <a:ext cx="241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Box Embeddings</a:t>
              </a:r>
            </a:p>
          </p:txBody>
        </p:sp>
        <p:sp>
          <p:nvSpPr>
            <p:cNvPr id="195" name="Right Arrow 194">
              <a:extLst>
                <a:ext uri="{FF2B5EF4-FFF2-40B4-BE49-F238E27FC236}">
                  <a16:creationId xmlns:a16="http://schemas.microsoft.com/office/drawing/2014/main" id="{F13CEC35-374B-CEB4-4801-B6F76F831CB4}"/>
                </a:ext>
              </a:extLst>
            </p:cNvPr>
            <p:cNvSpPr/>
            <p:nvPr/>
          </p:nvSpPr>
          <p:spPr>
            <a:xfrm>
              <a:off x="8340372" y="3170893"/>
              <a:ext cx="1073608" cy="406653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20DEE25-7EB1-9758-0115-EF7AF0BC8D84}"/>
              </a:ext>
            </a:extLst>
          </p:cNvPr>
          <p:cNvGrpSpPr/>
          <p:nvPr/>
        </p:nvGrpSpPr>
        <p:grpSpPr>
          <a:xfrm>
            <a:off x="7792187" y="4396715"/>
            <a:ext cx="3806462" cy="1716464"/>
            <a:chOff x="8380016" y="4341085"/>
            <a:chExt cx="3806462" cy="1716464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B53108B-F191-6497-9B0E-90B8F6447ABD}"/>
                </a:ext>
              </a:extLst>
            </p:cNvPr>
            <p:cNvGrpSpPr/>
            <p:nvPr/>
          </p:nvGrpSpPr>
          <p:grpSpPr>
            <a:xfrm>
              <a:off x="9881252" y="4515251"/>
              <a:ext cx="1179968" cy="1048360"/>
              <a:chOff x="9318054" y="554662"/>
              <a:chExt cx="2736521" cy="2257440"/>
            </a:xfrm>
          </p:grpSpPr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351AD227-49A4-CF61-FC10-00A237A95074}"/>
                  </a:ext>
                </a:extLst>
              </p:cNvPr>
              <p:cNvSpPr/>
              <p:nvPr/>
            </p:nvSpPr>
            <p:spPr>
              <a:xfrm>
                <a:off x="9318054" y="554662"/>
                <a:ext cx="2736521" cy="2257440"/>
              </a:xfrm>
              <a:prstGeom prst="roundRect">
                <a:avLst>
                  <a:gd name="adj" fmla="val 4167"/>
                </a:avLst>
              </a:prstGeom>
              <a:ln w="31750">
                <a:solidFill>
                  <a:srgbClr val="003F5B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0CED0DAD-C8A3-7E81-2A13-A9792923ECA1}"/>
                  </a:ext>
                </a:extLst>
              </p:cNvPr>
              <p:cNvSpPr/>
              <p:nvPr/>
            </p:nvSpPr>
            <p:spPr>
              <a:xfrm>
                <a:off x="10142058" y="74279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D88A65FB-3ECC-CCDA-B225-A83BC9496F6E}"/>
                  </a:ext>
                </a:extLst>
              </p:cNvPr>
              <p:cNvSpPr/>
              <p:nvPr/>
            </p:nvSpPr>
            <p:spPr>
              <a:xfrm>
                <a:off x="11556280" y="938109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609F5DB8-3826-C151-90F2-D176263B99F4}"/>
                  </a:ext>
                </a:extLst>
              </p:cNvPr>
              <p:cNvSpPr/>
              <p:nvPr/>
            </p:nvSpPr>
            <p:spPr>
              <a:xfrm>
                <a:off x="9835381" y="88810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8B4F43D-D219-A485-EB5F-272A6BCE693D}"/>
                  </a:ext>
                </a:extLst>
              </p:cNvPr>
              <p:cNvSpPr/>
              <p:nvPr/>
            </p:nvSpPr>
            <p:spPr>
              <a:xfrm>
                <a:off x="10454631" y="817987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ED1E409-F117-D8DC-6F34-EC710388FD6A}"/>
                  </a:ext>
                </a:extLst>
              </p:cNvPr>
              <p:cNvSpPr/>
              <p:nvPr/>
            </p:nvSpPr>
            <p:spPr>
              <a:xfrm>
                <a:off x="11378301" y="109045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231B94FC-4A82-FA3B-3731-3495FF812F17}"/>
                  </a:ext>
                </a:extLst>
              </p:cNvPr>
              <p:cNvSpPr/>
              <p:nvPr/>
            </p:nvSpPr>
            <p:spPr>
              <a:xfrm>
                <a:off x="10468791" y="126203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5B60382F-A59A-CC02-D892-5E79F6DC9AA3}"/>
                  </a:ext>
                </a:extLst>
              </p:cNvPr>
              <p:cNvSpPr/>
              <p:nvPr/>
            </p:nvSpPr>
            <p:spPr>
              <a:xfrm>
                <a:off x="9549595" y="120712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792BE3CF-71C4-B629-2837-774F8E3365AF}"/>
                  </a:ext>
                </a:extLst>
              </p:cNvPr>
              <p:cNvSpPr/>
              <p:nvPr/>
            </p:nvSpPr>
            <p:spPr>
              <a:xfrm>
                <a:off x="11365268" y="64278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356ED11A-1F71-939D-98A5-F16D95444DE0}"/>
                  </a:ext>
                </a:extLst>
              </p:cNvPr>
              <p:cNvSpPr/>
              <p:nvPr/>
            </p:nvSpPr>
            <p:spPr>
              <a:xfrm>
                <a:off x="10827237" y="121202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EA95B81E-C535-F30D-00A7-B3CA3A4BCD11}"/>
                  </a:ext>
                </a:extLst>
              </p:cNvPr>
              <p:cNvSpPr/>
              <p:nvPr/>
            </p:nvSpPr>
            <p:spPr>
              <a:xfrm>
                <a:off x="11561659" y="137871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576E0D4-9F6F-BA4E-943F-ED2EDE9CD9FC}"/>
                  </a:ext>
                </a:extLst>
              </p:cNvPr>
              <p:cNvSpPr/>
              <p:nvPr/>
            </p:nvSpPr>
            <p:spPr>
              <a:xfrm>
                <a:off x="9732824" y="151431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D980C94-9295-F7AA-B0D0-2BA073C47EAC}"/>
                  </a:ext>
                </a:extLst>
              </p:cNvPr>
              <p:cNvSpPr/>
              <p:nvPr/>
            </p:nvSpPr>
            <p:spPr>
              <a:xfrm>
                <a:off x="9857390" y="1790601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4C7C91B3-36A0-6F9D-F1AB-8D2C91089038}"/>
                  </a:ext>
                </a:extLst>
              </p:cNvPr>
              <p:cNvSpPr/>
              <p:nvPr/>
            </p:nvSpPr>
            <p:spPr>
              <a:xfrm>
                <a:off x="11126169" y="175958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962B34C-97B0-F56D-4C7A-30CA5E1152BA}"/>
                  </a:ext>
                </a:extLst>
              </p:cNvPr>
              <p:cNvSpPr/>
              <p:nvPr/>
            </p:nvSpPr>
            <p:spPr>
              <a:xfrm>
                <a:off x="10177024" y="2195482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F8D95430-4A9A-ACDA-5551-77B9C3CFF136}"/>
                  </a:ext>
                </a:extLst>
              </p:cNvPr>
              <p:cNvSpPr/>
              <p:nvPr/>
            </p:nvSpPr>
            <p:spPr>
              <a:xfrm>
                <a:off x="11206969" y="1559563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A7EC83D-AAEA-D187-2AA0-BEA61F544625}"/>
                  </a:ext>
                </a:extLst>
              </p:cNvPr>
              <p:cNvSpPr/>
              <p:nvPr/>
            </p:nvSpPr>
            <p:spPr>
              <a:xfrm>
                <a:off x="10792774" y="1453877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828E82C8-A1FB-66C9-7A92-4A6295419753}"/>
                  </a:ext>
                </a:extLst>
              </p:cNvPr>
              <p:cNvSpPr/>
              <p:nvPr/>
            </p:nvSpPr>
            <p:spPr>
              <a:xfrm>
                <a:off x="10714906" y="1816799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899A2315-BB48-3412-8EC8-2DA82382F966}"/>
                  </a:ext>
                </a:extLst>
              </p:cNvPr>
              <p:cNvSpPr/>
              <p:nvPr/>
            </p:nvSpPr>
            <p:spPr>
              <a:xfrm>
                <a:off x="10879754" y="823757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A060B203-D6D3-F7E5-FAB3-B2747BEF66B2}"/>
                  </a:ext>
                </a:extLst>
              </p:cNvPr>
              <p:cNvSpPr/>
              <p:nvPr/>
            </p:nvSpPr>
            <p:spPr>
              <a:xfrm>
                <a:off x="10127018" y="165957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F965D8D-0B73-1251-9D0D-358A0F856745}"/>
                  </a:ext>
                </a:extLst>
              </p:cNvPr>
              <p:cNvSpPr/>
              <p:nvPr/>
            </p:nvSpPr>
            <p:spPr>
              <a:xfrm>
                <a:off x="10504636" y="2223930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78820B7-8EE6-1BC4-1968-6C90F12D3CB0}"/>
                  </a:ext>
                </a:extLst>
              </p:cNvPr>
              <p:cNvSpPr/>
              <p:nvPr/>
            </p:nvSpPr>
            <p:spPr>
              <a:xfrm>
                <a:off x="11037665" y="2221538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A641CB53-2531-838F-1B8E-DEFDA68DDF08}"/>
                  </a:ext>
                </a:extLst>
              </p:cNvPr>
              <p:cNvSpPr/>
              <p:nvPr/>
            </p:nvSpPr>
            <p:spPr>
              <a:xfrm>
                <a:off x="9907396" y="205961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89F8A0DF-B92D-227C-F724-8F10FEB634A5}"/>
                  </a:ext>
                </a:extLst>
              </p:cNvPr>
              <p:cNvSpPr/>
              <p:nvPr/>
            </p:nvSpPr>
            <p:spPr>
              <a:xfrm>
                <a:off x="9907396" y="241198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7076CD12-F606-93A1-3E3F-30DC51A08BA2}"/>
                  </a:ext>
                </a:extLst>
              </p:cNvPr>
              <p:cNvSpPr/>
              <p:nvPr/>
            </p:nvSpPr>
            <p:spPr>
              <a:xfrm>
                <a:off x="10386422" y="182626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F811560A-AF70-6FF0-EF57-AEC825D4A5CA}"/>
                  </a:ext>
                </a:extLst>
              </p:cNvPr>
              <p:cNvSpPr/>
              <p:nvPr/>
            </p:nvSpPr>
            <p:spPr>
              <a:xfrm>
                <a:off x="10921722" y="1966744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0DB716C3-F178-D902-08E4-EF71BE615C1D}"/>
                  </a:ext>
                </a:extLst>
              </p:cNvPr>
              <p:cNvSpPr/>
              <p:nvPr/>
            </p:nvSpPr>
            <p:spPr>
              <a:xfrm>
                <a:off x="11324787" y="209308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ADA82F15-3AB0-CE03-52B6-92C1D4BC83C6}"/>
                  </a:ext>
                </a:extLst>
              </p:cNvPr>
              <p:cNvSpPr/>
              <p:nvPr/>
            </p:nvSpPr>
            <p:spPr>
              <a:xfrm>
                <a:off x="11071740" y="1214395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FDDC587D-1483-10D1-490D-883D6818D3DA}"/>
                  </a:ext>
                </a:extLst>
              </p:cNvPr>
              <p:cNvSpPr/>
              <p:nvPr/>
            </p:nvSpPr>
            <p:spPr>
              <a:xfrm>
                <a:off x="11083774" y="1464306"/>
                <a:ext cx="100012" cy="100013"/>
              </a:xfrm>
              <a:prstGeom prst="ellipse">
                <a:avLst/>
              </a:prstGeom>
              <a:solidFill>
                <a:srgbClr val="003F5B"/>
              </a:solidFill>
              <a:ln>
                <a:solidFill>
                  <a:srgbClr val="003F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EE27580-7B23-A412-C115-54892F467CC0}"/>
                  </a:ext>
                </a:extLst>
              </p:cNvPr>
              <p:cNvSpPr/>
              <p:nvPr/>
            </p:nvSpPr>
            <p:spPr>
              <a:xfrm>
                <a:off x="9782830" y="1214396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ABAE396-545C-E7F1-47C1-B5D5E1E4BB45}"/>
                  </a:ext>
                </a:extLst>
              </p:cNvPr>
              <p:cNvSpPr/>
              <p:nvPr/>
            </p:nvSpPr>
            <p:spPr>
              <a:xfrm>
                <a:off x="10097886" y="1135694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83DC472B-2DCF-1A8A-6415-A92F8673C8CE}"/>
                  </a:ext>
                </a:extLst>
              </p:cNvPr>
              <p:cNvSpPr/>
              <p:nvPr/>
            </p:nvSpPr>
            <p:spPr>
              <a:xfrm>
                <a:off x="9975150" y="1316794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7955ADBC-046B-388D-F116-198B4BBA7198}"/>
                  </a:ext>
                </a:extLst>
              </p:cNvPr>
              <p:cNvSpPr/>
              <p:nvPr/>
            </p:nvSpPr>
            <p:spPr>
              <a:xfrm>
                <a:off x="11556280" y="1202367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250FA330-0B15-DA4D-24EA-ED83028EFDC9}"/>
                  </a:ext>
                </a:extLst>
              </p:cNvPr>
              <p:cNvSpPr/>
              <p:nvPr/>
            </p:nvSpPr>
            <p:spPr>
              <a:xfrm>
                <a:off x="11771045" y="1085688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E103156-1E83-4AE4-4802-C5E644B09461}"/>
                  </a:ext>
                </a:extLst>
              </p:cNvPr>
              <p:cNvSpPr/>
              <p:nvPr/>
            </p:nvSpPr>
            <p:spPr>
              <a:xfrm>
                <a:off x="10750905" y="2271545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FE2FC499-D79F-7A6F-D8DB-BDAC5906916D}"/>
                  </a:ext>
                </a:extLst>
              </p:cNvPr>
              <p:cNvSpPr/>
              <p:nvPr/>
            </p:nvSpPr>
            <p:spPr>
              <a:xfrm>
                <a:off x="10831135" y="2512000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C54DE4F1-9C81-2EE6-0862-BB26E637510F}"/>
                  </a:ext>
                </a:extLst>
              </p:cNvPr>
              <p:cNvSpPr/>
              <p:nvPr/>
            </p:nvSpPr>
            <p:spPr>
              <a:xfrm>
                <a:off x="10650893" y="2411987"/>
                <a:ext cx="100012" cy="100013"/>
              </a:xfrm>
              <a:prstGeom prst="ellipse">
                <a:avLst/>
              </a:prstGeom>
              <a:solidFill>
                <a:srgbClr val="FFA601"/>
              </a:solidFill>
              <a:ln>
                <a:solidFill>
                  <a:srgbClr val="FFA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FFFEBA59-EE9F-3C3A-343A-295F0B2515C8}"/>
                  </a:ext>
                </a:extLst>
              </p:cNvPr>
              <p:cNvSpPr/>
              <p:nvPr/>
            </p:nvSpPr>
            <p:spPr>
              <a:xfrm>
                <a:off x="9762829" y="1055930"/>
                <a:ext cx="514207" cy="514350"/>
              </a:xfrm>
              <a:prstGeom prst="ellipse">
                <a:avLst/>
              </a:prstGeom>
              <a:solidFill>
                <a:srgbClr val="BC5090">
                  <a:alpha val="40000"/>
                </a:srgbClr>
              </a:solidFill>
              <a:ln>
                <a:solidFill>
                  <a:srgbClr val="BC5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6C7FCD8D-DD11-5C13-94E7-73E5050C4D01}"/>
                  </a:ext>
                </a:extLst>
              </p:cNvPr>
              <p:cNvSpPr/>
              <p:nvPr/>
            </p:nvSpPr>
            <p:spPr>
              <a:xfrm>
                <a:off x="11462436" y="864365"/>
                <a:ext cx="514207" cy="514350"/>
              </a:xfrm>
              <a:prstGeom prst="ellipse">
                <a:avLst/>
              </a:prstGeom>
              <a:solidFill>
                <a:srgbClr val="BC5090">
                  <a:alpha val="40000"/>
                </a:srgbClr>
              </a:solidFill>
              <a:ln>
                <a:solidFill>
                  <a:srgbClr val="BC5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33F1A05-958D-F535-AA12-992BDD1307F8}"/>
                  </a:ext>
                </a:extLst>
              </p:cNvPr>
              <p:cNvSpPr/>
              <p:nvPr/>
            </p:nvSpPr>
            <p:spPr>
              <a:xfrm>
                <a:off x="10559017" y="2193098"/>
                <a:ext cx="514207" cy="514350"/>
              </a:xfrm>
              <a:prstGeom prst="ellipse">
                <a:avLst/>
              </a:prstGeom>
              <a:solidFill>
                <a:srgbClr val="BC5090">
                  <a:alpha val="40000"/>
                </a:srgbClr>
              </a:solidFill>
              <a:ln>
                <a:solidFill>
                  <a:srgbClr val="BC5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FFEDFD8-F5F8-6A37-3333-E384F4594937}"/>
                </a:ext>
              </a:extLst>
            </p:cNvPr>
            <p:cNvSpPr txBox="1"/>
            <p:nvPr/>
          </p:nvSpPr>
          <p:spPr>
            <a:xfrm>
              <a:off x="9204997" y="5657439"/>
              <a:ext cx="2981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Particle Embeddings</a:t>
              </a:r>
            </a:p>
          </p:txBody>
        </p:sp>
        <p:sp>
          <p:nvSpPr>
            <p:cNvPr id="196" name="Right Arrow 195">
              <a:extLst>
                <a:ext uri="{FF2B5EF4-FFF2-40B4-BE49-F238E27FC236}">
                  <a16:creationId xmlns:a16="http://schemas.microsoft.com/office/drawing/2014/main" id="{FDC67185-4163-7992-0FB9-896C55ACF02D}"/>
                </a:ext>
              </a:extLst>
            </p:cNvPr>
            <p:cNvSpPr/>
            <p:nvPr/>
          </p:nvSpPr>
          <p:spPr>
            <a:xfrm rot="1928034">
              <a:off x="8380016" y="4341085"/>
              <a:ext cx="1073608" cy="406653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Right Arrow 197">
            <a:extLst>
              <a:ext uri="{FF2B5EF4-FFF2-40B4-BE49-F238E27FC236}">
                <a16:creationId xmlns:a16="http://schemas.microsoft.com/office/drawing/2014/main" id="{0DEBBC24-1DA7-D0C9-DD87-CDF0D8F5BAA5}"/>
              </a:ext>
            </a:extLst>
          </p:cNvPr>
          <p:cNvSpPr/>
          <p:nvPr/>
        </p:nvSpPr>
        <p:spPr>
          <a:xfrm>
            <a:off x="3803622" y="5262854"/>
            <a:ext cx="1073608" cy="406653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lide Number Placeholder 3">
            <a:extLst>
              <a:ext uri="{FF2B5EF4-FFF2-40B4-BE49-F238E27FC236}">
                <a16:creationId xmlns:a16="http://schemas.microsoft.com/office/drawing/2014/main" id="{001B3433-C408-6E93-6F17-8E865FA9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CF2D47E-0AF1-4C27-801F-64E3E5BF7F72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2C476-60F8-BB43-A517-7E4668AA8B85}"/>
              </a:ext>
            </a:extLst>
          </p:cNvPr>
          <p:cNvSpPr txBox="1"/>
          <p:nvPr/>
        </p:nvSpPr>
        <p:spPr>
          <a:xfrm>
            <a:off x="0" y="6270050"/>
            <a:ext cx="121094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William L. Hamilton, Payal Bajaj, Marinka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Zitnik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Dan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Jurafsky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Jure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Leskovec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. Embedding Logical Queries on Knowledge Graphs.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NeurIPS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 2018.</a:t>
            </a:r>
          </a:p>
          <a:p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Hongyu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 Ren,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Weihua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 Hu, Jure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Leskovec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. Query2box: Reasoning over Knowledge Graphs in Vector Space using Box Embeddings. ICLR 2020.</a:t>
            </a:r>
            <a:endParaRPr lang="en-HK" sz="11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Example from: </a:t>
            </a:r>
            <a:r>
              <a:rPr lang="en-HK" sz="1100" dirty="0">
                <a:solidFill>
                  <a:srgbClr val="222222"/>
                </a:solidFill>
                <a:latin typeface="Arial" panose="020B0604020202020204" pitchFamily="34" charset="0"/>
              </a:rPr>
              <a:t>Jiaxin </a:t>
            </a:r>
            <a:r>
              <a:rPr lang="en-HK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Bai, Zihao Wang, Hongming Zhang, Yangqiu Song: Query2Particles: Knowledge Graph Reasoning with Particle Embeddings. NAACL-HLT (Findings) 2022.</a:t>
            </a:r>
            <a:endParaRPr lang="LID4096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CB49F-9958-7935-665C-E4C5B123C282}"/>
              </a:ext>
            </a:extLst>
          </p:cNvPr>
          <p:cNvSpPr txBox="1"/>
          <p:nvPr/>
        </p:nvSpPr>
        <p:spPr>
          <a:xfrm>
            <a:off x="10522552" y="1685260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000" dirty="0">
                <a:solidFill>
                  <a:srgbClr val="FF0000"/>
                </a:solidFill>
              </a:rPr>
              <a:t>GQE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4A3CA92-4B0E-D9C0-3E96-C649CEC12643}"/>
              </a:ext>
            </a:extLst>
          </p:cNvPr>
          <p:cNvSpPr txBox="1"/>
          <p:nvPr/>
        </p:nvSpPr>
        <p:spPr>
          <a:xfrm>
            <a:off x="10530843" y="3304049"/>
            <a:ext cx="13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Query2Box</a:t>
            </a:r>
            <a:endParaRPr lang="en-HK" sz="2000" dirty="0">
              <a:solidFill>
                <a:srgbClr val="FF0000"/>
              </a:solidFill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9FE350A3-7C90-BE8E-578D-7DAE5BD75D09}"/>
              </a:ext>
            </a:extLst>
          </p:cNvPr>
          <p:cNvSpPr txBox="1"/>
          <p:nvPr/>
        </p:nvSpPr>
        <p:spPr>
          <a:xfrm>
            <a:off x="10535155" y="4784529"/>
            <a:ext cx="1740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Query2Particle</a:t>
            </a:r>
            <a:endParaRPr lang="en-H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5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0B70C-2534-C971-CE8E-F7CF4EA9F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927E89D4-5D83-B559-3AC7-267AC2293F73}"/>
              </a:ext>
            </a:extLst>
          </p:cNvPr>
          <p:cNvGrpSpPr/>
          <p:nvPr/>
        </p:nvGrpSpPr>
        <p:grpSpPr>
          <a:xfrm>
            <a:off x="96284" y="2518002"/>
            <a:ext cx="2763520" cy="2414061"/>
            <a:chOff x="503811" y="810329"/>
            <a:chExt cx="5926323" cy="4317087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73AA89F-579C-2E81-DD62-A0FDE63EECE9}"/>
                </a:ext>
              </a:extLst>
            </p:cNvPr>
            <p:cNvSpPr/>
            <p:nvPr/>
          </p:nvSpPr>
          <p:spPr>
            <a:xfrm>
              <a:off x="4877407" y="2546611"/>
              <a:ext cx="346382" cy="34638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CFFE688-7EA5-633E-AC9F-FDCBB13477CD}"/>
                </a:ext>
              </a:extLst>
            </p:cNvPr>
            <p:cNvSpPr/>
            <p:nvPr/>
          </p:nvSpPr>
          <p:spPr>
            <a:xfrm>
              <a:off x="1057096" y="3251594"/>
              <a:ext cx="346382" cy="3463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402A659-3138-A200-433A-2887CC3C957F}"/>
                </a:ext>
              </a:extLst>
            </p:cNvPr>
            <p:cNvSpPr/>
            <p:nvPr/>
          </p:nvSpPr>
          <p:spPr>
            <a:xfrm>
              <a:off x="2423239" y="3129130"/>
              <a:ext cx="364162" cy="34638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6ABE5BC-3C4D-D13E-6D33-BF8E9DFCA30A}"/>
                </a:ext>
              </a:extLst>
            </p:cNvPr>
            <p:cNvSpPr/>
            <p:nvPr/>
          </p:nvSpPr>
          <p:spPr>
            <a:xfrm>
              <a:off x="3119881" y="4713510"/>
              <a:ext cx="346382" cy="3463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0FCD7D3-609B-6FAD-5039-B73407ECF8BF}"/>
                </a:ext>
              </a:extLst>
            </p:cNvPr>
            <p:cNvSpPr/>
            <p:nvPr/>
          </p:nvSpPr>
          <p:spPr>
            <a:xfrm>
              <a:off x="3992569" y="3512897"/>
              <a:ext cx="346382" cy="34637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6431EB9-DB54-87F2-95B8-32368854CA71}"/>
                </a:ext>
              </a:extLst>
            </p:cNvPr>
            <p:cNvSpPr/>
            <p:nvPr/>
          </p:nvSpPr>
          <p:spPr>
            <a:xfrm>
              <a:off x="2324063" y="4200609"/>
              <a:ext cx="346382" cy="34637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1839478-7333-26F7-4499-F5588F15C883}"/>
                </a:ext>
              </a:extLst>
            </p:cNvPr>
            <p:cNvSpPr/>
            <p:nvPr/>
          </p:nvSpPr>
          <p:spPr>
            <a:xfrm>
              <a:off x="3787444" y="2409737"/>
              <a:ext cx="346382" cy="34637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DF27FA1-A61B-8ADF-C659-F53403C48973}"/>
                </a:ext>
              </a:extLst>
            </p:cNvPr>
            <p:cNvSpPr txBox="1"/>
            <p:nvPr/>
          </p:nvSpPr>
          <p:spPr>
            <a:xfrm>
              <a:off x="1281428" y="3816207"/>
              <a:ext cx="1231169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Bengio</a:t>
              </a:r>
              <a:endParaRPr lang="zh-CN" altLang="en-US" sz="16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5AB4A4E-5EC1-3F6A-777A-1AD46F861B59}"/>
                </a:ext>
              </a:extLst>
            </p:cNvPr>
            <p:cNvSpPr txBox="1"/>
            <p:nvPr/>
          </p:nvSpPr>
          <p:spPr>
            <a:xfrm>
              <a:off x="3549078" y="3871986"/>
              <a:ext cx="1175344" cy="46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LeCun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6DFC5F5-3F32-EC8E-C6FE-00F4640671E0}"/>
                </a:ext>
              </a:extLst>
            </p:cNvPr>
            <p:cNvSpPr txBox="1"/>
            <p:nvPr/>
          </p:nvSpPr>
          <p:spPr>
            <a:xfrm>
              <a:off x="4598247" y="2922479"/>
              <a:ext cx="1104297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Knuth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0FFC10B3-F319-D354-1601-DAE04D1F55A1}"/>
                </a:ext>
              </a:extLst>
            </p:cNvPr>
            <p:cNvCxnSpPr>
              <a:cxnSpLocks/>
              <a:stCxn id="14" idx="2"/>
              <a:endCxn id="10" idx="7"/>
            </p:cNvCxnSpPr>
            <p:nvPr/>
          </p:nvCxnSpPr>
          <p:spPr>
            <a:xfrm flipH="1">
              <a:off x="2734070" y="2582927"/>
              <a:ext cx="1053374" cy="596929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BA35BA7B-FBD6-7D6C-D3DA-9EA2B565871A}"/>
                </a:ext>
              </a:extLst>
            </p:cNvPr>
            <p:cNvCxnSpPr>
              <a:cxnSpLocks/>
              <a:stCxn id="14" idx="4"/>
              <a:endCxn id="12" idx="1"/>
            </p:cNvCxnSpPr>
            <p:nvPr/>
          </p:nvCxnSpPr>
          <p:spPr>
            <a:xfrm>
              <a:off x="3960635" y="2756117"/>
              <a:ext cx="82661" cy="807506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DC53962D-E0E0-3D49-AD1E-8D3160E76977}"/>
                </a:ext>
              </a:extLst>
            </p:cNvPr>
            <p:cNvCxnSpPr>
              <a:cxnSpLocks/>
              <a:stCxn id="14" idx="6"/>
              <a:endCxn id="8" idx="2"/>
            </p:cNvCxnSpPr>
            <p:nvPr/>
          </p:nvCxnSpPr>
          <p:spPr>
            <a:xfrm>
              <a:off x="4133825" y="2582928"/>
              <a:ext cx="743582" cy="136874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987B826-6022-19A2-A729-F2E87EFA3174}"/>
                </a:ext>
              </a:extLst>
            </p:cNvPr>
            <p:cNvSpPr txBox="1"/>
            <p:nvPr/>
          </p:nvSpPr>
          <p:spPr>
            <a:xfrm>
              <a:off x="3232520" y="4435207"/>
              <a:ext cx="941900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1964</a:t>
              </a:r>
              <a:endPara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F29D6B1C-8114-8458-2B44-BA7F74F34BC8}"/>
                </a:ext>
              </a:extLst>
            </p:cNvPr>
            <p:cNvCxnSpPr>
              <a:cxnSpLocks/>
              <a:stCxn id="13" idx="6"/>
              <a:endCxn id="12" idx="3"/>
            </p:cNvCxnSpPr>
            <p:nvPr/>
          </p:nvCxnSpPr>
          <p:spPr>
            <a:xfrm flipV="1">
              <a:off x="2670445" y="3808551"/>
              <a:ext cx="1372851" cy="565248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323C5A94-3A9A-BB32-1273-06725591EDB9}"/>
                </a:ext>
              </a:extLst>
            </p:cNvPr>
            <p:cNvCxnSpPr>
              <a:cxnSpLocks/>
              <a:stCxn id="13" idx="5"/>
              <a:endCxn id="11" idx="2"/>
            </p:cNvCxnSpPr>
            <p:nvPr/>
          </p:nvCxnSpPr>
          <p:spPr>
            <a:xfrm>
              <a:off x="2619719" y="4496263"/>
              <a:ext cx="500162" cy="390438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C91C728-82C4-BB9A-4FF4-0CE42C295931}"/>
                </a:ext>
              </a:extLst>
            </p:cNvPr>
            <p:cNvSpPr/>
            <p:nvPr/>
          </p:nvSpPr>
          <p:spPr>
            <a:xfrm>
              <a:off x="1341089" y="2085507"/>
              <a:ext cx="346382" cy="3463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02D35074-94C3-5BB2-C3C6-083C05106633}"/>
                </a:ext>
              </a:extLst>
            </p:cNvPr>
            <p:cNvSpPr/>
            <p:nvPr/>
          </p:nvSpPr>
          <p:spPr>
            <a:xfrm>
              <a:off x="2899588" y="1232546"/>
              <a:ext cx="346382" cy="34638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EBDF1F0-11BB-4864-5C87-C40E98C6ED36}"/>
                </a:ext>
              </a:extLst>
            </p:cNvPr>
            <p:cNvSpPr/>
            <p:nvPr/>
          </p:nvSpPr>
          <p:spPr>
            <a:xfrm>
              <a:off x="5692948" y="2424147"/>
              <a:ext cx="346382" cy="34637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3A634A08-06E4-D66C-B2B9-26DDEC46EA0C}"/>
                </a:ext>
              </a:extLst>
            </p:cNvPr>
            <p:cNvCxnSpPr>
              <a:cxnSpLocks/>
              <a:stCxn id="10" idx="2"/>
              <a:endCxn id="9" idx="6"/>
            </p:cNvCxnSpPr>
            <p:nvPr/>
          </p:nvCxnSpPr>
          <p:spPr>
            <a:xfrm flipH="1">
              <a:off x="1403478" y="3302320"/>
              <a:ext cx="1019761" cy="122464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CD576EC-AE47-C78A-780F-FE0740C52439}"/>
                </a:ext>
              </a:extLst>
            </p:cNvPr>
            <p:cNvSpPr txBox="1"/>
            <p:nvPr/>
          </p:nvSpPr>
          <p:spPr>
            <a:xfrm>
              <a:off x="610178" y="2879122"/>
              <a:ext cx="941900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1947</a:t>
              </a:r>
              <a:endPara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B5914C64-0B50-6F02-F447-669481D34048}"/>
                </a:ext>
              </a:extLst>
            </p:cNvPr>
            <p:cNvSpPr txBox="1"/>
            <p:nvPr/>
          </p:nvSpPr>
          <p:spPr>
            <a:xfrm>
              <a:off x="5133261" y="2719087"/>
              <a:ext cx="1287093" cy="59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1938</a:t>
              </a:r>
              <a:endPara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416842F6-830D-1658-3B1B-615A0BA169D5}"/>
                </a:ext>
              </a:extLst>
            </p:cNvPr>
            <p:cNvCxnSpPr>
              <a:cxnSpLocks/>
              <a:stCxn id="10" idx="1"/>
              <a:endCxn id="43" idx="5"/>
            </p:cNvCxnSpPr>
            <p:nvPr/>
          </p:nvCxnSpPr>
          <p:spPr>
            <a:xfrm flipH="1" flipV="1">
              <a:off x="1636744" y="2381160"/>
              <a:ext cx="839825" cy="798695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F5845A9D-DC5D-344D-D4C7-8914A6E9EA42}"/>
                </a:ext>
              </a:extLst>
            </p:cNvPr>
            <p:cNvSpPr txBox="1"/>
            <p:nvPr/>
          </p:nvSpPr>
          <p:spPr>
            <a:xfrm>
              <a:off x="1153603" y="1377701"/>
              <a:ext cx="995187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UofT</a:t>
              </a:r>
              <a:endParaRPr lang="zh-CN" altLang="en-US" sz="1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92AE810C-228A-FA32-0A1B-EDFB28727F35}"/>
                </a:ext>
              </a:extLst>
            </p:cNvPr>
            <p:cNvCxnSpPr>
              <a:cxnSpLocks/>
              <a:stCxn id="43" idx="7"/>
              <a:endCxn id="45" idx="2"/>
            </p:cNvCxnSpPr>
            <p:nvPr/>
          </p:nvCxnSpPr>
          <p:spPr>
            <a:xfrm flipV="1">
              <a:off x="1636744" y="1405736"/>
              <a:ext cx="1262843" cy="730497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1613FBCC-E324-23B0-7FA1-EAC2847CCB49}"/>
                </a:ext>
              </a:extLst>
            </p:cNvPr>
            <p:cNvSpPr txBox="1"/>
            <p:nvPr/>
          </p:nvSpPr>
          <p:spPr>
            <a:xfrm>
              <a:off x="2705648" y="810329"/>
              <a:ext cx="1317644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Toronto</a:t>
              </a:r>
              <a:endParaRPr lang="zh-CN" altLang="en-US" sz="16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A346B9B2-4D44-82AE-C979-B28BEF343F36}"/>
                </a:ext>
              </a:extLst>
            </p:cNvPr>
            <p:cNvSpPr/>
            <p:nvPr/>
          </p:nvSpPr>
          <p:spPr>
            <a:xfrm>
              <a:off x="5318316" y="1509073"/>
              <a:ext cx="358297" cy="346379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50B28D00-EBB8-0CDA-6FF6-D3B41BAB7259}"/>
                </a:ext>
              </a:extLst>
            </p:cNvPr>
            <p:cNvCxnSpPr>
              <a:cxnSpLocks/>
              <a:stCxn id="8" idx="0"/>
              <a:endCxn id="94" idx="4"/>
            </p:cNvCxnSpPr>
            <p:nvPr/>
          </p:nvCxnSpPr>
          <p:spPr>
            <a:xfrm flipV="1">
              <a:off x="5050598" y="1855453"/>
              <a:ext cx="446867" cy="691157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A3A1E8C0-0030-E131-968C-7B7728E43C17}"/>
                </a:ext>
              </a:extLst>
            </p:cNvPr>
            <p:cNvSpPr txBox="1"/>
            <p:nvPr/>
          </p:nvSpPr>
          <p:spPr>
            <a:xfrm>
              <a:off x="3617108" y="1444499"/>
              <a:ext cx="1413864" cy="46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Stanford</a:t>
              </a:r>
              <a:endParaRPr lang="zh-CN" altLang="en-US" sz="16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FFDD6FC3-FB1F-7012-0220-EFFA456C3D46}"/>
                </a:ext>
              </a:extLst>
            </p:cNvPr>
            <p:cNvSpPr txBox="1"/>
            <p:nvPr/>
          </p:nvSpPr>
          <p:spPr>
            <a:xfrm>
              <a:off x="503811" y="4660822"/>
              <a:ext cx="1578800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zh-CN">
                  <a:solidFill>
                    <a:srgbClr val="FF9933"/>
                  </a:solidFill>
                </a:rPr>
                <a:t> </a:t>
              </a:r>
              <a:r>
                <a:rPr lang="en-US" altLang="zh-CN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Montreal</a:t>
              </a:r>
              <a:endParaRPr lang="zh-CN" altLang="en-US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36DFFA9A-C001-09C8-0A4E-64901901C795}"/>
                </a:ext>
              </a:extLst>
            </p:cNvPr>
            <p:cNvSpPr/>
            <p:nvPr/>
          </p:nvSpPr>
          <p:spPr>
            <a:xfrm>
              <a:off x="1024147" y="4322267"/>
              <a:ext cx="358297" cy="34638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E76D1ACF-87FC-D0A4-2C1E-3266FFBBD5BF}"/>
                </a:ext>
              </a:extLst>
            </p:cNvPr>
            <p:cNvCxnSpPr>
              <a:cxnSpLocks/>
              <a:stCxn id="13" idx="2"/>
              <a:endCxn id="103" idx="6"/>
            </p:cNvCxnSpPr>
            <p:nvPr/>
          </p:nvCxnSpPr>
          <p:spPr>
            <a:xfrm flipH="1">
              <a:off x="1382443" y="4373799"/>
              <a:ext cx="941620" cy="121658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377F0DDF-C991-12A3-DE8D-7D76CF094E95}"/>
                </a:ext>
              </a:extLst>
            </p:cNvPr>
            <p:cNvSpPr/>
            <p:nvPr/>
          </p:nvSpPr>
          <p:spPr>
            <a:xfrm>
              <a:off x="5050597" y="3693754"/>
              <a:ext cx="346382" cy="346379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0F8B802B-87F7-8007-F72D-29A8504056A1}"/>
                </a:ext>
              </a:extLst>
            </p:cNvPr>
            <p:cNvCxnSpPr>
              <a:stCxn id="12" idx="6"/>
              <a:endCxn id="114" idx="2"/>
            </p:cNvCxnSpPr>
            <p:nvPr/>
          </p:nvCxnSpPr>
          <p:spPr>
            <a:xfrm>
              <a:off x="4338952" y="3686087"/>
              <a:ext cx="711645" cy="180857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BA96AC11-57F3-168B-8ABE-B99BA765BC6C}"/>
                </a:ext>
              </a:extLst>
            </p:cNvPr>
            <p:cNvSpPr txBox="1"/>
            <p:nvPr/>
          </p:nvSpPr>
          <p:spPr>
            <a:xfrm>
              <a:off x="4741108" y="4035866"/>
              <a:ext cx="1689026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zh-CN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New York</a:t>
              </a:r>
              <a:endParaRPr lang="zh-CN" altLang="en-US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连接符: 曲线 73">
              <a:extLst>
                <a:ext uri="{FF2B5EF4-FFF2-40B4-BE49-F238E27FC236}">
                  <a16:creationId xmlns:a16="http://schemas.microsoft.com/office/drawing/2014/main" id="{05E69044-1BE8-B1E8-D5BC-333856200E1F}"/>
                </a:ext>
              </a:extLst>
            </p:cNvPr>
            <p:cNvCxnSpPr>
              <a:cxnSpLocks/>
              <a:stCxn id="10" idx="0"/>
              <a:endCxn id="45" idx="4"/>
            </p:cNvCxnSpPr>
            <p:nvPr/>
          </p:nvCxnSpPr>
          <p:spPr>
            <a:xfrm rot="5400000" flipH="1" flipV="1">
              <a:off x="2063947" y="2120299"/>
              <a:ext cx="1550204" cy="467459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C42EDC7-6C25-C902-E783-4E1FEF009594}"/>
                </a:ext>
              </a:extLst>
            </p:cNvPr>
            <p:cNvSpPr txBox="1"/>
            <p:nvPr/>
          </p:nvSpPr>
          <p:spPr>
            <a:xfrm>
              <a:off x="2089398" y="2607032"/>
              <a:ext cx="1195645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Hinton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BCA59A7-1BA7-B8D5-20B3-428277A43357}"/>
                </a:ext>
              </a:extLst>
            </p:cNvPr>
            <p:cNvSpPr txBox="1"/>
            <p:nvPr/>
          </p:nvSpPr>
          <p:spPr>
            <a:xfrm>
              <a:off x="3092406" y="1954478"/>
              <a:ext cx="2082837" cy="46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Turing Award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0F6D542E-EB18-455D-DDB3-9AF8EAA6DC20}"/>
              </a:ext>
            </a:extLst>
          </p:cNvPr>
          <p:cNvGrpSpPr/>
          <p:nvPr/>
        </p:nvGrpSpPr>
        <p:grpSpPr>
          <a:xfrm flipH="1">
            <a:off x="4710848" y="3970278"/>
            <a:ext cx="970102" cy="580228"/>
            <a:chOff x="4693410" y="3034763"/>
            <a:chExt cx="1023405" cy="580228"/>
          </a:xfrm>
        </p:grpSpPr>
        <p:sp>
          <p:nvSpPr>
            <p:cNvPr id="165" name="箭头: 右 164">
              <a:extLst>
                <a:ext uri="{FF2B5EF4-FFF2-40B4-BE49-F238E27FC236}">
                  <a16:creationId xmlns:a16="http://schemas.microsoft.com/office/drawing/2014/main" id="{698A9F3C-FAB5-0CA2-45C1-D2E1DB87C319}"/>
                </a:ext>
              </a:extLst>
            </p:cNvPr>
            <p:cNvSpPr/>
            <p:nvPr/>
          </p:nvSpPr>
          <p:spPr>
            <a:xfrm>
              <a:off x="4838585" y="3034763"/>
              <a:ext cx="878230" cy="580228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4D63CAF1-5A0F-7592-DAE7-55DF2C6A5A68}"/>
                </a:ext>
              </a:extLst>
            </p:cNvPr>
            <p:cNvSpPr txBox="1"/>
            <p:nvPr/>
          </p:nvSpPr>
          <p:spPr>
            <a:xfrm>
              <a:off x="4693410" y="3132632"/>
              <a:ext cx="915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query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9" name="表格 168">
                <a:extLst>
                  <a:ext uri="{FF2B5EF4-FFF2-40B4-BE49-F238E27FC236}">
                    <a16:creationId xmlns:a16="http://schemas.microsoft.com/office/drawing/2014/main" id="{36AA839E-B23E-98DF-A4EC-5CEA061DAB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099203"/>
                  </p:ext>
                </p:extLst>
              </p:nvPr>
            </p:nvGraphicFramePr>
            <p:xfrm>
              <a:off x="4438577" y="2032642"/>
              <a:ext cx="7733879" cy="966315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{16D9F66E-5EB9-4882-86FB-DCBF35E3C3E4}</a:tableStyleId>
                  </a:tblPr>
                  <a:tblGrid>
                    <a:gridCol w="1446917">
                      <a:extLst>
                        <a:ext uri="{9D8B030D-6E8A-4147-A177-3AD203B41FA5}">
                          <a16:colId xmlns:a16="http://schemas.microsoft.com/office/drawing/2014/main" val="1062471206"/>
                        </a:ext>
                      </a:extLst>
                    </a:gridCol>
                    <a:gridCol w="6286962">
                      <a:extLst>
                        <a:ext uri="{9D8B030D-6E8A-4147-A177-3AD203B41FA5}">
                          <a16:colId xmlns:a16="http://schemas.microsoft.com/office/drawing/2014/main" val="2059211034"/>
                        </a:ext>
                      </a:extLst>
                    </a:gridCol>
                  </a:tblGrid>
                  <a:tr h="5698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Query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𝑊𝑖𝑛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𝑇𝑢𝑟𝑖𝑛𝑔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𝐴𝑤𝑎𝑟𝑑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𝐵𝑜𝑟𝑛𝐼𝑛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1938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𝐿𝑖𝑣𝑒𝐼𝑛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1600" b="0" dirty="0"/>
                            <a:t>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248726"/>
                      </a:ext>
                    </a:extLst>
                  </a:tr>
                  <a:tr h="3964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Interpretation</a:t>
                          </a:r>
                          <a:endParaRPr lang="zh-CN" altLang="en-US" sz="1600" b="1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Find where the Turing Award winner who was born in 1938 lived.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4525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9" name="表格 168">
                <a:extLst>
                  <a:ext uri="{FF2B5EF4-FFF2-40B4-BE49-F238E27FC236}">
                    <a16:creationId xmlns:a16="http://schemas.microsoft.com/office/drawing/2014/main" id="{36AA839E-B23E-98DF-A4EC-5CEA061DAB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099203"/>
                  </p:ext>
                </p:extLst>
              </p:nvPr>
            </p:nvGraphicFramePr>
            <p:xfrm>
              <a:off x="4438577" y="2032642"/>
              <a:ext cx="7733879" cy="966315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{16D9F66E-5EB9-4882-86FB-DCBF35E3C3E4}</a:tableStyleId>
                  </a:tblPr>
                  <a:tblGrid>
                    <a:gridCol w="1446917">
                      <a:extLst>
                        <a:ext uri="{9D8B030D-6E8A-4147-A177-3AD203B41FA5}">
                          <a16:colId xmlns:a16="http://schemas.microsoft.com/office/drawing/2014/main" val="1062471206"/>
                        </a:ext>
                      </a:extLst>
                    </a:gridCol>
                    <a:gridCol w="6286962">
                      <a:extLst>
                        <a:ext uri="{9D8B030D-6E8A-4147-A177-3AD203B41FA5}">
                          <a16:colId xmlns:a16="http://schemas.microsoft.com/office/drawing/2014/main" val="2059211034"/>
                        </a:ext>
                      </a:extLst>
                    </a:gridCol>
                  </a:tblGrid>
                  <a:tr h="5698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Query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062" t="-3191" r="-194" b="-723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248726"/>
                      </a:ext>
                    </a:extLst>
                  </a:tr>
                  <a:tr h="3964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Interpretation</a:t>
                          </a:r>
                          <a:endParaRPr lang="zh-CN" altLang="en-US" sz="1600" b="1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Find where the Turing Award winner who was born in 1938 lived.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4525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1" name="文本框 170">
            <a:extLst>
              <a:ext uri="{FF2B5EF4-FFF2-40B4-BE49-F238E27FC236}">
                <a16:creationId xmlns:a16="http://schemas.microsoft.com/office/drawing/2014/main" id="{4E1D780F-DA67-4428-DD41-49EC9C1EEC7E}"/>
              </a:ext>
            </a:extLst>
          </p:cNvPr>
          <p:cNvSpPr txBox="1"/>
          <p:nvPr/>
        </p:nvSpPr>
        <p:spPr>
          <a:xfrm>
            <a:off x="7455098" y="3071342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Queries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3" name="表格 172">
                <a:extLst>
                  <a:ext uri="{FF2B5EF4-FFF2-40B4-BE49-F238E27FC236}">
                    <a16:creationId xmlns:a16="http://schemas.microsoft.com/office/drawing/2014/main" id="{2EEAA668-DD83-B31C-C55A-E2E79ADF20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54535" y="3429000"/>
              <a:ext cx="7608032" cy="308123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144992">
                      <a:extLst>
                        <a:ext uri="{9D8B030D-6E8A-4147-A177-3AD203B41FA5}">
                          <a16:colId xmlns:a16="http://schemas.microsoft.com/office/drawing/2014/main" val="2335442243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2112697286"/>
                        </a:ext>
                      </a:extLst>
                    </a:gridCol>
                  </a:tblGrid>
                  <a:tr h="3574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Query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Answer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5670600"/>
                      </a:ext>
                    </a:extLst>
                  </a:tr>
                  <a:tr h="6255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𝐿𝑖𝑣𝑒𝐼𝑛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𝐻𝑖𝑛𝑡𝑜𝑛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Privacy risk query detection</a:t>
                          </a:r>
                          <a:endParaRPr lang="zh-CN" altLang="en-US" sz="1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0705567"/>
                      </a:ext>
                    </a:extLst>
                  </a:tr>
                  <a:tr h="6255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∃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𝑊𝑖𝑛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𝑇𝑢𝑟𝑖𝑛𝑔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𝐴𝑤𝑎𝑟𝑑</m:t>
                                    </m:r>
                                  </m:e>
                                </m:d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𝐺𝑟𝑒𝑎𝑡𝑒𝑟𝑇h𝑎𝑛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,1940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𝐵𝑜𝑟𝑛𝐼𝑛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𝐿𝑖𝑣𝑒𝑖𝑛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Montreal, </a:t>
                          </a:r>
                          <a:r>
                            <a:rPr lang="en-US" altLang="zh-CN" sz="1600" dirty="0">
                              <a:solidFill>
                                <a:srgbClr val="FF5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Toronto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1811578"/>
                      </a:ext>
                    </a:extLst>
                  </a:tr>
                  <a:tr h="5155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∃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𝐶𝑜𝑙𝑙𝑎𝑏𝑊𝑖𝑡h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𝐿𝑒𝐶𝑢𝑛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𝐿𝑖𝑣𝑒𝐼𝑛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Montreal, </a:t>
                          </a:r>
                          <a:r>
                            <a:rPr lang="en-US" altLang="zh-CN" sz="1600" dirty="0">
                              <a:solidFill>
                                <a:srgbClr val="FF5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Toronto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554238"/>
                      </a:ext>
                    </a:extLst>
                  </a:tr>
                  <a:tr h="8936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∃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𝑊𝑖𝑛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𝑇𝑢𝑟𝑖𝑛𝑔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𝐴𝑤𝑎𝑟𝑑</m:t>
                                    </m:r>
                                  </m:e>
                                </m:d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𝑆𝑚𝑎𝑙𝑙𝑒𝑟𝑇h𝑎𝑛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,1950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𝐵𝑜𝑟𝑛𝐼𝑛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𝐿𝑖𝑣𝑒𝐼𝑛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?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>
                            <a:ea typeface="Cambria Math" panose="02040503050406030204" pitchFamily="18" charset="0"/>
                          </a:endParaRPr>
                        </a:p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rgbClr val="FF5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Toronto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Stanford…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946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3" name="表格 172">
                <a:extLst>
                  <a:ext uri="{FF2B5EF4-FFF2-40B4-BE49-F238E27FC236}">
                    <a16:creationId xmlns:a16="http://schemas.microsoft.com/office/drawing/2014/main" id="{2EEAA668-DD83-B31C-C55A-E2E79ADF20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322532"/>
                  </p:ext>
                </p:extLst>
              </p:nvPr>
            </p:nvGraphicFramePr>
            <p:xfrm>
              <a:off x="4554535" y="3429000"/>
              <a:ext cx="7608032" cy="308123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144992">
                      <a:extLst>
                        <a:ext uri="{9D8B030D-6E8A-4147-A177-3AD203B41FA5}">
                          <a16:colId xmlns:a16="http://schemas.microsoft.com/office/drawing/2014/main" val="2335442243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2112697286"/>
                        </a:ext>
                      </a:extLst>
                    </a:gridCol>
                  </a:tblGrid>
                  <a:tr h="3574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Query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Answer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5670600"/>
                      </a:ext>
                    </a:extLst>
                  </a:tr>
                  <a:tr h="6255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99" t="-59804" r="-24182" b="-3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Privacy risk query detection</a:t>
                          </a:r>
                          <a:endParaRPr lang="zh-CN" altLang="en-US" sz="1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0705567"/>
                      </a:ext>
                    </a:extLst>
                  </a:tr>
                  <a:tr h="6255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99" t="-158252" r="-24182" b="-237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Montreal, </a:t>
                          </a:r>
                          <a:r>
                            <a:rPr lang="en-US" altLang="zh-CN" sz="1600" dirty="0">
                              <a:solidFill>
                                <a:srgbClr val="FF5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Toronto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181157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99" t="-280000" r="-24182" b="-1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Montreal, </a:t>
                          </a:r>
                          <a:r>
                            <a:rPr lang="en-US" altLang="zh-CN" sz="1600" dirty="0">
                              <a:solidFill>
                                <a:srgbClr val="FF5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Toronto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554238"/>
                      </a:ext>
                    </a:extLst>
                  </a:tr>
                  <a:tr h="8936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99" t="-245578" r="-241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rgbClr val="FF5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Toronto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Stanford…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94648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5" name="直接箭头连接符 174">
            <a:extLst>
              <a:ext uri="{FF2B5EF4-FFF2-40B4-BE49-F238E27FC236}">
                <a16:creationId xmlns:a16="http://schemas.microsoft.com/office/drawing/2014/main" id="{489A00F7-88D1-03C9-331A-AA6F6C41376F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1161151" y="3911492"/>
            <a:ext cx="561985" cy="214598"/>
          </a:xfrm>
          <a:prstGeom prst="straightConnector1">
            <a:avLst/>
          </a:prstGeom>
          <a:ln w="317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EF4C02DC-ACB1-5B12-264C-78411615E57D}"/>
              </a:ext>
            </a:extLst>
          </p:cNvPr>
          <p:cNvCxnSpPr>
            <a:stCxn id="8" idx="6"/>
            <a:endCxn id="46" idx="2"/>
          </p:cNvCxnSpPr>
          <p:nvPr/>
        </p:nvCxnSpPr>
        <p:spPr>
          <a:xfrm flipV="1">
            <a:off x="2297270" y="3517275"/>
            <a:ext cx="218775" cy="68480"/>
          </a:xfrm>
          <a:prstGeom prst="straightConnector1">
            <a:avLst/>
          </a:prstGeom>
          <a:ln w="317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本框 179">
            <a:extLst>
              <a:ext uri="{FF2B5EF4-FFF2-40B4-BE49-F238E27FC236}">
                <a16:creationId xmlns:a16="http://schemas.microsoft.com/office/drawing/2014/main" id="{CCC415F0-78A9-22A5-C51B-173D34A3D0F5}"/>
              </a:ext>
            </a:extLst>
          </p:cNvPr>
          <p:cNvSpPr txBox="1"/>
          <p:nvPr/>
        </p:nvSpPr>
        <p:spPr>
          <a:xfrm>
            <a:off x="7309450" y="648866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Privacy Risk Queries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FF1F2C5E-201C-F585-BAAC-55FED6D9D218}"/>
              </a:ext>
            </a:extLst>
          </p:cNvPr>
          <p:cNvGrpSpPr/>
          <p:nvPr/>
        </p:nvGrpSpPr>
        <p:grpSpPr>
          <a:xfrm>
            <a:off x="469763" y="5498285"/>
            <a:ext cx="1976313" cy="332523"/>
            <a:chOff x="223760" y="4449892"/>
            <a:chExt cx="2187958" cy="338554"/>
          </a:xfrm>
        </p:grpSpPr>
        <p:cxnSp>
          <p:nvCxnSpPr>
            <p:cNvPr id="220" name="直接箭头连接符 219">
              <a:extLst>
                <a:ext uri="{FF2B5EF4-FFF2-40B4-BE49-F238E27FC236}">
                  <a16:creationId xmlns:a16="http://schemas.microsoft.com/office/drawing/2014/main" id="{78636CB2-6F51-08D5-BA4B-02ED4648E2C9}"/>
                </a:ext>
              </a:extLst>
            </p:cNvPr>
            <p:cNvCxnSpPr>
              <a:cxnSpLocks/>
            </p:cNvCxnSpPr>
            <p:nvPr/>
          </p:nvCxnSpPr>
          <p:spPr>
            <a:xfrm>
              <a:off x="223760" y="4626391"/>
              <a:ext cx="853777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文本框 220">
              <a:extLst>
                <a:ext uri="{FF2B5EF4-FFF2-40B4-BE49-F238E27FC236}">
                  <a16:creationId xmlns:a16="http://schemas.microsoft.com/office/drawing/2014/main" id="{67555930-7E99-A71D-540A-F5FE1FB2B77B}"/>
                </a:ext>
              </a:extLst>
            </p:cNvPr>
            <p:cNvSpPr txBox="1"/>
            <p:nvPr/>
          </p:nvSpPr>
          <p:spPr>
            <a:xfrm>
              <a:off x="1204336" y="4449892"/>
              <a:ext cx="1207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Private edge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62F5EF6-6116-C586-9A33-9CDA064A99E6}"/>
              </a:ext>
            </a:extLst>
          </p:cNvPr>
          <p:cNvGrpSpPr/>
          <p:nvPr/>
        </p:nvGrpSpPr>
        <p:grpSpPr>
          <a:xfrm>
            <a:off x="478216" y="5094732"/>
            <a:ext cx="1924187" cy="332523"/>
            <a:chOff x="223760" y="4449892"/>
            <a:chExt cx="2130250" cy="338554"/>
          </a:xfrm>
        </p:grpSpPr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546F4781-A6B4-BCFD-2DA9-604E8F344717}"/>
                </a:ext>
              </a:extLst>
            </p:cNvPr>
            <p:cNvCxnSpPr>
              <a:cxnSpLocks/>
            </p:cNvCxnSpPr>
            <p:nvPr/>
          </p:nvCxnSpPr>
          <p:spPr>
            <a:xfrm>
              <a:off x="223760" y="4626391"/>
              <a:ext cx="853777" cy="0"/>
            </a:xfrm>
            <a:prstGeom prst="straightConnector1">
              <a:avLst/>
            </a:prstGeom>
            <a:ln w="31750">
              <a:solidFill>
                <a:schemeClr val="accent5">
                  <a:lumMod val="40000"/>
                  <a:lumOff val="6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866DD1B4-5807-2673-75DA-0870DC2ACA0B}"/>
                </a:ext>
              </a:extLst>
            </p:cNvPr>
            <p:cNvSpPr txBox="1"/>
            <p:nvPr/>
          </p:nvSpPr>
          <p:spPr>
            <a:xfrm>
              <a:off x="1204336" y="4449892"/>
              <a:ext cx="1149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Public edge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6D317DB-6CEE-1553-1E49-0206C2E603F9}"/>
              </a:ext>
            </a:extLst>
          </p:cNvPr>
          <p:cNvGrpSpPr/>
          <p:nvPr/>
        </p:nvGrpSpPr>
        <p:grpSpPr>
          <a:xfrm>
            <a:off x="37094" y="2219431"/>
            <a:ext cx="4371792" cy="4383613"/>
            <a:chOff x="5476875" y="2279571"/>
            <a:chExt cx="3216160" cy="2660054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389E20ED-33A4-8DAD-B2FB-97A9FE836206}"/>
                </a:ext>
              </a:extLst>
            </p:cNvPr>
            <p:cNvSpPr/>
            <p:nvPr/>
          </p:nvSpPr>
          <p:spPr>
            <a:xfrm>
              <a:off x="5476875" y="2279571"/>
              <a:ext cx="3216160" cy="266005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7682B98-A54D-197B-6F94-B197CC95A8D2}"/>
                </a:ext>
              </a:extLst>
            </p:cNvPr>
            <p:cNvSpPr txBox="1"/>
            <p:nvPr/>
          </p:nvSpPr>
          <p:spPr>
            <a:xfrm>
              <a:off x="6136787" y="4614208"/>
              <a:ext cx="1926058" cy="213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Neural Graph Databases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流程图: 磁盘 28">
            <a:extLst>
              <a:ext uri="{FF2B5EF4-FFF2-40B4-BE49-F238E27FC236}">
                <a16:creationId xmlns:a16="http://schemas.microsoft.com/office/drawing/2014/main" id="{6A10E10A-7A2D-81E2-A157-88A3A225525E}"/>
              </a:ext>
            </a:extLst>
          </p:cNvPr>
          <p:cNvSpPr/>
          <p:nvPr/>
        </p:nvSpPr>
        <p:spPr>
          <a:xfrm>
            <a:off x="3030282" y="2911725"/>
            <a:ext cx="1214389" cy="1541750"/>
          </a:xfrm>
          <a:prstGeom prst="flowChartMagneticDisk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 Storage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0018EF2D-E003-C065-CCFB-3DD10EAA1CBF}"/>
              </a:ext>
            </a:extLst>
          </p:cNvPr>
          <p:cNvSpPr/>
          <p:nvPr/>
        </p:nvSpPr>
        <p:spPr>
          <a:xfrm>
            <a:off x="3066867" y="5054019"/>
            <a:ext cx="1249060" cy="792217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Engine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箭头: 上弧形 32">
            <a:extLst>
              <a:ext uri="{FF2B5EF4-FFF2-40B4-BE49-F238E27FC236}">
                <a16:creationId xmlns:a16="http://schemas.microsoft.com/office/drawing/2014/main" id="{692EEAC4-2142-CF18-A569-51E6ED59D8B0}"/>
              </a:ext>
            </a:extLst>
          </p:cNvPr>
          <p:cNvSpPr/>
          <p:nvPr/>
        </p:nvSpPr>
        <p:spPr>
          <a:xfrm>
            <a:off x="2446076" y="2386471"/>
            <a:ext cx="787614" cy="413466"/>
          </a:xfrm>
          <a:prstGeom prst="curved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5291EF6-06D0-FE73-6127-34EC7C1C6947}"/>
              </a:ext>
            </a:extLst>
          </p:cNvPr>
          <p:cNvSpPr txBox="1"/>
          <p:nvPr/>
        </p:nvSpPr>
        <p:spPr>
          <a:xfrm>
            <a:off x="2944283" y="22018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箭头: 上下 34">
            <a:extLst>
              <a:ext uri="{FF2B5EF4-FFF2-40B4-BE49-F238E27FC236}">
                <a16:creationId xmlns:a16="http://schemas.microsoft.com/office/drawing/2014/main" id="{9D3CF691-DA87-1516-8ED2-3D1E27E7DC1F}"/>
              </a:ext>
            </a:extLst>
          </p:cNvPr>
          <p:cNvSpPr/>
          <p:nvPr/>
        </p:nvSpPr>
        <p:spPr>
          <a:xfrm>
            <a:off x="3568813" y="4492442"/>
            <a:ext cx="245168" cy="45357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60">
            <a:extLst>
              <a:ext uri="{FF2B5EF4-FFF2-40B4-BE49-F238E27FC236}">
                <a16:creationId xmlns:a16="http://schemas.microsoft.com/office/drawing/2014/main" id="{6E14C291-9072-8DF5-3625-B52AB7BC33BC}"/>
              </a:ext>
            </a:extLst>
          </p:cNvPr>
          <p:cNvSpPr txBox="1"/>
          <p:nvPr/>
        </p:nvSpPr>
        <p:spPr>
          <a:xfrm>
            <a:off x="251991" y="1246419"/>
            <a:ext cx="1194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attacker attempts to infer private information about Hinton’s living place in the NGDBs. Attackers can leverage well-designed queries to retrieve desired privacy. The intersection of these queries can make a fair guess.</a:t>
            </a:r>
            <a:endParaRPr lang="en-H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28BDE7-98BC-7171-C8AD-2C28DC178790}"/>
              </a:ext>
            </a:extLst>
          </p:cNvPr>
          <p:cNvSpPr txBox="1">
            <a:spLocks/>
          </p:cNvSpPr>
          <p:nvPr/>
        </p:nvSpPr>
        <p:spPr>
          <a:xfrm>
            <a:off x="157032" y="64686"/>
            <a:ext cx="6153316" cy="944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HK" sz="4400" dirty="0"/>
              <a:t>Privacy Issues in NGDBs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7377FB71-EF71-5BEF-003C-1EFC48A261CE}"/>
              </a:ext>
            </a:extLst>
          </p:cNvPr>
          <p:cNvSpPr/>
          <p:nvPr/>
        </p:nvSpPr>
        <p:spPr>
          <a:xfrm rot="19231608">
            <a:off x="8827893" y="3536530"/>
            <a:ext cx="806774" cy="419343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3BFC43F-F4B8-75B2-1EE6-16A7CFF4B783}"/>
              </a:ext>
            </a:extLst>
          </p:cNvPr>
          <p:cNvSpPr/>
          <p:nvPr/>
        </p:nvSpPr>
        <p:spPr>
          <a:xfrm rot="19231608">
            <a:off x="1226906" y="2778902"/>
            <a:ext cx="806774" cy="419343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6D7A3BD2-4D91-6E30-1FEA-2677B3B04704}"/>
              </a:ext>
            </a:extLst>
          </p:cNvPr>
          <p:cNvSpPr/>
          <p:nvPr/>
        </p:nvSpPr>
        <p:spPr>
          <a:xfrm rot="19231608">
            <a:off x="11247654" y="4266227"/>
            <a:ext cx="806774" cy="419343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7DC4A091-F7FD-E64D-B40D-79649CDA1BA7}"/>
              </a:ext>
            </a:extLst>
          </p:cNvPr>
          <p:cNvSpPr/>
          <p:nvPr/>
        </p:nvSpPr>
        <p:spPr>
          <a:xfrm rot="19231608">
            <a:off x="11306844" y="4983619"/>
            <a:ext cx="806774" cy="419343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ED809E81-2E4C-E105-1E99-206C5D930FC8}"/>
              </a:ext>
            </a:extLst>
          </p:cNvPr>
          <p:cNvSpPr/>
          <p:nvPr/>
        </p:nvSpPr>
        <p:spPr>
          <a:xfrm rot="19231608">
            <a:off x="11373696" y="5349848"/>
            <a:ext cx="806774" cy="419343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673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8"/>
    </mc:Choice>
    <mc:Fallback xmlns="">
      <p:transition spd="slow" advTm="19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8C3F-4074-426D-3E00-E8757CCC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21" y="-6612"/>
            <a:ext cx="10767692" cy="944783"/>
          </a:xfrm>
        </p:spPr>
        <p:txBody>
          <a:bodyPr>
            <a:noAutofit/>
          </a:bodyPr>
          <a:lstStyle/>
          <a:p>
            <a:r>
              <a:rPr lang="en-HK" sz="3600" dirty="0"/>
              <a:t>Privacy-preserved NGDBs: Adversarial Training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7D7B-B6BA-1066-8809-817B61F3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12</a:t>
            </a:fld>
            <a:endParaRPr lang="en-US"/>
          </a:p>
        </p:txBody>
      </p:sp>
      <p:grpSp>
        <p:nvGrpSpPr>
          <p:cNvPr id="3" name="组合 1">
            <a:extLst>
              <a:ext uri="{FF2B5EF4-FFF2-40B4-BE49-F238E27FC236}">
                <a16:creationId xmlns:a16="http://schemas.microsoft.com/office/drawing/2014/main" id="{5E47B08D-789C-0D5B-10C5-FC0CCC4AF95A}"/>
              </a:ext>
            </a:extLst>
          </p:cNvPr>
          <p:cNvGrpSpPr/>
          <p:nvPr/>
        </p:nvGrpSpPr>
        <p:grpSpPr>
          <a:xfrm>
            <a:off x="6224516" y="1040027"/>
            <a:ext cx="2026488" cy="4736983"/>
            <a:chOff x="6396606" y="1211346"/>
            <a:chExt cx="2026488" cy="4736983"/>
          </a:xfrm>
        </p:grpSpPr>
        <p:sp>
          <p:nvSpPr>
            <p:cNvPr id="60" name="流程图: 接点 27">
              <a:extLst>
                <a:ext uri="{FF2B5EF4-FFF2-40B4-BE49-F238E27FC236}">
                  <a16:creationId xmlns:a16="http://schemas.microsoft.com/office/drawing/2014/main" id="{71FA7A69-5800-EF42-EDD7-45D808E94743}"/>
                </a:ext>
              </a:extLst>
            </p:cNvPr>
            <p:cNvSpPr/>
            <p:nvPr/>
          </p:nvSpPr>
          <p:spPr>
            <a:xfrm>
              <a:off x="6891697" y="3560347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80">
              <a:extLst>
                <a:ext uri="{FF2B5EF4-FFF2-40B4-BE49-F238E27FC236}">
                  <a16:creationId xmlns:a16="http://schemas.microsoft.com/office/drawing/2014/main" id="{0AB02D1D-DACB-D451-63AA-D6FFE1D7D02C}"/>
                </a:ext>
              </a:extLst>
            </p:cNvPr>
            <p:cNvSpPr txBox="1"/>
            <p:nvPr/>
          </p:nvSpPr>
          <p:spPr>
            <a:xfrm>
              <a:off x="6502941" y="5578997"/>
              <a:ext cx="1628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Intersection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矩形: 圆角 83">
              <a:extLst>
                <a:ext uri="{FF2B5EF4-FFF2-40B4-BE49-F238E27FC236}">
                  <a16:creationId xmlns:a16="http://schemas.microsoft.com/office/drawing/2014/main" id="{605988D5-7B45-9EF6-7FFF-766DA71E3184}"/>
                </a:ext>
              </a:extLst>
            </p:cNvPr>
            <p:cNvSpPr/>
            <p:nvPr/>
          </p:nvSpPr>
          <p:spPr>
            <a:xfrm>
              <a:off x="6396606" y="1211346"/>
              <a:ext cx="1845937" cy="2172534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: 圆角 84">
              <a:extLst>
                <a:ext uri="{FF2B5EF4-FFF2-40B4-BE49-F238E27FC236}">
                  <a16:creationId xmlns:a16="http://schemas.microsoft.com/office/drawing/2014/main" id="{E82BA7F1-07A5-07D7-F0B6-6FCA7DB66BC7}"/>
                </a:ext>
              </a:extLst>
            </p:cNvPr>
            <p:cNvSpPr/>
            <p:nvPr/>
          </p:nvSpPr>
          <p:spPr>
            <a:xfrm>
              <a:off x="6397246" y="2451269"/>
              <a:ext cx="1893873" cy="2172534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流程图: 接点 85">
              <a:extLst>
                <a:ext uri="{FF2B5EF4-FFF2-40B4-BE49-F238E27FC236}">
                  <a16:creationId xmlns:a16="http://schemas.microsoft.com/office/drawing/2014/main" id="{F4FDA1FD-C6C9-865D-6E9C-C874A1FA6E0D}"/>
                </a:ext>
              </a:extLst>
            </p:cNvPr>
            <p:cNvSpPr/>
            <p:nvPr/>
          </p:nvSpPr>
          <p:spPr>
            <a:xfrm>
              <a:off x="6863550" y="1866770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流程图: 接点 86">
              <a:extLst>
                <a:ext uri="{FF2B5EF4-FFF2-40B4-BE49-F238E27FC236}">
                  <a16:creationId xmlns:a16="http://schemas.microsoft.com/office/drawing/2014/main" id="{C410295A-D209-9B26-F0C7-092A1C8E8522}"/>
                </a:ext>
              </a:extLst>
            </p:cNvPr>
            <p:cNvSpPr/>
            <p:nvPr/>
          </p:nvSpPr>
          <p:spPr>
            <a:xfrm>
              <a:off x="7223379" y="3880364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流程图: 接点 87">
              <a:extLst>
                <a:ext uri="{FF2B5EF4-FFF2-40B4-BE49-F238E27FC236}">
                  <a16:creationId xmlns:a16="http://schemas.microsoft.com/office/drawing/2014/main" id="{1F89DFA8-730E-FCA0-32C7-E29A5A699374}"/>
                </a:ext>
              </a:extLst>
            </p:cNvPr>
            <p:cNvSpPr/>
            <p:nvPr/>
          </p:nvSpPr>
          <p:spPr>
            <a:xfrm>
              <a:off x="7731703" y="2673916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流程图: 接点 88">
              <a:extLst>
                <a:ext uri="{FF2B5EF4-FFF2-40B4-BE49-F238E27FC236}">
                  <a16:creationId xmlns:a16="http://schemas.microsoft.com/office/drawing/2014/main" id="{91528696-2DAE-223D-067B-F9E37308CF78}"/>
                </a:ext>
              </a:extLst>
            </p:cNvPr>
            <p:cNvSpPr/>
            <p:nvPr/>
          </p:nvSpPr>
          <p:spPr>
            <a:xfrm>
              <a:off x="7001773" y="2861391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流程图: 接点 89">
              <a:extLst>
                <a:ext uri="{FF2B5EF4-FFF2-40B4-BE49-F238E27FC236}">
                  <a16:creationId xmlns:a16="http://schemas.microsoft.com/office/drawing/2014/main" id="{D24E8DEE-4CF6-F82A-130F-07663BE61BB0}"/>
                </a:ext>
              </a:extLst>
            </p:cNvPr>
            <p:cNvSpPr/>
            <p:nvPr/>
          </p:nvSpPr>
          <p:spPr>
            <a:xfrm>
              <a:off x="7734149" y="3671637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92">
              <a:extLst>
                <a:ext uri="{FF2B5EF4-FFF2-40B4-BE49-F238E27FC236}">
                  <a16:creationId xmlns:a16="http://schemas.microsoft.com/office/drawing/2014/main" id="{D0D30C23-E9CB-A213-EBE1-281896344BA7}"/>
                </a:ext>
              </a:extLst>
            </p:cNvPr>
            <p:cNvSpPr/>
            <p:nvPr/>
          </p:nvSpPr>
          <p:spPr>
            <a:xfrm rot="20054624">
              <a:off x="7339587" y="2354929"/>
              <a:ext cx="853957" cy="1071227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93">
                  <a:extLst>
                    <a:ext uri="{FF2B5EF4-FFF2-40B4-BE49-F238E27FC236}">
                      <a16:creationId xmlns:a16="http://schemas.microsoft.com/office/drawing/2014/main" id="{3ADDC6FE-F310-F80C-10C6-F71D2A3C5C51}"/>
                    </a:ext>
                  </a:extLst>
                </p:cNvPr>
                <p:cNvSpPr txBox="1"/>
                <p:nvPr/>
              </p:nvSpPr>
              <p:spPr>
                <a:xfrm>
                  <a:off x="7541955" y="2330063"/>
                  <a:ext cx="881139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𝑝𝑟𝑖𝑣𝑎𝑡𝑒</m:t>
                            </m:r>
                          </m:sub>
                        </m:sSub>
                      </m:oMath>
                    </m:oMathPara>
                  </a14:m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7C753B67-D6B5-0366-724F-6C9DA4BC8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1955" y="2330063"/>
                  <a:ext cx="881139" cy="298415"/>
                </a:xfrm>
                <a:prstGeom prst="rect">
                  <a:avLst/>
                </a:prstGeom>
                <a:blipFill>
                  <a:blip r:embed="rId2"/>
                  <a:stretch>
                    <a:fillRect l="-5556" r="-4167" b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94">
                  <a:extLst>
                    <a:ext uri="{FF2B5EF4-FFF2-40B4-BE49-F238E27FC236}">
                      <a16:creationId xmlns:a16="http://schemas.microsoft.com/office/drawing/2014/main" id="{9291D4CE-9921-11DA-EF32-65CD1FE158EB}"/>
                    </a:ext>
                  </a:extLst>
                </p:cNvPr>
                <p:cNvSpPr txBox="1"/>
                <p:nvPr/>
              </p:nvSpPr>
              <p:spPr>
                <a:xfrm>
                  <a:off x="7218408" y="1448525"/>
                  <a:ext cx="3677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21B880EA-53CB-C3E6-6568-5517BDA67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408" y="1448525"/>
                  <a:ext cx="36772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000" t="-4444" r="-3333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95">
                  <a:extLst>
                    <a:ext uri="{FF2B5EF4-FFF2-40B4-BE49-F238E27FC236}">
                      <a16:creationId xmlns:a16="http://schemas.microsoft.com/office/drawing/2014/main" id="{211B4D9C-F70A-45BE-CF42-A7A9AC30E087}"/>
                    </a:ext>
                  </a:extLst>
                </p:cNvPr>
                <p:cNvSpPr txBox="1"/>
                <p:nvPr/>
              </p:nvSpPr>
              <p:spPr>
                <a:xfrm>
                  <a:off x="7427650" y="4269247"/>
                  <a:ext cx="372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5AC6E382-969B-3838-D7C0-148874E18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7650" y="4269247"/>
                  <a:ext cx="37266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4754" t="-4348" r="-3279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组合 115">
              <a:extLst>
                <a:ext uri="{FF2B5EF4-FFF2-40B4-BE49-F238E27FC236}">
                  <a16:creationId xmlns:a16="http://schemas.microsoft.com/office/drawing/2014/main" id="{B33CAC68-97AF-677A-DD20-78B4DE3B3026}"/>
                </a:ext>
              </a:extLst>
            </p:cNvPr>
            <p:cNvGrpSpPr/>
            <p:nvPr/>
          </p:nvGrpSpPr>
          <p:grpSpPr>
            <a:xfrm>
              <a:off x="7541955" y="2976101"/>
              <a:ext cx="252221" cy="335123"/>
              <a:chOff x="6339079" y="1330969"/>
              <a:chExt cx="252221" cy="335123"/>
            </a:xfrm>
          </p:grpSpPr>
          <p:sp>
            <p:nvSpPr>
              <p:cNvPr id="74" name="流程图: 接点 116">
                <a:extLst>
                  <a:ext uri="{FF2B5EF4-FFF2-40B4-BE49-F238E27FC236}">
                    <a16:creationId xmlns:a16="http://schemas.microsoft.com/office/drawing/2014/main" id="{6C03B5DA-B0EF-230E-BEB7-33C902CEA38F}"/>
                  </a:ext>
                </a:extLst>
              </p:cNvPr>
              <p:cNvSpPr/>
              <p:nvPr/>
            </p:nvSpPr>
            <p:spPr>
              <a:xfrm>
                <a:off x="6356022" y="1330969"/>
                <a:ext cx="220408" cy="246954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5" name="图形 117">
                <a:extLst>
                  <a:ext uri="{FF2B5EF4-FFF2-40B4-BE49-F238E27FC236}">
                    <a16:creationId xmlns:a16="http://schemas.microsoft.com/office/drawing/2014/main" id="{25C4A020-0E8D-C06C-81D6-C8A4A1F2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339079" y="1377773"/>
                <a:ext cx="252221" cy="288319"/>
              </a:xfrm>
              <a:prstGeom prst="rect">
                <a:avLst/>
              </a:prstGeom>
            </p:spPr>
          </p:pic>
        </p:grpSp>
      </p:grpSp>
      <p:grpSp>
        <p:nvGrpSpPr>
          <p:cNvPr id="76" name="组合 2">
            <a:extLst>
              <a:ext uri="{FF2B5EF4-FFF2-40B4-BE49-F238E27FC236}">
                <a16:creationId xmlns:a16="http://schemas.microsoft.com/office/drawing/2014/main" id="{28FE9220-9E08-D34C-6509-9DD4DAC18364}"/>
              </a:ext>
            </a:extLst>
          </p:cNvPr>
          <p:cNvGrpSpPr/>
          <p:nvPr/>
        </p:nvGrpSpPr>
        <p:grpSpPr>
          <a:xfrm>
            <a:off x="8606677" y="1060976"/>
            <a:ext cx="2255374" cy="4719075"/>
            <a:chOff x="9033416" y="1232295"/>
            <a:chExt cx="2255374" cy="4719075"/>
          </a:xfrm>
        </p:grpSpPr>
        <p:sp>
          <p:nvSpPr>
            <p:cNvPr id="77" name="流程图: 接点 96">
              <a:extLst>
                <a:ext uri="{FF2B5EF4-FFF2-40B4-BE49-F238E27FC236}">
                  <a16:creationId xmlns:a16="http://schemas.microsoft.com/office/drawing/2014/main" id="{F2D526F7-0CAA-4406-4069-C8C3E87C507B}"/>
                </a:ext>
              </a:extLst>
            </p:cNvPr>
            <p:cNvSpPr/>
            <p:nvPr/>
          </p:nvSpPr>
          <p:spPr>
            <a:xfrm>
              <a:off x="9528507" y="3581296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97">
              <a:extLst>
                <a:ext uri="{FF2B5EF4-FFF2-40B4-BE49-F238E27FC236}">
                  <a16:creationId xmlns:a16="http://schemas.microsoft.com/office/drawing/2014/main" id="{F1CD6ED4-F70B-8071-AAFD-28F1D4C49A62}"/>
                </a:ext>
              </a:extLst>
            </p:cNvPr>
            <p:cNvSpPr/>
            <p:nvPr/>
          </p:nvSpPr>
          <p:spPr>
            <a:xfrm>
              <a:off x="9033416" y="1232295"/>
              <a:ext cx="1845937" cy="2172534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98">
              <a:extLst>
                <a:ext uri="{FF2B5EF4-FFF2-40B4-BE49-F238E27FC236}">
                  <a16:creationId xmlns:a16="http://schemas.microsoft.com/office/drawing/2014/main" id="{1D9CE137-5783-EB6B-F32F-1853FAA55A30}"/>
                </a:ext>
              </a:extLst>
            </p:cNvPr>
            <p:cNvSpPr/>
            <p:nvPr/>
          </p:nvSpPr>
          <p:spPr>
            <a:xfrm>
              <a:off x="9033416" y="2472218"/>
              <a:ext cx="1894513" cy="2172534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流程图: 接点 99">
              <a:extLst>
                <a:ext uri="{FF2B5EF4-FFF2-40B4-BE49-F238E27FC236}">
                  <a16:creationId xmlns:a16="http://schemas.microsoft.com/office/drawing/2014/main" id="{73D18028-C763-D59E-E911-38D13077C98A}"/>
                </a:ext>
              </a:extLst>
            </p:cNvPr>
            <p:cNvSpPr/>
            <p:nvPr/>
          </p:nvSpPr>
          <p:spPr>
            <a:xfrm>
              <a:off x="10368513" y="2087622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流程图: 接点 100">
              <a:extLst>
                <a:ext uri="{FF2B5EF4-FFF2-40B4-BE49-F238E27FC236}">
                  <a16:creationId xmlns:a16="http://schemas.microsoft.com/office/drawing/2014/main" id="{DEABD9A6-8BE8-62E1-E6A7-B02A5677195B}"/>
                </a:ext>
              </a:extLst>
            </p:cNvPr>
            <p:cNvSpPr/>
            <p:nvPr/>
          </p:nvSpPr>
          <p:spPr>
            <a:xfrm>
              <a:off x="10391519" y="3580232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流程图: 接点 101">
              <a:extLst>
                <a:ext uri="{FF2B5EF4-FFF2-40B4-BE49-F238E27FC236}">
                  <a16:creationId xmlns:a16="http://schemas.microsoft.com/office/drawing/2014/main" id="{3A8CBC27-BDAA-5E30-AD1A-8CC4E88BB1BF}"/>
                </a:ext>
              </a:extLst>
            </p:cNvPr>
            <p:cNvSpPr/>
            <p:nvPr/>
          </p:nvSpPr>
          <p:spPr>
            <a:xfrm>
              <a:off x="10368513" y="2694865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流程图: 接点 102">
              <a:extLst>
                <a:ext uri="{FF2B5EF4-FFF2-40B4-BE49-F238E27FC236}">
                  <a16:creationId xmlns:a16="http://schemas.microsoft.com/office/drawing/2014/main" id="{962BE128-DCAA-9B3F-CBD0-B4DD8996DE93}"/>
                </a:ext>
              </a:extLst>
            </p:cNvPr>
            <p:cNvSpPr/>
            <p:nvPr/>
          </p:nvSpPr>
          <p:spPr>
            <a:xfrm>
              <a:off x="9557312" y="2879041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流程图: 接点 103">
              <a:extLst>
                <a:ext uri="{FF2B5EF4-FFF2-40B4-BE49-F238E27FC236}">
                  <a16:creationId xmlns:a16="http://schemas.microsoft.com/office/drawing/2014/main" id="{3A81D999-986A-8470-37CB-DBAAEBDBB487}"/>
                </a:ext>
              </a:extLst>
            </p:cNvPr>
            <p:cNvSpPr/>
            <p:nvPr/>
          </p:nvSpPr>
          <p:spPr>
            <a:xfrm>
              <a:off x="9978824" y="3950663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流程图: 接点 104">
              <a:extLst>
                <a:ext uri="{FF2B5EF4-FFF2-40B4-BE49-F238E27FC236}">
                  <a16:creationId xmlns:a16="http://schemas.microsoft.com/office/drawing/2014/main" id="{72FD6532-5839-0940-E076-AFAB1AC2C1D6}"/>
                </a:ext>
              </a:extLst>
            </p:cNvPr>
            <p:cNvSpPr/>
            <p:nvPr/>
          </p:nvSpPr>
          <p:spPr>
            <a:xfrm>
              <a:off x="9498153" y="2048797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: 圆角 106">
              <a:extLst>
                <a:ext uri="{FF2B5EF4-FFF2-40B4-BE49-F238E27FC236}">
                  <a16:creationId xmlns:a16="http://schemas.microsoft.com/office/drawing/2014/main" id="{9B99F745-2695-DAD9-9275-8184BACBE9C4}"/>
                </a:ext>
              </a:extLst>
            </p:cNvPr>
            <p:cNvSpPr/>
            <p:nvPr/>
          </p:nvSpPr>
          <p:spPr>
            <a:xfrm>
              <a:off x="10199232" y="1762655"/>
              <a:ext cx="529928" cy="2253308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107">
                  <a:extLst>
                    <a:ext uri="{FF2B5EF4-FFF2-40B4-BE49-F238E27FC236}">
                      <a16:creationId xmlns:a16="http://schemas.microsoft.com/office/drawing/2014/main" id="{00E5DD56-A130-D73B-7D83-47F1C7B44EAE}"/>
                    </a:ext>
                  </a:extLst>
                </p:cNvPr>
                <p:cNvSpPr txBox="1"/>
                <p:nvPr/>
              </p:nvSpPr>
              <p:spPr>
                <a:xfrm>
                  <a:off x="10407651" y="1775931"/>
                  <a:ext cx="881139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𝑝𝑟𝑖𝑣𝑎𝑡𝑒</m:t>
                            </m:r>
                          </m:sub>
                        </m:sSub>
                      </m:oMath>
                    </m:oMathPara>
                  </a14:m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D28571CA-46DD-9109-D19F-A83512C57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7651" y="1775931"/>
                  <a:ext cx="881139" cy="298415"/>
                </a:xfrm>
                <a:prstGeom prst="rect">
                  <a:avLst/>
                </a:prstGeom>
                <a:blipFill>
                  <a:blip r:embed="rId7"/>
                  <a:stretch>
                    <a:fillRect l="-4828" r="-3448" b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108">
                  <a:extLst>
                    <a:ext uri="{FF2B5EF4-FFF2-40B4-BE49-F238E27FC236}">
                      <a16:creationId xmlns:a16="http://schemas.microsoft.com/office/drawing/2014/main" id="{C9ADD550-18FB-E90D-B87E-EE8437FE2128}"/>
                    </a:ext>
                  </a:extLst>
                </p:cNvPr>
                <p:cNvSpPr txBox="1"/>
                <p:nvPr/>
              </p:nvSpPr>
              <p:spPr>
                <a:xfrm>
                  <a:off x="9855218" y="1469474"/>
                  <a:ext cx="3677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C46CDAF5-D7DE-0A29-6B9C-4FC171C26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218" y="1469474"/>
                  <a:ext cx="36772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115" t="-4444" r="-3279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本框 109">
                  <a:extLst>
                    <a:ext uri="{FF2B5EF4-FFF2-40B4-BE49-F238E27FC236}">
                      <a16:creationId xmlns:a16="http://schemas.microsoft.com/office/drawing/2014/main" id="{6DAF77EF-7594-E7D0-3591-D373B1D5DA2F}"/>
                    </a:ext>
                  </a:extLst>
                </p:cNvPr>
                <p:cNvSpPr txBox="1"/>
                <p:nvPr/>
              </p:nvSpPr>
              <p:spPr>
                <a:xfrm>
                  <a:off x="10064460" y="4290196"/>
                  <a:ext cx="372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9AC08E0-6716-A3DE-F8A1-0BD5D8E999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4460" y="4290196"/>
                  <a:ext cx="37266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4754" t="-4444" r="-3279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0" name="组合 114">
              <a:extLst>
                <a:ext uri="{FF2B5EF4-FFF2-40B4-BE49-F238E27FC236}">
                  <a16:creationId xmlns:a16="http://schemas.microsoft.com/office/drawing/2014/main" id="{B8751A2F-4387-6E6C-DA83-E2EA6F5E7C39}"/>
                </a:ext>
              </a:extLst>
            </p:cNvPr>
            <p:cNvGrpSpPr/>
            <p:nvPr/>
          </p:nvGrpSpPr>
          <p:grpSpPr>
            <a:xfrm>
              <a:off x="9832965" y="2699904"/>
              <a:ext cx="252221" cy="335123"/>
              <a:chOff x="6339079" y="1330969"/>
              <a:chExt cx="252221" cy="335123"/>
            </a:xfrm>
          </p:grpSpPr>
          <p:sp>
            <p:nvSpPr>
              <p:cNvPr id="92" name="流程图: 接点 90">
                <a:extLst>
                  <a:ext uri="{FF2B5EF4-FFF2-40B4-BE49-F238E27FC236}">
                    <a16:creationId xmlns:a16="http://schemas.microsoft.com/office/drawing/2014/main" id="{76F8CE6D-8593-CBFD-BC5B-47571E10D407}"/>
                  </a:ext>
                </a:extLst>
              </p:cNvPr>
              <p:cNvSpPr/>
              <p:nvPr/>
            </p:nvSpPr>
            <p:spPr>
              <a:xfrm>
                <a:off x="6356022" y="1330969"/>
                <a:ext cx="220408" cy="246954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3" name="图形 112">
                <a:extLst>
                  <a:ext uri="{FF2B5EF4-FFF2-40B4-BE49-F238E27FC236}">
                    <a16:creationId xmlns:a16="http://schemas.microsoft.com/office/drawing/2014/main" id="{016384FC-7110-64DF-1AFA-A502FAEAC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339079" y="1377773"/>
                <a:ext cx="252221" cy="288319"/>
              </a:xfrm>
              <a:prstGeom prst="rect">
                <a:avLst/>
              </a:prstGeom>
            </p:spPr>
          </p:pic>
        </p:grpSp>
        <p:sp>
          <p:nvSpPr>
            <p:cNvPr id="91" name="文本框 118">
              <a:extLst>
                <a:ext uri="{FF2B5EF4-FFF2-40B4-BE49-F238E27FC236}">
                  <a16:creationId xmlns:a16="http://schemas.microsoft.com/office/drawing/2014/main" id="{3743CA71-6E8C-F1D3-9A92-83E16CB8378C}"/>
                </a:ext>
              </a:extLst>
            </p:cNvPr>
            <p:cNvSpPr txBox="1"/>
            <p:nvPr/>
          </p:nvSpPr>
          <p:spPr>
            <a:xfrm>
              <a:off x="9385212" y="5570336"/>
              <a:ext cx="1399947" cy="38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 Union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">
            <a:extLst>
              <a:ext uri="{FF2B5EF4-FFF2-40B4-BE49-F238E27FC236}">
                <a16:creationId xmlns:a16="http://schemas.microsoft.com/office/drawing/2014/main" id="{2CA33826-F458-A99B-C33D-FD658A347936}"/>
              </a:ext>
            </a:extLst>
          </p:cNvPr>
          <p:cNvGrpSpPr/>
          <p:nvPr/>
        </p:nvGrpSpPr>
        <p:grpSpPr>
          <a:xfrm>
            <a:off x="1321825" y="963038"/>
            <a:ext cx="4574570" cy="4813972"/>
            <a:chOff x="1084880" y="872717"/>
            <a:chExt cx="4574570" cy="4813972"/>
          </a:xfrm>
        </p:grpSpPr>
        <p:sp>
          <p:nvSpPr>
            <p:cNvPr id="95" name="矩形: 圆角 47">
              <a:extLst>
                <a:ext uri="{FF2B5EF4-FFF2-40B4-BE49-F238E27FC236}">
                  <a16:creationId xmlns:a16="http://schemas.microsoft.com/office/drawing/2014/main" id="{44CE17B6-1552-B97E-1FA2-8CAC2F5B1F39}"/>
                </a:ext>
              </a:extLst>
            </p:cNvPr>
            <p:cNvSpPr/>
            <p:nvPr/>
          </p:nvSpPr>
          <p:spPr>
            <a:xfrm rot="18588437">
              <a:off x="4205464" y="1001230"/>
              <a:ext cx="853957" cy="1071227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文本框 3">
              <a:extLst>
                <a:ext uri="{FF2B5EF4-FFF2-40B4-BE49-F238E27FC236}">
                  <a16:creationId xmlns:a16="http://schemas.microsoft.com/office/drawing/2014/main" id="{47935E47-E5E0-84C8-0961-05403974EAAF}"/>
                </a:ext>
              </a:extLst>
            </p:cNvPr>
            <p:cNvSpPr txBox="1"/>
            <p:nvPr/>
          </p:nvSpPr>
          <p:spPr>
            <a:xfrm>
              <a:off x="2241225" y="5317357"/>
              <a:ext cx="2224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Projection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流程图: 接点 6">
              <a:extLst>
                <a:ext uri="{FF2B5EF4-FFF2-40B4-BE49-F238E27FC236}">
                  <a16:creationId xmlns:a16="http://schemas.microsoft.com/office/drawing/2014/main" id="{30B63E0A-7785-5B9B-DAB3-30CC58495F1E}"/>
                </a:ext>
              </a:extLst>
            </p:cNvPr>
            <p:cNvSpPr/>
            <p:nvPr/>
          </p:nvSpPr>
          <p:spPr>
            <a:xfrm>
              <a:off x="1294987" y="1134546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流程图: 接点 7">
              <a:extLst>
                <a:ext uri="{FF2B5EF4-FFF2-40B4-BE49-F238E27FC236}">
                  <a16:creationId xmlns:a16="http://schemas.microsoft.com/office/drawing/2014/main" id="{B72DFBAA-6D70-4C82-AC27-E55DD78B47F9}"/>
                </a:ext>
              </a:extLst>
            </p:cNvPr>
            <p:cNvSpPr/>
            <p:nvPr/>
          </p:nvSpPr>
          <p:spPr>
            <a:xfrm>
              <a:off x="1584587" y="1839161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流程图: 接点 8">
              <a:extLst>
                <a:ext uri="{FF2B5EF4-FFF2-40B4-BE49-F238E27FC236}">
                  <a16:creationId xmlns:a16="http://schemas.microsoft.com/office/drawing/2014/main" id="{171AEFA8-5A5F-C0C2-154F-375233BF7BD6}"/>
                </a:ext>
              </a:extLst>
            </p:cNvPr>
            <p:cNvSpPr/>
            <p:nvPr/>
          </p:nvSpPr>
          <p:spPr>
            <a:xfrm>
              <a:off x="1412812" y="2578617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箭头连接符 10">
              <a:extLst>
                <a:ext uri="{FF2B5EF4-FFF2-40B4-BE49-F238E27FC236}">
                  <a16:creationId xmlns:a16="http://schemas.microsoft.com/office/drawing/2014/main" id="{07B4A58F-4F65-D4F9-1748-BB2FE61E2FAF}"/>
                </a:ext>
              </a:extLst>
            </p:cNvPr>
            <p:cNvCxnSpPr/>
            <p:nvPr/>
          </p:nvCxnSpPr>
          <p:spPr>
            <a:xfrm>
              <a:off x="2256155" y="1258023"/>
              <a:ext cx="85344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2">
              <a:extLst>
                <a:ext uri="{FF2B5EF4-FFF2-40B4-BE49-F238E27FC236}">
                  <a16:creationId xmlns:a16="http://schemas.microsoft.com/office/drawing/2014/main" id="{C362E997-9A17-662D-D394-F147318D83A3}"/>
                </a:ext>
              </a:extLst>
            </p:cNvPr>
            <p:cNvCxnSpPr/>
            <p:nvPr/>
          </p:nvCxnSpPr>
          <p:spPr>
            <a:xfrm>
              <a:off x="2265680" y="1858614"/>
              <a:ext cx="85344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3">
              <a:extLst>
                <a:ext uri="{FF2B5EF4-FFF2-40B4-BE49-F238E27FC236}">
                  <a16:creationId xmlns:a16="http://schemas.microsoft.com/office/drawing/2014/main" id="{398FBA3A-B0AC-33BA-F444-EC6B9F20B5A2}"/>
                </a:ext>
              </a:extLst>
            </p:cNvPr>
            <p:cNvCxnSpPr/>
            <p:nvPr/>
          </p:nvCxnSpPr>
          <p:spPr>
            <a:xfrm>
              <a:off x="2265680" y="2449293"/>
              <a:ext cx="85344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: 圆角 17">
              <a:extLst>
                <a:ext uri="{FF2B5EF4-FFF2-40B4-BE49-F238E27FC236}">
                  <a16:creationId xmlns:a16="http://schemas.microsoft.com/office/drawing/2014/main" id="{99091362-901B-A275-3D91-FDC77CF78B0A}"/>
                </a:ext>
              </a:extLst>
            </p:cNvPr>
            <p:cNvSpPr/>
            <p:nvPr/>
          </p:nvSpPr>
          <p:spPr>
            <a:xfrm>
              <a:off x="1084880" y="888553"/>
              <a:ext cx="969980" cy="2156700"/>
            </a:xfrm>
            <a:prstGeom prst="roundRect">
              <a:avLst/>
            </a:prstGeom>
            <a:noFill/>
            <a:ln w="31750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: 圆角 18">
              <a:extLst>
                <a:ext uri="{FF2B5EF4-FFF2-40B4-BE49-F238E27FC236}">
                  <a16:creationId xmlns:a16="http://schemas.microsoft.com/office/drawing/2014/main" id="{B736F57B-DD69-E5A2-E122-204DFE21D6F1}"/>
                </a:ext>
              </a:extLst>
            </p:cNvPr>
            <p:cNvSpPr/>
            <p:nvPr/>
          </p:nvSpPr>
          <p:spPr>
            <a:xfrm>
              <a:off x="3359949" y="872717"/>
              <a:ext cx="2278295" cy="2172534"/>
            </a:xfrm>
            <a:prstGeom prst="roundRect">
              <a:avLst/>
            </a:prstGeom>
            <a:noFill/>
            <a:ln w="31750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流程图: 接点 20">
              <a:extLst>
                <a:ext uri="{FF2B5EF4-FFF2-40B4-BE49-F238E27FC236}">
                  <a16:creationId xmlns:a16="http://schemas.microsoft.com/office/drawing/2014/main" id="{E1A07711-47BB-B393-20AB-71F03E50011E}"/>
                </a:ext>
              </a:extLst>
            </p:cNvPr>
            <p:cNvSpPr/>
            <p:nvPr/>
          </p:nvSpPr>
          <p:spPr>
            <a:xfrm>
              <a:off x="3629259" y="1218600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21">
                  <a:extLst>
                    <a:ext uri="{FF2B5EF4-FFF2-40B4-BE49-F238E27FC236}">
                      <a16:creationId xmlns:a16="http://schemas.microsoft.com/office/drawing/2014/main" id="{C688BA5C-7C52-CD4C-E054-38B5C8B9C32A}"/>
                    </a:ext>
                  </a:extLst>
                </p:cNvPr>
                <p:cNvSpPr txBox="1"/>
                <p:nvPr/>
              </p:nvSpPr>
              <p:spPr>
                <a:xfrm>
                  <a:off x="1154429" y="2682050"/>
                  <a:ext cx="1888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8290F9E-FB88-A00F-3895-8D50C229BC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429" y="2682050"/>
                  <a:ext cx="18883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5806" r="-25806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矩形: 圆角 22">
              <a:extLst>
                <a:ext uri="{FF2B5EF4-FFF2-40B4-BE49-F238E27FC236}">
                  <a16:creationId xmlns:a16="http://schemas.microsoft.com/office/drawing/2014/main" id="{05AF6FEC-5AA8-3D77-2FE6-BBBA445FBC49}"/>
                </a:ext>
              </a:extLst>
            </p:cNvPr>
            <p:cNvSpPr/>
            <p:nvPr/>
          </p:nvSpPr>
          <p:spPr>
            <a:xfrm>
              <a:off x="3424684" y="905442"/>
              <a:ext cx="1105711" cy="1120224"/>
            </a:xfrm>
            <a:prstGeom prst="roundRect">
              <a:avLst>
                <a:gd name="adj" fmla="val 39105"/>
              </a:avLst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23">
                  <a:extLst>
                    <a:ext uri="{FF2B5EF4-FFF2-40B4-BE49-F238E27FC236}">
                      <a16:creationId xmlns:a16="http://schemas.microsoft.com/office/drawing/2014/main" id="{2048E5DD-DA92-5F35-8EC0-75C602FC11CD}"/>
                    </a:ext>
                  </a:extLst>
                </p:cNvPr>
                <p:cNvSpPr txBox="1"/>
                <p:nvPr/>
              </p:nvSpPr>
              <p:spPr>
                <a:xfrm>
                  <a:off x="3711153" y="2639827"/>
                  <a:ext cx="6122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556521EC-621E-3048-1EF9-56F6F088B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153" y="2639827"/>
                  <a:ext cx="61228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9000" t="-2222" r="-14000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流程图: 接点 24">
              <a:extLst>
                <a:ext uri="{FF2B5EF4-FFF2-40B4-BE49-F238E27FC236}">
                  <a16:creationId xmlns:a16="http://schemas.microsoft.com/office/drawing/2014/main" id="{349C5879-062B-C663-176C-77D9EC9DD7D6}"/>
                </a:ext>
              </a:extLst>
            </p:cNvPr>
            <p:cNvSpPr/>
            <p:nvPr/>
          </p:nvSpPr>
          <p:spPr>
            <a:xfrm>
              <a:off x="3773273" y="2315866"/>
              <a:ext cx="220408" cy="24695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: 圆角 26">
              <a:extLst>
                <a:ext uri="{FF2B5EF4-FFF2-40B4-BE49-F238E27FC236}">
                  <a16:creationId xmlns:a16="http://schemas.microsoft.com/office/drawing/2014/main" id="{79F822AA-AA6B-BDBA-AB29-5D2099BA8329}"/>
                </a:ext>
              </a:extLst>
            </p:cNvPr>
            <p:cNvSpPr/>
            <p:nvPr/>
          </p:nvSpPr>
          <p:spPr>
            <a:xfrm>
              <a:off x="3492230" y="1628454"/>
              <a:ext cx="1054501" cy="1330595"/>
            </a:xfrm>
            <a:prstGeom prst="roundRect">
              <a:avLst>
                <a:gd name="adj" fmla="val 39105"/>
              </a:avLst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流程图: 接点 28">
              <a:extLst>
                <a:ext uri="{FF2B5EF4-FFF2-40B4-BE49-F238E27FC236}">
                  <a16:creationId xmlns:a16="http://schemas.microsoft.com/office/drawing/2014/main" id="{FADF82EE-48AC-C4BC-4A98-AE0A2B83E997}"/>
                </a:ext>
              </a:extLst>
            </p:cNvPr>
            <p:cNvSpPr/>
            <p:nvPr/>
          </p:nvSpPr>
          <p:spPr>
            <a:xfrm>
              <a:off x="4155788" y="1322917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2" name="流程图: 接点 29">
              <a:extLst>
                <a:ext uri="{FF2B5EF4-FFF2-40B4-BE49-F238E27FC236}">
                  <a16:creationId xmlns:a16="http://schemas.microsoft.com/office/drawing/2014/main" id="{4C2B5C99-97A1-0183-3737-5FB642C880BD}"/>
                </a:ext>
              </a:extLst>
            </p:cNvPr>
            <p:cNvSpPr/>
            <p:nvPr/>
          </p:nvSpPr>
          <p:spPr>
            <a:xfrm>
              <a:off x="4775387" y="1538347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: 圆角 30">
              <a:extLst>
                <a:ext uri="{FF2B5EF4-FFF2-40B4-BE49-F238E27FC236}">
                  <a16:creationId xmlns:a16="http://schemas.microsoft.com/office/drawing/2014/main" id="{6FA33601-704D-7293-8739-836FB6626DCB}"/>
                </a:ext>
              </a:extLst>
            </p:cNvPr>
            <p:cNvSpPr/>
            <p:nvPr/>
          </p:nvSpPr>
          <p:spPr>
            <a:xfrm>
              <a:off x="4632442" y="1485424"/>
              <a:ext cx="853957" cy="1071227"/>
            </a:xfrm>
            <a:prstGeom prst="roundRect">
              <a:avLst>
                <a:gd name="adj" fmla="val 39105"/>
              </a:avLst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文本框 31">
                  <a:extLst>
                    <a:ext uri="{FF2B5EF4-FFF2-40B4-BE49-F238E27FC236}">
                      <a16:creationId xmlns:a16="http://schemas.microsoft.com/office/drawing/2014/main" id="{923C98F3-8290-7A38-0679-4D3C431EB937}"/>
                    </a:ext>
                  </a:extLst>
                </p:cNvPr>
                <p:cNvSpPr txBox="1"/>
                <p:nvPr/>
              </p:nvSpPr>
              <p:spPr>
                <a:xfrm>
                  <a:off x="4779400" y="2219491"/>
                  <a:ext cx="6122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CFF9A2D8-7A50-93BC-860F-C0EF76AFB9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400" y="2219491"/>
                  <a:ext cx="612284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8000" t="-2174" r="-14000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32">
                  <a:extLst>
                    <a:ext uri="{FF2B5EF4-FFF2-40B4-BE49-F238E27FC236}">
                      <a16:creationId xmlns:a16="http://schemas.microsoft.com/office/drawing/2014/main" id="{C04666C8-84EC-1411-12DD-4AB245698D2A}"/>
                    </a:ext>
                  </a:extLst>
                </p:cNvPr>
                <p:cNvSpPr txBox="1"/>
                <p:nvPr/>
              </p:nvSpPr>
              <p:spPr>
                <a:xfrm>
                  <a:off x="3669089" y="896002"/>
                  <a:ext cx="6069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AC834C8C-0005-853F-D1D9-52895A1140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089" y="896002"/>
                  <a:ext cx="60696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8081" t="-2222" r="-14141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本框 33">
                  <a:extLst>
                    <a:ext uri="{FF2B5EF4-FFF2-40B4-BE49-F238E27FC236}">
                      <a16:creationId xmlns:a16="http://schemas.microsoft.com/office/drawing/2014/main" id="{5335BD40-AABD-89E8-EE7D-2FC2722F0053}"/>
                    </a:ext>
                  </a:extLst>
                </p:cNvPr>
                <p:cNvSpPr txBox="1"/>
                <p:nvPr/>
              </p:nvSpPr>
              <p:spPr>
                <a:xfrm>
                  <a:off x="1288483" y="1754775"/>
                  <a:ext cx="2716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5B45C51C-0ED1-1E9A-A262-8B20A93B3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8483" y="1754775"/>
                  <a:ext cx="271613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1111" r="-6667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本框 34">
                  <a:extLst>
                    <a:ext uri="{FF2B5EF4-FFF2-40B4-BE49-F238E27FC236}">
                      <a16:creationId xmlns:a16="http://schemas.microsoft.com/office/drawing/2014/main" id="{C37805B7-447A-E9B7-355E-F689DD84F58C}"/>
                    </a:ext>
                  </a:extLst>
                </p:cNvPr>
                <p:cNvSpPr txBox="1"/>
                <p:nvPr/>
              </p:nvSpPr>
              <p:spPr>
                <a:xfrm>
                  <a:off x="1690880" y="2560261"/>
                  <a:ext cx="2716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4E8756C8-830A-3871-E466-3557209865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880" y="2560261"/>
                  <a:ext cx="271613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1111" r="-6667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35">
                  <a:extLst>
                    <a:ext uri="{FF2B5EF4-FFF2-40B4-BE49-F238E27FC236}">
                      <a16:creationId xmlns:a16="http://schemas.microsoft.com/office/drawing/2014/main" id="{1C4D69B5-FB02-4683-7C88-9A9F044F0F0B}"/>
                    </a:ext>
                  </a:extLst>
                </p:cNvPr>
                <p:cNvSpPr txBox="1"/>
                <p:nvPr/>
              </p:nvSpPr>
              <p:spPr>
                <a:xfrm>
                  <a:off x="1596293" y="1058121"/>
                  <a:ext cx="2662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D36EE15-9B07-F429-F775-4F7D5D8852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293" y="1058121"/>
                  <a:ext cx="266290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11364" r="-4545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文本框 36">
                  <a:extLst>
                    <a:ext uri="{FF2B5EF4-FFF2-40B4-BE49-F238E27FC236}">
                      <a16:creationId xmlns:a16="http://schemas.microsoft.com/office/drawing/2014/main" id="{5B92CD7B-FDB4-B764-B038-AEEE979D1448}"/>
                    </a:ext>
                  </a:extLst>
                </p:cNvPr>
                <p:cNvSpPr txBox="1"/>
                <p:nvPr/>
              </p:nvSpPr>
              <p:spPr>
                <a:xfrm>
                  <a:off x="4869213" y="2750819"/>
                  <a:ext cx="5295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FA741C29-3ED1-CC9F-88D5-693A35AF1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213" y="2750819"/>
                  <a:ext cx="529504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0345" t="-2174" r="-1494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文本框 37">
              <a:extLst>
                <a:ext uri="{FF2B5EF4-FFF2-40B4-BE49-F238E27FC236}">
                  <a16:creationId xmlns:a16="http://schemas.microsoft.com/office/drawing/2014/main" id="{7561F806-4757-8DC0-FB8A-8C4422F0C74A}"/>
                </a:ext>
              </a:extLst>
            </p:cNvPr>
            <p:cNvSpPr txBox="1"/>
            <p:nvPr/>
          </p:nvSpPr>
          <p:spPr>
            <a:xfrm>
              <a:off x="2140571" y="1540643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projection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连接符: 曲线 39">
              <a:extLst>
                <a:ext uri="{FF2B5EF4-FFF2-40B4-BE49-F238E27FC236}">
                  <a16:creationId xmlns:a16="http://schemas.microsoft.com/office/drawing/2014/main" id="{F1B30520-D98C-FACF-1D5F-A0CBF9BE7764}"/>
                </a:ext>
              </a:extLst>
            </p:cNvPr>
            <p:cNvCxnSpPr>
              <a:stCxn id="97" idx="7"/>
              <a:endCxn id="111" idx="1"/>
            </p:cNvCxnSpPr>
            <p:nvPr/>
          </p:nvCxnSpPr>
          <p:spPr>
            <a:xfrm rot="16200000" flipH="1">
              <a:off x="2741405" y="-87577"/>
              <a:ext cx="188371" cy="2704949"/>
            </a:xfrm>
            <a:prstGeom prst="curvedConnector3">
              <a:avLst>
                <a:gd name="adj1" fmla="val -238674"/>
              </a:avLst>
            </a:prstGeom>
            <a:ln w="15875">
              <a:solidFill>
                <a:srgbClr val="FF7C8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连接符: 曲线 42">
              <a:extLst>
                <a:ext uri="{FF2B5EF4-FFF2-40B4-BE49-F238E27FC236}">
                  <a16:creationId xmlns:a16="http://schemas.microsoft.com/office/drawing/2014/main" id="{F820D6D8-3393-846E-D6C0-697C9B663492}"/>
                </a:ext>
              </a:extLst>
            </p:cNvPr>
            <p:cNvCxnSpPr>
              <a:cxnSpLocks/>
              <a:stCxn id="98" idx="5"/>
            </p:cNvCxnSpPr>
            <p:nvPr/>
          </p:nvCxnSpPr>
          <p:spPr>
            <a:xfrm rot="5400000" flipH="1" flipV="1">
              <a:off x="2766330" y="932858"/>
              <a:ext cx="123477" cy="2110705"/>
            </a:xfrm>
            <a:prstGeom prst="curvedConnector3">
              <a:avLst>
                <a:gd name="adj1" fmla="val -214425"/>
              </a:avLst>
            </a:prstGeom>
            <a:ln w="15875">
              <a:solidFill>
                <a:srgbClr val="FF7C8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连接符: 曲线 44">
              <a:extLst>
                <a:ext uri="{FF2B5EF4-FFF2-40B4-BE49-F238E27FC236}">
                  <a16:creationId xmlns:a16="http://schemas.microsoft.com/office/drawing/2014/main" id="{6A8E52BA-FF02-AF82-DE19-6344E5AF16B5}"/>
                </a:ext>
              </a:extLst>
            </p:cNvPr>
            <p:cNvCxnSpPr>
              <a:stCxn id="99" idx="5"/>
              <a:endCxn id="112" idx="4"/>
            </p:cNvCxnSpPr>
            <p:nvPr/>
          </p:nvCxnSpPr>
          <p:spPr>
            <a:xfrm rot="5400000" flipH="1" flipV="1">
              <a:off x="2741214" y="645028"/>
              <a:ext cx="1004104" cy="3284649"/>
            </a:xfrm>
            <a:prstGeom prst="curvedConnector3">
              <a:avLst>
                <a:gd name="adj1" fmla="val -26368"/>
              </a:avLst>
            </a:prstGeom>
            <a:ln w="15875">
              <a:solidFill>
                <a:srgbClr val="FF7C8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文本框 48">
                  <a:extLst>
                    <a:ext uri="{FF2B5EF4-FFF2-40B4-BE49-F238E27FC236}">
                      <a16:creationId xmlns:a16="http://schemas.microsoft.com/office/drawing/2014/main" id="{0192F020-F32B-799A-59E6-191A75DF2993}"/>
                    </a:ext>
                  </a:extLst>
                </p:cNvPr>
                <p:cNvSpPr txBox="1"/>
                <p:nvPr/>
              </p:nvSpPr>
              <p:spPr>
                <a:xfrm>
                  <a:off x="4612769" y="1026266"/>
                  <a:ext cx="881139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𝑝𝑟𝑖𝑣𝑎𝑡𝑒</m:t>
                            </m:r>
                          </m:sub>
                        </m:sSub>
                      </m:oMath>
                    </m:oMathPara>
                  </a14:m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38730138-146E-4DB0-F51A-381255E37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769" y="1026266"/>
                  <a:ext cx="881139" cy="298415"/>
                </a:xfrm>
                <a:prstGeom prst="rect">
                  <a:avLst/>
                </a:prstGeom>
                <a:blipFill>
                  <a:blip r:embed="rId18"/>
                  <a:stretch>
                    <a:fillRect l="-5556" r="-4167" b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矩形: 圆角 56">
              <a:extLst>
                <a:ext uri="{FF2B5EF4-FFF2-40B4-BE49-F238E27FC236}">
                  <a16:creationId xmlns:a16="http://schemas.microsoft.com/office/drawing/2014/main" id="{0185ACAC-7002-2189-14B2-9C16E3AD0AF2}"/>
                </a:ext>
              </a:extLst>
            </p:cNvPr>
            <p:cNvSpPr/>
            <p:nvPr/>
          </p:nvSpPr>
          <p:spPr>
            <a:xfrm>
              <a:off x="1124407" y="3353184"/>
              <a:ext cx="920359" cy="1839831"/>
            </a:xfrm>
            <a:prstGeom prst="roundRect">
              <a:avLst/>
            </a:prstGeom>
            <a:noFill/>
            <a:ln w="31750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流程图: 接点 57">
              <a:extLst>
                <a:ext uri="{FF2B5EF4-FFF2-40B4-BE49-F238E27FC236}">
                  <a16:creationId xmlns:a16="http://schemas.microsoft.com/office/drawing/2014/main" id="{72C184AC-72D3-B8D7-10AB-8167E490610D}"/>
                </a:ext>
              </a:extLst>
            </p:cNvPr>
            <p:cNvSpPr/>
            <p:nvPr/>
          </p:nvSpPr>
          <p:spPr>
            <a:xfrm>
              <a:off x="1595529" y="3642644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本框 58">
                  <a:extLst>
                    <a:ext uri="{FF2B5EF4-FFF2-40B4-BE49-F238E27FC236}">
                      <a16:creationId xmlns:a16="http://schemas.microsoft.com/office/drawing/2014/main" id="{7F9CE504-9533-FBA4-6907-A7F3C70CDCAF}"/>
                    </a:ext>
                  </a:extLst>
                </p:cNvPr>
                <p:cNvSpPr txBox="1"/>
                <p:nvPr/>
              </p:nvSpPr>
              <p:spPr>
                <a:xfrm>
                  <a:off x="1414197" y="4876794"/>
                  <a:ext cx="1888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292463AD-05D1-15AB-9E57-3F892C35C9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197" y="4876794"/>
                  <a:ext cx="188834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9032" r="-22581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直接箭头连接符 59">
              <a:extLst>
                <a:ext uri="{FF2B5EF4-FFF2-40B4-BE49-F238E27FC236}">
                  <a16:creationId xmlns:a16="http://schemas.microsoft.com/office/drawing/2014/main" id="{D5349F17-29BD-97F3-5BAA-D6E73B60B75C}"/>
                </a:ext>
              </a:extLst>
            </p:cNvPr>
            <p:cNvCxnSpPr/>
            <p:nvPr/>
          </p:nvCxnSpPr>
          <p:spPr>
            <a:xfrm>
              <a:off x="2264169" y="4266251"/>
              <a:ext cx="85344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60">
              <a:extLst>
                <a:ext uri="{FF2B5EF4-FFF2-40B4-BE49-F238E27FC236}">
                  <a16:creationId xmlns:a16="http://schemas.microsoft.com/office/drawing/2014/main" id="{E468DAD8-1C9D-5482-55D4-AAD5F1D16F6B}"/>
                </a:ext>
              </a:extLst>
            </p:cNvPr>
            <p:cNvCxnSpPr/>
            <p:nvPr/>
          </p:nvCxnSpPr>
          <p:spPr>
            <a:xfrm>
              <a:off x="2281592" y="3751080"/>
              <a:ext cx="85344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62">
              <a:extLst>
                <a:ext uri="{FF2B5EF4-FFF2-40B4-BE49-F238E27FC236}">
                  <a16:creationId xmlns:a16="http://schemas.microsoft.com/office/drawing/2014/main" id="{0D94E4AC-663E-C367-D67C-73AF344BCD76}"/>
                </a:ext>
              </a:extLst>
            </p:cNvPr>
            <p:cNvCxnSpPr/>
            <p:nvPr/>
          </p:nvCxnSpPr>
          <p:spPr>
            <a:xfrm>
              <a:off x="2271864" y="4801668"/>
              <a:ext cx="85344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矩形: 圆角 63">
              <a:extLst>
                <a:ext uri="{FF2B5EF4-FFF2-40B4-BE49-F238E27FC236}">
                  <a16:creationId xmlns:a16="http://schemas.microsoft.com/office/drawing/2014/main" id="{476F9D2F-C475-AA8C-7548-B7F14F94D0C9}"/>
                </a:ext>
              </a:extLst>
            </p:cNvPr>
            <p:cNvSpPr/>
            <p:nvPr/>
          </p:nvSpPr>
          <p:spPr>
            <a:xfrm>
              <a:off x="3381155" y="3134814"/>
              <a:ext cx="2278295" cy="2126008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64">
                  <a:extLst>
                    <a:ext uri="{FF2B5EF4-FFF2-40B4-BE49-F238E27FC236}">
                      <a16:creationId xmlns:a16="http://schemas.microsoft.com/office/drawing/2014/main" id="{4A691C95-DCEC-446B-9716-98DD7D7CA7B5}"/>
                    </a:ext>
                  </a:extLst>
                </p:cNvPr>
                <p:cNvSpPr txBox="1"/>
                <p:nvPr/>
              </p:nvSpPr>
              <p:spPr>
                <a:xfrm>
                  <a:off x="3543384" y="4894601"/>
                  <a:ext cx="1649491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𝑝𝑟𝑖𝑣𝑎𝑡𝑒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943430D2-E0B6-A4DB-0897-BD2AE3D4C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3384" y="4894601"/>
                  <a:ext cx="1649491" cy="298415"/>
                </a:xfrm>
                <a:prstGeom prst="rect">
                  <a:avLst/>
                </a:prstGeom>
                <a:blipFill>
                  <a:blip r:embed="rId20"/>
                  <a:stretch>
                    <a:fillRect l="-2583" r="-1845" b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流程图: 接点 65">
              <a:extLst>
                <a:ext uri="{FF2B5EF4-FFF2-40B4-BE49-F238E27FC236}">
                  <a16:creationId xmlns:a16="http://schemas.microsoft.com/office/drawing/2014/main" id="{E6AB1DF5-3CF6-B832-FEEF-44DFFF76C699}"/>
                </a:ext>
              </a:extLst>
            </p:cNvPr>
            <p:cNvSpPr/>
            <p:nvPr/>
          </p:nvSpPr>
          <p:spPr>
            <a:xfrm>
              <a:off x="4245278" y="3779233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流程图: 接点 66">
              <a:extLst>
                <a:ext uri="{FF2B5EF4-FFF2-40B4-BE49-F238E27FC236}">
                  <a16:creationId xmlns:a16="http://schemas.microsoft.com/office/drawing/2014/main" id="{C449FDED-EFE5-49FB-0D1D-A3F9BCFB1C20}"/>
                </a:ext>
              </a:extLst>
            </p:cNvPr>
            <p:cNvSpPr/>
            <p:nvPr/>
          </p:nvSpPr>
          <p:spPr>
            <a:xfrm>
              <a:off x="3925288" y="3456790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流程图: 接点 67">
              <a:extLst>
                <a:ext uri="{FF2B5EF4-FFF2-40B4-BE49-F238E27FC236}">
                  <a16:creationId xmlns:a16="http://schemas.microsoft.com/office/drawing/2014/main" id="{71876A0E-5BCB-7F68-2876-6466B366458B}"/>
                </a:ext>
              </a:extLst>
            </p:cNvPr>
            <p:cNvSpPr/>
            <p:nvPr/>
          </p:nvSpPr>
          <p:spPr>
            <a:xfrm>
              <a:off x="1584587" y="4347383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68">
                  <a:extLst>
                    <a:ext uri="{FF2B5EF4-FFF2-40B4-BE49-F238E27FC236}">
                      <a16:creationId xmlns:a16="http://schemas.microsoft.com/office/drawing/2014/main" id="{4132B58C-7E19-8D7F-F71D-174F1046D5BE}"/>
                    </a:ext>
                  </a:extLst>
                </p:cNvPr>
                <p:cNvSpPr txBox="1"/>
                <p:nvPr/>
              </p:nvSpPr>
              <p:spPr>
                <a:xfrm>
                  <a:off x="1242982" y="3625791"/>
                  <a:ext cx="2662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5B1BF589-77A7-3848-7A1E-CBACFFFB60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982" y="3625791"/>
                  <a:ext cx="266290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1364" r="-4545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本框 69">
                  <a:extLst>
                    <a:ext uri="{FF2B5EF4-FFF2-40B4-BE49-F238E27FC236}">
                      <a16:creationId xmlns:a16="http://schemas.microsoft.com/office/drawing/2014/main" id="{22CCA240-39F3-3D78-5B62-3530E29387B6}"/>
                    </a:ext>
                  </a:extLst>
                </p:cNvPr>
                <p:cNvSpPr txBox="1"/>
                <p:nvPr/>
              </p:nvSpPr>
              <p:spPr>
                <a:xfrm>
                  <a:off x="1278390" y="4283902"/>
                  <a:ext cx="2716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D382541B-69A2-E5C8-A41C-AC3D36CA5A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390" y="4283902"/>
                  <a:ext cx="271613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1364" r="-6818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文本框 70">
              <a:extLst>
                <a:ext uri="{FF2B5EF4-FFF2-40B4-BE49-F238E27FC236}">
                  <a16:creationId xmlns:a16="http://schemas.microsoft.com/office/drawing/2014/main" id="{3FD6AAAD-BC8B-2F00-F10C-62A93F93D0E8}"/>
                </a:ext>
              </a:extLst>
            </p:cNvPr>
            <p:cNvSpPr txBox="1"/>
            <p:nvPr/>
          </p:nvSpPr>
          <p:spPr>
            <a:xfrm>
              <a:off x="2137274" y="3926498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projection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矩形: 圆角 71">
              <a:extLst>
                <a:ext uri="{FF2B5EF4-FFF2-40B4-BE49-F238E27FC236}">
                  <a16:creationId xmlns:a16="http://schemas.microsoft.com/office/drawing/2014/main" id="{33456611-CEB7-D979-DFF1-4D54D744B0B9}"/>
                </a:ext>
              </a:extLst>
            </p:cNvPr>
            <p:cNvSpPr/>
            <p:nvPr/>
          </p:nvSpPr>
          <p:spPr>
            <a:xfrm>
              <a:off x="3519219" y="3268578"/>
              <a:ext cx="1105711" cy="1120224"/>
            </a:xfrm>
            <a:prstGeom prst="roundRect">
              <a:avLst>
                <a:gd name="adj" fmla="val 39105"/>
              </a:avLst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72">
                  <a:extLst>
                    <a:ext uri="{FF2B5EF4-FFF2-40B4-BE49-F238E27FC236}">
                      <a16:creationId xmlns:a16="http://schemas.microsoft.com/office/drawing/2014/main" id="{84CCA123-D56B-D5EE-9D39-742ADBDE91EC}"/>
                    </a:ext>
                  </a:extLst>
                </p:cNvPr>
                <p:cNvSpPr txBox="1"/>
                <p:nvPr/>
              </p:nvSpPr>
              <p:spPr>
                <a:xfrm>
                  <a:off x="3634867" y="3889598"/>
                  <a:ext cx="6069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3C63EDF3-F18A-50CD-4FCD-9C83D58BC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867" y="3889598"/>
                  <a:ext cx="606961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7000" t="-2222" r="-13000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流程图: 接点 73">
              <a:extLst>
                <a:ext uri="{FF2B5EF4-FFF2-40B4-BE49-F238E27FC236}">
                  <a16:creationId xmlns:a16="http://schemas.microsoft.com/office/drawing/2014/main" id="{AD499014-0328-9F01-4176-993600117766}"/>
                </a:ext>
              </a:extLst>
            </p:cNvPr>
            <p:cNvSpPr/>
            <p:nvPr/>
          </p:nvSpPr>
          <p:spPr>
            <a:xfrm>
              <a:off x="4824915" y="3919643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流程图: 接点 74">
              <a:extLst>
                <a:ext uri="{FF2B5EF4-FFF2-40B4-BE49-F238E27FC236}">
                  <a16:creationId xmlns:a16="http://schemas.microsoft.com/office/drawing/2014/main" id="{E3235270-3E9C-C780-5FFF-3B1406B5579E}"/>
                </a:ext>
              </a:extLst>
            </p:cNvPr>
            <p:cNvSpPr/>
            <p:nvPr/>
          </p:nvSpPr>
          <p:spPr>
            <a:xfrm>
              <a:off x="5159533" y="4077167"/>
              <a:ext cx="220408" cy="246954"/>
            </a:xfrm>
            <a:prstGeom prst="flowChartConnector">
              <a:avLst/>
            </a:prstGeom>
            <a:solidFill>
              <a:srgbClr val="FFCF95"/>
            </a:solidFill>
            <a:ln>
              <a:solidFill>
                <a:srgbClr val="FFAE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: 圆角 77">
              <a:extLst>
                <a:ext uri="{FF2B5EF4-FFF2-40B4-BE49-F238E27FC236}">
                  <a16:creationId xmlns:a16="http://schemas.microsoft.com/office/drawing/2014/main" id="{BCF47CE8-A6EB-E6EA-0C5E-F21E05192316}"/>
                </a:ext>
              </a:extLst>
            </p:cNvPr>
            <p:cNvSpPr/>
            <p:nvPr/>
          </p:nvSpPr>
          <p:spPr>
            <a:xfrm>
              <a:off x="4707751" y="3751080"/>
              <a:ext cx="853957" cy="1071227"/>
            </a:xfrm>
            <a:prstGeom prst="roundRect">
              <a:avLst>
                <a:gd name="adj" fmla="val 39105"/>
              </a:avLst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本框 78">
                  <a:extLst>
                    <a:ext uri="{FF2B5EF4-FFF2-40B4-BE49-F238E27FC236}">
                      <a16:creationId xmlns:a16="http://schemas.microsoft.com/office/drawing/2014/main" id="{248076B0-51C1-210E-4542-0B512B814E19}"/>
                    </a:ext>
                  </a:extLst>
                </p:cNvPr>
                <p:cNvSpPr txBox="1"/>
                <p:nvPr/>
              </p:nvSpPr>
              <p:spPr>
                <a:xfrm>
                  <a:off x="4875067" y="4388802"/>
                  <a:ext cx="6122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FFF774D5-9520-F223-6A9F-DFABA7E4C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067" y="4388802"/>
                  <a:ext cx="612284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9000" t="-2222" r="-14000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组合 119">
              <a:extLst>
                <a:ext uri="{FF2B5EF4-FFF2-40B4-BE49-F238E27FC236}">
                  <a16:creationId xmlns:a16="http://schemas.microsoft.com/office/drawing/2014/main" id="{3ABD118D-80C4-8F5F-FBD4-0517861CF884}"/>
                </a:ext>
              </a:extLst>
            </p:cNvPr>
            <p:cNvGrpSpPr/>
            <p:nvPr/>
          </p:nvGrpSpPr>
          <p:grpSpPr>
            <a:xfrm>
              <a:off x="3810590" y="1714470"/>
              <a:ext cx="252221" cy="335123"/>
              <a:chOff x="6339079" y="1330969"/>
              <a:chExt cx="252221" cy="335123"/>
            </a:xfrm>
          </p:grpSpPr>
          <p:sp>
            <p:nvSpPr>
              <p:cNvPr id="146" name="流程图: 接点 120">
                <a:extLst>
                  <a:ext uri="{FF2B5EF4-FFF2-40B4-BE49-F238E27FC236}">
                    <a16:creationId xmlns:a16="http://schemas.microsoft.com/office/drawing/2014/main" id="{6D426E0B-EDF8-82F3-C2A9-872E551C9936}"/>
                  </a:ext>
                </a:extLst>
              </p:cNvPr>
              <p:cNvSpPr/>
              <p:nvPr/>
            </p:nvSpPr>
            <p:spPr>
              <a:xfrm>
                <a:off x="6356022" y="1330969"/>
                <a:ext cx="220408" cy="246954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7" name="图形 121">
                <a:extLst>
                  <a:ext uri="{FF2B5EF4-FFF2-40B4-BE49-F238E27FC236}">
                    <a16:creationId xmlns:a16="http://schemas.microsoft.com/office/drawing/2014/main" id="{EFC5CCF3-F93B-1829-C589-AF5323A5B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339079" y="1377773"/>
                <a:ext cx="252221" cy="288319"/>
              </a:xfrm>
              <a:prstGeom prst="rect">
                <a:avLst/>
              </a:prstGeom>
            </p:spPr>
          </p:pic>
        </p:grp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7AFFD80A-9484-26B8-4AA1-9315E509DB11}"/>
              </a:ext>
            </a:extLst>
          </p:cNvPr>
          <p:cNvSpPr txBox="1"/>
          <p:nvPr/>
        </p:nvSpPr>
        <p:spPr>
          <a:xfrm>
            <a:off x="-29791" y="5843346"/>
            <a:ext cx="12251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rgbClr val="92D050"/>
                </a:solidFill>
              </a:rPr>
              <a:t>Green nodes denote non-private answers</a:t>
            </a:r>
            <a:r>
              <a:rPr lang="en-HK" sz="1600" dirty="0"/>
              <a:t>, </a:t>
            </a:r>
            <a:r>
              <a:rPr lang="en-HK" sz="1600" dirty="0">
                <a:solidFill>
                  <a:srgbClr val="FFC000"/>
                </a:solidFill>
              </a:rPr>
              <a:t>orange nodes denote privacy-threatening answers</a:t>
            </a:r>
            <a:r>
              <a:rPr lang="en-HK" sz="1600" dirty="0"/>
              <a:t>, and </a:t>
            </a:r>
            <a:r>
              <a:rPr lang="en-HK" sz="1600" dirty="0">
                <a:solidFill>
                  <a:srgbClr val="FFC000"/>
                </a:solidFill>
              </a:rPr>
              <a:t>orange</a:t>
            </a:r>
            <a:r>
              <a:rPr lang="en-HK" sz="1600" dirty="0"/>
              <a:t>-</a:t>
            </a:r>
            <a:r>
              <a:rPr lang="en-HK" sz="1600" dirty="0">
                <a:solidFill>
                  <a:srgbClr val="92D050"/>
                </a:solidFill>
              </a:rPr>
              <a:t>green</a:t>
            </a:r>
            <a:r>
              <a:rPr lang="en-HK" sz="1600" dirty="0"/>
              <a:t> </a:t>
            </a:r>
            <a:r>
              <a:rPr lang="en-HK" sz="1600" dirty="0">
                <a:solidFill>
                  <a:srgbClr val="7030A0"/>
                </a:solidFill>
              </a:rPr>
              <a:t>nodes denote different privacy risks in subsets</a:t>
            </a:r>
            <a:r>
              <a:rPr lang="en-HK" sz="1600" dirty="0"/>
              <a:t>. </a:t>
            </a:r>
            <a:r>
              <a:rPr lang="en-HK" sz="1600" dirty="0">
                <a:solidFill>
                  <a:srgbClr val="FF0000"/>
                </a:solidFill>
              </a:rPr>
              <a:t>Red dashed arrows denote privacy projection</a:t>
            </a:r>
            <a:r>
              <a:rPr lang="en-HK" sz="1600" dirty="0"/>
              <a:t>. The answers circled in </a:t>
            </a:r>
            <a:r>
              <a:rPr lang="en-HK" sz="1600" dirty="0">
                <a:solidFill>
                  <a:srgbClr val="FF0000"/>
                </a:solidFill>
              </a:rPr>
              <a:t>red dashed line are at risk to leak privacy</a:t>
            </a:r>
            <a:r>
              <a:rPr lang="en-HK" sz="1600" dirty="0"/>
              <a:t>.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567E891-1046-3EFD-8EB2-8513D1F59115}"/>
              </a:ext>
            </a:extLst>
          </p:cNvPr>
          <p:cNvSpPr/>
          <p:nvPr/>
        </p:nvSpPr>
        <p:spPr>
          <a:xfrm rot="19231608">
            <a:off x="5070297" y="733758"/>
            <a:ext cx="806774" cy="419343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4C96841-062F-5E5F-EFD3-9C4736DC9430}"/>
              </a:ext>
            </a:extLst>
          </p:cNvPr>
          <p:cNvSpPr/>
          <p:nvPr/>
        </p:nvSpPr>
        <p:spPr>
          <a:xfrm rot="19231608">
            <a:off x="5153270" y="3082120"/>
            <a:ext cx="806774" cy="419343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4C15862-0B1C-8959-5401-B653C5B99613}"/>
              </a:ext>
            </a:extLst>
          </p:cNvPr>
          <p:cNvSpPr/>
          <p:nvPr/>
        </p:nvSpPr>
        <p:spPr>
          <a:xfrm rot="19231608">
            <a:off x="7870268" y="2093396"/>
            <a:ext cx="806774" cy="419343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AAB9816-F329-597A-7474-E05BC48A9A09}"/>
              </a:ext>
            </a:extLst>
          </p:cNvPr>
          <p:cNvSpPr/>
          <p:nvPr/>
        </p:nvSpPr>
        <p:spPr>
          <a:xfrm rot="19231608">
            <a:off x="10170526" y="2301157"/>
            <a:ext cx="806774" cy="419343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B7464B-C5F1-FA61-35AC-FB78639D05BF}"/>
              </a:ext>
            </a:extLst>
          </p:cNvPr>
          <p:cNvCxnSpPr>
            <a:cxnSpLocks/>
          </p:cNvCxnSpPr>
          <p:nvPr/>
        </p:nvCxnSpPr>
        <p:spPr>
          <a:xfrm flipV="1">
            <a:off x="8606677" y="2721358"/>
            <a:ext cx="945408" cy="196330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75434D-A411-8B52-1146-CB3614CF8888}"/>
              </a:ext>
            </a:extLst>
          </p:cNvPr>
          <p:cNvCxnSpPr>
            <a:cxnSpLocks/>
          </p:cNvCxnSpPr>
          <p:nvPr/>
        </p:nvCxnSpPr>
        <p:spPr>
          <a:xfrm flipH="1" flipV="1">
            <a:off x="7559613" y="3007147"/>
            <a:ext cx="818409" cy="1644075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1ABCCF-001E-E9FD-BE63-7F92EB252CC8}"/>
              </a:ext>
            </a:extLst>
          </p:cNvPr>
          <p:cNvSpPr txBox="1"/>
          <p:nvPr/>
        </p:nvSpPr>
        <p:spPr>
          <a:xfrm>
            <a:off x="6618363" y="4643184"/>
            <a:ext cx="440022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HK" sz="2000" dirty="0">
                <a:solidFill>
                  <a:srgbClr val="FFC000"/>
                </a:solidFill>
              </a:rPr>
              <a:t>Orange</a:t>
            </a:r>
            <a:r>
              <a:rPr lang="en-HK" sz="2000" dirty="0"/>
              <a:t>-</a:t>
            </a:r>
            <a:r>
              <a:rPr lang="en-HK" sz="2000" dirty="0">
                <a:solidFill>
                  <a:srgbClr val="92D050"/>
                </a:solidFill>
              </a:rPr>
              <a:t>green </a:t>
            </a:r>
            <a:r>
              <a:rPr lang="en-HK" sz="2000" dirty="0"/>
              <a:t>is a privacy-threatening answer in intersection but not in union</a:t>
            </a:r>
            <a:endParaRPr lang="en-HK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1D638-A480-0870-70CB-936B442EB0C8}"/>
              </a:ext>
            </a:extLst>
          </p:cNvPr>
          <p:cNvSpPr txBox="1"/>
          <p:nvPr/>
        </p:nvSpPr>
        <p:spPr>
          <a:xfrm>
            <a:off x="25659" y="6585748"/>
            <a:ext cx="108083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Privacy-Preserved Neural Graph Databases. </a:t>
            </a:r>
            <a:r>
              <a:rPr lang="en-HK" sz="12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25"/>
              </a:rPr>
              <a:t>Qi Hu</a:t>
            </a:r>
            <a:r>
              <a:rPr lang="en-HK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2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26"/>
              </a:rPr>
              <a:t>Haoran Li</a:t>
            </a:r>
            <a:r>
              <a:rPr lang="en-HK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2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27"/>
              </a:rPr>
              <a:t>Jiaxin Bai</a:t>
            </a:r>
            <a:r>
              <a:rPr lang="en-HK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2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28"/>
              </a:rPr>
              <a:t>Zihao Wang</a:t>
            </a:r>
            <a:r>
              <a:rPr lang="en-HK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2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29"/>
              </a:rPr>
              <a:t>Yangqiu Song</a:t>
            </a:r>
            <a:r>
              <a:rPr lang="en-HK" sz="12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. KDD 2024.</a:t>
            </a:r>
            <a:endParaRPr lang="en-HK" sz="1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0161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8C3F-4074-426D-3E00-E8757CCC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61" y="22321"/>
            <a:ext cx="10515600" cy="944783"/>
          </a:xfrm>
        </p:spPr>
        <p:txBody>
          <a:bodyPr>
            <a:noAutofit/>
          </a:bodyPr>
          <a:lstStyle/>
          <a:p>
            <a:r>
              <a:rPr lang="en-HK" sz="3600" dirty="0"/>
              <a:t>Privacy-preserved NGDBs: Adversarial Training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7D7B-B6BA-1066-8809-817B61F3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13</a:t>
            </a:fld>
            <a:endParaRPr lang="en-US"/>
          </a:p>
        </p:txBody>
      </p:sp>
      <p:pic>
        <p:nvPicPr>
          <p:cNvPr id="15" name="图片 14" descr="文本, 信件&#10;&#10;描述已自动生成">
            <a:extLst>
              <a:ext uri="{FF2B5EF4-FFF2-40B4-BE49-F238E27FC236}">
                <a16:creationId xmlns:a16="http://schemas.microsoft.com/office/drawing/2014/main" id="{BFE850E7-1998-349C-43AD-46BEE8BD7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29" y="1458867"/>
            <a:ext cx="3935836" cy="162063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1C2DC2-F073-1A8A-F37C-36EB476AD11D}"/>
              </a:ext>
            </a:extLst>
          </p:cNvPr>
          <p:cNvSpPr txBox="1"/>
          <p:nvPr/>
        </p:nvSpPr>
        <p:spPr>
          <a:xfrm>
            <a:off x="942747" y="1533059"/>
            <a:ext cx="2315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Query Encoding: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806D20-615F-0D0C-C2F9-07041CD3A0E3}"/>
              </a:ext>
            </a:extLst>
          </p:cNvPr>
          <p:cNvSpPr txBox="1"/>
          <p:nvPr/>
        </p:nvSpPr>
        <p:spPr>
          <a:xfrm>
            <a:off x="825892" y="3484010"/>
            <a:ext cx="2598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Learning Objective:</a:t>
            </a:r>
            <a:endParaRPr lang="zh-CN" altLang="en-US" sz="2400" dirty="0"/>
          </a:p>
        </p:txBody>
      </p:sp>
      <p:pic>
        <p:nvPicPr>
          <p:cNvPr id="8" name="图片 7" descr="图片包含 箭头&#10;&#10;描述已自动生成">
            <a:extLst>
              <a:ext uri="{FF2B5EF4-FFF2-40B4-BE49-F238E27FC236}">
                <a16:creationId xmlns:a16="http://schemas.microsoft.com/office/drawing/2014/main" id="{3346E515-AA96-2080-38A3-9ED6DD891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9" y="4333858"/>
            <a:ext cx="5983365" cy="94974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7A75251-B45B-37D9-B243-DE6547730AC9}"/>
              </a:ext>
            </a:extLst>
          </p:cNvPr>
          <p:cNvSpPr/>
          <p:nvPr/>
        </p:nvSpPr>
        <p:spPr>
          <a:xfrm>
            <a:off x="3403599" y="1371608"/>
            <a:ext cx="3781557" cy="17621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A6E135-A267-8018-907C-BA964A47CF14}"/>
              </a:ext>
            </a:extLst>
          </p:cNvPr>
          <p:cNvSpPr txBox="1"/>
          <p:nvPr/>
        </p:nvSpPr>
        <p:spPr>
          <a:xfrm>
            <a:off x="7228965" y="1851623"/>
            <a:ext cx="451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The query encoding procedure can be decomposed to sub-queries and finally to atomic queries.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050C98-9FF5-E78D-31F2-87E2CF3EEEEA}"/>
              </a:ext>
            </a:extLst>
          </p:cNvPr>
          <p:cNvSpPr txBox="1"/>
          <p:nvPr/>
        </p:nvSpPr>
        <p:spPr>
          <a:xfrm>
            <a:off x="5984443" y="5525353"/>
            <a:ext cx="5470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The privacy protection objective is to obfuscate private atomic queries; decrease the likelihood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9C4FD7-3BD6-4573-C8FE-2E503AA19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26" y="4283878"/>
            <a:ext cx="3781557" cy="1115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67862C-DA48-FB86-08BE-1DF1ECFEC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094" y="3354666"/>
            <a:ext cx="2419474" cy="68583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B0218BAF-8D0D-B901-8F44-F205F523E098}"/>
              </a:ext>
            </a:extLst>
          </p:cNvPr>
          <p:cNvSpPr txBox="1"/>
          <p:nvPr/>
        </p:nvSpPr>
        <p:spPr>
          <a:xfrm>
            <a:off x="825892" y="5525353"/>
            <a:ext cx="415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The original objective for public queries; increase the likelihood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682CB2B7-3D96-829F-4D3D-DBC4B71CD1F6}"/>
              </a:ext>
            </a:extLst>
          </p:cNvPr>
          <p:cNvSpPr/>
          <p:nvPr/>
        </p:nvSpPr>
        <p:spPr>
          <a:xfrm>
            <a:off x="825892" y="4277509"/>
            <a:ext cx="4154670" cy="115745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F83001E8-8505-72D0-1111-A7CBD0678A56}"/>
              </a:ext>
            </a:extLst>
          </p:cNvPr>
          <p:cNvSpPr/>
          <p:nvPr/>
        </p:nvSpPr>
        <p:spPr>
          <a:xfrm>
            <a:off x="5477334" y="4262779"/>
            <a:ext cx="6037070" cy="115745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6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F8B830-4644-EE03-87BC-0E74525D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HK" altLang="zh-CN" sz="4400" dirty="0"/>
              <a:t>Privacy-preserved NGDBs: Experiments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822BBB-E5B6-DC57-C37E-39726276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14</a:t>
            </a:fld>
            <a:endParaRPr lang="en-US"/>
          </a:p>
        </p:txBody>
      </p:sp>
      <p:pic>
        <p:nvPicPr>
          <p:cNvPr id="5" name="图片 4" descr="图表&#10;&#10;描述已自动生成">
            <a:extLst>
              <a:ext uri="{FF2B5EF4-FFF2-40B4-BE49-F238E27FC236}">
                <a16:creationId xmlns:a16="http://schemas.microsoft.com/office/drawing/2014/main" id="{49481282-07B2-DAD0-0AD3-00C9EFD20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18" y="1325563"/>
            <a:ext cx="4759145" cy="160515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F45142A-0BAA-01CA-CE61-9985F46CA0E8}"/>
              </a:ext>
            </a:extLst>
          </p:cNvPr>
          <p:cNvSpPr txBox="1"/>
          <p:nvPr/>
        </p:nvSpPr>
        <p:spPr>
          <a:xfrm>
            <a:off x="7743391" y="2907849"/>
            <a:ext cx="125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Query Type</a:t>
            </a:r>
            <a:endParaRPr lang="zh-CN" altLang="en-US" dirty="0"/>
          </a:p>
        </p:txBody>
      </p:sp>
      <p:pic>
        <p:nvPicPr>
          <p:cNvPr id="11" name="图片 10" descr="表格&#10;&#10;描述已自动生成">
            <a:extLst>
              <a:ext uri="{FF2B5EF4-FFF2-40B4-BE49-F238E27FC236}">
                <a16:creationId xmlns:a16="http://schemas.microsoft.com/office/drawing/2014/main" id="{238D8B21-5372-7AB6-C8C3-788E5E64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09" y="4136198"/>
            <a:ext cx="4570797" cy="2619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A4DE37C-2998-4E22-164E-4C3079AC9536}"/>
                  </a:ext>
                </a:extLst>
              </p:cNvPr>
              <p:cNvSpPr txBox="1"/>
              <p:nvPr/>
            </p:nvSpPr>
            <p:spPr>
              <a:xfrm>
                <a:off x="5477657" y="3440501"/>
                <a:ext cx="62658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𝑊𝑖𝑛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𝑇𝑢𝑟𝑖𝑛𝑔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𝐴𝑤𝑎𝑟𝑑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𝐺𝑟𝑒𝑎𝑡𝑒𝑟𝑇h𝑎𝑛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,1940</m:t>
                          </m:r>
                        </m:e>
                      </m:d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𝐵𝑜𝑟𝑛𝐼𝑛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𝐿𝑖𝑣𝑒𝑖𝑛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A4DE37C-2998-4E22-164E-4C3079AC9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57" y="3440501"/>
                <a:ext cx="6265886" cy="584775"/>
              </a:xfrm>
              <a:prstGeom prst="rect">
                <a:avLst/>
              </a:prstGeom>
              <a:blipFill>
                <a:blip r:embed="rId4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52E7F3-07F1-2D82-95A2-6BA7CB27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2" y="1458659"/>
            <a:ext cx="5503038" cy="5355078"/>
          </a:xfrm>
        </p:spPr>
        <p:txBody>
          <a:bodyPr>
            <a:normAutofit/>
          </a:bodyPr>
          <a:lstStyle/>
          <a:p>
            <a:r>
              <a:rPr lang="en-US" dirty="0"/>
              <a:t>Multi-relational knowledge graphs with numerical attributes</a:t>
            </a:r>
          </a:p>
          <a:p>
            <a:pPr lvl="1"/>
            <a:r>
              <a:rPr lang="en-US" dirty="0"/>
              <a:t>Attribute value projections </a:t>
            </a:r>
            <a:r>
              <a:rPr lang="en-US" dirty="0">
                <a:solidFill>
                  <a:schemeClr val="accent6"/>
                </a:solidFill>
              </a:rPr>
              <a:t>can be the same as traditional relation projection </a:t>
            </a:r>
            <a:r>
              <a:rPr lang="en-US" dirty="0"/>
              <a:t>if the values themselves are entities, e.g., locations</a:t>
            </a:r>
          </a:p>
          <a:p>
            <a:pPr lvl="1"/>
            <a:r>
              <a:rPr lang="en-US" dirty="0"/>
              <a:t>Attributes and their values are more </a:t>
            </a:r>
            <a:r>
              <a:rPr lang="en-US" dirty="0">
                <a:solidFill>
                  <a:schemeClr val="accent2"/>
                </a:solidFill>
              </a:rPr>
              <a:t>aligned with real-world privacy considerations</a:t>
            </a:r>
          </a:p>
          <a:p>
            <a:pPr lvl="1"/>
            <a:r>
              <a:rPr lang="en-US" dirty="0"/>
              <a:t>Attribute values are </a:t>
            </a:r>
            <a:r>
              <a:rPr lang="en-US" dirty="0">
                <a:solidFill>
                  <a:srgbClr val="FF0000"/>
                </a:solidFill>
              </a:rPr>
              <a:t>vulnerable to be attacked</a:t>
            </a:r>
            <a:r>
              <a:rPr lang="en-US" dirty="0"/>
              <a:t> as we can use group queries to attack individual’s information, which has been widely used as an illustration in differential privacy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7288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F8B830-4644-EE03-87BC-0E74525D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HK" altLang="zh-CN" sz="4400" dirty="0"/>
              <a:t>Privacy-preserved NGDBs: Experiments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822BBB-E5B6-DC57-C37E-39726276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15</a:t>
            </a:fld>
            <a:endParaRPr lang="en-US"/>
          </a:p>
        </p:txBody>
      </p:sp>
      <p:pic>
        <p:nvPicPr>
          <p:cNvPr id="7" name="内容占位符 6" descr="表格&#10;&#10;描述已自动生成">
            <a:extLst>
              <a:ext uri="{FF2B5EF4-FFF2-40B4-BE49-F238E27FC236}">
                <a16:creationId xmlns:a16="http://schemas.microsoft.com/office/drawing/2014/main" id="{DE3D8DD2-CEB7-26E8-4D77-B070D7AD1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1333"/>
            <a:ext cx="4922520" cy="5860142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C406C47-73E0-314C-DF50-233B580E7F15}"/>
              </a:ext>
            </a:extLst>
          </p:cNvPr>
          <p:cNvSpPr/>
          <p:nvPr/>
        </p:nvSpPr>
        <p:spPr>
          <a:xfrm>
            <a:off x="1859280" y="938348"/>
            <a:ext cx="812800" cy="23026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6BE890-17A8-B3AA-2982-DB9F5DBE5375}"/>
              </a:ext>
            </a:extLst>
          </p:cNvPr>
          <p:cNvSpPr txBox="1"/>
          <p:nvPr/>
        </p:nvSpPr>
        <p:spPr>
          <a:xfrm>
            <a:off x="6352302" y="1175443"/>
            <a:ext cx="261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Three commonly used query encoding methods</a:t>
            </a:r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847D8A-1AFF-9B91-0B8B-03EC95925380}"/>
              </a:ext>
            </a:extLst>
          </p:cNvPr>
          <p:cNvSpPr/>
          <p:nvPr/>
        </p:nvSpPr>
        <p:spPr>
          <a:xfrm>
            <a:off x="3403600" y="938348"/>
            <a:ext cx="1097280" cy="56859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33E039-C08E-B80A-1F2E-D5AA6DCD43D0}"/>
              </a:ext>
            </a:extLst>
          </p:cNvPr>
          <p:cNvSpPr txBox="1"/>
          <p:nvPr/>
        </p:nvSpPr>
        <p:spPr>
          <a:xfrm>
            <a:off x="6352303" y="2644170"/>
            <a:ext cx="5001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protection methods hurt the retrieval quality on </a:t>
            </a:r>
            <a:r>
              <a:rPr lang="en-US" altLang="zh-CN" sz="2400" dirty="0">
                <a:solidFill>
                  <a:schemeClr val="accent1"/>
                </a:solidFill>
              </a:rPr>
              <a:t>public sets</a:t>
            </a:r>
            <a:r>
              <a:rPr lang="en-US" altLang="zh-CN" sz="2400" dirty="0"/>
              <a:t>, but to make fair comparison, we tune the parameter to get similar performance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75B792-D1BE-BF76-4137-08C90774C1AC}"/>
              </a:ext>
            </a:extLst>
          </p:cNvPr>
          <p:cNvSpPr txBox="1"/>
          <p:nvPr/>
        </p:nvSpPr>
        <p:spPr>
          <a:xfrm>
            <a:off x="6352302" y="4576592"/>
            <a:ext cx="500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P-NGDB’s retrieval performance on </a:t>
            </a:r>
            <a:r>
              <a:rPr lang="en-US" altLang="zh-CN" sz="2400" dirty="0">
                <a:solidFill>
                  <a:srgbClr val="FF0000"/>
                </a:solidFill>
              </a:rPr>
              <a:t>private sets </a:t>
            </a:r>
            <a:r>
              <a:rPr lang="en-US" altLang="zh-CN" sz="2400" dirty="0"/>
              <a:t>drops more significantly denotes better privacy protection</a:t>
            </a:r>
            <a:endParaRPr lang="zh-CN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1B4024-0A92-7ADE-EFF5-EFB8A589BDE7}"/>
              </a:ext>
            </a:extLst>
          </p:cNvPr>
          <p:cNvSpPr/>
          <p:nvPr/>
        </p:nvSpPr>
        <p:spPr>
          <a:xfrm>
            <a:off x="2672080" y="1402578"/>
            <a:ext cx="2976880" cy="5887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8DA12-D433-09D1-BFF2-21763312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23" y="1218477"/>
            <a:ext cx="3088300" cy="11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 animBg="1"/>
      <p:bldP spid="8" grpId="1" animBg="1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F8B830-4644-EE03-87BC-0E74525D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77"/>
            <a:ext cx="10515600" cy="1325563"/>
          </a:xfrm>
        </p:spPr>
        <p:txBody>
          <a:bodyPr/>
          <a:lstStyle/>
          <a:p>
            <a:r>
              <a:rPr lang="en-HK" altLang="zh-CN" sz="4400" dirty="0"/>
              <a:t>Privacy-preserved NGDBs: Experiments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822BBB-E5B6-DC57-C37E-39726276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892C87-1BD0-EAB7-A640-11B62B65DD61}"/>
              </a:ext>
            </a:extLst>
          </p:cNvPr>
          <p:cNvSpPr txBox="1"/>
          <p:nvPr/>
        </p:nvSpPr>
        <p:spPr>
          <a:xfrm>
            <a:off x="2399290" y="4979310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Dataset Construction</a:t>
            </a:r>
            <a:endParaRPr lang="zh-CN" altLang="en-US" dirty="0"/>
          </a:p>
        </p:txBody>
      </p:sp>
      <p:pic>
        <p:nvPicPr>
          <p:cNvPr id="7" name="内容占位符 6" descr="图表, 折线图&#10;&#10;描述已自动生成">
            <a:extLst>
              <a:ext uri="{FF2B5EF4-FFF2-40B4-BE49-F238E27FC236}">
                <a16:creationId xmlns:a16="http://schemas.microsoft.com/office/drawing/2014/main" id="{15EC7FAC-120C-FF74-0145-119C7630A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1" y="1406843"/>
            <a:ext cx="6315319" cy="4351338"/>
          </a:xfr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E88B7B6-B2A3-6744-1E38-981EE5683262}"/>
              </a:ext>
            </a:extLst>
          </p:cNvPr>
          <p:cNvGrpSpPr/>
          <p:nvPr/>
        </p:nvGrpSpPr>
        <p:grpSpPr>
          <a:xfrm>
            <a:off x="1266137" y="5987018"/>
            <a:ext cx="5161280" cy="369332"/>
            <a:chOff x="3719776" y="5984915"/>
            <a:chExt cx="5161280" cy="369332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DC935C5A-1B98-2AE4-8C54-8DDA2DB742FC}"/>
                </a:ext>
              </a:extLst>
            </p:cNvPr>
            <p:cNvCxnSpPr/>
            <p:nvPr/>
          </p:nvCxnSpPr>
          <p:spPr>
            <a:xfrm>
              <a:off x="3719776" y="6350437"/>
              <a:ext cx="5161280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CD46A17-35FC-D712-B917-80656B979E39}"/>
                </a:ext>
              </a:extLst>
            </p:cNvPr>
            <p:cNvSpPr txBox="1"/>
            <p:nvPr/>
          </p:nvSpPr>
          <p:spPr>
            <a:xfrm>
              <a:off x="5288280" y="5984915"/>
              <a:ext cx="2024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</a:rPr>
                <a:t>Stronger protection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D81FBD-1C89-0EF9-91E8-D28B83E4F8B3}"/>
                  </a:ext>
                </a:extLst>
              </p:cNvPr>
              <p:cNvSpPr txBox="1"/>
              <p:nvPr/>
            </p:nvSpPr>
            <p:spPr>
              <a:xfrm>
                <a:off x="7090567" y="4517645"/>
                <a:ext cx="50014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We can select suitable privacy coefficients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according to the task.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0D81FBD-1C89-0EF9-91E8-D28B83E4F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67" y="4517645"/>
                <a:ext cx="5001497" cy="830997"/>
              </a:xfrm>
              <a:prstGeom prst="rect">
                <a:avLst/>
              </a:prstGeom>
              <a:blipFill>
                <a:blip r:embed="rId3"/>
                <a:stretch>
                  <a:fillRect l="-1827" t="-5882" b="-1617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735499F8-6FF8-7991-6C89-91F629B19553}"/>
              </a:ext>
            </a:extLst>
          </p:cNvPr>
          <p:cNvGrpSpPr/>
          <p:nvPr/>
        </p:nvGrpSpPr>
        <p:grpSpPr>
          <a:xfrm rot="16200000">
            <a:off x="5098737" y="2927141"/>
            <a:ext cx="1085671" cy="369332"/>
            <a:chOff x="3719776" y="5981106"/>
            <a:chExt cx="5161280" cy="369332"/>
          </a:xfrm>
        </p:grpSpPr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46DB6665-D543-9779-CE2A-5C84EBE30926}"/>
                </a:ext>
              </a:extLst>
            </p:cNvPr>
            <p:cNvCxnSpPr/>
            <p:nvPr/>
          </p:nvCxnSpPr>
          <p:spPr>
            <a:xfrm>
              <a:off x="3719776" y="6350437"/>
              <a:ext cx="5161280" cy="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C67EF0C-9C07-6E9C-54B5-823B64E205CC}"/>
                </a:ext>
              </a:extLst>
            </p:cNvPr>
            <p:cNvSpPr txBox="1"/>
            <p:nvPr/>
          </p:nvSpPr>
          <p:spPr>
            <a:xfrm>
              <a:off x="4792480" y="5981106"/>
              <a:ext cx="146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Better</a:t>
              </a:r>
              <a:endPara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E9804B4-6F1B-3D70-CEC1-74907502804E}"/>
              </a:ext>
            </a:extLst>
          </p:cNvPr>
          <p:cNvGrpSpPr/>
          <p:nvPr/>
        </p:nvGrpSpPr>
        <p:grpSpPr>
          <a:xfrm rot="16200000">
            <a:off x="2876754" y="3815145"/>
            <a:ext cx="834599" cy="369333"/>
            <a:chOff x="4443309" y="5995829"/>
            <a:chExt cx="3967680" cy="369333"/>
          </a:xfrm>
        </p:grpSpPr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E2CD8821-79F2-EE60-814A-2FB52CC9BD7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256675" y="4551793"/>
              <a:ext cx="3" cy="3626736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7F64DB0-B2B7-698E-5ED6-C049CAA8753F}"/>
                </a:ext>
              </a:extLst>
            </p:cNvPr>
            <p:cNvSpPr txBox="1"/>
            <p:nvPr/>
          </p:nvSpPr>
          <p:spPr>
            <a:xfrm>
              <a:off x="4761902" y="5995829"/>
              <a:ext cx="3649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Better</a:t>
              </a:r>
              <a:endPara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7FB186C-254D-50F8-3D48-8BDBCCEFAFCF}"/>
              </a:ext>
            </a:extLst>
          </p:cNvPr>
          <p:cNvSpPr txBox="1"/>
          <p:nvPr/>
        </p:nvSpPr>
        <p:spPr>
          <a:xfrm>
            <a:off x="7090566" y="3016888"/>
            <a:ext cx="500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There is a tradeoff between retrieval performance and privacy protection.</a:t>
            </a:r>
            <a:endParaRPr lang="zh-CN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304AC-E9B6-4A8A-BF70-9291F7076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839" y="1836246"/>
            <a:ext cx="2419474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1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9DD9-0A88-944D-95E8-65C8D7E9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23"/>
            <a:ext cx="10515600" cy="1001611"/>
          </a:xfrm>
        </p:spPr>
        <p:txBody>
          <a:bodyPr/>
          <a:lstStyle/>
          <a:p>
            <a:r>
              <a:rPr lang="en-HK" dirty="0"/>
              <a:t>An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E3D87-D149-EEEE-8A9C-C159F6DBE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046"/>
            <a:ext cx="10515600" cy="5301865"/>
          </a:xfrm>
        </p:spPr>
        <p:txBody>
          <a:bodyPr>
            <a:normAutofit/>
          </a:bodyPr>
          <a:lstStyle/>
          <a:p>
            <a:r>
              <a:rPr lang="en-HK" dirty="0"/>
              <a:t>From Web2.0 to Web3.0</a:t>
            </a:r>
          </a:p>
          <a:p>
            <a:pPr lvl="1"/>
            <a:r>
              <a:rPr lang="en-HK" dirty="0"/>
              <a:t>Decentralized data: users own their (neural) knowledge bases/graphs</a:t>
            </a:r>
          </a:p>
          <a:p>
            <a:pPr lvl="2"/>
            <a:r>
              <a:rPr lang="en-HK" dirty="0"/>
              <a:t>Monetarize by users’ data and time</a:t>
            </a:r>
          </a:p>
          <a:p>
            <a:pPr lvl="1"/>
            <a:r>
              <a:rPr lang="en-HK" dirty="0"/>
              <a:t>Permissionless, </a:t>
            </a:r>
            <a:r>
              <a:rPr lang="en-HK" dirty="0" err="1"/>
              <a:t>trustless</a:t>
            </a:r>
            <a:r>
              <a:rPr lang="en-HK" dirty="0"/>
              <a:t>, but accessible to users’ owned knowledge or data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r>
              <a:rPr lang="en-HK" dirty="0">
                <a:solidFill>
                  <a:srgbClr val="FF0000"/>
                </a:solidFill>
              </a:rPr>
              <a:t>Security and privacy </a:t>
            </a:r>
            <a:r>
              <a:rPr lang="en-HK" dirty="0"/>
              <a:t>of data and knowledge is the key!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BB1F7-2119-4D0C-4728-991CEE60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What is Web3.0? Features, Design, Skills, NFTs">
            <a:extLst>
              <a:ext uri="{FF2B5EF4-FFF2-40B4-BE49-F238E27FC236}">
                <a16:creationId xmlns:a16="http://schemas.microsoft.com/office/drawing/2014/main" id="{E7B1BA90-C20C-346A-EA25-34EC4AB5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11" y="2859965"/>
            <a:ext cx="4675378" cy="28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0C7AF5-B894-3D67-9715-48034BCB2348}"/>
              </a:ext>
            </a:extLst>
          </p:cNvPr>
          <p:cNvSpPr txBox="1"/>
          <p:nvPr/>
        </p:nvSpPr>
        <p:spPr>
          <a:xfrm>
            <a:off x="0" y="6538912"/>
            <a:ext cx="76666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400" dirty="0"/>
              <a:t>Figure from: </a:t>
            </a:r>
            <a:r>
              <a:rPr lang="en-HK" sz="1400" dirty="0">
                <a:hlinkClick r:id="rId3"/>
              </a:rPr>
              <a:t>https://vitalflux.com/what-is-web3-0-features-design-skills-nfts/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142623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8436-5432-45BB-BC1F-E4602502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48" y="25069"/>
            <a:ext cx="10515600" cy="1325563"/>
          </a:xfrm>
        </p:spPr>
        <p:txBody>
          <a:bodyPr/>
          <a:lstStyle/>
          <a:p>
            <a:r>
              <a:rPr lang="en-US" altLang="zh-CN" dirty="0"/>
              <a:t>Knowledge Sharing</a:t>
            </a:r>
            <a:endParaRPr lang="en-HK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3EE65B-1A34-479E-999E-B1EF1B577FF4}"/>
              </a:ext>
            </a:extLst>
          </p:cNvPr>
          <p:cNvSpPr/>
          <p:nvPr/>
        </p:nvSpPr>
        <p:spPr>
          <a:xfrm>
            <a:off x="4700419" y="3427357"/>
            <a:ext cx="1434229" cy="65517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Patient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09FF7D-7F2C-4A8B-8732-D8C6309A1110}"/>
              </a:ext>
            </a:extLst>
          </p:cNvPr>
          <p:cNvSpPr/>
          <p:nvPr/>
        </p:nvSpPr>
        <p:spPr>
          <a:xfrm>
            <a:off x="4633327" y="2267400"/>
            <a:ext cx="1562356" cy="6551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Symptom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6DCB70-1ADF-4A32-B776-258E2FB4DD45}"/>
              </a:ext>
            </a:extLst>
          </p:cNvPr>
          <p:cNvSpPr/>
          <p:nvPr/>
        </p:nvSpPr>
        <p:spPr>
          <a:xfrm>
            <a:off x="2732749" y="3425092"/>
            <a:ext cx="1481601" cy="655170"/>
          </a:xfrm>
          <a:prstGeom prst="ellipse">
            <a:avLst/>
          </a:prstGeom>
          <a:solidFill>
            <a:srgbClr val="AE78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Microbe</a:t>
            </a:r>
          </a:p>
        </p:txBody>
      </p:sp>
      <p:cxnSp>
        <p:nvCxnSpPr>
          <p:cNvPr id="11" name="Curved Connector 14">
            <a:extLst>
              <a:ext uri="{FF2B5EF4-FFF2-40B4-BE49-F238E27FC236}">
                <a16:creationId xmlns:a16="http://schemas.microsoft.com/office/drawing/2014/main" id="{301C6B77-D620-416F-B28E-B047F2B87C1F}"/>
              </a:ext>
            </a:extLst>
          </p:cNvPr>
          <p:cNvCxnSpPr>
            <a:cxnSpLocks/>
            <a:stCxn id="6" idx="0"/>
            <a:endCxn id="7" idx="4"/>
          </p:cNvCxnSpPr>
          <p:nvPr/>
        </p:nvCxnSpPr>
        <p:spPr>
          <a:xfrm rot="16200000" flipV="1">
            <a:off x="5163627" y="3173449"/>
            <a:ext cx="504787" cy="302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1A852A-1140-4776-B00C-E360E58BB604}"/>
              </a:ext>
            </a:extLst>
          </p:cNvPr>
          <p:cNvSpPr txBox="1"/>
          <p:nvPr/>
        </p:nvSpPr>
        <p:spPr>
          <a:xfrm>
            <a:off x="4920793" y="2920213"/>
            <a:ext cx="57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B7F497-A882-44E2-BEB0-2ABF8C3D7723}"/>
              </a:ext>
            </a:extLst>
          </p:cNvPr>
          <p:cNvCxnSpPr>
            <a:stCxn id="19" idx="4"/>
            <a:endCxn id="20" idx="0"/>
          </p:cNvCxnSpPr>
          <p:nvPr/>
        </p:nvCxnSpPr>
        <p:spPr>
          <a:xfrm flipH="1">
            <a:off x="10130881" y="4093993"/>
            <a:ext cx="4203" cy="532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E5D812-CC0D-49E9-9127-A508327F5049}"/>
              </a:ext>
            </a:extLst>
          </p:cNvPr>
          <p:cNvSpPr txBox="1"/>
          <p:nvPr/>
        </p:nvSpPr>
        <p:spPr>
          <a:xfrm>
            <a:off x="3751850" y="4395242"/>
            <a:ext cx="81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cause</a:t>
            </a:r>
          </a:p>
        </p:txBody>
      </p:sp>
      <p:cxnSp>
        <p:nvCxnSpPr>
          <p:cNvPr id="15" name="Curved Connector 18">
            <a:extLst>
              <a:ext uri="{FF2B5EF4-FFF2-40B4-BE49-F238E27FC236}">
                <a16:creationId xmlns:a16="http://schemas.microsoft.com/office/drawing/2014/main" id="{F64D1956-FD60-4CE9-BCFC-0FF55F73E78A}"/>
              </a:ext>
            </a:extLst>
          </p:cNvPr>
          <p:cNvCxnSpPr>
            <a:cxnSpLocks/>
            <a:stCxn id="8" idx="4"/>
            <a:endCxn id="27" idx="2"/>
          </p:cNvCxnSpPr>
          <p:nvPr/>
        </p:nvCxnSpPr>
        <p:spPr>
          <a:xfrm rot="16200000" flipH="1">
            <a:off x="3620482" y="3933330"/>
            <a:ext cx="879350" cy="1173214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9">
            <a:extLst>
              <a:ext uri="{FF2B5EF4-FFF2-40B4-BE49-F238E27FC236}">
                <a16:creationId xmlns:a16="http://schemas.microsoft.com/office/drawing/2014/main" id="{6606C1B4-6EF9-45DB-933C-7F2CC7C107FA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rot="10800000">
            <a:off x="4214351" y="3752678"/>
            <a:ext cx="486069" cy="226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21">
            <a:extLst>
              <a:ext uri="{FF2B5EF4-FFF2-40B4-BE49-F238E27FC236}">
                <a16:creationId xmlns:a16="http://schemas.microsoft.com/office/drawing/2014/main" id="{3606314A-2526-4C66-9824-93961DAA5444}"/>
              </a:ext>
            </a:extLst>
          </p:cNvPr>
          <p:cNvCxnSpPr>
            <a:cxnSpLocks/>
            <a:stCxn id="6" idx="4"/>
            <a:endCxn id="27" idx="0"/>
          </p:cNvCxnSpPr>
          <p:nvPr/>
        </p:nvCxnSpPr>
        <p:spPr>
          <a:xfrm rot="16200000" flipH="1">
            <a:off x="5147988" y="4352072"/>
            <a:ext cx="549500" cy="1040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0ACA21-13F4-439C-93B0-5A5FA43073B3}"/>
              </a:ext>
            </a:extLst>
          </p:cNvPr>
          <p:cNvSpPr txBox="1"/>
          <p:nvPr/>
        </p:nvSpPr>
        <p:spPr>
          <a:xfrm>
            <a:off x="5526024" y="4175095"/>
            <a:ext cx="57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613DD9-5D61-484B-9AFA-C2B961D3DA80}"/>
              </a:ext>
            </a:extLst>
          </p:cNvPr>
          <p:cNvSpPr/>
          <p:nvPr/>
        </p:nvSpPr>
        <p:spPr>
          <a:xfrm>
            <a:off x="9403160" y="3438823"/>
            <a:ext cx="1463847" cy="6551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Drug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3FB108-4006-44D3-8883-52B06EC5535B}"/>
              </a:ext>
            </a:extLst>
          </p:cNvPr>
          <p:cNvSpPr/>
          <p:nvPr/>
        </p:nvSpPr>
        <p:spPr>
          <a:xfrm>
            <a:off x="9242548" y="4625994"/>
            <a:ext cx="1776665" cy="6551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Compound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9F14E3-4417-4A74-BEF8-F0603DFBE9F2}"/>
              </a:ext>
            </a:extLst>
          </p:cNvPr>
          <p:cNvSpPr/>
          <p:nvPr/>
        </p:nvSpPr>
        <p:spPr>
          <a:xfrm>
            <a:off x="10410173" y="2041898"/>
            <a:ext cx="1644290" cy="65517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Side Effect</a:t>
            </a:r>
          </a:p>
        </p:txBody>
      </p:sp>
      <p:cxnSp>
        <p:nvCxnSpPr>
          <p:cNvPr id="22" name="Curved Connector 26">
            <a:extLst>
              <a:ext uri="{FF2B5EF4-FFF2-40B4-BE49-F238E27FC236}">
                <a16:creationId xmlns:a16="http://schemas.microsoft.com/office/drawing/2014/main" id="{233B9152-B672-416F-BC70-1BA8DFB26051}"/>
              </a:ext>
            </a:extLst>
          </p:cNvPr>
          <p:cNvCxnSpPr>
            <a:stCxn id="20" idx="3"/>
            <a:endCxn id="20" idx="5"/>
          </p:cNvCxnSpPr>
          <p:nvPr/>
        </p:nvCxnSpPr>
        <p:spPr>
          <a:xfrm rot="16200000" flipH="1">
            <a:off x="10130880" y="4557071"/>
            <a:ext cx="12700" cy="1256291"/>
          </a:xfrm>
          <a:prstGeom prst="curvedConnector3">
            <a:avLst>
              <a:gd name="adj1" fmla="val 255548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49FBA39-CAC2-476D-BD45-D4AE30A6EF04}"/>
              </a:ext>
            </a:extLst>
          </p:cNvPr>
          <p:cNvSpPr txBox="1"/>
          <p:nvPr/>
        </p:nvSpPr>
        <p:spPr>
          <a:xfrm>
            <a:off x="8547169" y="5147317"/>
            <a:ext cx="116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 b="0" dirty="0" err="1">
                <a:latin typeface="+mn-lt"/>
              </a:rPr>
              <a:t>similarTo</a:t>
            </a:r>
            <a:endParaRPr lang="en-US" b="0" dirty="0">
              <a:latin typeface="+mn-lt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ABEB7E00-8DFB-4D8F-B8DB-CD4DE627B1F2}"/>
              </a:ext>
            </a:extLst>
          </p:cNvPr>
          <p:cNvCxnSpPr>
            <a:stCxn id="19" idx="6"/>
            <a:endCxn id="21" idx="4"/>
          </p:cNvCxnSpPr>
          <p:nvPr/>
        </p:nvCxnSpPr>
        <p:spPr>
          <a:xfrm flipV="1">
            <a:off x="10867007" y="2697068"/>
            <a:ext cx="365311" cy="1069340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684F8F-C5B7-417B-9384-C0A8883A52B5}"/>
              </a:ext>
            </a:extLst>
          </p:cNvPr>
          <p:cNvSpPr txBox="1"/>
          <p:nvPr/>
        </p:nvSpPr>
        <p:spPr>
          <a:xfrm>
            <a:off x="11286107" y="304188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B2962C-8485-464D-AA1B-219631693553}"/>
              </a:ext>
            </a:extLst>
          </p:cNvPr>
          <p:cNvSpPr txBox="1"/>
          <p:nvPr/>
        </p:nvSpPr>
        <p:spPr>
          <a:xfrm>
            <a:off x="10147044" y="4144473"/>
            <a:ext cx="88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55F558-2FCC-43A6-8E4E-7E3D3FC730E1}"/>
              </a:ext>
            </a:extLst>
          </p:cNvPr>
          <p:cNvSpPr/>
          <p:nvPr/>
        </p:nvSpPr>
        <p:spPr>
          <a:xfrm>
            <a:off x="4646764" y="4632027"/>
            <a:ext cx="1562357" cy="6551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Disease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36E5BC-6BE7-441D-A49B-4FE8B665AC07}"/>
              </a:ext>
            </a:extLst>
          </p:cNvPr>
          <p:cNvSpPr/>
          <p:nvPr/>
        </p:nvSpPr>
        <p:spPr>
          <a:xfrm>
            <a:off x="8280287" y="2014820"/>
            <a:ext cx="1442673" cy="6551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Disease</a:t>
            </a:r>
          </a:p>
        </p:txBody>
      </p:sp>
      <p:cxnSp>
        <p:nvCxnSpPr>
          <p:cNvPr id="29" name="Curved Connector 33">
            <a:extLst>
              <a:ext uri="{FF2B5EF4-FFF2-40B4-BE49-F238E27FC236}">
                <a16:creationId xmlns:a16="http://schemas.microsoft.com/office/drawing/2014/main" id="{B5E8055A-ADD4-4306-90A2-24FC31D5321A}"/>
              </a:ext>
            </a:extLst>
          </p:cNvPr>
          <p:cNvCxnSpPr>
            <a:stCxn id="28" idx="4"/>
            <a:endCxn id="19" idx="2"/>
          </p:cNvCxnSpPr>
          <p:nvPr/>
        </p:nvCxnSpPr>
        <p:spPr>
          <a:xfrm rot="16200000" flipH="1">
            <a:off x="8654183" y="3017431"/>
            <a:ext cx="1096418" cy="401536"/>
          </a:xfrm>
          <a:prstGeom prst="curved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39CA2F3-3C8D-42C9-AE76-1371390BC078}"/>
              </a:ext>
            </a:extLst>
          </p:cNvPr>
          <p:cNvSpPr txBox="1"/>
          <p:nvPr/>
        </p:nvSpPr>
        <p:spPr>
          <a:xfrm>
            <a:off x="9083361" y="3008788"/>
            <a:ext cx="63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8BFA10-3807-4A14-B5B2-4539A0964487}"/>
              </a:ext>
            </a:extLst>
          </p:cNvPr>
          <p:cNvSpPr txBox="1"/>
          <p:nvPr/>
        </p:nvSpPr>
        <p:spPr>
          <a:xfrm>
            <a:off x="4051068" y="3299991"/>
            <a:ext cx="81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infect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072BEF-7360-42F2-9CE3-DB226FBF0B07}"/>
              </a:ext>
            </a:extLst>
          </p:cNvPr>
          <p:cNvSpPr/>
          <p:nvPr/>
        </p:nvSpPr>
        <p:spPr>
          <a:xfrm>
            <a:off x="6610079" y="3429000"/>
            <a:ext cx="1463847" cy="6551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Drug</a:t>
            </a:r>
          </a:p>
        </p:txBody>
      </p:sp>
      <p:cxnSp>
        <p:nvCxnSpPr>
          <p:cNvPr id="35" name="Curved Connector 19">
            <a:extLst>
              <a:ext uri="{FF2B5EF4-FFF2-40B4-BE49-F238E27FC236}">
                <a16:creationId xmlns:a16="http://schemas.microsoft.com/office/drawing/2014/main" id="{DDF31904-2CE2-4677-9DEA-9FB1EECA3F8D}"/>
              </a:ext>
            </a:extLst>
          </p:cNvPr>
          <p:cNvCxnSpPr>
            <a:cxnSpLocks/>
            <a:stCxn id="6" idx="6"/>
            <a:endCxn id="34" idx="2"/>
          </p:cNvCxnSpPr>
          <p:nvPr/>
        </p:nvCxnSpPr>
        <p:spPr>
          <a:xfrm>
            <a:off x="6134648" y="3754942"/>
            <a:ext cx="475431" cy="164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63A45338-9445-424A-869C-03916C49484D}"/>
              </a:ext>
            </a:extLst>
          </p:cNvPr>
          <p:cNvSpPr/>
          <p:nvPr/>
        </p:nvSpPr>
        <p:spPr>
          <a:xfrm>
            <a:off x="216461" y="2168318"/>
            <a:ext cx="1462133" cy="655170"/>
          </a:xfrm>
          <a:prstGeom prst="ellipse">
            <a:avLst/>
          </a:prstGeom>
          <a:solidFill>
            <a:srgbClr val="FF8F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Gene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D963C38-2EE3-4517-8772-55DB33A9E05E}"/>
              </a:ext>
            </a:extLst>
          </p:cNvPr>
          <p:cNvSpPr/>
          <p:nvPr/>
        </p:nvSpPr>
        <p:spPr>
          <a:xfrm>
            <a:off x="226392" y="3235273"/>
            <a:ext cx="1434229" cy="65517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Patient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81EE10-16E4-4889-8D9B-3ACD9238FEE5}"/>
              </a:ext>
            </a:extLst>
          </p:cNvPr>
          <p:cNvSpPr txBox="1"/>
          <p:nvPr/>
        </p:nvSpPr>
        <p:spPr>
          <a:xfrm>
            <a:off x="990406" y="2823488"/>
            <a:ext cx="12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carriedBy</a:t>
            </a:r>
            <a:endParaRPr lang="en-US" dirty="0"/>
          </a:p>
        </p:txBody>
      </p:sp>
      <p:cxnSp>
        <p:nvCxnSpPr>
          <p:cNvPr id="77" name="Curved Connector 14">
            <a:extLst>
              <a:ext uri="{FF2B5EF4-FFF2-40B4-BE49-F238E27FC236}">
                <a16:creationId xmlns:a16="http://schemas.microsoft.com/office/drawing/2014/main" id="{E48411FB-4EBC-410D-A215-9DE1C57FAF9C}"/>
              </a:ext>
            </a:extLst>
          </p:cNvPr>
          <p:cNvCxnSpPr>
            <a:cxnSpLocks/>
            <a:stCxn id="75" idx="0"/>
            <a:endCxn id="74" idx="4"/>
          </p:cNvCxnSpPr>
          <p:nvPr/>
        </p:nvCxnSpPr>
        <p:spPr>
          <a:xfrm rot="5400000" flipH="1" flipV="1">
            <a:off x="739625" y="3027371"/>
            <a:ext cx="411785" cy="402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AC81DC8-7315-49CC-854C-885F66A3F02A}"/>
              </a:ext>
            </a:extLst>
          </p:cNvPr>
          <p:cNvSpPr txBox="1"/>
          <p:nvPr/>
        </p:nvSpPr>
        <p:spPr>
          <a:xfrm>
            <a:off x="6126052" y="3341810"/>
            <a:ext cx="8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</a:t>
            </a:r>
          </a:p>
        </p:txBody>
      </p:sp>
      <p:cxnSp>
        <p:nvCxnSpPr>
          <p:cNvPr id="121" name="Curved Connector 14">
            <a:extLst>
              <a:ext uri="{FF2B5EF4-FFF2-40B4-BE49-F238E27FC236}">
                <a16:creationId xmlns:a16="http://schemas.microsoft.com/office/drawing/2014/main" id="{8E04A7A9-6EC0-431B-8CA4-58D5AFE36214}"/>
              </a:ext>
            </a:extLst>
          </p:cNvPr>
          <p:cNvCxnSpPr>
            <a:cxnSpLocks/>
            <a:stCxn id="74" idx="6"/>
            <a:endCxn id="74" idx="0"/>
          </p:cNvCxnSpPr>
          <p:nvPr/>
        </p:nvCxnSpPr>
        <p:spPr>
          <a:xfrm flipH="1" flipV="1">
            <a:off x="947528" y="2168318"/>
            <a:ext cx="731066" cy="327585"/>
          </a:xfrm>
          <a:prstGeom prst="curvedConnector4">
            <a:avLst>
              <a:gd name="adj1" fmla="val -74835"/>
              <a:gd name="adj2" fmla="val 21682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17ABA77-9529-4B33-8D4F-97448DA2D14C}"/>
              </a:ext>
            </a:extLst>
          </p:cNvPr>
          <p:cNvSpPr txBox="1"/>
          <p:nvPr/>
        </p:nvSpPr>
        <p:spPr>
          <a:xfrm>
            <a:off x="2141804" y="1667505"/>
            <a:ext cx="12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13D856E-60E6-4E2E-8B24-D7F5ABD478A7}"/>
              </a:ext>
            </a:extLst>
          </p:cNvPr>
          <p:cNvSpPr txBox="1"/>
          <p:nvPr/>
        </p:nvSpPr>
        <p:spPr>
          <a:xfrm>
            <a:off x="216461" y="5682966"/>
            <a:ext cx="3435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/>
              <a:t>KG 1 from a gene engineering company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B3A65B3-3D9E-4A85-962D-0C67889BF18B}"/>
              </a:ext>
            </a:extLst>
          </p:cNvPr>
          <p:cNvSpPr txBox="1"/>
          <p:nvPr/>
        </p:nvSpPr>
        <p:spPr>
          <a:xfrm>
            <a:off x="4011172" y="5734038"/>
            <a:ext cx="3127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800" dirty="0"/>
              <a:t>KG 2 from a hospital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4AE08A3-5247-424A-B4AE-61C4BD9C0756}"/>
              </a:ext>
            </a:extLst>
          </p:cNvPr>
          <p:cNvSpPr txBox="1"/>
          <p:nvPr/>
        </p:nvSpPr>
        <p:spPr>
          <a:xfrm>
            <a:off x="8298534" y="5719597"/>
            <a:ext cx="3893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/>
              <a:t>KG 3 from a pharmaceutical company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0D6E043-1D77-47CA-9222-1ADE52A2C262}"/>
              </a:ext>
            </a:extLst>
          </p:cNvPr>
          <p:cNvSpPr/>
          <p:nvPr/>
        </p:nvSpPr>
        <p:spPr>
          <a:xfrm>
            <a:off x="226392" y="4579908"/>
            <a:ext cx="1442673" cy="6551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Disease</a:t>
            </a:r>
          </a:p>
        </p:txBody>
      </p:sp>
      <p:cxnSp>
        <p:nvCxnSpPr>
          <p:cNvPr id="131" name="Curved Connector 14">
            <a:extLst>
              <a:ext uri="{FF2B5EF4-FFF2-40B4-BE49-F238E27FC236}">
                <a16:creationId xmlns:a16="http://schemas.microsoft.com/office/drawing/2014/main" id="{8436206F-5BB7-4051-9199-7F707DC8BEA6}"/>
              </a:ext>
            </a:extLst>
          </p:cNvPr>
          <p:cNvCxnSpPr>
            <a:cxnSpLocks/>
            <a:stCxn id="130" idx="0"/>
            <a:endCxn id="75" idx="4"/>
          </p:cNvCxnSpPr>
          <p:nvPr/>
        </p:nvCxnSpPr>
        <p:spPr>
          <a:xfrm rot="16200000" flipV="1">
            <a:off x="600886" y="4233065"/>
            <a:ext cx="689465" cy="422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5F6ECAD9-6CCF-4044-AE61-171EF807F69E}"/>
              </a:ext>
            </a:extLst>
          </p:cNvPr>
          <p:cNvSpPr txBox="1"/>
          <p:nvPr/>
        </p:nvSpPr>
        <p:spPr>
          <a:xfrm>
            <a:off x="958701" y="3987944"/>
            <a:ext cx="57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A230F-E14F-4F13-AA53-063A346A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BB82-63A4-4F1D-8071-914B6C2D475F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96268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B524-4618-42D9-BD82-926A37F1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8" y="0"/>
            <a:ext cx="9615791" cy="1325563"/>
          </a:xfrm>
        </p:spPr>
        <p:txBody>
          <a:bodyPr/>
          <a:lstStyle/>
          <a:p>
            <a:r>
              <a:rPr lang="en-US" altLang="zh-CN" dirty="0"/>
              <a:t>Knowledge Sharing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5D599-E853-49D8-B113-71ED648C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506537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Each party has its private part of data, which cannot be disclosed to others</a:t>
            </a:r>
          </a:p>
          <a:p>
            <a:pPr lvl="1"/>
            <a:r>
              <a:rPr lang="en-US" dirty="0"/>
              <a:t>Patient information</a:t>
            </a:r>
          </a:p>
          <a:p>
            <a:pPr lvl="1"/>
            <a:r>
              <a:rPr lang="en-US" dirty="0"/>
              <a:t>Drag chemical compound </a:t>
            </a:r>
          </a:p>
          <a:p>
            <a:pPr lvl="1"/>
            <a:r>
              <a:rPr lang="en-US" dirty="0"/>
              <a:t>Personal gene expressions</a:t>
            </a:r>
          </a:p>
          <a:p>
            <a:pPr lvl="1"/>
            <a:endParaRPr lang="en-US" dirty="0"/>
          </a:p>
          <a:p>
            <a:r>
              <a:rPr lang="en-US" dirty="0"/>
              <a:t>Even if privacy is not a concern, they would not expose their knowledge to other companies except they can also benefit from others</a:t>
            </a:r>
          </a:p>
          <a:p>
            <a:pPr lvl="1"/>
            <a:r>
              <a:rPr lang="en-US" dirty="0"/>
              <a:t>Existing drug repurposing failure cases</a:t>
            </a:r>
          </a:p>
          <a:p>
            <a:pPr lvl="1"/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B0110-08AE-4E22-900C-5C6FB830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BB82-63A4-4F1D-8071-914B6C2D475F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277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AFBDB-DF75-A6F1-89BB-7537E77B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65"/>
            <a:ext cx="10515600" cy="1325563"/>
          </a:xfrm>
        </p:spPr>
        <p:txBody>
          <a:bodyPr/>
          <a:lstStyle/>
          <a:p>
            <a:r>
              <a:rPr lang="en-US" altLang="zh-CN" dirty="0"/>
              <a:t>Our Research in the Era of LLMs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EA7ED1-A737-DCBF-4BEB-97393FA2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753"/>
            <a:ext cx="10515600" cy="4561596"/>
          </a:xfrm>
        </p:spPr>
        <p:txBody>
          <a:bodyPr>
            <a:normAutofit/>
          </a:bodyPr>
          <a:lstStyle/>
          <a:p>
            <a:r>
              <a:rPr lang="en-HK" altLang="zh-CN" dirty="0"/>
              <a:t>LLMs have “killed” many research directions</a:t>
            </a:r>
            <a:endParaRPr lang="zh-CN" altLang="en-US" dirty="0"/>
          </a:p>
          <a:p>
            <a:endParaRPr lang="en-US" altLang="zh-CN" dirty="0"/>
          </a:p>
          <a:p>
            <a:r>
              <a:rPr lang="en-US" altLang="zh-CN" dirty="0"/>
              <a:t>What do we do? IMHO,</a:t>
            </a:r>
          </a:p>
          <a:p>
            <a:pPr lvl="1"/>
            <a:r>
              <a:rPr lang="en-US" altLang="zh-CN" dirty="0"/>
              <a:t>The challenges that LLMs still face</a:t>
            </a:r>
          </a:p>
          <a:p>
            <a:pPr lvl="1"/>
            <a:r>
              <a:rPr lang="en-US" altLang="zh-CN" dirty="0"/>
              <a:t>The existing/new applications that LLMs enable</a:t>
            </a:r>
          </a:p>
          <a:p>
            <a:pPr lvl="1"/>
            <a:endParaRPr lang="en-US" altLang="zh-CN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FE4CEB-5F95-B9E6-F301-E694B419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148D29-2FE6-5642-3A83-45A39E8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13" y="1706530"/>
            <a:ext cx="3702996" cy="3702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5C679B-C86C-95F6-BD63-097ECBC97D0C}"/>
              </a:ext>
            </a:extLst>
          </p:cNvPr>
          <p:cNvSpPr txBox="1"/>
          <p:nvPr/>
        </p:nvSpPr>
        <p:spPr>
          <a:xfrm>
            <a:off x="8304381" y="5504728"/>
            <a:ext cx="3355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-apple-system"/>
              </a:rPr>
              <a:t>Image generated by Stable Diffusion v3 Medium - by fal.ai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47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6941-8C6B-063E-EBDC-4D3FDA6F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36" y="-26107"/>
            <a:ext cx="10515600" cy="1325563"/>
          </a:xfrm>
        </p:spPr>
        <p:txBody>
          <a:bodyPr/>
          <a:lstStyle/>
          <a:p>
            <a:r>
              <a:rPr lang="en-CN" dirty="0"/>
              <a:t>Types of </a:t>
            </a:r>
            <a:r>
              <a:rPr lang="en-US" altLang="zh-CN" dirty="0"/>
              <a:t>Queries for Knowledge Sharing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CEB3B-BCCE-2B24-B3AE-7B131EBE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组合 375">
            <a:extLst>
              <a:ext uri="{FF2B5EF4-FFF2-40B4-BE49-F238E27FC236}">
                <a16:creationId xmlns:a16="http://schemas.microsoft.com/office/drawing/2014/main" id="{AB6E402A-E012-AC15-91F7-21FFAC7AE6F2}"/>
              </a:ext>
            </a:extLst>
          </p:cNvPr>
          <p:cNvGrpSpPr/>
          <p:nvPr/>
        </p:nvGrpSpPr>
        <p:grpSpPr>
          <a:xfrm>
            <a:off x="3546739" y="2133276"/>
            <a:ext cx="3025355" cy="2508229"/>
            <a:chOff x="6829259" y="1081310"/>
            <a:chExt cx="3025355" cy="2508229"/>
          </a:xfrm>
        </p:grpSpPr>
        <p:sp>
          <p:nvSpPr>
            <p:cNvPr id="6" name="椭圆 243">
              <a:extLst>
                <a:ext uri="{FF2B5EF4-FFF2-40B4-BE49-F238E27FC236}">
                  <a16:creationId xmlns:a16="http://schemas.microsoft.com/office/drawing/2014/main" id="{60DCA3CF-802B-F1F1-C28E-426261F2F299}"/>
                </a:ext>
              </a:extLst>
            </p:cNvPr>
            <p:cNvSpPr/>
            <p:nvPr/>
          </p:nvSpPr>
          <p:spPr>
            <a:xfrm>
              <a:off x="8838133" y="1867978"/>
              <a:ext cx="218823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椭圆 244">
              <a:extLst>
                <a:ext uri="{FF2B5EF4-FFF2-40B4-BE49-F238E27FC236}">
                  <a16:creationId xmlns:a16="http://schemas.microsoft.com/office/drawing/2014/main" id="{4A7284B5-49DD-E9E1-5387-AB3F0FDFC0A3}"/>
                </a:ext>
              </a:extLst>
            </p:cNvPr>
            <p:cNvSpPr/>
            <p:nvPr/>
          </p:nvSpPr>
          <p:spPr>
            <a:xfrm>
              <a:off x="7582251" y="2495959"/>
              <a:ext cx="230055" cy="25132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椭圆 245">
              <a:extLst>
                <a:ext uri="{FF2B5EF4-FFF2-40B4-BE49-F238E27FC236}">
                  <a16:creationId xmlns:a16="http://schemas.microsoft.com/office/drawing/2014/main" id="{50FA57AF-1ADA-2CD5-10FE-E33C6EAB6455}"/>
                </a:ext>
              </a:extLst>
            </p:cNvPr>
            <p:cNvSpPr/>
            <p:nvPr/>
          </p:nvSpPr>
          <p:spPr>
            <a:xfrm>
              <a:off x="8630392" y="2602451"/>
              <a:ext cx="218823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椭圆 246">
              <a:extLst>
                <a:ext uri="{FF2B5EF4-FFF2-40B4-BE49-F238E27FC236}">
                  <a16:creationId xmlns:a16="http://schemas.microsoft.com/office/drawing/2014/main" id="{8D81B50D-7300-88EB-B222-28467832D421}"/>
                </a:ext>
              </a:extLst>
            </p:cNvPr>
            <p:cNvSpPr/>
            <p:nvPr/>
          </p:nvSpPr>
          <p:spPr>
            <a:xfrm>
              <a:off x="8202850" y="1846515"/>
              <a:ext cx="218823" cy="25132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文本框 247">
              <a:extLst>
                <a:ext uri="{FF2B5EF4-FFF2-40B4-BE49-F238E27FC236}">
                  <a16:creationId xmlns:a16="http://schemas.microsoft.com/office/drawing/2014/main" id="{17A30CE4-5199-4242-F1BC-EA214E87A4FE}"/>
                </a:ext>
              </a:extLst>
            </p:cNvPr>
            <p:cNvSpPr txBox="1"/>
            <p:nvPr/>
          </p:nvSpPr>
          <p:spPr>
            <a:xfrm>
              <a:off x="7119381" y="2739753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Einstein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248">
              <a:extLst>
                <a:ext uri="{FF2B5EF4-FFF2-40B4-BE49-F238E27FC236}">
                  <a16:creationId xmlns:a16="http://schemas.microsoft.com/office/drawing/2014/main" id="{3FE54F6D-FBF3-0836-56AD-91FBBEE3F11B}"/>
                </a:ext>
              </a:extLst>
            </p:cNvPr>
            <p:cNvSpPr txBox="1"/>
            <p:nvPr/>
          </p:nvSpPr>
          <p:spPr>
            <a:xfrm>
              <a:off x="6983830" y="1367877"/>
              <a:ext cx="11897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Schrödinger</a:t>
              </a:r>
              <a:endParaRPr lang="zh-CN" altLang="en-US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箭头连接符 249">
              <a:extLst>
                <a:ext uri="{FF2B5EF4-FFF2-40B4-BE49-F238E27FC236}">
                  <a16:creationId xmlns:a16="http://schemas.microsoft.com/office/drawing/2014/main" id="{EAF696BA-C311-C050-A54B-C9A565D8773C}"/>
                </a:ext>
              </a:extLst>
            </p:cNvPr>
            <p:cNvCxnSpPr>
              <a:cxnSpLocks/>
              <a:stCxn id="9" idx="3"/>
              <a:endCxn id="7" idx="7"/>
            </p:cNvCxnSpPr>
            <p:nvPr/>
          </p:nvCxnSpPr>
          <p:spPr>
            <a:xfrm flipH="1">
              <a:off x="7778615" y="2061037"/>
              <a:ext cx="456281" cy="471728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250">
              <a:extLst>
                <a:ext uri="{FF2B5EF4-FFF2-40B4-BE49-F238E27FC236}">
                  <a16:creationId xmlns:a16="http://schemas.microsoft.com/office/drawing/2014/main" id="{41710416-4140-0487-9E62-C9F3E7993F22}"/>
                </a:ext>
              </a:extLst>
            </p:cNvPr>
            <p:cNvCxnSpPr>
              <a:cxnSpLocks/>
              <a:stCxn id="9" idx="4"/>
              <a:endCxn id="8" idx="1"/>
            </p:cNvCxnSpPr>
            <p:nvPr/>
          </p:nvCxnSpPr>
          <p:spPr>
            <a:xfrm>
              <a:off x="8312262" y="2097843"/>
              <a:ext cx="350176" cy="541414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251">
              <a:extLst>
                <a:ext uri="{FF2B5EF4-FFF2-40B4-BE49-F238E27FC236}">
                  <a16:creationId xmlns:a16="http://schemas.microsoft.com/office/drawing/2014/main" id="{714773F8-D1A8-80D8-B396-44FBBDF298F6}"/>
                </a:ext>
              </a:extLst>
            </p:cNvPr>
            <p:cNvCxnSpPr>
              <a:cxnSpLocks/>
              <a:stCxn id="9" idx="6"/>
              <a:endCxn id="6" idx="2"/>
            </p:cNvCxnSpPr>
            <p:nvPr/>
          </p:nvCxnSpPr>
          <p:spPr>
            <a:xfrm>
              <a:off x="8421673" y="1972179"/>
              <a:ext cx="416460" cy="21463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253">
              <a:extLst>
                <a:ext uri="{FF2B5EF4-FFF2-40B4-BE49-F238E27FC236}">
                  <a16:creationId xmlns:a16="http://schemas.microsoft.com/office/drawing/2014/main" id="{CAD07D25-6906-19FF-67A6-8BDB1FCA2DBE}"/>
                </a:ext>
              </a:extLst>
            </p:cNvPr>
            <p:cNvSpPr txBox="1"/>
            <p:nvPr/>
          </p:nvSpPr>
          <p:spPr>
            <a:xfrm>
              <a:off x="8015096" y="1556695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>
                  <a:solidFill>
                    <a:schemeClr val="accent5"/>
                  </a:solidFill>
                </a:rPr>
                <a:t>Physics</a:t>
              </a:r>
              <a:endParaRPr lang="zh-CN" alt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6" name="椭圆 254">
              <a:extLst>
                <a:ext uri="{FF2B5EF4-FFF2-40B4-BE49-F238E27FC236}">
                  <a16:creationId xmlns:a16="http://schemas.microsoft.com/office/drawing/2014/main" id="{D4C48830-9E7A-FFB6-5FF8-68744930157F}"/>
                </a:ext>
              </a:extLst>
            </p:cNvPr>
            <p:cNvSpPr/>
            <p:nvPr/>
          </p:nvSpPr>
          <p:spPr>
            <a:xfrm>
              <a:off x="7542668" y="1655888"/>
              <a:ext cx="230055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接箭头连接符 255">
              <a:extLst>
                <a:ext uri="{FF2B5EF4-FFF2-40B4-BE49-F238E27FC236}">
                  <a16:creationId xmlns:a16="http://schemas.microsoft.com/office/drawing/2014/main" id="{10C438E2-BD65-6EF7-704F-BE5CDDF5A476}"/>
                </a:ext>
              </a:extLst>
            </p:cNvPr>
            <p:cNvCxnSpPr>
              <a:cxnSpLocks/>
              <a:stCxn id="16" idx="4"/>
              <a:endCxn id="7" idx="0"/>
            </p:cNvCxnSpPr>
            <p:nvPr/>
          </p:nvCxnSpPr>
          <p:spPr>
            <a:xfrm>
              <a:off x="7657696" y="1907216"/>
              <a:ext cx="39583" cy="588743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257">
              <a:extLst>
                <a:ext uri="{FF2B5EF4-FFF2-40B4-BE49-F238E27FC236}">
                  <a16:creationId xmlns:a16="http://schemas.microsoft.com/office/drawing/2014/main" id="{113B74F8-0F62-00C0-B293-72DFAAFE2C72}"/>
                </a:ext>
              </a:extLst>
            </p:cNvPr>
            <p:cNvCxnSpPr>
              <a:cxnSpLocks/>
              <a:stCxn id="19" idx="3"/>
              <a:endCxn id="16" idx="0"/>
            </p:cNvCxnSpPr>
            <p:nvPr/>
          </p:nvCxnSpPr>
          <p:spPr>
            <a:xfrm flipH="1">
              <a:off x="7657696" y="1295832"/>
              <a:ext cx="391091" cy="360056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258">
              <a:extLst>
                <a:ext uri="{FF2B5EF4-FFF2-40B4-BE49-F238E27FC236}">
                  <a16:creationId xmlns:a16="http://schemas.microsoft.com/office/drawing/2014/main" id="{002F3A4B-C602-7A4A-15C4-BADA6CEEF4D4}"/>
                </a:ext>
              </a:extLst>
            </p:cNvPr>
            <p:cNvSpPr/>
            <p:nvPr/>
          </p:nvSpPr>
          <p:spPr>
            <a:xfrm>
              <a:off x="8015096" y="1081310"/>
              <a:ext cx="230055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直接箭头连接符 262">
              <a:extLst>
                <a:ext uri="{FF2B5EF4-FFF2-40B4-BE49-F238E27FC236}">
                  <a16:creationId xmlns:a16="http://schemas.microsoft.com/office/drawing/2014/main" id="{E4E979E5-6F38-E898-4B6F-5FB7B263331F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 flipV="1">
              <a:off x="7812306" y="2621623"/>
              <a:ext cx="818086" cy="106492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65">
              <a:extLst>
                <a:ext uri="{FF2B5EF4-FFF2-40B4-BE49-F238E27FC236}">
                  <a16:creationId xmlns:a16="http://schemas.microsoft.com/office/drawing/2014/main" id="{C9CD99B4-739D-35CB-28ED-264EA82A5B6B}"/>
                </a:ext>
              </a:extLst>
            </p:cNvPr>
            <p:cNvSpPr txBox="1"/>
            <p:nvPr/>
          </p:nvSpPr>
          <p:spPr>
            <a:xfrm>
              <a:off x="7988397" y="3004764"/>
              <a:ext cx="1866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Knowledge Graph-2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Academic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文本框 271">
              <a:extLst>
                <a:ext uri="{FF2B5EF4-FFF2-40B4-BE49-F238E27FC236}">
                  <a16:creationId xmlns:a16="http://schemas.microsoft.com/office/drawing/2014/main" id="{F74B0B09-CC95-1412-63EC-FC02C3854F00}"/>
                </a:ext>
              </a:extLst>
            </p:cNvPr>
            <p:cNvSpPr txBox="1"/>
            <p:nvPr/>
          </p:nvSpPr>
          <p:spPr>
            <a:xfrm>
              <a:off x="7904021" y="2165022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>
                  <a:solidFill>
                    <a:schemeClr val="accent5"/>
                  </a:solidFill>
                </a:rPr>
                <a:t>Study</a:t>
              </a:r>
              <a:endParaRPr lang="zh-CN" alt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3" name="文本框 274">
              <a:extLst>
                <a:ext uri="{FF2B5EF4-FFF2-40B4-BE49-F238E27FC236}">
                  <a16:creationId xmlns:a16="http://schemas.microsoft.com/office/drawing/2014/main" id="{AC9982F5-0040-C84C-8CE0-9C02AAA68C9F}"/>
                </a:ext>
              </a:extLst>
            </p:cNvPr>
            <p:cNvSpPr txBox="1"/>
            <p:nvPr/>
          </p:nvSpPr>
          <p:spPr>
            <a:xfrm>
              <a:off x="6829259" y="1977300"/>
              <a:ext cx="13163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>
                  <a:solidFill>
                    <a:schemeClr val="accent5"/>
                  </a:solidFill>
                </a:rPr>
                <a:t>Collaboration</a:t>
              </a:r>
              <a:endParaRPr lang="zh-CN" alt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4" name="组合 377">
            <a:extLst>
              <a:ext uri="{FF2B5EF4-FFF2-40B4-BE49-F238E27FC236}">
                <a16:creationId xmlns:a16="http://schemas.microsoft.com/office/drawing/2014/main" id="{011313C0-DC0A-AA55-0558-3ADF11B0924B}"/>
              </a:ext>
            </a:extLst>
          </p:cNvPr>
          <p:cNvGrpSpPr/>
          <p:nvPr/>
        </p:nvGrpSpPr>
        <p:grpSpPr>
          <a:xfrm>
            <a:off x="383996" y="1647707"/>
            <a:ext cx="2848592" cy="2485803"/>
            <a:chOff x="3365824" y="670514"/>
            <a:chExt cx="2848592" cy="2485803"/>
          </a:xfrm>
        </p:grpSpPr>
        <p:sp>
          <p:nvSpPr>
            <p:cNvPr id="25" name="椭圆 2">
              <a:extLst>
                <a:ext uri="{FF2B5EF4-FFF2-40B4-BE49-F238E27FC236}">
                  <a16:creationId xmlns:a16="http://schemas.microsoft.com/office/drawing/2014/main" id="{E9696E2C-4478-1E80-A85E-484D798CF8C5}"/>
                </a:ext>
              </a:extLst>
            </p:cNvPr>
            <p:cNvSpPr/>
            <p:nvPr/>
          </p:nvSpPr>
          <p:spPr>
            <a:xfrm>
              <a:off x="5171897" y="1623905"/>
              <a:ext cx="218823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椭圆 4">
              <a:extLst>
                <a:ext uri="{FF2B5EF4-FFF2-40B4-BE49-F238E27FC236}">
                  <a16:creationId xmlns:a16="http://schemas.microsoft.com/office/drawing/2014/main" id="{DCAFB345-E240-FF26-5BF5-CC416B83137E}"/>
                </a:ext>
              </a:extLst>
            </p:cNvPr>
            <p:cNvSpPr/>
            <p:nvPr/>
          </p:nvSpPr>
          <p:spPr>
            <a:xfrm>
              <a:off x="4072721" y="2389723"/>
              <a:ext cx="230055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id="{F5CF8188-90C5-EFBF-5739-28C8CC151F6C}"/>
                </a:ext>
              </a:extLst>
            </p:cNvPr>
            <p:cNvSpPr/>
            <p:nvPr/>
          </p:nvSpPr>
          <p:spPr>
            <a:xfrm>
              <a:off x="4968041" y="2566435"/>
              <a:ext cx="218823" cy="25132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椭圆 23">
              <a:extLst>
                <a:ext uri="{FF2B5EF4-FFF2-40B4-BE49-F238E27FC236}">
                  <a16:creationId xmlns:a16="http://schemas.microsoft.com/office/drawing/2014/main" id="{37742852-456B-AB7B-54B6-C8E43A7B650A}"/>
                </a:ext>
              </a:extLst>
            </p:cNvPr>
            <p:cNvSpPr/>
            <p:nvPr/>
          </p:nvSpPr>
          <p:spPr>
            <a:xfrm>
              <a:off x="4466720" y="1959050"/>
              <a:ext cx="218823" cy="25132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本框 26">
              <a:extLst>
                <a:ext uri="{FF2B5EF4-FFF2-40B4-BE49-F238E27FC236}">
                  <a16:creationId xmlns:a16="http://schemas.microsoft.com/office/drawing/2014/main" id="{10DC284F-C5DA-3D78-80EA-1DB095222B0A}"/>
                </a:ext>
              </a:extLst>
            </p:cNvPr>
            <p:cNvSpPr txBox="1"/>
            <p:nvPr/>
          </p:nvSpPr>
          <p:spPr>
            <a:xfrm>
              <a:off x="4576970" y="2817763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Einstein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7">
              <a:extLst>
                <a:ext uri="{FF2B5EF4-FFF2-40B4-BE49-F238E27FC236}">
                  <a16:creationId xmlns:a16="http://schemas.microsoft.com/office/drawing/2014/main" id="{14AB55CB-3AA6-7AC8-CF53-4A81C0F68F41}"/>
                </a:ext>
              </a:extLst>
            </p:cNvPr>
            <p:cNvSpPr txBox="1"/>
            <p:nvPr/>
          </p:nvSpPr>
          <p:spPr>
            <a:xfrm>
              <a:off x="5084742" y="18398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Plank</a:t>
              </a:r>
              <a:endParaRPr lang="zh-CN" altLang="en-US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直接箭头连接符 28">
              <a:extLst>
                <a:ext uri="{FF2B5EF4-FFF2-40B4-BE49-F238E27FC236}">
                  <a16:creationId xmlns:a16="http://schemas.microsoft.com/office/drawing/2014/main" id="{0F4AF6D7-C5C2-9513-CC2A-D90E6937543C}"/>
                </a:ext>
              </a:extLst>
            </p:cNvPr>
            <p:cNvCxnSpPr>
              <a:cxnSpLocks/>
              <a:stCxn id="28" idx="3"/>
              <a:endCxn id="26" idx="7"/>
            </p:cNvCxnSpPr>
            <p:nvPr/>
          </p:nvCxnSpPr>
          <p:spPr>
            <a:xfrm flipH="1">
              <a:off x="4269085" y="2173572"/>
              <a:ext cx="229681" cy="252957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29">
              <a:extLst>
                <a:ext uri="{FF2B5EF4-FFF2-40B4-BE49-F238E27FC236}">
                  <a16:creationId xmlns:a16="http://schemas.microsoft.com/office/drawing/2014/main" id="{CC21188F-FB16-D305-B280-960D27446B33}"/>
                </a:ext>
              </a:extLst>
            </p:cNvPr>
            <p:cNvCxnSpPr>
              <a:cxnSpLocks/>
              <a:stCxn id="28" idx="4"/>
              <a:endCxn id="27" idx="1"/>
            </p:cNvCxnSpPr>
            <p:nvPr/>
          </p:nvCxnSpPr>
          <p:spPr>
            <a:xfrm>
              <a:off x="4576132" y="2210378"/>
              <a:ext cx="423955" cy="392863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0">
              <a:extLst>
                <a:ext uri="{FF2B5EF4-FFF2-40B4-BE49-F238E27FC236}">
                  <a16:creationId xmlns:a16="http://schemas.microsoft.com/office/drawing/2014/main" id="{C1A151FA-C8CB-AD0A-59D3-EB931D6A774D}"/>
                </a:ext>
              </a:extLst>
            </p:cNvPr>
            <p:cNvCxnSpPr>
              <a:cxnSpLocks/>
              <a:stCxn id="28" idx="6"/>
              <a:endCxn id="25" idx="2"/>
            </p:cNvCxnSpPr>
            <p:nvPr/>
          </p:nvCxnSpPr>
          <p:spPr>
            <a:xfrm flipV="1">
              <a:off x="4685543" y="1749569"/>
              <a:ext cx="486354" cy="335145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68">
              <a:extLst>
                <a:ext uri="{FF2B5EF4-FFF2-40B4-BE49-F238E27FC236}">
                  <a16:creationId xmlns:a16="http://schemas.microsoft.com/office/drawing/2014/main" id="{3ECF69A6-B824-F789-93D8-563AA234B59A}"/>
                </a:ext>
              </a:extLst>
            </p:cNvPr>
            <p:cNvSpPr txBox="1"/>
            <p:nvPr/>
          </p:nvSpPr>
          <p:spPr>
            <a:xfrm>
              <a:off x="3365824" y="265678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Bohr</a:t>
              </a:r>
              <a:endParaRPr lang="zh-CN" altLang="en-US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70">
              <a:extLst>
                <a:ext uri="{FF2B5EF4-FFF2-40B4-BE49-F238E27FC236}">
                  <a16:creationId xmlns:a16="http://schemas.microsoft.com/office/drawing/2014/main" id="{CC634240-38B4-2F5C-9CDE-AEC1C11BF32B}"/>
                </a:ext>
              </a:extLst>
            </p:cNvPr>
            <p:cNvSpPr txBox="1"/>
            <p:nvPr/>
          </p:nvSpPr>
          <p:spPr>
            <a:xfrm>
              <a:off x="3946831" y="1630707"/>
              <a:ext cx="1160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>
                  <a:solidFill>
                    <a:schemeClr val="accent5"/>
                  </a:solidFill>
                </a:rPr>
                <a:t>Nobel Prize</a:t>
              </a:r>
              <a:endParaRPr lang="zh-CN" alt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6" name="椭圆 126">
              <a:extLst>
                <a:ext uri="{FF2B5EF4-FFF2-40B4-BE49-F238E27FC236}">
                  <a16:creationId xmlns:a16="http://schemas.microsoft.com/office/drawing/2014/main" id="{A87908E6-586B-EB49-7563-B62F0216868D}"/>
                </a:ext>
              </a:extLst>
            </p:cNvPr>
            <p:cNvSpPr/>
            <p:nvPr/>
          </p:nvSpPr>
          <p:spPr>
            <a:xfrm>
              <a:off x="3954822" y="1867001"/>
              <a:ext cx="230055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直接箭头连接符 127">
              <a:extLst>
                <a:ext uri="{FF2B5EF4-FFF2-40B4-BE49-F238E27FC236}">
                  <a16:creationId xmlns:a16="http://schemas.microsoft.com/office/drawing/2014/main" id="{F60E0483-CBA8-C1E1-FDC2-D8B0376E6C27}"/>
                </a:ext>
              </a:extLst>
            </p:cNvPr>
            <p:cNvCxnSpPr>
              <a:cxnSpLocks/>
              <a:stCxn id="36" idx="4"/>
              <a:endCxn id="26" idx="0"/>
            </p:cNvCxnSpPr>
            <p:nvPr/>
          </p:nvCxnSpPr>
          <p:spPr>
            <a:xfrm>
              <a:off x="4069850" y="2118329"/>
              <a:ext cx="117899" cy="271394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130">
              <a:extLst>
                <a:ext uri="{FF2B5EF4-FFF2-40B4-BE49-F238E27FC236}">
                  <a16:creationId xmlns:a16="http://schemas.microsoft.com/office/drawing/2014/main" id="{B095A7B7-2719-BE2F-9616-2A3FBA02935E}"/>
                </a:ext>
              </a:extLst>
            </p:cNvPr>
            <p:cNvCxnSpPr>
              <a:cxnSpLocks/>
              <a:stCxn id="41" idx="5"/>
              <a:endCxn id="36" idx="1"/>
            </p:cNvCxnSpPr>
            <p:nvPr/>
          </p:nvCxnSpPr>
          <p:spPr>
            <a:xfrm>
              <a:off x="3816923" y="1787587"/>
              <a:ext cx="171590" cy="116220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131">
              <a:extLst>
                <a:ext uri="{FF2B5EF4-FFF2-40B4-BE49-F238E27FC236}">
                  <a16:creationId xmlns:a16="http://schemas.microsoft.com/office/drawing/2014/main" id="{74197EF0-3604-B6DF-6091-A0AB16BD7B80}"/>
                </a:ext>
              </a:extLst>
            </p:cNvPr>
            <p:cNvCxnSpPr>
              <a:cxnSpLocks/>
              <a:stCxn id="40" idx="3"/>
              <a:endCxn id="36" idx="0"/>
            </p:cNvCxnSpPr>
            <p:nvPr/>
          </p:nvCxnSpPr>
          <p:spPr>
            <a:xfrm flipH="1">
              <a:off x="4069850" y="1273692"/>
              <a:ext cx="294040" cy="593309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133">
              <a:extLst>
                <a:ext uri="{FF2B5EF4-FFF2-40B4-BE49-F238E27FC236}">
                  <a16:creationId xmlns:a16="http://schemas.microsoft.com/office/drawing/2014/main" id="{AEE7CFC8-3BA1-C1BF-C1B0-2CFB6FC71A44}"/>
                </a:ext>
              </a:extLst>
            </p:cNvPr>
            <p:cNvSpPr/>
            <p:nvPr/>
          </p:nvSpPr>
          <p:spPr>
            <a:xfrm>
              <a:off x="4330199" y="1059170"/>
              <a:ext cx="230055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椭圆 137">
              <a:extLst>
                <a:ext uri="{FF2B5EF4-FFF2-40B4-BE49-F238E27FC236}">
                  <a16:creationId xmlns:a16="http://schemas.microsoft.com/office/drawing/2014/main" id="{5ADB69C3-5D83-2F05-4FA1-2AFC2500D480}"/>
                </a:ext>
              </a:extLst>
            </p:cNvPr>
            <p:cNvSpPr/>
            <p:nvPr/>
          </p:nvSpPr>
          <p:spPr>
            <a:xfrm>
              <a:off x="3630146" y="1573065"/>
              <a:ext cx="218823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直接箭头连接符 140">
              <a:extLst>
                <a:ext uri="{FF2B5EF4-FFF2-40B4-BE49-F238E27FC236}">
                  <a16:creationId xmlns:a16="http://schemas.microsoft.com/office/drawing/2014/main" id="{04D71CED-BE36-0DC6-7B40-742A2770BA58}"/>
                </a:ext>
              </a:extLst>
            </p:cNvPr>
            <p:cNvCxnSpPr>
              <a:cxnSpLocks/>
              <a:stCxn id="41" idx="7"/>
              <a:endCxn id="40" idx="2"/>
            </p:cNvCxnSpPr>
            <p:nvPr/>
          </p:nvCxnSpPr>
          <p:spPr>
            <a:xfrm flipV="1">
              <a:off x="3816923" y="1184834"/>
              <a:ext cx="513276" cy="425037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208">
              <a:extLst>
                <a:ext uri="{FF2B5EF4-FFF2-40B4-BE49-F238E27FC236}">
                  <a16:creationId xmlns:a16="http://schemas.microsoft.com/office/drawing/2014/main" id="{80534878-4CD1-AB0F-ABD9-A42281CA11AE}"/>
                </a:ext>
              </a:extLst>
            </p:cNvPr>
            <p:cNvCxnSpPr>
              <a:cxnSpLocks/>
              <a:stCxn id="27" idx="2"/>
              <a:endCxn id="26" idx="6"/>
            </p:cNvCxnSpPr>
            <p:nvPr/>
          </p:nvCxnSpPr>
          <p:spPr>
            <a:xfrm flipH="1" flipV="1">
              <a:off x="4302776" y="2515387"/>
              <a:ext cx="665265" cy="176712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212">
              <a:extLst>
                <a:ext uri="{FF2B5EF4-FFF2-40B4-BE49-F238E27FC236}">
                  <a16:creationId xmlns:a16="http://schemas.microsoft.com/office/drawing/2014/main" id="{6B54F131-D972-DCE8-4CB5-67A8AA88560F}"/>
                </a:ext>
              </a:extLst>
            </p:cNvPr>
            <p:cNvSpPr txBox="1"/>
            <p:nvPr/>
          </p:nvSpPr>
          <p:spPr>
            <a:xfrm>
              <a:off x="4698607" y="2210516"/>
              <a:ext cx="530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>
                  <a:solidFill>
                    <a:schemeClr val="accent5"/>
                  </a:solidFill>
                </a:rPr>
                <a:t>Win</a:t>
              </a:r>
              <a:endParaRPr lang="zh-CN" alt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45" name="文本框 215">
              <a:extLst>
                <a:ext uri="{FF2B5EF4-FFF2-40B4-BE49-F238E27FC236}">
                  <a16:creationId xmlns:a16="http://schemas.microsoft.com/office/drawing/2014/main" id="{6301365D-6A29-F680-30CD-D1AAD9D720E3}"/>
                </a:ext>
              </a:extLst>
            </p:cNvPr>
            <p:cNvSpPr txBox="1"/>
            <p:nvPr/>
          </p:nvSpPr>
          <p:spPr>
            <a:xfrm>
              <a:off x="3921966" y="2650895"/>
              <a:ext cx="1167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>
                  <a:solidFill>
                    <a:schemeClr val="accent5"/>
                  </a:solidFill>
                </a:rPr>
                <a:t>Nomination</a:t>
              </a:r>
              <a:endParaRPr lang="zh-CN" alt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46" name="文本框 216">
              <a:extLst>
                <a:ext uri="{FF2B5EF4-FFF2-40B4-BE49-F238E27FC236}">
                  <a16:creationId xmlns:a16="http://schemas.microsoft.com/office/drawing/2014/main" id="{35D3F33F-8B26-2E31-3095-CE0378B812FB}"/>
                </a:ext>
              </a:extLst>
            </p:cNvPr>
            <p:cNvSpPr txBox="1"/>
            <p:nvPr/>
          </p:nvSpPr>
          <p:spPr>
            <a:xfrm>
              <a:off x="4348199" y="670514"/>
              <a:ext cx="1866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Knowledge Graph-1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Nobel Prize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文本框 289">
            <a:extLst>
              <a:ext uri="{FF2B5EF4-FFF2-40B4-BE49-F238E27FC236}">
                <a16:creationId xmlns:a16="http://schemas.microsoft.com/office/drawing/2014/main" id="{3DDCFD81-4E78-3A52-C1F8-3CDCE0CD5B8C}"/>
              </a:ext>
            </a:extLst>
          </p:cNvPr>
          <p:cNvSpPr txBox="1"/>
          <p:nvPr/>
        </p:nvSpPr>
        <p:spPr>
          <a:xfrm>
            <a:off x="3168819" y="4325035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Einstein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376">
            <a:extLst>
              <a:ext uri="{FF2B5EF4-FFF2-40B4-BE49-F238E27FC236}">
                <a16:creationId xmlns:a16="http://schemas.microsoft.com/office/drawing/2014/main" id="{D094F91D-174C-DEBA-CEC2-D124DE7331F0}"/>
              </a:ext>
            </a:extLst>
          </p:cNvPr>
          <p:cNvGrpSpPr/>
          <p:nvPr/>
        </p:nvGrpSpPr>
        <p:grpSpPr>
          <a:xfrm>
            <a:off x="405977" y="4537709"/>
            <a:ext cx="3680723" cy="1768681"/>
            <a:chOff x="3392192" y="3797636"/>
            <a:chExt cx="3680723" cy="1768681"/>
          </a:xfrm>
        </p:grpSpPr>
        <p:sp>
          <p:nvSpPr>
            <p:cNvPr id="49" name="椭圆 285">
              <a:extLst>
                <a:ext uri="{FF2B5EF4-FFF2-40B4-BE49-F238E27FC236}">
                  <a16:creationId xmlns:a16="http://schemas.microsoft.com/office/drawing/2014/main" id="{2C7EB653-6E10-6270-27B5-9008F413A05D}"/>
                </a:ext>
              </a:extLst>
            </p:cNvPr>
            <p:cNvSpPr/>
            <p:nvPr/>
          </p:nvSpPr>
          <p:spPr>
            <a:xfrm>
              <a:off x="6854092" y="4343714"/>
              <a:ext cx="218823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椭圆 286">
              <a:extLst>
                <a:ext uri="{FF2B5EF4-FFF2-40B4-BE49-F238E27FC236}">
                  <a16:creationId xmlns:a16="http://schemas.microsoft.com/office/drawing/2014/main" id="{B121BADE-3D59-513A-B731-D90263A7A49F}"/>
                </a:ext>
              </a:extLst>
            </p:cNvPr>
            <p:cNvSpPr/>
            <p:nvPr/>
          </p:nvSpPr>
          <p:spPr>
            <a:xfrm>
              <a:off x="5762603" y="5314989"/>
              <a:ext cx="230055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椭圆 287">
              <a:extLst>
                <a:ext uri="{FF2B5EF4-FFF2-40B4-BE49-F238E27FC236}">
                  <a16:creationId xmlns:a16="http://schemas.microsoft.com/office/drawing/2014/main" id="{AB3EFE8A-7BB2-6E7D-70A3-E280F843FFAB}"/>
                </a:ext>
              </a:extLst>
            </p:cNvPr>
            <p:cNvSpPr/>
            <p:nvPr/>
          </p:nvSpPr>
          <p:spPr>
            <a:xfrm>
              <a:off x="6677576" y="5272455"/>
              <a:ext cx="218823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椭圆 288">
              <a:extLst>
                <a:ext uri="{FF2B5EF4-FFF2-40B4-BE49-F238E27FC236}">
                  <a16:creationId xmlns:a16="http://schemas.microsoft.com/office/drawing/2014/main" id="{73BB54AC-493A-42DC-811B-C34CED19ADD3}"/>
                </a:ext>
              </a:extLst>
            </p:cNvPr>
            <p:cNvSpPr/>
            <p:nvPr/>
          </p:nvSpPr>
          <p:spPr>
            <a:xfrm>
              <a:off x="6421132" y="4763913"/>
              <a:ext cx="218823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直接箭头连接符 291">
              <a:extLst>
                <a:ext uri="{FF2B5EF4-FFF2-40B4-BE49-F238E27FC236}">
                  <a16:creationId xmlns:a16="http://schemas.microsoft.com/office/drawing/2014/main" id="{81AACAB7-6453-DD87-1563-8B03578A6747}"/>
                </a:ext>
              </a:extLst>
            </p:cNvPr>
            <p:cNvCxnSpPr>
              <a:cxnSpLocks/>
              <a:stCxn id="52" idx="3"/>
              <a:endCxn id="50" idx="7"/>
            </p:cNvCxnSpPr>
            <p:nvPr/>
          </p:nvCxnSpPr>
          <p:spPr>
            <a:xfrm flipH="1">
              <a:off x="5958967" y="4978435"/>
              <a:ext cx="494211" cy="373360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292">
              <a:extLst>
                <a:ext uri="{FF2B5EF4-FFF2-40B4-BE49-F238E27FC236}">
                  <a16:creationId xmlns:a16="http://schemas.microsoft.com/office/drawing/2014/main" id="{C6745D2F-8056-ED40-12F4-92B3197B4A6D}"/>
                </a:ext>
              </a:extLst>
            </p:cNvPr>
            <p:cNvCxnSpPr>
              <a:cxnSpLocks/>
              <a:stCxn id="52" idx="4"/>
              <a:endCxn id="51" idx="1"/>
            </p:cNvCxnSpPr>
            <p:nvPr/>
          </p:nvCxnSpPr>
          <p:spPr>
            <a:xfrm>
              <a:off x="6530544" y="5015241"/>
              <a:ext cx="179078" cy="294020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293">
              <a:extLst>
                <a:ext uri="{FF2B5EF4-FFF2-40B4-BE49-F238E27FC236}">
                  <a16:creationId xmlns:a16="http://schemas.microsoft.com/office/drawing/2014/main" id="{02A5EE35-F883-7363-7590-7938CEABCDBF}"/>
                </a:ext>
              </a:extLst>
            </p:cNvPr>
            <p:cNvCxnSpPr>
              <a:cxnSpLocks/>
              <a:stCxn id="52" idx="7"/>
              <a:endCxn id="49" idx="3"/>
            </p:cNvCxnSpPr>
            <p:nvPr/>
          </p:nvCxnSpPr>
          <p:spPr>
            <a:xfrm flipV="1">
              <a:off x="6607909" y="4558236"/>
              <a:ext cx="278229" cy="242483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295">
              <a:extLst>
                <a:ext uri="{FF2B5EF4-FFF2-40B4-BE49-F238E27FC236}">
                  <a16:creationId xmlns:a16="http://schemas.microsoft.com/office/drawing/2014/main" id="{C9780A58-8077-F215-D8CF-16AEFAFEE505}"/>
                </a:ext>
              </a:extLst>
            </p:cNvPr>
            <p:cNvSpPr txBox="1"/>
            <p:nvPr/>
          </p:nvSpPr>
          <p:spPr>
            <a:xfrm>
              <a:off x="5006735" y="4727077"/>
              <a:ext cx="949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>
                  <a:solidFill>
                    <a:schemeClr val="accent5"/>
                  </a:solidFill>
                </a:rPr>
                <a:t>Germany</a:t>
              </a:r>
              <a:endParaRPr lang="zh-CN" alt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57" name="椭圆 296">
              <a:extLst>
                <a:ext uri="{FF2B5EF4-FFF2-40B4-BE49-F238E27FC236}">
                  <a16:creationId xmlns:a16="http://schemas.microsoft.com/office/drawing/2014/main" id="{741E5727-1BE3-856B-C7AA-FE94E5B1ABBF}"/>
                </a:ext>
              </a:extLst>
            </p:cNvPr>
            <p:cNvSpPr/>
            <p:nvPr/>
          </p:nvSpPr>
          <p:spPr>
            <a:xfrm>
              <a:off x="5877631" y="4546591"/>
              <a:ext cx="230055" cy="25132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直接箭头连接符 297">
              <a:extLst>
                <a:ext uri="{FF2B5EF4-FFF2-40B4-BE49-F238E27FC236}">
                  <a16:creationId xmlns:a16="http://schemas.microsoft.com/office/drawing/2014/main" id="{A170BEAB-93CF-C332-0AD4-219A6E4A45DC}"/>
                </a:ext>
              </a:extLst>
            </p:cNvPr>
            <p:cNvCxnSpPr>
              <a:cxnSpLocks/>
              <a:stCxn id="57" idx="4"/>
              <a:endCxn id="50" idx="0"/>
            </p:cNvCxnSpPr>
            <p:nvPr/>
          </p:nvCxnSpPr>
          <p:spPr>
            <a:xfrm flipH="1">
              <a:off x="5877631" y="4797919"/>
              <a:ext cx="115028" cy="517070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298">
              <a:extLst>
                <a:ext uri="{FF2B5EF4-FFF2-40B4-BE49-F238E27FC236}">
                  <a16:creationId xmlns:a16="http://schemas.microsoft.com/office/drawing/2014/main" id="{229A26B9-6F20-0161-18AF-6643DBE9C095}"/>
                </a:ext>
              </a:extLst>
            </p:cNvPr>
            <p:cNvCxnSpPr>
              <a:cxnSpLocks/>
              <a:stCxn id="62" idx="5"/>
              <a:endCxn id="57" idx="1"/>
            </p:cNvCxnSpPr>
            <p:nvPr/>
          </p:nvCxnSpPr>
          <p:spPr>
            <a:xfrm>
              <a:off x="5454773" y="4292728"/>
              <a:ext cx="456549" cy="290669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299">
              <a:extLst>
                <a:ext uri="{FF2B5EF4-FFF2-40B4-BE49-F238E27FC236}">
                  <a16:creationId xmlns:a16="http://schemas.microsoft.com/office/drawing/2014/main" id="{C44C4A12-FBFE-58DE-B9F9-54BEA36094BA}"/>
                </a:ext>
              </a:extLst>
            </p:cNvPr>
            <p:cNvCxnSpPr>
              <a:cxnSpLocks/>
              <a:stCxn id="61" idx="3"/>
              <a:endCxn id="57" idx="0"/>
            </p:cNvCxnSpPr>
            <p:nvPr/>
          </p:nvCxnSpPr>
          <p:spPr>
            <a:xfrm flipH="1">
              <a:off x="5992659" y="4012158"/>
              <a:ext cx="123378" cy="534433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300">
              <a:extLst>
                <a:ext uri="{FF2B5EF4-FFF2-40B4-BE49-F238E27FC236}">
                  <a16:creationId xmlns:a16="http://schemas.microsoft.com/office/drawing/2014/main" id="{13DBCDB1-E8CD-15E2-08F4-DFEC7C02E093}"/>
                </a:ext>
              </a:extLst>
            </p:cNvPr>
            <p:cNvSpPr/>
            <p:nvPr/>
          </p:nvSpPr>
          <p:spPr>
            <a:xfrm>
              <a:off x="6082346" y="3797636"/>
              <a:ext cx="230055" cy="25132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椭圆 301">
              <a:extLst>
                <a:ext uri="{FF2B5EF4-FFF2-40B4-BE49-F238E27FC236}">
                  <a16:creationId xmlns:a16="http://schemas.microsoft.com/office/drawing/2014/main" id="{2A7BB55A-0AB5-0391-C361-76B88CFC8484}"/>
                </a:ext>
              </a:extLst>
            </p:cNvPr>
            <p:cNvSpPr/>
            <p:nvPr/>
          </p:nvSpPr>
          <p:spPr>
            <a:xfrm>
              <a:off x="5267996" y="4078206"/>
              <a:ext cx="218823" cy="251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直接箭头连接符 302">
              <a:extLst>
                <a:ext uri="{FF2B5EF4-FFF2-40B4-BE49-F238E27FC236}">
                  <a16:creationId xmlns:a16="http://schemas.microsoft.com/office/drawing/2014/main" id="{13F76E17-C1FE-4588-6E56-0342B48BB89A}"/>
                </a:ext>
              </a:extLst>
            </p:cNvPr>
            <p:cNvCxnSpPr>
              <a:cxnSpLocks/>
              <a:stCxn id="62" idx="6"/>
              <a:endCxn id="61" idx="2"/>
            </p:cNvCxnSpPr>
            <p:nvPr/>
          </p:nvCxnSpPr>
          <p:spPr>
            <a:xfrm flipV="1">
              <a:off x="5486819" y="3923300"/>
              <a:ext cx="595527" cy="280570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303">
              <a:extLst>
                <a:ext uri="{FF2B5EF4-FFF2-40B4-BE49-F238E27FC236}">
                  <a16:creationId xmlns:a16="http://schemas.microsoft.com/office/drawing/2014/main" id="{2B3EE838-1F92-5F9D-2CBA-D94AAB6B9D83}"/>
                </a:ext>
              </a:extLst>
            </p:cNvPr>
            <p:cNvCxnSpPr>
              <a:cxnSpLocks/>
              <a:stCxn id="51" idx="2"/>
              <a:endCxn id="50" idx="6"/>
            </p:cNvCxnSpPr>
            <p:nvPr/>
          </p:nvCxnSpPr>
          <p:spPr>
            <a:xfrm flipH="1">
              <a:off x="5992658" y="5398119"/>
              <a:ext cx="684918" cy="42534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305">
              <a:extLst>
                <a:ext uri="{FF2B5EF4-FFF2-40B4-BE49-F238E27FC236}">
                  <a16:creationId xmlns:a16="http://schemas.microsoft.com/office/drawing/2014/main" id="{5CCE77D6-DC4E-F220-96F4-2C18055F685D}"/>
                </a:ext>
              </a:extLst>
            </p:cNvPr>
            <p:cNvSpPr txBox="1"/>
            <p:nvPr/>
          </p:nvSpPr>
          <p:spPr>
            <a:xfrm>
              <a:off x="5811299" y="4130094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 err="1">
                  <a:solidFill>
                    <a:schemeClr val="accent5"/>
                  </a:solidFill>
                </a:rPr>
                <a:t>BornIn</a:t>
              </a:r>
              <a:endParaRPr lang="zh-CN" alt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66" name="文本框 306">
              <a:extLst>
                <a:ext uri="{FF2B5EF4-FFF2-40B4-BE49-F238E27FC236}">
                  <a16:creationId xmlns:a16="http://schemas.microsoft.com/office/drawing/2014/main" id="{0AE95DBA-01B3-9928-28AC-13100C2B22C8}"/>
                </a:ext>
              </a:extLst>
            </p:cNvPr>
            <p:cNvSpPr txBox="1"/>
            <p:nvPr/>
          </p:nvSpPr>
          <p:spPr>
            <a:xfrm>
              <a:off x="3392192" y="4362850"/>
              <a:ext cx="1866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Knowledge Graph-3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Social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7" name="直接箭头连接符 323">
            <a:extLst>
              <a:ext uri="{FF2B5EF4-FFF2-40B4-BE49-F238E27FC236}">
                <a16:creationId xmlns:a16="http://schemas.microsoft.com/office/drawing/2014/main" id="{77C9E6C2-0180-CF0B-B0E5-D4BE728C73F9}"/>
              </a:ext>
            </a:extLst>
          </p:cNvPr>
          <p:cNvCxnSpPr>
            <a:cxnSpLocks/>
            <a:stCxn id="27" idx="5"/>
            <a:endCxn id="61" idx="1"/>
          </p:cNvCxnSpPr>
          <p:nvPr/>
        </p:nvCxnSpPr>
        <p:spPr>
          <a:xfrm>
            <a:off x="2172990" y="3758150"/>
            <a:ext cx="956832" cy="816365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328">
            <a:extLst>
              <a:ext uri="{FF2B5EF4-FFF2-40B4-BE49-F238E27FC236}">
                <a16:creationId xmlns:a16="http://schemas.microsoft.com/office/drawing/2014/main" id="{961E071F-FBF7-7D55-FAFD-DEEC0CFE3ED6}"/>
              </a:ext>
            </a:extLst>
          </p:cNvPr>
          <p:cNvCxnSpPr>
            <a:cxnSpLocks/>
            <a:stCxn id="27" idx="6"/>
            <a:endCxn id="7" idx="2"/>
          </p:cNvCxnSpPr>
          <p:nvPr/>
        </p:nvCxnSpPr>
        <p:spPr>
          <a:xfrm>
            <a:off x="2205036" y="3669292"/>
            <a:ext cx="2094695" cy="4297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331">
            <a:extLst>
              <a:ext uri="{FF2B5EF4-FFF2-40B4-BE49-F238E27FC236}">
                <a16:creationId xmlns:a16="http://schemas.microsoft.com/office/drawing/2014/main" id="{47A9C221-6BBB-3BB1-87DC-0967E150B1E6}"/>
              </a:ext>
            </a:extLst>
          </p:cNvPr>
          <p:cNvCxnSpPr>
            <a:cxnSpLocks/>
            <a:stCxn id="7" idx="3"/>
            <a:endCxn id="61" idx="7"/>
          </p:cNvCxnSpPr>
          <p:nvPr/>
        </p:nvCxnSpPr>
        <p:spPr>
          <a:xfrm flipH="1">
            <a:off x="3292495" y="3762447"/>
            <a:ext cx="1040927" cy="812068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408">
            <a:extLst>
              <a:ext uri="{FF2B5EF4-FFF2-40B4-BE49-F238E27FC236}">
                <a16:creationId xmlns:a16="http://schemas.microsoft.com/office/drawing/2014/main" id="{AC70F9DC-5A1E-40B9-0670-9DED07C979F5}"/>
              </a:ext>
            </a:extLst>
          </p:cNvPr>
          <p:cNvCxnSpPr>
            <a:cxnSpLocks/>
          </p:cNvCxnSpPr>
          <p:nvPr/>
        </p:nvCxnSpPr>
        <p:spPr>
          <a:xfrm flipV="1">
            <a:off x="209036" y="4092306"/>
            <a:ext cx="2920786" cy="1170370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412">
            <a:extLst>
              <a:ext uri="{FF2B5EF4-FFF2-40B4-BE49-F238E27FC236}">
                <a16:creationId xmlns:a16="http://schemas.microsoft.com/office/drawing/2014/main" id="{60AE40C7-E78C-B691-406C-723F090AC3EE}"/>
              </a:ext>
            </a:extLst>
          </p:cNvPr>
          <p:cNvCxnSpPr>
            <a:cxnSpLocks/>
          </p:cNvCxnSpPr>
          <p:nvPr/>
        </p:nvCxnSpPr>
        <p:spPr>
          <a:xfrm flipH="1" flipV="1">
            <a:off x="3187235" y="1414748"/>
            <a:ext cx="32274" cy="2590630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416">
            <a:extLst>
              <a:ext uri="{FF2B5EF4-FFF2-40B4-BE49-F238E27FC236}">
                <a16:creationId xmlns:a16="http://schemas.microsoft.com/office/drawing/2014/main" id="{D882EC41-F9EB-1097-ADA0-0309D97AA7DB}"/>
              </a:ext>
            </a:extLst>
          </p:cNvPr>
          <p:cNvCxnSpPr>
            <a:cxnSpLocks/>
          </p:cNvCxnSpPr>
          <p:nvPr/>
        </p:nvCxnSpPr>
        <p:spPr>
          <a:xfrm flipH="1" flipV="1">
            <a:off x="3252383" y="4064935"/>
            <a:ext cx="2960898" cy="1107710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DCF63E6-6154-AF56-7522-F811ED66B96A}"/>
              </a:ext>
            </a:extLst>
          </p:cNvPr>
          <p:cNvSpPr txBox="1"/>
          <p:nvPr/>
        </p:nvSpPr>
        <p:spPr>
          <a:xfrm>
            <a:off x="4273" y="6603570"/>
            <a:ext cx="121834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050" dirty="0" err="1"/>
              <a:t>FedCQA</a:t>
            </a:r>
            <a:r>
              <a:rPr lang="en-HK" sz="1050" dirty="0"/>
              <a:t>: Answering Complex Queries on Multi-Source Knowledge Graphs via Federated Learning Qi Hu, </a:t>
            </a:r>
            <a:r>
              <a:rPr lang="en-HK" sz="1050" dirty="0" err="1"/>
              <a:t>Weifeng</a:t>
            </a:r>
            <a:r>
              <a:rPr lang="en-HK" sz="1050" dirty="0"/>
              <a:t> Jiang, Haoran Li, Zihao Wang, Jiaxin Bai, </a:t>
            </a:r>
            <a:r>
              <a:rPr lang="en-HK" sz="1050" dirty="0" err="1"/>
              <a:t>Qianren</a:t>
            </a:r>
            <a:r>
              <a:rPr lang="en-HK" sz="1050" dirty="0"/>
              <a:t> Mao, Yangqiu </a:t>
            </a:r>
            <a:r>
              <a:rPr lang="en-HK" sz="1050" dirty="0" err="1"/>
              <a:t>Song,</a:t>
            </a:r>
            <a:r>
              <a:rPr lang="en-HK" sz="1050" dirty="0"/>
              <a:t> Lixin Fan, </a:t>
            </a:r>
            <a:r>
              <a:rPr lang="en-HK" sz="1050" dirty="0" err="1"/>
              <a:t>Jianxin</a:t>
            </a:r>
            <a:r>
              <a:rPr lang="en-HK" sz="1050" dirty="0"/>
              <a:t> Li. </a:t>
            </a:r>
            <a:r>
              <a:rPr lang="en-HK" sz="1050" dirty="0" err="1"/>
              <a:t>Arxiv</a:t>
            </a:r>
            <a:r>
              <a:rPr lang="en-HK" sz="1050" dirty="0"/>
              <a:t>, 2024.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表格 168">
                <a:extLst>
                  <a:ext uri="{FF2B5EF4-FFF2-40B4-BE49-F238E27FC236}">
                    <a16:creationId xmlns:a16="http://schemas.microsoft.com/office/drawing/2014/main" id="{8C8ECF8F-9C89-8D06-023E-C97A5E4A38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333026"/>
                  </p:ext>
                </p:extLst>
              </p:nvPr>
            </p:nvGraphicFramePr>
            <p:xfrm>
              <a:off x="5796378" y="2784767"/>
              <a:ext cx="6407049" cy="1244092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{22838BEF-8BB2-4498-84A7-C5851F593DF1}</a:tableStyleId>
                  </a:tblPr>
                  <a:tblGrid>
                    <a:gridCol w="1632903">
                      <a:extLst>
                        <a:ext uri="{9D8B030D-6E8A-4147-A177-3AD203B41FA5}">
                          <a16:colId xmlns:a16="http://schemas.microsoft.com/office/drawing/2014/main" val="1062471206"/>
                        </a:ext>
                      </a:extLst>
                    </a:gridCol>
                    <a:gridCol w="4774146">
                      <a:extLst>
                        <a:ext uri="{9D8B030D-6E8A-4147-A177-3AD203B41FA5}">
                          <a16:colId xmlns:a16="http://schemas.microsoft.com/office/drawing/2014/main" val="2059211034"/>
                        </a:ext>
                      </a:extLst>
                    </a:gridCol>
                  </a:tblGrid>
                  <a:tr h="4758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Query</a:t>
                          </a:r>
                          <a:endPara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∃</m:t>
                              </m:r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𝑊𝑖𝑛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𝑁𝑜𝑏𝑒𝑙</m:t>
                                  </m:r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𝑃𝑟𝑖𝑧𝑒</m:t>
                                  </m:r>
                                </m:e>
                              </m:d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𝐵𝑜𝑟𝑛𝐼𝑛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𝐺𝑒𝑟𝑚𝑎𝑛𝑦</m:t>
                                  </m:r>
                                </m:e>
                              </m:d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𝑆𝑡𝑢𝑑𝑦</m:t>
                              </m:r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b="0" dirty="0">
                              <a:latin typeface="Cambria Math" panose="02040503050406030204" pitchFamily="18" charset="0"/>
                            </a:rPr>
                            <a:t>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248726"/>
                      </a:ext>
                    </a:extLst>
                  </a:tr>
                  <a:tr h="3964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Interpretation</a:t>
                          </a:r>
                          <a:endParaRPr lang="zh-CN" altLang="en-US" b="1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Find what research topics which Nobel Prize winner who was born in Germany studied.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4525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表格 168">
                <a:extLst>
                  <a:ext uri="{FF2B5EF4-FFF2-40B4-BE49-F238E27FC236}">
                    <a16:creationId xmlns:a16="http://schemas.microsoft.com/office/drawing/2014/main" id="{8C8ECF8F-9C89-8D06-023E-C97A5E4A38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333026"/>
                  </p:ext>
                </p:extLst>
              </p:nvPr>
            </p:nvGraphicFramePr>
            <p:xfrm>
              <a:off x="5796378" y="2784767"/>
              <a:ext cx="6407049" cy="1244092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{22838BEF-8BB2-4498-84A7-C5851F593DF1}</a:tableStyleId>
                  </a:tblPr>
                  <a:tblGrid>
                    <a:gridCol w="1632903">
                      <a:extLst>
                        <a:ext uri="{9D8B030D-6E8A-4147-A177-3AD203B41FA5}">
                          <a16:colId xmlns:a16="http://schemas.microsoft.com/office/drawing/2014/main" val="1062471206"/>
                        </a:ext>
                      </a:extLst>
                    </a:gridCol>
                    <a:gridCol w="4774146">
                      <a:extLst>
                        <a:ext uri="{9D8B030D-6E8A-4147-A177-3AD203B41FA5}">
                          <a16:colId xmlns:a16="http://schemas.microsoft.com/office/drawing/2014/main" val="2059211034"/>
                        </a:ext>
                      </a:extLst>
                    </a:gridCol>
                  </a:tblGrid>
                  <a:tr h="6040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Query</a:t>
                          </a:r>
                          <a:endPara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311" t="-5000" r="-255" b="-1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2487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Interpretation</a:t>
                          </a:r>
                          <a:endParaRPr lang="zh-CN" altLang="en-US" b="1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Find what research topics which Nobel Prize winner who was born in Germany studied.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4525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B59C9E8-73FA-709D-755C-2DAE892B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933" y="1319326"/>
            <a:ext cx="6236271" cy="14248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54912CD-5FD4-A917-BA84-1D0CD6FCA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33" y="4605031"/>
            <a:ext cx="6039324" cy="1344117"/>
          </a:xfrm>
          <a:prstGeom prst="rect">
            <a:avLst/>
          </a:prstGeom>
        </p:spPr>
      </p:pic>
      <p:sp>
        <p:nvSpPr>
          <p:cNvPr id="75" name="矩形 4">
            <a:extLst>
              <a:ext uri="{FF2B5EF4-FFF2-40B4-BE49-F238E27FC236}">
                <a16:creationId xmlns:a16="http://schemas.microsoft.com/office/drawing/2014/main" id="{DD65C38F-395E-B440-4E6D-BB0C3EA037FB}"/>
              </a:ext>
            </a:extLst>
          </p:cNvPr>
          <p:cNvSpPr/>
          <p:nvPr/>
        </p:nvSpPr>
        <p:spPr>
          <a:xfrm>
            <a:off x="1758666" y="3216988"/>
            <a:ext cx="3021674" cy="1827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4">
            <a:extLst>
              <a:ext uri="{FF2B5EF4-FFF2-40B4-BE49-F238E27FC236}">
                <a16:creationId xmlns:a16="http://schemas.microsoft.com/office/drawing/2014/main" id="{229AEB25-BC99-EA02-A455-E22EB4C99058}"/>
              </a:ext>
            </a:extLst>
          </p:cNvPr>
          <p:cNvSpPr/>
          <p:nvPr/>
        </p:nvSpPr>
        <p:spPr>
          <a:xfrm>
            <a:off x="280689" y="2174460"/>
            <a:ext cx="2605340" cy="18273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28F6718-516E-1048-C74C-12CF2AEC2671}"/>
              </a:ext>
            </a:extLst>
          </p:cNvPr>
          <p:cNvSpPr txBox="1"/>
          <p:nvPr/>
        </p:nvSpPr>
        <p:spPr>
          <a:xfrm>
            <a:off x="6841024" y="5929609"/>
            <a:ext cx="41912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May be solved by previous work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181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7E84-F971-428A-9963-08CD5AAB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45" y="23862"/>
            <a:ext cx="9711879" cy="1325563"/>
          </a:xfrm>
        </p:spPr>
        <p:txBody>
          <a:bodyPr>
            <a:normAutofit/>
          </a:bodyPr>
          <a:lstStyle/>
          <a:p>
            <a:r>
              <a:rPr lang="en-HK" sz="4000" dirty="0"/>
              <a:t>Federated Graph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8608-2DCA-4AEA-A60F-DB804832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0" y="1545542"/>
            <a:ext cx="7103724" cy="479246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Horizontal federated learning</a:t>
            </a:r>
          </a:p>
          <a:p>
            <a:pPr lvl="1"/>
            <a:r>
              <a:rPr lang="en-US" dirty="0"/>
              <a:t>Node embeddings </a:t>
            </a:r>
            <a:r>
              <a:rPr lang="en-US" altLang="zh-CN" dirty="0"/>
              <a:t>should be</a:t>
            </a:r>
            <a:r>
              <a:rPr lang="en-US" dirty="0"/>
              <a:t> aligned</a:t>
            </a:r>
          </a:p>
          <a:p>
            <a:pPr lvl="2"/>
            <a:r>
              <a:rPr lang="en-US" dirty="0"/>
              <a:t>Very unlikely</a:t>
            </a:r>
          </a:p>
          <a:p>
            <a:r>
              <a:rPr lang="en-US" dirty="0"/>
              <a:t>Vertical federated learning</a:t>
            </a:r>
          </a:p>
          <a:p>
            <a:pPr lvl="1"/>
            <a:r>
              <a:rPr lang="en-US" dirty="0"/>
              <a:t>Nodes should be partially aligned</a:t>
            </a:r>
          </a:p>
          <a:p>
            <a:pPr lvl="2"/>
            <a:r>
              <a:rPr lang="en-US" dirty="0"/>
              <a:t>Possible but sometimes unlikely</a:t>
            </a:r>
          </a:p>
          <a:p>
            <a:pPr lvl="1"/>
            <a:r>
              <a:rPr lang="en-US" dirty="0"/>
              <a:t>Aligned nodes are in different embedding space but features are not complementary</a:t>
            </a:r>
          </a:p>
          <a:p>
            <a:r>
              <a:rPr lang="en-US" dirty="0"/>
              <a:t>Federated transfer learning</a:t>
            </a:r>
          </a:p>
          <a:p>
            <a:pPr lvl="1"/>
            <a:r>
              <a:rPr lang="en-US" dirty="0"/>
              <a:t>Nodes and their embeddings are aligned</a:t>
            </a:r>
          </a:p>
          <a:p>
            <a:pPr lvl="2"/>
            <a:r>
              <a:rPr lang="en-US" dirty="0"/>
              <a:t>Possible</a:t>
            </a:r>
          </a:p>
          <a:p>
            <a:pPr lvl="1"/>
            <a:r>
              <a:rPr lang="en-US" dirty="0"/>
              <a:t>Nodes and their embeddings are not aligned</a:t>
            </a:r>
          </a:p>
          <a:p>
            <a:pPr lvl="2"/>
            <a:r>
              <a:rPr lang="en-US" altLang="zh-CN" dirty="0"/>
              <a:t>Likely</a:t>
            </a:r>
            <a:endParaRPr lang="en-HK" dirty="0"/>
          </a:p>
          <a:p>
            <a:pPr lvl="1"/>
            <a:endParaRPr lang="en-HK" dirty="0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3B1A781D-EC2A-4F17-A109-FAF19CCE7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00" y="745269"/>
            <a:ext cx="3827853" cy="193684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BA6EF182-52DA-45E4-9D56-1AF582788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229" y="2679197"/>
            <a:ext cx="3750924" cy="1950022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EBD51220-B522-4E98-9FFA-9EBD0D368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229" y="4649432"/>
            <a:ext cx="3750924" cy="1968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351A2-4A3F-478F-ABD4-A121076A9324}"/>
              </a:ext>
            </a:extLst>
          </p:cNvPr>
          <p:cNvSpPr txBox="1"/>
          <p:nvPr/>
        </p:nvSpPr>
        <p:spPr>
          <a:xfrm>
            <a:off x="0" y="6488668"/>
            <a:ext cx="98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Figure credit: </a:t>
            </a:r>
            <a:r>
              <a:rPr lang="en-HK" dirty="0" err="1"/>
              <a:t>WeBank</a:t>
            </a:r>
            <a:r>
              <a:rPr lang="en-HK" dirty="0"/>
              <a:t> Tutorial, </a:t>
            </a:r>
            <a:r>
              <a:rPr lang="en-US" altLang="zh-CN" dirty="0"/>
              <a:t>Chapter 1 - Introduction to Federated Learning. </a:t>
            </a:r>
            <a:r>
              <a:rPr lang="en-US" altLang="zh-CN" sz="1800" b="1" dirty="0">
                <a:hlinkClick r:id="rId5"/>
              </a:rPr>
              <a:t>https://www.fedai.org/</a:t>
            </a:r>
            <a:endParaRPr lang="en-US" altLang="zh-CN" sz="1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4148A7-AECB-4D2D-83E3-18A71084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BB82-63A4-4F1D-8071-914B6C2D475F}" type="slidenum">
              <a:rPr lang="en-HK" smtClean="0"/>
              <a:t>21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532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6411FA-C789-1913-99AD-2D852EAE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" y="57478"/>
            <a:ext cx="11341735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Existing methods: Federated Knowledge Graph Embedding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611D6F-26D0-0ECC-90F5-80146A04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76"/>
            <a:ext cx="10601960" cy="4351338"/>
          </a:xfrm>
        </p:spPr>
        <p:txBody>
          <a:bodyPr/>
          <a:lstStyle/>
          <a:p>
            <a:r>
              <a:rPr lang="en-US" altLang="zh-CN" dirty="0"/>
              <a:t>Learning a low-dimensional representation of a knowledge graph's entities and relations while preserving their semantic meaning.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A95BC9-585C-F29D-C14A-7126B715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22</a:t>
            </a:fld>
            <a:endParaRPr lang="en-US"/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271DF227-DA62-DAC0-88DA-C17105194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0" y="2296031"/>
            <a:ext cx="5371408" cy="39185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D8065D-74A1-6140-5F06-CD84E35063AC}"/>
              </a:ext>
            </a:extLst>
          </p:cNvPr>
          <p:cNvSpPr txBox="1"/>
          <p:nvPr/>
        </p:nvSpPr>
        <p:spPr>
          <a:xfrm>
            <a:off x="110490" y="6538912"/>
            <a:ext cx="120573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Hao Peng, </a:t>
            </a:r>
            <a:r>
              <a:rPr lang="en-US" altLang="zh-CN" sz="1100" dirty="0" err="1"/>
              <a:t>Haoran</a:t>
            </a:r>
            <a:r>
              <a:rPr lang="en-US" altLang="zh-CN" sz="1100" dirty="0"/>
              <a:t> Li, </a:t>
            </a:r>
            <a:r>
              <a:rPr lang="en-US" altLang="zh-CN" sz="1100" dirty="0" err="1"/>
              <a:t>Yangqiu</a:t>
            </a:r>
            <a:r>
              <a:rPr lang="en-US" altLang="zh-CN" sz="1100" dirty="0"/>
              <a:t> Song, Vincent Zheng, and </a:t>
            </a:r>
            <a:r>
              <a:rPr lang="en-US" altLang="zh-CN" sz="1100" dirty="0" err="1"/>
              <a:t>Jianxin</a:t>
            </a:r>
            <a:r>
              <a:rPr lang="en-US" altLang="zh-CN" sz="1100" dirty="0"/>
              <a:t> Li. 2021. Differentially private federated knowledge graphs embedding. In CIKM 2021.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DC3F89B-1A3A-6506-6144-A74600B89BA1}"/>
              </a:ext>
            </a:extLst>
          </p:cNvPr>
          <p:cNvSpPr txBox="1"/>
          <p:nvPr/>
        </p:nvSpPr>
        <p:spPr>
          <a:xfrm>
            <a:off x="347686" y="6169580"/>
            <a:ext cx="684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Federated Knowledge Graph Embedding (Figure taken from Peng et al)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3B56EB-26B1-C3C8-6D45-0D7D6B66CB6A}"/>
              </a:ext>
            </a:extLst>
          </p:cNvPr>
          <p:cNvSpPr txBox="1"/>
          <p:nvPr/>
        </p:nvSpPr>
        <p:spPr>
          <a:xfrm>
            <a:off x="6569240" y="3533913"/>
            <a:ext cx="494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Limitation</a:t>
            </a:r>
            <a:r>
              <a:rPr lang="en-US" altLang="zh-CN" sz="2400" dirty="0"/>
              <a:t>: Only focus on one-hop relations and cannot support complex queries on the learned graph systems.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32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29763-50EA-A149-EEAD-7C06023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38"/>
            <a:ext cx="10515600" cy="1325563"/>
          </a:xfrm>
        </p:spPr>
        <p:txBody>
          <a:bodyPr/>
          <a:lstStyle/>
          <a:p>
            <a:r>
              <a:rPr lang="en-US" altLang="zh-CN" dirty="0"/>
              <a:t>Federated NGDBs – Training</a:t>
            </a:r>
            <a:endParaRPr lang="zh-CN" altLang="en-US" dirty="0"/>
          </a:p>
        </p:txBody>
      </p:sp>
      <p:pic>
        <p:nvPicPr>
          <p:cNvPr id="6" name="内容占位符 5" descr="图示&#10;&#10;描述已自动生成">
            <a:extLst>
              <a:ext uri="{FF2B5EF4-FFF2-40B4-BE49-F238E27FC236}">
                <a16:creationId xmlns:a16="http://schemas.microsoft.com/office/drawing/2014/main" id="{A49E003D-4293-54CE-B872-BC4E8A84C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74" y="1507330"/>
            <a:ext cx="9015452" cy="457202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8CB51-A42D-2C23-E00D-A7F29D28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EC479C-8927-51B9-8FDD-609B21150B23}"/>
              </a:ext>
            </a:extLst>
          </p:cNvPr>
          <p:cNvGrpSpPr/>
          <p:nvPr/>
        </p:nvGrpSpPr>
        <p:grpSpPr>
          <a:xfrm>
            <a:off x="1713398" y="1690687"/>
            <a:ext cx="2903869" cy="2120821"/>
            <a:chOff x="1713398" y="1690687"/>
            <a:chExt cx="2903869" cy="2120821"/>
          </a:xfrm>
        </p:grpSpPr>
        <p:sp>
          <p:nvSpPr>
            <p:cNvPr id="3" name="矩形 4">
              <a:extLst>
                <a:ext uri="{FF2B5EF4-FFF2-40B4-BE49-F238E27FC236}">
                  <a16:creationId xmlns:a16="http://schemas.microsoft.com/office/drawing/2014/main" id="{32BDC0F0-75DA-F4DC-D141-CDF8AC949DFE}"/>
                </a:ext>
              </a:extLst>
            </p:cNvPr>
            <p:cNvSpPr/>
            <p:nvPr/>
          </p:nvSpPr>
          <p:spPr>
            <a:xfrm>
              <a:off x="1713398" y="1690687"/>
              <a:ext cx="2903869" cy="2120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89B2B6-C1D1-936E-6560-A22AD9F5054D}"/>
                </a:ext>
              </a:extLst>
            </p:cNvPr>
            <p:cNvSpPr txBox="1"/>
            <p:nvPr/>
          </p:nvSpPr>
          <p:spPr>
            <a:xfrm>
              <a:off x="1837853" y="1710618"/>
              <a:ext cx="1406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</a:rPr>
                <a:t>Local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Update</a:t>
              </a:r>
              <a:endParaRPr lang="en-CN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8ED00C-E066-863C-8DDC-AC0BF64B158E}"/>
              </a:ext>
            </a:extLst>
          </p:cNvPr>
          <p:cNvSpPr txBox="1"/>
          <p:nvPr/>
        </p:nvSpPr>
        <p:spPr>
          <a:xfrm>
            <a:off x="1588274" y="6171684"/>
            <a:ext cx="9390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﻿</a:t>
            </a:r>
            <a:r>
              <a:rPr lang="en-CN" dirty="0">
                <a:solidFill>
                  <a:schemeClr val="accent5">
                    <a:lumMod val="75000"/>
                  </a:schemeClr>
                </a:solidFill>
              </a:rPr>
              <a:t>The blue line denotes the training process</a:t>
            </a:r>
            <a:r>
              <a:rPr lang="en-CN" dirty="0"/>
              <a:t>, and </a:t>
            </a:r>
            <a:r>
              <a:rPr lang="en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green line denotes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retrieval process</a:t>
            </a:r>
            <a:r>
              <a:rPr lang="en-CN" dirty="0"/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5FD2B9-171D-D1EA-F853-CD3B29389B94}"/>
              </a:ext>
            </a:extLst>
          </p:cNvPr>
          <p:cNvGrpSpPr/>
          <p:nvPr/>
        </p:nvGrpSpPr>
        <p:grpSpPr>
          <a:xfrm>
            <a:off x="4489798" y="1200291"/>
            <a:ext cx="1425134" cy="2120821"/>
            <a:chOff x="1713398" y="1690687"/>
            <a:chExt cx="2903869" cy="2120821"/>
          </a:xfrm>
        </p:grpSpPr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468180A7-0A04-4085-7DD1-633C503D2BC5}"/>
                </a:ext>
              </a:extLst>
            </p:cNvPr>
            <p:cNvSpPr/>
            <p:nvPr/>
          </p:nvSpPr>
          <p:spPr>
            <a:xfrm>
              <a:off x="1713398" y="1690687"/>
              <a:ext cx="2903869" cy="2120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E0ED36-B83D-4990-CED7-6F7833BCECC5}"/>
                </a:ext>
              </a:extLst>
            </p:cNvPr>
            <p:cNvSpPr txBox="1"/>
            <p:nvPr/>
          </p:nvSpPr>
          <p:spPr>
            <a:xfrm>
              <a:off x="1946546" y="1720727"/>
              <a:ext cx="243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</a:rPr>
                <a:t>Encryption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40B23B-931E-5058-FC6F-830181A552F3}"/>
              </a:ext>
            </a:extLst>
          </p:cNvPr>
          <p:cNvGrpSpPr/>
          <p:nvPr/>
        </p:nvGrpSpPr>
        <p:grpSpPr>
          <a:xfrm>
            <a:off x="7071257" y="1059239"/>
            <a:ext cx="1431514" cy="2369761"/>
            <a:chOff x="1713398" y="1690687"/>
            <a:chExt cx="2916872" cy="2120821"/>
          </a:xfrm>
        </p:grpSpPr>
        <p:sp>
          <p:nvSpPr>
            <p:cNvPr id="15" name="矩形 4">
              <a:extLst>
                <a:ext uri="{FF2B5EF4-FFF2-40B4-BE49-F238E27FC236}">
                  <a16:creationId xmlns:a16="http://schemas.microsoft.com/office/drawing/2014/main" id="{1954AC77-5712-15D2-5B00-1D99631CC5B1}"/>
                </a:ext>
              </a:extLst>
            </p:cNvPr>
            <p:cNvSpPr/>
            <p:nvPr/>
          </p:nvSpPr>
          <p:spPr>
            <a:xfrm>
              <a:off x="1713398" y="1690687"/>
              <a:ext cx="2903869" cy="2120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2355ED-197E-C35E-0741-A72EE3676976}"/>
                </a:ext>
              </a:extLst>
            </p:cNvPr>
            <p:cNvSpPr txBox="1"/>
            <p:nvPr/>
          </p:nvSpPr>
          <p:spPr>
            <a:xfrm>
              <a:off x="1946546" y="1720727"/>
              <a:ext cx="2683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dirty="0">
                  <a:solidFill>
                    <a:srgbClr val="FF0000"/>
                  </a:solidFill>
                </a:rPr>
                <a:t>Secured</a:t>
              </a:r>
            </a:p>
            <a:p>
              <a:r>
                <a:rPr lang="en-CN" dirty="0">
                  <a:solidFill>
                    <a:srgbClr val="FF0000"/>
                  </a:solidFill>
                </a:rPr>
                <a:t>Aggregation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89B3989-4B89-77BD-6A40-CBF89DCEFC48}"/>
              </a:ext>
            </a:extLst>
          </p:cNvPr>
          <p:cNvSpPr/>
          <p:nvPr/>
        </p:nvSpPr>
        <p:spPr>
          <a:xfrm>
            <a:off x="83353" y="2079950"/>
            <a:ext cx="1504921" cy="12743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Local update is the same as traditional CQA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F7FC9-7404-C211-7505-D429DBC9E791}"/>
              </a:ext>
            </a:extLst>
          </p:cNvPr>
          <p:cNvSpPr/>
          <p:nvPr/>
        </p:nvSpPr>
        <p:spPr>
          <a:xfrm>
            <a:off x="4461130" y="3475285"/>
            <a:ext cx="1504921" cy="12743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Standard homomorphic encryption (HE)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8D4025-7DE9-4A86-D7ED-C5D8A330BFEB}"/>
              </a:ext>
            </a:extLst>
          </p:cNvPr>
          <p:cNvSpPr/>
          <p:nvPr/>
        </p:nvSpPr>
        <p:spPr>
          <a:xfrm>
            <a:off x="8794407" y="1039587"/>
            <a:ext cx="1504921" cy="5600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Like </a:t>
            </a:r>
            <a:r>
              <a:rPr lang="en-HK" dirty="0" err="1"/>
              <a:t>FedAvg</a:t>
            </a:r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D12BF-43E7-B510-F0AF-B29CCABF6189}"/>
              </a:ext>
            </a:extLst>
          </p:cNvPr>
          <p:cNvSpPr txBox="1"/>
          <p:nvPr/>
        </p:nvSpPr>
        <p:spPr>
          <a:xfrm>
            <a:off x="0" y="6605506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sz="10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FedCQA</a:t>
            </a:r>
            <a:r>
              <a:rPr lang="en-HK" sz="1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: Answering Complex Queries on Multi-Source Knowledge Graphs via Federated Learning. 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3"/>
              </a:rPr>
              <a:t>Qi Hu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4"/>
              </a:rPr>
              <a:t>Weifeng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4"/>
              </a:rPr>
              <a:t> Jiang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5"/>
              </a:rPr>
              <a:t>Haoran Li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6"/>
              </a:rPr>
              <a:t>Zihao Wang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7"/>
              </a:rPr>
              <a:t>Jiaxin Bai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8"/>
              </a:rPr>
              <a:t>Qianren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8"/>
              </a:rPr>
              <a:t> Mao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9"/>
              </a:rPr>
              <a:t>Yangqiu </a:t>
            </a:r>
            <a:r>
              <a:rPr lang="en-HK" sz="10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9"/>
              </a:rPr>
              <a:t>Song</a:t>
            </a:r>
            <a:r>
              <a:rPr lang="en-HK" sz="1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0"/>
              </a:rPr>
              <a:t>Lixin Fan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1"/>
              </a:rPr>
              <a:t>Jianxin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1"/>
              </a:rPr>
              <a:t> Li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. </a:t>
            </a:r>
            <a:r>
              <a:rPr lang="en-HK" sz="1000" dirty="0" err="1">
                <a:solidFill>
                  <a:srgbClr val="000000"/>
                </a:solidFill>
                <a:highlight>
                  <a:srgbClr val="FFFFFF"/>
                </a:highlight>
                <a:latin typeface="Lucida Grande"/>
              </a:rPr>
              <a:t>Arxiv</a:t>
            </a:r>
            <a:r>
              <a:rPr lang="en-HK" sz="1000" dirty="0">
                <a:solidFill>
                  <a:srgbClr val="000000"/>
                </a:solidFill>
                <a:highlight>
                  <a:srgbClr val="FFFFFF"/>
                </a:highlight>
                <a:latin typeface="Lucida Grande"/>
              </a:rPr>
              <a:t> 2024.</a:t>
            </a:r>
            <a:endParaRPr lang="en-HK" sz="1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4034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29763-50EA-A149-EEAD-7C06023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9"/>
            <a:ext cx="10515600" cy="1325563"/>
          </a:xfrm>
        </p:spPr>
        <p:txBody>
          <a:bodyPr/>
          <a:lstStyle/>
          <a:p>
            <a:r>
              <a:rPr lang="en-US" altLang="zh-CN" dirty="0"/>
              <a:t>Federated NGDBs – Inference (Queries)</a:t>
            </a:r>
            <a:endParaRPr lang="zh-CN" altLang="en-US" dirty="0"/>
          </a:p>
        </p:txBody>
      </p:sp>
      <p:pic>
        <p:nvPicPr>
          <p:cNvPr id="6" name="内容占位符 5" descr="图示&#10;&#10;描述已自动生成">
            <a:extLst>
              <a:ext uri="{FF2B5EF4-FFF2-40B4-BE49-F238E27FC236}">
                <a16:creationId xmlns:a16="http://schemas.microsoft.com/office/drawing/2014/main" id="{A49E003D-4293-54CE-B872-BC4E8A84C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74" y="1507330"/>
            <a:ext cx="9015452" cy="457202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8CB51-A42D-2C23-E00D-A7F29D28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EC479C-8927-51B9-8FDD-609B21150B23}"/>
              </a:ext>
            </a:extLst>
          </p:cNvPr>
          <p:cNvGrpSpPr/>
          <p:nvPr/>
        </p:nvGrpSpPr>
        <p:grpSpPr>
          <a:xfrm>
            <a:off x="6750866" y="5057544"/>
            <a:ext cx="2284491" cy="875652"/>
            <a:chOff x="1713398" y="1690687"/>
            <a:chExt cx="2903869" cy="2120821"/>
          </a:xfrm>
        </p:grpSpPr>
        <p:sp>
          <p:nvSpPr>
            <p:cNvPr id="3" name="矩形 4">
              <a:extLst>
                <a:ext uri="{FF2B5EF4-FFF2-40B4-BE49-F238E27FC236}">
                  <a16:creationId xmlns:a16="http://schemas.microsoft.com/office/drawing/2014/main" id="{32BDC0F0-75DA-F4DC-D141-CDF8AC949DFE}"/>
                </a:ext>
              </a:extLst>
            </p:cNvPr>
            <p:cNvSpPr/>
            <p:nvPr/>
          </p:nvSpPr>
          <p:spPr>
            <a:xfrm>
              <a:off x="1713398" y="1690687"/>
              <a:ext cx="2903869" cy="2120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89B2B6-C1D1-936E-6560-A22AD9F5054D}"/>
                </a:ext>
              </a:extLst>
            </p:cNvPr>
            <p:cNvSpPr txBox="1"/>
            <p:nvPr/>
          </p:nvSpPr>
          <p:spPr>
            <a:xfrm>
              <a:off x="1837853" y="1710617"/>
              <a:ext cx="2235740" cy="117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Query Decomposition</a:t>
              </a:r>
              <a:endParaRPr lang="en-CN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8ED00C-E066-863C-8DDC-AC0BF64B158E}"/>
              </a:ext>
            </a:extLst>
          </p:cNvPr>
          <p:cNvSpPr txBox="1"/>
          <p:nvPr/>
        </p:nvSpPr>
        <p:spPr>
          <a:xfrm>
            <a:off x="1588274" y="6171684"/>
            <a:ext cx="9390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﻿</a:t>
            </a:r>
            <a:r>
              <a:rPr lang="en-CN" dirty="0">
                <a:solidFill>
                  <a:schemeClr val="accent5">
                    <a:lumMod val="75000"/>
                  </a:schemeClr>
                </a:solidFill>
              </a:rPr>
              <a:t>The blue line denotes the training process</a:t>
            </a:r>
            <a:r>
              <a:rPr lang="en-CN" dirty="0"/>
              <a:t>, and </a:t>
            </a:r>
            <a:r>
              <a:rPr lang="en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green line denotes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retrieval process</a:t>
            </a:r>
            <a:r>
              <a:rPr lang="en-CN" dirty="0"/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5FD2B9-171D-D1EA-F853-CD3B29389B94}"/>
              </a:ext>
            </a:extLst>
          </p:cNvPr>
          <p:cNvGrpSpPr/>
          <p:nvPr/>
        </p:nvGrpSpPr>
        <p:grpSpPr>
          <a:xfrm>
            <a:off x="6750867" y="3292500"/>
            <a:ext cx="2284490" cy="794715"/>
            <a:chOff x="1713398" y="1604372"/>
            <a:chExt cx="2903869" cy="2207136"/>
          </a:xfrm>
        </p:grpSpPr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468180A7-0A04-4085-7DD1-633C503D2BC5}"/>
                </a:ext>
              </a:extLst>
            </p:cNvPr>
            <p:cNvSpPr/>
            <p:nvPr/>
          </p:nvSpPr>
          <p:spPr>
            <a:xfrm>
              <a:off x="1713398" y="1690687"/>
              <a:ext cx="2903869" cy="2120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E0ED36-B83D-4990-CED7-6F7833BCECC5}"/>
                </a:ext>
              </a:extLst>
            </p:cNvPr>
            <p:cNvSpPr txBox="1"/>
            <p:nvPr/>
          </p:nvSpPr>
          <p:spPr>
            <a:xfrm>
              <a:off x="2002190" y="1604372"/>
              <a:ext cx="2129145" cy="102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</a:rPr>
                <a:t>Query Enocding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40B23B-931E-5058-FC6F-830181A552F3}"/>
              </a:ext>
            </a:extLst>
          </p:cNvPr>
          <p:cNvGrpSpPr/>
          <p:nvPr/>
        </p:nvGrpSpPr>
        <p:grpSpPr>
          <a:xfrm>
            <a:off x="6750868" y="3992934"/>
            <a:ext cx="2284490" cy="1167542"/>
            <a:chOff x="1713398" y="1690687"/>
            <a:chExt cx="2903869" cy="2120821"/>
          </a:xfrm>
        </p:grpSpPr>
        <p:sp>
          <p:nvSpPr>
            <p:cNvPr id="15" name="矩形 4">
              <a:extLst>
                <a:ext uri="{FF2B5EF4-FFF2-40B4-BE49-F238E27FC236}">
                  <a16:creationId xmlns:a16="http://schemas.microsoft.com/office/drawing/2014/main" id="{1954AC77-5712-15D2-5B00-1D99631CC5B1}"/>
                </a:ext>
              </a:extLst>
            </p:cNvPr>
            <p:cNvSpPr/>
            <p:nvPr/>
          </p:nvSpPr>
          <p:spPr>
            <a:xfrm>
              <a:off x="1713398" y="1690687"/>
              <a:ext cx="2903869" cy="2120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2355ED-197E-C35E-0741-A72EE3676976}"/>
                </a:ext>
              </a:extLst>
            </p:cNvPr>
            <p:cNvSpPr txBox="1"/>
            <p:nvPr/>
          </p:nvSpPr>
          <p:spPr>
            <a:xfrm>
              <a:off x="1946546" y="1720726"/>
              <a:ext cx="2067744" cy="67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</a:rPr>
                <a:t>Score Computation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AC53308-3556-C4C2-5FC7-7AED015301B4}"/>
              </a:ext>
            </a:extLst>
          </p:cNvPr>
          <p:cNvSpPr/>
          <p:nvPr/>
        </p:nvSpPr>
        <p:spPr>
          <a:xfrm>
            <a:off x="9135827" y="5519275"/>
            <a:ext cx="2678416" cy="5600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Distribute complex queries to different clients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8D52C-8595-4643-92E4-5DA40C34FE6C}"/>
              </a:ext>
            </a:extLst>
          </p:cNvPr>
          <p:cNvSpPr/>
          <p:nvPr/>
        </p:nvSpPr>
        <p:spPr>
          <a:xfrm>
            <a:off x="3331723" y="3334395"/>
            <a:ext cx="3138792" cy="5600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Query encoding done by clients (along the green lines)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099A61-272B-E78C-DA75-4C360F9EAC39}"/>
              </a:ext>
            </a:extLst>
          </p:cNvPr>
          <p:cNvSpPr/>
          <p:nvPr/>
        </p:nvSpPr>
        <p:spPr>
          <a:xfrm>
            <a:off x="9179668" y="4337965"/>
            <a:ext cx="2174132" cy="5600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Ranking all answers on the server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85CC8B-09FC-E132-A1F4-BF14ADC98087}"/>
              </a:ext>
            </a:extLst>
          </p:cNvPr>
          <p:cNvSpPr txBox="1"/>
          <p:nvPr/>
        </p:nvSpPr>
        <p:spPr>
          <a:xfrm>
            <a:off x="0" y="6605506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sz="10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FedCQA</a:t>
            </a:r>
            <a:r>
              <a:rPr lang="en-HK" sz="1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: Answering Complex Queries on Multi-Source Knowledge Graphs via Federated Learning. 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4"/>
              </a:rPr>
              <a:t>Qi Hu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5"/>
              </a:rPr>
              <a:t>Weifeng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5"/>
              </a:rPr>
              <a:t> Jiang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6"/>
              </a:rPr>
              <a:t>Haoran Li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7"/>
              </a:rPr>
              <a:t>Zihao Wang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8"/>
              </a:rPr>
              <a:t>Jiaxin Bai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9"/>
              </a:rPr>
              <a:t>Qianren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9"/>
              </a:rPr>
              <a:t> Mao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0"/>
              </a:rPr>
              <a:t>Yangqiu </a:t>
            </a:r>
            <a:r>
              <a:rPr lang="en-HK" sz="10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0"/>
              </a:rPr>
              <a:t>Song</a:t>
            </a:r>
            <a:r>
              <a:rPr lang="en-HK" sz="1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 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1"/>
              </a:rPr>
              <a:t>Lixin Fan</a:t>
            </a:r>
            <a:r>
              <a:rPr lang="en-HK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, </a:t>
            </a:r>
            <a:r>
              <a:rPr lang="en-HK" sz="10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2"/>
              </a:rPr>
              <a:t>Jianxin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  <a:hlinkClick r:id="rId12"/>
              </a:rPr>
              <a:t> Li</a:t>
            </a:r>
            <a:r>
              <a:rPr lang="en-HK" sz="1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. </a:t>
            </a:r>
            <a:r>
              <a:rPr lang="en-HK" sz="1000" dirty="0" err="1">
                <a:solidFill>
                  <a:srgbClr val="000000"/>
                </a:solidFill>
                <a:highlight>
                  <a:srgbClr val="FFFFFF"/>
                </a:highlight>
                <a:latin typeface="Lucida Grande"/>
              </a:rPr>
              <a:t>Arxiv</a:t>
            </a:r>
            <a:r>
              <a:rPr lang="en-HK" sz="1000" dirty="0">
                <a:solidFill>
                  <a:srgbClr val="000000"/>
                </a:solidFill>
                <a:highlight>
                  <a:srgbClr val="FFFFFF"/>
                </a:highlight>
                <a:latin typeface="Lucida Grande"/>
              </a:rPr>
              <a:t> 2024.</a:t>
            </a:r>
            <a:endParaRPr lang="en-HK" sz="1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38551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29763-50EA-A149-EEAD-7C060230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Federated NGDBs - Experiments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8CB51-A42D-2C23-E00D-A7F29D28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25</a:t>
            </a:fld>
            <a:endParaRPr lang="en-US"/>
          </a:p>
        </p:txBody>
      </p:sp>
      <p:pic>
        <p:nvPicPr>
          <p:cNvPr id="9" name="图片 8" descr="表格&#10;&#10;描述已自动生成">
            <a:extLst>
              <a:ext uri="{FF2B5EF4-FFF2-40B4-BE49-F238E27FC236}">
                <a16:creationId xmlns:a16="http://schemas.microsoft.com/office/drawing/2014/main" id="{BC40C0EA-3E2C-B249-60D3-EFC9F0F5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0" y="2055449"/>
            <a:ext cx="5527601" cy="2770744"/>
          </a:xfrm>
          <a:prstGeom prst="rect">
            <a:avLst/>
          </a:prstGeom>
        </p:spPr>
      </p:pic>
      <p:pic>
        <p:nvPicPr>
          <p:cNvPr id="14" name="图片 13" descr="表格&#10;&#10;描述已自动生成">
            <a:extLst>
              <a:ext uri="{FF2B5EF4-FFF2-40B4-BE49-F238E27FC236}">
                <a16:creationId xmlns:a16="http://schemas.microsoft.com/office/drawing/2014/main" id="{39602762-2AE5-3A69-F635-A20937775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5" y="2055449"/>
            <a:ext cx="5861145" cy="274710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6A3DEF4-B4A7-52E4-42AD-4C177BC3E868}"/>
              </a:ext>
            </a:extLst>
          </p:cNvPr>
          <p:cNvSpPr txBox="1"/>
          <p:nvPr/>
        </p:nvSpPr>
        <p:spPr>
          <a:xfrm>
            <a:off x="1244773" y="4826193"/>
            <a:ext cx="306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Statistics of Knowledge Graphs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3A17D3-E568-1E0A-391F-8CFB7D151AF3}"/>
              </a:ext>
            </a:extLst>
          </p:cNvPr>
          <p:cNvSpPr txBox="1"/>
          <p:nvPr/>
        </p:nvSpPr>
        <p:spPr>
          <a:xfrm>
            <a:off x="7181086" y="4826193"/>
            <a:ext cx="290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Statistics of Sampled Queries</a:t>
            </a:r>
            <a:endParaRPr lang="zh-CN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25B3F5-3F7B-EACA-4D80-B7A89D9D3543}"/>
              </a:ext>
            </a:extLst>
          </p:cNvPr>
          <p:cNvGrpSpPr/>
          <p:nvPr/>
        </p:nvGrpSpPr>
        <p:grpSpPr>
          <a:xfrm>
            <a:off x="7861765" y="1662470"/>
            <a:ext cx="2584425" cy="3140079"/>
            <a:chOff x="1633659" y="1478061"/>
            <a:chExt cx="2983609" cy="233344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0D7DC45-61DC-EFBA-FC41-96DF1EAE3423}"/>
                </a:ext>
              </a:extLst>
            </p:cNvPr>
            <p:cNvSpPr/>
            <p:nvPr/>
          </p:nvSpPr>
          <p:spPr>
            <a:xfrm>
              <a:off x="1713398" y="1770088"/>
              <a:ext cx="2903869" cy="20414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2B7D98-C9A8-1213-33CA-F205809C48A0}"/>
                </a:ext>
              </a:extLst>
            </p:cNvPr>
            <p:cNvSpPr txBox="1"/>
            <p:nvPr/>
          </p:nvSpPr>
          <p:spPr>
            <a:xfrm>
              <a:off x="1633659" y="1478061"/>
              <a:ext cx="2983609" cy="274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Sampled in-graph queries</a:t>
              </a:r>
              <a:endParaRPr lang="en-C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C8FCE-E9B3-60F5-D2A2-35C582271692}"/>
              </a:ext>
            </a:extLst>
          </p:cNvPr>
          <p:cNvGrpSpPr/>
          <p:nvPr/>
        </p:nvGrpSpPr>
        <p:grpSpPr>
          <a:xfrm>
            <a:off x="9620655" y="1659030"/>
            <a:ext cx="2122925" cy="3143520"/>
            <a:chOff x="1713398" y="1482282"/>
            <a:chExt cx="2903869" cy="2329226"/>
          </a:xfrm>
        </p:grpSpPr>
        <p:sp>
          <p:nvSpPr>
            <p:cNvPr id="8" name="矩形 4">
              <a:extLst>
                <a:ext uri="{FF2B5EF4-FFF2-40B4-BE49-F238E27FC236}">
                  <a16:creationId xmlns:a16="http://schemas.microsoft.com/office/drawing/2014/main" id="{2E207647-D240-9F56-E955-3AC0AB655D28}"/>
                </a:ext>
              </a:extLst>
            </p:cNvPr>
            <p:cNvSpPr/>
            <p:nvPr/>
          </p:nvSpPr>
          <p:spPr>
            <a:xfrm>
              <a:off x="1713398" y="1776013"/>
              <a:ext cx="2903869" cy="20354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42EB40-8651-132C-DA20-7A52C82DED58}"/>
                </a:ext>
              </a:extLst>
            </p:cNvPr>
            <p:cNvSpPr txBox="1"/>
            <p:nvPr/>
          </p:nvSpPr>
          <p:spPr>
            <a:xfrm>
              <a:off x="2327414" y="1482282"/>
              <a:ext cx="1675836" cy="27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</a:rPr>
                <a:t>Evaluation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DF0A4C-67CA-B8FE-DDE7-D778A6BBE2B1}"/>
              </a:ext>
            </a:extLst>
          </p:cNvPr>
          <p:cNvGrpSpPr/>
          <p:nvPr/>
        </p:nvGrpSpPr>
        <p:grpSpPr>
          <a:xfrm>
            <a:off x="3255976" y="1659030"/>
            <a:ext cx="2188014" cy="3116435"/>
            <a:chOff x="1129748" y="1320706"/>
            <a:chExt cx="4710704" cy="2315876"/>
          </a:xfrm>
        </p:grpSpPr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AF0786A9-6EC7-97F5-2008-77878AA0E462}"/>
                </a:ext>
              </a:extLst>
            </p:cNvPr>
            <p:cNvSpPr/>
            <p:nvPr/>
          </p:nvSpPr>
          <p:spPr>
            <a:xfrm>
              <a:off x="2003289" y="1652990"/>
              <a:ext cx="2534134" cy="19835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8EBF71-F2A4-418A-16C8-FFADED3B9FDB}"/>
                </a:ext>
              </a:extLst>
            </p:cNvPr>
            <p:cNvSpPr txBox="1"/>
            <p:nvPr/>
          </p:nvSpPr>
          <p:spPr>
            <a:xfrm>
              <a:off x="1129748" y="1320706"/>
              <a:ext cx="4710704" cy="274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Split according relations</a:t>
              </a:r>
              <a:endParaRPr lang="en-CN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8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29763-50EA-A149-EEAD-7C06023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3"/>
            <a:ext cx="10515600" cy="997182"/>
          </a:xfrm>
        </p:spPr>
        <p:txBody>
          <a:bodyPr/>
          <a:lstStyle/>
          <a:p>
            <a:r>
              <a:rPr lang="en-US" altLang="zh-CN" dirty="0"/>
              <a:t>Federated NGDBs - Experiments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8CB51-A42D-2C23-E00D-A7F29D28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26</a:t>
            </a:fld>
            <a:endParaRPr lang="en-US"/>
          </a:p>
        </p:txBody>
      </p:sp>
      <p:pic>
        <p:nvPicPr>
          <p:cNvPr id="12" name="图片 11" descr="表格&#10;&#10;描述已自动生成">
            <a:extLst>
              <a:ext uri="{FF2B5EF4-FFF2-40B4-BE49-F238E27FC236}">
                <a16:creationId xmlns:a16="http://schemas.microsoft.com/office/drawing/2014/main" id="{CCFD71F1-0983-8194-5DB2-C70448534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743"/>
            <a:ext cx="11864750" cy="52640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7659BA5-DA00-7DF0-975E-F8E7B76680E4}"/>
              </a:ext>
            </a:extLst>
          </p:cNvPr>
          <p:cNvSpPr txBox="1"/>
          <p:nvPr/>
        </p:nvSpPr>
        <p:spPr>
          <a:xfrm>
            <a:off x="105898" y="6215746"/>
            <a:ext cx="11725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0" dirty="0">
                <a:solidFill>
                  <a:srgbClr val="000000"/>
                </a:solidFill>
                <a:effectLst/>
                <a:latin typeface="LinLibertineTB"/>
              </a:rPr>
              <a:t>Table: The retrieval performance of distributed knowledge graph complex query answering models when there are </a:t>
            </a:r>
            <a:r>
              <a:rPr lang="en-US" altLang="zh-CN" sz="1800" i="0" dirty="0">
                <a:solidFill>
                  <a:srgbClr val="FF0000"/>
                </a:solidFill>
                <a:effectLst/>
                <a:latin typeface="LinLibertineTB"/>
              </a:rPr>
              <a:t>3 clients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F4A6D676-9585-435F-B6FB-A505660A610A}"/>
              </a:ext>
            </a:extLst>
          </p:cNvPr>
          <p:cNvSpPr txBox="1"/>
          <p:nvPr/>
        </p:nvSpPr>
        <p:spPr>
          <a:xfrm>
            <a:off x="1950948" y="1104343"/>
            <a:ext cx="64868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We evaluate the performance change on in- &amp; cross- graph queries</a:t>
            </a:r>
            <a:endParaRPr lang="zh-CN" altLang="en-US" dirty="0"/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E8EF4FB6-0532-6670-013D-9849A71F86E8}"/>
              </a:ext>
            </a:extLst>
          </p:cNvPr>
          <p:cNvSpPr txBox="1"/>
          <p:nvPr/>
        </p:nvSpPr>
        <p:spPr>
          <a:xfrm>
            <a:off x="105898" y="1829418"/>
            <a:ext cx="146460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FedE</a:t>
            </a:r>
            <a:r>
              <a:rPr lang="en-US" altLang="zh-CN" dirty="0"/>
              <a:t> performs well but has to share embeddings to the server</a:t>
            </a:r>
            <a:endParaRPr lang="zh-CN" altLang="en-US" dirty="0"/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0ABF0E91-EFE0-69C1-1860-B36DEE7DED77}"/>
              </a:ext>
            </a:extLst>
          </p:cNvPr>
          <p:cNvSpPr txBox="1"/>
          <p:nvPr/>
        </p:nvSpPr>
        <p:spPr>
          <a:xfrm>
            <a:off x="33339" y="4161081"/>
            <a:ext cx="154497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FedR</a:t>
            </a:r>
            <a:r>
              <a:rPr lang="en-US" altLang="zh-CN" dirty="0"/>
              <a:t> secured entities for local clients but cannot support cross-graph queries</a:t>
            </a:r>
            <a:endParaRPr lang="zh-CN" alt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402276-22EA-EDC3-617C-CBE4EB5523B7}"/>
              </a:ext>
            </a:extLst>
          </p:cNvPr>
          <p:cNvCxnSpPr>
            <a:cxnSpLocks/>
          </p:cNvCxnSpPr>
          <p:nvPr/>
        </p:nvCxnSpPr>
        <p:spPr>
          <a:xfrm>
            <a:off x="1327825" y="2706581"/>
            <a:ext cx="57879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F40AFF-9B3D-1074-D758-D3EA91788520}"/>
              </a:ext>
            </a:extLst>
          </p:cNvPr>
          <p:cNvCxnSpPr>
            <a:cxnSpLocks/>
          </p:cNvCxnSpPr>
          <p:nvPr/>
        </p:nvCxnSpPr>
        <p:spPr>
          <a:xfrm>
            <a:off x="1327825" y="2912484"/>
            <a:ext cx="500975" cy="109531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B0EDCF-51B7-F266-FA64-6AE27580ABC0}"/>
              </a:ext>
            </a:extLst>
          </p:cNvPr>
          <p:cNvCxnSpPr>
            <a:cxnSpLocks/>
          </p:cNvCxnSpPr>
          <p:nvPr/>
        </p:nvCxnSpPr>
        <p:spPr>
          <a:xfrm>
            <a:off x="1280292" y="3583744"/>
            <a:ext cx="548508" cy="1824835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42843E-90BE-8AB0-F81D-B391447AC920}"/>
              </a:ext>
            </a:extLst>
          </p:cNvPr>
          <p:cNvCxnSpPr>
            <a:cxnSpLocks/>
          </p:cNvCxnSpPr>
          <p:nvPr/>
        </p:nvCxnSpPr>
        <p:spPr>
          <a:xfrm flipV="1">
            <a:off x="1361163" y="2912484"/>
            <a:ext cx="467637" cy="1466746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6A90F0-9EAF-7305-C889-4F0B9FFAE429}"/>
              </a:ext>
            </a:extLst>
          </p:cNvPr>
          <p:cNvCxnSpPr>
            <a:cxnSpLocks/>
          </p:cNvCxnSpPr>
          <p:nvPr/>
        </p:nvCxnSpPr>
        <p:spPr>
          <a:xfrm flipV="1">
            <a:off x="1453069" y="4227216"/>
            <a:ext cx="398171" cy="268945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9A7F2C-E355-86F9-4698-61E474E1366F}"/>
              </a:ext>
            </a:extLst>
          </p:cNvPr>
          <p:cNvCxnSpPr>
            <a:cxnSpLocks/>
          </p:cNvCxnSpPr>
          <p:nvPr/>
        </p:nvCxnSpPr>
        <p:spPr>
          <a:xfrm>
            <a:off x="1453069" y="4847120"/>
            <a:ext cx="375731" cy="791289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文本框 2">
            <a:extLst>
              <a:ext uri="{FF2B5EF4-FFF2-40B4-BE49-F238E27FC236}">
                <a16:creationId xmlns:a16="http://schemas.microsoft.com/office/drawing/2014/main" id="{E33C11AA-8EAB-340D-8257-65E7A2033B10}"/>
              </a:ext>
            </a:extLst>
          </p:cNvPr>
          <p:cNvSpPr txBox="1"/>
          <p:nvPr/>
        </p:nvSpPr>
        <p:spPr>
          <a:xfrm>
            <a:off x="8563123" y="1094550"/>
            <a:ext cx="331808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Our </a:t>
            </a:r>
            <a:r>
              <a:rPr lang="en-US" altLang="zh-CN" dirty="0" err="1"/>
              <a:t>FedCQA</a:t>
            </a:r>
            <a:r>
              <a:rPr lang="en-US" altLang="zh-CN" dirty="0"/>
              <a:t> perform well on all datasets well maintaining good properties of both </a:t>
            </a:r>
            <a:r>
              <a:rPr lang="en-US" altLang="zh-CN" dirty="0" err="1"/>
              <a:t>FedE</a:t>
            </a:r>
            <a:r>
              <a:rPr lang="en-US" altLang="zh-CN" dirty="0"/>
              <a:t> and </a:t>
            </a:r>
            <a:r>
              <a:rPr lang="en-US" altLang="zh-CN" dirty="0" err="1"/>
              <a:t>FedR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29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29763-50EA-A149-EEAD-7C060230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Federated NGDBs – More Clients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8CB51-A42D-2C23-E00D-A7F29D28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27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659BA5-DA00-7DF0-975E-F8E7B76680E4}"/>
              </a:ext>
            </a:extLst>
          </p:cNvPr>
          <p:cNvSpPr txBox="1"/>
          <p:nvPr/>
        </p:nvSpPr>
        <p:spPr>
          <a:xfrm>
            <a:off x="204787" y="5771455"/>
            <a:ext cx="11782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0" dirty="0">
                <a:solidFill>
                  <a:srgbClr val="000000"/>
                </a:solidFill>
                <a:effectLst/>
                <a:latin typeface="LinLibertineTB"/>
              </a:rPr>
              <a:t>Table: The retrieval performance of distributed knowledge graph complex query answering models when there are </a:t>
            </a:r>
            <a:r>
              <a:rPr lang="en-US" altLang="zh-CN" sz="1800" i="0" dirty="0">
                <a:solidFill>
                  <a:srgbClr val="FF0000"/>
                </a:solidFill>
                <a:effectLst/>
                <a:latin typeface="LinLibertineTB"/>
              </a:rPr>
              <a:t>5 clients</a:t>
            </a:r>
            <a:endParaRPr lang="zh-CN" altLang="en-US" dirty="0"/>
          </a:p>
        </p:txBody>
      </p:sp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16840349-43E9-059B-1CBD-3B82FA80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193" y="2326218"/>
            <a:ext cx="12527527" cy="32296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1B5C3F2-7C11-B1C6-45D3-7DBBBC3FAE5C}"/>
              </a:ext>
            </a:extLst>
          </p:cNvPr>
          <p:cNvSpPr txBox="1"/>
          <p:nvPr/>
        </p:nvSpPr>
        <p:spPr>
          <a:xfrm>
            <a:off x="1960016" y="1723252"/>
            <a:ext cx="848867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Improve performance on both in- &amp; cross-graph queries.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8974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29763-50EA-A149-EEAD-7C06023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45" y="-1925"/>
            <a:ext cx="1114465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Federated NGDBs – Compared with Central Training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8CB51-A42D-2C23-E00D-A7F29D28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28</a:t>
            </a:fld>
            <a:endParaRPr lang="en-US"/>
          </a:p>
        </p:txBody>
      </p:sp>
      <p:pic>
        <p:nvPicPr>
          <p:cNvPr id="6" name="图片 5" descr="图表, 条形图, 直方图&#10;&#10;描述已自动生成">
            <a:extLst>
              <a:ext uri="{FF2B5EF4-FFF2-40B4-BE49-F238E27FC236}">
                <a16:creationId xmlns:a16="http://schemas.microsoft.com/office/drawing/2014/main" id="{D098291F-1459-5E29-8D36-C7C4554E3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6"/>
          <a:stretch/>
        </p:blipFill>
        <p:spPr>
          <a:xfrm>
            <a:off x="169397" y="1877887"/>
            <a:ext cx="11224147" cy="411672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787A4DA-1FAF-21DF-7C3B-E6681EA6E4E8}"/>
              </a:ext>
            </a:extLst>
          </p:cNvPr>
          <p:cNvSpPr txBox="1"/>
          <p:nvPr/>
        </p:nvSpPr>
        <p:spPr>
          <a:xfrm>
            <a:off x="3749381" y="6087196"/>
            <a:ext cx="4962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Only evaluated on cross-graph queries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8FAEF54-0F40-4F0E-7F7F-05AA6FFEA41B}"/>
              </a:ext>
            </a:extLst>
          </p:cNvPr>
          <p:cNvSpPr txBox="1"/>
          <p:nvPr/>
        </p:nvSpPr>
        <p:spPr>
          <a:xfrm>
            <a:off x="838200" y="1323638"/>
            <a:ext cx="1078461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Different query types, the retrieval performance close to central training.</a:t>
            </a:r>
            <a:endParaRPr lang="zh-CN" alt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43D8E-AD14-36B1-7048-EBB6097EAC64}"/>
              </a:ext>
            </a:extLst>
          </p:cNvPr>
          <p:cNvSpPr/>
          <p:nvPr/>
        </p:nvSpPr>
        <p:spPr>
          <a:xfrm>
            <a:off x="1060277" y="2089125"/>
            <a:ext cx="1577502" cy="5600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2800" dirty="0"/>
              <a:t>Central</a:t>
            </a:r>
            <a:endParaRPr lang="en-H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4FDEE8-F936-6990-20D5-4A7430B4529D}"/>
              </a:ext>
            </a:extLst>
          </p:cNvPr>
          <p:cNvSpPr/>
          <p:nvPr/>
        </p:nvSpPr>
        <p:spPr>
          <a:xfrm>
            <a:off x="6640750" y="2076329"/>
            <a:ext cx="1577502" cy="5600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2800" dirty="0" err="1"/>
              <a:t>FedCQA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86256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29763-50EA-A149-EEAD-7C06023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0"/>
            <a:ext cx="11159246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Federated NGDBs – Compared with Local Training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8CB51-A42D-2C23-E00D-A7F29D28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29</a:t>
            </a:fld>
            <a:endParaRPr lang="en-US"/>
          </a:p>
        </p:txBody>
      </p:sp>
      <p:pic>
        <p:nvPicPr>
          <p:cNvPr id="8" name="图片 7" descr="图表&#10;&#10;描述已自动生成">
            <a:extLst>
              <a:ext uri="{FF2B5EF4-FFF2-40B4-BE49-F238E27FC236}">
                <a16:creationId xmlns:a16="http://schemas.microsoft.com/office/drawing/2014/main" id="{560B0CEB-B0BA-948A-330A-F0F247ABE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3"/>
          <a:stretch/>
        </p:blipFill>
        <p:spPr>
          <a:xfrm>
            <a:off x="346449" y="1970471"/>
            <a:ext cx="11499102" cy="4116725"/>
          </a:xfrm>
          <a:prstGeom prst="rect">
            <a:avLst/>
          </a:prstGeom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E3971FB9-464B-7347-30CA-55A086B4BB84}"/>
              </a:ext>
            </a:extLst>
          </p:cNvPr>
          <p:cNvSpPr txBox="1"/>
          <p:nvPr/>
        </p:nvSpPr>
        <p:spPr>
          <a:xfrm>
            <a:off x="1752741" y="1244623"/>
            <a:ext cx="90404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For clients, all participants can benefit from </a:t>
            </a:r>
            <a:r>
              <a:rPr lang="en-US" altLang="zh-CN" sz="2800" dirty="0" err="1"/>
              <a:t>FedCQA</a:t>
            </a:r>
            <a:r>
              <a:rPr lang="en-US" altLang="zh-CN" sz="2800" dirty="0"/>
              <a:t> training.</a:t>
            </a:r>
            <a:endParaRPr lang="zh-CN" alt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5A2E9-11F3-2812-58E4-56837BC5C556}"/>
              </a:ext>
            </a:extLst>
          </p:cNvPr>
          <p:cNvSpPr/>
          <p:nvPr/>
        </p:nvSpPr>
        <p:spPr>
          <a:xfrm>
            <a:off x="993299" y="2065653"/>
            <a:ext cx="1577502" cy="5600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2800" dirty="0"/>
              <a:t>Local</a:t>
            </a:r>
            <a:endParaRPr lang="en-H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AABF7-FE7D-473D-BDCB-B7101789D1E6}"/>
              </a:ext>
            </a:extLst>
          </p:cNvPr>
          <p:cNvSpPr/>
          <p:nvPr/>
        </p:nvSpPr>
        <p:spPr>
          <a:xfrm>
            <a:off x="6768325" y="2065653"/>
            <a:ext cx="1577502" cy="56007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2800" dirty="0" err="1"/>
              <a:t>FedCQA</a:t>
            </a:r>
            <a:endParaRPr lang="en-HK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52A4D4-2BA8-67E0-8F3D-9592FA6D2EA3}"/>
              </a:ext>
            </a:extLst>
          </p:cNvPr>
          <p:cNvSpPr txBox="1"/>
          <p:nvPr/>
        </p:nvSpPr>
        <p:spPr>
          <a:xfrm>
            <a:off x="3749381" y="6087196"/>
            <a:ext cx="4560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Only evaluated on in-graph queries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95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FFA5-4474-E970-77DF-B1689B0C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27B2C-0B3B-38D3-70A5-6DDCDD21D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Factuality hallucination </a:t>
            </a:r>
            <a:r>
              <a:rPr lang="en-US" altLang="zh-CN" dirty="0"/>
              <a:t>emphasizes the discrepancy between generated content and verifiable real-world facts, typically manifesting as factual inconsistency or fabrication</a:t>
            </a:r>
          </a:p>
          <a:p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Specific domain knowledge/Long-tail knowledge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0026-DC00-8B34-53A3-EE0EC569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</a:t>
            </a:fld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0D5DA3-44C1-0A20-22DF-BCD5F36206C8}"/>
              </a:ext>
            </a:extLst>
          </p:cNvPr>
          <p:cNvSpPr txBox="1"/>
          <p:nvPr/>
        </p:nvSpPr>
        <p:spPr>
          <a:xfrm>
            <a:off x="0" y="6488668"/>
            <a:ext cx="1198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/>
              <a:t>Huang L, Yu W, Ma W, Zhong W, Feng Z, Wang H, Chen Q, Peng W, Feng X, Qin B, Liu T. A survey on hallucination in large language models: Principles, taxonomy, challenges, and open questions. </a:t>
            </a:r>
            <a:r>
              <a:rPr lang="en-US" altLang="zh-CN" sz="900" dirty="0" err="1"/>
              <a:t>arXiv</a:t>
            </a:r>
            <a:r>
              <a:rPr lang="en-US" altLang="zh-CN" sz="900" dirty="0"/>
              <a:t> preprint arXiv:2311.05232. 2023 Nov 9.</a:t>
            </a:r>
          </a:p>
          <a:p>
            <a:r>
              <a:rPr lang="en-HK" sz="900" dirty="0"/>
              <a:t>Kai Sun, Yifan Ethan Xu, Hanwen Zha, Yue Liu, Xin Luna Dong. Head-to-Tail: How knowledgeable are Large Language Models? A.K.A. Will LLMs replace knowledge graphs? In arXiv2023.</a:t>
            </a:r>
            <a:r>
              <a:rPr lang="en-US" sz="900" dirty="0">
                <a:ea typeface="+mn-lt"/>
                <a:cs typeface="+mn-lt"/>
              </a:rPr>
              <a:t> </a:t>
            </a:r>
            <a:r>
              <a:rPr lang="en-US" altLang="zh-CN" sz="900" dirty="0"/>
              <a:t>​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8192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29763-50EA-A149-EEAD-7C06023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78"/>
            <a:ext cx="10515600" cy="1325563"/>
          </a:xfrm>
        </p:spPr>
        <p:txBody>
          <a:bodyPr/>
          <a:lstStyle/>
          <a:p>
            <a:r>
              <a:rPr lang="en-US" altLang="zh-CN" dirty="0"/>
              <a:t>Federated NGDBs – More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18CB51-A42D-2C23-E00D-A7F29D28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30</a:t>
            </a:fld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6E24DB-680D-0E4C-692D-67FE3CE6887A}"/>
              </a:ext>
            </a:extLst>
          </p:cNvPr>
          <p:cNvSpPr txBox="1"/>
          <p:nvPr/>
        </p:nvSpPr>
        <p:spPr>
          <a:xfrm>
            <a:off x="4479199" y="2646359"/>
            <a:ext cx="309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Table: Communication Rounds.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23EFD0-1B2A-2863-D818-ADE8303107CE}"/>
              </a:ext>
            </a:extLst>
          </p:cNvPr>
          <p:cNvSpPr txBox="1"/>
          <p:nvPr/>
        </p:nvSpPr>
        <p:spPr>
          <a:xfrm>
            <a:off x="1813781" y="5388891"/>
            <a:ext cx="326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Table: More Clients (10), in MRR</a:t>
            </a:r>
            <a:endParaRPr lang="zh-CN" altLang="en-US" dirty="0"/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B5DDA3FD-469C-BECB-5554-F4718DA94D1C}"/>
              </a:ext>
            </a:extLst>
          </p:cNvPr>
          <p:cNvSpPr txBox="1"/>
          <p:nvPr/>
        </p:nvSpPr>
        <p:spPr>
          <a:xfrm>
            <a:off x="2607279" y="3071317"/>
            <a:ext cx="704981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For convergence speed, </a:t>
            </a:r>
            <a:r>
              <a:rPr lang="en-US" altLang="zh-CN" dirty="0" err="1"/>
              <a:t>FedCQA</a:t>
            </a:r>
            <a:r>
              <a:rPr lang="en-US" altLang="zh-CN" dirty="0"/>
              <a:t> is slower than </a:t>
            </a:r>
            <a:r>
              <a:rPr lang="en-US" altLang="zh-CN" dirty="0" err="1"/>
              <a:t>FedE</a:t>
            </a:r>
            <a:r>
              <a:rPr lang="en-US" altLang="zh-CN" dirty="0"/>
              <a:t> but faster than </a:t>
            </a:r>
            <a:r>
              <a:rPr lang="en-US" altLang="zh-CN" dirty="0" err="1"/>
              <a:t>FedR</a:t>
            </a:r>
            <a:endParaRPr lang="zh-CN" altLang="en-US" dirty="0"/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AA103E90-5C92-F19B-F39C-7839494D53A3}"/>
              </a:ext>
            </a:extLst>
          </p:cNvPr>
          <p:cNvSpPr txBox="1"/>
          <p:nvPr/>
        </p:nvSpPr>
        <p:spPr>
          <a:xfrm>
            <a:off x="1223165" y="5799412"/>
            <a:ext cx="42411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For more clients, our </a:t>
            </a:r>
            <a:r>
              <a:rPr lang="en-US" altLang="zh-CN" dirty="0" err="1"/>
              <a:t>FedCQA</a:t>
            </a:r>
            <a:r>
              <a:rPr lang="en-US" altLang="zh-CN" dirty="0"/>
              <a:t> is still useful</a:t>
            </a:r>
            <a:endParaRPr lang="zh-CN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B7FB70-8D85-3C44-4F0E-D64DF123F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84" y="1657549"/>
            <a:ext cx="4932207" cy="988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5B977E-0DC7-53C6-EC12-7F50BC061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15" y="4195665"/>
            <a:ext cx="4353659" cy="1207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6C0B83-0E65-518C-3A8B-5753B3A7F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12" y="4125097"/>
            <a:ext cx="4721482" cy="1278152"/>
          </a:xfrm>
          <a:prstGeom prst="rect">
            <a:avLst/>
          </a:prstGeom>
        </p:spPr>
      </p:pic>
      <p:sp>
        <p:nvSpPr>
          <p:cNvPr id="13" name="文本框 8">
            <a:extLst>
              <a:ext uri="{FF2B5EF4-FFF2-40B4-BE49-F238E27FC236}">
                <a16:creationId xmlns:a16="http://schemas.microsoft.com/office/drawing/2014/main" id="{23F9C768-177E-F2B1-901F-277F2C7C56FD}"/>
              </a:ext>
            </a:extLst>
          </p:cNvPr>
          <p:cNvSpPr txBox="1"/>
          <p:nvPr/>
        </p:nvSpPr>
        <p:spPr>
          <a:xfrm>
            <a:off x="7029420" y="5388891"/>
            <a:ext cx="359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Table: Overlapped relations, in MRR </a:t>
            </a:r>
            <a:endParaRPr lang="zh-CN" altLang="en-US" dirty="0"/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96374DA9-5C60-0B27-D35E-5F202E728FEE}"/>
              </a:ext>
            </a:extLst>
          </p:cNvPr>
          <p:cNvSpPr txBox="1"/>
          <p:nvPr/>
        </p:nvSpPr>
        <p:spPr>
          <a:xfrm>
            <a:off x="5907183" y="5799412"/>
            <a:ext cx="61393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When there are relations overlapped, our </a:t>
            </a:r>
            <a:r>
              <a:rPr lang="en-US" altLang="zh-CN" dirty="0" err="1"/>
              <a:t>FedCQA</a:t>
            </a:r>
            <a:r>
              <a:rPr lang="en-US" altLang="zh-CN" dirty="0"/>
              <a:t> is still useful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04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 animBg="1"/>
      <p:bldP spid="8" grpId="0" animBg="1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7635-4512-7100-CD35-D1F62267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23"/>
            <a:ext cx="10515600" cy="1325563"/>
          </a:xfrm>
        </p:spPr>
        <p:txBody>
          <a:bodyPr/>
          <a:lstStyle/>
          <a:p>
            <a:r>
              <a:rPr lang="en-HK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0F252-55E6-10D3-94BD-C41E1830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9184"/>
          </a:xfrm>
        </p:spPr>
        <p:txBody>
          <a:bodyPr>
            <a:normAutofit/>
          </a:bodyPr>
          <a:lstStyle/>
          <a:p>
            <a:r>
              <a:rPr lang="en-HK" altLang="zh-CN" dirty="0"/>
              <a:t>The combination of LLMs and KGs (or NGDBs) is a promising direction</a:t>
            </a:r>
          </a:p>
          <a:p>
            <a:pPr lvl="1"/>
            <a:r>
              <a:rPr lang="en-HK" altLang="zh-CN" dirty="0"/>
              <a:t>Retrieval augmented generation</a:t>
            </a:r>
          </a:p>
          <a:p>
            <a:pPr lvl="1"/>
            <a:r>
              <a:rPr lang="en-HK" altLang="zh-CN" dirty="0"/>
              <a:t>Co-training</a:t>
            </a:r>
          </a:p>
          <a:p>
            <a:pPr lvl="1"/>
            <a:endParaRPr lang="en-HK" altLang="zh-CN" dirty="0"/>
          </a:p>
          <a:p>
            <a:r>
              <a:rPr lang="en-HK" altLang="zh-CN" dirty="0"/>
              <a:t>NGDBs brings better retrieval performance (for open-world assumptions) while introducing novel privacy risks</a:t>
            </a:r>
          </a:p>
          <a:p>
            <a:endParaRPr lang="en-HK" altLang="zh-CN" dirty="0"/>
          </a:p>
          <a:p>
            <a:r>
              <a:rPr lang="en-HK" altLang="zh-CN" dirty="0"/>
              <a:t>Privacy in NGDBs needs further explored</a:t>
            </a:r>
          </a:p>
          <a:p>
            <a:pPr lvl="1"/>
            <a:r>
              <a:rPr lang="en-HK" altLang="zh-CN" dirty="0"/>
              <a:t>Inherent Privacy: we proposed privacy preserved NGDBs</a:t>
            </a:r>
          </a:p>
          <a:p>
            <a:pPr lvl="1"/>
            <a:r>
              <a:rPr lang="en-HK" altLang="zh-CN" dirty="0"/>
              <a:t>Distributed Learning: </a:t>
            </a:r>
            <a:r>
              <a:rPr lang="en-US" altLang="zh-CN" dirty="0"/>
              <a:t>we proposed federated NGDBs</a:t>
            </a:r>
            <a:endParaRPr lang="en-HK" altLang="zh-CN" dirty="0"/>
          </a:p>
          <a:p>
            <a:pPr lvl="1"/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72901-F41F-262F-5FBE-6106B4F0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EF3A7A-8948-6050-BB8E-6A9333927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544" y="1156410"/>
            <a:ext cx="9944911" cy="2387600"/>
          </a:xfrm>
        </p:spPr>
        <p:txBody>
          <a:bodyPr/>
          <a:lstStyle/>
          <a:p>
            <a:r>
              <a:rPr lang="en-HK" dirty="0"/>
              <a:t>Thank you for your attention </a:t>
            </a:r>
            <a:r>
              <a:rPr lang="en-HK" dirty="0">
                <a:sym typeface="Wingdings" panose="05000000000000000000" pitchFamily="2" charset="2"/>
              </a:rPr>
              <a:t></a:t>
            </a:r>
            <a:endParaRPr lang="en-H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289953A-AD7B-ED32-265F-979623CFB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CAC1C-9992-542C-613D-D6F1367E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6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BCCD-DBC8-1016-CFC3-DCCA60D7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New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E84AA-3819-CBFF-2126-1F003494C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LLMs provides </a:t>
            </a:r>
            <a:r>
              <a:rPr lang="en-HK" dirty="0">
                <a:solidFill>
                  <a:srgbClr val="00B0F0"/>
                </a:solidFill>
              </a:rPr>
              <a:t>interactive natural language interface </a:t>
            </a:r>
            <a:r>
              <a:rPr lang="en-HK" dirty="0"/>
              <a:t>to many things</a:t>
            </a:r>
          </a:p>
          <a:p>
            <a:pPr lvl="1"/>
            <a:r>
              <a:rPr lang="en-HK" dirty="0"/>
              <a:t>Self-driving cars</a:t>
            </a:r>
          </a:p>
          <a:p>
            <a:pPr lvl="1"/>
            <a:r>
              <a:rPr lang="en-HK" dirty="0"/>
              <a:t>Excel spread sheets</a:t>
            </a:r>
          </a:p>
          <a:p>
            <a:pPr lvl="1"/>
            <a:r>
              <a:rPr lang="en-HK" dirty="0"/>
              <a:t>Local databases</a:t>
            </a:r>
          </a:p>
          <a:p>
            <a:pPr lvl="1"/>
            <a:r>
              <a:rPr lang="en-HK" dirty="0"/>
              <a:t>Etc.</a:t>
            </a:r>
          </a:p>
          <a:p>
            <a:pPr lvl="1"/>
            <a:endParaRPr lang="en-HK" dirty="0"/>
          </a:p>
          <a:p>
            <a:r>
              <a:rPr lang="en-HK" dirty="0"/>
              <a:t>LLMs provides much </a:t>
            </a:r>
            <a:r>
              <a:rPr lang="en-HK" dirty="0">
                <a:solidFill>
                  <a:schemeClr val="accent6"/>
                </a:solidFill>
              </a:rPr>
              <a:t>better representation for free texts </a:t>
            </a:r>
            <a:r>
              <a:rPr lang="en-HK" dirty="0"/>
              <a:t>to enable</a:t>
            </a:r>
          </a:p>
          <a:p>
            <a:pPr lvl="1"/>
            <a:r>
              <a:rPr lang="en-HK" dirty="0"/>
              <a:t>Semantic search in text-rich databases</a:t>
            </a:r>
          </a:p>
          <a:p>
            <a:pPr lvl="1"/>
            <a:r>
              <a:rPr lang="en-HK" dirty="0"/>
              <a:t>Search engines</a:t>
            </a:r>
          </a:p>
          <a:p>
            <a:pPr lvl="1"/>
            <a:r>
              <a:rPr lang="en-HK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C90E-3F20-697B-5859-3570658D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7546-64EA-7592-21FD-C2A2DBD5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Retrieval Augmented Generation (RAG)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6F85F-A8A7-5D79-D908-01FA8719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5</a:t>
            </a:fld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4E5ADE21-4789-A113-B1E0-943885CACD3C}"/>
              </a:ext>
            </a:extLst>
          </p:cNvPr>
          <p:cNvSpPr/>
          <p:nvPr/>
        </p:nvSpPr>
        <p:spPr>
          <a:xfrm>
            <a:off x="1142924" y="3437896"/>
            <a:ext cx="561705" cy="1214497"/>
          </a:xfrm>
          <a:custGeom>
            <a:avLst/>
            <a:gdLst/>
            <a:ahLst/>
            <a:cxnLst/>
            <a:rect l="l" t="t" r="r" b="b"/>
            <a:pathLst>
              <a:path w="561705" h="1214497">
                <a:moveTo>
                  <a:pt x="0" y="0"/>
                </a:moveTo>
                <a:lnTo>
                  <a:pt x="561705" y="0"/>
                </a:lnTo>
                <a:lnTo>
                  <a:pt x="561705" y="1214497"/>
                </a:lnTo>
                <a:lnTo>
                  <a:pt x="0" y="1214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C3CEA9D0-6447-45B1-491E-E1A592296248}"/>
              </a:ext>
            </a:extLst>
          </p:cNvPr>
          <p:cNvSpPr/>
          <p:nvPr/>
        </p:nvSpPr>
        <p:spPr>
          <a:xfrm>
            <a:off x="1704629" y="3026062"/>
            <a:ext cx="596058" cy="596058"/>
          </a:xfrm>
          <a:custGeom>
            <a:avLst/>
            <a:gdLst/>
            <a:ahLst/>
            <a:cxnLst/>
            <a:rect l="l" t="t" r="r" b="b"/>
            <a:pathLst>
              <a:path w="596058" h="596058">
                <a:moveTo>
                  <a:pt x="0" y="0"/>
                </a:moveTo>
                <a:lnTo>
                  <a:pt x="596058" y="0"/>
                </a:lnTo>
                <a:lnTo>
                  <a:pt x="596058" y="596058"/>
                </a:lnTo>
                <a:lnTo>
                  <a:pt x="0" y="596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755E7930-7E12-9D87-20A9-77C4A94A29C3}"/>
              </a:ext>
            </a:extLst>
          </p:cNvPr>
          <p:cNvSpPr/>
          <p:nvPr/>
        </p:nvSpPr>
        <p:spPr>
          <a:xfrm rot="7197489">
            <a:off x="2765796" y="3999006"/>
            <a:ext cx="333200" cy="645802"/>
          </a:xfrm>
          <a:custGeom>
            <a:avLst/>
            <a:gdLst/>
            <a:ahLst/>
            <a:cxnLst/>
            <a:rect l="l" t="t" r="r" b="b"/>
            <a:pathLst>
              <a:path w="718975" h="1121209">
                <a:moveTo>
                  <a:pt x="0" y="0"/>
                </a:moveTo>
                <a:lnTo>
                  <a:pt x="718975" y="0"/>
                </a:lnTo>
                <a:lnTo>
                  <a:pt x="718975" y="1121208"/>
                </a:lnTo>
                <a:lnTo>
                  <a:pt x="0" y="1121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1DC659-1588-2893-3CC6-CB001CE1D430}"/>
              </a:ext>
            </a:extLst>
          </p:cNvPr>
          <p:cNvGrpSpPr/>
          <p:nvPr/>
        </p:nvGrpSpPr>
        <p:grpSpPr>
          <a:xfrm>
            <a:off x="3746391" y="4009129"/>
            <a:ext cx="1867544" cy="1622264"/>
            <a:chOff x="4165491" y="3207863"/>
            <a:chExt cx="1867544" cy="1622264"/>
          </a:xfrm>
        </p:grpSpPr>
        <p:sp>
          <p:nvSpPr>
            <p:cNvPr id="9" name="Rounded Rectangle 56">
              <a:extLst>
                <a:ext uri="{FF2B5EF4-FFF2-40B4-BE49-F238E27FC236}">
                  <a16:creationId xmlns:a16="http://schemas.microsoft.com/office/drawing/2014/main" id="{A493093F-3544-8CA7-248A-1371654F597C}"/>
                </a:ext>
              </a:extLst>
            </p:cNvPr>
            <p:cNvSpPr/>
            <p:nvPr/>
          </p:nvSpPr>
          <p:spPr>
            <a:xfrm>
              <a:off x="4208761" y="3207863"/>
              <a:ext cx="1729097" cy="1622264"/>
            </a:xfrm>
            <a:prstGeom prst="roundRect">
              <a:avLst>
                <a:gd name="adj" fmla="val 552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66B441-D947-DCDE-866F-EBC354821F28}"/>
                </a:ext>
              </a:extLst>
            </p:cNvPr>
            <p:cNvSpPr txBox="1"/>
            <p:nvPr/>
          </p:nvSpPr>
          <p:spPr>
            <a:xfrm>
              <a:off x="4165491" y="3296517"/>
              <a:ext cx="186754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Large Language Models (LLMs)</a:t>
              </a:r>
            </a:p>
          </p:txBody>
        </p:sp>
        <p:pic>
          <p:nvPicPr>
            <p:cNvPr id="11" name="Graphic 10" descr="Processor with solid fill">
              <a:extLst>
                <a:ext uri="{FF2B5EF4-FFF2-40B4-BE49-F238E27FC236}">
                  <a16:creationId xmlns:a16="http://schemas.microsoft.com/office/drawing/2014/main" id="{C50172C8-A5BA-D07C-7E22-BCAFB9F20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66766" y="4065787"/>
              <a:ext cx="612568" cy="612568"/>
            </a:xfrm>
            <a:prstGeom prst="rect">
              <a:avLst/>
            </a:prstGeom>
          </p:spPr>
        </p:pic>
        <p:pic>
          <p:nvPicPr>
            <p:cNvPr id="12" name="Graphic 11" descr="Processor with solid fill">
              <a:extLst>
                <a:ext uri="{FF2B5EF4-FFF2-40B4-BE49-F238E27FC236}">
                  <a16:creationId xmlns:a16="http://schemas.microsoft.com/office/drawing/2014/main" id="{4B90AA1F-F3D4-DD23-727E-872B040E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9263" y="4072642"/>
              <a:ext cx="612568" cy="61256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A9D74F-6634-82ED-BC63-D7786C1F6CE8}"/>
              </a:ext>
            </a:extLst>
          </p:cNvPr>
          <p:cNvGrpSpPr/>
          <p:nvPr/>
        </p:nvGrpSpPr>
        <p:grpSpPr>
          <a:xfrm>
            <a:off x="7087117" y="1462386"/>
            <a:ext cx="2083148" cy="1640576"/>
            <a:chOff x="8485433" y="2289559"/>
            <a:chExt cx="2083148" cy="1640576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D7B685EC-E1A9-6DA9-4A45-A8D91900168A}"/>
                </a:ext>
              </a:extLst>
            </p:cNvPr>
            <p:cNvSpPr/>
            <p:nvPr/>
          </p:nvSpPr>
          <p:spPr>
            <a:xfrm>
              <a:off x="8485433" y="2289559"/>
              <a:ext cx="2083148" cy="1622264"/>
            </a:xfrm>
            <a:prstGeom prst="roundRect">
              <a:avLst>
                <a:gd name="adj" fmla="val 552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079E26-3F09-3F76-1CE8-2F508717E369}"/>
                </a:ext>
              </a:extLst>
            </p:cNvPr>
            <p:cNvSpPr txBox="1"/>
            <p:nvPr/>
          </p:nvSpPr>
          <p:spPr>
            <a:xfrm>
              <a:off x="8485433" y="2466861"/>
              <a:ext cx="20196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Knowledge Bases</a:t>
              </a:r>
            </a:p>
          </p:txBody>
        </p:sp>
        <p:pic>
          <p:nvPicPr>
            <p:cNvPr id="16" name="Graphic 15" descr="Database with solid fill">
              <a:extLst>
                <a:ext uri="{FF2B5EF4-FFF2-40B4-BE49-F238E27FC236}">
                  <a16:creationId xmlns:a16="http://schemas.microsoft.com/office/drawing/2014/main" id="{A8F59B1D-6540-3884-7EB1-B07B96E55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29239" y="3002547"/>
              <a:ext cx="773700" cy="773700"/>
            </a:xfrm>
            <a:prstGeom prst="rect">
              <a:avLst/>
            </a:prstGeom>
          </p:spPr>
        </p:pic>
        <p:pic>
          <p:nvPicPr>
            <p:cNvPr id="17" name="Graphic 16" descr="Database with solid fill">
              <a:extLst>
                <a:ext uri="{FF2B5EF4-FFF2-40B4-BE49-F238E27FC236}">
                  <a16:creationId xmlns:a16="http://schemas.microsoft.com/office/drawing/2014/main" id="{93B6F5E3-8DC3-C198-E106-AE71C3174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67130" y="3156435"/>
              <a:ext cx="773700" cy="773700"/>
            </a:xfrm>
            <a:prstGeom prst="rect">
              <a:avLst/>
            </a:prstGeom>
          </p:spPr>
        </p:pic>
        <p:pic>
          <p:nvPicPr>
            <p:cNvPr id="18" name="Graphic 17" descr="Database with solid fill">
              <a:extLst>
                <a:ext uri="{FF2B5EF4-FFF2-40B4-BE49-F238E27FC236}">
                  <a16:creationId xmlns:a16="http://schemas.microsoft.com/office/drawing/2014/main" id="{AD766AB2-712B-4F99-A120-77D5A919A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86354" y="2927619"/>
              <a:ext cx="773700" cy="7737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0EAE1A-8DB4-3E03-94A9-8590F8FEAFD1}"/>
              </a:ext>
            </a:extLst>
          </p:cNvPr>
          <p:cNvGrpSpPr/>
          <p:nvPr/>
        </p:nvGrpSpPr>
        <p:grpSpPr>
          <a:xfrm>
            <a:off x="7118884" y="3923250"/>
            <a:ext cx="1946490" cy="433336"/>
            <a:chOff x="7566559" y="3902103"/>
            <a:chExt cx="1946490" cy="433336"/>
          </a:xfrm>
        </p:grpSpPr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C21D15C4-46E1-3578-B407-A2859EE337DC}"/>
                </a:ext>
              </a:extLst>
            </p:cNvPr>
            <p:cNvSpPr/>
            <p:nvPr/>
          </p:nvSpPr>
          <p:spPr>
            <a:xfrm>
              <a:off x="7612278" y="3902104"/>
              <a:ext cx="1900771" cy="433335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21" name="Graphic 20" descr="Binary with solid fill">
              <a:extLst>
                <a:ext uri="{FF2B5EF4-FFF2-40B4-BE49-F238E27FC236}">
                  <a16:creationId xmlns:a16="http://schemas.microsoft.com/office/drawing/2014/main" id="{AEB02C93-6F12-A657-9295-05411ECC8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949170" y="3902103"/>
              <a:ext cx="433335" cy="43333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D788EB-9385-4554-622E-CDF6DA370FB0}"/>
                </a:ext>
              </a:extLst>
            </p:cNvPr>
            <p:cNvSpPr txBox="1"/>
            <p:nvPr/>
          </p:nvSpPr>
          <p:spPr>
            <a:xfrm>
              <a:off x="7566559" y="3934105"/>
              <a:ext cx="13826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Embedding</a:t>
              </a:r>
            </a:p>
          </p:txBody>
        </p:sp>
      </p:grpSp>
      <p:sp>
        <p:nvSpPr>
          <p:cNvPr id="23" name="Freeform 18">
            <a:extLst>
              <a:ext uri="{FF2B5EF4-FFF2-40B4-BE49-F238E27FC236}">
                <a16:creationId xmlns:a16="http://schemas.microsoft.com/office/drawing/2014/main" id="{0008767A-1D26-3087-67D9-AD3A182F9070}"/>
              </a:ext>
            </a:extLst>
          </p:cNvPr>
          <p:cNvSpPr/>
          <p:nvPr/>
        </p:nvSpPr>
        <p:spPr>
          <a:xfrm rot="7438001">
            <a:off x="6152220" y="4899825"/>
            <a:ext cx="333200" cy="645802"/>
          </a:xfrm>
          <a:custGeom>
            <a:avLst/>
            <a:gdLst/>
            <a:ahLst/>
            <a:cxnLst/>
            <a:rect l="l" t="t" r="r" b="b"/>
            <a:pathLst>
              <a:path w="718975" h="1121209">
                <a:moveTo>
                  <a:pt x="0" y="0"/>
                </a:moveTo>
                <a:lnTo>
                  <a:pt x="718975" y="0"/>
                </a:lnTo>
                <a:lnTo>
                  <a:pt x="718975" y="1121208"/>
                </a:lnTo>
                <a:lnTo>
                  <a:pt x="0" y="1121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E1E8FF-7A26-BC2E-F87A-FD8714D126B0}"/>
              </a:ext>
            </a:extLst>
          </p:cNvPr>
          <p:cNvGrpSpPr/>
          <p:nvPr/>
        </p:nvGrpSpPr>
        <p:grpSpPr>
          <a:xfrm>
            <a:off x="7118884" y="5099211"/>
            <a:ext cx="2083148" cy="1622264"/>
            <a:chOff x="7566559" y="4830127"/>
            <a:chExt cx="2083148" cy="162226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657067-A615-6ADE-1912-3BD7DF10C461}"/>
                </a:ext>
              </a:extLst>
            </p:cNvPr>
            <p:cNvGrpSpPr/>
            <p:nvPr/>
          </p:nvGrpSpPr>
          <p:grpSpPr>
            <a:xfrm>
              <a:off x="7566559" y="4830127"/>
              <a:ext cx="2083148" cy="1622264"/>
              <a:chOff x="8485433" y="2289559"/>
              <a:chExt cx="2083148" cy="1622264"/>
            </a:xfrm>
          </p:grpSpPr>
          <p:sp>
            <p:nvSpPr>
              <p:cNvPr id="34" name="Rounded Rectangle 8">
                <a:extLst>
                  <a:ext uri="{FF2B5EF4-FFF2-40B4-BE49-F238E27FC236}">
                    <a16:creationId xmlns:a16="http://schemas.microsoft.com/office/drawing/2014/main" id="{57DEB759-70A1-5EC9-CA46-41B11650A252}"/>
                  </a:ext>
                </a:extLst>
              </p:cNvPr>
              <p:cNvSpPr/>
              <p:nvPr/>
            </p:nvSpPr>
            <p:spPr>
              <a:xfrm>
                <a:off x="8485433" y="2289559"/>
                <a:ext cx="2083148" cy="1622264"/>
              </a:xfrm>
              <a:prstGeom prst="roundRect">
                <a:avLst>
                  <a:gd name="adj" fmla="val 552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7461C1-C3B5-B71C-3BF9-FC26278C4B35}"/>
                  </a:ext>
                </a:extLst>
              </p:cNvPr>
              <p:cNvSpPr txBox="1"/>
              <p:nvPr/>
            </p:nvSpPr>
            <p:spPr>
              <a:xfrm>
                <a:off x="8485433" y="2460956"/>
                <a:ext cx="20196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/>
                  <a:t>Vector Databases</a:t>
                </a:r>
                <a:endParaRPr lang="en-US" sz="2000" dirty="0"/>
              </a:p>
            </p:txBody>
          </p:sp>
        </p:grpSp>
        <p:pic>
          <p:nvPicPr>
            <p:cNvPr id="26" name="Graphic 25" descr="Binary with solid fill">
              <a:extLst>
                <a:ext uri="{FF2B5EF4-FFF2-40B4-BE49-F238E27FC236}">
                  <a16:creationId xmlns:a16="http://schemas.microsoft.com/office/drawing/2014/main" id="{4EDA7A24-B812-2D55-EBD8-D00ABD8B1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41236" y="5514552"/>
              <a:ext cx="433335" cy="433335"/>
            </a:xfrm>
            <a:prstGeom prst="rect">
              <a:avLst/>
            </a:prstGeom>
          </p:spPr>
        </p:pic>
        <p:pic>
          <p:nvPicPr>
            <p:cNvPr id="27" name="Graphic 26" descr="Binary with solid fill">
              <a:extLst>
                <a:ext uri="{FF2B5EF4-FFF2-40B4-BE49-F238E27FC236}">
                  <a16:creationId xmlns:a16="http://schemas.microsoft.com/office/drawing/2014/main" id="{6BCCC60A-3812-6E02-5C5C-3125AFCC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45675" y="5914150"/>
              <a:ext cx="433335" cy="433335"/>
            </a:xfrm>
            <a:prstGeom prst="rect">
              <a:avLst/>
            </a:prstGeom>
          </p:spPr>
        </p:pic>
        <p:pic>
          <p:nvPicPr>
            <p:cNvPr id="28" name="Graphic 27" descr="Binary with solid fill">
              <a:extLst>
                <a:ext uri="{FF2B5EF4-FFF2-40B4-BE49-F238E27FC236}">
                  <a16:creationId xmlns:a16="http://schemas.microsoft.com/office/drawing/2014/main" id="{11821395-FB21-A7F4-459C-D176DE072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43247" y="5514551"/>
              <a:ext cx="433335" cy="433335"/>
            </a:xfrm>
            <a:prstGeom prst="rect">
              <a:avLst/>
            </a:prstGeom>
          </p:spPr>
        </p:pic>
        <p:pic>
          <p:nvPicPr>
            <p:cNvPr id="29" name="Graphic 28" descr="Binary with solid fill">
              <a:extLst>
                <a:ext uri="{FF2B5EF4-FFF2-40B4-BE49-F238E27FC236}">
                  <a16:creationId xmlns:a16="http://schemas.microsoft.com/office/drawing/2014/main" id="{A202801D-F04F-E833-8FFE-6D33E0341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43246" y="5909402"/>
              <a:ext cx="433335" cy="433335"/>
            </a:xfrm>
            <a:prstGeom prst="rect">
              <a:avLst/>
            </a:prstGeom>
          </p:spPr>
        </p:pic>
        <p:pic>
          <p:nvPicPr>
            <p:cNvPr id="30" name="Graphic 29" descr="Binary with solid fill">
              <a:extLst>
                <a:ext uri="{FF2B5EF4-FFF2-40B4-BE49-F238E27FC236}">
                  <a16:creationId xmlns:a16="http://schemas.microsoft.com/office/drawing/2014/main" id="{6770FECC-8E6E-7917-7D73-46D6AB8B3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27336" y="5512445"/>
              <a:ext cx="433335" cy="433335"/>
            </a:xfrm>
            <a:prstGeom prst="rect">
              <a:avLst/>
            </a:prstGeom>
          </p:spPr>
        </p:pic>
        <p:pic>
          <p:nvPicPr>
            <p:cNvPr id="31" name="Graphic 30" descr="Binary with solid fill">
              <a:extLst>
                <a:ext uri="{FF2B5EF4-FFF2-40B4-BE49-F238E27FC236}">
                  <a16:creationId xmlns:a16="http://schemas.microsoft.com/office/drawing/2014/main" id="{812B5376-8DE1-238D-2DF7-8369D1296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31775" y="5912043"/>
              <a:ext cx="433335" cy="433335"/>
            </a:xfrm>
            <a:prstGeom prst="rect">
              <a:avLst/>
            </a:prstGeom>
          </p:spPr>
        </p:pic>
        <p:pic>
          <p:nvPicPr>
            <p:cNvPr id="32" name="Graphic 31" descr="Binary with solid fill">
              <a:extLst>
                <a:ext uri="{FF2B5EF4-FFF2-40B4-BE49-F238E27FC236}">
                  <a16:creationId xmlns:a16="http://schemas.microsoft.com/office/drawing/2014/main" id="{74A11BA5-01F9-3728-2E3D-84135DE19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129347" y="5512444"/>
              <a:ext cx="433335" cy="433335"/>
            </a:xfrm>
            <a:prstGeom prst="rect">
              <a:avLst/>
            </a:prstGeom>
          </p:spPr>
        </p:pic>
        <p:pic>
          <p:nvPicPr>
            <p:cNvPr id="33" name="Graphic 32" descr="Binary with solid fill">
              <a:extLst>
                <a:ext uri="{FF2B5EF4-FFF2-40B4-BE49-F238E27FC236}">
                  <a16:creationId xmlns:a16="http://schemas.microsoft.com/office/drawing/2014/main" id="{11E1BCE2-C6DA-3770-A4CD-BFDB5DBB0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129346" y="5907295"/>
              <a:ext cx="433335" cy="433335"/>
            </a:xfrm>
            <a:prstGeom prst="rect">
              <a:avLst/>
            </a:prstGeom>
          </p:spPr>
        </p:pic>
      </p:grpSp>
      <p:sp>
        <p:nvSpPr>
          <p:cNvPr id="37" name="Freeform 18">
            <a:extLst>
              <a:ext uri="{FF2B5EF4-FFF2-40B4-BE49-F238E27FC236}">
                <a16:creationId xmlns:a16="http://schemas.microsoft.com/office/drawing/2014/main" id="{9461D65F-7B4A-078D-C455-0C13D5AA4977}"/>
              </a:ext>
            </a:extLst>
          </p:cNvPr>
          <p:cNvSpPr/>
          <p:nvPr/>
        </p:nvSpPr>
        <p:spPr>
          <a:xfrm rot="3547437">
            <a:off x="6153971" y="3183092"/>
            <a:ext cx="333200" cy="645802"/>
          </a:xfrm>
          <a:custGeom>
            <a:avLst/>
            <a:gdLst/>
            <a:ahLst/>
            <a:cxnLst/>
            <a:rect l="l" t="t" r="r" b="b"/>
            <a:pathLst>
              <a:path w="718975" h="1121209">
                <a:moveTo>
                  <a:pt x="0" y="0"/>
                </a:moveTo>
                <a:lnTo>
                  <a:pt x="718975" y="0"/>
                </a:lnTo>
                <a:lnTo>
                  <a:pt x="718975" y="1121208"/>
                </a:lnTo>
                <a:lnTo>
                  <a:pt x="0" y="1121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K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0313605-FF75-982C-AD57-8D5998446713}"/>
              </a:ext>
            </a:extLst>
          </p:cNvPr>
          <p:cNvSpPr/>
          <p:nvPr/>
        </p:nvSpPr>
        <p:spPr>
          <a:xfrm>
            <a:off x="7926789" y="3345340"/>
            <a:ext cx="295223" cy="43333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550015D2-0412-7A24-AA5F-3466500B54EE}"/>
              </a:ext>
            </a:extLst>
          </p:cNvPr>
          <p:cNvSpPr/>
          <p:nvPr/>
        </p:nvSpPr>
        <p:spPr>
          <a:xfrm>
            <a:off x="7949312" y="4470809"/>
            <a:ext cx="295223" cy="433336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44" name="文本框 9">
            <a:extLst>
              <a:ext uri="{FF2B5EF4-FFF2-40B4-BE49-F238E27FC236}">
                <a16:creationId xmlns:a16="http://schemas.microsoft.com/office/drawing/2014/main" id="{1A11225D-A3C4-E274-5F88-0C72A8465ED9}"/>
              </a:ext>
            </a:extLst>
          </p:cNvPr>
          <p:cNvSpPr txBox="1"/>
          <p:nvPr/>
        </p:nvSpPr>
        <p:spPr>
          <a:xfrm>
            <a:off x="254244" y="1214860"/>
            <a:ext cx="6070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1. Retrieval</a:t>
            </a:r>
            <a:r>
              <a:rPr lang="en-US" altLang="zh-CN" dirty="0"/>
              <a:t>: Fetches relevant documents from a large dataset.</a:t>
            </a:r>
            <a:endParaRPr lang="zh-CN" altLang="en-US" dirty="0"/>
          </a:p>
        </p:txBody>
      </p:sp>
      <p:sp>
        <p:nvSpPr>
          <p:cNvPr id="45" name="文本框 12">
            <a:extLst>
              <a:ext uri="{FF2B5EF4-FFF2-40B4-BE49-F238E27FC236}">
                <a16:creationId xmlns:a16="http://schemas.microsoft.com/office/drawing/2014/main" id="{326A29B4-4896-055D-67BE-47190620180A}"/>
              </a:ext>
            </a:extLst>
          </p:cNvPr>
          <p:cNvSpPr txBox="1"/>
          <p:nvPr/>
        </p:nvSpPr>
        <p:spPr>
          <a:xfrm>
            <a:off x="231791" y="1703569"/>
            <a:ext cx="621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2. Augmentation</a:t>
            </a:r>
            <a:r>
              <a:rPr lang="en-US" altLang="zh-CN" dirty="0"/>
              <a:t>: Uses retrieved documents to provide context.</a:t>
            </a:r>
            <a:endParaRPr lang="zh-CN" altLang="en-US" dirty="0"/>
          </a:p>
        </p:txBody>
      </p:sp>
      <p:sp>
        <p:nvSpPr>
          <p:cNvPr id="46" name="文本框 14">
            <a:extLst>
              <a:ext uri="{FF2B5EF4-FFF2-40B4-BE49-F238E27FC236}">
                <a16:creationId xmlns:a16="http://schemas.microsoft.com/office/drawing/2014/main" id="{F7A5FD8F-B9DC-3252-CDB0-F0F4D9573FB1}"/>
              </a:ext>
            </a:extLst>
          </p:cNvPr>
          <p:cNvSpPr txBox="1"/>
          <p:nvPr/>
        </p:nvSpPr>
        <p:spPr>
          <a:xfrm>
            <a:off x="231791" y="2189299"/>
            <a:ext cx="6217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3. Generation</a:t>
            </a:r>
            <a:r>
              <a:rPr lang="en-US" altLang="zh-CN" dirty="0"/>
              <a:t>: Generates responses based on both the input and retrieved context.</a:t>
            </a:r>
            <a:endParaRPr lang="zh-CN" altLang="en-US" dirty="0"/>
          </a:p>
        </p:txBody>
      </p:sp>
      <p:sp>
        <p:nvSpPr>
          <p:cNvPr id="47" name="文本框 7">
            <a:extLst>
              <a:ext uri="{FF2B5EF4-FFF2-40B4-BE49-F238E27FC236}">
                <a16:creationId xmlns:a16="http://schemas.microsoft.com/office/drawing/2014/main" id="{73C307E2-7DDC-96E3-4A2D-67C5579DAF1A}"/>
              </a:ext>
            </a:extLst>
          </p:cNvPr>
          <p:cNvSpPr txBox="1"/>
          <p:nvPr/>
        </p:nvSpPr>
        <p:spPr>
          <a:xfrm>
            <a:off x="91440" y="6464350"/>
            <a:ext cx="8087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14"/>
              </a:rPr>
              <a:t>What is RAG: Understanding Retrieval-Augmented Generation - </a:t>
            </a:r>
            <a:r>
              <a:rPr lang="en-US" altLang="zh-CN" dirty="0" err="1">
                <a:hlinkClick r:id="rId14"/>
              </a:rPr>
              <a:t>Qdrant</a:t>
            </a:r>
            <a:endParaRPr lang="zh-CN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FBA4D0-AA25-373F-4898-2B168DB79B15}"/>
              </a:ext>
            </a:extLst>
          </p:cNvPr>
          <p:cNvSpPr txBox="1"/>
          <p:nvPr/>
        </p:nvSpPr>
        <p:spPr>
          <a:xfrm>
            <a:off x="3318848" y="2791926"/>
            <a:ext cx="255211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Partially solved some LLMs’ challenges such as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7030A0"/>
                </a:solidFill>
              </a:rPr>
              <a:t>factuality hallucination </a:t>
            </a:r>
            <a:endParaRPr lang="en-HK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F0ABBE-F926-139C-D80F-0F5E566B36D0}"/>
              </a:ext>
            </a:extLst>
          </p:cNvPr>
          <p:cNvSpPr txBox="1"/>
          <p:nvPr/>
        </p:nvSpPr>
        <p:spPr>
          <a:xfrm>
            <a:off x="9372600" y="3895245"/>
            <a:ext cx="2743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Enabled by LLMs to have a better fuzzy semantic search when there is an open-world assumption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Retrieved information may not be accurate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671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7" grpId="0" animBg="1"/>
      <p:bldP spid="38" grpId="0" animBg="1"/>
      <p:bldP spid="39" grpId="0" animBg="1"/>
      <p:bldP spid="44" grpId="0"/>
      <p:bldP spid="45" grpId="0"/>
      <p:bldP spid="46" grpId="0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292B-D75C-A793-0FFC-C0D2A81C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HK" dirty="0"/>
              <a:t>From Vector DBs to Neural Graph DBs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463F8-4969-C332-0709-CB10CC4F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35" y="1376464"/>
            <a:ext cx="5805792" cy="5068110"/>
          </a:xfrm>
        </p:spPr>
        <p:txBody>
          <a:bodyPr>
            <a:normAutofit/>
          </a:bodyPr>
          <a:lstStyle/>
          <a:p>
            <a:r>
              <a:rPr lang="en-US" altLang="zh-CN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Why Graphs?</a:t>
            </a:r>
          </a:p>
          <a:p>
            <a:pPr lvl="1"/>
            <a:r>
              <a:rPr lang="en-US" altLang="zh-CN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Sometimes we need </a:t>
            </a:r>
            <a:r>
              <a:rPr lang="en-US" altLang="zh-CN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globally and structural</a:t>
            </a:r>
            <a:r>
              <a:rPr lang="en-US" altLang="zh-CN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 referenced knowledge</a:t>
            </a:r>
          </a:p>
          <a:p>
            <a:pPr lvl="1"/>
            <a:r>
              <a:rPr lang="en-US" altLang="zh-CN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Ability of reasoning with high complexity</a:t>
            </a:r>
          </a:p>
          <a:p>
            <a:pPr lvl="2"/>
            <a:r>
              <a:rPr lang="en-US" sz="1800" dirty="0">
                <a:ea typeface="DengXian" panose="02010600030101010101" pitchFamily="2" charset="-122"/>
              </a:rPr>
              <a:t>NP-complete problems, e.g., Max-Sat (</a:t>
            </a:r>
            <a:r>
              <a:rPr lang="en-HK" sz="1800" dirty="0" err="1">
                <a:ea typeface="DengXian" panose="02010600030101010101" pitchFamily="2" charset="-122"/>
              </a:rPr>
              <a:t>Chalier</a:t>
            </a:r>
            <a:r>
              <a:rPr lang="en-HK" sz="1800" dirty="0">
                <a:ea typeface="DengXian" panose="02010600030101010101" pitchFamily="2" charset="-122"/>
              </a:rPr>
              <a:t> et al., 2022) , </a:t>
            </a:r>
            <a:r>
              <a:rPr lang="en-US" sz="1800" dirty="0">
                <a:ea typeface="DengXian" panose="02010600030101010101" pitchFamily="2" charset="-122"/>
              </a:rPr>
              <a:t>subgraph </a:t>
            </a:r>
            <a:r>
              <a:rPr lang="en-US" sz="1800" dirty="0">
                <a:ea typeface="DengXian" panose="02010600030101010101" pitchFamily="2" charset="-122"/>
                <a:cs typeface="Aptos" panose="020B0004020202020204" pitchFamily="34" charset="0"/>
              </a:rPr>
              <a:t>matching or counting, subset sum, etc.</a:t>
            </a:r>
            <a:endParaRPr lang="en-HK" sz="1800" dirty="0">
              <a:effectLst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lvl="1"/>
            <a:r>
              <a:rPr lang="en-HK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The trade-offs between scalability and computational complexity</a:t>
            </a:r>
            <a:endParaRPr lang="en-HK" sz="3200" dirty="0">
              <a:effectLst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endParaRPr lang="en-HK" dirty="0">
              <a:effectLst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r>
              <a:rPr lang="en-HK" dirty="0">
                <a:ea typeface="DengXian" panose="02010600030101010101" pitchFamily="2" charset="-122"/>
                <a:cs typeface="Aptos" panose="020B0004020202020204" pitchFamily="34" charset="0"/>
              </a:rPr>
              <a:t>Leverage both neural and symbolic reasoning power</a:t>
            </a:r>
            <a:endParaRPr lang="en-HK" dirty="0">
              <a:effectLst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endParaRPr lang="en-HK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81883-247C-454C-B7B0-B15B049A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E980F9-D507-B3BF-C8D8-C58341B18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441459"/>
              </p:ext>
            </p:extLst>
          </p:nvPr>
        </p:nvGraphicFramePr>
        <p:xfrm>
          <a:off x="8671673" y="1074669"/>
          <a:ext cx="2187104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7038">
                  <a:extLst>
                    <a:ext uri="{9D8B030D-6E8A-4147-A177-3AD203B41FA5}">
                      <a16:colId xmlns:a16="http://schemas.microsoft.com/office/drawing/2014/main" val="2061063008"/>
                    </a:ext>
                  </a:extLst>
                </a:gridCol>
                <a:gridCol w="557038">
                  <a:extLst>
                    <a:ext uri="{9D8B030D-6E8A-4147-A177-3AD203B41FA5}">
                      <a16:colId xmlns:a16="http://schemas.microsoft.com/office/drawing/2014/main" val="253225538"/>
                    </a:ext>
                  </a:extLst>
                </a:gridCol>
                <a:gridCol w="557038">
                  <a:extLst>
                    <a:ext uri="{9D8B030D-6E8A-4147-A177-3AD203B41FA5}">
                      <a16:colId xmlns:a16="http://schemas.microsoft.com/office/drawing/2014/main" val="591731477"/>
                    </a:ext>
                  </a:extLst>
                </a:gridCol>
                <a:gridCol w="515990">
                  <a:extLst>
                    <a:ext uri="{9D8B030D-6E8A-4147-A177-3AD203B41FA5}">
                      <a16:colId xmlns:a16="http://schemas.microsoft.com/office/drawing/2014/main" val="1128213430"/>
                    </a:ext>
                  </a:extLst>
                </a:gridCol>
              </a:tblGrid>
              <a:tr h="258797"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71196"/>
                  </a:ext>
                </a:extLst>
              </a:tr>
              <a:tr h="258797"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560993"/>
                  </a:ext>
                </a:extLst>
              </a:tr>
              <a:tr h="258797"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19674"/>
                  </a:ext>
                </a:extLst>
              </a:tr>
              <a:tr h="258797"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8893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007E8FF-14DE-0595-AA8B-576A58446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386617"/>
              </p:ext>
            </p:extLst>
          </p:nvPr>
        </p:nvGraphicFramePr>
        <p:xfrm>
          <a:off x="7438189" y="2522410"/>
          <a:ext cx="2187104" cy="210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AB7039D-240E-BFEA-A104-528EE564C0D9}"/>
              </a:ext>
            </a:extLst>
          </p:cNvPr>
          <p:cNvGrpSpPr/>
          <p:nvPr/>
        </p:nvGrpSpPr>
        <p:grpSpPr>
          <a:xfrm>
            <a:off x="9872972" y="2586665"/>
            <a:ext cx="1812047" cy="1771086"/>
            <a:chOff x="8333901" y="3058246"/>
            <a:chExt cx="1954723" cy="1920275"/>
          </a:xfrm>
        </p:grpSpPr>
        <p:pic>
          <p:nvPicPr>
            <p:cNvPr id="8" name="Graphic 7" descr="Network outline">
              <a:extLst>
                <a:ext uri="{FF2B5EF4-FFF2-40B4-BE49-F238E27FC236}">
                  <a16:creationId xmlns:a16="http://schemas.microsoft.com/office/drawing/2014/main" id="{455558E5-A012-28F5-C1AF-D5A2D4F74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948031">
              <a:off x="8333901" y="3807223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Network outline">
              <a:extLst>
                <a:ext uri="{FF2B5EF4-FFF2-40B4-BE49-F238E27FC236}">
                  <a16:creationId xmlns:a16="http://schemas.microsoft.com/office/drawing/2014/main" id="{54A7EF0A-B073-DA31-5C37-AB9332AE8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62274">
              <a:off x="9084015" y="3058246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Network outline">
              <a:extLst>
                <a:ext uri="{FF2B5EF4-FFF2-40B4-BE49-F238E27FC236}">
                  <a16:creationId xmlns:a16="http://schemas.microsoft.com/office/drawing/2014/main" id="{A99FC144-97ED-5327-7B03-4A2D1DFA6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753150">
              <a:off x="9374224" y="4064121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EDDAB4-D9E1-28BA-3A0F-733950B50341}"/>
              </a:ext>
            </a:extLst>
          </p:cNvPr>
          <p:cNvGrpSpPr/>
          <p:nvPr/>
        </p:nvGrpSpPr>
        <p:grpSpPr>
          <a:xfrm>
            <a:off x="8867306" y="5172168"/>
            <a:ext cx="1867544" cy="1622264"/>
            <a:chOff x="4165491" y="3207863"/>
            <a:chExt cx="1867544" cy="1622264"/>
          </a:xfrm>
        </p:grpSpPr>
        <p:sp>
          <p:nvSpPr>
            <p:cNvPr id="12" name="Rounded Rectangle 56">
              <a:extLst>
                <a:ext uri="{FF2B5EF4-FFF2-40B4-BE49-F238E27FC236}">
                  <a16:creationId xmlns:a16="http://schemas.microsoft.com/office/drawing/2014/main" id="{FCC78E16-33AB-4844-ECDB-283E4AB5FF91}"/>
                </a:ext>
              </a:extLst>
            </p:cNvPr>
            <p:cNvSpPr/>
            <p:nvPr/>
          </p:nvSpPr>
          <p:spPr>
            <a:xfrm>
              <a:off x="4208761" y="3207863"/>
              <a:ext cx="1729097" cy="1622264"/>
            </a:xfrm>
            <a:prstGeom prst="roundRect">
              <a:avLst>
                <a:gd name="adj" fmla="val 552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0D9C1F-ACED-4F58-459D-9C08E55691F9}"/>
                </a:ext>
              </a:extLst>
            </p:cNvPr>
            <p:cNvSpPr txBox="1"/>
            <p:nvPr/>
          </p:nvSpPr>
          <p:spPr>
            <a:xfrm>
              <a:off x="4165491" y="3296517"/>
              <a:ext cx="186754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Large Language Models (LLMs)</a:t>
              </a:r>
            </a:p>
          </p:txBody>
        </p:sp>
        <p:pic>
          <p:nvPicPr>
            <p:cNvPr id="14" name="Graphic 13" descr="Processor with solid fill">
              <a:extLst>
                <a:ext uri="{FF2B5EF4-FFF2-40B4-BE49-F238E27FC236}">
                  <a16:creationId xmlns:a16="http://schemas.microsoft.com/office/drawing/2014/main" id="{2A861414-B50C-872C-1519-024401AB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66766" y="4065787"/>
              <a:ext cx="612568" cy="612568"/>
            </a:xfrm>
            <a:prstGeom prst="rect">
              <a:avLst/>
            </a:prstGeom>
          </p:spPr>
        </p:pic>
        <p:pic>
          <p:nvPicPr>
            <p:cNvPr id="15" name="Graphic 14" descr="Processor with solid fill">
              <a:extLst>
                <a:ext uri="{FF2B5EF4-FFF2-40B4-BE49-F238E27FC236}">
                  <a16:creationId xmlns:a16="http://schemas.microsoft.com/office/drawing/2014/main" id="{20E23688-76A3-DBDC-8223-73CB2334A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099263" y="4072642"/>
              <a:ext cx="612568" cy="612568"/>
            </a:xfrm>
            <a:prstGeom prst="rect">
              <a:avLst/>
            </a:prstGeom>
          </p:spPr>
        </p:pic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2759942-622C-F3AA-D57A-441139FE3702}"/>
              </a:ext>
            </a:extLst>
          </p:cNvPr>
          <p:cNvSpPr/>
          <p:nvPr/>
        </p:nvSpPr>
        <p:spPr>
          <a:xfrm rot="16200000">
            <a:off x="9530379" y="4549546"/>
            <a:ext cx="534310" cy="3693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4F22E-FB8D-36BB-A460-F955744F2394}"/>
              </a:ext>
            </a:extLst>
          </p:cNvPr>
          <p:cNvGrpSpPr/>
          <p:nvPr/>
        </p:nvGrpSpPr>
        <p:grpSpPr>
          <a:xfrm>
            <a:off x="10073476" y="4559198"/>
            <a:ext cx="1946490" cy="433336"/>
            <a:chOff x="7566559" y="3902103"/>
            <a:chExt cx="1946490" cy="433336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98440FDC-B56C-4E69-F899-CB9D13775DF3}"/>
                </a:ext>
              </a:extLst>
            </p:cNvPr>
            <p:cNvSpPr/>
            <p:nvPr/>
          </p:nvSpPr>
          <p:spPr>
            <a:xfrm>
              <a:off x="7612278" y="3902104"/>
              <a:ext cx="1900771" cy="433335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9" name="Graphic 18" descr="Binary with solid fill">
              <a:extLst>
                <a:ext uri="{FF2B5EF4-FFF2-40B4-BE49-F238E27FC236}">
                  <a16:creationId xmlns:a16="http://schemas.microsoft.com/office/drawing/2014/main" id="{511F1967-9F36-957D-C13C-518408039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949170" y="3902103"/>
              <a:ext cx="433335" cy="4333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DA295A-0A2F-82FD-7F9A-F77999B79389}"/>
                </a:ext>
              </a:extLst>
            </p:cNvPr>
            <p:cNvSpPr txBox="1"/>
            <p:nvPr/>
          </p:nvSpPr>
          <p:spPr>
            <a:xfrm>
              <a:off x="7566559" y="3934105"/>
              <a:ext cx="13826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Embedding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81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9BC81-D7D8-A94D-AE37-C00A4624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80"/>
            <a:ext cx="10515600" cy="1325563"/>
          </a:xfrm>
        </p:spPr>
        <p:txBody>
          <a:bodyPr/>
          <a:lstStyle/>
          <a:p>
            <a:r>
              <a:rPr lang="en-US" altLang="zh-CN" dirty="0"/>
              <a:t>Graph Query</a:t>
            </a:r>
            <a:endParaRPr lang="zh-CN" altLang="en-US" dirty="0"/>
          </a:p>
        </p:txBody>
      </p:sp>
      <p:pic>
        <p:nvPicPr>
          <p:cNvPr id="6" name="内容占位符 5" descr="图表&#10;&#10;中度可信度描述已自动生成">
            <a:extLst>
              <a:ext uri="{FF2B5EF4-FFF2-40B4-BE49-F238E27FC236}">
                <a16:creationId xmlns:a16="http://schemas.microsoft.com/office/drawing/2014/main" id="{7656BEDA-DFDF-2762-F040-5FDF8A7C5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3" y="1451823"/>
            <a:ext cx="8470222" cy="410660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714D00-F072-E763-50DC-1910BACF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7</a:t>
            </a:fld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10470B-CEA4-98B6-0858-63C6F92B1267}"/>
              </a:ext>
            </a:extLst>
          </p:cNvPr>
          <p:cNvSpPr txBox="1"/>
          <p:nvPr/>
        </p:nvSpPr>
        <p:spPr>
          <a:xfrm>
            <a:off x="3764901" y="5768623"/>
            <a:ext cx="519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Complex Graph Queries (Figure taken from Ren et al)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98648C-E5C0-E182-E05D-F61939FCC6DB}"/>
              </a:ext>
            </a:extLst>
          </p:cNvPr>
          <p:cNvSpPr txBox="1"/>
          <p:nvPr/>
        </p:nvSpPr>
        <p:spPr>
          <a:xfrm>
            <a:off x="0" y="6566545"/>
            <a:ext cx="112254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Ren H, Galkin M,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Cochez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M, Zhu Z,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Leskovec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J. Neural graph reasoning: Complex logical query answering meets graph databases.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preprint arXiv:2303.14617. 2023 Mar 26.</a:t>
            </a:r>
            <a:endParaRPr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A1F942-AD63-3170-25DD-900841875516}"/>
              </a:ext>
            </a:extLst>
          </p:cNvPr>
          <p:cNvSpPr txBox="1"/>
          <p:nvPr/>
        </p:nvSpPr>
        <p:spPr>
          <a:xfrm>
            <a:off x="8882395" y="2810565"/>
            <a:ext cx="322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Limitation</a:t>
            </a:r>
            <a:r>
              <a:rPr lang="en-US" altLang="zh-CN" sz="2800" dirty="0"/>
              <a:t>: Missing knowledge results in incomplete answer set. </a:t>
            </a:r>
            <a:endParaRPr lang="zh-CN" altLang="en-US" sz="2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836214E-45F3-6D43-F732-972436B28F38}"/>
              </a:ext>
            </a:extLst>
          </p:cNvPr>
          <p:cNvSpPr/>
          <p:nvPr/>
        </p:nvSpPr>
        <p:spPr>
          <a:xfrm>
            <a:off x="3576320" y="4494179"/>
            <a:ext cx="1757680" cy="101167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0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968E2-2134-D82E-8713-EDBDF17B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455"/>
            <a:ext cx="10576560" cy="813435"/>
          </a:xfrm>
        </p:spPr>
        <p:txBody>
          <a:bodyPr>
            <a:normAutofit/>
          </a:bodyPr>
          <a:lstStyle/>
          <a:p>
            <a:r>
              <a:rPr lang="en-US" altLang="zh-CN" dirty="0"/>
              <a:t>Neural Graph Databases (NGDBs)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D49C2-A081-C543-F4C6-43420210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8</a:t>
            </a:fld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D1148D-9B4A-BBD5-BA5C-F23B72755945}"/>
              </a:ext>
            </a:extLst>
          </p:cNvPr>
          <p:cNvSpPr txBox="1"/>
          <p:nvPr/>
        </p:nvSpPr>
        <p:spPr>
          <a:xfrm>
            <a:off x="0" y="6566545"/>
            <a:ext cx="112254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Ren H, Galkin M,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Cochez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M, Zhu Z,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Leskovec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J. Neural graph reasoning: Complex logical query answering meets graph databases.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preprint arXiv:2303.14617. 2023 Mar 26.</a:t>
            </a:r>
            <a:endParaRPr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B0EDCC-DCDE-B0D9-1808-0B83B1F48FFF}"/>
              </a:ext>
            </a:extLst>
          </p:cNvPr>
          <p:cNvSpPr txBox="1"/>
          <p:nvPr/>
        </p:nvSpPr>
        <p:spPr>
          <a:xfrm>
            <a:off x="1225487" y="5249276"/>
            <a:ext cx="523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Neural Graph Databases (Figure taken from Ren et al) </a:t>
            </a:r>
            <a:endParaRPr lang="zh-CN" altLang="en-US" dirty="0"/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B01F37E0-7864-0372-466E-FEACB44ED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894"/>
            <a:ext cx="7917866" cy="358171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1C89C77-DFE8-229A-011C-CA45DB33CF25}"/>
              </a:ext>
            </a:extLst>
          </p:cNvPr>
          <p:cNvSpPr txBox="1"/>
          <p:nvPr/>
        </p:nvSpPr>
        <p:spPr>
          <a:xfrm>
            <a:off x="7386151" y="2057166"/>
            <a:ext cx="4830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Neural Graph Storage</a:t>
            </a:r>
            <a:r>
              <a:rPr lang="en-US" altLang="zh-CN" dirty="0"/>
              <a:t>: employ graph store and feature store to obtain latent representations in the embedding store.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1C3F70-1A0F-5E5E-71B0-F9E2843833E7}"/>
              </a:ext>
            </a:extLst>
          </p:cNvPr>
          <p:cNvSpPr txBox="1"/>
          <p:nvPr/>
        </p:nvSpPr>
        <p:spPr>
          <a:xfrm>
            <a:off x="7386151" y="3743767"/>
            <a:ext cx="471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Neural Query Engine</a:t>
            </a:r>
            <a:r>
              <a:rPr lang="en-US" altLang="zh-CN" dirty="0"/>
              <a:t>: derive the computation graph of the query and execute in the latent space. 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8BE68A-1ABE-9E98-DD5A-64F1CD47BF95}"/>
              </a:ext>
            </a:extLst>
          </p:cNvPr>
          <p:cNvSpPr/>
          <p:nvPr/>
        </p:nvSpPr>
        <p:spPr>
          <a:xfrm>
            <a:off x="1638913" y="3600837"/>
            <a:ext cx="2511973" cy="1686269"/>
          </a:xfrm>
          <a:prstGeom prst="rect">
            <a:avLst/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DD69307-AE1F-A37B-2FE0-E00F2FCEA0C3}"/>
              </a:ext>
            </a:extLst>
          </p:cNvPr>
          <p:cNvSpPr/>
          <p:nvPr/>
        </p:nvSpPr>
        <p:spPr>
          <a:xfrm>
            <a:off x="382926" y="2661920"/>
            <a:ext cx="4504034" cy="1081847"/>
          </a:xfrm>
          <a:prstGeom prst="rect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7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7"/>
    </mc:Choice>
    <mc:Fallback xmlns="">
      <p:transition spd="slow" advTm="24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7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BFCB-CDB5-63A0-A885-53ACB24D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88" y="4864"/>
            <a:ext cx="10515600" cy="1280388"/>
          </a:xfrm>
        </p:spPr>
        <p:txBody>
          <a:bodyPr>
            <a:normAutofit/>
          </a:bodyPr>
          <a:lstStyle/>
          <a:p>
            <a:r>
              <a:rPr lang="en-HK" sz="4000" dirty="0"/>
              <a:t>Complex Queries on </a:t>
            </a:r>
            <a:r>
              <a:rPr lang="en-HK" sz="4000" dirty="0" err="1"/>
              <a:t>Neuralized</a:t>
            </a:r>
            <a:r>
              <a:rPr lang="en-HK" sz="4000" dirty="0"/>
              <a:t> Knowledge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E74E-9976-707F-F50E-1CC57F8D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389"/>
            <a:ext cx="10515600" cy="2996090"/>
          </a:xfrm>
        </p:spPr>
        <p:txBody>
          <a:bodyPr/>
          <a:lstStyle/>
          <a:p>
            <a:r>
              <a:rPr lang="en-US" dirty="0"/>
              <a:t>A working example: Tree-Formed Queries (TFQ): </a:t>
            </a:r>
          </a:p>
          <a:p>
            <a:pPr lvl="1"/>
            <a:r>
              <a:rPr lang="en-US" u="sng" dirty="0"/>
              <a:t>Tree-form query family </a:t>
            </a:r>
            <a:r>
              <a:rPr lang="en-US" dirty="0"/>
              <a:t>contains the queries that </a:t>
            </a:r>
            <a:r>
              <a:rPr lang="en-US" u="sng" dirty="0"/>
              <a:t>can be converted into the computational tree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058B7-40FE-817B-A6AE-4AB7AA34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71">
                <a:extLst>
                  <a:ext uri="{FF2B5EF4-FFF2-40B4-BE49-F238E27FC236}">
                    <a16:creationId xmlns:a16="http://schemas.microsoft.com/office/drawing/2014/main" id="{367FAA6C-0E40-EC65-F037-10941803E48D}"/>
                  </a:ext>
                </a:extLst>
              </p:cNvPr>
              <p:cNvSpPr txBox="1"/>
              <p:nvPr/>
            </p:nvSpPr>
            <p:spPr>
              <a:xfrm>
                <a:off x="117588" y="2661583"/>
                <a:ext cx="11956824" cy="97052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1954213" algn="l"/>
                  </a:tabLst>
                </a:pPr>
                <a:r>
                  <a:rPr lang="en-US" altLang="zh-CN" sz="1900" b="1" dirty="0">
                    <a:cs typeface="Times New Roman" panose="02020603050405020304" pitchFamily="18" charset="0"/>
                  </a:rPr>
                  <a:t>Natural Language:</a:t>
                </a:r>
                <a:r>
                  <a:rPr lang="en-US" altLang="zh-CN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non-American directors whose movie won </a:t>
                </a:r>
                <a:r>
                  <a:rPr lang="zh-CN" alt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olden </a:t>
                </a:r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lob</a:t>
                </a:r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 or Oscar?</a:t>
                </a:r>
              </a:p>
              <a:p>
                <a:pPr>
                  <a:tabLst>
                    <a:tab pos="1954213" algn="l"/>
                  </a:tabLst>
                </a:pPr>
                <a:r>
                  <a:rPr lang="en-US" altLang="zh-CN" sz="1900" b="1" dirty="0">
                    <a:cs typeface="Times New Roman" panose="02020603050405020304" pitchFamily="18" charset="0"/>
                  </a:rPr>
                  <a:t>Logical Formula:</a:t>
                </a:r>
                <a:r>
                  <a:rPr lang="en-US" altLang="zh-CN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sub>
                    </m:sSub>
                    <m:r>
                      <a:rPr lang="en-US" altLang="zh-CN" sz="19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Won</m:t>
                    </m:r>
                    <m:d>
                      <m:d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GoldenGlobes</m:t>
                        </m:r>
                      </m:e>
                    </m:d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Won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Oscar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  <m:r>
                      <a:rPr lang="en-US" altLang="zh-CN" sz="19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d>
                      <m:d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sub>
                        </m:sSub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America</m:t>
                        </m:r>
                      </m:e>
                    </m:d>
                    <m:r>
                      <a:rPr lang="en-US" altLang="zh-CN" sz="19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Direct</m:t>
                    </m:r>
                    <m: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sub>
                    </m:sSub>
                    <m: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19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9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19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954213" algn="l"/>
                  </a:tabLst>
                </a:pPr>
                <a:r>
                  <a:rPr lang="en-US" altLang="zh-CN" sz="1900" b="1" dirty="0">
                    <a:cs typeface="Times New Roman" panose="02020603050405020304" pitchFamily="18" charset="0"/>
                  </a:rPr>
                  <a:t>Set Operator Tree: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DirectorOf</m:t>
                    </m:r>
                    <m:r>
                      <a:rPr lang="en-US" altLang="zh-CN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9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altLang="zh-CN" sz="19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nerOf</m:t>
                    </m:r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900" i="0">
                            <a:latin typeface="Cambria Math" panose="02040503050406030204" pitchFamily="18" charset="0"/>
                          </a:rPr>
                          <m:t>GoldenGlobe</m:t>
                        </m:r>
                        <m:r>
                          <m:rPr>
                            <m:sty m:val="p"/>
                          </m:rPr>
                          <a:rPr lang="en-US" altLang="zh-CN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altLang="zh-CN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altLang="zh-CN" sz="19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sty m:val="p"/>
                      </m:rPr>
                      <a:rPr lang="en-US" altLang="zh-CN" sz="190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altLang="zh-CN" sz="19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erOf</m:t>
                    </m:r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900" b="0" i="0" smtClean="0">
                            <a:latin typeface="Cambria Math" panose="02040503050406030204" pitchFamily="18" charset="0"/>
                          </a:rPr>
                          <m:t>Oscar</m:t>
                        </m:r>
                      </m:e>
                    </m:d>
                    <m:r>
                      <a:rPr lang="en-US" altLang="zh-CN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190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altLang="zh-CN" sz="19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BornIn</m:t>
                    </m:r>
                    <m:sSup>
                      <m:sSupPr>
                        <m:ctrlPr>
                          <a:rPr lang="en-US" altLang="zh-CN" sz="19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9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9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America</m:t>
                            </m:r>
                          </m:e>
                        </m:d>
                      </m:e>
                      <m:sup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zh-CN" alt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71">
                <a:extLst>
                  <a:ext uri="{FF2B5EF4-FFF2-40B4-BE49-F238E27FC236}">
                    <a16:creationId xmlns:a16="http://schemas.microsoft.com/office/drawing/2014/main" id="{367FAA6C-0E40-EC65-F037-10941803E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8" y="2661583"/>
                <a:ext cx="11956824" cy="970522"/>
              </a:xfrm>
              <a:prstGeom prst="rect">
                <a:avLst/>
              </a:prstGeom>
              <a:blipFill>
                <a:blip r:embed="rId2"/>
                <a:stretch>
                  <a:fillRect l="-407" t="-3106" b="-993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6">
            <a:extLst>
              <a:ext uri="{FF2B5EF4-FFF2-40B4-BE49-F238E27FC236}">
                <a16:creationId xmlns:a16="http://schemas.microsoft.com/office/drawing/2014/main" id="{4EEBF520-02E5-0E0F-7A93-CD9B251CE7B7}"/>
              </a:ext>
            </a:extLst>
          </p:cNvPr>
          <p:cNvSpPr/>
          <p:nvPr/>
        </p:nvSpPr>
        <p:spPr>
          <a:xfrm>
            <a:off x="1870783" y="4181150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13">
            <a:extLst>
              <a:ext uri="{FF2B5EF4-FFF2-40B4-BE49-F238E27FC236}">
                <a16:creationId xmlns:a16="http://schemas.microsoft.com/office/drawing/2014/main" id="{AC9F128A-8A2F-674E-AE5E-497B453C9CD8}"/>
              </a:ext>
            </a:extLst>
          </p:cNvPr>
          <p:cNvSpPr/>
          <p:nvPr/>
        </p:nvSpPr>
        <p:spPr>
          <a:xfrm>
            <a:off x="1862800" y="4953233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18">
            <a:extLst>
              <a:ext uri="{FF2B5EF4-FFF2-40B4-BE49-F238E27FC236}">
                <a16:creationId xmlns:a16="http://schemas.microsoft.com/office/drawing/2014/main" id="{9382647D-2147-B7AF-0097-F30EB575D1BD}"/>
              </a:ext>
            </a:extLst>
          </p:cNvPr>
          <p:cNvSpPr/>
          <p:nvPr/>
        </p:nvSpPr>
        <p:spPr>
          <a:xfrm>
            <a:off x="1862800" y="5725316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19">
            <a:extLst>
              <a:ext uri="{FF2B5EF4-FFF2-40B4-BE49-F238E27FC236}">
                <a16:creationId xmlns:a16="http://schemas.microsoft.com/office/drawing/2014/main" id="{C63C45CE-F9CF-1398-549B-41106FD4B958}"/>
              </a:ext>
            </a:extLst>
          </p:cNvPr>
          <p:cNvSpPr txBox="1"/>
          <p:nvPr/>
        </p:nvSpPr>
        <p:spPr>
          <a:xfrm>
            <a:off x="281886" y="4163675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latin typeface="Cambria Math" panose="02040503050406030204" pitchFamily="18" charset="0"/>
                <a:ea typeface="Cambria Math" panose="02040503050406030204" pitchFamily="18" charset="0"/>
              </a:rPr>
              <a:t>GoldenGlobes</a:t>
            </a:r>
            <a:endParaRPr kumimoji="1"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C185D989-459F-7CAD-5E59-B5F7DC37568A}"/>
              </a:ext>
            </a:extLst>
          </p:cNvPr>
          <p:cNvSpPr txBox="1"/>
          <p:nvPr/>
        </p:nvSpPr>
        <p:spPr>
          <a:xfrm>
            <a:off x="847251" y="4950577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Oscar</a:t>
            </a:r>
            <a:endParaRPr kumimoji="1"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文本框 23">
            <a:extLst>
              <a:ext uri="{FF2B5EF4-FFF2-40B4-BE49-F238E27FC236}">
                <a16:creationId xmlns:a16="http://schemas.microsoft.com/office/drawing/2014/main" id="{32A358C1-3878-1E94-B09B-C09FBC13B845}"/>
              </a:ext>
            </a:extLst>
          </p:cNvPr>
          <p:cNvSpPr txBox="1"/>
          <p:nvPr/>
        </p:nvSpPr>
        <p:spPr>
          <a:xfrm>
            <a:off x="839687" y="573895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America</a:t>
            </a:r>
            <a:endParaRPr kumimoji="1"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2" name="菱形 24">
            <a:extLst>
              <a:ext uri="{FF2B5EF4-FFF2-40B4-BE49-F238E27FC236}">
                <a16:creationId xmlns:a16="http://schemas.microsoft.com/office/drawing/2014/main" id="{D58AD6CA-4BDA-8F87-3A2A-15A4D432BA29}"/>
              </a:ext>
            </a:extLst>
          </p:cNvPr>
          <p:cNvSpPr/>
          <p:nvPr/>
        </p:nvSpPr>
        <p:spPr>
          <a:xfrm>
            <a:off x="3220821" y="4181150"/>
            <a:ext cx="360000" cy="360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sp>
        <p:nvSpPr>
          <p:cNvPr id="13" name="菱形 26">
            <a:extLst>
              <a:ext uri="{FF2B5EF4-FFF2-40B4-BE49-F238E27FC236}">
                <a16:creationId xmlns:a16="http://schemas.microsoft.com/office/drawing/2014/main" id="{37D43F2D-6002-2B78-7713-A79CFCF260CF}"/>
              </a:ext>
            </a:extLst>
          </p:cNvPr>
          <p:cNvSpPr/>
          <p:nvPr/>
        </p:nvSpPr>
        <p:spPr>
          <a:xfrm>
            <a:off x="3220821" y="4948567"/>
            <a:ext cx="360000" cy="360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sp>
        <p:nvSpPr>
          <p:cNvPr id="14" name="菱形 28">
            <a:extLst>
              <a:ext uri="{FF2B5EF4-FFF2-40B4-BE49-F238E27FC236}">
                <a16:creationId xmlns:a16="http://schemas.microsoft.com/office/drawing/2014/main" id="{41CCFB0E-71FF-054F-B694-DBBD375F4145}"/>
              </a:ext>
            </a:extLst>
          </p:cNvPr>
          <p:cNvSpPr/>
          <p:nvPr/>
        </p:nvSpPr>
        <p:spPr>
          <a:xfrm>
            <a:off x="3220821" y="5725316"/>
            <a:ext cx="360000" cy="360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cxnSp>
        <p:nvCxnSpPr>
          <p:cNvPr id="15" name="直线箭头连接符 31">
            <a:extLst>
              <a:ext uri="{FF2B5EF4-FFF2-40B4-BE49-F238E27FC236}">
                <a16:creationId xmlns:a16="http://schemas.microsoft.com/office/drawing/2014/main" id="{EB8DFBE9-FA2B-FB55-A252-E7A04827C763}"/>
              </a:ext>
            </a:extLst>
          </p:cNvPr>
          <p:cNvCxnSpPr>
            <a:stCxn id="6" idx="6"/>
          </p:cNvCxnSpPr>
          <p:nvPr/>
        </p:nvCxnSpPr>
        <p:spPr>
          <a:xfrm>
            <a:off x="2230783" y="4361150"/>
            <a:ext cx="990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32">
            <a:extLst>
              <a:ext uri="{FF2B5EF4-FFF2-40B4-BE49-F238E27FC236}">
                <a16:creationId xmlns:a16="http://schemas.microsoft.com/office/drawing/2014/main" id="{1C78ED4C-630A-FE46-D96C-FB08DD212795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2222800" y="5128567"/>
            <a:ext cx="998021" cy="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箭头连接符 35">
            <a:extLst>
              <a:ext uri="{FF2B5EF4-FFF2-40B4-BE49-F238E27FC236}">
                <a16:creationId xmlns:a16="http://schemas.microsoft.com/office/drawing/2014/main" id="{EA345973-6CD1-AEF0-D94B-426460F42A46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2222800" y="5905316"/>
            <a:ext cx="998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39">
                <a:extLst>
                  <a:ext uri="{FF2B5EF4-FFF2-40B4-BE49-F238E27FC236}">
                    <a16:creationId xmlns:a16="http://schemas.microsoft.com/office/drawing/2014/main" id="{B0CEE863-3BE2-9927-0CD1-8FFDAE7A2F39}"/>
                  </a:ext>
                </a:extLst>
              </p:cNvPr>
              <p:cNvSpPr/>
              <p:nvPr/>
            </p:nvSpPr>
            <p:spPr>
              <a:xfrm>
                <a:off x="4570859" y="4537317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∪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矩形 39">
                <a:extLst>
                  <a:ext uri="{FF2B5EF4-FFF2-40B4-BE49-F238E27FC236}">
                    <a16:creationId xmlns:a16="http://schemas.microsoft.com/office/drawing/2014/main" id="{B0CEE863-3BE2-9927-0CD1-8FFDAE7A2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59" y="4537317"/>
                <a:ext cx="360000" cy="36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42">
                <a:extLst>
                  <a:ext uri="{FF2B5EF4-FFF2-40B4-BE49-F238E27FC236}">
                    <a16:creationId xmlns:a16="http://schemas.microsoft.com/office/drawing/2014/main" id="{3FC78B72-63AD-8931-969F-2BD45E1E64D5}"/>
                  </a:ext>
                </a:extLst>
              </p:cNvPr>
              <p:cNvSpPr/>
              <p:nvPr/>
            </p:nvSpPr>
            <p:spPr>
              <a:xfrm>
                <a:off x="4578842" y="5725316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9" name="矩形 42">
                <a:extLst>
                  <a:ext uri="{FF2B5EF4-FFF2-40B4-BE49-F238E27FC236}">
                    <a16:creationId xmlns:a16="http://schemas.microsoft.com/office/drawing/2014/main" id="{3FC78B72-63AD-8931-969F-2BD45E1E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42" y="5725316"/>
                <a:ext cx="360000" cy="36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箭头连接符 43">
            <a:extLst>
              <a:ext uri="{FF2B5EF4-FFF2-40B4-BE49-F238E27FC236}">
                <a16:creationId xmlns:a16="http://schemas.microsoft.com/office/drawing/2014/main" id="{5B81EB68-28CD-0538-9047-A2CBED303B69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3580821" y="4361150"/>
            <a:ext cx="990038" cy="35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线箭头连接符 46">
            <a:extLst>
              <a:ext uri="{FF2B5EF4-FFF2-40B4-BE49-F238E27FC236}">
                <a16:creationId xmlns:a16="http://schemas.microsoft.com/office/drawing/2014/main" id="{6CF13237-CB08-1A9E-DEBF-31E605452AA0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580821" y="4717317"/>
            <a:ext cx="990038" cy="41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菱形 51">
            <a:extLst>
              <a:ext uri="{FF2B5EF4-FFF2-40B4-BE49-F238E27FC236}">
                <a16:creationId xmlns:a16="http://schemas.microsoft.com/office/drawing/2014/main" id="{4A8376EA-6AC9-89E6-0E87-0547E01CC1E9}"/>
              </a:ext>
            </a:extLst>
          </p:cNvPr>
          <p:cNvSpPr/>
          <p:nvPr/>
        </p:nvSpPr>
        <p:spPr>
          <a:xfrm>
            <a:off x="5934796" y="4545816"/>
            <a:ext cx="360000" cy="3600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P</a:t>
            </a:r>
            <a:endParaRPr kumimoji="1" lang="zh-CN" altLang="en-US"/>
          </a:p>
        </p:txBody>
      </p:sp>
      <p:cxnSp>
        <p:nvCxnSpPr>
          <p:cNvPr id="23" name="直线箭头连接符 53">
            <a:extLst>
              <a:ext uri="{FF2B5EF4-FFF2-40B4-BE49-F238E27FC236}">
                <a16:creationId xmlns:a16="http://schemas.microsoft.com/office/drawing/2014/main" id="{E3B23732-90D5-6916-40BC-71B28DAA4C2F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>
            <a:off x="4930859" y="4717317"/>
            <a:ext cx="1003937" cy="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箭头连接符 56">
            <a:extLst>
              <a:ext uri="{FF2B5EF4-FFF2-40B4-BE49-F238E27FC236}">
                <a16:creationId xmlns:a16="http://schemas.microsoft.com/office/drawing/2014/main" id="{CEA44DED-E1F1-2A6A-27FC-BAB9B055E4A7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>
            <a:off x="3580821" y="5905316"/>
            <a:ext cx="998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60">
                <a:extLst>
                  <a:ext uri="{FF2B5EF4-FFF2-40B4-BE49-F238E27FC236}">
                    <a16:creationId xmlns:a16="http://schemas.microsoft.com/office/drawing/2014/main" id="{7B0F1A6A-4448-C3EB-A003-E059EA36B3D7}"/>
                  </a:ext>
                </a:extLst>
              </p:cNvPr>
              <p:cNvSpPr/>
              <p:nvPr/>
            </p:nvSpPr>
            <p:spPr>
              <a:xfrm>
                <a:off x="5934796" y="5725316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5" name="矩形 60">
                <a:extLst>
                  <a:ext uri="{FF2B5EF4-FFF2-40B4-BE49-F238E27FC236}">
                    <a16:creationId xmlns:a16="http://schemas.microsoft.com/office/drawing/2014/main" id="{7B0F1A6A-4448-C3EB-A003-E059EA36B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6" y="5725316"/>
                <a:ext cx="360000" cy="36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线箭头连接符 64">
            <a:extLst>
              <a:ext uri="{FF2B5EF4-FFF2-40B4-BE49-F238E27FC236}">
                <a16:creationId xmlns:a16="http://schemas.microsoft.com/office/drawing/2014/main" id="{6B5D4149-010E-89D9-5EDA-C90CF5CDD574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6114796" y="4905816"/>
            <a:ext cx="0" cy="81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线箭头连接符 67">
            <a:extLst>
              <a:ext uri="{FF2B5EF4-FFF2-40B4-BE49-F238E27FC236}">
                <a16:creationId xmlns:a16="http://schemas.microsoft.com/office/drawing/2014/main" id="{76FF0915-3AA0-3BAD-7646-B13E3E8A6C7E}"/>
              </a:ext>
            </a:extLst>
          </p:cNvPr>
          <p:cNvCxnSpPr>
            <a:cxnSpLocks/>
            <a:stCxn id="19" idx="3"/>
            <a:endCxn id="25" idx="1"/>
          </p:cNvCxnSpPr>
          <p:nvPr/>
        </p:nvCxnSpPr>
        <p:spPr>
          <a:xfrm>
            <a:off x="4938842" y="5905316"/>
            <a:ext cx="99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椭圆 70">
            <a:extLst>
              <a:ext uri="{FF2B5EF4-FFF2-40B4-BE49-F238E27FC236}">
                <a16:creationId xmlns:a16="http://schemas.microsoft.com/office/drawing/2014/main" id="{F72C51CE-F999-CC18-1F8C-0C1910E36679}"/>
              </a:ext>
            </a:extLst>
          </p:cNvPr>
          <p:cNvSpPr/>
          <p:nvPr/>
        </p:nvSpPr>
        <p:spPr>
          <a:xfrm>
            <a:off x="7110750" y="5725943"/>
            <a:ext cx="36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9" name="直线箭头连接符 74">
            <a:extLst>
              <a:ext uri="{FF2B5EF4-FFF2-40B4-BE49-F238E27FC236}">
                <a16:creationId xmlns:a16="http://schemas.microsoft.com/office/drawing/2014/main" id="{3DF586C3-762A-A513-2572-B6D84C2EA9C8}"/>
              </a:ext>
            </a:extLst>
          </p:cNvPr>
          <p:cNvCxnSpPr>
            <a:cxnSpLocks/>
            <a:stCxn id="25" idx="3"/>
            <a:endCxn id="28" idx="2"/>
          </p:cNvCxnSpPr>
          <p:nvPr/>
        </p:nvCxnSpPr>
        <p:spPr>
          <a:xfrm>
            <a:off x="6294796" y="5905316"/>
            <a:ext cx="815954" cy="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80">
            <a:extLst>
              <a:ext uri="{FF2B5EF4-FFF2-40B4-BE49-F238E27FC236}">
                <a16:creationId xmlns:a16="http://schemas.microsoft.com/office/drawing/2014/main" id="{7112EBC1-1003-126F-A34D-263EAE87A62A}"/>
              </a:ext>
            </a:extLst>
          </p:cNvPr>
          <p:cNvSpPr txBox="1"/>
          <p:nvPr/>
        </p:nvSpPr>
        <p:spPr>
          <a:xfrm>
            <a:off x="6754281" y="5261318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u="sng">
                <a:latin typeface="Cambria Math" panose="02040503050406030204" pitchFamily="18" charset="0"/>
                <a:ea typeface="Cambria Math" panose="02040503050406030204" pitchFamily="18" charset="0"/>
              </a:rPr>
              <a:t>Answer Set</a:t>
            </a:r>
            <a:endParaRPr kumimoji="1" lang="zh-CN" altLang="en-US" u="sng">
              <a:latin typeface="Cambria Math" panose="02040503050406030204" pitchFamily="18" charset="0"/>
            </a:endParaRPr>
          </a:p>
        </p:txBody>
      </p:sp>
      <p:sp>
        <p:nvSpPr>
          <p:cNvPr id="31" name="文本框 81">
            <a:extLst>
              <a:ext uri="{FF2B5EF4-FFF2-40B4-BE49-F238E27FC236}">
                <a16:creationId xmlns:a16="http://schemas.microsoft.com/office/drawing/2014/main" id="{28922A64-E852-B81B-79A1-8F5AB890E03A}"/>
              </a:ext>
            </a:extLst>
          </p:cNvPr>
          <p:cNvSpPr txBox="1"/>
          <p:nvPr/>
        </p:nvSpPr>
        <p:spPr>
          <a:xfrm>
            <a:off x="2830793" y="454936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WinnerOf</a:t>
            </a:r>
            <a:endParaRPr kumimoji="1" lang="zh-CN" altLang="en-US">
              <a:solidFill>
                <a:schemeClr val="accent2"/>
              </a:solidFill>
              <a:latin typeface="Cambria Math" panose="02040503050406030204" pitchFamily="18" charset="0"/>
            </a:endParaRPr>
          </a:p>
        </p:txBody>
      </p:sp>
      <p:sp>
        <p:nvSpPr>
          <p:cNvPr id="32" name="文本框 82">
            <a:extLst>
              <a:ext uri="{FF2B5EF4-FFF2-40B4-BE49-F238E27FC236}">
                <a16:creationId xmlns:a16="http://schemas.microsoft.com/office/drawing/2014/main" id="{7ADC247B-F3A8-072A-944F-8B0315D274BA}"/>
              </a:ext>
            </a:extLst>
          </p:cNvPr>
          <p:cNvSpPr txBox="1"/>
          <p:nvPr/>
        </p:nvSpPr>
        <p:spPr>
          <a:xfrm>
            <a:off x="5530869" y="414516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DirectorOf</a:t>
            </a:r>
            <a:endParaRPr kumimoji="1" lang="zh-CN" altLang="en-US">
              <a:solidFill>
                <a:schemeClr val="accent6"/>
              </a:solidFill>
              <a:latin typeface="Cambria Math" panose="02040503050406030204" pitchFamily="18" charset="0"/>
            </a:endParaRPr>
          </a:p>
        </p:txBody>
      </p:sp>
      <p:sp>
        <p:nvSpPr>
          <p:cNvPr id="33" name="文本框 83">
            <a:extLst>
              <a:ext uri="{FF2B5EF4-FFF2-40B4-BE49-F238E27FC236}">
                <a16:creationId xmlns:a16="http://schemas.microsoft.com/office/drawing/2014/main" id="{4352BA71-EAC6-2F70-0AD3-FA5D4D1A400E}"/>
              </a:ext>
            </a:extLst>
          </p:cNvPr>
          <p:cNvSpPr txBox="1"/>
          <p:nvPr/>
        </p:nvSpPr>
        <p:spPr>
          <a:xfrm>
            <a:off x="2977116" y="534665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BornIn</a:t>
            </a:r>
            <a:endParaRPr kumimoji="1" lang="zh-CN" altLang="en-US" dirty="0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A8AA0D-39DF-B4C8-CBF9-2151538B68D2}"/>
              </a:ext>
            </a:extLst>
          </p:cNvPr>
          <p:cNvGrpSpPr/>
          <p:nvPr/>
        </p:nvGrpSpPr>
        <p:grpSpPr>
          <a:xfrm>
            <a:off x="8222961" y="3941282"/>
            <a:ext cx="3149957" cy="2144034"/>
            <a:chOff x="8224682" y="4247933"/>
            <a:chExt cx="3149957" cy="2144034"/>
          </a:xfrm>
        </p:grpSpPr>
        <p:grpSp>
          <p:nvGrpSpPr>
            <p:cNvPr id="34" name="组合 110">
              <a:extLst>
                <a:ext uri="{FF2B5EF4-FFF2-40B4-BE49-F238E27FC236}">
                  <a16:creationId xmlns:a16="http://schemas.microsoft.com/office/drawing/2014/main" id="{F38F8C60-394E-7396-F403-BF595C0116EA}"/>
                </a:ext>
              </a:extLst>
            </p:cNvPr>
            <p:cNvGrpSpPr/>
            <p:nvPr/>
          </p:nvGrpSpPr>
          <p:grpSpPr>
            <a:xfrm>
              <a:off x="8354648" y="5938847"/>
              <a:ext cx="2112672" cy="369332"/>
              <a:chOff x="7885491" y="1013023"/>
              <a:chExt cx="2112672" cy="369332"/>
            </a:xfrm>
          </p:grpSpPr>
          <p:sp>
            <p:nvSpPr>
              <p:cNvPr id="35" name="菱形 84">
                <a:extLst>
                  <a:ext uri="{FF2B5EF4-FFF2-40B4-BE49-F238E27FC236}">
                    <a16:creationId xmlns:a16="http://schemas.microsoft.com/office/drawing/2014/main" id="{77646B56-ED9B-0F77-F150-1FF7F9EFC160}"/>
                  </a:ext>
                </a:extLst>
              </p:cNvPr>
              <p:cNvSpPr/>
              <p:nvPr/>
            </p:nvSpPr>
            <p:spPr>
              <a:xfrm>
                <a:off x="7885491" y="1017689"/>
                <a:ext cx="360000" cy="360000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/>
                  <a:t>P</a:t>
                </a:r>
                <a:endParaRPr kumimoji="1" lang="zh-CN" altLang="en-US"/>
              </a:p>
            </p:txBody>
          </p:sp>
          <p:sp>
            <p:nvSpPr>
              <p:cNvPr id="36" name="文本框 85">
                <a:extLst>
                  <a:ext uri="{FF2B5EF4-FFF2-40B4-BE49-F238E27FC236}">
                    <a16:creationId xmlns:a16="http://schemas.microsoft.com/office/drawing/2014/main" id="{85C16ACA-6CC7-622D-95DE-A9EDC22818FB}"/>
                  </a:ext>
                </a:extLst>
              </p:cNvPr>
              <p:cNvSpPr txBox="1"/>
              <p:nvPr/>
            </p:nvSpPr>
            <p:spPr>
              <a:xfrm>
                <a:off x="8460563" y="1013023"/>
                <a:ext cx="1537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u="sng"/>
                  <a:t>set projection</a:t>
                </a:r>
                <a:endParaRPr kumimoji="1" lang="zh-CN" altLang="en-US" u="sng"/>
              </a:p>
            </p:txBody>
          </p:sp>
        </p:grpSp>
        <p:grpSp>
          <p:nvGrpSpPr>
            <p:cNvPr id="37" name="组合 109">
              <a:extLst>
                <a:ext uri="{FF2B5EF4-FFF2-40B4-BE49-F238E27FC236}">
                  <a16:creationId xmlns:a16="http://schemas.microsoft.com/office/drawing/2014/main" id="{C81B726D-FE55-C662-72ED-6AF0EF6C36BF}"/>
                </a:ext>
              </a:extLst>
            </p:cNvPr>
            <p:cNvGrpSpPr/>
            <p:nvPr/>
          </p:nvGrpSpPr>
          <p:grpSpPr>
            <a:xfrm>
              <a:off x="8270097" y="4593547"/>
              <a:ext cx="3019081" cy="1294680"/>
              <a:chOff x="7833190" y="1422280"/>
              <a:chExt cx="3019081" cy="1294680"/>
            </a:xfrm>
          </p:grpSpPr>
          <p:sp>
            <p:nvSpPr>
              <p:cNvPr id="38" name="矩形 108">
                <a:extLst>
                  <a:ext uri="{FF2B5EF4-FFF2-40B4-BE49-F238E27FC236}">
                    <a16:creationId xmlns:a16="http://schemas.microsoft.com/office/drawing/2014/main" id="{95FFAD71-B324-8533-D569-AC0A8B3124D1}"/>
                  </a:ext>
                </a:extLst>
              </p:cNvPr>
              <p:cNvSpPr/>
              <p:nvPr/>
            </p:nvSpPr>
            <p:spPr>
              <a:xfrm>
                <a:off x="7833190" y="1422280"/>
                <a:ext cx="3019081" cy="12946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矩形 86">
                    <a:extLst>
                      <a:ext uri="{FF2B5EF4-FFF2-40B4-BE49-F238E27FC236}">
                        <a16:creationId xmlns:a16="http://schemas.microsoft.com/office/drawing/2014/main" id="{CF91A794-B2E3-E884-3B68-96FFE6149DCC}"/>
                      </a:ext>
                    </a:extLst>
                  </p:cNvPr>
                  <p:cNvSpPr/>
                  <p:nvPr/>
                </p:nvSpPr>
                <p:spPr>
                  <a:xfrm>
                    <a:off x="7885491" y="1493926"/>
                    <a:ext cx="360000" cy="360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∪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43" name="矩形 86">
                    <a:extLst>
                      <a:ext uri="{FF2B5EF4-FFF2-40B4-BE49-F238E27FC236}">
                        <a16:creationId xmlns:a16="http://schemas.microsoft.com/office/drawing/2014/main" id="{664B8971-B82E-2069-F651-8A79B03720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5491" y="1493926"/>
                    <a:ext cx="360000" cy="360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矩形 87">
                    <a:extLst>
                      <a:ext uri="{FF2B5EF4-FFF2-40B4-BE49-F238E27FC236}">
                        <a16:creationId xmlns:a16="http://schemas.microsoft.com/office/drawing/2014/main" id="{1D833D73-6F2E-F564-28B6-70B7D5F94D63}"/>
                      </a:ext>
                    </a:extLst>
                  </p:cNvPr>
                  <p:cNvSpPr/>
                  <p:nvPr/>
                </p:nvSpPr>
                <p:spPr>
                  <a:xfrm>
                    <a:off x="7885491" y="1905961"/>
                    <a:ext cx="360000" cy="360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</m:oMath>
                      </m:oMathPara>
                    </a14:m>
                    <a:endParaRPr kumimoji="1" lang="zh-CN" altLang="en-US"/>
                  </a:p>
                </p:txBody>
              </p:sp>
            </mc:Choice>
            <mc:Fallback xmlns="">
              <p:sp>
                <p:nvSpPr>
                  <p:cNvPr id="44" name="矩形 87">
                    <a:extLst>
                      <a:ext uri="{FF2B5EF4-FFF2-40B4-BE49-F238E27FC236}">
                        <a16:creationId xmlns:a16="http://schemas.microsoft.com/office/drawing/2014/main" id="{D4ACAF22-2E92-812B-1B1C-5478CEE698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5491" y="1905961"/>
                    <a:ext cx="360000" cy="3600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矩形 89">
                    <a:extLst>
                      <a:ext uri="{FF2B5EF4-FFF2-40B4-BE49-F238E27FC236}">
                        <a16:creationId xmlns:a16="http://schemas.microsoft.com/office/drawing/2014/main" id="{54E25525-D2F4-D0D8-6EB0-2E55E85B78ED}"/>
                      </a:ext>
                    </a:extLst>
                  </p:cNvPr>
                  <p:cNvSpPr/>
                  <p:nvPr/>
                </p:nvSpPr>
                <p:spPr>
                  <a:xfrm>
                    <a:off x="7885491" y="2317996"/>
                    <a:ext cx="360000" cy="360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kumimoji="1" lang="zh-CN" altLang="en-US"/>
                  </a:p>
                </p:txBody>
              </p:sp>
            </mc:Choice>
            <mc:Fallback xmlns="">
              <p:sp>
                <p:nvSpPr>
                  <p:cNvPr id="45" name="矩形 89">
                    <a:extLst>
                      <a:ext uri="{FF2B5EF4-FFF2-40B4-BE49-F238E27FC236}">
                        <a16:creationId xmlns:a16="http://schemas.microsoft.com/office/drawing/2014/main" id="{FE08B6FA-9F41-C56F-9C71-71ED20ABD2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5491" y="2317996"/>
                    <a:ext cx="360000" cy="3600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文本框 105">
                <a:extLst>
                  <a:ext uri="{FF2B5EF4-FFF2-40B4-BE49-F238E27FC236}">
                    <a16:creationId xmlns:a16="http://schemas.microsoft.com/office/drawing/2014/main" id="{58BF2972-F2E9-FB7C-BBC0-DB22592AC1EE}"/>
                  </a:ext>
                </a:extLst>
              </p:cNvPr>
              <p:cNvSpPr txBox="1"/>
              <p:nvPr/>
            </p:nvSpPr>
            <p:spPr>
              <a:xfrm>
                <a:off x="8460563" y="1488958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set union</a:t>
                </a:r>
                <a:endParaRPr kumimoji="1" lang="zh-CN" altLang="en-US" dirty="0"/>
              </a:p>
            </p:txBody>
          </p:sp>
          <p:sp>
            <p:nvSpPr>
              <p:cNvPr id="43" name="文本框 106">
                <a:extLst>
                  <a:ext uri="{FF2B5EF4-FFF2-40B4-BE49-F238E27FC236}">
                    <a16:creationId xmlns:a16="http://schemas.microsoft.com/office/drawing/2014/main" id="{A77FA1E3-6E6C-0730-B008-D78F599CEC8A}"/>
                  </a:ext>
                </a:extLst>
              </p:cNvPr>
              <p:cNvSpPr txBox="1"/>
              <p:nvPr/>
            </p:nvSpPr>
            <p:spPr>
              <a:xfrm>
                <a:off x="8460563" y="1893627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/>
                  <a:t>set intersection</a:t>
                </a:r>
                <a:endParaRPr kumimoji="1" lang="zh-CN" altLang="en-US"/>
              </a:p>
            </p:txBody>
          </p:sp>
          <p:sp>
            <p:nvSpPr>
              <p:cNvPr id="44" name="文本框 107">
                <a:extLst>
                  <a:ext uri="{FF2B5EF4-FFF2-40B4-BE49-F238E27FC236}">
                    <a16:creationId xmlns:a16="http://schemas.microsoft.com/office/drawing/2014/main" id="{8EC5982E-8453-96BB-E260-0AA2B595D596}"/>
                  </a:ext>
                </a:extLst>
              </p:cNvPr>
              <p:cNvSpPr txBox="1"/>
              <p:nvPr/>
            </p:nvSpPr>
            <p:spPr>
              <a:xfrm>
                <a:off x="8460563" y="2308664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/>
                  <a:t>set complement</a:t>
                </a:r>
                <a:endParaRPr kumimoji="1" lang="zh-CN" altLang="en-US"/>
              </a:p>
            </p:txBody>
          </p:sp>
        </p:grpSp>
        <p:sp>
          <p:nvSpPr>
            <p:cNvPr id="45" name="文本框 111">
              <a:extLst>
                <a:ext uri="{FF2B5EF4-FFF2-40B4-BE49-F238E27FC236}">
                  <a16:creationId xmlns:a16="http://schemas.microsoft.com/office/drawing/2014/main" id="{6EF20404-277D-D100-5374-7222DA7FA4AA}"/>
                </a:ext>
              </a:extLst>
            </p:cNvPr>
            <p:cNvSpPr txBox="1"/>
            <p:nvPr/>
          </p:nvSpPr>
          <p:spPr>
            <a:xfrm>
              <a:off x="10093519" y="4551841"/>
              <a:ext cx="1281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u="sng"/>
                <a:t>set operations</a:t>
              </a:r>
              <a:endParaRPr kumimoji="1" lang="zh-CN" altLang="en-US" sz="1400" u="sng"/>
            </a:p>
          </p:txBody>
        </p:sp>
        <p:sp>
          <p:nvSpPr>
            <p:cNvPr id="46" name="三角形 112">
              <a:extLst>
                <a:ext uri="{FF2B5EF4-FFF2-40B4-BE49-F238E27FC236}">
                  <a16:creationId xmlns:a16="http://schemas.microsoft.com/office/drawing/2014/main" id="{B72C4E5F-34CD-445B-AE4A-02BC20210FF4}"/>
                </a:ext>
              </a:extLst>
            </p:cNvPr>
            <p:cNvSpPr/>
            <p:nvPr/>
          </p:nvSpPr>
          <p:spPr>
            <a:xfrm rot="10800000">
              <a:off x="8459281" y="6234314"/>
              <a:ext cx="144000" cy="72000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三角形 113">
              <a:extLst>
                <a:ext uri="{FF2B5EF4-FFF2-40B4-BE49-F238E27FC236}">
                  <a16:creationId xmlns:a16="http://schemas.microsoft.com/office/drawing/2014/main" id="{96DD5F45-A0AB-D755-3F90-EB50CA660C29}"/>
                </a:ext>
              </a:extLst>
            </p:cNvPr>
            <p:cNvSpPr/>
            <p:nvPr/>
          </p:nvSpPr>
          <p:spPr>
            <a:xfrm rot="5400000">
              <a:off x="8606648" y="6087513"/>
              <a:ext cx="144000" cy="7200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矩形 114">
              <a:extLst>
                <a:ext uri="{FF2B5EF4-FFF2-40B4-BE49-F238E27FC236}">
                  <a16:creationId xmlns:a16="http://schemas.microsoft.com/office/drawing/2014/main" id="{4CADF935-9777-52AA-3CF4-8779F5329BE1}"/>
                </a:ext>
              </a:extLst>
            </p:cNvPr>
            <p:cNvSpPr/>
            <p:nvPr/>
          </p:nvSpPr>
          <p:spPr>
            <a:xfrm>
              <a:off x="8224682" y="4252418"/>
              <a:ext cx="3129118" cy="2139549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文本框 116">
              <a:extLst>
                <a:ext uri="{FF2B5EF4-FFF2-40B4-BE49-F238E27FC236}">
                  <a16:creationId xmlns:a16="http://schemas.microsoft.com/office/drawing/2014/main" id="{2F516854-1450-A060-BB40-9E10E1E108AA}"/>
                </a:ext>
              </a:extLst>
            </p:cNvPr>
            <p:cNvSpPr txBox="1"/>
            <p:nvPr/>
          </p:nvSpPr>
          <p:spPr>
            <a:xfrm>
              <a:off x="8224682" y="4247933"/>
              <a:ext cx="1558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/>
                <a:t>Set Operators</a:t>
              </a:r>
              <a:endParaRPr kumimoji="1" lang="zh-CN" alt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51C4BE5-F457-9552-C7B3-EC1FB39ED1D2}"/>
              </a:ext>
            </a:extLst>
          </p:cNvPr>
          <p:cNvSpPr txBox="1"/>
          <p:nvPr/>
        </p:nvSpPr>
        <p:spPr>
          <a:xfrm>
            <a:off x="20517" y="6612600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Example from: Zihao Wang, </a:t>
            </a:r>
            <a:r>
              <a:rPr lang="en-US" sz="1000" dirty="0" err="1"/>
              <a:t>Weizhi</a:t>
            </a:r>
            <a:r>
              <a:rPr lang="en-US" sz="1000" dirty="0"/>
              <a:t> Fei, Hang Yin, Yangqiu </a:t>
            </a:r>
            <a:r>
              <a:rPr lang="en-US" sz="1000" dirty="0" err="1"/>
              <a:t>Song,</a:t>
            </a:r>
            <a:r>
              <a:rPr lang="en-US" sz="1000" dirty="0"/>
              <a:t> Ginny Y Wong, and Simon See . Wasserstein-Fisher-Rao Embedding: Logical Query Embeddings with Local Comparison and Global Transport In Findings of ACL 2023</a:t>
            </a:r>
          </a:p>
        </p:txBody>
      </p:sp>
    </p:spTree>
    <p:extLst>
      <p:ext uri="{BB962C8B-B14F-4D97-AF65-F5344CB8AC3E}">
        <p14:creationId xmlns:p14="http://schemas.microsoft.com/office/powerpoint/2010/main" val="15905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8" grpId="0" animBg="1"/>
      <p:bldP spid="19" grpId="0" animBg="1"/>
      <p:bldP spid="22" grpId="0" animBg="1"/>
      <p:bldP spid="25" grpId="0" animBg="1"/>
      <p:bldP spid="28" grpId="0" animBg="1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WW-Tutorial-Part 3-Yangqiu.pptx" id="{E542E6B3-6449-422E-B6DA-3C276B6605A5}" vid="{7E820C00-57A0-4EB6-BF34-C99373E220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WWW-Tutorial-Part 3-Yangqiu</Template>
  <TotalTime>3142</TotalTime>
  <Words>2421</Words>
  <Application>Microsoft Office PowerPoint</Application>
  <PresentationFormat>Widescreen</PresentationFormat>
  <Paragraphs>420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-apple-system</vt:lpstr>
      <vt:lpstr>DengXian</vt:lpstr>
      <vt:lpstr>LinLibertineTB</vt:lpstr>
      <vt:lpstr>Lucida Grande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Privacy-Preserved Neural Graph Databases</vt:lpstr>
      <vt:lpstr>Our Research in the Era of LLMs</vt:lpstr>
      <vt:lpstr>Challenges</vt:lpstr>
      <vt:lpstr>New Applications</vt:lpstr>
      <vt:lpstr>Retrieval Augmented Generation (RAG)</vt:lpstr>
      <vt:lpstr>From Vector DBs to Neural Graph DBs</vt:lpstr>
      <vt:lpstr>Graph Query</vt:lpstr>
      <vt:lpstr>Neural Graph Databases (NGDBs)</vt:lpstr>
      <vt:lpstr>Complex Queries on Neuralized Knowledge Graphs</vt:lpstr>
      <vt:lpstr>Embedding Space and Set Representations</vt:lpstr>
      <vt:lpstr>PowerPoint Presentation</vt:lpstr>
      <vt:lpstr>Privacy-preserved NGDBs: Adversarial Training Examples</vt:lpstr>
      <vt:lpstr>Privacy-preserved NGDBs: Adversarial Training Examples</vt:lpstr>
      <vt:lpstr>Privacy-preserved NGDBs: Experiments</vt:lpstr>
      <vt:lpstr>Privacy-preserved NGDBs: Experiments</vt:lpstr>
      <vt:lpstr>Privacy-preserved NGDBs: Experiments</vt:lpstr>
      <vt:lpstr>An Outlook</vt:lpstr>
      <vt:lpstr>Knowledge Sharing</vt:lpstr>
      <vt:lpstr>Knowledge Sharing</vt:lpstr>
      <vt:lpstr>Types of Queries for Knowledge Sharing</vt:lpstr>
      <vt:lpstr>Federated Graph Machine Learning</vt:lpstr>
      <vt:lpstr>Existing methods: Federated Knowledge Graph Embedding</vt:lpstr>
      <vt:lpstr>Federated NGDBs – Training</vt:lpstr>
      <vt:lpstr>Federated NGDBs – Inference (Queries)</vt:lpstr>
      <vt:lpstr>Federated NGDBs - Experiments</vt:lpstr>
      <vt:lpstr>Federated NGDBs - Experiments</vt:lpstr>
      <vt:lpstr>Federated NGDBs – More Clients</vt:lpstr>
      <vt:lpstr>Federated NGDBs – Compared with Central Training</vt:lpstr>
      <vt:lpstr>Federated NGDBs – Compared with Local Training</vt:lpstr>
      <vt:lpstr>Federated NGDBs – More Results</vt:lpstr>
      <vt:lpstr>Conclusions</vt:lpstr>
      <vt:lpstr>Thank you for your attention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 HU</dc:creator>
  <cp:lastModifiedBy>Yangqiu SONG</cp:lastModifiedBy>
  <cp:revision>43</cp:revision>
  <dcterms:created xsi:type="dcterms:W3CDTF">2024-07-06T03:26:24Z</dcterms:created>
  <dcterms:modified xsi:type="dcterms:W3CDTF">2024-07-19T15:32:22Z</dcterms:modified>
</cp:coreProperties>
</file>