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79" r:id="rId6"/>
    <p:sldId id="325" r:id="rId7"/>
    <p:sldId id="259" r:id="rId8"/>
    <p:sldId id="260" r:id="rId9"/>
    <p:sldId id="314" r:id="rId10"/>
    <p:sldId id="321" r:id="rId11"/>
    <p:sldId id="315" r:id="rId12"/>
    <p:sldId id="261" r:id="rId13"/>
    <p:sldId id="316" r:id="rId14"/>
    <p:sldId id="326" r:id="rId15"/>
    <p:sldId id="322" r:id="rId16"/>
    <p:sldId id="323" r:id="rId17"/>
    <p:sldId id="327" r:id="rId18"/>
    <p:sldId id="305" r:id="rId19"/>
    <p:sldId id="280" r:id="rId20"/>
    <p:sldId id="267" r:id="rId21"/>
    <p:sldId id="277" r:id="rId22"/>
    <p:sldId id="32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7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BCA43-6327-444B-8442-C958A4FA4F46}" type="datetimeFigureOut">
              <a:rPr lang="en-US" smtClean="0"/>
              <a:t>12/24/21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2EA7-093A-3947-A1A7-7D463417E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72EA7-093A-3947-A1A7-7D463417E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9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972E-08B1-C24E-8C1F-CBD9EDF39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ECC8F-09B9-C348-B24D-E3385D5F8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32FB3-DFDB-4B4F-BE70-B75BF004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5AD6-4385-4942-838D-053FF9E6B2F1}" type="datetime1">
              <a:rPr lang="en-HK" smtClean="0"/>
              <a:t>24/12/2021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F1B74-3FC6-4D47-ABA9-11AAC8D4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8033-8440-6C4D-B382-668E5046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0E51-3246-1B41-9811-0DCD83A9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1ACD-03B1-1449-BDDD-7D61FEB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8B233-7CC9-6142-BE29-3A1452CB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1A77-D272-C448-A880-6D73BBEA34C8}" type="datetime1">
              <a:rPr lang="en-HK" smtClean="0"/>
              <a:t>24/12/2021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1044-C18E-794C-8B3D-C32A9031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4C937-CC78-8E4B-BC11-1CDA7244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334D6-B936-E149-9827-05C981830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18465-A421-8843-9D82-D2A5C2DD0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1144-0867-574C-BFAC-1E147293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020-A17B-9C40-AD92-FEB525F98480}" type="datetime1">
              <a:rPr lang="en-HK" smtClean="0"/>
              <a:t>24/12/2021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23DC-8694-AB47-859B-821747EE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2FDC9-DDAC-8945-A70F-7122F19B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241F-3180-E54B-AF3C-383F7F75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2804-17D3-9C45-97D5-67E8C9C8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3311-B055-9941-8158-B6C75CB1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A12-6077-AA49-999B-3134EB7AF5C8}" type="datetime1">
              <a:rPr lang="en-HK" smtClean="0"/>
              <a:t>24/12/2021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9C01C-3FD0-AD49-8BF4-43F9808A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F41A2-4BBC-A94E-BAF7-BD8EC742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D57C-E136-534A-9D38-550B59B8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D0D9F-667F-DA4E-BE91-524F473E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598E8-408E-D54D-919E-6B9C8446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B2B1-4BAB-F549-B2F4-C46B63276758}" type="datetime1">
              <a:rPr lang="en-HK" smtClean="0"/>
              <a:t>24/12/2021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F00F-8649-AE48-AAF9-302A5D2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0CE94-2B80-364F-8B75-AA7DF904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7E9-5F99-C64F-8D03-27D243B0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46B7-EE8A-AA49-8FAE-E77E38F39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30232-9955-864F-A1E3-9CF3717BF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3BE31-3582-3442-B834-3C2965D3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AE5-821D-B84E-A478-42FF71904C45}" type="datetime1">
              <a:rPr lang="en-HK" smtClean="0"/>
              <a:t>24/12/2021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0D0B8-257D-7F40-BDDE-75AB458E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9EEF0-7D06-BC4F-9634-6EBFF1D4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36DA-0BBE-134E-8E97-079F15A7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C21-DA87-DA4C-8845-4F3FCA68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42256-F983-3B4F-ADE1-3DB301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C432B-DB21-8A46-B820-3EA41539F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43F6F-A714-F14E-9D02-2514966D1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6D4857-78BA-1C4B-B1C9-D3ED851F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7F5F-6E7F-C648-B031-8A492BF8B0B2}" type="datetime1">
              <a:rPr lang="en-HK" smtClean="0"/>
              <a:t>24/12/2021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AB5DA-EEFB-274B-8923-F952AB3C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E9360B-38C8-6341-B175-77ABF628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DF9C-D565-934A-9F5D-2C2D1095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67A9-3FF1-1245-BC2E-B2DB56A5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2D7A-6267-BA40-AA35-AC8B0703322A}" type="datetime1">
              <a:rPr lang="en-HK" smtClean="0"/>
              <a:t>24/12/2021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B728B-1D39-7645-AF72-388090F7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FEC4F-483C-3045-9586-5F4FF0E2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769D3-36F2-774E-89C2-61CB28E0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CCF-1582-2A4B-AD0E-9AD0FA1AD5E1}" type="datetime1">
              <a:rPr lang="en-HK" smtClean="0"/>
              <a:t>24/12/2021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D5C8E-F3E1-224F-82B2-D877E8B6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CBDA5-BC66-2C4D-A322-8D93A9E2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725B-2888-AD40-8AF8-19D22DEA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AF9DD-06C5-C549-B4C8-B4AEFD187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13EDD-7D4D-124E-9832-4B41481F1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198ED-D620-8F49-A638-A32FE040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6B1-0BA3-1847-AC1E-E408A9F5C874}" type="datetime1">
              <a:rPr lang="en-HK" smtClean="0"/>
              <a:t>24/12/2021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7B96-1ED6-E741-9DFA-E839EB6E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0E72C-55BB-564F-8456-99DB143B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2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BB52-5D59-A149-8184-58733066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3534B-2914-0046-BB9B-BCE4531CA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252A5-3487-B04B-8FAA-459E4E0DC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EBB9A-DFFA-F745-AA3A-676966F8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8F6-D55D-7D4D-99F7-5D99D0982CAE}" type="datetime1">
              <a:rPr lang="en-HK" smtClean="0"/>
              <a:t>24/12/2021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B94FE-3E9D-1544-BBA4-F6DBD318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8EF2D-6488-884D-B865-EAA0676D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572E2-496C-4F44-9E8C-6F2C84DB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3D1D4-C104-9348-B7E8-C4A044F1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8A41-B17B-FC44-A293-0137A97B8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E266-6E9E-0E48-BC85-6820E8528E7A}" type="datetime1">
              <a:rPr lang="en-HK" smtClean="0"/>
              <a:t>24/12/2021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BE4-2D53-6B41-AFC7-3914C1FD9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4F03-A53F-7845-B4FB-D321EF57A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5C43-9D0C-3F46-8673-B8D6B929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cse.ust.hk/~cspeter/ustm1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gitc@ust.h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loud.cse.ust.hk/vmap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ssystem.cse.ust.hk/UGuides/activ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C228-D0F0-C542-94F5-1EEEBCA92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USTM17 </a:t>
            </a:r>
            <a:br>
              <a:rPr lang="en-US" dirty="0"/>
            </a:br>
            <a:r>
              <a:rPr lang="en-US" dirty="0"/>
              <a:t>Linux Network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8EC88-1229-1047-9387-4F6A5F92F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Lesson 1: Course Outline </a:t>
            </a:r>
          </a:p>
          <a:p>
            <a:endParaRPr lang="en-US" dirty="0"/>
          </a:p>
          <a:p>
            <a:r>
              <a:rPr lang="en-US" dirty="0"/>
              <a:t>Peter CHUNG (</a:t>
            </a:r>
            <a:r>
              <a:rPr lang="en-US" dirty="0" err="1"/>
              <a:t>cspeter@cse.ust.hk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E75AF-7BE9-3948-8CDD-4165A6B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77F5-3F23-ED45-A7E1-712E2E2F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54460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450CA-4430-5342-A54F-1A480493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Creation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49009-AB16-5D49-86B5-B3CC84A3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CS System team said that the creation will be very slow if we create VMs at the same time</a:t>
            </a:r>
          </a:p>
          <a:p>
            <a:r>
              <a:rPr lang="en-US" dirty="0"/>
              <a:t>I will try to coordinate the VM creation schedule via Zoom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A2918-A4E2-124B-82CC-82CBE4C5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95893E-4EA6-924A-996A-D0BBBB8476EF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3505200"/>
          <a:ext cx="67970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603">
                  <a:extLst>
                    <a:ext uri="{9D8B030D-6E8A-4147-A177-3AD203B41FA5}">
                      <a16:colId xmlns:a16="http://schemas.microsoft.com/office/drawing/2014/main" val="2907203900"/>
                    </a:ext>
                  </a:extLst>
                </a:gridCol>
                <a:gridCol w="2212437">
                  <a:extLst>
                    <a:ext uri="{9D8B030D-6E8A-4147-A177-3AD203B41FA5}">
                      <a16:colId xmlns:a16="http://schemas.microsoft.com/office/drawing/2014/main" val="2142998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Surname (i.e. Family name) starts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Setup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2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to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86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to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9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 to 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8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 to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 to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09342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0D152A-9C97-1848-8A3D-ABED89A0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124216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CB92A7-5475-AA4C-87C6-D9F758B82A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293" y="3036084"/>
            <a:ext cx="4347117" cy="3140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F3A46B-E9C3-2F44-A221-36C66D5E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Linux virtual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7F060-0211-3641-9744-7EAEF53F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522"/>
            <a:ext cx="10515600" cy="4351338"/>
          </a:xfrm>
        </p:spPr>
        <p:txBody>
          <a:bodyPr/>
          <a:lstStyle/>
          <a:p>
            <a:r>
              <a:rPr lang="en-US" dirty="0"/>
              <a:t>In USTM-17, we are going to use a Linux virtual machine (VM) – </a:t>
            </a:r>
            <a:r>
              <a:rPr lang="en-US" b="1" dirty="0">
                <a:solidFill>
                  <a:srgbClr val="FF0000"/>
                </a:solidFill>
              </a:rPr>
              <a:t>indtrain_USTM17CentOS8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DON’T choose the wrong VM. Otherwise, you cannot complete the exercises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8C3A4-FD48-B245-B5B6-F9F3D3DD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F67A0-D9B9-0541-957E-C120AFBA2A88}"/>
              </a:ext>
            </a:extLst>
          </p:cNvPr>
          <p:cNvSpPr txBox="1"/>
          <p:nvPr/>
        </p:nvSpPr>
        <p:spPr>
          <a:xfrm>
            <a:off x="1426947" y="3959806"/>
            <a:ext cx="1752599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1) </a:t>
            </a:r>
          </a:p>
          <a:p>
            <a:r>
              <a:rPr lang="en-US" sz="1600" dirty="0"/>
              <a:t>Click Create VM button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E0A02-24A3-4849-A0B0-BF5C1022C701}"/>
              </a:ext>
            </a:extLst>
          </p:cNvPr>
          <p:cNvSpPr txBox="1"/>
          <p:nvPr/>
        </p:nvSpPr>
        <p:spPr>
          <a:xfrm>
            <a:off x="8663311" y="3959806"/>
            <a:ext cx="3020265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3) </a:t>
            </a:r>
          </a:p>
          <a:p>
            <a:r>
              <a:rPr lang="en-US" sz="1600" dirty="0"/>
              <a:t>Give a VM machine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C5D4-A17B-F34E-972D-95499225BFE2}"/>
              </a:ext>
            </a:extLst>
          </p:cNvPr>
          <p:cNvSpPr txBox="1"/>
          <p:nvPr/>
        </p:nvSpPr>
        <p:spPr>
          <a:xfrm>
            <a:off x="7759655" y="4656725"/>
            <a:ext cx="3923921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4) </a:t>
            </a:r>
          </a:p>
          <a:p>
            <a:r>
              <a:rPr lang="en-US" sz="1600" dirty="0"/>
              <a:t>Write down the login information of the VM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591B-EFA0-7449-B0DF-3FC07F7B5016}"/>
              </a:ext>
            </a:extLst>
          </p:cNvPr>
          <p:cNvSpPr txBox="1"/>
          <p:nvPr/>
        </p:nvSpPr>
        <p:spPr>
          <a:xfrm>
            <a:off x="7067195" y="5866052"/>
            <a:ext cx="2154863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5)  Click Create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732E30-D3DD-5F4E-B1B8-D3180AEE417F}"/>
              </a:ext>
            </a:extLst>
          </p:cNvPr>
          <p:cNvCxnSpPr>
            <a:stCxn id="9" idx="3"/>
          </p:cNvCxnSpPr>
          <p:nvPr/>
        </p:nvCxnSpPr>
        <p:spPr>
          <a:xfrm flipV="1">
            <a:off x="3179546" y="3657602"/>
            <a:ext cx="859054" cy="7177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33805C-0DE1-E04A-AF9E-1195EBC796D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690733" y="4190642"/>
            <a:ext cx="1972578" cy="615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C37025-05AA-5744-A9D0-70F514171C25}"/>
              </a:ext>
            </a:extLst>
          </p:cNvPr>
          <p:cNvSpPr txBox="1"/>
          <p:nvPr/>
        </p:nvSpPr>
        <p:spPr>
          <a:xfrm>
            <a:off x="8663312" y="3231898"/>
            <a:ext cx="3020265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2)</a:t>
            </a:r>
          </a:p>
          <a:p>
            <a:r>
              <a:rPr lang="en-US" sz="1600" dirty="0"/>
              <a:t>Select the correct VM template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537340-7946-EA47-86E7-52C8BAA6968F}"/>
              </a:ext>
            </a:extLst>
          </p:cNvPr>
          <p:cNvCxnSpPr>
            <a:cxnSpLocks/>
          </p:cNvCxnSpPr>
          <p:nvPr/>
        </p:nvCxnSpPr>
        <p:spPr>
          <a:xfrm flipH="1">
            <a:off x="6791093" y="3573604"/>
            <a:ext cx="1872220" cy="8399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D20EFC-5921-9C42-86E1-A661FE0BE9B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791095" y="4949113"/>
            <a:ext cx="968560" cy="5038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B59DE8-7B34-104A-AC08-941A3BAA9250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941853" y="6004553"/>
            <a:ext cx="1125342" cy="307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5F6B63B-9F12-4B47-B538-253B4271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132188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FA78A-CB7A-A744-970D-7FF156B4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Conditions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68A1C-E9B4-0E4D-901F-1CAF321B2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Read the terms and conditions carefully</a:t>
            </a:r>
          </a:p>
          <a:p>
            <a:pPr lvl="1"/>
            <a:r>
              <a:rPr lang="en-US" dirty="0"/>
              <a:t>You are responsible for all the activities you are going to do on your own VM!</a:t>
            </a:r>
          </a:p>
          <a:p>
            <a:r>
              <a:rPr lang="en-US" dirty="0"/>
              <a:t>Check </a:t>
            </a:r>
            <a:r>
              <a:rPr lang="en-US" b="1" dirty="0"/>
              <a:t>agree to the Terms and Conditions</a:t>
            </a:r>
          </a:p>
          <a:p>
            <a:r>
              <a:rPr lang="en-US" dirty="0"/>
              <a:t>Click </a:t>
            </a:r>
            <a:r>
              <a:rPr lang="en-US" b="1" dirty="0"/>
              <a:t>Create</a:t>
            </a:r>
          </a:p>
        </p:txBody>
      </p:sp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2E06A6-1566-B842-A303-E19A29C4A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773" y="1116886"/>
            <a:ext cx="3795057" cy="5060077"/>
          </a:xfr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3EEBB2-BB53-EF47-8161-565F8D27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12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9314E8A-E30D-CC40-A535-E88BA03B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37558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340B05-C115-2248-9512-6888BF7CE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71" y="1690688"/>
            <a:ext cx="10102570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58D8D-890E-C843-9E36-1718C071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the virtual machine inside a web browser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8897B-4679-E443-8EBF-8347DDB2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48DA3-BE40-D34C-A9A6-F7A7958495DC}"/>
              </a:ext>
            </a:extLst>
          </p:cNvPr>
          <p:cNvSpPr txBox="1"/>
          <p:nvPr/>
        </p:nvSpPr>
        <p:spPr>
          <a:xfrm>
            <a:off x="514814" y="3100485"/>
            <a:ext cx="2621292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1) </a:t>
            </a:r>
          </a:p>
          <a:p>
            <a:r>
              <a:rPr lang="en-US" sz="1600" dirty="0"/>
              <a:t>Click the VM you created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4B403-DDF6-1043-95C8-5D42C256A6DE}"/>
              </a:ext>
            </a:extLst>
          </p:cNvPr>
          <p:cNvSpPr txBox="1"/>
          <p:nvPr/>
        </p:nvSpPr>
        <p:spPr>
          <a:xfrm>
            <a:off x="6441567" y="6017796"/>
            <a:ext cx="3192036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2) Click the Power On button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A6C78-81B4-324B-8F6E-5039C9EC7887}"/>
              </a:ext>
            </a:extLst>
          </p:cNvPr>
          <p:cNvSpPr txBox="1"/>
          <p:nvPr/>
        </p:nvSpPr>
        <p:spPr>
          <a:xfrm>
            <a:off x="6730691" y="3527803"/>
            <a:ext cx="4431626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(Step 3) Click Open VM console to start the VM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963D71-A7C1-0947-ADA7-87DD87AC9E1E}"/>
              </a:ext>
            </a:extLst>
          </p:cNvPr>
          <p:cNvCxnSpPr>
            <a:cxnSpLocks/>
          </p:cNvCxnSpPr>
          <p:nvPr/>
        </p:nvCxnSpPr>
        <p:spPr>
          <a:xfrm flipV="1">
            <a:off x="2375210" y="2741635"/>
            <a:ext cx="425605" cy="3588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32EB6F-A42F-8E48-B3C9-842730F8239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452887" y="5838371"/>
            <a:ext cx="988680" cy="348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C2E0CC-1800-2F41-93B2-C977665DE53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946504" y="3866357"/>
            <a:ext cx="0" cy="7725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222F3B0-80A4-A442-B73C-5EBBD4DD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229487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4A7E-C0AD-2847-99EF-D69160A1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CentOS 8 (Teacher’s machine)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469B-68CC-8C4A-9969-DCD221538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GNOME desktop is installed using CentOS 8 package manager: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Linux distribution is flexible in a way that you can install any missing components by yourself (e.g. GUI Desktop)</a:t>
            </a:r>
          </a:p>
          <a:p>
            <a:r>
              <a:rPr lang="en-US" dirty="0"/>
              <a:t>The desktop installation is usually not necessary for server installation, but it is easier for teaching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9902-E8F4-5B45-8279-A0C64F1C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B389E-C94C-9142-8A0B-EE03D5CE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B9DFD082-61FF-244C-9779-3112525B8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78664"/>
            <a:ext cx="5181600" cy="3245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5B462-3921-AC42-9CA4-EAD729E7E7A5}"/>
              </a:ext>
            </a:extLst>
          </p:cNvPr>
          <p:cNvSpPr txBox="1"/>
          <p:nvPr/>
        </p:nvSpPr>
        <p:spPr>
          <a:xfrm>
            <a:off x="10545572" y="0"/>
            <a:ext cx="16464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29564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7BFB-ADD3-9446-A64E-7DD1D9F1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CentOS 8 (Student’s machine)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A70B0-37B7-4C45-9986-52F8699E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B2311-8EE5-2041-B7D8-53879BEF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140A8D-D3F4-E142-858A-637C412E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</a:t>
            </a:r>
            <a:r>
              <a:rPr lang="en-US" b="1" dirty="0"/>
              <a:t>professional</a:t>
            </a:r>
            <a:r>
              <a:rPr lang="en-US" dirty="0"/>
              <a:t> system for students</a:t>
            </a:r>
          </a:p>
          <a:p>
            <a:r>
              <a:rPr lang="en-US" dirty="0"/>
              <a:t>Most Linux server distribution don’t bundle with any GUI support</a:t>
            </a:r>
          </a:p>
          <a:p>
            <a:r>
              <a:rPr lang="en-US" dirty="0"/>
              <a:t>For students, you can </a:t>
            </a:r>
            <a:r>
              <a:rPr lang="en-US" b="1" dirty="0"/>
              <a:t>ONLY</a:t>
            </a:r>
            <a:r>
              <a:rPr lang="en-US" dirty="0"/>
              <a:t> use command lines for the entire </a:t>
            </a:r>
            <a:r>
              <a:rPr lang="en-US" b="1" dirty="0"/>
              <a:t>USTM17</a:t>
            </a:r>
            <a:r>
              <a:rPr lang="en-US" dirty="0"/>
              <a:t> course! If you are smart, you can install your own GUI</a:t>
            </a:r>
          </a:p>
        </p:txBody>
      </p:sp>
      <p:pic>
        <p:nvPicPr>
          <p:cNvPr id="10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188F8B94-F685-ED4E-8E52-3EA8C3570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679" y="3835830"/>
            <a:ext cx="8048940" cy="22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98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A31-7A2F-E146-8F8A-2D284D0D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thing you should do…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A829-F48A-0B46-B36F-F7FF4B35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in the </a:t>
            </a:r>
            <a:r>
              <a:rPr lang="en-US" b="1" dirty="0"/>
              <a:t>root</a:t>
            </a:r>
            <a:r>
              <a:rPr lang="en-US" dirty="0"/>
              <a:t> as username and password </a:t>
            </a:r>
            <a:r>
              <a:rPr lang="en-US" altLang="zh-TW" b="1" dirty="0" err="1"/>
              <a:t>indtraining</a:t>
            </a:r>
            <a:endParaRPr lang="en-US" altLang="zh-TW" b="1" dirty="0"/>
          </a:p>
          <a:p>
            <a:r>
              <a:rPr lang="en-US" dirty="0"/>
              <a:t>Please</a:t>
            </a:r>
            <a:r>
              <a:rPr lang="en-US" b="1" dirty="0"/>
              <a:t> </a:t>
            </a:r>
            <a:r>
              <a:rPr lang="en-US" dirty="0"/>
              <a:t>note that no *** will be shown when typing the password</a:t>
            </a:r>
          </a:p>
          <a:p>
            <a:r>
              <a:rPr lang="en-US" dirty="0"/>
              <a:t>Press enter, your login is successful! – No GUI will be shown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DDD57-8680-2341-BDC8-A787C7BC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8791C-D621-E640-9761-561DDE74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44534-4878-1F47-88FA-360DB98D0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3429000"/>
            <a:ext cx="90932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9D58-6623-A242-A435-6297D116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your CentOS version?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54CC141-82C0-8B4B-96AC-60FCFFEF0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45" r="3147"/>
          <a:stretch/>
        </p:blipFill>
        <p:spPr>
          <a:xfrm>
            <a:off x="1745109" y="1946279"/>
            <a:ext cx="7921405" cy="15797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4E01E-E41F-5C44-8F01-E4A36892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41B59-BD0A-374C-8E65-9E3A97D8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9B9A9851-DFA4-0C4C-A3B2-15F1C22EF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65"/>
          <a:stretch/>
        </p:blipFill>
        <p:spPr>
          <a:xfrm>
            <a:off x="1745109" y="4230403"/>
            <a:ext cx="7648273" cy="2033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B1865-225C-B241-963D-AC5FF543BA4C}"/>
              </a:ext>
            </a:extLst>
          </p:cNvPr>
          <p:cNvSpPr txBox="1"/>
          <p:nvPr/>
        </p:nvSpPr>
        <p:spPr>
          <a:xfrm>
            <a:off x="838200" y="3722630"/>
            <a:ext cx="682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CentOS version 8.2.2004 was released on 2020-06-15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43FCD-7A87-1245-9E20-B3C64A794462}"/>
              </a:ext>
            </a:extLst>
          </p:cNvPr>
          <p:cNvSpPr txBox="1"/>
          <p:nvPr/>
        </p:nvSpPr>
        <p:spPr>
          <a:xfrm>
            <a:off x="838200" y="1457028"/>
            <a:ext cx="5862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Command: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cat 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/centos-release</a:t>
            </a:r>
          </a:p>
        </p:txBody>
      </p:sp>
    </p:spTree>
    <p:extLst>
      <p:ext uri="{BB962C8B-B14F-4D97-AF65-F5344CB8AC3E}">
        <p14:creationId xmlns:p14="http://schemas.microsoft.com/office/powerpoint/2010/main" val="243126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Two user accounts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root user account</a:t>
            </a:r>
          </a:p>
          <a:p>
            <a:pPr lvl="1"/>
            <a:r>
              <a:rPr lang="en-US" altLang="zh-TW" dirty="0"/>
              <a:t>User: </a:t>
            </a:r>
            <a:r>
              <a:rPr lang="en-US" altLang="zh-TW" b="1" dirty="0">
                <a:solidFill>
                  <a:srgbClr val="FF0000"/>
                </a:solidFill>
              </a:rPr>
              <a:t>root</a:t>
            </a:r>
          </a:p>
          <a:p>
            <a:pPr lvl="1"/>
            <a:r>
              <a:rPr lang="en-US" altLang="zh-TW" dirty="0"/>
              <a:t>Password: </a:t>
            </a:r>
            <a:r>
              <a:rPr lang="en-US" altLang="zh-TW" b="1" dirty="0" err="1">
                <a:solidFill>
                  <a:srgbClr val="FF0000"/>
                </a:solidFill>
              </a:rPr>
              <a:t>indtraining</a:t>
            </a:r>
            <a:endParaRPr lang="en-US" altLang="zh-TW" b="1" dirty="0"/>
          </a:p>
          <a:p>
            <a:pPr lvl="1"/>
            <a:r>
              <a:rPr lang="en-US" altLang="zh-TW" dirty="0"/>
              <a:t>Root can do anything </a:t>
            </a:r>
          </a:p>
          <a:p>
            <a:pPr lvl="2"/>
            <a:r>
              <a:rPr lang="en-US" altLang="zh-TW" dirty="0"/>
              <a:t>Like a CEO in a company</a:t>
            </a:r>
          </a:p>
          <a:p>
            <a:pPr lvl="2"/>
            <a:r>
              <a:rPr lang="en-US" altLang="zh-TW" dirty="0"/>
              <a:t>Root ignores all permissions</a:t>
            </a:r>
          </a:p>
          <a:p>
            <a:pPr lvl="2"/>
            <a:r>
              <a:rPr lang="en-US" altLang="zh-TW" dirty="0"/>
              <a:t>Run any command (e.g.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rm –rf * </a:t>
            </a:r>
            <a:r>
              <a:rPr lang="en-US" altLang="zh-TW" dirty="0">
                <a:cs typeface="Courier New" panose="02070309020205020404" pitchFamily="49" charset="0"/>
              </a:rPr>
              <a:t>to delete everything</a:t>
            </a:r>
            <a:r>
              <a:rPr lang="en-US" altLang="zh-TW" dirty="0"/>
              <a:t>) </a:t>
            </a:r>
          </a:p>
          <a:p>
            <a:pPr lvl="2"/>
            <a:r>
              <a:rPr lang="en-US" altLang="zh-TW" dirty="0"/>
              <a:t>Use root account with great cautions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8AA30-E85B-8946-A6DD-3480BF76C6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normal user account</a:t>
            </a:r>
          </a:p>
          <a:p>
            <a:pPr lvl="1"/>
            <a:r>
              <a:rPr lang="en-US" dirty="0"/>
              <a:t>User: </a:t>
            </a:r>
            <a:r>
              <a:rPr lang="en-US" b="1" dirty="0">
                <a:solidFill>
                  <a:srgbClr val="FF0000"/>
                </a:solidFill>
              </a:rPr>
              <a:t>username</a:t>
            </a:r>
          </a:p>
          <a:p>
            <a:pPr lvl="1"/>
            <a:r>
              <a:rPr lang="en-US" dirty="0"/>
              <a:t>Password: </a:t>
            </a:r>
            <a:r>
              <a:rPr lang="en-US" b="1" dirty="0">
                <a:solidFill>
                  <a:srgbClr val="FF0000"/>
                </a:solidFill>
              </a:rPr>
              <a:t>student</a:t>
            </a:r>
          </a:p>
          <a:p>
            <a:pPr lvl="1"/>
            <a:r>
              <a:rPr lang="en-US" dirty="0"/>
              <a:t>You cannot do many things </a:t>
            </a:r>
          </a:p>
          <a:p>
            <a:pPr lvl="2"/>
            <a:r>
              <a:rPr lang="en-US" dirty="0"/>
              <a:t>Like a junior staff in a company</a:t>
            </a:r>
          </a:p>
          <a:p>
            <a:pPr lvl="2"/>
            <a:r>
              <a:rPr lang="en-US" dirty="0"/>
              <a:t>Access control by permission bits on the files and directories</a:t>
            </a:r>
          </a:p>
          <a:p>
            <a:pPr lvl="2"/>
            <a:r>
              <a:rPr lang="en-US" dirty="0"/>
              <a:t>Run a limited number of commands</a:t>
            </a:r>
          </a:p>
          <a:p>
            <a:pPr lvl="2"/>
            <a:r>
              <a:rPr lang="en-US" dirty="0"/>
              <a:t>Sometimes, we may need to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/>
              <a:t> to temporarily switch to an administrator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9D4B5C-1B0C-394C-8988-FE9E4FC4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46210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Files and directories in Linux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Files in Linux may not have file extension</a:t>
            </a:r>
          </a:p>
          <a:p>
            <a:pPr lvl="1"/>
            <a:r>
              <a:rPr lang="en-US" altLang="zh-TW" dirty="0"/>
              <a:t>Example: </a:t>
            </a:r>
            <a:r>
              <a:rPr lang="en-US" altLang="zh-TW" b="1" dirty="0">
                <a:solidFill>
                  <a:srgbClr val="FF0000"/>
                </a:solidFill>
              </a:rPr>
              <a:t>hello</a:t>
            </a:r>
            <a:r>
              <a:rPr lang="en-US" altLang="zh-TW" dirty="0"/>
              <a:t> may be a bmp file, a text file, or even an executable file</a:t>
            </a:r>
          </a:p>
          <a:p>
            <a:pPr lvl="1"/>
            <a:r>
              <a:rPr lang="en-US" altLang="zh-TW" dirty="0"/>
              <a:t>Example: </a:t>
            </a:r>
            <a:r>
              <a:rPr lang="en-US" altLang="zh-TW" b="1" dirty="0">
                <a:solidFill>
                  <a:srgbClr val="FF0000"/>
                </a:solidFill>
              </a:rPr>
              <a:t>hello.mp4 </a:t>
            </a:r>
            <a:r>
              <a:rPr lang="en-US" altLang="zh-TW" dirty="0"/>
              <a:t>may be a text file in Linux</a:t>
            </a:r>
          </a:p>
          <a:p>
            <a:r>
              <a:rPr lang="en-US" altLang="zh-TW" dirty="0"/>
              <a:t>Directories</a:t>
            </a:r>
          </a:p>
          <a:p>
            <a:pPr lvl="1"/>
            <a:r>
              <a:rPr lang="en-US" altLang="zh-TW" dirty="0"/>
              <a:t>Start from a root directory (/)</a:t>
            </a:r>
          </a:p>
          <a:p>
            <a:pPr lvl="1"/>
            <a:r>
              <a:rPr lang="en-US" altLang="zh-TW" dirty="0"/>
              <a:t>We don’t have drive letter in Linux (</a:t>
            </a:r>
            <a:r>
              <a:rPr lang="en-US" altLang="zh-TW" strike="sngStrike" dirty="0"/>
              <a:t>C:\, D:\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Example: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/etc/hosts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/>
              <a:t>Start from the </a:t>
            </a:r>
            <a:r>
              <a:rPr lang="en-US" altLang="zh-TW" dirty="0">
                <a:solidFill>
                  <a:srgbClr val="FF0000"/>
                </a:solidFill>
              </a:rPr>
              <a:t>root</a:t>
            </a:r>
            <a:r>
              <a:rPr lang="en-US" altLang="zh-TW" dirty="0"/>
              <a:t> directory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/>
              <a:t>Go inside the folder named </a:t>
            </a:r>
            <a:r>
              <a:rPr lang="en-US" altLang="zh-TW" dirty="0" err="1">
                <a:solidFill>
                  <a:srgbClr val="FF0000"/>
                </a:solidFill>
              </a:rPr>
              <a:t>etc</a:t>
            </a:r>
            <a:endParaRPr lang="en-US" altLang="zh-TW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/>
              <a:t>There is a file named </a:t>
            </a:r>
            <a:r>
              <a:rPr lang="en-US" altLang="zh-TW" dirty="0">
                <a:solidFill>
                  <a:srgbClr val="FF0000"/>
                </a:solidFill>
              </a:rPr>
              <a:t>hosts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6F15528-21DE-4FAA-801E-634DDDAF4B2B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 algn="ctr">
                <a:defRPr/>
              </a:pPr>
              <a:t>19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7778A-9FF2-DE43-A0FE-2FA0E0B3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235C1-6F6C-6549-9BA6-04724F16DC1A}"/>
              </a:ext>
            </a:extLst>
          </p:cNvPr>
          <p:cNvSpPr txBox="1"/>
          <p:nvPr/>
        </p:nvSpPr>
        <p:spPr>
          <a:xfrm>
            <a:off x="10545572" y="0"/>
            <a:ext cx="16464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531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9914-4F65-E646-8939-E878F2AE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3182-0A19-5B43-9E9E-76D1291E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Network Administration (Course code: </a:t>
            </a:r>
            <a:r>
              <a:rPr lang="en-US" b="1" dirty="0">
                <a:solidFill>
                  <a:srgbClr val="FF0000"/>
                </a:solidFill>
              </a:rPr>
              <a:t>USTM17</a:t>
            </a:r>
            <a:r>
              <a:rPr lang="en-US" dirty="0"/>
              <a:t>)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compulsory</a:t>
            </a:r>
            <a:r>
              <a:rPr lang="en-US" dirty="0"/>
              <a:t> module for CPEG/COMP/EEIC</a:t>
            </a:r>
          </a:p>
          <a:p>
            <a:r>
              <a:rPr lang="en-US" dirty="0"/>
              <a:t>It is a </a:t>
            </a:r>
            <a:r>
              <a:rPr lang="en-US" dirty="0">
                <a:solidFill>
                  <a:srgbClr val="FF0000"/>
                </a:solidFill>
              </a:rPr>
              <a:t>one-week</a:t>
            </a:r>
            <a:r>
              <a:rPr lang="en-US" dirty="0"/>
              <a:t> industrial training module</a:t>
            </a:r>
          </a:p>
          <a:p>
            <a:r>
              <a:rPr lang="en-US" dirty="0"/>
              <a:t>Recognized by HKIE for Scheme A training exemption</a:t>
            </a:r>
          </a:p>
          <a:p>
            <a:r>
              <a:rPr lang="en-US" dirty="0"/>
              <a:t>Course materials: </a:t>
            </a:r>
            <a:r>
              <a:rPr lang="en-US" dirty="0">
                <a:hlinkClick r:id="rId2"/>
              </a:rPr>
              <a:t>http://home.cse.ust.hk/~cspeter/ustm17/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77A9A-4068-6E49-982B-840F5804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DF043-316C-6A4F-9A45-C88DFDAA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38278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Command line editors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nano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Recommended for beginners</a:t>
            </a:r>
          </a:p>
          <a:p>
            <a:r>
              <a:rPr lang="en-US" altLang="zh-TW" dirty="0"/>
              <a:t>Commands:</a:t>
            </a:r>
          </a:p>
          <a:p>
            <a:pPr lvl="1"/>
            <a:r>
              <a:rPr lang="en-US" altLang="zh-TW" dirty="0"/>
              <a:t>Arrow keys: Navigate the editor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Ctrl+X</a:t>
            </a:r>
            <a:r>
              <a:rPr lang="en-US" altLang="zh-TW" dirty="0"/>
              <a:t>: exit </a:t>
            </a:r>
            <a:r>
              <a:rPr lang="en-US" altLang="zh-TW" dirty="0" err="1"/>
              <a:t>nano</a:t>
            </a:r>
            <a:endParaRPr lang="en-US" altLang="zh-TW" dirty="0"/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Ctrl+O</a:t>
            </a:r>
            <a:r>
              <a:rPr lang="en-US" altLang="zh-TW" dirty="0"/>
              <a:t>: write output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Ctrl+K</a:t>
            </a:r>
            <a:r>
              <a:rPr lang="en-US" altLang="zh-TW" dirty="0"/>
              <a:t>: (multiple times), each time it cut one line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Ctrl+U</a:t>
            </a:r>
            <a:r>
              <a:rPr lang="en-US" altLang="zh-TW" dirty="0"/>
              <a:t>: Paste the copied lines from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Ctrl+K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D2E674-B28B-354A-A8E0-513DBAF1E7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altLang="zh-TW" dirty="0"/>
              <a:t> or 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</a:p>
          <a:p>
            <a:pPr lvl="1"/>
            <a:r>
              <a:rPr lang="en-US" altLang="zh-TW" dirty="0"/>
              <a:t>Recommended for power users</a:t>
            </a:r>
          </a:p>
          <a:p>
            <a:r>
              <a:rPr lang="en-US" altLang="zh-TW" dirty="0"/>
              <a:t>Commands: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ESC+i</a:t>
            </a:r>
            <a:r>
              <a:rPr lang="en-US" altLang="zh-TW" dirty="0"/>
              <a:t>: Enter insert mode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ESC+dd</a:t>
            </a:r>
            <a:r>
              <a:rPr lang="en-US" altLang="zh-TW" dirty="0"/>
              <a:t>: delete a line of text</a:t>
            </a:r>
          </a:p>
          <a:p>
            <a:pPr lvl="1"/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ESC+4y</a:t>
            </a:r>
            <a:r>
              <a:rPr lang="en-US" altLang="zh-TW" dirty="0"/>
              <a:t>: copy 4 lines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ESC+p</a:t>
            </a:r>
            <a:r>
              <a:rPr lang="en-US" altLang="zh-TW" dirty="0"/>
              <a:t>: paste lines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ESC+wq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altLang="zh-TW" dirty="0"/>
              <a:t>: exit and save</a:t>
            </a:r>
          </a:p>
          <a:p>
            <a:pPr lvl="1"/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ESC+q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altLang="zh-TW" dirty="0"/>
              <a:t>: exit but not save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D9D3B-B37A-5C43-A051-94501E21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B14EF-D6EB-0545-BE66-3BAFED2D2348}"/>
              </a:ext>
            </a:extLst>
          </p:cNvPr>
          <p:cNvSpPr txBox="1"/>
          <p:nvPr/>
        </p:nvSpPr>
        <p:spPr>
          <a:xfrm>
            <a:off x="10545572" y="0"/>
            <a:ext cx="16464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36921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Useful system commands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cd [directory name]</a:t>
            </a:r>
          </a:p>
          <a:p>
            <a:pPr lvl="1"/>
            <a:r>
              <a:rPr lang="en-US" altLang="zh-TW" dirty="0"/>
              <a:t>enter to the directory</a:t>
            </a: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cd ..  </a:t>
            </a:r>
          </a:p>
          <a:p>
            <a:pPr lvl="1"/>
            <a:r>
              <a:rPr lang="en-US" altLang="zh-TW" dirty="0"/>
              <a:t> move up one directory</a:t>
            </a:r>
          </a:p>
          <a:p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Ctrl+C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TW" dirty="0"/>
              <a:t>stop a process </a:t>
            </a:r>
          </a:p>
          <a:p>
            <a:pPr lvl="1"/>
            <a:r>
              <a:rPr lang="en-US" altLang="zh-TW" dirty="0"/>
              <a:t>Don’t press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Ctrl+Z</a:t>
            </a:r>
            <a:r>
              <a:rPr lang="en-US" altLang="zh-TW" dirty="0"/>
              <a:t>, it means other things!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7E463-D9AD-1440-88BD-479503941D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Print the current working directory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</a:p>
          <a:p>
            <a:pPr lvl="1"/>
            <a:r>
              <a:rPr lang="en-US" dirty="0"/>
              <a:t>Remove files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98C1-99A5-1040-B435-41B13E90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13755-E851-794F-A405-BEE5F6054EC6}"/>
              </a:ext>
            </a:extLst>
          </p:cNvPr>
          <p:cNvSpPr txBox="1"/>
          <p:nvPr/>
        </p:nvSpPr>
        <p:spPr>
          <a:xfrm>
            <a:off x="10545572" y="0"/>
            <a:ext cx="16464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62814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44986A-16EA-8748-8202-3368A6BFC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so far?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E7E8E94-78CE-E448-843D-FE5BA273C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59C63-1B54-E945-A59B-83693469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7C227-A25E-0640-8437-5A72102A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8E3-886D-F844-914E-D9A8D2C4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Regulations (for online teaching)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D2DE-6DA2-0944-B64B-514ECF50D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classes with the instructor via Zoom</a:t>
            </a:r>
          </a:p>
          <a:p>
            <a:pPr lvl="1"/>
            <a:r>
              <a:rPr lang="en-US" dirty="0"/>
              <a:t>09:00 am – 12:00 noon (with breaks)</a:t>
            </a:r>
          </a:p>
          <a:p>
            <a:pPr lvl="1"/>
            <a:r>
              <a:rPr lang="en-US" dirty="0"/>
              <a:t>Cover materials related to the lab exercises</a:t>
            </a:r>
          </a:p>
          <a:p>
            <a:pPr lvl="1"/>
            <a:r>
              <a:rPr lang="en-US" dirty="0"/>
              <a:t>Have some live demonstrations by using a virtual machine</a:t>
            </a:r>
          </a:p>
          <a:p>
            <a:r>
              <a:rPr lang="en-US" dirty="0"/>
              <a:t>Lunch break and Lab Exercises</a:t>
            </a:r>
          </a:p>
          <a:p>
            <a:pPr lvl="1"/>
            <a:r>
              <a:rPr lang="en-US" dirty="0"/>
              <a:t>12:00 noon – 2pm </a:t>
            </a:r>
          </a:p>
          <a:p>
            <a:pPr lvl="1"/>
            <a:r>
              <a:rPr lang="en-US" dirty="0"/>
              <a:t>Complete the assigned lab exercises </a:t>
            </a:r>
          </a:p>
          <a:p>
            <a:r>
              <a:rPr lang="en-US" dirty="0"/>
              <a:t>Live demonstration with the TA via Zoom</a:t>
            </a:r>
          </a:p>
          <a:p>
            <a:pPr lvl="1"/>
            <a:r>
              <a:rPr lang="en-US" dirty="0"/>
              <a:t>Starts at 2pm, there are live demonstration sessions with the TA</a:t>
            </a:r>
          </a:p>
          <a:p>
            <a:pPr lvl="1"/>
            <a:r>
              <a:rPr lang="en-US" dirty="0"/>
              <a:t>You need to register your time slot (around 5 minutes for each slot)</a:t>
            </a:r>
          </a:p>
          <a:p>
            <a:pPr lvl="1"/>
            <a:r>
              <a:rPr lang="en-US" dirty="0"/>
              <a:t>The TAs will check whether you have successfully finished the tasks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4945-2FA6-5848-AA8B-59C44797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B2E97-BBCA-6C43-9356-2B428BB4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83425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How to Retake USTM17?</a:t>
            </a:r>
            <a:endParaRPr lang="zh-HK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84B72-5CBE-9648-BD4A-348963B78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miss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/>
              <a:t> morning session or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ONE</a:t>
            </a:r>
            <a:r>
              <a:rPr lang="en-US" dirty="0"/>
              <a:t> afternoon session </a:t>
            </a:r>
          </a:p>
          <a:p>
            <a:pPr lvl="1"/>
            <a:r>
              <a:rPr lang="en-US" dirty="0"/>
              <a:t>needs to </a:t>
            </a:r>
            <a:r>
              <a:rPr lang="en-US" b="1" dirty="0">
                <a:solidFill>
                  <a:srgbClr val="FF0000"/>
                </a:solidFill>
              </a:rPr>
              <a:t>retake the whole course</a:t>
            </a:r>
          </a:p>
          <a:p>
            <a:r>
              <a:rPr lang="en-US" dirty="0"/>
              <a:t>There is no sick leave</a:t>
            </a:r>
          </a:p>
          <a:p>
            <a:pPr lvl="1"/>
            <a:r>
              <a:rPr lang="en-US" dirty="0"/>
              <a:t>You may need to </a:t>
            </a:r>
            <a:r>
              <a:rPr lang="en-US" b="1" dirty="0">
                <a:solidFill>
                  <a:srgbClr val="FF0000"/>
                </a:solidFill>
              </a:rPr>
              <a:t>retake the whole course if you are sick for one session</a:t>
            </a:r>
          </a:p>
          <a:p>
            <a:r>
              <a:rPr lang="en-US" dirty="0"/>
              <a:t>It is important to attend both sessions</a:t>
            </a:r>
          </a:p>
          <a:p>
            <a:pPr lvl="1"/>
            <a:r>
              <a:rPr lang="en-US" dirty="0"/>
              <a:t>TA will take attendance in the afternoon</a:t>
            </a:r>
          </a:p>
          <a:p>
            <a:pPr lvl="1"/>
            <a:r>
              <a:rPr lang="en-US" dirty="0"/>
              <a:t>If you don’t attend the morning session, you may not be able to know how to complete the lab exercises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F5B59-E61B-E543-B195-9F299A17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399598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USTM17 - Pre-requisites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/>
              <a:t> complete USTM16 - Linux Systems Administration</a:t>
            </a:r>
          </a:p>
          <a:p>
            <a:r>
              <a:rPr lang="en-US" dirty="0"/>
              <a:t>If you have not completed USTM16</a:t>
            </a:r>
          </a:p>
          <a:p>
            <a:pPr lvl="1"/>
            <a:r>
              <a:rPr lang="en-US" dirty="0"/>
              <a:t>You don’t need to take USTM17 now</a:t>
            </a:r>
          </a:p>
          <a:p>
            <a:pPr lvl="1"/>
            <a:r>
              <a:rPr lang="en-US" dirty="0"/>
              <a:t>Your work won’t be counted</a:t>
            </a:r>
          </a:p>
          <a:p>
            <a:r>
              <a:rPr lang="en-US" dirty="0"/>
              <a:t>Please contact ITC ( </a:t>
            </a:r>
            <a:r>
              <a:rPr lang="en-US" dirty="0">
                <a:hlinkClick r:id="rId2"/>
              </a:rPr>
              <a:t>egitc@ust.hk</a:t>
            </a:r>
            <a:r>
              <a:rPr lang="en-US" dirty="0"/>
              <a:t> ) directly if you have further questions about the industrial training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0841B-83DE-9647-97E9-46FB9811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148098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ABDC-B6F3-874C-89FA-E28B566A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USTM17 - Lesson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5225-13E5-DC41-AAA4-EC9C27AE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5A17C-33BC-9147-8107-EC050712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55034-530B-0B44-9DA1-DC2385F8F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41971"/>
              </p:ext>
            </p:extLst>
          </p:nvPr>
        </p:nvGraphicFramePr>
        <p:xfrm>
          <a:off x="2032000" y="1539624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835">
                  <a:extLst>
                    <a:ext uri="{9D8B030D-6E8A-4147-A177-3AD203B41FA5}">
                      <a16:colId xmlns:a16="http://schemas.microsoft.com/office/drawing/2014/main" val="3948140805"/>
                    </a:ext>
                  </a:extLst>
                </a:gridCol>
                <a:gridCol w="5355772">
                  <a:extLst>
                    <a:ext uri="{9D8B030D-6E8A-4147-A177-3AD203B41FA5}">
                      <a16:colId xmlns:a16="http://schemas.microsoft.com/office/drawing/2014/main" val="1070906831"/>
                    </a:ext>
                  </a:extLst>
                </a:gridCol>
                <a:gridCol w="1740392">
                  <a:extLst>
                    <a:ext uri="{9D8B030D-6E8A-4147-A177-3AD203B41FA5}">
                      <a16:colId xmlns:a16="http://schemas.microsoft.com/office/drawing/2014/main" val="3631394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3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28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Linux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9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TCP/IP Networking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2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TCP/IP Networking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6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 Name Service (DNS)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66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Directory Service (LDAP)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32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 File System (NFS)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Firewall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643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Miscellaneous 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3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Administrate a Remote 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4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6674-2301-614D-A5E1-E745C7F2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USTM17 - Tentative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6A2C-02D2-0044-8482-B50AAAFB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Day 1 (Lesson 1-4)</a:t>
            </a:r>
          </a:p>
          <a:p>
            <a:pPr lvl="1"/>
            <a:r>
              <a:rPr lang="en-US" dirty="0"/>
              <a:t>Lab Exercises: Networking related exercises</a:t>
            </a:r>
          </a:p>
          <a:p>
            <a:pPr lvl="1"/>
            <a:r>
              <a:rPr lang="en-US" dirty="0"/>
              <a:t>TA will randomly pick 1-2 exercise and ask you to have a live demonstration</a:t>
            </a:r>
          </a:p>
          <a:p>
            <a:pPr lvl="1"/>
            <a:r>
              <a:rPr lang="en-US" dirty="0"/>
              <a:t>TA will check that all Day 1 exercises are completed</a:t>
            </a:r>
          </a:p>
          <a:p>
            <a:r>
              <a:rPr lang="en-US" dirty="0"/>
              <a:t>Day 2 (Lesson 5-6)</a:t>
            </a:r>
          </a:p>
          <a:p>
            <a:pPr lvl="1"/>
            <a:r>
              <a:rPr lang="en-US" dirty="0"/>
              <a:t>Lab Exercises: DNS (Domain Name Service) + LDAP (Directory Service)</a:t>
            </a:r>
          </a:p>
          <a:p>
            <a:pPr lvl="1"/>
            <a:r>
              <a:rPr lang="en-US" dirty="0"/>
              <a:t>TA will pick DNS/LDAP exercise and ask you to have a live demonstration</a:t>
            </a:r>
          </a:p>
          <a:p>
            <a:pPr lvl="1"/>
            <a:r>
              <a:rPr lang="en-US" dirty="0"/>
              <a:t>TA will check that all Day 2 exercises are completed</a:t>
            </a:r>
          </a:p>
          <a:p>
            <a:r>
              <a:rPr lang="en-US" dirty="0"/>
              <a:t>Day 3 (Lesson 7-10)</a:t>
            </a:r>
          </a:p>
          <a:p>
            <a:pPr lvl="1"/>
            <a:r>
              <a:rPr lang="en-US" dirty="0"/>
              <a:t>Lab Exercises: NFS + Firewall + Miscellaneous topics + Administrate a Remote Machine</a:t>
            </a:r>
          </a:p>
          <a:p>
            <a:pPr lvl="1"/>
            <a:r>
              <a:rPr lang="en-US" dirty="0"/>
              <a:t>TA will randomly pick some exercises and ask you to have a live demonstration</a:t>
            </a:r>
          </a:p>
          <a:p>
            <a:pPr lvl="1"/>
            <a:r>
              <a:rPr lang="en-US" dirty="0"/>
              <a:t>TA will check that all exercises are completed</a:t>
            </a:r>
          </a:p>
          <a:p>
            <a:pPr lvl="1"/>
            <a:r>
              <a:rPr lang="en-US" dirty="0"/>
              <a:t>You should present your complete work to the TA</a:t>
            </a:r>
          </a:p>
          <a:p>
            <a:r>
              <a:rPr lang="en-US" dirty="0"/>
              <a:t>Day4 (Buffer Day)</a:t>
            </a:r>
          </a:p>
          <a:p>
            <a:pPr lvl="1"/>
            <a:r>
              <a:rPr lang="en-US" dirty="0"/>
              <a:t>It is useful for emergency (e.g., typhoon for 1 day)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AE074-55D7-A04E-9328-18BE4782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0F491-3DBC-BB4F-A8AC-B66834E2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290604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5AEA-9A4A-FD4D-9245-97A2FA68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Industrial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50F7-2571-8444-9118-B9B334C9F3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are going to use a web-based virtual machine to conduct the training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BBB179-0C4E-0440-AD7C-0FDAA26791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71" y="1690688"/>
            <a:ext cx="4895255" cy="4351338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531E24-608F-B649-AC66-500BF27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5C43-9D0C-3F46-8673-B8D6B9295DB6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D2FD87-1A96-D148-AEE5-26935909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146322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49BD-B964-4442-A826-5E59FFB8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5A4CB-211C-F84C-B31A-C863D758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>
                <a:hlinkClick r:id="rId2"/>
              </a:rPr>
              <a:t>https://cloud.cse.ust.hk/vmapp/</a:t>
            </a:r>
            <a:endParaRPr lang="en-HK" dirty="0"/>
          </a:p>
          <a:p>
            <a:r>
              <a:rPr lang="en-HK" dirty="0"/>
              <a:t>Enter your CSE username and password </a:t>
            </a:r>
            <a:r>
              <a:rPr lang="en-HK" sz="2400" i="1" dirty="0"/>
              <a:t>(Note: not your ITSC account</a:t>
            </a:r>
            <a:r>
              <a:rPr lang="en-HK" dirty="0"/>
              <a:t>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BDE6-84C4-AE43-AD90-B8ADD2D3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921AD6-0873-C845-A151-43BB178D93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726" y="3429000"/>
            <a:ext cx="2895600" cy="2514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D27A86-577D-564E-BD91-FBC3EF13709E}"/>
              </a:ext>
            </a:extLst>
          </p:cNvPr>
          <p:cNvSpPr txBox="1"/>
          <p:nvPr/>
        </p:nvSpPr>
        <p:spPr>
          <a:xfrm>
            <a:off x="898532" y="2863337"/>
            <a:ext cx="1009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Account activation (if you don’t have a CSE account): </a:t>
            </a:r>
            <a:r>
              <a:rPr lang="en-HK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https://cssystem.cse.ust.hk/UGuides/activation.html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0B50AA-7311-704E-ACDD-76EE6B703F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59" y="3510491"/>
            <a:ext cx="3472541" cy="1617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299F0-B7BD-C845-9D3F-ECB9007F042E}"/>
              </a:ext>
            </a:extLst>
          </p:cNvPr>
          <p:cNvSpPr txBox="1"/>
          <p:nvPr/>
        </p:nvSpPr>
        <p:spPr>
          <a:xfrm>
            <a:off x="6472859" y="5416066"/>
            <a:ext cx="2520883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Click this menu item to start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9FF5FD-94F1-4244-AA44-068C18FF6F1E}"/>
              </a:ext>
            </a:extLst>
          </p:cNvPr>
          <p:cNvCxnSpPr>
            <a:cxnSpLocks/>
          </p:cNvCxnSpPr>
          <p:nvPr/>
        </p:nvCxnSpPr>
        <p:spPr>
          <a:xfrm flipV="1">
            <a:off x="7239000" y="4141274"/>
            <a:ext cx="0" cy="12646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492319-07E1-BA4B-9519-10AC360F96F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832410" y="5585344"/>
            <a:ext cx="537116" cy="4616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E7DDF66-CA73-1246-8A72-86701FD38C56}"/>
              </a:ext>
            </a:extLst>
          </p:cNvPr>
          <p:cNvSpPr txBox="1"/>
          <p:nvPr/>
        </p:nvSpPr>
        <p:spPr>
          <a:xfrm>
            <a:off x="3369526" y="5754620"/>
            <a:ext cx="2895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Click Log In after entering your CSE username and password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8A423788-8E7D-4949-86AD-A7CB33D7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USTM17 Linux Network Administration - Peter Chung (cspeter)</a:t>
            </a:r>
          </a:p>
        </p:txBody>
      </p:sp>
    </p:spTree>
    <p:extLst>
      <p:ext uri="{BB962C8B-B14F-4D97-AF65-F5344CB8AC3E}">
        <p14:creationId xmlns:p14="http://schemas.microsoft.com/office/powerpoint/2010/main" val="49761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1596</Words>
  <Application>Microsoft Macintosh PowerPoint</Application>
  <PresentationFormat>Widescreen</PresentationFormat>
  <Paragraphs>259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Gill Sans MT</vt:lpstr>
      <vt:lpstr>Office Theme</vt:lpstr>
      <vt:lpstr>USTM17  Linux Network Administration</vt:lpstr>
      <vt:lpstr>Introduction</vt:lpstr>
      <vt:lpstr>Rules and Regulations (for online teaching)</vt:lpstr>
      <vt:lpstr>How to Retake USTM17?</vt:lpstr>
      <vt:lpstr>USTM17 - Pre-requisites </vt:lpstr>
      <vt:lpstr>USTM17 - Lesson Plan</vt:lpstr>
      <vt:lpstr>USTM17 - Tentative Schedule</vt:lpstr>
      <vt:lpstr>Online Industrial Training</vt:lpstr>
      <vt:lpstr>The Training Platform</vt:lpstr>
      <vt:lpstr>VM Creation Schedule</vt:lpstr>
      <vt:lpstr>Creating a Linux virtual machine</vt:lpstr>
      <vt:lpstr>Terms and Conditions</vt:lpstr>
      <vt:lpstr>Starting the virtual machine inside a web browser</vt:lpstr>
      <vt:lpstr>CentOS 8 (Teacher’s machine)</vt:lpstr>
      <vt:lpstr>CentOS 8 (Student’s machine)</vt:lpstr>
      <vt:lpstr>First thing you should do…</vt:lpstr>
      <vt:lpstr>How to check your CentOS version?</vt:lpstr>
      <vt:lpstr>Two user accounts</vt:lpstr>
      <vt:lpstr>Files and directories in Linux</vt:lpstr>
      <vt:lpstr>Command line editors</vt:lpstr>
      <vt:lpstr>Useful system commands </vt:lpstr>
      <vt:lpstr>Any questions so far?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Lun Peter CHUNG</dc:creator>
  <cp:lastModifiedBy>Kai Lun Peter CHUNG</cp:lastModifiedBy>
  <cp:revision>50</cp:revision>
  <dcterms:created xsi:type="dcterms:W3CDTF">2020-11-11T07:58:25Z</dcterms:created>
  <dcterms:modified xsi:type="dcterms:W3CDTF">2021-12-24T05:23:05Z</dcterms:modified>
</cp:coreProperties>
</file>