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67" r:id="rId3"/>
    <p:sldId id="301" r:id="rId4"/>
    <p:sldId id="262" r:id="rId5"/>
    <p:sldId id="263" r:id="rId6"/>
    <p:sldId id="264" r:id="rId7"/>
    <p:sldId id="266" r:id="rId8"/>
    <p:sldId id="304" r:id="rId9"/>
    <p:sldId id="268" r:id="rId10"/>
    <p:sldId id="269" r:id="rId11"/>
    <p:sldId id="271" r:id="rId12"/>
    <p:sldId id="291" r:id="rId13"/>
    <p:sldId id="325" r:id="rId14"/>
    <p:sldId id="273" r:id="rId15"/>
    <p:sldId id="274" r:id="rId16"/>
    <p:sldId id="277" r:id="rId17"/>
    <p:sldId id="278" r:id="rId18"/>
    <p:sldId id="279" r:id="rId19"/>
    <p:sldId id="302" r:id="rId20"/>
    <p:sldId id="289" r:id="rId21"/>
    <p:sldId id="288" r:id="rId22"/>
    <p:sldId id="290" r:id="rId23"/>
    <p:sldId id="293" r:id="rId24"/>
    <p:sldId id="294" r:id="rId25"/>
    <p:sldId id="303" r:id="rId26"/>
    <p:sldId id="296" r:id="rId27"/>
    <p:sldId id="298" r:id="rId28"/>
    <p:sldId id="32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75"/>
    <p:restoredTop sz="94663"/>
  </p:normalViewPr>
  <p:slideViewPr>
    <p:cSldViewPr snapToGrid="0" snapToObjects="1">
      <p:cViewPr varScale="1">
        <p:scale>
          <a:sx n="115" d="100"/>
          <a:sy n="115" d="100"/>
        </p:scale>
        <p:origin x="20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BCA43-6327-444B-8442-C958A4FA4F46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72EA7-093A-3947-A1A7-7D463417E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95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5BBDF-D79F-4103-A90C-04D1674DC2CB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791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A2E0E7-B6E1-4576-9235-C6D09E9A6FCB}" type="slidenum">
              <a:rPr lang="en-US" altLang="zh-TW" smtClean="0"/>
              <a:pPr/>
              <a:t>12</a:t>
            </a:fld>
            <a:endParaRPr lang="en-US" altLang="zh-TW"/>
          </a:p>
        </p:txBody>
      </p:sp>
      <p:sp>
        <p:nvSpPr>
          <p:cNvPr id="1372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20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ln/>
        </p:spPr>
        <p:txBody>
          <a:bodyPr/>
          <a:lstStyle/>
          <a:p>
            <a:pPr eaLnBrk="1" hangingPunct="1"/>
            <a:endParaRPr lang="zh-TW" altLang="zh-TW"/>
          </a:p>
        </p:txBody>
      </p:sp>
      <p:sp>
        <p:nvSpPr>
          <p:cNvPr id="137221" name="Slide Number Placeholder 3"/>
          <p:cNvSpPr txBox="1">
            <a:spLocks noGrp="1"/>
          </p:cNvSpPr>
          <p:nvPr/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737BA2B-08D4-498A-A785-D799BEEF3A20}" type="slidenum">
              <a:rPr lang="en-US" altLang="zh-TW" sz="1200">
                <a:latin typeface="Arial" charset="0"/>
              </a:rPr>
              <a:pPr algn="r"/>
              <a:t>12</a:t>
            </a:fld>
            <a:endParaRPr lang="en-US" altLang="zh-TW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435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C972E-08B1-C24E-8C1F-CBD9EDF39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FECC8F-09B9-C348-B24D-E3385D5F8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32FB3-DFDB-4B4F-BE70-B75BF0045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F993-CF4A-1844-96EF-3D831105EA50}" type="datetime1">
              <a:rPr lang="en-HK" smtClean="0"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F1B74-3FC6-4D47-ABA9-11AAC8D4A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28033-8440-6C4D-B382-668E5046D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8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70E51-3246-1B41-9811-0DCD83A9C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51ACD-03B1-1449-BDDD-7D61FEB68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8B233-7CC9-6142-BE29-3A1452CB8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705F-421C-114B-921B-43641F71D1B2}" type="datetime1">
              <a:rPr lang="en-HK" smtClean="0"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81044-C18E-794C-8B3D-C32A90317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4C937-CC78-8E4B-BC11-1CDA7244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5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E334D6-B936-E149-9827-05C9818306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718465-A421-8843-9D82-D2A5C2DD0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11144-0867-574C-BFAC-1E1472939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25E0-13F6-5945-A3DA-205033364D2B}" type="datetime1">
              <a:rPr lang="en-HK" smtClean="0"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E23DC-8694-AB47-859B-821747EEC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2FDC9-DDAC-8945-A70F-7122F19B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84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3241F-3180-E54B-AF3C-383F7F75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E2804-17D3-9C45-97D5-67E8C9C85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A3311-B055-9941-8158-B6C75CB19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5CEC-070B-B845-8B2F-F14ACF237B73}" type="datetime1">
              <a:rPr lang="en-HK" smtClean="0"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9C01C-3FD0-AD49-8BF4-43F9808A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F41A2-4BBC-A94E-BAF7-BD8EC742B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42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ED57C-E136-534A-9D38-550B59B8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D0D9F-667F-DA4E-BE91-524F473E7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598E8-408E-D54D-919E-6B9C84466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7E24-A60A-104F-85B0-C1E3144C96C4}" type="datetime1">
              <a:rPr lang="en-HK" smtClean="0"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5F00F-8649-AE48-AAF9-302A5D27F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0CE94-2B80-364F-8B75-AA7DF9041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6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317E9-5F99-C64F-8D03-27D243B03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D46B7-EE8A-AA49-8FAE-E77E38F39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30232-9955-864F-A1E3-9CF3717BF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3BE31-3582-3442-B834-3C2965D36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A684-01DF-6B47-8D94-7AF3D1FBE841}" type="datetime1">
              <a:rPr lang="en-HK" smtClean="0"/>
              <a:t>12/11/2020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0D0B8-257D-7F40-BDDE-75AB458E4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9EEF0-7D06-BC4F-9634-6EBFF1D42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7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936DA-0BBE-134E-8E97-079F15A77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6EC21-DA87-DA4C-8845-4F3FCA687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42256-F983-3B4F-ADE1-3DB3014B9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AC432B-DB21-8A46-B820-3EA41539F3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A43F6F-A714-F14E-9D02-2514966D14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6D4857-78BA-1C4B-B1C9-D3ED851FD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50BC-DCBE-0F4A-9971-02C2CD24A0A1}" type="datetime1">
              <a:rPr lang="en-HK" smtClean="0"/>
              <a:t>12/11/2020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8AB5DA-EEFB-274B-8923-F952AB3C3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E9360B-38C8-6341-B175-77ABF6283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9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ADF9C-D565-934A-9F5D-2C2D10959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167A9-3FF1-1245-BC2E-B2DB56A54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FA5C-45EB-C240-91D3-C3A97DB4F0B6}" type="datetime1">
              <a:rPr lang="en-HK" smtClean="0"/>
              <a:t>12/11/2020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9B728B-1D39-7645-AF72-388090F7F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CFEC4F-483C-3045-9586-5F4FF0E27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6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D769D3-36F2-774E-89C2-61CB28E08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54CA-1E50-4D41-BEF1-BF5CBA97BDC6}" type="datetime1">
              <a:rPr lang="en-HK" smtClean="0"/>
              <a:t>12/11/2020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BD5C8E-F3E1-224F-82B2-D877E8B64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CBDA5-BC66-2C4D-A322-8D93A9E2A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3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6725B-2888-AD40-8AF8-19D22DEA7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AF9DD-06C5-C549-B4C8-B4AEFD187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913EDD-7D4D-124E-9832-4B41481F1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198ED-D620-8F49-A638-A32FE0406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65D3-009A-8347-94DB-5176B6215354}" type="datetime1">
              <a:rPr lang="en-HK" smtClean="0"/>
              <a:t>12/11/2020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8B7B96-1ED6-E741-9DFA-E839EB6E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0E72C-55BB-564F-8456-99DB143BF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2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ABB52-5D59-A149-8184-58733066D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A3534B-2914-0046-BB9B-BCE4531CAC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5252A5-3487-B04B-8FAA-459E4E0DC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FEBB9A-DFFA-F745-AA3A-676966F83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ADFF-F484-FE48-88F3-4EDB48240B93}" type="datetime1">
              <a:rPr lang="en-HK" smtClean="0"/>
              <a:t>12/11/2020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B94FE-3E9D-1544-BBA4-F6DBD3185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8EF2D-6488-884D-B865-EAA0676D4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8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D572E2-496C-4F44-9E8C-6F2C84DB2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3D1D4-C104-9348-B7E8-C4A044F1E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68A41-B17B-FC44-A293-0137A97B8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FBE24-DB11-0142-B3B3-7D4AEA9EF853}" type="datetime1">
              <a:rPr lang="en-HK" smtClean="0"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60BE4-2D53-6B41-AFC7-3914C1FD92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84F03-A53F-7845-B4FB-D321EF57A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A5C43-9D0C-3F46-8673-B8D6B929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6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EC228-D0F0-C542-94F5-1EEEBCA921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USTM17 </a:t>
            </a:r>
            <a:br>
              <a:rPr lang="en-US" dirty="0"/>
            </a:br>
            <a:r>
              <a:rPr lang="en-US" dirty="0"/>
              <a:t>Linux Network Administration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18EC88-1229-1047-9387-4F6A5F92F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b="1" dirty="0"/>
              <a:t> Lesson 2: Introduction to Linux Networking</a:t>
            </a:r>
          </a:p>
          <a:p>
            <a:endParaRPr lang="en-US" dirty="0"/>
          </a:p>
          <a:p>
            <a:r>
              <a:rPr lang="en-US" dirty="0"/>
              <a:t>Peter CHUNG (</a:t>
            </a:r>
            <a:r>
              <a:rPr lang="en-US" dirty="0" err="1"/>
              <a:t>cspeter@cse.ust.hk</a:t>
            </a:r>
            <a:r>
              <a:rPr lang="en-US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E75AF-7BE9-3948-8CDD-4165A6B4C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F977F5-3F23-ED45-A7E1-712E2E2F5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</p:spTree>
    <p:extLst>
      <p:ext uri="{BB962C8B-B14F-4D97-AF65-F5344CB8AC3E}">
        <p14:creationId xmlns:p14="http://schemas.microsoft.com/office/powerpoint/2010/main" val="544603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Thin Ethernet (10-Base2)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Use coaxial cable</a:t>
            </a:r>
          </a:p>
          <a:p>
            <a:r>
              <a:rPr lang="en-US" altLang="zh-TW" dirty="0"/>
              <a:t>Differing in diameter </a:t>
            </a:r>
          </a:p>
          <a:p>
            <a:r>
              <a:rPr lang="en-US" altLang="zh-TW" dirty="0"/>
              <a:t>It uses T-shaped “BNC” connector</a:t>
            </a:r>
          </a:p>
          <a:p>
            <a:r>
              <a:rPr lang="en-US" altLang="zh-TW" dirty="0"/>
              <a:t>Features</a:t>
            </a:r>
          </a:p>
          <a:p>
            <a:pPr lvl="1"/>
            <a:r>
              <a:rPr lang="en-US" altLang="zh-TW" dirty="0"/>
              <a:t>Transfer rate: 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10Mbps</a:t>
            </a:r>
          </a:p>
          <a:p>
            <a:pPr lvl="1"/>
            <a:r>
              <a:rPr lang="en-US" altLang="zh-TW" dirty="0"/>
              <a:t>Cable can run for at most 200 meters</a:t>
            </a:r>
          </a:p>
          <a:p>
            <a:pPr lvl="1"/>
            <a:r>
              <a:rPr lang="en-US" altLang="zh-TW" dirty="0"/>
              <a:t>Have to cut the cable to insert the connector, need to disrupt the network</a:t>
            </a:r>
          </a:p>
          <a:p>
            <a:pPr lvl="1"/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0"/>
            <a:ext cx="3657600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200400"/>
            <a:ext cx="3429000" cy="26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75681C-1F86-F94B-AA64-058239A0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7F23CC-06D1-344F-B269-C65094B0A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88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Twisted Pair Ethernet (10-BaseT)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Unlike </a:t>
            </a:r>
            <a:r>
              <a:rPr lang="en-US" altLang="zh-TW" dirty="0" err="1"/>
              <a:t>Thinknet</a:t>
            </a:r>
            <a:r>
              <a:rPr lang="en-US" altLang="zh-TW" dirty="0"/>
              <a:t> and </a:t>
            </a:r>
            <a:r>
              <a:rPr lang="en-US" altLang="zh-TW" dirty="0" err="1"/>
              <a:t>Thinnet</a:t>
            </a:r>
            <a:r>
              <a:rPr lang="en-US" altLang="zh-TW" dirty="0"/>
              <a:t>, T refers to twisted pair cable</a:t>
            </a:r>
          </a:p>
          <a:p>
            <a:r>
              <a:rPr lang="en-US" altLang="zh-TW" dirty="0"/>
              <a:t>A cable consists of a pair of copper wires</a:t>
            </a:r>
          </a:p>
          <a:p>
            <a:r>
              <a:rPr lang="en-US" altLang="zh-TW" dirty="0"/>
              <a:t>Features</a:t>
            </a:r>
          </a:p>
          <a:p>
            <a:pPr lvl="1"/>
            <a:r>
              <a:rPr lang="en-US" altLang="zh-TW" dirty="0"/>
              <a:t>A </a:t>
            </a:r>
            <a:r>
              <a:rPr lang="en-US" altLang="zh-TW" dirty="0">
                <a:solidFill>
                  <a:srgbClr val="FF0000"/>
                </a:solidFill>
              </a:rPr>
              <a:t>hub/switch</a:t>
            </a:r>
            <a:r>
              <a:rPr lang="en-US" altLang="zh-TW" dirty="0"/>
              <a:t> is required to act as an interconnection point</a:t>
            </a:r>
          </a:p>
          <a:p>
            <a:pPr lvl="1"/>
            <a:r>
              <a:rPr lang="en-US" altLang="zh-TW" dirty="0"/>
              <a:t>Hosts can be added without disrupting the network</a:t>
            </a:r>
          </a:p>
          <a:p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4419600"/>
            <a:ext cx="201213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1" y="4419600"/>
            <a:ext cx="12477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00200"/>
            <a:ext cx="3810000" cy="262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D39E15-A751-F343-831E-EA4721F29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9D02BA-C5F7-444A-A133-53AF5478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11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ea typeface="新細明體" charset="-120"/>
              </a:rPr>
              <a:t>Why we need to twist the pair of wires?</a:t>
            </a:r>
            <a:endParaRPr lang="zh-TW" altLang="en-US" dirty="0"/>
          </a:p>
        </p:txBody>
      </p:sp>
      <p:sp>
        <p:nvSpPr>
          <p:cNvPr id="49155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>
                <a:ea typeface="新細明體" charset="-120"/>
              </a:rPr>
              <a:t>Twisting two wires makes them less susceptible to electrical noise than leaving them parallel</a:t>
            </a:r>
          </a:p>
          <a:p>
            <a:endParaRPr lang="zh-TW" altLang="en-US">
              <a:ea typeface="新細明體" charset="-120"/>
            </a:endParaRPr>
          </a:p>
        </p:txBody>
      </p:sp>
      <p:sp>
        <p:nvSpPr>
          <p:cNvPr id="49156" name="Slide Number Placeholder 2"/>
          <p:cNvSpPr txBox="1">
            <a:spLocks noGrp="1"/>
          </p:cNvSpPr>
          <p:nvPr/>
        </p:nvSpPr>
        <p:spPr bwMode="auto">
          <a:xfrm>
            <a:off x="8991600" y="6400801"/>
            <a:ext cx="1219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11D764F-9C7B-4529-B7ED-15CF59B68025}" type="slidenum">
              <a:rPr lang="en-US" altLang="zh-TW" sz="1400">
                <a:latin typeface="Arial" charset="0"/>
                <a:ea typeface="新細明體" charset="-120"/>
              </a:rPr>
              <a:pPr algn="r"/>
              <a:t>12</a:t>
            </a:fld>
            <a:endParaRPr lang="en-US" altLang="zh-TW" sz="1400">
              <a:latin typeface="Arial" charset="0"/>
              <a:ea typeface="新細明體" charset="-120"/>
            </a:endParaRPr>
          </a:p>
        </p:txBody>
      </p:sp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24201"/>
            <a:ext cx="6019800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9D6354-7A9D-4E48-8BA2-B3FCF9F7D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5C1424-09A4-8E48-A893-9C54D4A4A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07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4824B-3029-8341-8FE2-990B08EC1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Ethernet Cables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ED3A4D-C020-9E43-8BFC-BAF29160DB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When you are shopping for cables </a:t>
            </a:r>
          </a:p>
          <a:p>
            <a:pPr lvl="1"/>
            <a:r>
              <a:rPr lang="en-US" dirty="0"/>
              <a:t>you may notice the names are “Cat-5,” “Cat-7a,” or something similar</a:t>
            </a:r>
          </a:p>
          <a:p>
            <a:pPr lvl="1"/>
            <a:r>
              <a:rPr lang="en-US" dirty="0"/>
              <a:t>Both Cat 3 and Cat 5 Ethernet cables are obsolete</a:t>
            </a:r>
          </a:p>
          <a:p>
            <a:r>
              <a:rPr lang="en-US" dirty="0"/>
              <a:t>A general rule of thumb is that higher numbers represent faster speeds and higher frequencies</a:t>
            </a:r>
          </a:p>
          <a:p>
            <a:r>
              <a:rPr lang="en-US" dirty="0"/>
              <a:t>Shielding cables are covered with a layer of grounded foil that helps prevent electromagnetic interference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1133B0-B1B8-4C4D-B28A-2BAAB54D0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C1AEE5-20B4-7649-8987-CFD247BFA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13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B2995CD-8E2B-C349-896F-58770F35F1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Common categories of Cables</a:t>
            </a:r>
          </a:p>
        </p:txBody>
      </p:sp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4376C1B8-A3E1-5B43-B8A5-3120C428A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668" y="2695700"/>
            <a:ext cx="5090532" cy="3128556"/>
          </a:xfrm>
          <a:prstGeom prst="rect">
            <a:avLst/>
          </a:prstGeom>
        </p:spPr>
      </p:pic>
      <p:pic>
        <p:nvPicPr>
          <p:cNvPr id="14" name="Picture 13" descr="A picture containing bottle, brush&#10;&#10;Description automatically generated">
            <a:extLst>
              <a:ext uri="{FF2B5EF4-FFF2-40B4-BE49-F238E27FC236}">
                <a16:creationId xmlns:a16="http://schemas.microsoft.com/office/drawing/2014/main" id="{F48656E4-F805-2F41-9B96-9D8E8309A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585" y="136525"/>
            <a:ext cx="2062977" cy="196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6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Repeaters, bridges and routers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Ethernet has a limited cable length</a:t>
            </a:r>
          </a:p>
          <a:p>
            <a:r>
              <a:rPr lang="en-US" altLang="zh-TW" dirty="0"/>
              <a:t>To extend the coverage of a Ethernet, several hardware components are designed</a:t>
            </a:r>
          </a:p>
          <a:p>
            <a:r>
              <a:rPr lang="en-US" altLang="zh-TW" dirty="0"/>
              <a:t>Repeaters</a:t>
            </a:r>
          </a:p>
          <a:p>
            <a:pPr lvl="1"/>
            <a:r>
              <a:rPr lang="en-US" altLang="zh-TW" dirty="0"/>
              <a:t>Copy signals between two or more LAN segments so that all segments will act as if one single LAN</a:t>
            </a:r>
          </a:p>
          <a:p>
            <a:r>
              <a:rPr lang="en-US" altLang="zh-TW" dirty="0"/>
              <a:t>Bridges and Routers</a:t>
            </a:r>
          </a:p>
          <a:p>
            <a:pPr lvl="1"/>
            <a:r>
              <a:rPr lang="en-US" altLang="zh-TW" dirty="0"/>
              <a:t>Smarter devices which are able to analyze and decide whether to forward the network packets</a:t>
            </a:r>
          </a:p>
          <a:p>
            <a:pPr lvl="1"/>
            <a:r>
              <a:rPr lang="en-US" altLang="zh-TW" dirty="0"/>
              <a:t>Bridges are used inside the same subnet, while routers are used between subnets</a:t>
            </a:r>
            <a:endParaRPr lang="zh-TW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02ED1D-9B38-364D-993A-906FB98D6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948CC-08B3-D64E-8F3D-081A2C9FB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29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Network Interface Card (NIC)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 network interface  card (NIC) is required to connect a modern Ethernet</a:t>
            </a:r>
          </a:p>
          <a:p>
            <a:r>
              <a:rPr lang="en-US" altLang="zh-TW" dirty="0"/>
              <a:t>A 6-byte (48-bits) unique hardware address is hardcoded in the NIC firmware</a:t>
            </a:r>
          </a:p>
          <a:p>
            <a:pPr lvl="1"/>
            <a:r>
              <a:rPr lang="en-US" altLang="zh-TW" dirty="0"/>
              <a:t>It is named as MAC address</a:t>
            </a:r>
          </a:p>
          <a:p>
            <a:r>
              <a:rPr lang="en-US" altLang="zh-TW" dirty="0"/>
              <a:t>MAC address format</a:t>
            </a:r>
          </a:p>
          <a:p>
            <a:pPr lvl="1"/>
            <a:r>
              <a:rPr lang="en-US" altLang="zh-TW" dirty="0"/>
              <a:t>Uses hexadecimal notation</a:t>
            </a:r>
          </a:p>
          <a:p>
            <a:pPr lvl="1"/>
            <a:r>
              <a:rPr lang="en-US" altLang="zh-TW" dirty="0" err="1">
                <a:solidFill>
                  <a:srgbClr val="FF0000"/>
                </a:solidFill>
              </a:rPr>
              <a:t>aa:bb:cc:dd:ee:ff</a:t>
            </a:r>
            <a:endParaRPr lang="en-US" altLang="zh-TW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Peter\Desktop\1439xd_lo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0" y="2413794"/>
            <a:ext cx="3175000" cy="3175000"/>
          </a:xfrm>
          <a:noFill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B4D46-2B9E-0C45-A28F-3369EC0E8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021A15-F182-2849-9F60-837A22D99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35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 simple campus network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1643063"/>
            <a:ext cx="67437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3810000" y="5943601"/>
            <a:ext cx="5162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Two Ethernets (</a:t>
            </a:r>
            <a:r>
              <a:rPr lang="en-US" altLang="zh-TW" dirty="0" err="1"/>
              <a:t>Maths</a:t>
            </a:r>
            <a:r>
              <a:rPr lang="en-US" altLang="zh-TW" dirty="0"/>
              <a:t> Dept and Physics Dept), </a:t>
            </a:r>
          </a:p>
          <a:p>
            <a:r>
              <a:rPr lang="en-US" altLang="zh-TW" dirty="0"/>
              <a:t>both of them are connected to the campus backbone</a:t>
            </a:r>
            <a:endParaRPr lang="zh-TW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D78118-3407-7246-932B-D94E897C6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5F44A-1C01-A343-9C10-4DC943E45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00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Internet Protocol (IP)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In the previous example, two professors</a:t>
            </a:r>
          </a:p>
          <a:p>
            <a:pPr lvl="1"/>
            <a:r>
              <a:rPr lang="en-US" altLang="zh-TW" dirty="0"/>
              <a:t>One from the Math Dept, one from the Physics Dept</a:t>
            </a:r>
          </a:p>
          <a:p>
            <a:pPr lvl="1"/>
            <a:r>
              <a:rPr lang="en-US" altLang="zh-TW" dirty="0"/>
              <a:t>They would like to communicate to each other</a:t>
            </a:r>
          </a:p>
          <a:p>
            <a:pPr lvl="1"/>
            <a:r>
              <a:rPr lang="en-US" altLang="zh-TW" dirty="0"/>
              <a:t>They are connected, but they are in two different LAN segments</a:t>
            </a:r>
          </a:p>
          <a:p>
            <a:pPr lvl="1"/>
            <a:r>
              <a:rPr lang="en-US" altLang="zh-TW" dirty="0"/>
              <a:t>How can they communicate to each other?</a:t>
            </a:r>
          </a:p>
          <a:p>
            <a:r>
              <a:rPr lang="en-US" altLang="zh-TW" dirty="0"/>
              <a:t>Routing and Internet Protocol</a:t>
            </a:r>
          </a:p>
          <a:p>
            <a:pPr lvl="1"/>
            <a:r>
              <a:rPr lang="en-US" altLang="zh-TW" dirty="0"/>
              <a:t>Routing</a:t>
            </a:r>
          </a:p>
          <a:p>
            <a:pPr lvl="2"/>
            <a:r>
              <a:rPr lang="en-US" altLang="zh-TW" dirty="0"/>
              <a:t>Directing </a:t>
            </a:r>
            <a:r>
              <a:rPr lang="en-US" altLang="zh-TW" dirty="0" err="1">
                <a:solidFill>
                  <a:srgbClr val="FF0000"/>
                </a:solidFill>
              </a:rPr>
              <a:t>datagrams</a:t>
            </a:r>
            <a:r>
              <a:rPr lang="en-US" altLang="zh-TW" dirty="0"/>
              <a:t> to a remote host</a:t>
            </a:r>
          </a:p>
          <a:p>
            <a:pPr lvl="1"/>
            <a:r>
              <a:rPr lang="en-US" altLang="zh-TW" dirty="0"/>
              <a:t>Internet Protocols (IP)</a:t>
            </a:r>
          </a:p>
          <a:p>
            <a:pPr lvl="2"/>
            <a:r>
              <a:rPr lang="en-US" altLang="zh-TW" dirty="0"/>
              <a:t>Defines how to communicate among different connected hosts, even they are not in the same LAN segment</a:t>
            </a:r>
          </a:p>
          <a:p>
            <a:pPr lvl="1"/>
            <a:endParaRPr lang="en-US" altLang="zh-TW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4FC7AD-B091-0644-A393-529F1D06D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86AAC2-5ADB-DA49-A22C-1CFD9D223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14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IP addressing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Each host is assigned a unique 32-bit number within the same network</a:t>
            </a:r>
          </a:p>
          <a:p>
            <a:r>
              <a:rPr lang="en-US" altLang="zh-TW" dirty="0"/>
              <a:t>IP address</a:t>
            </a:r>
          </a:p>
          <a:p>
            <a:pPr lvl="1"/>
            <a:r>
              <a:rPr lang="en-US" altLang="zh-TW" dirty="0"/>
              <a:t>A hardware independent address</a:t>
            </a:r>
          </a:p>
          <a:p>
            <a:pPr lvl="1"/>
            <a:r>
              <a:rPr lang="en-US" altLang="zh-TW" dirty="0"/>
              <a:t>Example:</a:t>
            </a:r>
          </a:p>
          <a:p>
            <a:pPr lvl="2"/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192.168.1.100</a:t>
            </a:r>
          </a:p>
          <a:p>
            <a:pPr lvl="1"/>
            <a:r>
              <a:rPr lang="en-US" altLang="zh-TW" dirty="0"/>
              <a:t>We will talk more about IP addresses in the next lesson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AC870A-D31E-F846-9FA7-7DC15595B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F08579-5F53-C445-B8A3-58B84C47A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74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Dot decimal notation (for IPv4)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Why using dot decimal notation for IP addresses?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Dot decimal notation </a:t>
            </a:r>
            <a:r>
              <a:rPr lang="en-US" altLang="zh-TW" dirty="0"/>
              <a:t>is used to represent this 32-bit number. For example:</a:t>
            </a:r>
          </a:p>
          <a:p>
            <a:pPr lvl="1"/>
            <a:r>
              <a:rPr lang="en-US" altLang="zh-TW" dirty="0"/>
              <a:t>Binary notation:  many zeros and ones! (</a:t>
            </a:r>
            <a:r>
              <a:rPr lang="en-US" altLang="zh-TW" dirty="0">
                <a:solidFill>
                  <a:srgbClr val="FF0000"/>
                </a:solidFill>
              </a:rPr>
              <a:t>Hard to read and write!)</a:t>
            </a:r>
          </a:p>
          <a:p>
            <a:pPr lvl="1"/>
            <a:r>
              <a:rPr lang="en-US" altLang="zh-TW" dirty="0"/>
              <a:t>Hexadecimal notation: 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0x954C0C04</a:t>
            </a:r>
            <a:r>
              <a:rPr lang="en-US" altLang="zh-TW" dirty="0"/>
              <a:t> (</a:t>
            </a:r>
            <a:r>
              <a:rPr lang="en-US" altLang="zh-TW" dirty="0">
                <a:solidFill>
                  <a:srgbClr val="FF0000"/>
                </a:solidFill>
              </a:rPr>
              <a:t>Hard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/>
              <a:t>Decimal notation: 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2504788996</a:t>
            </a:r>
            <a:r>
              <a:rPr lang="en-US" altLang="zh-TW" dirty="0"/>
              <a:t> (</a:t>
            </a:r>
            <a:r>
              <a:rPr lang="en-US" altLang="zh-TW" dirty="0">
                <a:solidFill>
                  <a:srgbClr val="FF0000"/>
                </a:solidFill>
              </a:rPr>
              <a:t>Hard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/>
              <a:t>Dot decimal notation: 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149.76.12.4</a:t>
            </a:r>
            <a:r>
              <a:rPr lang="en-US" altLang="zh-TW" dirty="0"/>
              <a:t> (</a:t>
            </a:r>
            <a:r>
              <a:rPr lang="en-US" altLang="zh-TW" dirty="0">
                <a:solidFill>
                  <a:srgbClr val="FF0000"/>
                </a:solidFill>
              </a:rPr>
              <a:t>Easy</a:t>
            </a:r>
            <a:r>
              <a:rPr lang="en-US" altLang="zh-TW" dirty="0"/>
              <a:t>)</a:t>
            </a:r>
          </a:p>
          <a:p>
            <a:endParaRPr lang="zh-HK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93705F-66AD-CA46-A2FF-CC6819D1E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CC83CF-1C34-4843-8AB1-1B4480FFA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77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 to Networking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3200" dirty="0"/>
              <a:t>Network</a:t>
            </a:r>
          </a:p>
          <a:p>
            <a:pPr lvl="1"/>
            <a:r>
              <a:rPr lang="en-US" altLang="zh-TW" sz="2800" dirty="0">
                <a:solidFill>
                  <a:srgbClr val="FF0000"/>
                </a:solidFill>
              </a:rPr>
              <a:t>A collection of hosts </a:t>
            </a:r>
            <a:r>
              <a:rPr lang="en-US" altLang="zh-TW" sz="2800" dirty="0"/>
              <a:t>that communicate with each other (wired or wireless)</a:t>
            </a:r>
          </a:p>
          <a:p>
            <a:pPr lvl="1"/>
            <a:r>
              <a:rPr lang="en-US" altLang="zh-TW" sz="2800" dirty="0"/>
              <a:t>Hosts are often computers, but may also be other devices such as</a:t>
            </a:r>
          </a:p>
          <a:p>
            <a:pPr lvl="2"/>
            <a:r>
              <a:rPr lang="en-US" altLang="zh-TW" sz="2400" dirty="0"/>
              <a:t>an intelligent printer</a:t>
            </a:r>
          </a:p>
          <a:p>
            <a:pPr lvl="2"/>
            <a:r>
              <a:rPr lang="en-US" altLang="zh-TW" sz="2400" dirty="0"/>
              <a:t>a cell phone</a:t>
            </a:r>
          </a:p>
          <a:p>
            <a:pPr lvl="2"/>
            <a:r>
              <a:rPr lang="en-US" altLang="zh-TW" sz="2400" dirty="0"/>
              <a:t>a scanner</a:t>
            </a:r>
          </a:p>
          <a:p>
            <a:pPr lvl="2"/>
            <a:r>
              <a:rPr lang="en-US" altLang="zh-TW" sz="2400" dirty="0"/>
              <a:t>or even a smart toilet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7"/>
          <a:stretch/>
        </p:blipFill>
        <p:spPr bwMode="auto">
          <a:xfrm>
            <a:off x="6781801" y="2319454"/>
            <a:ext cx="3615475" cy="346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278046-1C84-9345-85AB-7C95E2258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F48E2A-CC97-DD48-90B6-F46EB6748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 descr="A picture containing indoor, object, sitting, table&#10;&#10;Description automatically generated">
            <a:extLst>
              <a:ext uri="{FF2B5EF4-FFF2-40B4-BE49-F238E27FC236}">
                <a16:creationId xmlns:a16="http://schemas.microsoft.com/office/drawing/2014/main" id="{4F09EB9A-03C1-1045-8389-9877279E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207" y="4415884"/>
            <a:ext cx="1876925" cy="1888804"/>
          </a:xfrm>
          <a:prstGeom prst="rect">
            <a:avLst/>
          </a:prstGeom>
        </p:spPr>
      </p:pic>
      <p:pic>
        <p:nvPicPr>
          <p:cNvPr id="10" name="Picture 9" descr="A close up of electronics&#10;&#10;Description automatically generated">
            <a:extLst>
              <a:ext uri="{FF2B5EF4-FFF2-40B4-BE49-F238E27FC236}">
                <a16:creationId xmlns:a16="http://schemas.microsoft.com/office/drawing/2014/main" id="{2A27EB35-2DDF-9944-8B21-D4A055395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271" y="1806501"/>
            <a:ext cx="1054712" cy="132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15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charset="-120"/>
              </a:rPr>
              <a:t>Hostname resolution</a:t>
            </a:r>
            <a:endParaRPr lang="zh-TW" altLang="en-US" dirty="0">
              <a:ea typeface="新細明體" charset="-120"/>
            </a:endParaRPr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dirty="0">
                <a:ea typeface="新細明體" charset="-120"/>
              </a:rPr>
              <a:t>Mapping a hostname into an IP address</a:t>
            </a:r>
          </a:p>
          <a:p>
            <a:pPr eaLnBrk="1" hangingPunct="1">
              <a:defRPr/>
            </a:pPr>
            <a:r>
              <a:rPr lang="en-US" altLang="zh-TW" dirty="0">
                <a:ea typeface="新細明體" charset="-120"/>
              </a:rPr>
              <a:t>Reasons</a:t>
            </a:r>
          </a:p>
          <a:p>
            <a:pPr lvl="1" eaLnBrk="1" hangingPunct="1">
              <a:defRPr/>
            </a:pPr>
            <a:r>
              <a:rPr lang="en-US" altLang="zh-TW" dirty="0">
                <a:ea typeface="新細明體" charset="-120"/>
              </a:rPr>
              <a:t>Human can understand numbers, but they are not good at memorizing numbers</a:t>
            </a:r>
          </a:p>
          <a:p>
            <a:pPr lvl="1">
              <a:defRPr/>
            </a:pPr>
            <a:r>
              <a:rPr lang="en-US" altLang="zh-TW" dirty="0">
                <a:ea typeface="新細明體" charset="-120"/>
              </a:rPr>
              <a:t>Example: </a:t>
            </a:r>
            <a:r>
              <a:rPr lang="en-US" altLang="zh-TW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185.199.108.153</a:t>
            </a:r>
          </a:p>
          <a:p>
            <a:pPr lvl="1">
              <a:defRPr/>
            </a:pPr>
            <a:r>
              <a:rPr lang="en-US" altLang="zh-TW" dirty="0">
                <a:ea typeface="新細明體" charset="-120"/>
              </a:rPr>
              <a:t>However, it is very hard to memorize these numbers and then type the numbers to a web browser</a:t>
            </a:r>
          </a:p>
          <a:p>
            <a:pPr lvl="2">
              <a:defRPr/>
            </a:pPr>
            <a:r>
              <a:rPr lang="en-US" altLang="zh-TW" dirty="0">
                <a:ea typeface="新細明體" charset="-120"/>
              </a:rPr>
              <a:t>For names, it is easier to remember (e.g. </a:t>
            </a:r>
            <a:r>
              <a:rPr lang="en-HK" dirty="0" err="1"/>
              <a:t>hkpeterpeter.github.com</a:t>
            </a:r>
            <a:r>
              <a:rPr lang="en-US" altLang="zh-TW" dirty="0">
                <a:ea typeface="新細明體" charset="-120"/>
              </a:rPr>
              <a:t>)</a:t>
            </a:r>
          </a:p>
          <a:p>
            <a:pPr>
              <a:defRPr/>
            </a:pPr>
            <a:r>
              <a:rPr lang="en-US" altLang="zh-TW" dirty="0">
                <a:ea typeface="新細明體" charset="-120"/>
              </a:rPr>
              <a:t>Example of hostname resolution</a:t>
            </a:r>
          </a:p>
          <a:p>
            <a:pPr lvl="1">
              <a:defRPr/>
            </a:pPr>
            <a:r>
              <a:rPr lang="en-HK" dirty="0" err="1"/>
              <a:t>hkpeterpeter.github.com</a:t>
            </a:r>
            <a:r>
              <a:rPr lang="en-US" altLang="zh-TW" dirty="0">
                <a:ea typeface="新細明體" charset="-120"/>
              </a:rPr>
              <a:t> </a:t>
            </a:r>
            <a:r>
              <a:rPr lang="en-US" altLang="zh-TW" dirty="0">
                <a:ea typeface="新細明體" charset="-120"/>
                <a:sym typeface="Wingdings" pitchFamily="2" charset="2"/>
              </a:rPr>
              <a:t> </a:t>
            </a:r>
            <a:r>
              <a:rPr lang="en-US" altLang="zh-TW" dirty="0">
                <a:latin typeface="Courier New" panose="02070309020205020404" pitchFamily="49" charset="0"/>
                <a:ea typeface="新細明體" charset="-120"/>
                <a:cs typeface="Courier New" panose="02070309020205020404" pitchFamily="49" charset="0"/>
                <a:sym typeface="Wingdings" pitchFamily="2" charset="2"/>
              </a:rPr>
              <a:t>185.199.108.153</a:t>
            </a:r>
            <a:endParaRPr lang="zh-TW" altLang="en-US" dirty="0">
              <a:latin typeface="Courier New" panose="02070309020205020404" pitchFamily="49" charset="0"/>
              <a:ea typeface="新細明體" charset="-120"/>
              <a:cs typeface="Courier New" panose="02070309020205020404" pitchFamily="49" charset="0"/>
            </a:endParaRPr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F37B7D-A97D-437E-820C-B74839A18199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37899-B7DC-6A4F-B075-D07A7881D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</p:spTree>
    <p:extLst>
      <p:ext uri="{BB962C8B-B14F-4D97-AF65-F5344CB8AC3E}">
        <p14:creationId xmlns:p14="http://schemas.microsoft.com/office/powerpoint/2010/main" val="2664761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Address resolution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Mapping a hardware independent IP address into a hardware dependent MAC address</a:t>
            </a:r>
          </a:p>
          <a:p>
            <a:r>
              <a:rPr lang="en-US" altLang="zh-TW" dirty="0"/>
              <a:t>The MAC address is hardcoded in the firmware of the network interface card (NIC)</a:t>
            </a:r>
          </a:p>
          <a:p>
            <a:r>
              <a:rPr lang="en-US" altLang="zh-TW" dirty="0"/>
              <a:t>Example of address resolution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  <a:ea typeface="新細明體" charset="-120"/>
                <a:sym typeface="Wingdings" pitchFamily="2" charset="2"/>
              </a:rPr>
              <a:t>185.199.108.153 </a:t>
            </a:r>
            <a:r>
              <a:rPr lang="en-US" altLang="zh-TW" dirty="0">
                <a:ea typeface="新細明體" charset="-120"/>
                <a:sym typeface="Wingdings" pitchFamily="2" charset="2"/>
              </a:rPr>
              <a:t>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  <a:sym typeface="Wingdings" pitchFamily="2" charset="2"/>
              </a:rPr>
              <a:t>AD:5C:99:77:66:99</a:t>
            </a:r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82341F-F212-EE49-90B8-49CB64E6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C1CFA7-B614-8544-9379-3DB299085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48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TCP and UDP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Role of Internet Protocol (IP)</a:t>
            </a:r>
          </a:p>
          <a:p>
            <a:pPr lvl="1"/>
            <a:r>
              <a:rPr lang="en-US" altLang="zh-TW" dirty="0"/>
              <a:t>Sending datagram from one host to a remote host using their IP addresses</a:t>
            </a:r>
          </a:p>
          <a:p>
            <a:pPr lvl="1"/>
            <a:r>
              <a:rPr lang="en-US" altLang="zh-TW" dirty="0"/>
              <a:t>Several problems may appear during the transmission (e.g. packet loss, out-of-the-order packets)</a:t>
            </a:r>
          </a:p>
          <a:p>
            <a:r>
              <a:rPr lang="en-US" altLang="zh-TW" dirty="0"/>
              <a:t>Transport Layer Protocols </a:t>
            </a:r>
          </a:p>
          <a:p>
            <a:pPr lvl="1"/>
            <a:r>
              <a:rPr lang="en-US" altLang="zh-TW" dirty="0"/>
              <a:t>Provides extra features on top of the IP</a:t>
            </a:r>
          </a:p>
          <a:p>
            <a:pPr lvl="1"/>
            <a:r>
              <a:rPr lang="en-US" altLang="zh-TW" dirty="0"/>
              <a:t>Transmission Control Protocol (TCP) </a:t>
            </a:r>
          </a:p>
          <a:p>
            <a:pPr lvl="1"/>
            <a:r>
              <a:rPr lang="en-US" altLang="zh-TW" dirty="0"/>
              <a:t>User Datagram Protocol (UDP)</a:t>
            </a:r>
          </a:p>
          <a:p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FC0627-FE28-ED42-AA74-0243A0920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78F2E-47AB-AB41-B1EA-07E6F5101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01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TCP and UDP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TCP </a:t>
            </a:r>
          </a:p>
          <a:p>
            <a:pPr lvl="1"/>
            <a:r>
              <a:rPr lang="en-US" altLang="zh-TW" dirty="0"/>
              <a:t>Provides a </a:t>
            </a:r>
            <a:r>
              <a:rPr lang="en-US" altLang="zh-TW" dirty="0">
                <a:solidFill>
                  <a:srgbClr val="FF0000"/>
                </a:solidFill>
              </a:rPr>
              <a:t>reliable</a:t>
            </a:r>
            <a:r>
              <a:rPr lang="en-US" altLang="zh-TW" dirty="0"/>
              <a:t> service on top of the IP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Ports</a:t>
            </a:r>
            <a:r>
              <a:rPr lang="en-US" altLang="zh-TW" dirty="0"/>
              <a:t> are introduced to distinguish between different processes (e.g. web server, FTP server) in the same machine</a:t>
            </a:r>
          </a:p>
          <a:p>
            <a:pPr lvl="1"/>
            <a:r>
              <a:rPr lang="en-US" altLang="zh-TW" dirty="0"/>
              <a:t>IP addresses and ports are used to establish a connection</a:t>
            </a:r>
          </a:p>
          <a:p>
            <a:pPr lvl="2"/>
            <a:r>
              <a:rPr lang="en-US" altLang="zh-TW" dirty="0"/>
              <a:t>It provides an illustration of a simple connection between two processes on your machine and the remote machine</a:t>
            </a:r>
          </a:p>
          <a:p>
            <a:r>
              <a:rPr lang="en-US" altLang="zh-TW" dirty="0"/>
              <a:t>UDP</a:t>
            </a:r>
          </a:p>
          <a:p>
            <a:pPr lvl="1"/>
            <a:r>
              <a:rPr lang="en-US" altLang="zh-TW" dirty="0"/>
              <a:t>It also uses IP addresses and ports</a:t>
            </a:r>
          </a:p>
          <a:p>
            <a:pPr lvl="1"/>
            <a:r>
              <a:rPr lang="en-US" altLang="zh-TW" dirty="0"/>
              <a:t>Doesn’t require us to establish a connection</a:t>
            </a:r>
          </a:p>
          <a:p>
            <a:pPr lvl="1"/>
            <a:r>
              <a:rPr lang="en-US" altLang="zh-TW" dirty="0"/>
              <a:t>Not designed to deal with datagram loss,  the datagram loss is handled by the application</a:t>
            </a:r>
          </a:p>
          <a:p>
            <a:pPr lvl="1"/>
            <a:endParaRPr lang="zh-TW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1B25B-F0B4-B44A-B5C0-D26BDF4E8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F5EEB-3FF4-244C-A1FF-6F4F7D530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42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are Ports?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Ports</a:t>
            </a:r>
            <a:r>
              <a:rPr lang="en-US" altLang="zh-TW" dirty="0"/>
              <a:t> may be viewed as attachment points for network connection</a:t>
            </a:r>
          </a:p>
          <a:p>
            <a:r>
              <a:rPr lang="en-US" altLang="zh-TW" dirty="0"/>
              <a:t>To communicate, both the server side and the client side are required to have a port </a:t>
            </a:r>
          </a:p>
          <a:p>
            <a:r>
              <a:rPr lang="en-US" altLang="zh-TW" dirty="0"/>
              <a:t>Server</a:t>
            </a:r>
          </a:p>
          <a:p>
            <a:pPr lvl="1"/>
            <a:r>
              <a:rPr lang="en-US" altLang="zh-TW" dirty="0"/>
              <a:t>Attaches itself to a port and waits for the clients indefinitely</a:t>
            </a:r>
          </a:p>
          <a:p>
            <a:pPr lvl="1"/>
            <a:r>
              <a:rPr lang="en-US" altLang="zh-TW" dirty="0"/>
              <a:t>Server ports are usually well-known (e.g. port 80 is usually a web server)</a:t>
            </a:r>
          </a:p>
          <a:p>
            <a:r>
              <a:rPr lang="en-US" altLang="zh-TW" dirty="0"/>
              <a:t>Client</a:t>
            </a:r>
          </a:p>
          <a:p>
            <a:pPr lvl="1"/>
            <a:r>
              <a:rPr lang="en-US" altLang="zh-TW" dirty="0"/>
              <a:t>Usually allocates a random port on a local machine and connects to the server port on the remote machine</a:t>
            </a:r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BA7300-9C19-294F-A515-14FF176D2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A1C3B-484B-7B49-9A16-EBFDE6353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26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What are Ports?</a:t>
            </a:r>
            <a:endParaRPr lang="zh-HK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686767"/>
            <a:ext cx="158238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361" y="1393539"/>
            <a:ext cx="1483967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37457" y="674861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/>
              <a:t>IP: 192.168.1.100</a:t>
            </a:r>
            <a:endParaRPr lang="zh-HK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0401" y="5829699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/>
              <a:t>IP: 192.168.1.133</a:t>
            </a:r>
            <a:endParaRPr lang="zh-HK" alt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343401" y="1828800"/>
            <a:ext cx="4009369" cy="260528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96666" y="2929207"/>
            <a:ext cx="172758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HK" dirty="0"/>
              <a:t>Webpage access</a:t>
            </a:r>
            <a:endParaRPr lang="zh-HK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15778" y="3785921"/>
            <a:ext cx="22058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HK" dirty="0"/>
              <a:t>Port: 26308 (random)</a:t>
            </a:r>
            <a:endParaRPr lang="zh-HK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75816" y="2033321"/>
            <a:ext cx="157863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HK" dirty="0"/>
              <a:t>Port: 80 (fixed)</a:t>
            </a:r>
            <a:endParaRPr lang="zh-HK" alt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5109149" y="3338312"/>
            <a:ext cx="4009369" cy="260528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558142" y="4456290"/>
            <a:ext cx="128272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HK" dirty="0"/>
              <a:t>FTP session</a:t>
            </a:r>
            <a:endParaRPr lang="zh-HK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181526" y="5295433"/>
            <a:ext cx="22058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HK" dirty="0"/>
              <a:t>Port: 26309 (random)</a:t>
            </a:r>
            <a:endParaRPr lang="zh-HK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41564" y="3542833"/>
            <a:ext cx="157863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HK" dirty="0"/>
              <a:t>Port: 21 (fixed)</a:t>
            </a:r>
            <a:endParaRPr lang="zh-HK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4B9EA-0829-2C49-B766-D6BF08BD4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D7D135-82F6-E849-834F-8699318C4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28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Common port numbers and port number assignment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/>
              <a:t>Common port numbers</a:t>
            </a:r>
          </a:p>
          <a:p>
            <a:pPr lvl="1"/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FTP data (port 20)</a:t>
            </a:r>
          </a:p>
          <a:p>
            <a:pPr lvl="1"/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FTP control message (port 21)</a:t>
            </a:r>
          </a:p>
          <a:p>
            <a:pPr lvl="1"/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SSH (port 22)</a:t>
            </a:r>
          </a:p>
          <a:p>
            <a:pPr lvl="1"/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SMTP (port 25)</a:t>
            </a:r>
          </a:p>
          <a:p>
            <a:pPr lvl="1"/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DNS (port 53)</a:t>
            </a:r>
          </a:p>
          <a:p>
            <a:pPr lvl="1"/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HTTP (port 80)</a:t>
            </a:r>
          </a:p>
          <a:p>
            <a:pPr lvl="1"/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HTTPS (port 443)</a:t>
            </a:r>
          </a:p>
          <a:p>
            <a:pPr lvl="1"/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Remote Desktop Protocol (port 3389)</a:t>
            </a:r>
          </a:p>
          <a:p>
            <a:r>
              <a:rPr lang="en-US" altLang="zh-TW" dirty="0"/>
              <a:t>Port number assignment</a:t>
            </a:r>
          </a:p>
          <a:p>
            <a:pPr lvl="1"/>
            <a:r>
              <a:rPr lang="en-US" altLang="zh-TW" dirty="0"/>
              <a:t>Governed by Internet Engineering Task Force (IETF)</a:t>
            </a:r>
          </a:p>
          <a:p>
            <a:pPr lvl="1"/>
            <a:r>
              <a:rPr lang="en-US" altLang="zh-TW" dirty="0"/>
              <a:t>Linux to store port number assignment</a:t>
            </a:r>
          </a:p>
          <a:p>
            <a:pPr lvl="2"/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/etc/services </a:t>
            </a:r>
          </a:p>
          <a:p>
            <a:pPr lvl="1"/>
            <a:endParaRPr lang="zh-TW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D7386B-1E39-D845-B643-E030BB971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AD2040-2E6E-A841-8A8B-FCE636C5B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2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TCP ports and UDP ports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Both TCP and UDP connection reply on ports</a:t>
            </a:r>
          </a:p>
          <a:p>
            <a:r>
              <a:rPr lang="en-US" altLang="zh-TW" dirty="0"/>
              <a:t>These two port numbers do not conflict to each other</a:t>
            </a:r>
          </a:p>
          <a:p>
            <a:pPr lvl="1"/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TCP port 80 </a:t>
            </a:r>
            <a:r>
              <a:rPr lang="en-US" altLang="zh-TW" dirty="0"/>
              <a:t>is different from 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UDP port 80</a:t>
            </a:r>
          </a:p>
          <a:p>
            <a:r>
              <a:rPr lang="en-US" altLang="zh-TW" dirty="0"/>
              <a:t>In most case, TCP port and UDP port will be assigned to the same service</a:t>
            </a:r>
          </a:p>
          <a:p>
            <a:r>
              <a:rPr lang="en-US" altLang="zh-TW" dirty="0"/>
              <a:t>Some outdated exceptions exist</a:t>
            </a:r>
          </a:p>
          <a:p>
            <a:pPr lvl="1"/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rlogin (TCP port 513)</a:t>
            </a:r>
          </a:p>
          <a:p>
            <a:pPr lvl="1"/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rwho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(UDP port 513)</a:t>
            </a:r>
            <a:endParaRPr lang="zh-TW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0E0A7A-BFF1-A04A-ABA3-47F16475A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459030-8199-9141-9AA2-4088F0D6D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05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344986A-16EA-8748-8202-3368A6BFC1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 so far?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FE7E8E94-78CE-E448-843D-FE5BA273CC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59C63-1B54-E945-A59B-836934690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A7C227-A25E-0640-8437-5A72102A6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91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What are Network Protocols?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Protocols</a:t>
            </a:r>
            <a:r>
              <a:rPr lang="en-US" altLang="zh-TW" dirty="0"/>
              <a:t> ≈ Human languages</a:t>
            </a:r>
          </a:p>
          <a:p>
            <a:pPr lvl="1"/>
            <a:r>
              <a:rPr lang="en-US" altLang="zh-TW" dirty="0"/>
              <a:t>Communication among hosts</a:t>
            </a:r>
          </a:p>
          <a:p>
            <a:r>
              <a:rPr lang="en-US" altLang="zh-HK" dirty="0"/>
              <a:t>Network protocols</a:t>
            </a:r>
          </a:p>
          <a:p>
            <a:pPr lvl="1"/>
            <a:r>
              <a:rPr lang="en-US" altLang="zh-HK" dirty="0"/>
              <a:t>HTTP, FTP, SMTP,  IMAP, POP3, TCP, UDP….</a:t>
            </a:r>
          </a:p>
          <a:p>
            <a:pPr lvl="1"/>
            <a:endParaRPr lang="zh-HK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258" y="3820319"/>
            <a:ext cx="4477209" cy="249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F221C4-31EC-5643-BB6B-DDC8F2990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92B9DB-9C00-8647-8B4D-52CFD9B0A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37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Types of networks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3600" dirty="0"/>
              <a:t>TCP/IP networks </a:t>
            </a:r>
          </a:p>
          <a:p>
            <a:pPr lvl="1"/>
            <a:r>
              <a:rPr lang="en-US" altLang="zh-TW" sz="3200" dirty="0"/>
              <a:t>The most popular protocol suite on both Local Area Networks (LANs) and Wide Area Networks (WANs)</a:t>
            </a:r>
          </a:p>
          <a:p>
            <a:r>
              <a:rPr lang="en-US" altLang="zh-TW" sz="3600" dirty="0"/>
              <a:t>Other types of networks</a:t>
            </a:r>
          </a:p>
          <a:p>
            <a:pPr lvl="1"/>
            <a:r>
              <a:rPr lang="en-US" altLang="zh-TW" sz="3200" dirty="0"/>
              <a:t>UUCP </a:t>
            </a:r>
          </a:p>
          <a:p>
            <a:pPr lvl="2"/>
            <a:r>
              <a:rPr lang="en-US" altLang="zh-TW" sz="2800" dirty="0"/>
              <a:t>to transport news and mail over dialup telephone connections</a:t>
            </a:r>
          </a:p>
          <a:p>
            <a:pPr lvl="1"/>
            <a:r>
              <a:rPr lang="en-US" altLang="zh-TW" sz="3200" dirty="0"/>
              <a:t>IPX</a:t>
            </a:r>
          </a:p>
          <a:p>
            <a:pPr lvl="2"/>
            <a:r>
              <a:rPr lang="en-US" altLang="zh-TW" sz="2800" dirty="0"/>
              <a:t>used in the Novell Netware environment</a:t>
            </a:r>
          </a:p>
          <a:p>
            <a:pPr lvl="1"/>
            <a:r>
              <a:rPr lang="en-US" altLang="zh-TW" sz="3200" dirty="0"/>
              <a:t>They are less common nowadays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968C9C-39D5-AA41-B32B-E9E2D6912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36C882-201F-394F-B6B6-9E49ADA93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93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History of TCP/IP Networks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research project funded by the United States Defense Advanced Research Projects Agency (DARPA) in 1969</a:t>
            </a:r>
          </a:p>
          <a:p>
            <a:r>
              <a:rPr lang="en-US" altLang="zh-TW" dirty="0"/>
              <a:t>Converted into an operational one in 1975</a:t>
            </a:r>
          </a:p>
          <a:p>
            <a:r>
              <a:rPr lang="en-US" altLang="zh-TW" dirty="0"/>
              <a:t>In 1983, the new protocol suite TCP/IP was adopted as a standard, and all hosts on the network were required to use it</a:t>
            </a:r>
            <a:endParaRPr lang="zh-TW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3531FC-3B5A-3144-968C-39A847572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5A906A-C368-C247-9C8D-F77C359C4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11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Applications related to TCP/IP networks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Applications we learned in this course</a:t>
            </a:r>
          </a:p>
          <a:p>
            <a:pPr lvl="1"/>
            <a:r>
              <a:rPr lang="en-US" altLang="zh-TW" dirty="0"/>
              <a:t>Domain Name System (DNS)</a:t>
            </a:r>
          </a:p>
          <a:p>
            <a:pPr lvl="1"/>
            <a:r>
              <a:rPr lang="en-US" altLang="zh-TW" dirty="0"/>
              <a:t>Directory Services – We will use </a:t>
            </a:r>
            <a:r>
              <a:rPr lang="en-US" altLang="zh-TW" dirty="0" err="1"/>
              <a:t>OpenLDAP</a:t>
            </a:r>
            <a:endParaRPr lang="en-US" altLang="zh-TW" dirty="0"/>
          </a:p>
          <a:p>
            <a:pPr lvl="1"/>
            <a:r>
              <a:rPr lang="en-US" altLang="zh-TW" dirty="0"/>
              <a:t>Network File System (NFS)</a:t>
            </a:r>
          </a:p>
          <a:p>
            <a:pPr lvl="1"/>
            <a:r>
              <a:rPr lang="en-US" altLang="zh-TW" dirty="0"/>
              <a:t>Firewall</a:t>
            </a:r>
          </a:p>
          <a:p>
            <a:r>
              <a:rPr lang="en-US" altLang="zh-TW" dirty="0"/>
              <a:t>Other applications we may not be able to cover in this course</a:t>
            </a:r>
          </a:p>
          <a:p>
            <a:pPr lvl="1"/>
            <a:r>
              <a:rPr lang="en-US" altLang="zh-TW" dirty="0"/>
              <a:t>Web Server</a:t>
            </a:r>
          </a:p>
          <a:p>
            <a:pPr lvl="1"/>
            <a:r>
              <a:rPr lang="en-US" altLang="zh-TW" dirty="0"/>
              <a:t>FTP Server</a:t>
            </a:r>
          </a:p>
          <a:p>
            <a:pPr lvl="1"/>
            <a:r>
              <a:rPr lang="en-US" altLang="zh-TW" dirty="0"/>
              <a:t>SMTP mail server</a:t>
            </a:r>
          </a:p>
          <a:p>
            <a:endParaRPr lang="zh-TW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02B11-64CF-A046-8FDF-5797E1D7C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4714F-A64D-BC46-ADDD-4300D5672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48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Ethernet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most common type of LAN hardware is known as Ethernet</a:t>
            </a:r>
          </a:p>
          <a:p>
            <a:r>
              <a:rPr lang="en-US" altLang="zh-TW" dirty="0"/>
              <a:t>Net transfer rate (in Mega bits per second: Mbps)</a:t>
            </a:r>
          </a:p>
          <a:p>
            <a:pPr lvl="1"/>
            <a:r>
              <a:rPr lang="en-US" altLang="zh-TW" dirty="0"/>
              <a:t>Examples: 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10Mbps, 100Mbps, 1,000Mbps, 1Gbps, 10Gbps….</a:t>
            </a:r>
          </a:p>
          <a:p>
            <a:pPr marL="457200" lvl="1" indent="0">
              <a:buNone/>
            </a:pPr>
            <a:endParaRPr lang="zh-TW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5AED2A-0BF0-224E-9D1C-164DD9D5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3C971A-F3F8-2348-9620-115659C6F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41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Other types of hardware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They are not commonly used nowadays</a:t>
            </a:r>
          </a:p>
          <a:p>
            <a:r>
              <a:rPr lang="en-US" altLang="zh-TW" dirty="0"/>
              <a:t>Fiber Distributed Data Interface (FDDI)</a:t>
            </a:r>
          </a:p>
          <a:p>
            <a:pPr lvl="1"/>
            <a:r>
              <a:rPr lang="en-US" altLang="zh-TW" dirty="0"/>
              <a:t>Was considered an attractive campus backbone technology in the early to mid 1990s </a:t>
            </a:r>
          </a:p>
          <a:p>
            <a:pPr lvl="1"/>
            <a:r>
              <a:rPr lang="en-US" altLang="zh-TW" dirty="0"/>
              <a:t>Full speed equal to 100Mbps and the maximum cable length can be up to 200km, which is much flexible than </a:t>
            </a:r>
            <a:r>
              <a:rPr lang="en-US" altLang="zh-TW" dirty="0" err="1"/>
              <a:t>Thicknet</a:t>
            </a:r>
            <a:r>
              <a:rPr lang="en-US" altLang="zh-TW" dirty="0"/>
              <a:t> and </a:t>
            </a:r>
            <a:r>
              <a:rPr lang="en-US" altLang="zh-TW" dirty="0" err="1"/>
              <a:t>Thinnet</a:t>
            </a:r>
            <a:endParaRPr lang="en-US" altLang="zh-TW" dirty="0"/>
          </a:p>
          <a:p>
            <a:pPr lvl="1"/>
            <a:r>
              <a:rPr lang="en-US" altLang="zh-TW" dirty="0"/>
              <a:t>Now, it is obsolete by fast Ethernet </a:t>
            </a:r>
          </a:p>
          <a:p>
            <a:r>
              <a:rPr lang="en-US" altLang="zh-TW" dirty="0"/>
              <a:t>IBM’s Token Ring network</a:t>
            </a:r>
          </a:p>
          <a:p>
            <a:pPr lvl="1"/>
            <a:r>
              <a:rPr lang="en-US" altLang="zh-TW" dirty="0"/>
              <a:t>An older and quickly disappearing technology</a:t>
            </a:r>
          </a:p>
          <a:p>
            <a:endParaRPr lang="zh-TW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80E763-E35A-B14C-8B92-F805F3E0E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84673-4D03-4745-A271-5438440F9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84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Thick Ethernet (10-Base5)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Use coaxial cable</a:t>
            </a:r>
          </a:p>
          <a:p>
            <a:r>
              <a:rPr lang="en-US" altLang="zh-TW" dirty="0"/>
              <a:t>Drill a small hole into the cable and attach a transceiver using a vampire tap</a:t>
            </a:r>
          </a:p>
          <a:p>
            <a:r>
              <a:rPr lang="en-US" altLang="zh-TW" dirty="0"/>
              <a:t>Features:</a:t>
            </a:r>
          </a:p>
          <a:p>
            <a:pPr lvl="1"/>
            <a:r>
              <a:rPr lang="en-US" altLang="zh-TW" dirty="0"/>
              <a:t>Transfer rate: 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10Mbps</a:t>
            </a:r>
          </a:p>
          <a:p>
            <a:pPr lvl="1"/>
            <a:r>
              <a:rPr lang="en-US" altLang="zh-TW" dirty="0"/>
              <a:t>Cable can run for a maximum 500 meters</a:t>
            </a:r>
          </a:p>
          <a:p>
            <a:pPr lvl="1"/>
            <a:r>
              <a:rPr lang="en-US" altLang="zh-TW" dirty="0"/>
              <a:t>Adding hosts to the thick Ethernet do not need to bring down the network</a:t>
            </a:r>
            <a:endParaRPr lang="zh-TW" alt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95400"/>
            <a:ext cx="3048000" cy="281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4343400"/>
            <a:ext cx="1905000" cy="184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343401"/>
            <a:ext cx="20955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7D7D0-5978-4440-A5A2-D2A8A7FFB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DFDAF6-0289-1A4E-ADCA-E2AB0B3C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07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1797</Words>
  <Application>Microsoft Macintosh PowerPoint</Application>
  <PresentationFormat>Widescreen</PresentationFormat>
  <Paragraphs>258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Office Theme</vt:lpstr>
      <vt:lpstr>USTM17  Linux Network Administration</vt:lpstr>
      <vt:lpstr>Introduction to Networking</vt:lpstr>
      <vt:lpstr>What are Network Protocols?</vt:lpstr>
      <vt:lpstr>Types of networks</vt:lpstr>
      <vt:lpstr>History of TCP/IP Networks</vt:lpstr>
      <vt:lpstr>Applications related to TCP/IP networks</vt:lpstr>
      <vt:lpstr>Ethernet</vt:lpstr>
      <vt:lpstr>Other types of hardware</vt:lpstr>
      <vt:lpstr>Thick Ethernet (10-Base5)</vt:lpstr>
      <vt:lpstr>Thin Ethernet (10-Base2)</vt:lpstr>
      <vt:lpstr>Twisted Pair Ethernet (10-BaseT)</vt:lpstr>
      <vt:lpstr>Why we need to twist the pair of wires?</vt:lpstr>
      <vt:lpstr>Modern Ethernet Cables</vt:lpstr>
      <vt:lpstr>Repeaters, bridges and routers</vt:lpstr>
      <vt:lpstr>Network Interface Card (NIC)</vt:lpstr>
      <vt:lpstr>A simple campus network</vt:lpstr>
      <vt:lpstr>The Internet Protocol (IP)</vt:lpstr>
      <vt:lpstr>IP addressing</vt:lpstr>
      <vt:lpstr>Dot decimal notation (for IPv4)</vt:lpstr>
      <vt:lpstr>Hostname resolution</vt:lpstr>
      <vt:lpstr>Address resolution</vt:lpstr>
      <vt:lpstr>TCP and UDP</vt:lpstr>
      <vt:lpstr>TCP and UDP</vt:lpstr>
      <vt:lpstr>What are Ports?</vt:lpstr>
      <vt:lpstr>What are Ports?</vt:lpstr>
      <vt:lpstr>Common port numbers and port number assignment</vt:lpstr>
      <vt:lpstr>TCP ports and UDP ports</vt:lpstr>
      <vt:lpstr>Any questions so far?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 Lun Peter CHUNG</dc:creator>
  <cp:lastModifiedBy>Kai Lun Peter CHUNG</cp:lastModifiedBy>
  <cp:revision>34</cp:revision>
  <dcterms:created xsi:type="dcterms:W3CDTF">2020-11-11T07:58:25Z</dcterms:created>
  <dcterms:modified xsi:type="dcterms:W3CDTF">2020-11-12T05:05:57Z</dcterms:modified>
</cp:coreProperties>
</file>