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325" r:id="rId4"/>
    <p:sldId id="326" r:id="rId5"/>
    <p:sldId id="327" r:id="rId6"/>
    <p:sldId id="259" r:id="rId7"/>
    <p:sldId id="328" r:id="rId8"/>
    <p:sldId id="260" r:id="rId9"/>
    <p:sldId id="261" r:id="rId10"/>
    <p:sldId id="262" r:id="rId11"/>
    <p:sldId id="263" r:id="rId12"/>
    <p:sldId id="265" r:id="rId13"/>
    <p:sldId id="266" r:id="rId14"/>
    <p:sldId id="302" r:id="rId15"/>
    <p:sldId id="303" r:id="rId16"/>
    <p:sldId id="304" r:id="rId17"/>
    <p:sldId id="269" r:id="rId18"/>
    <p:sldId id="268" r:id="rId19"/>
    <p:sldId id="305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329" r:id="rId31"/>
    <p:sldId id="287" r:id="rId32"/>
    <p:sldId id="288" r:id="rId33"/>
    <p:sldId id="289" r:id="rId34"/>
    <p:sldId id="32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12"/>
    <p:restoredTop sz="94621"/>
  </p:normalViewPr>
  <p:slideViewPr>
    <p:cSldViewPr snapToGrid="0" snapToObjects="1">
      <p:cViewPr varScale="1">
        <p:scale>
          <a:sx n="108" d="100"/>
          <a:sy n="108" d="100"/>
        </p:scale>
        <p:origin x="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CA43-6327-444B-8442-C958A4FA4F46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2EA7-093A-3947-A1A7-7D463417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Reference: https://</a:t>
            </a:r>
            <a:r>
              <a:rPr lang="en-US" dirty="0" err="1"/>
              <a:t>access.redhat.com</a:t>
            </a:r>
            <a:r>
              <a:rPr lang="en-US" dirty="0"/>
              <a:t>/documentation/</a:t>
            </a:r>
            <a:r>
              <a:rPr lang="en-US" dirty="0" err="1"/>
              <a:t>en</a:t>
            </a:r>
            <a:r>
              <a:rPr lang="en-US" dirty="0"/>
              <a:t>-us/</a:t>
            </a:r>
            <a:r>
              <a:rPr lang="en-US" dirty="0" err="1"/>
              <a:t>red_hat_enterprise_linux</a:t>
            </a:r>
            <a:r>
              <a:rPr lang="en-US" dirty="0"/>
              <a:t>/7/html/</a:t>
            </a:r>
            <a:r>
              <a:rPr lang="en-US" dirty="0" err="1"/>
              <a:t>networking_guide</a:t>
            </a:r>
            <a:r>
              <a:rPr lang="en-US" dirty="0"/>
              <a:t>/sec-understanding_the_predictable_network_interface_device_names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472EA7-093A-3947-A1A7-7D463417E3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6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dirty="0"/>
          </a:p>
        </p:txBody>
      </p:sp>
      <p:sp>
        <p:nvSpPr>
          <p:cNvPr id="768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42B60-5FD2-4D4E-8806-A36B7CC76380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212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/>
          </a:p>
        </p:txBody>
      </p:sp>
      <p:sp>
        <p:nvSpPr>
          <p:cNvPr id="819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4B2F7-EB68-4845-A82D-67B45B90A421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546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/>
          </a:p>
        </p:txBody>
      </p:sp>
      <p:sp>
        <p:nvSpPr>
          <p:cNvPr id="860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4FE59-7230-41DC-A8FA-5DC530D3BC76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311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/>
          </a:p>
        </p:txBody>
      </p:sp>
      <p:sp>
        <p:nvSpPr>
          <p:cNvPr id="901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88C06-5809-430D-95F8-8276683C061B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051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72E-08B1-C24E-8C1F-CBD9EDF3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ECC8F-09B9-C348-B24D-E3385D5F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32FB3-DFDB-4B4F-BE70-B75BF00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05D-BE44-7F4B-A436-4A32923D49F0}" type="datetime1">
              <a:rPr lang="en-HK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1B74-3FC6-4D47-ABA9-11AAC8D4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8033-8440-6C4D-B382-668E5046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0E51-3246-1B41-9811-0DCD83A9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51ACD-03B1-1449-BDDD-7D61FEB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B233-7CC9-6142-BE29-3A1452CB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BA86-FE0E-F546-B35F-8224685C9DDD}" type="datetime1">
              <a:rPr lang="en-HK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1044-C18E-794C-8B3D-C32A903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C937-CC78-8E4B-BC11-1CDA7244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4D6-B936-E149-9827-05C981830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8465-A421-8843-9D82-D2A5C2DD0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11144-0867-574C-BFAC-1E1472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2EA1-9805-A94D-9105-C65724C9206C}" type="datetime1">
              <a:rPr lang="en-HK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23DC-8694-AB47-859B-821747EE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FDC9-DDAC-8945-A70F-7122F19B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241F-3180-E54B-AF3C-383F7F75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2804-17D3-9C45-97D5-67E8C9C8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311-B055-9941-8158-B6C75CB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20AD-30CC-2F4C-861B-0BD4B46EC0A9}" type="datetime1">
              <a:rPr lang="en-HK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C01C-3FD0-AD49-8BF4-43F9808A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41A2-4BBC-A94E-BAF7-BD8EC742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D57C-E136-534A-9D38-550B59B8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D0D9F-667F-DA4E-BE91-524F473E7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98E8-408E-D54D-919E-6B9C844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5934-4029-4C46-B867-857809758A23}" type="datetime1">
              <a:rPr lang="en-HK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5F00F-8649-AE48-AAF9-302A5D27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E94-2B80-364F-8B75-AA7DF90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17E9-5F99-C64F-8D03-27D243B0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D46B7-EE8A-AA49-8FAE-E77E38F39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30232-9955-864F-A1E3-9CF3717B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BE31-3582-3442-B834-3C2965D3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080-5379-8D4B-AD3F-5BB4A0629DF9}" type="datetime1">
              <a:rPr lang="en-HK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D0B8-257D-7F40-BDDE-75AB458E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EEF0-7D06-BC4F-9634-6EBFF1D4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36DA-0BBE-134E-8E97-079F15A7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6EC21-DA87-DA4C-8845-4F3FCA68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2256-F983-3B4F-ADE1-3DB3014B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C432B-DB21-8A46-B820-3EA41539F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43F6F-A714-F14E-9D02-2514966D1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D4857-78BA-1C4B-B1C9-D3ED851F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52C8-A289-8048-836E-C14EFC2839DB}" type="datetime1">
              <a:rPr lang="en-HK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AB5DA-EEFB-274B-8923-F952AB3C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360B-38C8-6341-B175-77ABF628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DF9C-D565-934A-9F5D-2C2D1095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167A9-3FF1-1245-BC2E-B2DB56A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A21D-8F96-1B46-8428-2AC527F3DD94}" type="datetime1">
              <a:rPr lang="en-HK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B728B-1D39-7645-AF72-388090F7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FEC4F-483C-3045-9586-5F4FF0E2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769D3-36F2-774E-89C2-61CB28E0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E47FE-A4A9-2847-9324-4EF439236006}" type="datetime1">
              <a:rPr lang="en-HK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D5C8E-F3E1-224F-82B2-D877E8B6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BDA5-BC66-2C4D-A322-8D93A9E2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725B-2888-AD40-8AF8-19D22DEA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F9DD-06C5-C549-B4C8-B4AEFD187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3EDD-7D4D-124E-9832-4B41481F1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98ED-D620-8F49-A638-A32FE040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F4-87A3-5443-A26D-1F104EDD3643}" type="datetime1">
              <a:rPr lang="en-HK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B7B96-1ED6-E741-9DFA-E839EB6E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E72C-55BB-564F-8456-99DB14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BB52-5D59-A149-8184-58733066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3534B-2914-0046-BB9B-BCE4531CA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2A5-3487-B04B-8FAA-459E4E0D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EBB9A-DFFA-F745-AA3A-676966F8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A8C8-1C31-0544-B95E-4DEFF5E1A67F}" type="datetime1">
              <a:rPr lang="en-HK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4FE-3E9D-1544-BBA4-F6DBD318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EF2D-6488-884D-B865-EAA0676D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572E2-496C-4F44-9E8C-6F2C84DB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D1D4-C104-9348-B7E8-C4A044F1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8A41-B17B-FC44-A293-0137A97B8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B5CC-6EC1-F84D-8094-111E66A2CB36}" type="datetime1">
              <a:rPr lang="en-HK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0BE4-2D53-6B41-AFC7-3914C1F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F03-A53F-7845-B4FB-D321EF57A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6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.ust.hk/" TargetMode="External"/><Relationship Id="rId2" Type="http://schemas.openxmlformats.org/officeDocument/2006/relationships/hyperlink" Target="http://www.cse.ust.h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st.hk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.redhat.com/documentation/en-us/red_hat_enterprise_linux/7/html/networking_guide/sec-understanding_the_predictable_network_interface_device_nam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kpeterpeter.github.io/" TargetMode="External"/><Relationship Id="rId2" Type="http://schemas.openxmlformats.org/officeDocument/2006/relationships/hyperlink" Target="https://www.hkdnr.h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st.h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st.hk/" TargetMode="External"/><Relationship Id="rId4" Type="http://schemas.openxmlformats.org/officeDocument/2006/relationships/hyperlink" Target="http://www.ee.ust.hk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228-D0F0-C542-94F5-1EEEBCA9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USTM17 </a:t>
            </a:r>
            <a:br>
              <a:rPr lang="en-US" dirty="0"/>
            </a:br>
            <a:r>
              <a:rPr lang="en-US" dirty="0"/>
              <a:t>Linux Network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8EC88-1229-1047-9387-4F6A5F92F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Lesson 3: TCP/IP Networking Concepts</a:t>
            </a:r>
          </a:p>
          <a:p>
            <a:endParaRPr lang="en-US" dirty="0"/>
          </a:p>
          <a:p>
            <a:r>
              <a:rPr lang="en-US" dirty="0"/>
              <a:t>Peter CHUNG (</a:t>
            </a:r>
            <a:r>
              <a:rPr lang="en-US" dirty="0" err="1"/>
              <a:t>cspeter@cse.ust.hk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E75AF-7BE9-3948-8CDD-4165A6B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77F5-3F23-ED45-A7E1-712E2E2F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5446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>
                <a:ea typeface="新細明體" charset="-120"/>
              </a:rPr>
              <a:t>Properties of IP addressing scheme</a:t>
            </a:r>
            <a:endParaRPr lang="zh-TW" altLang="en-US">
              <a:ea typeface="新細明體" charset="-120"/>
            </a:endParaRP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>
                <a:ea typeface="新細明體" charset="-120"/>
              </a:rPr>
              <a:t>Each computer in the Internet is assigned a unique address</a:t>
            </a:r>
          </a:p>
          <a:p>
            <a:pPr lvl="1"/>
            <a:r>
              <a:rPr lang="en-US" altLang="zh-TW">
                <a:ea typeface="新細明體" charset="-120"/>
              </a:rPr>
              <a:t>A single address is never assigned to more than one computer in the Internet</a:t>
            </a:r>
          </a:p>
          <a:p>
            <a:pPr lvl="1"/>
            <a:r>
              <a:rPr lang="en-US" altLang="zh-TW">
                <a:ea typeface="新細明體" charset="-120"/>
              </a:rPr>
              <a:t>It is important, if two computers can assign the same IP address at the same time, it may cause some troubles</a:t>
            </a:r>
          </a:p>
          <a:p>
            <a:r>
              <a:rPr lang="en-US" altLang="zh-TW">
                <a:ea typeface="新細明體" charset="-120"/>
              </a:rPr>
              <a:t>Prefix and suffix of IP addresses</a:t>
            </a:r>
          </a:p>
          <a:p>
            <a:pPr lvl="1"/>
            <a:r>
              <a:rPr lang="en-US" altLang="zh-TW">
                <a:ea typeface="新細明體" charset="-120"/>
              </a:rPr>
              <a:t>Network number (i.e. prefix) assignments MUST be coordinated globally</a:t>
            </a:r>
          </a:p>
          <a:p>
            <a:pPr lvl="1"/>
            <a:r>
              <a:rPr lang="en-US" altLang="zh-TW">
                <a:ea typeface="新細明體" charset="-120"/>
              </a:rPr>
              <a:t>Suffixes can be assigned locally by local network administrators</a:t>
            </a:r>
            <a:endParaRPr lang="zh-TW" altLang="en-US">
              <a:ea typeface="新細明體" charset="-120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EA0BF9-6E5A-47DE-99FD-B4E61420C84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A628EA-56A6-B54E-8F3F-2A96DD46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3646815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charset="-120"/>
              </a:rPr>
              <a:t>Bits on prefix and suffix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ea typeface="新細明體" charset="-120"/>
              </a:rPr>
              <a:t>The prefix needs sufficient bits to allow unique network number to be assigned to each physical network </a:t>
            </a:r>
          </a:p>
          <a:p>
            <a:pPr lvl="1"/>
            <a:r>
              <a:rPr lang="en-US" altLang="zh-TW" sz="2800" dirty="0">
                <a:ea typeface="新細明體" charset="-120"/>
              </a:rPr>
              <a:t>Suppose the first 16 bits are used as prefix and the remaining 16 bits are used as suffix </a:t>
            </a:r>
            <a:r>
              <a:rPr lang="en-US" altLang="zh-TW" sz="2800" b="1" u="sng" dirty="0">
                <a:solidFill>
                  <a:srgbClr val="FF0000"/>
                </a:solidFill>
                <a:ea typeface="新細明體" charset="-120"/>
              </a:rPr>
              <a:t>for all IP addresses in the world</a:t>
            </a:r>
            <a:r>
              <a:rPr lang="en-US" altLang="zh-TW" sz="2800" dirty="0">
                <a:ea typeface="新細明體" charset="-120"/>
              </a:rPr>
              <a:t>, what happen?</a:t>
            </a:r>
          </a:p>
          <a:p>
            <a:pPr lvl="2"/>
            <a:r>
              <a:rPr lang="en-US" altLang="zh-TW" sz="2400" dirty="0">
                <a:ea typeface="新細明體" charset="-120"/>
              </a:rPr>
              <a:t>We only support 2</a:t>
            </a:r>
            <a:r>
              <a:rPr lang="en-US" altLang="zh-TW" sz="2800" baseline="30000" dirty="0">
                <a:ea typeface="新細明體" charset="-120"/>
              </a:rPr>
              <a:t>16</a:t>
            </a:r>
            <a:r>
              <a:rPr lang="en-US" altLang="zh-TW" sz="2400" dirty="0">
                <a:ea typeface="新細明體" charset="-120"/>
              </a:rPr>
              <a:t> = 65536 companies in the world </a:t>
            </a:r>
          </a:p>
          <a:p>
            <a:pPr lvl="3"/>
            <a:r>
              <a:rPr lang="en-US" altLang="zh-TW" sz="2200" dirty="0">
                <a:ea typeface="新細明體" charset="-120"/>
              </a:rPr>
              <a:t>Not enough for our daily lives</a:t>
            </a:r>
          </a:p>
          <a:p>
            <a:pPr lvl="2"/>
            <a:r>
              <a:rPr lang="en-US" altLang="zh-TW" sz="2400" dirty="0">
                <a:ea typeface="新細明體" charset="-120"/>
              </a:rPr>
              <a:t>Each organization will have at most 65536 computers </a:t>
            </a:r>
          </a:p>
          <a:p>
            <a:pPr lvl="3"/>
            <a:r>
              <a:rPr lang="en-US" altLang="zh-TW" sz="2200" dirty="0">
                <a:ea typeface="新細明體" charset="-120"/>
              </a:rPr>
              <a:t>Too many for a small company</a:t>
            </a: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ACE33-F27A-4833-AA2C-8F507B6393AD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47AA9-2611-324E-AC99-B6B1F802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222283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Method 1: Classful IP addressing</a:t>
            </a:r>
            <a:endParaRPr lang="zh-TW" altLang="en-US">
              <a:ea typeface="新細明體" charset="-120"/>
            </a:endParaRPr>
          </a:p>
        </p:txBody>
      </p:sp>
      <p:sp>
        <p:nvSpPr>
          <p:cNvPr id="337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We separate all IP addresses into 5 different classes (Class A, B, C, D, E)</a:t>
            </a:r>
          </a:p>
          <a:p>
            <a:r>
              <a:rPr lang="en-US" altLang="zh-TW" dirty="0">
                <a:ea typeface="新細明體" charset="-120"/>
              </a:rPr>
              <a:t>The first four bits of an IP address determined the class</a:t>
            </a: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9D582F-7960-41BA-9E00-11223929A644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3" cstate="print"/>
          <a:srcRect b="24248"/>
          <a:stretch>
            <a:fillRect/>
          </a:stretch>
        </p:blipFill>
        <p:spPr bwMode="auto">
          <a:xfrm>
            <a:off x="3581400" y="3657601"/>
            <a:ext cx="61722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870E87-7115-EA4B-84D0-B40BC59E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229727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charset="-120"/>
              </a:rPr>
              <a:t>Class A, B and C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3891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AC4F57-4D33-4814-95F0-100606163DEC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3891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7352"/>
          <a:stretch>
            <a:fillRect/>
          </a:stretch>
        </p:blipFill>
        <p:spPr>
          <a:xfrm>
            <a:off x="2819400" y="1524001"/>
            <a:ext cx="7239000" cy="2016633"/>
          </a:xfrm>
          <a:noFill/>
        </p:spPr>
      </p:pic>
      <p:sp>
        <p:nvSpPr>
          <p:cNvPr id="38917" name="文字方塊 5"/>
          <p:cNvSpPr txBox="1">
            <a:spLocks noChangeArrowheads="1"/>
          </p:cNvSpPr>
          <p:nvPr/>
        </p:nvSpPr>
        <p:spPr bwMode="auto">
          <a:xfrm>
            <a:off x="3886200" y="3810000"/>
            <a:ext cx="533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 u="sng" dirty="0">
                <a:ea typeface="新細明體" charset="-120"/>
              </a:rPr>
              <a:t>Facts:</a:t>
            </a:r>
          </a:p>
          <a:p>
            <a:r>
              <a:rPr lang="en-US" altLang="zh-TW" sz="2800" dirty="0">
                <a:ea typeface="新細明體" charset="-120"/>
              </a:rPr>
              <a:t>2</a:t>
            </a:r>
            <a:r>
              <a:rPr lang="en-US" altLang="zh-TW" sz="2800" baseline="30000" dirty="0">
                <a:ea typeface="新細明體" charset="-120"/>
              </a:rPr>
              <a:t>7</a:t>
            </a:r>
            <a:r>
              <a:rPr lang="en-US" altLang="zh-TW" sz="2800" dirty="0">
                <a:ea typeface="新細明體" charset="-120"/>
              </a:rPr>
              <a:t> = 128,            2</a:t>
            </a:r>
            <a:r>
              <a:rPr lang="en-US" altLang="zh-TW" sz="2800" baseline="30000" dirty="0">
                <a:ea typeface="新細明體" charset="-120"/>
              </a:rPr>
              <a:t>24</a:t>
            </a:r>
            <a:r>
              <a:rPr lang="en-US" altLang="zh-TW" sz="2800" dirty="0">
                <a:ea typeface="新細明體" charset="-120"/>
              </a:rPr>
              <a:t> = 16777216, </a:t>
            </a:r>
          </a:p>
          <a:p>
            <a:r>
              <a:rPr lang="en-US" altLang="zh-TW" sz="2800" dirty="0">
                <a:ea typeface="新細明體" charset="-120"/>
              </a:rPr>
              <a:t>2</a:t>
            </a:r>
            <a:r>
              <a:rPr lang="en-US" altLang="zh-TW" sz="2800" baseline="30000" dirty="0">
                <a:ea typeface="新細明體" charset="-120"/>
              </a:rPr>
              <a:t>14</a:t>
            </a:r>
            <a:r>
              <a:rPr lang="en-US" altLang="zh-TW" sz="2800" dirty="0">
                <a:ea typeface="新細明體" charset="-120"/>
              </a:rPr>
              <a:t> = 16384,       2</a:t>
            </a:r>
            <a:r>
              <a:rPr lang="en-US" altLang="zh-TW" sz="2800" baseline="30000" dirty="0">
                <a:ea typeface="新細明體" charset="-120"/>
              </a:rPr>
              <a:t>16</a:t>
            </a:r>
            <a:r>
              <a:rPr lang="en-US" altLang="zh-TW" sz="2800" dirty="0">
                <a:ea typeface="新細明體" charset="-120"/>
              </a:rPr>
              <a:t> = 65536,</a:t>
            </a:r>
          </a:p>
          <a:p>
            <a:r>
              <a:rPr lang="en-US" altLang="zh-TW" sz="2800" dirty="0">
                <a:ea typeface="新細明體" charset="-120"/>
              </a:rPr>
              <a:t>2</a:t>
            </a:r>
            <a:r>
              <a:rPr lang="en-US" altLang="zh-TW" sz="2800" baseline="30000" dirty="0">
                <a:ea typeface="新細明體" charset="-120"/>
              </a:rPr>
              <a:t>21</a:t>
            </a:r>
            <a:r>
              <a:rPr lang="en-US" altLang="zh-TW" sz="2800" dirty="0">
                <a:ea typeface="新細明體" charset="-120"/>
              </a:rPr>
              <a:t> = 2097152,    2</a:t>
            </a:r>
            <a:r>
              <a:rPr lang="en-US" altLang="zh-TW" sz="2800" baseline="30000" dirty="0">
                <a:ea typeface="新細明體" charset="-120"/>
              </a:rPr>
              <a:t>8</a:t>
            </a:r>
            <a:r>
              <a:rPr lang="en-US" altLang="zh-TW" sz="2800" dirty="0">
                <a:ea typeface="新細明體" charset="-120"/>
              </a:rPr>
              <a:t> = 256,</a:t>
            </a:r>
            <a:endParaRPr lang="zh-TW" altLang="en-US" sz="2800" dirty="0">
              <a:ea typeface="新細明體" charset="-12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8D1046-8188-7442-96AD-A0B8E867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2954446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Examples of </a:t>
            </a:r>
            <a:r>
              <a:rPr lang="en-US" altLang="zh-HK" dirty="0" err="1"/>
              <a:t>classful</a:t>
            </a:r>
            <a:r>
              <a:rPr lang="en-US" altLang="zh-HK" dirty="0"/>
              <a:t> IP addressing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IP address: 127.0.0.1</a:t>
            </a:r>
          </a:p>
          <a:p>
            <a:pPr lvl="1"/>
            <a:r>
              <a:rPr lang="en-US" altLang="zh-HK" dirty="0"/>
              <a:t>Binary pattern of 127 = 0100 0000</a:t>
            </a:r>
          </a:p>
          <a:p>
            <a:pPr lvl="1"/>
            <a:r>
              <a:rPr lang="en-US" altLang="zh-HK" dirty="0"/>
              <a:t>The first bit starts with 0, thus it is a class A IP address</a:t>
            </a:r>
            <a:endParaRPr lang="zh-HK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b="24248"/>
          <a:stretch>
            <a:fillRect/>
          </a:stretch>
        </p:blipFill>
        <p:spPr bwMode="auto">
          <a:xfrm>
            <a:off x="3581400" y="3657601"/>
            <a:ext cx="61722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B2CFC-3187-5348-BA4E-0252E38D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49D5E-54FF-A14E-B222-D1F256BA9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5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Examples of </a:t>
            </a:r>
            <a:r>
              <a:rPr lang="en-US" altLang="zh-HK" dirty="0" err="1"/>
              <a:t>classful</a:t>
            </a:r>
            <a:r>
              <a:rPr lang="en-US" altLang="zh-HK" dirty="0"/>
              <a:t> IP addressing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IP address: 143.89.14.7</a:t>
            </a:r>
          </a:p>
          <a:p>
            <a:pPr lvl="1"/>
            <a:r>
              <a:rPr lang="en-US" altLang="zh-HK" dirty="0"/>
              <a:t>Binary pattern of 143 = 1000 1111</a:t>
            </a:r>
          </a:p>
          <a:p>
            <a:pPr lvl="1"/>
            <a:r>
              <a:rPr lang="en-US" altLang="zh-HK" dirty="0"/>
              <a:t>The first two bits start with “10”, thus it is a class B IP address</a:t>
            </a:r>
            <a:endParaRPr lang="zh-HK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b="24248"/>
          <a:stretch>
            <a:fillRect/>
          </a:stretch>
        </p:blipFill>
        <p:spPr bwMode="auto">
          <a:xfrm>
            <a:off x="3581400" y="3657601"/>
            <a:ext cx="61722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6FB11-F1E3-6C4F-98D6-752B34BF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4423A-4CCB-5F44-A058-8DB0DDBA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44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Examples of </a:t>
            </a:r>
            <a:r>
              <a:rPr lang="en-US" altLang="zh-HK" dirty="0" err="1"/>
              <a:t>classful</a:t>
            </a:r>
            <a:r>
              <a:rPr lang="en-US" altLang="zh-HK" dirty="0"/>
              <a:t> IP addressing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IP address: 192.168.1.1</a:t>
            </a:r>
          </a:p>
          <a:p>
            <a:pPr lvl="1"/>
            <a:r>
              <a:rPr lang="en-US" altLang="zh-HK" dirty="0"/>
              <a:t>Binary pattern of 192 = 1100 0000</a:t>
            </a:r>
          </a:p>
          <a:p>
            <a:pPr lvl="1"/>
            <a:r>
              <a:rPr lang="en-US" altLang="zh-HK" dirty="0"/>
              <a:t>The first three bits start with “100”, thus it is a class C IP address</a:t>
            </a:r>
            <a:endParaRPr lang="zh-HK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b="24248"/>
          <a:stretch>
            <a:fillRect/>
          </a:stretch>
        </p:blipFill>
        <p:spPr bwMode="auto">
          <a:xfrm>
            <a:off x="3581400" y="3657601"/>
            <a:ext cx="61722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665E8-E319-CD48-ABA5-B6624E088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99ABE-71AA-1549-A14E-46C26C3E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8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Special IP addresses</a:t>
            </a:r>
            <a:endParaRPr lang="zh-TW" altLang="en-US">
              <a:ea typeface="新細明體" charset="-120"/>
            </a:endParaRPr>
          </a:p>
        </p:txBody>
      </p:sp>
      <p:sp>
        <p:nvSpPr>
          <p:cNvPr id="573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IPv4 defines a set of special address forms that are reserved for special purposes</a:t>
            </a:r>
          </a:p>
          <a:p>
            <a:r>
              <a:rPr lang="en-US" altLang="zh-TW">
                <a:ea typeface="新細明體" charset="-120"/>
              </a:rPr>
              <a:t>List of special IP addresses</a:t>
            </a:r>
          </a:p>
          <a:p>
            <a:pPr lvl="1"/>
            <a:r>
              <a:rPr lang="en-US" altLang="zh-TW">
                <a:ea typeface="新細明體" charset="-120"/>
              </a:rPr>
              <a:t>Network address</a:t>
            </a:r>
          </a:p>
          <a:p>
            <a:pPr lvl="1"/>
            <a:r>
              <a:rPr lang="en-US" altLang="zh-TW">
                <a:ea typeface="新細明體" charset="-120"/>
              </a:rPr>
              <a:t>Broadcast address</a:t>
            </a:r>
          </a:p>
          <a:p>
            <a:pPr lvl="1"/>
            <a:r>
              <a:rPr lang="en-US" altLang="zh-TW">
                <a:ea typeface="新細明體" charset="-120"/>
              </a:rPr>
              <a:t>Loopback address</a:t>
            </a:r>
          </a:p>
          <a:p>
            <a:pPr lvl="1"/>
            <a:r>
              <a:rPr lang="en-US" altLang="zh-TW">
                <a:ea typeface="新細明體" charset="-120"/>
              </a:rPr>
              <a:t>Private network addresses</a:t>
            </a:r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FCF5E6-281F-49D9-A76C-9412C02C0E29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BD7E93-8281-E241-A21A-EBA32B30D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918258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Network address and broadcast address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Network address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Fill all bits in the host part as “0”</a:t>
            </a:r>
          </a:p>
          <a:p>
            <a:pPr lvl="1"/>
            <a:r>
              <a:rPr lang="en-US" altLang="zh-TW" dirty="0"/>
              <a:t>For example, 192.168.1.0 represents a class C network address</a:t>
            </a:r>
          </a:p>
          <a:p>
            <a:r>
              <a:rPr lang="en-US" altLang="zh-TW" dirty="0"/>
              <a:t>Broadcast address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Fill all bits in the host part as “1”</a:t>
            </a:r>
          </a:p>
          <a:p>
            <a:pPr lvl="1"/>
            <a:r>
              <a:rPr lang="en-US" altLang="zh-TW" dirty="0"/>
              <a:t>For example, 192.168.1.255 represents a class C broadcast address</a:t>
            </a:r>
            <a:endParaRPr lang="zh-TW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AA490-AC2C-5449-AA3A-87216F8F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1906B-0B3F-0D4E-9B25-D529A9D9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00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How to use broadcasting?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Enable broadcasting</a:t>
            </a:r>
          </a:p>
          <a:p>
            <a:pPr lvl="1"/>
            <a:r>
              <a:rPr lang="en-HK" altLang="zh-HK" dirty="0"/>
              <a:t>Many modern OS are now disabling response to the </a:t>
            </a:r>
            <a:r>
              <a:rPr lang="en-US" altLang="zh-HK" dirty="0"/>
              <a:t>broadcasting by default</a:t>
            </a:r>
          </a:p>
          <a:p>
            <a:pPr lvl="1"/>
            <a:r>
              <a:rPr lang="en-US" altLang="zh-HK" dirty="0"/>
              <a:t>Modify this file</a:t>
            </a:r>
          </a:p>
          <a:p>
            <a:pPr lvl="2"/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/sys/net/ipv4/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icmp_echo_ignore_broadcasts</a:t>
            </a:r>
            <a:endParaRPr lang="en-GB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altLang="zh-HK" dirty="0"/>
              <a:t>Change the value from 1 to 0</a:t>
            </a:r>
          </a:p>
          <a:p>
            <a:r>
              <a:rPr lang="en-GB" altLang="zh-HK" dirty="0"/>
              <a:t>Use ping command to ping the broadcast address, for example</a:t>
            </a:r>
          </a:p>
          <a:p>
            <a:pPr lvl="1"/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ping -b [the broadcast address]</a:t>
            </a:r>
          </a:p>
          <a:p>
            <a:pPr lvl="1"/>
            <a:r>
              <a:rPr lang="en-GB" altLang="zh-HK" dirty="0"/>
              <a:t>You can use the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address </a:t>
            </a:r>
            <a:r>
              <a:rPr lang="en-GB" altLang="zh-HK" dirty="0"/>
              <a:t>command to find out the broadcast IP address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/>
              <a:t> command will be introduced in great details in the next lesson</a:t>
            </a:r>
          </a:p>
          <a:p>
            <a:pPr lvl="1"/>
            <a:endParaRPr lang="en-GB" altLang="zh-HK" dirty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BF9B38-2FB6-D74A-AA10-882E2AF080A9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42926-EFEF-8C42-BAB4-5E84CF0C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AC4A3-B5F4-DE45-9DE7-D5204BED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8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Network Interfaces in Linux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To </a:t>
            </a:r>
            <a:r>
              <a:rPr lang="en-US" altLang="zh-TW" u="sng" dirty="0">
                <a:solidFill>
                  <a:srgbClr val="FF0000"/>
                </a:solidFill>
              </a:rPr>
              <a:t>hide the diversity of hardware components</a:t>
            </a:r>
          </a:p>
          <a:p>
            <a:pPr lvl="1"/>
            <a:r>
              <a:rPr lang="en-US" altLang="zh-TW" dirty="0"/>
              <a:t>TCP/IP defines an abstract interface through which the hardware is accessed</a:t>
            </a:r>
          </a:p>
          <a:p>
            <a:pPr lvl="1"/>
            <a:r>
              <a:rPr lang="en-US" altLang="zh-TW" dirty="0"/>
              <a:t>This interface offers a set of operations that is the same for all types of hardware</a:t>
            </a:r>
          </a:p>
          <a:p>
            <a:pPr lvl="1"/>
            <a:r>
              <a:rPr lang="en-US" altLang="zh-TW" dirty="0"/>
              <a:t>Example: </a:t>
            </a:r>
          </a:p>
          <a:p>
            <a:pPr lvl="2"/>
            <a:r>
              <a:rPr lang="en-US" altLang="zh-TW" dirty="0"/>
              <a:t>you can “ping” another machine no matter you are using wired or wireless connection with different hardware configurations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2183F-72D1-9249-9A5F-60AFE62D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AD45F1-12B9-704E-ABBF-E83F7708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38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Using loopback address (127.0.0.1)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64515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sz="3200" dirty="0">
                <a:ea typeface="新細明體" charset="-120"/>
              </a:rPr>
              <a:t>Demo: </a:t>
            </a:r>
            <a:r>
              <a:rPr lang="en-US" altLang="zh-TW" sz="3200" dirty="0">
                <a:latin typeface="Courier New" panose="02070309020205020404" pitchFamily="49" charset="0"/>
                <a:ea typeface="新細明體" charset="-120"/>
                <a:cs typeface="Courier New" panose="02070309020205020404" pitchFamily="49" charset="0"/>
              </a:rPr>
              <a:t>ping 127.0.0.1</a:t>
            </a:r>
          </a:p>
          <a:p>
            <a:pPr>
              <a:lnSpc>
                <a:spcPct val="90000"/>
              </a:lnSpc>
            </a:pPr>
            <a:r>
              <a:rPr lang="en-US" altLang="zh-TW" sz="3200" dirty="0">
                <a:ea typeface="新細明體" charset="-120"/>
              </a:rPr>
              <a:t>Example of using a loopback address in a client/server model</a:t>
            </a:r>
          </a:p>
          <a:p>
            <a:pPr lvl="1"/>
            <a:r>
              <a:rPr lang="en-US" altLang="zh-TW" sz="2800" dirty="0">
                <a:ea typeface="新細明體" charset="-120"/>
              </a:rPr>
              <a:t>A server program is running on a computer using a loopback address</a:t>
            </a:r>
          </a:p>
          <a:p>
            <a:pPr lvl="1"/>
            <a:r>
              <a:rPr lang="en-US" altLang="zh-TW" sz="2800" dirty="0">
                <a:ea typeface="新細明體" charset="-120"/>
              </a:rPr>
              <a:t>A client program is running on the same computer and send data to the loop back address</a:t>
            </a:r>
          </a:p>
          <a:p>
            <a:pPr lvl="2"/>
            <a:r>
              <a:rPr lang="en-US" altLang="zh-TW" sz="2400" dirty="0">
                <a:ea typeface="新細明體" charset="-120"/>
              </a:rPr>
              <a:t>Data travels down the protocol stack (from top to bottom) from the client program </a:t>
            </a:r>
          </a:p>
          <a:p>
            <a:pPr lvl="2"/>
            <a:r>
              <a:rPr lang="en-US" altLang="zh-TW" sz="2400" dirty="0">
                <a:ea typeface="新細明體" charset="-120"/>
              </a:rPr>
              <a:t>Data travels up through the protocol stack (from bottom to top) to the server program</a:t>
            </a:r>
          </a:p>
          <a:p>
            <a:pPr lvl="2"/>
            <a:r>
              <a:rPr lang="en-US" altLang="zh-TW" sz="2400" dirty="0">
                <a:ea typeface="新細明體" charset="-120"/>
              </a:rPr>
              <a:t>All things happen in the same computer, without any physical network involved in the process</a:t>
            </a:r>
            <a:endParaRPr lang="zh-TW" altLang="en-US" sz="2400" dirty="0">
              <a:ea typeface="新細明體" charset="-120"/>
            </a:endParaRPr>
          </a:p>
        </p:txBody>
      </p:sp>
      <p:sp>
        <p:nvSpPr>
          <p:cNvPr id="6451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3374A5-FADD-4237-8635-BB049FBE75F5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AEAC78-F32C-F348-B316-C1DA5F0E493D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236E76-4DFE-BA48-BE0A-149FB8AC3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1932354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>
                <a:ea typeface="新細明體" charset="-120"/>
              </a:rPr>
              <a:t>Ranges of the private network addresses</a:t>
            </a:r>
            <a:endParaRPr lang="zh-TW" altLang="en-US">
              <a:ea typeface="新細明體" charset="-120"/>
            </a:endParaRPr>
          </a:p>
        </p:txBody>
      </p:sp>
      <p:sp>
        <p:nvSpPr>
          <p:cNvPr id="6758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F1F0B5-4569-449C-9B8A-16F75736092E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6758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0" y="1981200"/>
            <a:ext cx="7664450" cy="1924050"/>
          </a:xfrm>
          <a:noFill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174D3A-A45B-A245-9A89-736D4954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1406323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Problem of Classful IP addressing</a:t>
            </a:r>
            <a:endParaRPr lang="zh-TW" altLang="en-US">
              <a:ea typeface="新細明體" charset="-120"/>
            </a:endParaRPr>
          </a:p>
        </p:txBody>
      </p:sp>
      <p:sp>
        <p:nvSpPr>
          <p:cNvPr id="4096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charset="-120"/>
              </a:rPr>
              <a:t>Insufficient IP addresses are available if the original </a:t>
            </a:r>
            <a:r>
              <a:rPr lang="en-US" altLang="zh-TW" dirty="0" err="1">
                <a:ea typeface="新細明體" charset="-120"/>
              </a:rPr>
              <a:t>classful</a:t>
            </a:r>
            <a:r>
              <a:rPr lang="en-US" altLang="zh-TW" dirty="0">
                <a:ea typeface="新細明體" charset="-120"/>
              </a:rPr>
              <a:t> IP addressing is adopted</a:t>
            </a:r>
          </a:p>
          <a:p>
            <a:pPr lvl="1"/>
            <a:r>
              <a:rPr lang="en-US" altLang="zh-TW" dirty="0">
                <a:ea typeface="新細明體" charset="-120"/>
              </a:rPr>
              <a:t>Large organizations may not be able to get as many IP addresses in the Internet as they need</a:t>
            </a:r>
          </a:p>
          <a:p>
            <a:pPr lvl="2"/>
            <a:r>
              <a:rPr lang="en-US" altLang="zh-TW" dirty="0">
                <a:ea typeface="新細明體" charset="-120"/>
              </a:rPr>
              <a:t>Example: UPS (a large company enables users to track the delivery record ) needs IP addresses for millions of its computers</a:t>
            </a:r>
          </a:p>
          <a:p>
            <a:pPr lvl="1"/>
            <a:r>
              <a:rPr lang="en-US" altLang="zh-TW" dirty="0">
                <a:ea typeface="新細明體" charset="-120"/>
              </a:rPr>
              <a:t>Some organizations do not use all their assigned IP addresses (waste a range of IP addresses)</a:t>
            </a:r>
          </a:p>
          <a:p>
            <a:pPr lvl="2"/>
            <a:r>
              <a:rPr lang="en-US" altLang="zh-TW" dirty="0">
                <a:ea typeface="新細明體" charset="-120"/>
              </a:rPr>
              <a:t>Example: SUNY Stony Brook (a US university) has a Class B IP addresses with 65,356 IP addresses available, but only uses 3000-5000 addresses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C74287-BF31-42F1-A4FF-2DC0FCEBAF1F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FD9FAB-6FBD-5B47-BCD5-A33F0B62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1649499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charset="-120"/>
              </a:rPr>
              <a:t>Classless Addressing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TW" dirty="0"/>
              <a:t>Subnet mask is used to divide an IP address at an arbitrary boundary</a:t>
            </a:r>
          </a:p>
          <a:p>
            <a:pPr>
              <a:defRPr/>
            </a:pPr>
            <a:r>
              <a:rPr lang="en-US" altLang="zh-TW" dirty="0"/>
              <a:t>A subnet mask</a:t>
            </a:r>
            <a:r>
              <a:rPr lang="zh-TW" altLang="en-US" dirty="0"/>
              <a:t> </a:t>
            </a:r>
            <a:r>
              <a:rPr lang="en-US" altLang="zh-TW" dirty="0"/>
              <a:t>for IPv4</a:t>
            </a:r>
          </a:p>
          <a:p>
            <a:pPr lvl="1">
              <a:defRPr/>
            </a:pPr>
            <a:r>
              <a:rPr lang="en-US" altLang="zh-TW" b="1" dirty="0">
                <a:solidFill>
                  <a:srgbClr val="FF0000"/>
                </a:solidFill>
              </a:rPr>
              <a:t>A 32-bit value starting with 1’s and ends with 0’s </a:t>
            </a:r>
          </a:p>
          <a:p>
            <a:pPr lvl="2">
              <a:defRPr/>
            </a:pPr>
            <a:r>
              <a:rPr lang="en-US" altLang="zh-TW" dirty="0">
                <a:solidFill>
                  <a:srgbClr val="FF0000"/>
                </a:solidFill>
              </a:rPr>
              <a:t>Bit pattern such as 11001000 11110000 00000000 11110101 is NOT a valid subnet mask</a:t>
            </a:r>
          </a:p>
          <a:p>
            <a:pPr lvl="1">
              <a:defRPr/>
            </a:pPr>
            <a:r>
              <a:rPr lang="en-US" altLang="zh-TW" dirty="0"/>
              <a:t>Example: 255.255.255.0</a:t>
            </a:r>
          </a:p>
          <a:p>
            <a:pPr>
              <a:defRPr/>
            </a:pPr>
            <a:r>
              <a:rPr lang="en-US" altLang="zh-TW" dirty="0">
                <a:solidFill>
                  <a:srgbClr val="FF0000"/>
                </a:solidFill>
              </a:rPr>
              <a:t>Subnet mask is NOT limited to byte boundary!</a:t>
            </a:r>
          </a:p>
          <a:p>
            <a:pPr lvl="1">
              <a:defRPr/>
            </a:pPr>
            <a:r>
              <a:rPr lang="en-US" altLang="zh-TW" dirty="0">
                <a:solidFill>
                  <a:srgbClr val="FF0000"/>
                </a:solidFill>
              </a:rPr>
              <a:t>Example: 255.255.255.192 may also be a subnet mask</a:t>
            </a:r>
          </a:p>
        </p:txBody>
      </p:sp>
      <p:sp>
        <p:nvSpPr>
          <p:cNvPr id="5018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11A94-5378-4EBB-8C16-72A88E6277A2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3AB87C-1625-4548-824C-0856BD03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1612075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Motivation of subnet mask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5120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a typeface="新細明體" charset="-120"/>
              </a:rPr>
              <a:t>A subnet mask is an efficient way to compute the boundary between the prefix part and the suffix part</a:t>
            </a:r>
          </a:p>
          <a:p>
            <a:r>
              <a:rPr lang="en-US" altLang="zh-TW" dirty="0">
                <a:ea typeface="新細明體" charset="-120"/>
              </a:rPr>
              <a:t>How to compute the prefix part and the suffix part if classless addressing is adopted?</a:t>
            </a:r>
          </a:p>
          <a:p>
            <a:pPr lvl="1"/>
            <a:r>
              <a:rPr lang="en-US" altLang="zh-TW" dirty="0">
                <a:ea typeface="新細明體" charset="-120"/>
              </a:rPr>
              <a:t>Using a logical AND bitwise operation</a:t>
            </a:r>
          </a:p>
          <a:p>
            <a:pPr lvl="1"/>
            <a:r>
              <a:rPr lang="en-US" altLang="zh-TW" dirty="0">
                <a:ea typeface="新細明體" charset="-120"/>
              </a:rPr>
              <a:t>Example:</a:t>
            </a:r>
          </a:p>
          <a:p>
            <a:pPr lvl="2"/>
            <a:r>
              <a:rPr lang="en-US" altLang="zh-TW" dirty="0">
                <a:ea typeface="新細明體" charset="-120"/>
              </a:rPr>
              <a:t>Given the HKUST web server’s IP address (www.ust.hk) as (143.89.14.34)</a:t>
            </a:r>
          </a:p>
          <a:p>
            <a:pPr lvl="2"/>
            <a:r>
              <a:rPr lang="en-US" altLang="zh-TW" dirty="0">
                <a:ea typeface="新細明體" charset="-120"/>
              </a:rPr>
              <a:t>What is the prefix part and the suffix part if the subnet mask 255.255.0.0 is adopted?</a:t>
            </a:r>
          </a:p>
          <a:p>
            <a:endParaRPr lang="en-US" altLang="zh-TW" dirty="0">
              <a:ea typeface="新細明體" charset="-120"/>
            </a:endParaRPr>
          </a:p>
          <a:p>
            <a:pPr lvl="2"/>
            <a:endParaRPr lang="zh-TW" altLang="en-US" dirty="0">
              <a:ea typeface="新細明體" charset="-120"/>
            </a:endParaRPr>
          </a:p>
        </p:txBody>
      </p:sp>
      <p:sp>
        <p:nvSpPr>
          <p:cNvPr id="5120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83D798-23BA-4A73-B722-74A450F4EE79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81E45-8C4D-6648-B057-FFEB8B79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4055473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500">
                <a:ea typeface="新細明體" charset="-120"/>
              </a:rPr>
              <a:t>Computation of the prefix/suffix of classless addressing (Ex. 1)</a:t>
            </a:r>
            <a:endParaRPr lang="zh-TW" altLang="en-US" sz="3500">
              <a:ea typeface="新細明體" charset="-120"/>
            </a:endParaRPr>
          </a:p>
        </p:txBody>
      </p:sp>
      <p:sp>
        <p:nvSpPr>
          <p:cNvPr id="52227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Given the HKUST web server’s IP address (www.ust.hk) as (143.89.14.34)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What is the prefix part and the suffix part if the subnet mask </a:t>
            </a:r>
            <a:r>
              <a:rPr lang="en-US" altLang="zh-TW" u="sng" dirty="0">
                <a:ea typeface="新細明體" charset="-120"/>
              </a:rPr>
              <a:t>255.255.0.0</a:t>
            </a:r>
            <a:r>
              <a:rPr lang="en-US" altLang="zh-TW" dirty="0">
                <a:ea typeface="新細明體" charset="-120"/>
              </a:rPr>
              <a:t> is adopted?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143.89.14.34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00001110 00100010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255.255.0.0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11111111 11111111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00000000 00000000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Result: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Prefix: </a:t>
            </a: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 </a:t>
            </a:r>
            <a:r>
              <a:rPr lang="en-US" altLang="zh-TW" dirty="0">
                <a:ea typeface="新細明體" charset="-120"/>
              </a:rPr>
              <a:t>(16 bits)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Suffix: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00001110 00100010</a:t>
            </a:r>
            <a:r>
              <a:rPr lang="en-US" altLang="zh-TW" dirty="0">
                <a:ea typeface="新細明體" charset="-120"/>
              </a:rPr>
              <a:t> (16 bits)</a:t>
            </a:r>
          </a:p>
          <a:p>
            <a:pPr lvl="3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Number of possible hosts in this network ~2^16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966E9-CDFB-4FED-8EC8-31D285A28DE1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9BDA4B-FF4B-2C4D-9B02-83933FE4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10521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500" dirty="0">
                <a:ea typeface="新細明體" charset="-120"/>
              </a:rPr>
              <a:t>Computation of the prefix/suffix of classless addressing (Ex. 2)</a:t>
            </a:r>
            <a:endParaRPr lang="zh-TW" altLang="en-US" sz="3500" dirty="0">
              <a:ea typeface="新細明體" charset="-120"/>
            </a:endParaRPr>
          </a:p>
        </p:txBody>
      </p:sp>
      <p:sp>
        <p:nvSpPr>
          <p:cNvPr id="52227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Given the HKUST web server’s IP address (www.ust.hk) as (143.89.14.34)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What is the prefix part and the suffix part if the subnet mask </a:t>
            </a:r>
            <a:r>
              <a:rPr lang="en-US" altLang="zh-TW" u="sng" dirty="0">
                <a:ea typeface="新細明體" charset="-120"/>
              </a:rPr>
              <a:t>255.255.128.0</a:t>
            </a:r>
            <a:r>
              <a:rPr lang="en-US" altLang="zh-TW" dirty="0">
                <a:ea typeface="新細明體" charset="-120"/>
              </a:rPr>
              <a:t> is adopted?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143.89.14.34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10001111 01011001 0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0001110 00100010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255.255.128.0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11111111 11111111 1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0000000 00000000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Result: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Prefix: </a:t>
            </a: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10001111 010110010 </a:t>
            </a:r>
            <a:r>
              <a:rPr lang="en-US" altLang="zh-TW" dirty="0">
                <a:ea typeface="新細明體" charset="-120"/>
              </a:rPr>
              <a:t>(17 bits)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Suffix: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0001110 00100010</a:t>
            </a:r>
            <a:r>
              <a:rPr lang="en-US" altLang="zh-TW" dirty="0">
                <a:ea typeface="新細明體" charset="-120"/>
              </a:rPr>
              <a:t> (15 bits)</a:t>
            </a:r>
          </a:p>
          <a:p>
            <a:pPr lvl="3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Number of hosts in this network ~2^15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966E9-CDFB-4FED-8EC8-31D285A28DE1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C4BB4F-E951-4448-A137-85DCA21A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477689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500" dirty="0">
                <a:ea typeface="新細明體" charset="-120"/>
              </a:rPr>
              <a:t>Computation of the prefix/suffix of classless addressing (Ex. 3)</a:t>
            </a:r>
            <a:endParaRPr lang="zh-TW" altLang="en-US" sz="3500" dirty="0">
              <a:ea typeface="新細明體" charset="-120"/>
            </a:endParaRPr>
          </a:p>
        </p:txBody>
      </p:sp>
      <p:sp>
        <p:nvSpPr>
          <p:cNvPr id="52227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Given the HKUST web server’s IP address (www.ust.hk) as (143.89.14.34)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What is the prefix part and the suffix part if the subnet mask </a:t>
            </a:r>
            <a:r>
              <a:rPr lang="en-US" altLang="zh-TW" u="sng" dirty="0">
                <a:ea typeface="新細明體" charset="-120"/>
              </a:rPr>
              <a:t>255.255.192.0</a:t>
            </a:r>
            <a:r>
              <a:rPr lang="en-US" altLang="zh-TW" dirty="0">
                <a:ea typeface="新細明體" charset="-120"/>
              </a:rPr>
              <a:t> is adopted?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143.89.14.34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10001111 01011001 00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001110 00100010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255.255.192.0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11111111 11111111 11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000000 00000000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Result: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Prefix: </a:t>
            </a: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10001111 0101100100 </a:t>
            </a:r>
            <a:r>
              <a:rPr lang="en-US" altLang="zh-TW" dirty="0">
                <a:ea typeface="新細明體" charset="-120"/>
              </a:rPr>
              <a:t>(18 bits)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Suffix: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001110 00100010</a:t>
            </a:r>
            <a:r>
              <a:rPr lang="en-US" altLang="zh-TW" dirty="0">
                <a:ea typeface="新細明體" charset="-120"/>
              </a:rPr>
              <a:t> (14 bits)</a:t>
            </a:r>
          </a:p>
          <a:p>
            <a:pPr lvl="3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Number of hosts in this network ~2^14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966E9-CDFB-4FED-8EC8-31D285A28DE1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2419CF-E9A3-9F40-A23A-4CED8300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915171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500" dirty="0">
                <a:ea typeface="新細明體" charset="-120"/>
              </a:rPr>
              <a:t>Computation of the prefix/suffix of classless addressing (Ex. 4)</a:t>
            </a:r>
            <a:endParaRPr lang="zh-TW" altLang="en-US" sz="3500" dirty="0">
              <a:ea typeface="新細明體" charset="-120"/>
            </a:endParaRPr>
          </a:p>
        </p:txBody>
      </p:sp>
      <p:sp>
        <p:nvSpPr>
          <p:cNvPr id="52227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Given the HKUST web server’s IP address (www.ust.hk) as (143.89.14.34)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What is the prefix part and the suffix part if the subnet mask </a:t>
            </a:r>
            <a:r>
              <a:rPr lang="en-US" altLang="zh-TW" u="sng" dirty="0">
                <a:ea typeface="新細明體" charset="-120"/>
              </a:rPr>
              <a:t>255.255.255.0</a:t>
            </a:r>
            <a:r>
              <a:rPr lang="en-US" altLang="zh-TW" dirty="0">
                <a:ea typeface="新細明體" charset="-120"/>
              </a:rPr>
              <a:t> is adopted?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143.89.14.34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10001111 01011001 00001110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00100010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Binary pattern of 255.255.255.0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11111111 11111111 11111111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00000000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Result: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Prefix: </a:t>
            </a:r>
            <a:r>
              <a:rPr lang="en-US" altLang="zh-TW" dirty="0">
                <a:solidFill>
                  <a:srgbClr val="7030A0"/>
                </a:solidFill>
                <a:ea typeface="新細明體" charset="-120"/>
              </a:rPr>
              <a:t>10001111 01011001 00001110 </a:t>
            </a:r>
            <a:r>
              <a:rPr lang="en-US" altLang="zh-TW" dirty="0">
                <a:ea typeface="新細明體" charset="-120"/>
              </a:rPr>
              <a:t>(24 bits)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Suffix: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00100010</a:t>
            </a:r>
            <a:r>
              <a:rPr lang="en-US" altLang="zh-TW" dirty="0">
                <a:ea typeface="新細明體" charset="-120"/>
              </a:rPr>
              <a:t> (8 bits)</a:t>
            </a:r>
          </a:p>
          <a:p>
            <a:pPr lvl="3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Number of possible hosts in this network ~2^8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966E9-CDFB-4FED-8EC8-31D285A28DE1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E9F494-E7F9-AB4C-9906-AC1A7066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35404830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Sub Networks (subnets)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It allows a network administrator to subdivide a large network into a number of smaller subnets</a:t>
            </a:r>
          </a:p>
          <a:p>
            <a:r>
              <a:rPr lang="en-US" altLang="zh-TW" dirty="0"/>
              <a:t>Example:</a:t>
            </a:r>
          </a:p>
          <a:p>
            <a:pPr lvl="1"/>
            <a:r>
              <a:rPr lang="en-US" altLang="zh-TW" dirty="0">
                <a:ea typeface="新細明體" charset="-120"/>
              </a:rPr>
              <a:t>143.89.0.0 is a class B network</a:t>
            </a:r>
          </a:p>
          <a:p>
            <a:pPr lvl="1"/>
            <a:r>
              <a:rPr lang="en-US" altLang="zh-TW" dirty="0">
                <a:ea typeface="新細明體" charset="-120"/>
              </a:rPr>
              <a:t>Default </a:t>
            </a:r>
            <a:r>
              <a:rPr lang="en-US" altLang="zh-TW" dirty="0" err="1">
                <a:ea typeface="新細明體" charset="-120"/>
              </a:rPr>
              <a:t>netmask</a:t>
            </a:r>
            <a:r>
              <a:rPr lang="en-US" altLang="zh-TW" dirty="0">
                <a:ea typeface="新細明體" charset="-120"/>
              </a:rPr>
              <a:t> is 255.255.0.0</a:t>
            </a:r>
          </a:p>
          <a:p>
            <a:pPr lvl="1"/>
            <a:r>
              <a:rPr lang="en-US" altLang="zh-TW" dirty="0">
                <a:ea typeface="新細明體" charset="-120"/>
              </a:rPr>
              <a:t>Suppose I would like to apply a subnet mask of 255.255.255.0 on this class B network</a:t>
            </a:r>
          </a:p>
          <a:p>
            <a:pPr lvl="1"/>
            <a:r>
              <a:rPr lang="en-US" altLang="zh-TW" dirty="0">
                <a:ea typeface="新細明體" charset="-120"/>
              </a:rPr>
              <a:t>It is decomposed into 254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(Why it is equal to 254?)</a:t>
            </a:r>
            <a:r>
              <a:rPr lang="en-US" altLang="zh-TW" dirty="0">
                <a:ea typeface="新細明體" charset="-120"/>
              </a:rPr>
              <a:t> subnets</a:t>
            </a:r>
          </a:p>
          <a:p>
            <a:pPr lvl="2"/>
            <a:r>
              <a:rPr lang="en-US" altLang="zh-TW" dirty="0">
                <a:ea typeface="新細明體" charset="-120"/>
              </a:rPr>
              <a:t>143.89.1.0  to 143.89.254.0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0A731-4AB8-D742-9137-EE4DED48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8F26-118E-7044-85D8-4164BBCE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3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F3ACC-8B31-274B-9613-969C5966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Classic Naming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37125-8819-7142-BEF0-C8554B7D3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07547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It is still widely used, but not in some latest Linux distributions (e.g. CentOS 8)</a:t>
            </a:r>
          </a:p>
          <a:p>
            <a:r>
              <a:rPr lang="en-US" sz="3600" dirty="0"/>
              <a:t>The Classic Naming Scheme for Network Interfaces</a:t>
            </a:r>
          </a:p>
          <a:p>
            <a:pPr lvl="1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lo</a:t>
            </a:r>
            <a:r>
              <a:rPr lang="en-US" sz="3200" dirty="0"/>
              <a:t> refers to the loop back interface (still in use)</a:t>
            </a:r>
          </a:p>
          <a:p>
            <a:pPr lvl="1"/>
            <a:r>
              <a:rPr lang="en-US" sz="3200" dirty="0"/>
              <a:t>Classic Naming Scheme for Ethernet</a:t>
            </a:r>
            <a:endParaRPr lang="en-US" sz="2800" dirty="0"/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eth0, eth1…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eth0</a:t>
            </a:r>
            <a:r>
              <a:rPr lang="en-US" sz="2800" dirty="0"/>
              <a:t> refers to the first Ethernet interface</a:t>
            </a:r>
          </a:p>
          <a:p>
            <a:pPr lvl="2"/>
            <a:r>
              <a:rPr lang="en-US" sz="2800" dirty="0"/>
              <a:t>If you have installed more than one NIC card, you may have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eth1, eth2…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13E17-04FB-B64C-9A88-4FE86128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CCF78-F409-3640-B600-2142FC8F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97334A-F6BD-AD42-BDCC-B46EEC4398B4}"/>
              </a:ext>
            </a:extLst>
          </p:cNvPr>
          <p:cNvSpPr txBox="1"/>
          <p:nvPr/>
        </p:nvSpPr>
        <p:spPr>
          <a:xfrm>
            <a:off x="8153400" y="520074"/>
            <a:ext cx="3669621" cy="10156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Predictable Network Interface Names should be used in CentOS 8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421184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0011-4C51-EB4F-9D3B-BA66DBB4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Network + Netmask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5582-D883-A24D-A788-D85CCD4D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Sometimes, it is hard to read a netmask (e.g. 255.255.255.0)</a:t>
            </a:r>
          </a:p>
          <a:p>
            <a:r>
              <a:rPr lang="en-US" dirty="0"/>
              <a:t>We can shorten the notation as follows:</a:t>
            </a:r>
          </a:p>
          <a:p>
            <a:pPr lvl="1"/>
            <a:r>
              <a:rPr lang="en-US" dirty="0"/>
              <a:t>192.168.5.0/24</a:t>
            </a:r>
          </a:p>
          <a:p>
            <a:pPr lvl="1"/>
            <a:r>
              <a:rPr lang="en-US" dirty="0"/>
              <a:t>It means a network (192.16.5.0) with a netmask (255.255.255.0) because there are 24 bit of 1s followed by 8 bits of 0s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192.168.5.0/24 can be further broken down to 4 subnets:</a:t>
            </a:r>
          </a:p>
          <a:p>
            <a:pPr lvl="2"/>
            <a:r>
              <a:rPr lang="en-US" dirty="0"/>
              <a:t>192.168.5.0/26</a:t>
            </a:r>
          </a:p>
          <a:p>
            <a:pPr lvl="2"/>
            <a:r>
              <a:rPr lang="en-US" dirty="0"/>
              <a:t>192.168.5.64/26</a:t>
            </a:r>
          </a:p>
          <a:p>
            <a:pPr lvl="2"/>
            <a:r>
              <a:rPr lang="en-US" dirty="0"/>
              <a:t>192.168.5.128/26</a:t>
            </a:r>
          </a:p>
          <a:p>
            <a:pPr lvl="2"/>
            <a:r>
              <a:rPr lang="en-US" dirty="0"/>
              <a:t>192.168.5.192/26</a:t>
            </a:r>
          </a:p>
          <a:p>
            <a:pPr lvl="2"/>
            <a:r>
              <a:rPr lang="en-US" dirty="0"/>
              <a:t>Subnet mask: 255.255.255.192, and the remaining 6 bits for the host identifier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1FE57-17A6-054B-ABD5-5DEA759A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598F8-D401-D044-8FB4-8C48DA80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638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Reasons for making subnets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internal division of network </a:t>
            </a:r>
          </a:p>
          <a:p>
            <a:pPr lvl="1"/>
            <a:r>
              <a:rPr lang="en-US" altLang="zh-TW" dirty="0"/>
              <a:t>In HKUST, if a subnet mask 255.255.255.0 is applied</a:t>
            </a:r>
          </a:p>
          <a:p>
            <a:pPr lvl="2">
              <a:defRPr/>
            </a:pP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>
                <a:ea typeface="新細明體" charset="-120"/>
                <a:hlinkClick r:id="rId2"/>
              </a:rPr>
              <a:t>cse.ust.hk</a:t>
            </a:r>
            <a:r>
              <a:rPr lang="en-US" altLang="zh-TW" dirty="0">
                <a:ea typeface="新細明體" charset="-120"/>
              </a:rPr>
              <a:t>)  =&gt; (143.89.40.0) </a:t>
            </a:r>
          </a:p>
          <a:p>
            <a:pPr lvl="2">
              <a:defRPr/>
            </a:pP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>
                <a:ea typeface="新細明體" charset="-120"/>
                <a:hlinkClick r:id="rId3"/>
              </a:rPr>
              <a:t>ee.ust.hk</a:t>
            </a:r>
            <a:r>
              <a:rPr lang="en-US" altLang="zh-TW" dirty="0">
                <a:ea typeface="新細明體" charset="-120"/>
              </a:rPr>
              <a:t>) =&gt; (143.89.44.0)</a:t>
            </a:r>
          </a:p>
          <a:p>
            <a:pPr lvl="2">
              <a:defRPr/>
            </a:pP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>
                <a:ea typeface="新細明體" charset="-120"/>
                <a:hlinkClick r:id="rId4"/>
              </a:rPr>
              <a:t>ust.hk</a:t>
            </a:r>
            <a:r>
              <a:rPr lang="en-US" altLang="zh-TW" dirty="0">
                <a:ea typeface="新細明體" charset="-120"/>
              </a:rPr>
              <a:t>) =&gt; (143.89.14.0)</a:t>
            </a:r>
          </a:p>
          <a:p>
            <a:pPr lvl="1">
              <a:defRPr/>
            </a:pPr>
            <a:r>
              <a:rPr lang="en-US" altLang="zh-TW" dirty="0">
                <a:ea typeface="新細明體" charset="-120"/>
              </a:rPr>
              <a:t>It supports at most 254 departments, each department has 254 IP addresses</a:t>
            </a:r>
          </a:p>
          <a:p>
            <a:pPr lvl="1">
              <a:defRPr/>
            </a:pPr>
            <a:endParaRPr lang="en-US" altLang="zh-TW" dirty="0">
              <a:ea typeface="新細明體" charset="-120"/>
            </a:endParaRPr>
          </a:p>
          <a:p>
            <a:pPr lvl="1"/>
            <a:endParaRPr lang="zh-TW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A03F6-5D2C-7C4B-AE38-56ECE2F78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3B6B3-ED1C-E141-810F-4FF639CF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897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Criteria of Creating Subnets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Subnets are maintained by the network administrators based on the following criteria</a:t>
            </a:r>
          </a:p>
          <a:p>
            <a:pPr lvl="1"/>
            <a:r>
              <a:rPr lang="en-US" altLang="zh-TW" dirty="0"/>
              <a:t>Physical (between two Ethernets)</a:t>
            </a:r>
          </a:p>
          <a:p>
            <a:pPr lvl="1"/>
            <a:r>
              <a:rPr lang="en-US" altLang="zh-TW" dirty="0"/>
              <a:t>Administrative (between two departments)</a:t>
            </a:r>
          </a:p>
          <a:p>
            <a:pPr lvl="1"/>
            <a:r>
              <a:rPr lang="en-US" altLang="zh-TW" dirty="0"/>
              <a:t>Geographical (between two locations)</a:t>
            </a:r>
          </a:p>
          <a:p>
            <a:pPr lvl="1"/>
            <a:endParaRPr lang="zh-TW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B66B5-E6AF-5E4F-A7EC-8B7DF763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088E5-C8BE-2D46-81BD-A51695716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964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Gateways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Hosts on a given physical network  can only talk to other hosts within the network</a:t>
            </a:r>
          </a:p>
          <a:p>
            <a:r>
              <a:rPr lang="en-US" altLang="zh-TW" dirty="0"/>
              <a:t>The usage of gateways</a:t>
            </a:r>
          </a:p>
          <a:p>
            <a:pPr lvl="1"/>
            <a:r>
              <a:rPr lang="en-US" altLang="zh-TW" dirty="0"/>
              <a:t>All other hosts can be accessed only through special-purpose machines called </a:t>
            </a:r>
            <a:r>
              <a:rPr lang="en-US" altLang="zh-TW" dirty="0">
                <a:solidFill>
                  <a:srgbClr val="FF0000"/>
                </a:solidFill>
              </a:rPr>
              <a:t>gateways</a:t>
            </a:r>
          </a:p>
          <a:p>
            <a:pPr lvl="1"/>
            <a:r>
              <a:rPr lang="en-US" altLang="zh-TW" dirty="0"/>
              <a:t>A gateway is a host that is connected to two or more physical networks simultaneously and is configured to switch packets between them</a:t>
            </a:r>
          </a:p>
          <a:p>
            <a:r>
              <a:rPr lang="en-US" altLang="zh-TW" dirty="0"/>
              <a:t>We can use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altLang="zh-TW" dirty="0"/>
              <a:t> command to find a gateway computer </a:t>
            </a:r>
          </a:p>
          <a:p>
            <a:pPr lvl="1"/>
            <a:r>
              <a:rPr lang="en-US" altLang="zh-TW" dirty="0"/>
              <a:t>Details will be covered in the next lesson</a:t>
            </a:r>
            <a:endParaRPr lang="zh-TW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AE13D5-DC56-9849-A384-14779C37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D9C020-5D87-B544-8DD0-36C8C024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959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44986A-16EA-8748-8202-3368A6BFC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so far?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E7E8E94-78CE-E448-843D-FE5BA273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59C63-1B54-E945-A59B-83693469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7C227-A25E-0640-8437-5A7210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854C3-28C9-DC47-8F55-42ECD968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Predictable Network Interface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66154-2BBD-D841-8E79-F86CE8E97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names have two-character prefixes based on the type of interface: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/>
              <a:t> for Ethernet,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wl</a:t>
            </a:r>
            <a:r>
              <a:rPr lang="en-US" dirty="0"/>
              <a:t> for wireless LAN (WLAN),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</a:t>
            </a:r>
            <a:r>
              <a:rPr lang="en-US" dirty="0"/>
              <a:t> for wireless wide area network (WWAN).</a:t>
            </a:r>
          </a:p>
          <a:p>
            <a:r>
              <a:rPr lang="en-US" dirty="0"/>
              <a:t>The names have the following types: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o&lt;index&gt;</a:t>
            </a:r>
          </a:p>
          <a:p>
            <a:pPr lvl="2"/>
            <a:r>
              <a:rPr lang="en-US" dirty="0"/>
              <a:t>On-board device index number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s&lt;slot&gt;[f&lt;function&gt;][d&lt;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&gt;]</a:t>
            </a:r>
          </a:p>
          <a:p>
            <a:pPr lvl="2"/>
            <a:r>
              <a:rPr lang="en-US" dirty="0" err="1"/>
              <a:t>Hotplug</a:t>
            </a:r>
            <a:r>
              <a:rPr lang="en-US" dirty="0"/>
              <a:t> slot index number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x&lt;MAC&gt;</a:t>
            </a:r>
          </a:p>
          <a:p>
            <a:pPr lvl="2"/>
            <a:r>
              <a:rPr lang="en-US" dirty="0"/>
              <a:t>MAC address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[P&lt;domain&gt;]p&lt;bus&gt;s&lt;slot&gt;[f&lt;function&gt;][d&lt;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&gt;]</a:t>
            </a:r>
          </a:p>
          <a:p>
            <a:pPr lvl="2"/>
            <a:r>
              <a:rPr lang="en-US" dirty="0"/>
              <a:t>PCI geographical location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[P&lt;domain&gt;]p&lt;bus&gt;s&lt;slot&gt;[f&lt;function&gt;][u&lt;port&gt;][..][c&lt;config&gt;][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&lt;interface&gt;]</a:t>
            </a:r>
          </a:p>
          <a:p>
            <a:pPr lvl="2"/>
            <a:r>
              <a:rPr lang="en-US" dirty="0"/>
              <a:t>USB port number chain</a:t>
            </a:r>
          </a:p>
          <a:p>
            <a:pPr lvl="1"/>
            <a:r>
              <a:rPr lang="en-US" dirty="0"/>
              <a:t>Details: </a:t>
            </a:r>
            <a:r>
              <a:rPr lang="en-US" dirty="0">
                <a:hlinkClick r:id="rId3"/>
              </a:rPr>
              <a:t>https://access.redhat.com/documentation/en-us/red_hat_enterprise_linux/7/html/networking_guide/sec-understanding_the_predictable_network_interface_device_names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D06D9-B27C-1A43-8A74-14338732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45151-4050-8B4E-BA79-80811D4B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0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C232-5515-3849-9F01-A52319548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Predictable Network Interface Names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6C032-DAF8-2D40-96B0-AECF21092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/>
              <a:t> command will be introduced in great details in the next lesson</a:t>
            </a:r>
          </a:p>
          <a:p>
            <a:pPr lvl="1"/>
            <a:r>
              <a:rPr lang="en-US" dirty="0"/>
              <a:t>Please don’t copy the result to the workbook exercise</a:t>
            </a:r>
          </a:p>
          <a:p>
            <a:pPr lvl="1"/>
            <a:r>
              <a:rPr lang="en-US" dirty="0"/>
              <a:t>Our lab machines may have different configurations</a:t>
            </a:r>
          </a:p>
          <a:p>
            <a:r>
              <a:rPr lang="en-US" dirty="0"/>
              <a:t>Example after running a command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link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</a:t>
            </a:r>
            <a:r>
              <a:rPr lang="en-US" dirty="0">
                <a:cs typeface="Courier New" panose="02070309020205020404" pitchFamily="49" charset="0"/>
              </a:rPr>
              <a:t> refers to the loop back interface (using the classic naming scheme)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enp0s3</a:t>
            </a:r>
            <a:r>
              <a:rPr lang="en-US" dirty="0">
                <a:cs typeface="Courier New" panose="02070309020205020404" pitchFamily="49" charset="0"/>
              </a:rPr>
              <a:t> refers to the Ethernet interface (using predictable network interface names) 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p0</a:t>
            </a:r>
            <a:r>
              <a:rPr lang="en-US" dirty="0">
                <a:cs typeface="Courier New" panose="02070309020205020404" pitchFamily="49" charset="0"/>
              </a:rPr>
              <a:t> means bus number 0,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s3</a:t>
            </a:r>
            <a:r>
              <a:rPr lang="en-US" dirty="0">
                <a:cs typeface="Courier New" panose="02070309020205020404" pitchFamily="49" charset="0"/>
              </a:rPr>
              <a:t> means slot index 3 (see previous slide)</a:t>
            </a:r>
          </a:p>
          <a:p>
            <a:pPr lvl="1"/>
            <a:endParaRPr lang="en-US" dirty="0"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7339B-DBEF-0E41-9AF1-839F3803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65648-4CC5-2B46-8148-4E0E8BE9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D8ACBA-2EF4-1B41-B138-1C366289D8A0}"/>
              </a:ext>
            </a:extLst>
          </p:cNvPr>
          <p:cNvSpPr/>
          <p:nvPr/>
        </p:nvSpPr>
        <p:spPr>
          <a:xfrm>
            <a:off x="534444" y="5233140"/>
            <a:ext cx="11377808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1: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lo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: &lt;LOOPBACK,UP,LOWER_UP&gt;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mtu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65536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qdisc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noqueue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state UNKNOWN mode DEFAULT group default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qlen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1000</a:t>
            </a:r>
            <a:endParaRPr lang="en-HK" sz="1200" dirty="0">
              <a:latin typeface="Courier New" panose="02070309020205020404" pitchFamily="49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   link/loopback 00:00:00:00:00:00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brd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00:00:00:00:00:00</a:t>
            </a:r>
            <a:endParaRPr lang="en-HK" sz="1200" dirty="0">
              <a:latin typeface="Courier New" panose="02070309020205020404" pitchFamily="49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2: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enp0s3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: &lt;BROADCAST,MULTICAST,UP,LOWER_UP&gt;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mtu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1500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qdisc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fq_codel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state UP mode DEFAULT group default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qlen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1000</a:t>
            </a:r>
            <a:endParaRPr lang="en-HK" sz="1200" dirty="0">
              <a:latin typeface="Courier New" panose="02070309020205020404" pitchFamily="49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   link/ether 08:00:27:cd:61:5d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brd</a:t>
            </a:r>
            <a:r>
              <a:rPr lang="en-US" sz="1200" dirty="0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ea typeface="PMingLiU" panose="02020500000000000000" pitchFamily="18" charset="-120"/>
                <a:cs typeface="Times New Roman" panose="02020603050405020304" pitchFamily="18" charset="0"/>
              </a:rPr>
              <a:t>ff:ff:ff:ff:ff:ff</a:t>
            </a:r>
            <a:endParaRPr lang="en-HK" sz="1200" dirty="0">
              <a:latin typeface="Courier New" panose="02070309020205020404" pitchFamily="49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D21D98-5288-2944-8F94-5AE211CF7F10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27689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Domain Names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Domain Names</a:t>
            </a:r>
          </a:p>
          <a:p>
            <a:pPr lvl="1"/>
            <a:r>
              <a:rPr lang="en-US" altLang="zh-TW" dirty="0"/>
              <a:t>IP addresses are hard to memorize</a:t>
            </a:r>
          </a:p>
          <a:p>
            <a:pPr lvl="1"/>
            <a:r>
              <a:rPr lang="en-US" altLang="zh-TW" dirty="0"/>
              <a:t>Usually,  a domain name is required to bind with an IP address</a:t>
            </a:r>
          </a:p>
          <a:p>
            <a:pPr lvl="2"/>
            <a:r>
              <a:rPr lang="en-US" altLang="zh-TW" dirty="0">
                <a:ea typeface="新細明體" charset="-120"/>
              </a:rPr>
              <a:t>www.cse.ust.hk =&gt; </a:t>
            </a:r>
            <a:r>
              <a:rPr lang="en-US" altLang="zh-TW" dirty="0">
                <a:latin typeface="Courier New" panose="02070309020205020404" pitchFamily="49" charset="0"/>
                <a:ea typeface="新細明體" charset="-120"/>
                <a:cs typeface="Courier New" panose="02070309020205020404" pitchFamily="49" charset="0"/>
              </a:rPr>
              <a:t>143.89.40.27</a:t>
            </a:r>
            <a:r>
              <a:rPr lang="en-US" altLang="zh-TW" dirty="0">
                <a:ea typeface="新細明體" charset="-120"/>
              </a:rPr>
              <a:t> </a:t>
            </a:r>
          </a:p>
          <a:p>
            <a:pPr lvl="3"/>
            <a:r>
              <a:rPr lang="en-US" altLang="zh-TW" dirty="0">
                <a:ea typeface="新細明體" charset="-120"/>
              </a:rPr>
              <a:t>a fixed IP binding for a HKUST network address</a:t>
            </a:r>
          </a:p>
          <a:p>
            <a:pPr lvl="2"/>
            <a:r>
              <a:rPr lang="en-US" altLang="zh-TW" dirty="0" err="1">
                <a:ea typeface="新細明體" charset="-120"/>
              </a:rPr>
              <a:t>hkpeterpeter.github.io</a:t>
            </a:r>
            <a:r>
              <a:rPr lang="en-US" altLang="zh-TW" dirty="0">
                <a:ea typeface="新細明體" charset="-120"/>
              </a:rPr>
              <a:t> =&gt; </a:t>
            </a:r>
            <a:r>
              <a:rPr lang="en-US" altLang="zh-TW" dirty="0">
                <a:latin typeface="Courier New" panose="02070309020205020404" pitchFamily="49" charset="0"/>
                <a:ea typeface="新細明體" charset="-120"/>
                <a:cs typeface="Courier New" panose="02070309020205020404" pitchFamily="49" charset="0"/>
              </a:rPr>
              <a:t>185.199.109.153</a:t>
            </a:r>
            <a:r>
              <a:rPr lang="en-US" altLang="zh-TW" dirty="0">
                <a:ea typeface="新細明體" charset="-120"/>
              </a:rPr>
              <a:t> </a:t>
            </a:r>
          </a:p>
          <a:p>
            <a:pPr lvl="3"/>
            <a:r>
              <a:rPr lang="en-US" altLang="zh-TW" dirty="0">
                <a:ea typeface="新細明體" charset="-120"/>
              </a:rPr>
              <a:t>The binding may not be a fixed</a:t>
            </a:r>
          </a:p>
          <a:p>
            <a:r>
              <a:rPr lang="en-US" altLang="zh-TW" dirty="0">
                <a:ea typeface="新細明體" charset="-120"/>
              </a:rPr>
              <a:t>A quick demo by using the </a:t>
            </a:r>
            <a:r>
              <a:rPr lang="en-US" altLang="zh-TW" dirty="0">
                <a:latin typeface="Courier New" panose="02070309020205020404" pitchFamily="49" charset="0"/>
                <a:ea typeface="新細明體" charset="-120"/>
                <a:cs typeface="Courier New" panose="02070309020205020404" pitchFamily="49" charset="0"/>
              </a:rPr>
              <a:t>ping</a:t>
            </a:r>
            <a:r>
              <a:rPr lang="en-US" altLang="zh-TW" dirty="0">
                <a:ea typeface="新細明體" charset="-120"/>
              </a:rPr>
              <a:t> command</a:t>
            </a:r>
            <a:endParaRPr lang="en-US" altLang="zh-TW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0C64A-6CCA-A441-A826-BEE3B108774E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5683E-D425-204F-AA9F-E5693993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0E6B9-354F-3143-A311-100349262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4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61AE-9C54-DC4D-99C3-EBDB42E1C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Name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F492-4A19-004F-8AF0-07413E539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Companies that offered domain name registration:</a:t>
            </a:r>
          </a:p>
          <a:p>
            <a:pPr lvl="1"/>
            <a:r>
              <a:rPr lang="en-US" dirty="0"/>
              <a:t>Hong Kong Domain Name Registration: </a:t>
            </a:r>
            <a:r>
              <a:rPr lang="en-US" dirty="0">
                <a:hlinkClick r:id="rId2"/>
              </a:rPr>
              <a:t>https://www.hkdnr.hk</a:t>
            </a:r>
            <a:endParaRPr lang="en-US" dirty="0"/>
          </a:p>
          <a:p>
            <a:pPr lvl="1"/>
            <a:r>
              <a:rPr lang="en-US" dirty="0" err="1"/>
              <a:t>GoDaddy.com</a:t>
            </a:r>
            <a:endParaRPr lang="en-US" dirty="0"/>
          </a:p>
          <a:p>
            <a:pPr lvl="1"/>
            <a:r>
              <a:rPr lang="en-US" dirty="0"/>
              <a:t>Many other commercial alternatives</a:t>
            </a:r>
          </a:p>
          <a:p>
            <a:r>
              <a:rPr lang="en-US" dirty="0"/>
              <a:t>Free sub-domain name registration</a:t>
            </a:r>
          </a:p>
          <a:p>
            <a:pPr lvl="1"/>
            <a:r>
              <a:rPr lang="en-US" dirty="0"/>
              <a:t>no-</a:t>
            </a:r>
            <a:r>
              <a:rPr lang="en-US" dirty="0" err="1"/>
              <a:t>ip.com</a:t>
            </a:r>
            <a:r>
              <a:rPr lang="en-US" dirty="0"/>
              <a:t> and some free webhosting companies</a:t>
            </a:r>
          </a:p>
          <a:p>
            <a:pPr lvl="1"/>
            <a:r>
              <a:rPr lang="en-US" dirty="0"/>
              <a:t>You can even use GitHub pages to host your static website for FREE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hlinkClick r:id="rId3"/>
              </a:rPr>
              <a:t>https://hkpeterpeter.github.io/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0B879-8B5E-024D-98DB-79236673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413F52-46B1-EF43-8671-EC1A139C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0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The IP Addressing Scheme (ipv4)</a:t>
            </a:r>
            <a:endParaRPr lang="zh-TW" altLang="en-US">
              <a:ea typeface="新細明體" charset="-120"/>
            </a:endParaRP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TW" dirty="0">
                <a:ea typeface="新細明體" charset="-120"/>
              </a:rPr>
              <a:t>The IP addressing scheme for IPv4</a:t>
            </a:r>
          </a:p>
          <a:p>
            <a:pPr lvl="1">
              <a:defRPr/>
            </a:pPr>
            <a:r>
              <a:rPr lang="en-US" altLang="zh-TW" dirty="0">
                <a:ea typeface="新細明體" charset="-120"/>
              </a:rPr>
              <a:t>Each host is </a:t>
            </a:r>
            <a:r>
              <a:rPr lang="en-US" altLang="zh-TW" b="1" u="sng" dirty="0">
                <a:solidFill>
                  <a:srgbClr val="FF0000"/>
                </a:solidFill>
                <a:ea typeface="新細明體" charset="-120"/>
              </a:rPr>
              <a:t>assigned a unique 32-bit number</a:t>
            </a:r>
            <a:r>
              <a:rPr lang="en-US" altLang="zh-TW" b="1" dirty="0"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within the same network</a:t>
            </a:r>
            <a:endParaRPr lang="en-US" altLang="zh-TW" u="sng" dirty="0">
              <a:solidFill>
                <a:srgbClr val="FF0000"/>
              </a:solidFill>
              <a:ea typeface="新細明體" charset="-120"/>
            </a:endParaRPr>
          </a:p>
          <a:p>
            <a:pPr lvl="1">
              <a:defRPr/>
            </a:pPr>
            <a:r>
              <a:rPr lang="en-US" altLang="zh-TW" dirty="0">
                <a:ea typeface="新細明體" charset="-120"/>
              </a:rPr>
              <a:t>This address is known as the host’s IP address</a:t>
            </a:r>
          </a:p>
          <a:p>
            <a:pPr lvl="2">
              <a:defRPr/>
            </a:pP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>
                <a:ea typeface="新細明體" charset="-120"/>
                <a:hlinkClick r:id="rId3"/>
              </a:rPr>
              <a:t>www.cse.ust.hk</a:t>
            </a:r>
            <a:r>
              <a:rPr lang="en-US" altLang="zh-TW" dirty="0">
                <a:ea typeface="新細明體" charset="-120"/>
              </a:rPr>
              <a:t>) =&gt; (143.89.40.27) </a:t>
            </a:r>
          </a:p>
          <a:p>
            <a:pPr lvl="2">
              <a:defRPr/>
            </a:pP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>
                <a:ea typeface="新細明體" charset="-120"/>
                <a:hlinkClick r:id="rId4"/>
              </a:rPr>
              <a:t>www.ee.ust.hk</a:t>
            </a:r>
            <a:r>
              <a:rPr lang="en-US" altLang="zh-TW" dirty="0">
                <a:ea typeface="新細明體" charset="-120"/>
              </a:rPr>
              <a:t>) =&gt; (143.89.44.246)</a:t>
            </a:r>
          </a:p>
          <a:p>
            <a:pPr lvl="2">
              <a:defRPr/>
            </a:pP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>
                <a:ea typeface="新細明體" charset="-120"/>
                <a:hlinkClick r:id="rId5"/>
              </a:rPr>
              <a:t>www.ust.hk</a:t>
            </a:r>
            <a:r>
              <a:rPr lang="en-US" altLang="zh-TW" dirty="0">
                <a:ea typeface="新細明體" charset="-120"/>
              </a:rPr>
              <a:t>) =&gt; (143.89.14.34)</a:t>
            </a:r>
          </a:p>
          <a:p>
            <a:pPr>
              <a:defRPr/>
            </a:pPr>
            <a:r>
              <a:rPr lang="en-US" altLang="zh-TW" dirty="0">
                <a:ea typeface="新細明體" charset="-120"/>
              </a:rPr>
              <a:t>What is your observation based on these examples?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C9E3A8-3435-486B-94F5-E7E6F76C4335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C93E6B-D89C-C04C-8245-05165761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215054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The IP address Hierarchy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IP address is divided into two parts</a:t>
            </a:r>
          </a:p>
          <a:p>
            <a:r>
              <a:rPr lang="en-US" altLang="zh-TW" dirty="0">
                <a:ea typeface="新細明體" charset="-120"/>
              </a:rPr>
              <a:t>A </a:t>
            </a:r>
            <a:r>
              <a:rPr lang="en-US" altLang="zh-TW" u="sng" dirty="0">
                <a:solidFill>
                  <a:srgbClr val="FF0000"/>
                </a:solidFill>
                <a:ea typeface="新細明體" charset="-120"/>
              </a:rPr>
              <a:t>prefix</a:t>
            </a:r>
            <a:r>
              <a:rPr lang="en-US" altLang="zh-TW" dirty="0">
                <a:ea typeface="新細明體" charset="-120"/>
              </a:rPr>
              <a:t> part</a:t>
            </a:r>
          </a:p>
          <a:p>
            <a:pPr lvl="1"/>
            <a:r>
              <a:rPr lang="en-US" altLang="zh-TW" dirty="0">
                <a:ea typeface="新細明體" charset="-120"/>
              </a:rPr>
              <a:t>Identifies the physical network </a:t>
            </a:r>
          </a:p>
          <a:p>
            <a:pPr lvl="1"/>
            <a:r>
              <a:rPr lang="en-US" altLang="zh-TW" dirty="0">
                <a:ea typeface="新細明體" charset="-120"/>
              </a:rPr>
              <a:t>Each network is assigned a unique network number</a:t>
            </a:r>
          </a:p>
          <a:p>
            <a:r>
              <a:rPr lang="en-US" altLang="zh-TW" dirty="0">
                <a:ea typeface="新細明體" charset="-120"/>
              </a:rPr>
              <a:t>A </a:t>
            </a:r>
            <a:r>
              <a:rPr lang="en-US" altLang="zh-TW" u="sng" dirty="0">
                <a:solidFill>
                  <a:srgbClr val="FF0000"/>
                </a:solidFill>
                <a:ea typeface="新細明體" charset="-120"/>
              </a:rPr>
              <a:t>suffix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part</a:t>
            </a:r>
          </a:p>
          <a:p>
            <a:pPr lvl="1"/>
            <a:r>
              <a:rPr lang="en-US" altLang="zh-TW" dirty="0">
                <a:ea typeface="新細明體" charset="-120"/>
              </a:rPr>
              <a:t>Identifies a computer on the network </a:t>
            </a:r>
          </a:p>
          <a:p>
            <a:pPr lvl="1"/>
            <a:r>
              <a:rPr lang="en-US" altLang="zh-TW" dirty="0">
                <a:ea typeface="新細明體" charset="-120"/>
              </a:rPr>
              <a:t>Inside the same network, the prefix parts are the SAME, only the suffix parts are different</a:t>
            </a:r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3C4A5-18FF-4EA7-9CA7-D68C6FFF6099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27FBA0-6940-D342-B70E-5721D921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258173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2757</Words>
  <Application>Microsoft Macintosh PowerPoint</Application>
  <PresentationFormat>Widescreen</PresentationFormat>
  <Paragraphs>333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Office Theme</vt:lpstr>
      <vt:lpstr>USTM17  Linux Network Administration</vt:lpstr>
      <vt:lpstr>Network Interfaces in Linux</vt:lpstr>
      <vt:lpstr>The Classic Naming Scheme</vt:lpstr>
      <vt:lpstr>Predictable Network Interface Names</vt:lpstr>
      <vt:lpstr>Predictable Network Interface Names </vt:lpstr>
      <vt:lpstr>Domain Names</vt:lpstr>
      <vt:lpstr>Domain Name Registration</vt:lpstr>
      <vt:lpstr>The IP Addressing Scheme (ipv4)</vt:lpstr>
      <vt:lpstr>The IP address Hierarchy</vt:lpstr>
      <vt:lpstr>Properties of IP addressing scheme</vt:lpstr>
      <vt:lpstr>Bits on prefix and suffix</vt:lpstr>
      <vt:lpstr>Method 1: Classful IP addressing</vt:lpstr>
      <vt:lpstr>Class A, B and C</vt:lpstr>
      <vt:lpstr>Examples of classful IP addressing</vt:lpstr>
      <vt:lpstr>Examples of classful IP addressing</vt:lpstr>
      <vt:lpstr>Examples of classful IP addressing</vt:lpstr>
      <vt:lpstr>Special IP addresses</vt:lpstr>
      <vt:lpstr>Network address and broadcast address</vt:lpstr>
      <vt:lpstr>How to use broadcasting?</vt:lpstr>
      <vt:lpstr>Using loopback address (127.0.0.1)</vt:lpstr>
      <vt:lpstr>Ranges of the private network addresses</vt:lpstr>
      <vt:lpstr>Problem of Classful IP addressing</vt:lpstr>
      <vt:lpstr>Classless Addressing</vt:lpstr>
      <vt:lpstr>Motivation of subnet mask</vt:lpstr>
      <vt:lpstr>Computation of the prefix/suffix of classless addressing (Ex. 1)</vt:lpstr>
      <vt:lpstr>Computation of the prefix/suffix of classless addressing (Ex. 2)</vt:lpstr>
      <vt:lpstr>Computation of the prefix/suffix of classless addressing (Ex. 3)</vt:lpstr>
      <vt:lpstr>Computation of the prefix/suffix of classless addressing (Ex. 4)</vt:lpstr>
      <vt:lpstr>Sub Networks (subnets)</vt:lpstr>
      <vt:lpstr>Notation: Network + Netmask</vt:lpstr>
      <vt:lpstr>Reasons for making subnets</vt:lpstr>
      <vt:lpstr>Criteria of Creating Subnets</vt:lpstr>
      <vt:lpstr>Gateways</vt:lpstr>
      <vt:lpstr>Any questions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 Lun Peter CHUNG</dc:creator>
  <cp:lastModifiedBy>Kai Lun Peter CHUNG</cp:lastModifiedBy>
  <cp:revision>42</cp:revision>
  <dcterms:created xsi:type="dcterms:W3CDTF">2020-11-11T07:58:25Z</dcterms:created>
  <dcterms:modified xsi:type="dcterms:W3CDTF">2021-01-03T01:25:19Z</dcterms:modified>
</cp:coreProperties>
</file>