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44" r:id="rId13"/>
    <p:sldId id="335" r:id="rId14"/>
    <p:sldId id="336" r:id="rId15"/>
    <p:sldId id="338" r:id="rId16"/>
    <p:sldId id="337" r:id="rId17"/>
    <p:sldId id="339" r:id="rId18"/>
    <p:sldId id="340" r:id="rId19"/>
    <p:sldId id="341" r:id="rId20"/>
    <p:sldId id="342" r:id="rId21"/>
    <p:sldId id="343" r:id="rId22"/>
    <p:sldId id="32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51"/>
    <p:restoredTop sz="94680"/>
  </p:normalViewPr>
  <p:slideViewPr>
    <p:cSldViewPr snapToGrid="0" snapToObjects="1">
      <p:cViewPr varScale="1">
        <p:scale>
          <a:sx n="91" d="100"/>
          <a:sy n="91" d="100"/>
        </p:scale>
        <p:origin x="208" y="2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BCA43-6327-444B-8442-C958A4FA4F46}" type="datetimeFigureOut">
              <a:rPr lang="en-US" smtClean="0"/>
              <a:t>12/7/20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72EA7-093A-3947-A1A7-7D463417E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9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972E-08B1-C24E-8C1F-CBD9EDF39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ECC8F-09B9-C348-B24D-E3385D5F8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32FB3-DFDB-4B4F-BE70-B75BF004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840-E90E-9744-A11E-13C78B02DD4A}" type="datetime1">
              <a:rPr lang="en-HK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F1B74-3FC6-4D47-ABA9-11AAC8D4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8033-8440-6C4D-B382-668E5046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8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0E51-3246-1B41-9811-0DCD83A9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51ACD-03B1-1449-BDDD-7D61FEB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8B233-7CC9-6142-BE29-3A1452CB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10CE-56D4-D64B-8BAC-BFD1A70A6067}" type="datetime1">
              <a:rPr lang="en-HK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81044-C18E-794C-8B3D-C32A903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C937-CC78-8E4B-BC11-1CDA7244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5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334D6-B936-E149-9827-05C981830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18465-A421-8843-9D82-D2A5C2DD0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11144-0867-574C-BFAC-1E147293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EE03-0723-884F-8D47-6D76F536B68F}" type="datetime1">
              <a:rPr lang="en-HK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E23DC-8694-AB47-859B-821747EE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FDC9-DDAC-8945-A70F-7122F19B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8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241F-3180-E54B-AF3C-383F7F75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2804-17D3-9C45-97D5-67E8C9C8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A3311-B055-9941-8158-B6C75CB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6D8C-6003-354F-99C2-1BB15CCA4A45}" type="datetime1">
              <a:rPr lang="en-HK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C01C-3FD0-AD49-8BF4-43F9808A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41A2-4BBC-A94E-BAF7-BD8EC742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D57C-E136-534A-9D38-550B59B8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D0D9F-667F-DA4E-BE91-524F473E7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598E8-408E-D54D-919E-6B9C8446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E696-666D-EC44-9F9C-617C0722652D}" type="datetime1">
              <a:rPr lang="en-HK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5F00F-8649-AE48-AAF9-302A5D27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0CE94-2B80-364F-8B75-AA7DF904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6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17E9-5F99-C64F-8D03-27D243B0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D46B7-EE8A-AA49-8FAE-E77E38F39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30232-9955-864F-A1E3-9CF3717B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3BE31-3582-3442-B834-3C2965D3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D2A-2ECA-0E40-A0F5-116918255FA8}" type="datetime1">
              <a:rPr lang="en-HK" smtClean="0"/>
              <a:t>7/12/2020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0D0B8-257D-7F40-BDDE-75AB458E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9EEF0-7D06-BC4F-9634-6EBFF1D4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936DA-0BBE-134E-8E97-079F15A7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6EC21-DA87-DA4C-8845-4F3FCA687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42256-F983-3B4F-ADE1-3DB3014B9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AC432B-DB21-8A46-B820-3EA41539F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A43F6F-A714-F14E-9D02-2514966D1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D4857-78BA-1C4B-B1C9-D3ED851F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CB2-98F2-FA4D-89FC-A14D874F354C}" type="datetime1">
              <a:rPr lang="en-HK" smtClean="0"/>
              <a:t>7/12/2020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AB5DA-EEFB-274B-8923-F952AB3C3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E9360B-38C8-6341-B175-77ABF6283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DF9C-D565-934A-9F5D-2C2D1095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167A9-3FF1-1245-BC2E-B2DB56A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81FD-84A0-C94F-B9A4-46F63111C050}" type="datetime1">
              <a:rPr lang="en-HK" smtClean="0"/>
              <a:t>7/12/2020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B728B-1D39-7645-AF72-388090F7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CFEC4F-483C-3045-9586-5F4FF0E2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769D3-36F2-774E-89C2-61CB28E0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EC42-3B60-4C4A-B98C-EA63116C841A}" type="datetime1">
              <a:rPr lang="en-HK" smtClean="0"/>
              <a:t>7/12/2020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D5C8E-F3E1-224F-82B2-D877E8B6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CBDA5-BC66-2C4D-A322-8D93A9E2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3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6725B-2888-AD40-8AF8-19D22DEA7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F9DD-06C5-C549-B4C8-B4AEFD187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13EDD-7D4D-124E-9832-4B41481F1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198ED-D620-8F49-A638-A32FE040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3388-0421-9D44-86C5-E3975A60FBA1}" type="datetime1">
              <a:rPr lang="en-HK" smtClean="0"/>
              <a:t>7/12/2020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B7B96-1ED6-E741-9DFA-E839EB6E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0E72C-55BB-564F-8456-99DB14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2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BB52-5D59-A149-8184-58733066D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3534B-2914-0046-BB9B-BCE4531CA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252A5-3487-B04B-8FAA-459E4E0DC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EBB9A-DFFA-F745-AA3A-676966F83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FB08-A916-1F46-BAE9-219F0618494F}" type="datetime1">
              <a:rPr lang="en-HK" smtClean="0"/>
              <a:t>7/12/2020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B94FE-3E9D-1544-BBA4-F6DBD318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8EF2D-6488-884D-B865-EAA0676D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572E2-496C-4F44-9E8C-6F2C84DB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3D1D4-C104-9348-B7E8-C4A044F1E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68A41-B17B-FC44-A293-0137A97B8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9466C-B965-6E49-B43F-428200373481}" type="datetime1">
              <a:rPr lang="en-HK" smtClean="0"/>
              <a:t>7/12/2020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60BE4-2D53-6B41-AFC7-3914C1FD9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84F03-A53F-7845-B4FB-D321EF57A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6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wireshark/wireshark/-/wikis/CaptureFilter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om/wireshark/wireshark/-/wikis/DisplayFilte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C228-D0F0-C542-94F5-1EEEBCA92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USTM17 </a:t>
            </a:r>
            <a:br>
              <a:rPr lang="en-US" dirty="0"/>
            </a:br>
            <a:r>
              <a:rPr lang="en-US" dirty="0"/>
              <a:t>Linux Network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8EC88-1229-1047-9387-4F6A5F92F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 Lesson 4: TCP/IP Networking Tools</a:t>
            </a:r>
          </a:p>
          <a:p>
            <a:endParaRPr lang="en-US" dirty="0"/>
          </a:p>
          <a:p>
            <a:r>
              <a:rPr lang="en-US" dirty="0"/>
              <a:t>Peter CHUNG (</a:t>
            </a:r>
            <a:r>
              <a:rPr lang="en-US" dirty="0" err="1"/>
              <a:t>cspeter@cse.ust.hk</a:t>
            </a:r>
            <a:r>
              <a:rPr lang="en-US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E75AF-7BE9-3948-8CDD-4165A6B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977F5-3F23-ED45-A7E1-712E2E2F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544603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63C2D-6629-6240-95EB-55C5499AB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Routing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8DDAD-C6F6-BA43-8AE5-D8C9A5277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add or delete entries from the routing table</a:t>
            </a:r>
          </a:p>
          <a:p>
            <a:r>
              <a:rPr lang="en-US" dirty="0"/>
              <a:t>This adds the route:</a:t>
            </a:r>
            <a:br>
              <a:rPr lang="en-US" dirty="0"/>
            </a:br>
            <a:r>
              <a:rPr lang="en-US" dirty="0"/>
              <a:t>“For the network </a:t>
            </a:r>
            <a:r>
              <a:rPr lang="en-HK" dirty="0"/>
              <a:t>143.89.44.0/24, send to 143.89.44.0/24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# </a:t>
            </a:r>
            <a:r>
              <a:rPr lang="en-US" sz="2000" dirty="0" err="1">
                <a:latin typeface="Courier" pitchFamily="2" charset="0"/>
              </a:rPr>
              <a:t>ip</a:t>
            </a:r>
            <a:r>
              <a:rPr lang="en-US" sz="2000" dirty="0">
                <a:latin typeface="Courier" pitchFamily="2" charset="0"/>
              </a:rPr>
              <a:t> route add </a:t>
            </a:r>
            <a:r>
              <a:rPr lang="en-HK" sz="2000" dirty="0">
                <a:latin typeface="Courier" pitchFamily="2" charset="0"/>
              </a:rPr>
              <a:t>143.89.44.0/24 via 143.89.130.254 </a:t>
            </a:r>
            <a:r>
              <a:rPr lang="en-US" sz="2000" dirty="0">
                <a:latin typeface="Courier" pitchFamily="2" charset="0"/>
              </a:rPr>
              <a:t>dev </a:t>
            </a:r>
            <a:r>
              <a:rPr lang="en-US" sz="2000" b="1" dirty="0">
                <a:latin typeface="Courier" pitchFamily="2" charset="0"/>
              </a:rPr>
              <a:t>enp0s3</a:t>
            </a:r>
          </a:p>
          <a:p>
            <a:endParaRPr lang="en-US" dirty="0"/>
          </a:p>
          <a:p>
            <a:r>
              <a:rPr lang="en-US" dirty="0"/>
              <a:t>This deletes the default route</a:t>
            </a:r>
            <a:endParaRPr lang="en-HK" dirty="0"/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# </a:t>
            </a:r>
            <a:r>
              <a:rPr lang="en-US" sz="2000" dirty="0" err="1">
                <a:latin typeface="Courier" pitchFamily="2" charset="0"/>
              </a:rPr>
              <a:t>ip</a:t>
            </a:r>
            <a:r>
              <a:rPr lang="en-US" sz="2000" dirty="0">
                <a:latin typeface="Courier" pitchFamily="2" charset="0"/>
              </a:rPr>
              <a:t> route del default via 143.89.130.254 dev </a:t>
            </a:r>
            <a:r>
              <a:rPr lang="en-US" sz="2000" b="1" dirty="0">
                <a:latin typeface="Courier" pitchFamily="2" charset="0"/>
              </a:rPr>
              <a:t>enp0s3</a:t>
            </a:r>
            <a:endParaRPr lang="en-HK" sz="2000" b="1" dirty="0">
              <a:latin typeface="Courier" pitchFamily="2" charset="0"/>
            </a:endParaRPr>
          </a:p>
          <a:p>
            <a:endParaRPr lang="en-US" dirty="0"/>
          </a:p>
          <a:p>
            <a:r>
              <a:rPr lang="en-US" dirty="0"/>
              <a:t>You may need to change the network interface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D27803-8FCD-874A-9213-C384088B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F8091-C256-E041-91D0-1DD1DDE2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15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6EFCD-1727-8E45-9FFF-13F118258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Traceroute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1E0DC-0DC7-934C-8E82-866D6750F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IPv4 packets, the </a:t>
            </a:r>
            <a:r>
              <a:rPr lang="en-US" b="1" dirty="0"/>
              <a:t>Time-to-Live</a:t>
            </a:r>
            <a:r>
              <a:rPr lang="en-US" dirty="0"/>
              <a:t> (TTL) field specifies how many time the packet can be forwarded</a:t>
            </a:r>
          </a:p>
          <a:p>
            <a:pPr lvl="1"/>
            <a:r>
              <a:rPr lang="en-US" dirty="0"/>
              <a:t>If a packet is forwarded by a router, TTL </a:t>
            </a:r>
            <a:r>
              <a:rPr lang="en-US" b="1" dirty="0"/>
              <a:t>decreases</a:t>
            </a:r>
            <a:r>
              <a:rPr lang="en-US" dirty="0"/>
              <a:t> by 1</a:t>
            </a:r>
          </a:p>
          <a:p>
            <a:pPr lvl="1"/>
            <a:r>
              <a:rPr lang="en-US" dirty="0"/>
              <a:t>When </a:t>
            </a:r>
            <a:r>
              <a:rPr lang="en-US" b="1" dirty="0"/>
              <a:t>TTL reaches 0</a:t>
            </a:r>
            <a:r>
              <a:rPr lang="en-US" dirty="0"/>
              <a:t>, the packet is dropped (not forwarded)</a:t>
            </a:r>
          </a:p>
          <a:p>
            <a:pPr lvl="1"/>
            <a:r>
              <a:rPr lang="en-US" dirty="0"/>
              <a:t>The router </a:t>
            </a:r>
            <a:r>
              <a:rPr lang="en-US" b="1" i="1" dirty="0"/>
              <a:t>may</a:t>
            </a:r>
            <a:r>
              <a:rPr lang="en-US" dirty="0"/>
              <a:t> return an ICMP (Internet Control Message Protocol) packet </a:t>
            </a:r>
            <a:r>
              <a:rPr lang="en-US" b="1" dirty="0"/>
              <a:t>to the sender</a:t>
            </a:r>
            <a:r>
              <a:rPr lang="en-US" dirty="0"/>
              <a:t> that the packet was not forwarded</a:t>
            </a:r>
          </a:p>
          <a:p>
            <a:pPr lvl="1"/>
            <a:endParaRPr lang="en-US" dirty="0"/>
          </a:p>
          <a:p>
            <a:r>
              <a:rPr lang="en-US" b="1" dirty="0"/>
              <a:t>traceroute</a:t>
            </a:r>
            <a:r>
              <a:rPr lang="en-US" dirty="0"/>
              <a:t> is an utility that send series of packets with </a:t>
            </a:r>
            <a:r>
              <a:rPr lang="en-US" b="1" dirty="0"/>
              <a:t>increasing TTL</a:t>
            </a:r>
            <a:r>
              <a:rPr lang="en-US" dirty="0"/>
              <a:t>: TTL=1, TTL=2, TTL=3, … So the intermediate routers leading to the destination can be discovered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23E6B-7EBC-434E-B2B2-D3BE765E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AC182-B5F5-4448-9C61-3E50E610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28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8821-BB6E-364E-AB0A-7E2964099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Traceroute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F3BF0-A0DB-8545-8743-C15CC598F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traceroute -I </a:t>
            </a:r>
            <a:r>
              <a:rPr lang="en-US" sz="2400" dirty="0" err="1">
                <a:latin typeface="Courier" pitchFamily="2" charset="0"/>
              </a:rPr>
              <a:t>www.google.com</a:t>
            </a:r>
            <a:endParaRPr lang="en-HK" sz="2400" dirty="0">
              <a:latin typeface="Courier" pitchFamily="2" charset="0"/>
            </a:endParaRPr>
          </a:p>
          <a:p>
            <a:r>
              <a:rPr lang="en-US" dirty="0"/>
              <a:t>Trace route to </a:t>
            </a:r>
            <a:r>
              <a:rPr lang="en-US" dirty="0">
                <a:hlinkClick r:id="rId2"/>
              </a:rPr>
              <a:t>www.google.com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security concerns, organizations may not reply ICMP packets when TTL reaches 0. In this case, * * * is observed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A63F3-C1B3-504A-A33A-6D551F00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E472C7-6436-A349-9242-70F6DCF62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72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96F92-8F9E-3C43-A702-AED37C590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Wireshark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05C52-3157-2E48-834B-8CFC252FD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Wireshark is a useful utility for capturing and showing network traffic (packets).</a:t>
            </a:r>
          </a:p>
          <a:p>
            <a:endParaRPr lang="en-US" dirty="0"/>
          </a:p>
          <a:p>
            <a:r>
              <a:rPr lang="en-US" dirty="0"/>
              <a:t>The command-line program is </a:t>
            </a:r>
            <a:r>
              <a:rPr lang="en-US" b="1" dirty="0" err="1"/>
              <a:t>tshark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CCCF27-7E08-234B-B586-7E8777224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67910-01BB-1A42-8FCC-90A0C13F8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49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0B79E-C5CC-714E-88BC-B37F40D99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Wireshark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46333-43EC-1041-9000-67D1B49DE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Capture and display all packets from an interface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</a:t>
            </a:r>
            <a:r>
              <a:rPr lang="en-US" sz="2400" dirty="0" err="1">
                <a:latin typeface="Courier" pitchFamily="2" charset="0"/>
              </a:rPr>
              <a:t>tshark</a:t>
            </a:r>
            <a:r>
              <a:rPr lang="en-US" sz="2400" dirty="0">
                <a:latin typeface="Courier" pitchFamily="2" charset="0"/>
              </a:rPr>
              <a:t> -</a:t>
            </a:r>
            <a:r>
              <a:rPr lang="en-US" sz="2400" dirty="0" err="1">
                <a:latin typeface="Courier" pitchFamily="2" charset="0"/>
              </a:rPr>
              <a:t>i</a:t>
            </a:r>
            <a:r>
              <a:rPr lang="en-US" sz="2400" dirty="0">
                <a:latin typeface="Courier" pitchFamily="2" charset="0"/>
              </a:rPr>
              <a:t> enp0s3</a:t>
            </a:r>
          </a:p>
          <a:p>
            <a:endParaRPr lang="en-US" dirty="0"/>
          </a:p>
          <a:p>
            <a:r>
              <a:rPr lang="en-US" dirty="0"/>
              <a:t>By default, the following information is shown</a:t>
            </a:r>
          </a:p>
          <a:p>
            <a:pPr lvl="1"/>
            <a:r>
              <a:rPr lang="en-US" dirty="0"/>
              <a:t>Frame number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/>
              <a:t>Source IP address</a:t>
            </a:r>
          </a:p>
          <a:p>
            <a:pPr lvl="1"/>
            <a:r>
              <a:rPr lang="en-US" dirty="0"/>
              <a:t>Destination IP address</a:t>
            </a:r>
          </a:p>
          <a:p>
            <a:pPr lvl="1"/>
            <a:r>
              <a:rPr lang="en-US" dirty="0"/>
              <a:t>Protocol</a:t>
            </a:r>
          </a:p>
          <a:p>
            <a:pPr lvl="1"/>
            <a:r>
              <a:rPr lang="en-US" dirty="0"/>
              <a:t>Length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81C816-E040-D74E-8523-33DACA57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F98CA-AB56-0348-8F42-62A10109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59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6354A-2D4E-AC40-868A-D3CB76DC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Wireshark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7AE06-9F4A-CB4E-9A72-107E81AC3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Switch to another terminal using </a:t>
            </a:r>
            <a:r>
              <a:rPr lang="en-US" dirty="0" err="1"/>
              <a:t>ALT+Left</a:t>
            </a:r>
            <a:r>
              <a:rPr lang="en-US" dirty="0"/>
              <a:t> Arrow or </a:t>
            </a:r>
            <a:r>
              <a:rPr lang="en-US" dirty="0" err="1"/>
              <a:t>ALT+Right</a:t>
            </a:r>
            <a:r>
              <a:rPr lang="en-US" dirty="0"/>
              <a:t> Arrow</a:t>
            </a:r>
          </a:p>
          <a:p>
            <a:endParaRPr lang="en-US" dirty="0"/>
          </a:p>
          <a:p>
            <a:r>
              <a:rPr lang="en-US" dirty="0"/>
              <a:t>Generate network traffic by ping (ICMP) or </a:t>
            </a:r>
            <a:r>
              <a:rPr lang="en-US" dirty="0" err="1"/>
              <a:t>wget</a:t>
            </a:r>
            <a:r>
              <a:rPr lang="en-US" dirty="0"/>
              <a:t> (HTTP)</a:t>
            </a:r>
          </a:p>
          <a:p>
            <a:endParaRPr lang="en-US" dirty="0"/>
          </a:p>
          <a:p>
            <a:r>
              <a:rPr lang="en-US" dirty="0"/>
              <a:t>Press CTRL+C to stop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FC872-AEC7-2F4B-B905-2D68236C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CF911-9F40-A14A-ADC6-B639CD68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66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A9138-AF2F-2D4C-BCFB-FEAE7D37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Wireshark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28405-110E-F04B-996D-404253D3E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 the number of packets to capture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</a:t>
            </a:r>
            <a:r>
              <a:rPr lang="en-US" sz="2400" dirty="0" err="1">
                <a:latin typeface="Courier" pitchFamily="2" charset="0"/>
              </a:rPr>
              <a:t>tshark</a:t>
            </a:r>
            <a:r>
              <a:rPr lang="en-US" sz="2400" dirty="0">
                <a:latin typeface="Courier" pitchFamily="2" charset="0"/>
              </a:rPr>
              <a:t> -</a:t>
            </a:r>
            <a:r>
              <a:rPr lang="en-US" sz="2400" dirty="0" err="1">
                <a:latin typeface="Courier" pitchFamily="2" charset="0"/>
              </a:rPr>
              <a:t>i</a:t>
            </a:r>
            <a:r>
              <a:rPr lang="en-US" sz="2400" dirty="0">
                <a:latin typeface="Courier" pitchFamily="2" charset="0"/>
              </a:rPr>
              <a:t> enp0s3 -c 10</a:t>
            </a:r>
            <a:endParaRPr lang="en-HK" sz="2400" dirty="0">
              <a:latin typeface="Courier" pitchFamily="2" charset="0"/>
            </a:endParaRPr>
          </a:p>
          <a:p>
            <a:endParaRPr lang="en-HK" dirty="0"/>
          </a:p>
          <a:p>
            <a:r>
              <a:rPr lang="en-HK" dirty="0"/>
              <a:t>Save the capture to a file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</a:t>
            </a:r>
            <a:r>
              <a:rPr lang="en-US" sz="2400" dirty="0" err="1">
                <a:latin typeface="Courier" pitchFamily="2" charset="0"/>
              </a:rPr>
              <a:t>tshark</a:t>
            </a:r>
            <a:r>
              <a:rPr lang="en-US" sz="2400" dirty="0">
                <a:latin typeface="Courier" pitchFamily="2" charset="0"/>
              </a:rPr>
              <a:t> -</a:t>
            </a:r>
            <a:r>
              <a:rPr lang="en-US" sz="2400" dirty="0" err="1">
                <a:latin typeface="Courier" pitchFamily="2" charset="0"/>
              </a:rPr>
              <a:t>i</a:t>
            </a:r>
            <a:r>
              <a:rPr lang="en-US" sz="2400" dirty="0">
                <a:latin typeface="Courier" pitchFamily="2" charset="0"/>
              </a:rPr>
              <a:t> enp0s3 -c 10 -w /</a:t>
            </a:r>
            <a:r>
              <a:rPr lang="en-US" sz="2400" dirty="0" err="1">
                <a:latin typeface="Courier" pitchFamily="2" charset="0"/>
              </a:rPr>
              <a:t>tmp</a:t>
            </a:r>
            <a:r>
              <a:rPr lang="en-US" sz="2400" dirty="0">
                <a:latin typeface="Courier" pitchFamily="2" charset="0"/>
              </a:rPr>
              <a:t>/</a:t>
            </a:r>
            <a:r>
              <a:rPr lang="en-US" sz="2400" dirty="0" err="1">
                <a:latin typeface="Courier" pitchFamily="2" charset="0"/>
              </a:rPr>
              <a:t>capture.pcap</a:t>
            </a:r>
            <a:endParaRPr lang="en-HK" sz="2400" dirty="0">
              <a:latin typeface="Courier" pitchFamily="2" charset="0"/>
            </a:endParaRPr>
          </a:p>
          <a:p>
            <a:endParaRPr lang="en-HK" dirty="0"/>
          </a:p>
          <a:p>
            <a:r>
              <a:rPr lang="en-HK" dirty="0"/>
              <a:t>Read the capture from a file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</a:t>
            </a:r>
            <a:r>
              <a:rPr lang="en-US" sz="2400" dirty="0" err="1">
                <a:latin typeface="Courier" pitchFamily="2" charset="0"/>
              </a:rPr>
              <a:t>tshark</a:t>
            </a:r>
            <a:r>
              <a:rPr lang="en-US" sz="2400" dirty="0">
                <a:latin typeface="Courier" pitchFamily="2" charset="0"/>
              </a:rPr>
              <a:t> -r /</a:t>
            </a:r>
            <a:r>
              <a:rPr lang="en-US" sz="2400" dirty="0" err="1">
                <a:latin typeface="Courier" pitchFamily="2" charset="0"/>
              </a:rPr>
              <a:t>tmp</a:t>
            </a:r>
            <a:r>
              <a:rPr lang="en-US" sz="2400" dirty="0">
                <a:latin typeface="Courier" pitchFamily="2" charset="0"/>
              </a:rPr>
              <a:t>/</a:t>
            </a:r>
            <a:r>
              <a:rPr lang="en-US" sz="2400" dirty="0" err="1">
                <a:latin typeface="Courier" pitchFamily="2" charset="0"/>
              </a:rPr>
              <a:t>capture.pcap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31A75C-CE7F-024A-B518-1CFBF370B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84B17-C322-B74B-8FC1-838334556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07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AC0F8-5CA5-5F4A-95B3-47D16DAB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5C98A-BCB3-8143-B605-221AD828C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not helpful if all kinds of packet are captured and displayed</a:t>
            </a:r>
          </a:p>
          <a:p>
            <a:endParaRPr lang="en-US" dirty="0"/>
          </a:p>
          <a:p>
            <a:r>
              <a:rPr lang="en-US" dirty="0"/>
              <a:t>Setup capture filters using -f option</a:t>
            </a:r>
          </a:p>
          <a:p>
            <a:r>
              <a:rPr lang="en-US" dirty="0"/>
              <a:t>Only packets matching the capture filters would be captured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https://gitlab.com/wireshark/wireshark/-/wikis/CaptureFilters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058431-793D-E84A-B2EC-5499C88AC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1C8AE-EF86-5642-8C5B-1D6F6E21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63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AF670-6287-4843-9CF7-27CE202A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C3BB6-27A7-D243-A77B-117900B75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Filter only ICMP packets</a:t>
            </a:r>
          </a:p>
          <a:p>
            <a:pPr marL="0" indent="0">
              <a:buNone/>
            </a:pPr>
            <a:r>
              <a:rPr lang="en-HK" sz="2400" dirty="0">
                <a:latin typeface="Courier" pitchFamily="2" charset="0"/>
              </a:rPr>
              <a:t># </a:t>
            </a:r>
            <a:r>
              <a:rPr lang="en-HK" sz="2400" dirty="0" err="1">
                <a:latin typeface="Courier" pitchFamily="2" charset="0"/>
              </a:rPr>
              <a:t>tshark</a:t>
            </a:r>
            <a:r>
              <a:rPr lang="en-HK" sz="2400" dirty="0">
                <a:latin typeface="Courier" pitchFamily="2" charset="0"/>
              </a:rPr>
              <a:t> -</a:t>
            </a:r>
            <a:r>
              <a:rPr lang="en-HK" sz="2400" dirty="0" err="1">
                <a:latin typeface="Courier" pitchFamily="2" charset="0"/>
              </a:rPr>
              <a:t>i</a:t>
            </a:r>
            <a:r>
              <a:rPr lang="en-HK" sz="2400" dirty="0">
                <a:latin typeface="Courier" pitchFamily="2" charset="0"/>
              </a:rPr>
              <a:t> enp0s3 -f "</a:t>
            </a:r>
            <a:r>
              <a:rPr lang="en-HK" sz="2400" dirty="0" err="1">
                <a:latin typeface="Courier" pitchFamily="2" charset="0"/>
              </a:rPr>
              <a:t>icmp</a:t>
            </a:r>
            <a:r>
              <a:rPr lang="en-HK" sz="2400" dirty="0">
                <a:latin typeface="Courier" pitchFamily="2" charset="0"/>
              </a:rPr>
              <a:t>" </a:t>
            </a:r>
          </a:p>
          <a:p>
            <a:endParaRPr lang="en-HK" dirty="0"/>
          </a:p>
          <a:p>
            <a:r>
              <a:rPr lang="en-HK" dirty="0"/>
              <a:t>Filter only HTTP traffic</a:t>
            </a:r>
          </a:p>
          <a:p>
            <a:pPr marL="0" indent="0">
              <a:buNone/>
            </a:pPr>
            <a:r>
              <a:rPr lang="en-HK" sz="2400" dirty="0">
                <a:latin typeface="Courier" pitchFamily="2" charset="0"/>
              </a:rPr>
              <a:t># </a:t>
            </a:r>
            <a:r>
              <a:rPr lang="en-HK" sz="2400" dirty="0" err="1">
                <a:latin typeface="Courier" pitchFamily="2" charset="0"/>
              </a:rPr>
              <a:t>tshark</a:t>
            </a:r>
            <a:r>
              <a:rPr lang="en-HK" sz="2400" dirty="0">
                <a:latin typeface="Courier" pitchFamily="2" charset="0"/>
              </a:rPr>
              <a:t> -</a:t>
            </a:r>
            <a:r>
              <a:rPr lang="en-HK" sz="2400" dirty="0" err="1">
                <a:latin typeface="Courier" pitchFamily="2" charset="0"/>
              </a:rPr>
              <a:t>i</a:t>
            </a:r>
            <a:r>
              <a:rPr lang="en-HK" sz="2400" dirty="0">
                <a:latin typeface="Courier" pitchFamily="2" charset="0"/>
              </a:rPr>
              <a:t> enp0s3 </a:t>
            </a:r>
            <a:r>
              <a:rPr lang="en-US" sz="2400" dirty="0">
                <a:latin typeface="Courier" pitchFamily="2" charset="0"/>
              </a:rPr>
              <a:t>-f "</a:t>
            </a:r>
            <a:r>
              <a:rPr lang="en-US" sz="2400" dirty="0" err="1">
                <a:latin typeface="Courier" pitchFamily="2" charset="0"/>
              </a:rPr>
              <a:t>tcp</a:t>
            </a:r>
            <a:r>
              <a:rPr lang="en-US" sz="2400" dirty="0">
                <a:latin typeface="Courier" pitchFamily="2" charset="0"/>
              </a:rPr>
              <a:t> port 80"</a:t>
            </a:r>
            <a:endParaRPr lang="en-HK" sz="2400" dirty="0">
              <a:latin typeface="Courier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4F055-1D74-CD45-9234-2D9B94CDE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7DA44-01A7-8F4E-9EFF-394631C1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DB0FC-BF2A-344D-919A-4652F0D5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Customization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1DE49-E688-4C45-894D-0FE03DFFD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display specific information from the captured packets</a:t>
            </a:r>
          </a:p>
          <a:p>
            <a:pPr lvl="1"/>
            <a:r>
              <a:rPr lang="en-US" dirty="0"/>
              <a:t>Use -T fields to tell </a:t>
            </a:r>
            <a:r>
              <a:rPr lang="en-US" dirty="0" err="1"/>
              <a:t>wireshark</a:t>
            </a:r>
            <a:r>
              <a:rPr lang="en-US" dirty="0"/>
              <a:t> to display the fields, and</a:t>
            </a:r>
          </a:p>
          <a:p>
            <a:pPr lvl="1"/>
            <a:r>
              <a:rPr lang="en-US" dirty="0"/>
              <a:t>Use -e to specify the fields</a:t>
            </a:r>
          </a:p>
          <a:p>
            <a:pPr lvl="1"/>
            <a:endParaRPr lang="en-US" dirty="0"/>
          </a:p>
          <a:p>
            <a:r>
              <a:rPr lang="en-US" dirty="0">
                <a:hlinkClick r:id="rId2"/>
              </a:rPr>
              <a:t>https://gitlab.com/wireshark/wireshark/-/wikis/DisplayFilters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88A718-9319-4243-959C-AC384E1FD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C95FB-033F-DA4D-AC95-3EF0689A7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4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65B6D-86CD-2740-9624-7A1E1295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C66E1-39DD-A04D-9FCD-F79A13EA4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iproute2</a:t>
            </a:r>
            <a:r>
              <a:rPr lang="en-US" dirty="0"/>
              <a:t> software suite is a collection of utilities providing user control and monitoring networking in Linux kernel</a:t>
            </a:r>
          </a:p>
          <a:p>
            <a:r>
              <a:rPr lang="en-US" dirty="0"/>
              <a:t>It supersedes many legacy utilities tools that may not be available anymore in latest Linux distributions:</a:t>
            </a:r>
          </a:p>
          <a:p>
            <a:pPr lvl="1"/>
            <a:r>
              <a:rPr lang="en-US" dirty="0"/>
              <a:t>ifconfig, netstat, route, </a:t>
            </a:r>
            <a:r>
              <a:rPr lang="en-US" dirty="0" err="1"/>
              <a:t>arp</a:t>
            </a:r>
            <a:r>
              <a:rPr lang="en-US" dirty="0"/>
              <a:t>,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30EB65-C756-6A42-8E92-620BF707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A90AC-1635-EF40-A6F6-4C7E97078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45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A1D1A-E848-1E44-8128-A1AF97FB3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Customization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FDB29-E77E-B443-AF5E-5AFDD65AE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Example fields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Display the relative time and source and destination IP address only</a:t>
            </a:r>
          </a:p>
          <a:p>
            <a:pPr marL="0" indent="0">
              <a:buNone/>
            </a:pPr>
            <a:r>
              <a:rPr lang="en-US" sz="2200" dirty="0">
                <a:latin typeface="Courier" pitchFamily="2" charset="0"/>
              </a:rPr>
              <a:t># </a:t>
            </a:r>
            <a:r>
              <a:rPr lang="en-US" sz="2200" dirty="0" err="1">
                <a:latin typeface="Courier" pitchFamily="2" charset="0"/>
              </a:rPr>
              <a:t>tshark</a:t>
            </a:r>
            <a:r>
              <a:rPr lang="en-US" sz="2200" dirty="0">
                <a:latin typeface="Courier" pitchFamily="2" charset="0"/>
              </a:rPr>
              <a:t> -</a:t>
            </a:r>
            <a:r>
              <a:rPr lang="en-US" sz="2200" dirty="0" err="1">
                <a:latin typeface="Courier" pitchFamily="2" charset="0"/>
              </a:rPr>
              <a:t>i</a:t>
            </a:r>
            <a:r>
              <a:rPr lang="en-US" sz="2200" dirty="0">
                <a:latin typeface="Courier" pitchFamily="2" charset="0"/>
              </a:rPr>
              <a:t> enp0s3 -T fields -e </a:t>
            </a:r>
            <a:r>
              <a:rPr lang="en-US" sz="2200" dirty="0" err="1">
                <a:latin typeface="Courier" pitchFamily="2" charset="0"/>
              </a:rPr>
              <a:t>frame.time_relative</a:t>
            </a:r>
            <a:r>
              <a:rPr lang="en-US" sz="2200" dirty="0">
                <a:latin typeface="Courier" pitchFamily="2" charset="0"/>
              </a:rPr>
              <a:t> -e </a:t>
            </a:r>
            <a:r>
              <a:rPr lang="en-US" sz="2200" dirty="0" err="1">
                <a:latin typeface="Courier" pitchFamily="2" charset="0"/>
              </a:rPr>
              <a:t>ip.src</a:t>
            </a:r>
            <a:r>
              <a:rPr lang="en-US" sz="2200" dirty="0">
                <a:latin typeface="Courier" pitchFamily="2" charset="0"/>
              </a:rPr>
              <a:t> -e </a:t>
            </a:r>
            <a:r>
              <a:rPr lang="en-US" sz="2200" dirty="0" err="1">
                <a:latin typeface="Courier" pitchFamily="2" charset="0"/>
              </a:rPr>
              <a:t>ip.dst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BF0A1A-854E-0544-979B-E42FB4CD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58E85-A0FF-8F4B-A4CB-424A1E91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B254AFA-4516-144E-91C0-36E9F1B6B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19734"/>
              </p:ext>
            </p:extLst>
          </p:nvPr>
        </p:nvGraphicFramePr>
        <p:xfrm>
          <a:off x="838199" y="2316480"/>
          <a:ext cx="514459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2295">
                  <a:extLst>
                    <a:ext uri="{9D8B030D-6E8A-4147-A177-3AD203B41FA5}">
                      <a16:colId xmlns:a16="http://schemas.microsoft.com/office/drawing/2014/main" val="2757267082"/>
                    </a:ext>
                  </a:extLst>
                </a:gridCol>
                <a:gridCol w="2572295">
                  <a:extLst>
                    <a:ext uri="{9D8B030D-6E8A-4147-A177-3AD203B41FA5}">
                      <a16:colId xmlns:a16="http://schemas.microsoft.com/office/drawing/2014/main" val="676814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964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frame.time_relative</a:t>
                      </a:r>
                      <a:r>
                        <a:rPr lang="en-HK" dirty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Relative time of capture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393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ip.src</a:t>
                      </a:r>
                      <a:r>
                        <a:rPr lang="en-H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Source IP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399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ip.dst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Destination IP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44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tcp.srcport</a:t>
                      </a:r>
                      <a:r>
                        <a:rPr lang="en-H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Source TCP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693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tcp.dstport</a:t>
                      </a:r>
                      <a:r>
                        <a:rPr lang="en-H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Destination TCP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811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880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D6812-6B5F-E84C-89D9-9536D4E9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Customization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5F83F-8093-C249-AF5A-1E3D80B7C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 printing option using -E option</a:t>
            </a:r>
          </a:p>
          <a:p>
            <a:pPr lvl="1"/>
            <a:endParaRPr lang="en-US" dirty="0"/>
          </a:p>
          <a:p>
            <a:r>
              <a:rPr lang="en-US" dirty="0"/>
              <a:t>-E header=y</a:t>
            </a:r>
          </a:p>
          <a:p>
            <a:pPr lvl="1"/>
            <a:r>
              <a:rPr lang="en-US" dirty="0"/>
              <a:t>Print the field names as the first line of the output</a:t>
            </a:r>
          </a:p>
          <a:p>
            <a:pPr lvl="1"/>
            <a:endParaRPr lang="en-US" dirty="0"/>
          </a:p>
          <a:p>
            <a:r>
              <a:rPr lang="en-US" dirty="0"/>
              <a:t>-E separator=/t</a:t>
            </a:r>
          </a:p>
          <a:p>
            <a:pPr lvl="1"/>
            <a:r>
              <a:rPr lang="en-US" dirty="0"/>
              <a:t>Use tab as the separator characters between fields (default)</a:t>
            </a:r>
          </a:p>
          <a:p>
            <a:pPr lvl="1"/>
            <a:endParaRPr lang="en-US" dirty="0"/>
          </a:p>
          <a:p>
            <a:r>
              <a:rPr lang="en-US" dirty="0"/>
              <a:t>-E separator=/s</a:t>
            </a:r>
          </a:p>
          <a:p>
            <a:pPr lvl="1"/>
            <a:r>
              <a:rPr lang="en-US" dirty="0"/>
              <a:t>Use space as the separator characters between fields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F6EC4-21A2-8045-B418-AE1896D7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E3716-C93E-0544-A7AD-65C3F57C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59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44986A-16EA-8748-8202-3368A6BFC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so far?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E7E8E94-78CE-E448-843D-FE5BA273C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59C63-1B54-E945-A59B-83693469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7C227-A25E-0640-8437-5A7210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56F-5F1D-7A46-A791-45278C8D8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Information about Network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C3B05-E9BE-624B-A439-C30063E44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</a:t>
            </a:r>
            <a:r>
              <a:rPr lang="en-US" sz="2400" dirty="0" err="1">
                <a:latin typeface="Courier" pitchFamily="2" charset="0"/>
              </a:rPr>
              <a:t>ip</a:t>
            </a:r>
            <a:r>
              <a:rPr lang="en-US" sz="2400" dirty="0">
                <a:latin typeface="Courier" pitchFamily="2" charset="0"/>
              </a:rPr>
              <a:t> link</a:t>
            </a:r>
          </a:p>
          <a:p>
            <a:endParaRPr lang="en-US" dirty="0"/>
          </a:p>
          <a:p>
            <a:r>
              <a:rPr lang="en-US" dirty="0"/>
              <a:t>A list of network interfaces is shown</a:t>
            </a:r>
          </a:p>
          <a:p>
            <a:r>
              <a:rPr lang="en-US" dirty="0"/>
              <a:t>In the lab machines, you should see two network interfaces</a:t>
            </a:r>
          </a:p>
          <a:p>
            <a:pPr lvl="1"/>
            <a:r>
              <a:rPr lang="en-US" dirty="0">
                <a:latin typeface="Courier" pitchFamily="2" charset="0"/>
              </a:rPr>
              <a:t>lo</a:t>
            </a:r>
            <a:r>
              <a:rPr lang="en-US" dirty="0"/>
              <a:t> is the loopback interface</a:t>
            </a:r>
          </a:p>
          <a:p>
            <a:pPr lvl="1"/>
            <a:r>
              <a:rPr lang="en-US" dirty="0" err="1">
                <a:latin typeface="Courier" pitchFamily="2" charset="0"/>
              </a:rPr>
              <a:t>enpXsY</a:t>
            </a:r>
            <a:r>
              <a:rPr lang="en-US" dirty="0"/>
              <a:t> is the network interface for the link to CSE network (and Internet)</a:t>
            </a:r>
          </a:p>
          <a:p>
            <a:r>
              <a:rPr lang="en-US" dirty="0"/>
              <a:t>Depending on your machine configuration, you may have more than two network interfaces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24CFA-23D5-B440-A638-C96E0399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B636-96CF-174D-BE28-624D99BA0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4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77AD8-612D-B84D-B19F-AF2E0319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Network Address (IP Address)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1DF2B-F6AA-C14C-AC53-74B18063F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</a:t>
            </a:r>
            <a:r>
              <a:rPr lang="en-US" sz="2400" dirty="0" err="1">
                <a:latin typeface="Courier" pitchFamily="2" charset="0"/>
              </a:rPr>
              <a:t>ip</a:t>
            </a:r>
            <a:r>
              <a:rPr lang="en-US" sz="2400" dirty="0">
                <a:latin typeface="Courier" pitchFamily="2" charset="0"/>
              </a:rPr>
              <a:t> address (Or # </a:t>
            </a:r>
            <a:r>
              <a:rPr lang="en-US" sz="2400" dirty="0" err="1">
                <a:latin typeface="Courier" pitchFamily="2" charset="0"/>
              </a:rPr>
              <a:t>ip</a:t>
            </a:r>
            <a:r>
              <a:rPr lang="en-US" sz="2400" dirty="0">
                <a:latin typeface="Courier" pitchFamily="2" charset="0"/>
              </a:rPr>
              <a:t> </a:t>
            </a:r>
            <a:r>
              <a:rPr lang="en-US" sz="2400" dirty="0" err="1">
                <a:latin typeface="Courier" pitchFamily="2" charset="0"/>
              </a:rPr>
              <a:t>addr</a:t>
            </a:r>
            <a:r>
              <a:rPr lang="en-US" sz="2400" dirty="0">
                <a:latin typeface="Courier" pitchFamily="2" charset="0"/>
              </a:rPr>
              <a:t>)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1: lo: &lt;LOOPBACK,UP,LOWER_UP&gt; </a:t>
            </a:r>
            <a:r>
              <a:rPr lang="en-US" sz="1800" dirty="0" err="1">
                <a:latin typeface="Courier" pitchFamily="2" charset="0"/>
              </a:rPr>
              <a:t>mtu</a:t>
            </a:r>
            <a:r>
              <a:rPr lang="en-US" sz="1800" dirty="0">
                <a:latin typeface="Courier" pitchFamily="2" charset="0"/>
              </a:rPr>
              <a:t> 65536 </a:t>
            </a:r>
            <a:r>
              <a:rPr lang="en-US" sz="1800" dirty="0" err="1">
                <a:latin typeface="Courier" pitchFamily="2" charset="0"/>
              </a:rPr>
              <a:t>qdisc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 err="1">
                <a:latin typeface="Courier" pitchFamily="2" charset="0"/>
              </a:rPr>
              <a:t>noqueue</a:t>
            </a:r>
            <a:r>
              <a:rPr lang="en-US" sz="1800" dirty="0">
                <a:latin typeface="Courier" pitchFamily="2" charset="0"/>
              </a:rPr>
              <a:t> state UNKNOWN group default </a:t>
            </a:r>
            <a:r>
              <a:rPr lang="en-US" sz="1800" dirty="0" err="1">
                <a:latin typeface="Courier" pitchFamily="2" charset="0"/>
              </a:rPr>
              <a:t>qlen</a:t>
            </a:r>
            <a:r>
              <a:rPr lang="en-US" sz="1800" dirty="0">
                <a:latin typeface="Courier" pitchFamily="2" charset="0"/>
              </a:rPr>
              <a:t> 1000</a:t>
            </a:r>
            <a:endParaRPr lang="en-HK" sz="1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    link/loopback 00:00:00:00:00:00 </a:t>
            </a:r>
            <a:r>
              <a:rPr lang="en-US" sz="1800" dirty="0" err="1">
                <a:latin typeface="Courier" pitchFamily="2" charset="0"/>
              </a:rPr>
              <a:t>brd</a:t>
            </a:r>
            <a:r>
              <a:rPr lang="en-US" sz="1800" dirty="0">
                <a:latin typeface="Courier" pitchFamily="2" charset="0"/>
              </a:rPr>
              <a:t> 00:00:00:00:00:00</a:t>
            </a:r>
            <a:endParaRPr lang="en-HK" sz="1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    </a:t>
            </a:r>
            <a:r>
              <a:rPr lang="en-US" sz="1800" b="1" dirty="0" err="1">
                <a:solidFill>
                  <a:srgbClr val="FF0000"/>
                </a:solidFill>
                <a:latin typeface="Courier" pitchFamily="2" charset="0"/>
              </a:rPr>
              <a:t>inet</a:t>
            </a:r>
            <a:r>
              <a:rPr lang="en-US" sz="1800" b="1" dirty="0">
                <a:solidFill>
                  <a:srgbClr val="FF0000"/>
                </a:solidFill>
                <a:latin typeface="Courier" pitchFamily="2" charset="0"/>
              </a:rPr>
              <a:t> 127.0.0.1/8</a:t>
            </a:r>
            <a:r>
              <a:rPr lang="en-US" sz="1800" dirty="0">
                <a:latin typeface="Courier" pitchFamily="2" charset="0"/>
              </a:rPr>
              <a:t> scope host lo</a:t>
            </a:r>
            <a:endParaRPr lang="en-HK" sz="1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       </a:t>
            </a:r>
            <a:r>
              <a:rPr lang="en-US" sz="1800" dirty="0" err="1">
                <a:latin typeface="Courier" pitchFamily="2" charset="0"/>
              </a:rPr>
              <a:t>valid_lft</a:t>
            </a:r>
            <a:r>
              <a:rPr lang="en-US" sz="1800" dirty="0">
                <a:latin typeface="Courier" pitchFamily="2" charset="0"/>
              </a:rPr>
              <a:t> forever </a:t>
            </a:r>
            <a:r>
              <a:rPr lang="en-US" sz="1800" dirty="0" err="1">
                <a:latin typeface="Courier" pitchFamily="2" charset="0"/>
              </a:rPr>
              <a:t>preferred_lft</a:t>
            </a:r>
            <a:r>
              <a:rPr lang="en-US" sz="1800" dirty="0">
                <a:latin typeface="Courier" pitchFamily="2" charset="0"/>
              </a:rPr>
              <a:t> forever</a:t>
            </a:r>
            <a:endParaRPr lang="en-HK" sz="1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    </a:t>
            </a:r>
            <a:r>
              <a:rPr lang="en-US" sz="1800" b="1" dirty="0">
                <a:latin typeface="Courier" pitchFamily="2" charset="0"/>
              </a:rPr>
              <a:t>inet6 ::1/128</a:t>
            </a:r>
            <a:r>
              <a:rPr lang="en-US" sz="1800" dirty="0">
                <a:latin typeface="Courier" pitchFamily="2" charset="0"/>
              </a:rPr>
              <a:t> scope host</a:t>
            </a:r>
            <a:endParaRPr lang="en-HK" sz="1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       </a:t>
            </a:r>
            <a:r>
              <a:rPr lang="en-US" sz="1800" dirty="0" err="1">
                <a:latin typeface="Courier" pitchFamily="2" charset="0"/>
              </a:rPr>
              <a:t>valid_lft</a:t>
            </a:r>
            <a:r>
              <a:rPr lang="en-US" sz="1800" dirty="0">
                <a:latin typeface="Courier" pitchFamily="2" charset="0"/>
              </a:rPr>
              <a:t> forever </a:t>
            </a:r>
            <a:r>
              <a:rPr lang="en-US" sz="1800" dirty="0" err="1">
                <a:latin typeface="Courier" pitchFamily="2" charset="0"/>
              </a:rPr>
              <a:t>preferred_lft</a:t>
            </a:r>
            <a:r>
              <a:rPr lang="en-US" sz="1800" dirty="0">
                <a:latin typeface="Courier" pitchFamily="2" charset="0"/>
              </a:rPr>
              <a:t> forever</a:t>
            </a:r>
          </a:p>
          <a:p>
            <a:r>
              <a:rPr lang="en-HK" dirty="0"/>
              <a:t>For the loopback interface, the IPv4 address is 127.0.0.1. The IPv6 address is ::1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90719-FB82-2A4F-ABD7-411D3D8C6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8B75A-5E86-D54E-8E9D-05CF068E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0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859A6-33BF-994D-8440-47B04AC6E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Information in the Routing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64FB1-02C0-0445-9AD2-24AF1A057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# </a:t>
            </a:r>
            <a:r>
              <a:rPr lang="en-US" dirty="0" err="1">
                <a:latin typeface="Courier" pitchFamily="2" charset="0"/>
              </a:rPr>
              <a:t>ip</a:t>
            </a:r>
            <a:r>
              <a:rPr lang="en-US" dirty="0">
                <a:latin typeface="Courier" pitchFamily="2" charset="0"/>
              </a:rPr>
              <a:t> route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routing table describes how packets should be forwarded</a:t>
            </a:r>
          </a:p>
          <a:p>
            <a:r>
              <a:rPr lang="en-US" dirty="0"/>
              <a:t>The entry </a:t>
            </a:r>
            <a:r>
              <a:rPr lang="en-US" b="1" dirty="0"/>
              <a:t>default via X</a:t>
            </a:r>
            <a:r>
              <a:rPr lang="en-US" dirty="0"/>
              <a:t> is the default entry. </a:t>
            </a:r>
            <a:r>
              <a:rPr lang="en-US" b="1" dirty="0"/>
              <a:t>X</a:t>
            </a:r>
            <a:r>
              <a:rPr lang="en-US" dirty="0"/>
              <a:t> is the </a:t>
            </a:r>
            <a:r>
              <a:rPr lang="en-US" b="1" dirty="0"/>
              <a:t>default gateway</a:t>
            </a:r>
          </a:p>
          <a:p>
            <a:r>
              <a:rPr lang="en-US" dirty="0"/>
              <a:t>All packets by default are sent to this default gateway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0B6F6-89CA-E849-A21B-0AECE9EAF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8A7CBD-8B81-7948-ADA2-2F8322E4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520FC-C43E-6346-A546-696E08EC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Currently Assigned DNS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F634B-4DEB-7B49-93C6-91812812A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</a:t>
            </a:r>
            <a:r>
              <a:rPr lang="en-US" dirty="0">
                <a:latin typeface="Courier" pitchFamily="2" charset="0"/>
              </a:rPr>
              <a:t>/</a:t>
            </a:r>
            <a:r>
              <a:rPr lang="en-US" dirty="0" err="1">
                <a:latin typeface="Courier" pitchFamily="2" charset="0"/>
              </a:rPr>
              <a:t>etc</a:t>
            </a:r>
            <a:r>
              <a:rPr lang="en-US" dirty="0">
                <a:latin typeface="Courier" pitchFamily="2" charset="0"/>
              </a:rPr>
              <a:t>/</a:t>
            </a:r>
            <a:r>
              <a:rPr lang="en-US" dirty="0" err="1">
                <a:latin typeface="Courier" pitchFamily="2" charset="0"/>
              </a:rPr>
              <a:t>resolv.conf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  <a:p>
            <a:r>
              <a:rPr lang="en-US" b="1" dirty="0"/>
              <a:t>nameserver X</a:t>
            </a:r>
            <a:r>
              <a:rPr lang="en-US" dirty="0"/>
              <a:t>. X is the currently assigned DNS server</a:t>
            </a:r>
          </a:p>
          <a:p>
            <a:r>
              <a:rPr lang="en-US" dirty="0"/>
              <a:t>DNS server provides domain name to network address resolution</a:t>
            </a:r>
          </a:p>
          <a:p>
            <a:pPr lvl="1"/>
            <a:r>
              <a:rPr lang="en-US" dirty="0" err="1"/>
              <a:t>cse.ust.hk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143.89.41.177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A0D131-49D0-4240-BF16-677F0E172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A14B50-4EE2-CD4B-9C80-F2A7527CE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8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C9BEF-35B1-254E-BEFA-1D181E93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Address and ARP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2156E-DE78-9949-82C1-0E4C0D66C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Result of </a:t>
            </a:r>
            <a:r>
              <a:rPr lang="en-US" dirty="0" err="1">
                <a:latin typeface="Courier" pitchFamily="2" charset="0"/>
              </a:rPr>
              <a:t>ip</a:t>
            </a:r>
            <a:r>
              <a:rPr lang="en-US" dirty="0">
                <a:latin typeface="Courier" pitchFamily="2" charset="0"/>
              </a:rPr>
              <a:t> link</a:t>
            </a:r>
            <a:endParaRPr lang="en-US" sz="24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2: enp0s3: &lt;BROADCAST,MULTICAST,UP,LOWER_UP&gt; </a:t>
            </a:r>
            <a:r>
              <a:rPr lang="en-US" sz="2000" dirty="0" err="1">
                <a:latin typeface="Courier" pitchFamily="2" charset="0"/>
              </a:rPr>
              <a:t>mtu</a:t>
            </a:r>
            <a:r>
              <a:rPr lang="en-US" sz="2000" dirty="0">
                <a:latin typeface="Courier" pitchFamily="2" charset="0"/>
              </a:rPr>
              <a:t> 1500 </a:t>
            </a:r>
            <a:r>
              <a:rPr lang="en-US" sz="2000" dirty="0" err="1">
                <a:latin typeface="Courier" pitchFamily="2" charset="0"/>
              </a:rPr>
              <a:t>qdisc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fq_codel</a:t>
            </a:r>
            <a:r>
              <a:rPr lang="en-US" sz="2000" dirty="0">
                <a:latin typeface="Courier" pitchFamily="2" charset="0"/>
              </a:rPr>
              <a:t> state UP mode DEFAULT group default </a:t>
            </a:r>
            <a:r>
              <a:rPr lang="en-US" sz="2000" dirty="0" err="1">
                <a:latin typeface="Courier" pitchFamily="2" charset="0"/>
              </a:rPr>
              <a:t>qlen</a:t>
            </a:r>
            <a:r>
              <a:rPr lang="en-US" sz="2000" dirty="0">
                <a:latin typeface="Courier" pitchFamily="2" charset="0"/>
              </a:rPr>
              <a:t> 1000</a:t>
            </a:r>
            <a:endParaRPr lang="en-HK" sz="20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    link/ether 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08:00:27:cd:61:5d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brd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ff:ff:ff:ff:ff:ff</a:t>
            </a:r>
            <a:endParaRPr lang="en-HK" sz="2000" dirty="0">
              <a:latin typeface="Courier" pitchFamily="2" charset="0"/>
            </a:endParaRPr>
          </a:p>
          <a:p>
            <a:r>
              <a:rPr lang="en-US" dirty="0"/>
              <a:t>The </a:t>
            </a:r>
            <a:r>
              <a:rPr lang="en-US" b="1" dirty="0"/>
              <a:t>hardware address </a:t>
            </a:r>
            <a:r>
              <a:rPr lang="en-US" dirty="0"/>
              <a:t>of the interface is highlighted</a:t>
            </a:r>
          </a:p>
          <a:p>
            <a:r>
              <a:rPr lang="en-US" dirty="0"/>
              <a:t>For packets to be received by a network interface, hardware address must be specified</a:t>
            </a:r>
          </a:p>
          <a:p>
            <a:r>
              <a:rPr lang="en-US" b="1" dirty="0"/>
              <a:t>Address Resolution Protocol </a:t>
            </a:r>
            <a:r>
              <a:rPr lang="en-US" dirty="0"/>
              <a:t>(ARP) is the protocol to resolve network address into hardware address for IPv4</a:t>
            </a:r>
          </a:p>
          <a:p>
            <a:r>
              <a:rPr lang="en-US" dirty="0"/>
              <a:t>In IPv6, it is replaced by the </a:t>
            </a:r>
            <a:r>
              <a:rPr lang="en-US" b="1" dirty="0"/>
              <a:t>Neighborhood Discovery Protocol </a:t>
            </a:r>
            <a:r>
              <a:rPr lang="en-US" dirty="0"/>
              <a:t>(NDP)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886E0-54CF-DC41-9A3B-CBBCFA823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DD3EA0-125B-0547-938C-E7298A9A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5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36A3-2EA1-2043-9CF5-07EE5F51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Address and ARP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DBC05-25CB-E94B-B197-F7FD6052F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this is done frequently (for each packet sent), the ARP results are cached in the ARP table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</a:t>
            </a:r>
            <a:r>
              <a:rPr lang="en-US" sz="2400" dirty="0" err="1">
                <a:latin typeface="Courier" pitchFamily="2" charset="0"/>
              </a:rPr>
              <a:t>ip</a:t>
            </a:r>
            <a:r>
              <a:rPr lang="en-US" sz="2400" dirty="0">
                <a:latin typeface="Courier" pitchFamily="2" charset="0"/>
              </a:rPr>
              <a:t> neigh</a:t>
            </a:r>
            <a:endParaRPr lang="en-US" dirty="0">
              <a:latin typeface="Courier" pitchFamily="2" charset="0"/>
            </a:endParaRPr>
          </a:p>
          <a:p>
            <a:r>
              <a:rPr lang="en-US" dirty="0"/>
              <a:t>Queries the ARP table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HK" b="1" dirty="0"/>
              <a:t>10.0.2.2</a:t>
            </a:r>
            <a:r>
              <a:rPr lang="en-HK" dirty="0"/>
              <a:t> dev enp0s3 </a:t>
            </a:r>
            <a:r>
              <a:rPr lang="en-HK" dirty="0" err="1"/>
              <a:t>lladdr</a:t>
            </a:r>
            <a:r>
              <a:rPr lang="en-HK" dirty="0"/>
              <a:t> </a:t>
            </a:r>
            <a:r>
              <a:rPr lang="en-HK" b="1" dirty="0"/>
              <a:t>52:54:00:12:35:02</a:t>
            </a:r>
            <a:r>
              <a:rPr lang="en-HK" dirty="0"/>
              <a:t> REACHABLE </a:t>
            </a:r>
          </a:p>
          <a:p>
            <a:r>
              <a:rPr lang="en-US" dirty="0"/>
              <a:t>This stores the mapping of 10.0.0.2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HK" dirty="0"/>
              <a:t>52:54:00:12:35:02 for the network interface enp0s3</a:t>
            </a:r>
          </a:p>
          <a:p>
            <a:r>
              <a:rPr lang="en-HK" b="1" dirty="0"/>
              <a:t>REACHABLE</a:t>
            </a:r>
            <a:r>
              <a:rPr lang="en-HK" dirty="0"/>
              <a:t> is the status meaning that the entry is still valid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EDED6-31BD-8046-B396-74F33B1A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AC9180-0EFB-5645-A819-B41EF475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27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AE456-07E4-5946-8F2A-C0B8FE084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Address and ARP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DEB6F-95D3-F44F-B50E-1FCC55367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b="1" dirty="0"/>
              <a:t>flush</a:t>
            </a:r>
            <a:r>
              <a:rPr lang="en-US" dirty="0"/>
              <a:t> the ARP table (remove all entries):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# </a:t>
            </a:r>
            <a:r>
              <a:rPr lang="en-US" sz="2400" dirty="0" err="1">
                <a:latin typeface="Courier" pitchFamily="2" charset="0"/>
              </a:rPr>
              <a:t>ip</a:t>
            </a:r>
            <a:r>
              <a:rPr lang="en-US" sz="2400" dirty="0">
                <a:latin typeface="Courier" pitchFamily="2" charset="0"/>
              </a:rPr>
              <a:t> neigh flush dev enp0s3</a:t>
            </a:r>
            <a:endParaRPr lang="en-HK" sz="24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AE291-9C28-3645-97D6-68D378E3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236D4-1656-F345-8ED0-C6D1F3CB9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6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1340</Words>
  <Application>Microsoft Macintosh PowerPoint</Application>
  <PresentationFormat>Widescreen</PresentationFormat>
  <Paragraphs>205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</vt:lpstr>
      <vt:lpstr>Office Theme</vt:lpstr>
      <vt:lpstr>USTM17  Linux Network Administration</vt:lpstr>
      <vt:lpstr>Introduction</vt:lpstr>
      <vt:lpstr>Display Information about Network Interfaces</vt:lpstr>
      <vt:lpstr>Display Network Address (IP Address)</vt:lpstr>
      <vt:lpstr>Display Information in the Routing Table</vt:lpstr>
      <vt:lpstr>Display Currently Assigned DNS Server</vt:lpstr>
      <vt:lpstr>Hardware Address and ARP</vt:lpstr>
      <vt:lpstr>Hardware Address and ARP</vt:lpstr>
      <vt:lpstr>Hardware Address and ARP</vt:lpstr>
      <vt:lpstr>Modifying the Routing Table</vt:lpstr>
      <vt:lpstr>Traceroute</vt:lpstr>
      <vt:lpstr>Traceroute</vt:lpstr>
      <vt:lpstr>Wireshark</vt:lpstr>
      <vt:lpstr>Wireshark</vt:lpstr>
      <vt:lpstr>Wireshark</vt:lpstr>
      <vt:lpstr>Wireshark</vt:lpstr>
      <vt:lpstr>Filtering</vt:lpstr>
      <vt:lpstr>Filtering</vt:lpstr>
      <vt:lpstr>Output Customization</vt:lpstr>
      <vt:lpstr>Output Customization</vt:lpstr>
      <vt:lpstr>Output Customization</vt:lpstr>
      <vt:lpstr>Any questions so far?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 Lun Peter CHUNG</dc:creator>
  <cp:lastModifiedBy>CHIU Ho Tin</cp:lastModifiedBy>
  <cp:revision>39</cp:revision>
  <dcterms:created xsi:type="dcterms:W3CDTF">2020-11-11T07:58:25Z</dcterms:created>
  <dcterms:modified xsi:type="dcterms:W3CDTF">2020-12-07T06:47:32Z</dcterms:modified>
</cp:coreProperties>
</file>