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325" r:id="rId3"/>
    <p:sldId id="326" r:id="rId4"/>
    <p:sldId id="327" r:id="rId5"/>
    <p:sldId id="329" r:id="rId6"/>
    <p:sldId id="330" r:id="rId7"/>
    <p:sldId id="331" r:id="rId8"/>
    <p:sldId id="332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2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5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3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BCA43-6327-444B-8442-C958A4FA4F46}" type="datetimeFigureOut">
              <a:rPr lang="en-US" smtClean="0"/>
              <a:t>12/5/20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72EA7-093A-3947-A1A7-7D463417E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9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C972E-08B1-C24E-8C1F-CBD9EDF39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FECC8F-09B9-C348-B24D-E3385D5F8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32FB3-DFDB-4B4F-BE70-B75BF0045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02840-E90E-9744-A11E-13C78B02DD4A}" type="datetime1">
              <a:rPr lang="en-HK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F1B74-3FC6-4D47-ABA9-11AAC8D4A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28033-8440-6C4D-B382-668E5046D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8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70E51-3246-1B41-9811-0DCD83A9C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51ACD-03B1-1449-BDDD-7D61FEB68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8B233-7CC9-6142-BE29-3A1452CB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D10CE-56D4-D64B-8BAC-BFD1A70A6067}" type="datetime1">
              <a:rPr lang="en-HK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81044-C18E-794C-8B3D-C32A9031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4C937-CC78-8E4B-BC11-1CDA72445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5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E334D6-B936-E149-9827-05C981830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718465-A421-8843-9D82-D2A5C2DD0C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11144-0867-574C-BFAC-1E1472939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EE03-0723-884F-8D47-6D76F536B68F}" type="datetime1">
              <a:rPr lang="en-HK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E23DC-8694-AB47-859B-821747EEC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2FDC9-DDAC-8945-A70F-7122F19B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8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3241F-3180-E54B-AF3C-383F7F751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E2804-17D3-9C45-97D5-67E8C9C85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A3311-B055-9941-8158-B6C75CB1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6D8C-6003-354F-99C2-1BB15CCA4A45}" type="datetime1">
              <a:rPr lang="en-HK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9C01C-3FD0-AD49-8BF4-43F9808A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F41A2-4BBC-A94E-BAF7-BD8EC742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4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ED57C-E136-534A-9D38-550B59B8B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D0D9F-667F-DA4E-BE91-524F473E7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598E8-408E-D54D-919E-6B9C84466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7E696-666D-EC44-9F9C-617C0722652D}" type="datetime1">
              <a:rPr lang="en-HK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5F00F-8649-AE48-AAF9-302A5D27F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0CE94-2B80-364F-8B75-AA7DF9041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6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317E9-5F99-C64F-8D03-27D243B03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D46B7-EE8A-AA49-8FAE-E77E38F398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30232-9955-864F-A1E3-9CF3717BF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3BE31-3582-3442-B834-3C2965D36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4D2A-2ECA-0E40-A0F5-116918255FA8}" type="datetime1">
              <a:rPr lang="en-HK" smtClean="0"/>
              <a:t>5/12/2020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0D0B8-257D-7F40-BDDE-75AB458E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9EEF0-7D06-BC4F-9634-6EBFF1D42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7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936DA-0BBE-134E-8E97-079F15A77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6EC21-DA87-DA4C-8845-4F3FCA687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42256-F983-3B4F-ADE1-3DB3014B9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AC432B-DB21-8A46-B820-3EA41539F3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A43F6F-A714-F14E-9D02-2514966D1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6D4857-78BA-1C4B-B1C9-D3ED851FD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ECCB2-98F2-FA4D-89FC-A14D874F354C}" type="datetime1">
              <a:rPr lang="en-HK" smtClean="0"/>
              <a:t>5/12/2020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8AB5DA-EEFB-274B-8923-F952AB3C3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E9360B-38C8-6341-B175-77ABF6283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9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ADF9C-D565-934A-9F5D-2C2D10959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D167A9-3FF1-1245-BC2E-B2DB56A5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81FD-84A0-C94F-B9A4-46F63111C050}" type="datetime1">
              <a:rPr lang="en-HK" smtClean="0"/>
              <a:t>5/12/2020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9B728B-1D39-7645-AF72-388090F7F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CFEC4F-483C-3045-9586-5F4FF0E27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6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D769D3-36F2-774E-89C2-61CB28E08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EC42-3B60-4C4A-B98C-EA63116C841A}" type="datetime1">
              <a:rPr lang="en-HK" smtClean="0"/>
              <a:t>5/12/2020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BD5C8E-F3E1-224F-82B2-D877E8B64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CBDA5-BC66-2C4D-A322-8D93A9E2A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3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6725B-2888-AD40-8AF8-19D22DEA7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AF9DD-06C5-C549-B4C8-B4AEFD187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13EDD-7D4D-124E-9832-4B41481F1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198ED-D620-8F49-A638-A32FE0406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3388-0421-9D44-86C5-E3975A60FBA1}" type="datetime1">
              <a:rPr lang="en-HK" smtClean="0"/>
              <a:t>5/12/2020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B7B96-1ED6-E741-9DFA-E839EB6E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0E72C-55BB-564F-8456-99DB143B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2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ABB52-5D59-A149-8184-58733066D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A3534B-2914-0046-BB9B-BCE4531CAC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252A5-3487-B04B-8FAA-459E4E0DC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FEBB9A-DFFA-F745-AA3A-676966F83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FB08-A916-1F46-BAE9-219F0618494F}" type="datetime1">
              <a:rPr lang="en-HK" smtClean="0"/>
              <a:t>5/12/2020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B94FE-3E9D-1544-BBA4-F6DBD3185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58EF2D-6488-884D-B865-EAA0676D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8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D572E2-496C-4F44-9E8C-6F2C84DB2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3D1D4-C104-9348-B7E8-C4A044F1E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68A41-B17B-FC44-A293-0137A97B8D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9466C-B965-6E49-B43F-428200373481}" type="datetime1">
              <a:rPr lang="en-HK" smtClean="0"/>
              <a:t>5/12/2020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60BE4-2D53-6B41-AFC7-3914C1FD92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84F03-A53F-7845-B4FB-D321EF57A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6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imple_Authentication_and_Security_Layer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C228-D0F0-C542-94F5-1EEEBCA921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USTM17 </a:t>
            </a:r>
            <a:br>
              <a:rPr lang="en-US" dirty="0"/>
            </a:br>
            <a:r>
              <a:rPr lang="en-US" dirty="0"/>
              <a:t>Linux Network Administration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8EC88-1229-1047-9387-4F6A5F92F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 Lesson 6: LDAP</a:t>
            </a:r>
          </a:p>
          <a:p>
            <a:endParaRPr lang="en-US" dirty="0"/>
          </a:p>
          <a:p>
            <a:r>
              <a:rPr lang="en-US" dirty="0"/>
              <a:t>Peter CHUNG (</a:t>
            </a:r>
            <a:r>
              <a:rPr lang="en-US" dirty="0" err="1"/>
              <a:t>cspeter@cse.ust.hk</a:t>
            </a:r>
            <a:r>
              <a:rPr lang="en-US" dirty="0"/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E75AF-7BE9-3948-8CDD-4165A6B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977F5-3F23-ED45-A7E1-712E2E2F5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544603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BD84F-BD05-0C40-A710-A42839B8C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OpenLDAP</a:t>
            </a:r>
            <a:r>
              <a:rPr lang="en-US" dirty="0"/>
              <a:t> 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A5DD1-CE11-B64E-8069-7CBA02837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b="1" dirty="0" err="1"/>
              <a:t>slapadd</a:t>
            </a:r>
            <a:r>
              <a:rPr lang="en-US" dirty="0"/>
              <a:t> to add the configuration</a:t>
            </a:r>
          </a:p>
          <a:p>
            <a:pPr marL="0" indent="0">
              <a:buNone/>
            </a:pPr>
            <a:r>
              <a:rPr lang="en-HK" sz="1800" dirty="0">
                <a:latin typeface="Courier" pitchFamily="2" charset="0"/>
              </a:rPr>
              <a:t># </a:t>
            </a:r>
            <a:r>
              <a:rPr lang="en-HK" sz="1800" dirty="0" err="1">
                <a:latin typeface="Courier" pitchFamily="2" charset="0"/>
              </a:rPr>
              <a:t>slapadd</a:t>
            </a:r>
            <a:r>
              <a:rPr lang="en-HK" sz="1800" dirty="0">
                <a:latin typeface="Courier" pitchFamily="2" charset="0"/>
              </a:rPr>
              <a:t> -n 0 -F </a:t>
            </a:r>
            <a:r>
              <a:rPr lang="en-HK" sz="1800" dirty="0" err="1">
                <a:latin typeface="Courier" pitchFamily="2" charset="0"/>
              </a:rPr>
              <a:t>slapd.d</a:t>
            </a:r>
            <a:r>
              <a:rPr lang="en-HK" sz="1800" dirty="0">
                <a:latin typeface="Courier" pitchFamily="2" charset="0"/>
              </a:rPr>
              <a:t> -l </a:t>
            </a:r>
            <a:r>
              <a:rPr lang="en-HK" sz="1800" dirty="0" err="1">
                <a:latin typeface="Courier" pitchFamily="2" charset="0"/>
              </a:rPr>
              <a:t>slapd.ldif</a:t>
            </a:r>
            <a:r>
              <a:rPr lang="en-HK" sz="1800" dirty="0">
                <a:latin typeface="Courier" pitchFamily="2" charset="0"/>
              </a:rPr>
              <a:t> </a:t>
            </a:r>
          </a:p>
          <a:p>
            <a:endParaRPr lang="en-HK" dirty="0"/>
          </a:p>
          <a:p>
            <a:r>
              <a:rPr lang="en-HK" dirty="0"/>
              <a:t>-n 0</a:t>
            </a:r>
          </a:p>
          <a:p>
            <a:pPr lvl="1"/>
            <a:r>
              <a:rPr lang="en-HK" dirty="0"/>
              <a:t>Initialize and add to the first configuration database</a:t>
            </a:r>
          </a:p>
          <a:p>
            <a:r>
              <a:rPr lang="en-HK" dirty="0"/>
              <a:t>-F </a:t>
            </a:r>
            <a:r>
              <a:rPr lang="en-HK" dirty="0" err="1"/>
              <a:t>slapd.d</a:t>
            </a:r>
            <a:endParaRPr lang="en-HK" dirty="0"/>
          </a:p>
          <a:p>
            <a:pPr lvl="1"/>
            <a:r>
              <a:rPr lang="en-HK" dirty="0"/>
              <a:t>Specify the configuration directory</a:t>
            </a:r>
          </a:p>
          <a:p>
            <a:r>
              <a:rPr lang="en-HK" dirty="0"/>
              <a:t>-l </a:t>
            </a:r>
            <a:r>
              <a:rPr lang="en-HK" dirty="0" err="1"/>
              <a:t>slapd.ldif</a:t>
            </a:r>
            <a:endParaRPr lang="en-HK" dirty="0"/>
          </a:p>
          <a:p>
            <a:pPr lvl="1"/>
            <a:r>
              <a:rPr lang="en-HK" dirty="0"/>
              <a:t>Specify the configuration file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4BE033-4CF9-6941-9083-E64E30111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46220A-3E01-D34A-99E4-7FCE30F6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399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DC211-9A4F-8E40-B64E-704D80CDF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OpenLDAP</a:t>
            </a:r>
            <a:r>
              <a:rPr lang="en-US" dirty="0"/>
              <a:t>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90A53-3CDA-FE48-93BB-DACAEF547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database (backend) is required to store the LDAP entries</a:t>
            </a:r>
          </a:p>
          <a:p>
            <a:r>
              <a:rPr lang="en-US" dirty="0"/>
              <a:t>Database configuration file: </a:t>
            </a:r>
            <a:r>
              <a:rPr lang="en-US" b="1" dirty="0" err="1"/>
              <a:t>databases.ldif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Generate a password hash using </a:t>
            </a:r>
            <a:r>
              <a:rPr lang="en-US" b="1" dirty="0" err="1"/>
              <a:t>slappasswd</a:t>
            </a:r>
            <a:endParaRPr lang="en-US" b="1" dirty="0"/>
          </a:p>
          <a:p>
            <a:r>
              <a:rPr lang="en-US" dirty="0"/>
              <a:t>In </a:t>
            </a:r>
            <a:r>
              <a:rPr lang="en-US" dirty="0" err="1"/>
              <a:t>databases.ldif</a:t>
            </a:r>
            <a:r>
              <a:rPr lang="en-US" dirty="0"/>
              <a:t>, replace </a:t>
            </a:r>
            <a:r>
              <a:rPr lang="en-US" b="1" dirty="0"/>
              <a:t>PASSWD_HASH</a:t>
            </a:r>
            <a:r>
              <a:rPr lang="en-US" dirty="0"/>
              <a:t> by the hash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BB3118-8080-B64D-BDFF-E4475561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39B067-4B18-5F48-9786-AA55914F3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12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63A9A-2445-D94D-88E3-39D4ED969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OpenLDAP</a:t>
            </a:r>
            <a:r>
              <a:rPr lang="en-US" dirty="0"/>
              <a:t>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5DB2E-FEA9-1248-AD0A-F9B290FE9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</a:t>
            </a:r>
            <a:r>
              <a:rPr lang="en-US" b="1" dirty="0" err="1"/>
              <a:t>ldapadd</a:t>
            </a:r>
            <a:r>
              <a:rPr lang="en-US" dirty="0"/>
              <a:t> to add the database configuration</a:t>
            </a:r>
          </a:p>
          <a:p>
            <a:pPr marL="0" indent="0">
              <a:buNone/>
            </a:pPr>
            <a:r>
              <a:rPr lang="en-HK" sz="1800" dirty="0">
                <a:latin typeface="Courier" pitchFamily="2" charset="0"/>
              </a:rPr>
              <a:t># </a:t>
            </a:r>
            <a:r>
              <a:rPr lang="en-HK" sz="1800" dirty="0" err="1">
                <a:latin typeface="Courier" pitchFamily="2" charset="0"/>
              </a:rPr>
              <a:t>ldapadd</a:t>
            </a:r>
            <a:r>
              <a:rPr lang="en-HK" sz="1800" dirty="0">
                <a:latin typeface="Courier" pitchFamily="2" charset="0"/>
              </a:rPr>
              <a:t> -Y EXTERNAL -H </a:t>
            </a:r>
            <a:r>
              <a:rPr lang="en-HK" sz="1800" dirty="0" err="1">
                <a:latin typeface="Courier" pitchFamily="2" charset="0"/>
              </a:rPr>
              <a:t>ldapi</a:t>
            </a:r>
            <a:r>
              <a:rPr lang="en-HK" sz="1800" dirty="0">
                <a:latin typeface="Courier" pitchFamily="2" charset="0"/>
              </a:rPr>
              <a:t>:/// -f </a:t>
            </a:r>
            <a:r>
              <a:rPr lang="en-HK" sz="1800" dirty="0" err="1">
                <a:latin typeface="Courier" pitchFamily="2" charset="0"/>
              </a:rPr>
              <a:t>databases.ldif</a:t>
            </a:r>
            <a:r>
              <a:rPr lang="en-HK" sz="1800" dirty="0">
                <a:latin typeface="Courier" pitchFamily="2" charset="0"/>
              </a:rPr>
              <a:t> </a:t>
            </a:r>
          </a:p>
          <a:p>
            <a:endParaRPr lang="en-HK" dirty="0"/>
          </a:p>
          <a:p>
            <a:r>
              <a:rPr lang="en-HK" dirty="0"/>
              <a:t>-Y EXTERNAL</a:t>
            </a:r>
          </a:p>
          <a:p>
            <a:pPr lvl="1"/>
            <a:r>
              <a:rPr lang="en-HK" dirty="0"/>
              <a:t>Specify the SASL mechanism for authentication</a:t>
            </a:r>
          </a:p>
          <a:p>
            <a:pPr lvl="1"/>
            <a:r>
              <a:rPr lang="en-HK" sz="1400" dirty="0">
                <a:hlinkClick r:id="rId2"/>
              </a:rPr>
              <a:t>https://en.wikipedia.org/wiki/Simple_Authentication_and_Security_Layer</a:t>
            </a:r>
            <a:endParaRPr lang="en-HK" sz="1400" dirty="0"/>
          </a:p>
          <a:p>
            <a:r>
              <a:rPr lang="en-HK" dirty="0"/>
              <a:t>-H </a:t>
            </a:r>
            <a:r>
              <a:rPr lang="en-HK" dirty="0" err="1"/>
              <a:t>ldapi</a:t>
            </a:r>
            <a:r>
              <a:rPr lang="en-HK" dirty="0"/>
              <a:t>:///</a:t>
            </a:r>
          </a:p>
          <a:p>
            <a:pPr lvl="1"/>
            <a:r>
              <a:rPr lang="en-HK" dirty="0"/>
              <a:t>Specify the URI connecting to the </a:t>
            </a:r>
            <a:r>
              <a:rPr lang="en-HK" dirty="0" err="1"/>
              <a:t>OpenLDAP</a:t>
            </a:r>
            <a:r>
              <a:rPr lang="en-HK" dirty="0"/>
              <a:t> server</a:t>
            </a:r>
          </a:p>
          <a:p>
            <a:r>
              <a:rPr lang="en-HK" dirty="0"/>
              <a:t>-f </a:t>
            </a:r>
            <a:r>
              <a:rPr lang="en-HK" dirty="0" err="1"/>
              <a:t>databases.ldif</a:t>
            </a:r>
            <a:endParaRPr lang="en-HK" dirty="0"/>
          </a:p>
          <a:p>
            <a:pPr lvl="1"/>
            <a:r>
              <a:rPr lang="en-US" dirty="0"/>
              <a:t>Specify the configuration file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05550-7DCF-C443-AF25-A85CA6C47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8466E8-F20C-FB46-8C46-02BB972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53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C096-EAE1-6744-BB50-6E7440BB5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directories and test user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1AD3E-B7A1-2640-8458-C692391F9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the instruction in the workbook to add the directories and a test user</a:t>
            </a:r>
          </a:p>
          <a:p>
            <a:pPr lvl="1"/>
            <a:r>
              <a:rPr lang="en-US" dirty="0" err="1"/>
              <a:t>directories.ldif</a:t>
            </a:r>
            <a:endParaRPr lang="en-US" dirty="0"/>
          </a:p>
          <a:p>
            <a:pPr lvl="1"/>
            <a:r>
              <a:rPr lang="en-US" dirty="0" err="1"/>
              <a:t>testuser.ldif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Use </a:t>
            </a:r>
            <a:r>
              <a:rPr lang="en-US" b="1" dirty="0" err="1"/>
              <a:t>ldappasswd</a:t>
            </a:r>
            <a:r>
              <a:rPr lang="en-US" dirty="0"/>
              <a:t> to set the password for the test user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# </a:t>
            </a:r>
            <a:r>
              <a:rPr lang="en-US" sz="1800" dirty="0" err="1">
                <a:latin typeface="Courier" pitchFamily="2" charset="0"/>
              </a:rPr>
              <a:t>ldappasswd</a:t>
            </a:r>
            <a:r>
              <a:rPr lang="en-US" sz="1800" dirty="0">
                <a:latin typeface="Courier" pitchFamily="2" charset="0"/>
              </a:rPr>
              <a:t> -Y EXTERNAL -H </a:t>
            </a:r>
            <a:r>
              <a:rPr lang="en-US" sz="1800" dirty="0" err="1">
                <a:latin typeface="Courier" pitchFamily="2" charset="0"/>
              </a:rPr>
              <a:t>ldapi</a:t>
            </a:r>
            <a:r>
              <a:rPr lang="en-US" sz="1800" dirty="0">
                <a:latin typeface="Courier" pitchFamily="2" charset="0"/>
              </a:rPr>
              <a:t>:/// -S \</a:t>
            </a:r>
            <a:br>
              <a:rPr lang="en-US" sz="1800" dirty="0">
                <a:latin typeface="Courier" pitchFamily="2" charset="0"/>
              </a:rPr>
            </a:br>
            <a:r>
              <a:rPr lang="en-US" sz="1800" dirty="0">
                <a:latin typeface="Courier" pitchFamily="2" charset="0"/>
              </a:rPr>
              <a:t>"</a:t>
            </a:r>
            <a:r>
              <a:rPr lang="en-US" sz="1800" dirty="0" err="1">
                <a:latin typeface="Courier" pitchFamily="2" charset="0"/>
              </a:rPr>
              <a:t>uid</a:t>
            </a:r>
            <a:r>
              <a:rPr lang="en-US" sz="1800" dirty="0">
                <a:latin typeface="Courier" pitchFamily="2" charset="0"/>
              </a:rPr>
              <a:t>=</a:t>
            </a:r>
            <a:r>
              <a:rPr lang="en-US" sz="1800" dirty="0" err="1">
                <a:latin typeface="Courier" pitchFamily="2" charset="0"/>
              </a:rPr>
              <a:t>testuser,ou</a:t>
            </a:r>
            <a:r>
              <a:rPr lang="en-US" sz="1800" dirty="0">
                <a:latin typeface="Courier" pitchFamily="2" charset="0"/>
              </a:rPr>
              <a:t>=</a:t>
            </a:r>
            <a:r>
              <a:rPr lang="en-US" sz="1800" dirty="0" err="1">
                <a:latin typeface="Courier" pitchFamily="2" charset="0"/>
              </a:rPr>
              <a:t>users,dc</a:t>
            </a:r>
            <a:r>
              <a:rPr lang="en-US" sz="1800" dirty="0">
                <a:latin typeface="Courier" pitchFamily="2" charset="0"/>
              </a:rPr>
              <a:t>=</a:t>
            </a:r>
            <a:r>
              <a:rPr lang="en-US" sz="1800" dirty="0" err="1">
                <a:latin typeface="Courier" pitchFamily="2" charset="0"/>
              </a:rPr>
              <a:t>cse,dc</a:t>
            </a:r>
            <a:r>
              <a:rPr lang="en-US" sz="1800" dirty="0">
                <a:latin typeface="Courier" pitchFamily="2" charset="0"/>
              </a:rPr>
              <a:t>=</a:t>
            </a:r>
            <a:r>
              <a:rPr lang="en-US" sz="1800" dirty="0" err="1">
                <a:latin typeface="Courier" pitchFamily="2" charset="0"/>
              </a:rPr>
              <a:t>ust,dc</a:t>
            </a:r>
            <a:r>
              <a:rPr lang="en-US" sz="1800" dirty="0">
                <a:latin typeface="Courier" pitchFamily="2" charset="0"/>
              </a:rPr>
              <a:t>=</a:t>
            </a:r>
            <a:r>
              <a:rPr lang="en-US" sz="1800" dirty="0" err="1">
                <a:latin typeface="Courier" pitchFamily="2" charset="0"/>
              </a:rPr>
              <a:t>hk</a:t>
            </a:r>
            <a:r>
              <a:rPr lang="en-US" sz="1800" dirty="0">
                <a:latin typeface="Courier" pitchFamily="2" charset="0"/>
              </a:rPr>
              <a:t>"</a:t>
            </a:r>
            <a:endParaRPr lang="en-HK" sz="1800" dirty="0">
              <a:latin typeface="Courier" pitchFamily="2" charset="0"/>
            </a:endParaRPr>
          </a:p>
          <a:p>
            <a:r>
              <a:rPr lang="en-US" dirty="0"/>
              <a:t>Enter the root login password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C54EB-556A-0940-A191-A2B3C1567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890612-C192-BA44-9B83-3FF1676CE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29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182A7-7001-AA48-A647-310EA73BA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OpenLDAP</a:t>
            </a:r>
            <a:r>
              <a:rPr lang="en-US" dirty="0"/>
              <a:t> for Authentication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86CEE-FD81-E24F-AE5C-0E54C0A70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use </a:t>
            </a:r>
            <a:r>
              <a:rPr lang="en-US" dirty="0" err="1"/>
              <a:t>OpenLDAP</a:t>
            </a:r>
            <a:r>
              <a:rPr lang="en-US" dirty="0"/>
              <a:t> for user authentication, we need to integrate it with the </a:t>
            </a:r>
            <a:r>
              <a:rPr lang="en-US" b="1" dirty="0"/>
              <a:t>System Security Services Daemon </a:t>
            </a:r>
            <a:r>
              <a:rPr lang="en-US" dirty="0"/>
              <a:t>(SSSD) in CentOS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# </a:t>
            </a:r>
            <a:r>
              <a:rPr lang="en-US" sz="1800" dirty="0" err="1">
                <a:latin typeface="Courier" pitchFamily="2" charset="0"/>
              </a:rPr>
              <a:t>authselect</a:t>
            </a:r>
            <a:r>
              <a:rPr lang="en-US" sz="1800" dirty="0">
                <a:latin typeface="Courier" pitchFamily="2" charset="0"/>
              </a:rPr>
              <a:t> select --force </a:t>
            </a:r>
            <a:r>
              <a:rPr lang="en-US" sz="1800" dirty="0" err="1">
                <a:latin typeface="Courier" pitchFamily="2" charset="0"/>
              </a:rPr>
              <a:t>sssd</a:t>
            </a:r>
            <a:endParaRPr lang="en-US" sz="1800" dirty="0">
              <a:latin typeface="Courier" pitchFamily="2" charset="0"/>
            </a:endParaRPr>
          </a:p>
          <a:p>
            <a:endParaRPr lang="en-HK" dirty="0"/>
          </a:p>
          <a:p>
            <a:r>
              <a:rPr lang="en-HK" dirty="0"/>
              <a:t>Copy </a:t>
            </a:r>
            <a:r>
              <a:rPr lang="en-HK" b="1" dirty="0" err="1"/>
              <a:t>sssd.conf</a:t>
            </a:r>
            <a:r>
              <a:rPr lang="en-HK" dirty="0"/>
              <a:t> to /etc/</a:t>
            </a:r>
            <a:r>
              <a:rPr lang="en-HK" dirty="0" err="1"/>
              <a:t>sssd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B3A45-B8CD-DD4D-9066-A403D8678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0A78C-767A-E94A-A867-75B4EF12A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91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5C95B-4671-074C-B2A8-5132B434A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OpenLDAP</a:t>
            </a:r>
            <a:r>
              <a:rPr lang="en-US" dirty="0"/>
              <a:t> for Authentication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D1757-4A1E-7248-809F-E5C84989A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the </a:t>
            </a:r>
            <a:r>
              <a:rPr lang="en-US" dirty="0" err="1"/>
              <a:t>OpenLDAP</a:t>
            </a:r>
            <a:r>
              <a:rPr lang="en-US" dirty="0"/>
              <a:t> side, we need a proxy user to read and search the LDAP entries for SSSD</a:t>
            </a:r>
          </a:p>
          <a:p>
            <a:r>
              <a:rPr lang="en-US" dirty="0"/>
              <a:t>Configuration of the proxy user: </a:t>
            </a:r>
            <a:r>
              <a:rPr lang="en-US" b="1" dirty="0" err="1"/>
              <a:t>proxy.ldif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Generate a password hash using </a:t>
            </a:r>
            <a:r>
              <a:rPr lang="en-US" b="1" dirty="0" err="1"/>
              <a:t>slappasswd</a:t>
            </a:r>
            <a:r>
              <a:rPr lang="en-US" dirty="0"/>
              <a:t> (enter root login password)</a:t>
            </a:r>
          </a:p>
          <a:p>
            <a:r>
              <a:rPr lang="en-US" dirty="0"/>
              <a:t>In </a:t>
            </a:r>
            <a:r>
              <a:rPr lang="en-US" dirty="0" err="1"/>
              <a:t>proxy.ldif</a:t>
            </a:r>
            <a:r>
              <a:rPr lang="en-US" dirty="0"/>
              <a:t>, replace </a:t>
            </a:r>
            <a:r>
              <a:rPr lang="en-US" b="1" dirty="0"/>
              <a:t>PASSWD_HASH</a:t>
            </a:r>
            <a:r>
              <a:rPr lang="en-US" dirty="0"/>
              <a:t> by the hash</a:t>
            </a:r>
          </a:p>
          <a:p>
            <a:r>
              <a:rPr lang="en-US" dirty="0"/>
              <a:t>Use </a:t>
            </a:r>
            <a:r>
              <a:rPr lang="en-US" dirty="0" err="1"/>
              <a:t>ldapadd</a:t>
            </a:r>
            <a:r>
              <a:rPr lang="en-US" dirty="0"/>
              <a:t> to add the proxy user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# </a:t>
            </a:r>
            <a:r>
              <a:rPr lang="en-US" sz="1800" dirty="0" err="1">
                <a:latin typeface="Courier" pitchFamily="2" charset="0"/>
              </a:rPr>
              <a:t>ldapadd</a:t>
            </a:r>
            <a:r>
              <a:rPr lang="en-US" sz="1800" dirty="0">
                <a:latin typeface="Courier" pitchFamily="2" charset="0"/>
              </a:rPr>
              <a:t> -Y EXTERNAL -H </a:t>
            </a:r>
            <a:r>
              <a:rPr lang="en-US" sz="1800" dirty="0" err="1">
                <a:latin typeface="Courier" pitchFamily="2" charset="0"/>
              </a:rPr>
              <a:t>ldapi</a:t>
            </a:r>
            <a:r>
              <a:rPr lang="en-US" sz="1800" dirty="0">
                <a:latin typeface="Courier" pitchFamily="2" charset="0"/>
              </a:rPr>
              <a:t>:/// -f </a:t>
            </a:r>
            <a:r>
              <a:rPr lang="en-US" sz="1800" dirty="0" err="1">
                <a:latin typeface="Courier" pitchFamily="2" charset="0"/>
              </a:rPr>
              <a:t>proxy.ldif</a:t>
            </a:r>
            <a:endParaRPr lang="en-US" sz="1800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078B-1BC8-0B41-A8F5-E7F09AC85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ADADB3-04D4-014B-8DA7-5B8982ED4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8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8A980-156F-E842-9440-E69EE7751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OpenLDAP</a:t>
            </a:r>
            <a:r>
              <a:rPr lang="en-US" dirty="0"/>
              <a:t> for Authentication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C0C2-3558-394C-99EF-6C2D2AC79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line 77 of </a:t>
            </a:r>
            <a:r>
              <a:rPr lang="en-US" dirty="0" err="1"/>
              <a:t>sssd.conf</a:t>
            </a:r>
            <a:r>
              <a:rPr lang="en-US" dirty="0"/>
              <a:t>, replace </a:t>
            </a:r>
            <a:r>
              <a:rPr lang="en-US" b="1" dirty="0"/>
              <a:t>LDAP_PASSWD</a:t>
            </a:r>
            <a:r>
              <a:rPr lang="en-US" dirty="0"/>
              <a:t> with the password (not the hash) of the proxy user</a:t>
            </a:r>
          </a:p>
          <a:p>
            <a:endParaRPr lang="en-US" dirty="0"/>
          </a:p>
          <a:p>
            <a:r>
              <a:rPr lang="en-US" dirty="0"/>
              <a:t>Notice the DN in line 73 of </a:t>
            </a:r>
            <a:r>
              <a:rPr lang="en-US" dirty="0" err="1"/>
              <a:t>sssd.conf</a:t>
            </a:r>
            <a:r>
              <a:rPr lang="en-US" dirty="0"/>
              <a:t>. It is the same as the DN of the proxy user.</a:t>
            </a:r>
          </a:p>
          <a:p>
            <a:endParaRPr lang="en-US" dirty="0"/>
          </a:p>
          <a:p>
            <a:r>
              <a:rPr lang="en-US" dirty="0"/>
              <a:t>Follow the instructions in the workbook to restart SSSD service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462458-AE57-B240-B738-BF716E3CE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C95108-CA0B-4442-9A33-54095D28E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30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8789D-1958-2A41-ABF1-6930281D4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OpenLDAP</a:t>
            </a:r>
            <a:r>
              <a:rPr lang="en-US" dirty="0"/>
              <a:t> for Authentication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DADDD-68A7-AE4F-8E6F-092CE56AD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this point, the test user should exist in the directory</a:t>
            </a:r>
          </a:p>
          <a:p>
            <a:r>
              <a:rPr lang="en-US" dirty="0"/>
              <a:t>Verify this by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# id </a:t>
            </a:r>
            <a:r>
              <a:rPr lang="en-US" sz="1800" dirty="0" err="1">
                <a:latin typeface="Courier" pitchFamily="2" charset="0"/>
              </a:rPr>
              <a:t>testuser</a:t>
            </a:r>
            <a:endParaRPr lang="en-US" sz="1800" dirty="0">
              <a:latin typeface="Courier" pitchFamily="2" charset="0"/>
            </a:endParaRPr>
          </a:p>
          <a:p>
            <a:endParaRPr lang="en-US" dirty="0"/>
          </a:p>
          <a:p>
            <a:r>
              <a:rPr lang="en-US" dirty="0"/>
              <a:t>This should return the </a:t>
            </a:r>
            <a:r>
              <a:rPr lang="en-US" dirty="0" err="1"/>
              <a:t>uid</a:t>
            </a:r>
            <a:r>
              <a:rPr lang="en-US" dirty="0"/>
              <a:t> (5000), gid (5000) and the groups (5000) of the test user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C92FDB-DAAD-5F4C-AA95-08FDE4690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16C86C-DEA0-C748-8157-5C045C62F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11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C1063-E997-2A4C-8C3E-C27E233D5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OpenLDAP</a:t>
            </a:r>
            <a:r>
              <a:rPr lang="en-US" dirty="0"/>
              <a:t> for Authentication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A8EA6-A62A-2940-9337-2263B0EFD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home directory for the test user, and fix permission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# </a:t>
            </a:r>
            <a:r>
              <a:rPr lang="en-US" sz="1800" dirty="0" err="1">
                <a:latin typeface="Courier" pitchFamily="2" charset="0"/>
              </a:rPr>
              <a:t>mkdir</a:t>
            </a:r>
            <a:r>
              <a:rPr lang="en-US" sz="1800" dirty="0">
                <a:latin typeface="Courier" pitchFamily="2" charset="0"/>
              </a:rPr>
              <a:t> /home/</a:t>
            </a:r>
            <a:r>
              <a:rPr lang="en-US" sz="1800" dirty="0" err="1">
                <a:latin typeface="Courier" pitchFamily="2" charset="0"/>
              </a:rPr>
              <a:t>testuser</a:t>
            </a:r>
            <a:endParaRPr lang="en-HK" sz="1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# </a:t>
            </a:r>
            <a:r>
              <a:rPr lang="en-US" sz="1800" dirty="0" err="1">
                <a:latin typeface="Courier" pitchFamily="2" charset="0"/>
              </a:rPr>
              <a:t>chown</a:t>
            </a:r>
            <a:r>
              <a:rPr lang="en-US" sz="1800" dirty="0">
                <a:latin typeface="Courier" pitchFamily="2" charset="0"/>
              </a:rPr>
              <a:t> </a:t>
            </a:r>
            <a:r>
              <a:rPr lang="en-US" sz="1800" dirty="0" err="1">
                <a:latin typeface="Courier" pitchFamily="2" charset="0"/>
              </a:rPr>
              <a:t>testuser:testgroup</a:t>
            </a:r>
            <a:r>
              <a:rPr lang="en-US" sz="1800" dirty="0">
                <a:latin typeface="Courier" pitchFamily="2" charset="0"/>
              </a:rPr>
              <a:t> /home/</a:t>
            </a:r>
            <a:r>
              <a:rPr lang="en-US" sz="1800" dirty="0" err="1">
                <a:latin typeface="Courier" pitchFamily="2" charset="0"/>
              </a:rPr>
              <a:t>testuser</a:t>
            </a:r>
            <a:endParaRPr lang="en-HK" sz="1800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Login as the test user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# </a:t>
            </a:r>
            <a:r>
              <a:rPr lang="en-US" sz="1800" dirty="0" err="1">
                <a:latin typeface="Courier" pitchFamily="2" charset="0"/>
              </a:rPr>
              <a:t>ssh</a:t>
            </a:r>
            <a:r>
              <a:rPr lang="en-US" sz="1800" dirty="0">
                <a:latin typeface="Courier" pitchFamily="2" charset="0"/>
              </a:rPr>
              <a:t> -l </a:t>
            </a:r>
            <a:r>
              <a:rPr lang="en-US" sz="1800" dirty="0" err="1">
                <a:latin typeface="Courier" pitchFamily="2" charset="0"/>
              </a:rPr>
              <a:t>testuser</a:t>
            </a:r>
            <a:r>
              <a:rPr lang="en-US" sz="1800" dirty="0">
                <a:latin typeface="Courier" pitchFamily="2" charset="0"/>
              </a:rPr>
              <a:t> localhost</a:t>
            </a:r>
          </a:p>
          <a:p>
            <a:endParaRPr lang="en-US" dirty="0"/>
          </a:p>
          <a:p>
            <a:r>
              <a:rPr lang="en-US" dirty="0"/>
              <a:t>Demo this to the TA</a:t>
            </a:r>
            <a:endParaRPr lang="en-HK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2B38E0-3AAF-004D-928F-F898C8ED0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1EA390-A7CC-1C44-99E9-992E79A75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62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344986A-16EA-8748-8202-3368A6BFC1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so far?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FE7E8E94-78CE-E448-843D-FE5BA273CC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59C63-1B54-E945-A59B-836934690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7C227-A25E-0640-8437-5A72102A6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91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DEEE6-06CC-374E-AF20-DFC321CBA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A63CF-640C-384F-B354-E8F896594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LDAP stands for </a:t>
            </a:r>
            <a:r>
              <a:rPr lang="en-HK" b="1" dirty="0"/>
              <a:t>L</a:t>
            </a:r>
            <a:r>
              <a:rPr lang="en-HK" dirty="0"/>
              <a:t>ightweight </a:t>
            </a:r>
            <a:r>
              <a:rPr lang="en-HK" b="1" dirty="0"/>
              <a:t>D</a:t>
            </a:r>
            <a:r>
              <a:rPr lang="en-HK" dirty="0"/>
              <a:t>irectory </a:t>
            </a:r>
            <a:r>
              <a:rPr lang="en-HK" b="1" dirty="0"/>
              <a:t>A</a:t>
            </a:r>
            <a:r>
              <a:rPr lang="en-HK" dirty="0"/>
              <a:t>ccess </a:t>
            </a:r>
            <a:r>
              <a:rPr lang="en-HK" b="1" dirty="0"/>
              <a:t>P</a:t>
            </a:r>
            <a:r>
              <a:rPr lang="en-HK" dirty="0"/>
              <a:t>rotocol</a:t>
            </a:r>
          </a:p>
          <a:p>
            <a:r>
              <a:rPr lang="en-HK" dirty="0"/>
              <a:t>Protocol for storing and retrieving data from </a:t>
            </a:r>
            <a:r>
              <a:rPr lang="en-HK" b="1" dirty="0"/>
              <a:t>directory</a:t>
            </a:r>
            <a:r>
              <a:rPr lang="en-HK" dirty="0"/>
              <a:t> services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Telephone directory storing your friends’ name, telephone number</a:t>
            </a:r>
          </a:p>
          <a:p>
            <a:pPr lvl="1"/>
            <a:r>
              <a:rPr lang="en-US" dirty="0"/>
              <a:t>ITSC directory storing student name, student ID, email, home address, …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F64AAA-4300-8647-ADDA-49A60204F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B09719-ACED-2046-8080-7CC3B4ACF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75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DA600-62C1-2B46-8EE4-57CD89EE1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vs.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D5E83-7252-FC46-8ECB-12227CEBA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in directories are often read (lookup, search) rather than written</a:t>
            </a:r>
          </a:p>
          <a:p>
            <a:r>
              <a:rPr lang="en-US" dirty="0"/>
              <a:t>Directories do not usually implement transactions or roll-back schemes</a:t>
            </a:r>
          </a:p>
          <a:p>
            <a:r>
              <a:rPr lang="en-US" dirty="0"/>
              <a:t>Directories are usually optimized to respond quickly to lookup or search operations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9398E1-DDEE-474F-92FE-4A8847AD5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23DD59-3B5F-C347-B87F-DE6CD8C99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89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46C66-E175-8C45-804F-FEA6740AE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LDAP vs. Directory Servers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971E671-7926-D948-8EC9-B8097FC36E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873366"/>
              </p:ext>
            </p:extLst>
          </p:nvPr>
        </p:nvGraphicFramePr>
        <p:xfrm>
          <a:off x="838200" y="1825625"/>
          <a:ext cx="105156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52709777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3894519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Protocol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Server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234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LDAP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Active Directory, </a:t>
                      </a:r>
                      <a:r>
                        <a:rPr lang="en-US" sz="2800" b="1" dirty="0" err="1"/>
                        <a:t>OpenLDAP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936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HTTP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Apache, IIS, </a:t>
                      </a:r>
                      <a:r>
                        <a:rPr lang="en-US" sz="2800" dirty="0" err="1"/>
                        <a:t>nginx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694652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2352DC-F052-974C-BDEC-65A98A4F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AD312-1229-624D-B4DE-7B7E6D57D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BBF279-54E0-4042-8929-FBAD3B1F1C11}"/>
              </a:ext>
            </a:extLst>
          </p:cNvPr>
          <p:cNvSpPr txBox="1"/>
          <p:nvPr/>
        </p:nvSpPr>
        <p:spPr>
          <a:xfrm>
            <a:off x="3548059" y="4405323"/>
            <a:ext cx="50958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 this lab, we will use </a:t>
            </a:r>
            <a:r>
              <a:rPr lang="en-US" sz="2800" b="1" dirty="0" err="1"/>
              <a:t>OpenLDAP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1580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A9B9D-AC56-AD46-A13A-0471A55D8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LDAP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8E1A6-2D6A-1944-BADA-BE08B627A0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LDAP directory is a collection of entries</a:t>
            </a:r>
          </a:p>
          <a:p>
            <a:r>
              <a:rPr lang="en-US" dirty="0"/>
              <a:t>Each entry has one or more attributes</a:t>
            </a:r>
          </a:p>
          <a:p>
            <a:r>
              <a:rPr lang="en-US" dirty="0"/>
              <a:t>Each attribute has one or more values</a:t>
            </a:r>
          </a:p>
          <a:p>
            <a:r>
              <a:rPr lang="en-US" dirty="0"/>
              <a:t>The distinguished name (DN) identifies each entry in the global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153CC-370A-2744-9E75-B03A3F9D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8004C-CF67-0447-8964-9FED07A33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5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D40911-2670-AD43-9788-479E5C715111}"/>
              </a:ext>
            </a:extLst>
          </p:cNvPr>
          <p:cNvSpPr txBox="1"/>
          <p:nvPr/>
        </p:nvSpPr>
        <p:spPr>
          <a:xfrm>
            <a:off x="6019800" y="2453858"/>
            <a:ext cx="583685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Courier" pitchFamily="2" charset="0"/>
              </a:rPr>
              <a:t>dn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: </a:t>
            </a:r>
            <a:r>
              <a:rPr lang="en-US" dirty="0" err="1">
                <a:solidFill>
                  <a:srgbClr val="FF0000"/>
                </a:solidFill>
                <a:latin typeface="Courier" pitchFamily="2" charset="0"/>
              </a:rPr>
              <a:t>uid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=</a:t>
            </a:r>
            <a:r>
              <a:rPr lang="en-US" dirty="0" err="1">
                <a:solidFill>
                  <a:srgbClr val="FF0000"/>
                </a:solidFill>
                <a:latin typeface="Courier" pitchFamily="2" charset="0"/>
              </a:rPr>
              <a:t>bond,ou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=</a:t>
            </a:r>
            <a:r>
              <a:rPr lang="en-US" dirty="0" err="1">
                <a:solidFill>
                  <a:srgbClr val="FF0000"/>
                </a:solidFill>
                <a:latin typeface="Courier" pitchFamily="2" charset="0"/>
              </a:rPr>
              <a:t>users,dc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=</a:t>
            </a:r>
            <a:r>
              <a:rPr lang="en-US" dirty="0" err="1">
                <a:solidFill>
                  <a:srgbClr val="FF0000"/>
                </a:solidFill>
                <a:latin typeface="Courier" pitchFamily="2" charset="0"/>
              </a:rPr>
              <a:t>cse,dc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=</a:t>
            </a:r>
            <a:r>
              <a:rPr lang="en-US" dirty="0" err="1">
                <a:solidFill>
                  <a:srgbClr val="FF0000"/>
                </a:solidFill>
                <a:latin typeface="Courier" pitchFamily="2" charset="0"/>
              </a:rPr>
              <a:t>ust,dc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=</a:t>
            </a:r>
            <a:r>
              <a:rPr lang="en-US" dirty="0" err="1">
                <a:solidFill>
                  <a:srgbClr val="FF0000"/>
                </a:solidFill>
                <a:latin typeface="Courier" pitchFamily="2" charset="0"/>
              </a:rPr>
              <a:t>hk</a:t>
            </a:r>
            <a:endParaRPr lang="en-HK" dirty="0">
              <a:solidFill>
                <a:srgbClr val="FF0000"/>
              </a:solidFill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objectClass</a:t>
            </a:r>
            <a:r>
              <a:rPr lang="en-US" dirty="0">
                <a:latin typeface="Courier" pitchFamily="2" charset="0"/>
              </a:rPr>
              <a:t>: </a:t>
            </a:r>
            <a:r>
              <a:rPr lang="en-US" dirty="0" err="1">
                <a:latin typeface="Courier" pitchFamily="2" charset="0"/>
              </a:rPr>
              <a:t>posixAccount</a:t>
            </a:r>
            <a:endParaRPr lang="en-HK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objectClass</a:t>
            </a:r>
            <a:r>
              <a:rPr lang="en-US" dirty="0">
                <a:latin typeface="Courier" pitchFamily="2" charset="0"/>
              </a:rPr>
              <a:t>: </a:t>
            </a:r>
            <a:r>
              <a:rPr lang="en-US" dirty="0" err="1">
                <a:latin typeface="Courier" pitchFamily="2" charset="0"/>
              </a:rPr>
              <a:t>shadowAccount</a:t>
            </a:r>
            <a:endParaRPr lang="en-HK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objectClass</a:t>
            </a:r>
            <a:r>
              <a:rPr lang="en-US" dirty="0">
                <a:latin typeface="Courier" pitchFamily="2" charset="0"/>
              </a:rPr>
              <a:t>: </a:t>
            </a:r>
            <a:r>
              <a:rPr lang="en-US" dirty="0" err="1">
                <a:latin typeface="Courier" pitchFamily="2" charset="0"/>
              </a:rPr>
              <a:t>inetOrgPerson</a:t>
            </a:r>
            <a:endParaRPr lang="en-HK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cn</a:t>
            </a:r>
            <a:r>
              <a:rPr lang="en-US" dirty="0">
                <a:latin typeface="Courier" pitchFamily="2" charset="0"/>
              </a:rPr>
              <a:t>: James</a:t>
            </a:r>
            <a:endParaRPr lang="en-HK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sn</a:t>
            </a:r>
            <a:r>
              <a:rPr lang="en-US" dirty="0">
                <a:latin typeface="Courier" pitchFamily="2" charset="0"/>
              </a:rPr>
              <a:t>: Bond</a:t>
            </a:r>
            <a:endParaRPr lang="en-HK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uid</a:t>
            </a:r>
            <a:r>
              <a:rPr lang="en-US" dirty="0">
                <a:latin typeface="Courier" pitchFamily="2" charset="0"/>
              </a:rPr>
              <a:t>: bond</a:t>
            </a:r>
            <a:endParaRPr lang="en-HK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uidNumber</a:t>
            </a:r>
            <a:r>
              <a:rPr lang="en-US" dirty="0">
                <a:latin typeface="Courier" pitchFamily="2" charset="0"/>
              </a:rPr>
              <a:t>: 5000</a:t>
            </a:r>
            <a:endParaRPr lang="en-HK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gidNumber</a:t>
            </a:r>
            <a:r>
              <a:rPr lang="en-US" dirty="0">
                <a:latin typeface="Courier" pitchFamily="2" charset="0"/>
              </a:rPr>
              <a:t>: 5000</a:t>
            </a:r>
            <a:endParaRPr lang="en-HK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homeDirectory</a:t>
            </a:r>
            <a:r>
              <a:rPr lang="en-US" dirty="0">
                <a:latin typeface="Courier" pitchFamily="2" charset="0"/>
              </a:rPr>
              <a:t>: /home/bond</a:t>
            </a:r>
            <a:endParaRPr lang="en-HK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loginShell</a:t>
            </a:r>
            <a:r>
              <a:rPr lang="en-US" dirty="0">
                <a:latin typeface="Courier" pitchFamily="2" charset="0"/>
              </a:rPr>
              <a:t>: /bin/</a:t>
            </a:r>
            <a:r>
              <a:rPr lang="en-US" dirty="0" err="1">
                <a:latin typeface="Courier" pitchFamily="2" charset="0"/>
              </a:rPr>
              <a:t>sh</a:t>
            </a:r>
            <a:endParaRPr lang="en-HK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97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CD172-F045-4547-9F81-15437879F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LDAP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1A815-1850-3C45-9200-5AA000C3BF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Entries are arranged hierarchically</a:t>
            </a:r>
          </a:p>
          <a:p>
            <a:r>
              <a:rPr lang="en-US" dirty="0"/>
              <a:t>Entries are organized under organizational units (OU)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10986BA-DA12-1E48-8528-43CD7D25DAEE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 flipH="1">
            <a:off x="1555067" y="4296877"/>
            <a:ext cx="1855078" cy="458565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7694D74-6F98-214A-B393-07C8124D1D5C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flipH="1">
            <a:off x="3410143" y="4296877"/>
            <a:ext cx="2" cy="458565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6E9567A-FB39-7644-BFA5-6EA1487AE7FA}"/>
              </a:ext>
            </a:extLst>
          </p:cNvPr>
          <p:cNvCxnSpPr>
            <a:cxnSpLocks/>
            <a:stCxn id="8" idx="2"/>
            <a:endCxn id="11" idx="0"/>
          </p:cNvCxnSpPr>
          <p:nvPr/>
        </p:nvCxnSpPr>
        <p:spPr>
          <a:xfrm>
            <a:off x="3410145" y="4296877"/>
            <a:ext cx="1855074" cy="458565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3849E8E-CF10-F04F-8BBE-2F6F52FD7613}"/>
              </a:ext>
            </a:extLst>
          </p:cNvPr>
          <p:cNvCxnSpPr>
            <a:cxnSpLocks/>
            <a:stCxn id="10" idx="2"/>
            <a:endCxn id="12" idx="0"/>
          </p:cNvCxnSpPr>
          <p:nvPr/>
        </p:nvCxnSpPr>
        <p:spPr>
          <a:xfrm flipH="1">
            <a:off x="3410142" y="5236920"/>
            <a:ext cx="1" cy="458565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9A79C-767A-7B49-B8D0-8B5FED93B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6D141-9BFE-D940-81C7-2EB553C4C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988B4A-0D7D-F94B-960F-0110960072F7}"/>
              </a:ext>
            </a:extLst>
          </p:cNvPr>
          <p:cNvSpPr txBox="1"/>
          <p:nvPr/>
        </p:nvSpPr>
        <p:spPr>
          <a:xfrm>
            <a:off x="6603124" y="1715195"/>
            <a:ext cx="401495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Courier" pitchFamily="2" charset="0"/>
              </a:rPr>
              <a:t>dn</a:t>
            </a:r>
            <a:r>
              <a:rPr lang="en-US" sz="1400" dirty="0">
                <a:latin typeface="Courier" pitchFamily="2" charset="0"/>
              </a:rPr>
              <a:t>: dc=</a:t>
            </a:r>
            <a:r>
              <a:rPr lang="en-US" sz="1400" dirty="0" err="1">
                <a:latin typeface="Courier" pitchFamily="2" charset="0"/>
              </a:rPr>
              <a:t>cse,dc</a:t>
            </a:r>
            <a:r>
              <a:rPr lang="en-US" sz="1400" dirty="0">
                <a:latin typeface="Courier" pitchFamily="2" charset="0"/>
              </a:rPr>
              <a:t>=</a:t>
            </a:r>
            <a:r>
              <a:rPr lang="en-US" sz="1400" dirty="0" err="1">
                <a:latin typeface="Courier" pitchFamily="2" charset="0"/>
              </a:rPr>
              <a:t>ust,dc</a:t>
            </a:r>
            <a:r>
              <a:rPr lang="en-US" sz="1400" dirty="0">
                <a:latin typeface="Courier" pitchFamily="2" charset="0"/>
              </a:rPr>
              <a:t>=</a:t>
            </a:r>
            <a:r>
              <a:rPr lang="en-US" sz="1400" dirty="0" err="1">
                <a:latin typeface="Courier" pitchFamily="2" charset="0"/>
              </a:rPr>
              <a:t>hk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 err="1">
                <a:latin typeface="Courier" pitchFamily="2" charset="0"/>
              </a:rPr>
              <a:t>objectClass</a:t>
            </a:r>
            <a:r>
              <a:rPr lang="en-US" sz="1400" dirty="0">
                <a:latin typeface="Courier" pitchFamily="2" charset="0"/>
              </a:rPr>
              <a:t>: </a:t>
            </a:r>
            <a:r>
              <a:rPr lang="en-US" sz="1400" dirty="0" err="1">
                <a:latin typeface="Courier" pitchFamily="2" charset="0"/>
              </a:rPr>
              <a:t>dcObject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 err="1">
                <a:latin typeface="Courier" pitchFamily="2" charset="0"/>
              </a:rPr>
              <a:t>objectClass</a:t>
            </a:r>
            <a:r>
              <a:rPr lang="en-US" sz="1400" dirty="0">
                <a:latin typeface="Courier" pitchFamily="2" charset="0"/>
              </a:rPr>
              <a:t>: organization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 err="1">
                <a:latin typeface="Courier" pitchFamily="2" charset="0"/>
              </a:rPr>
              <a:t>objectClass</a:t>
            </a:r>
            <a:r>
              <a:rPr lang="en-US" sz="1400" dirty="0">
                <a:latin typeface="Courier" pitchFamily="2" charset="0"/>
              </a:rPr>
              <a:t>: top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>
                <a:latin typeface="Courier" pitchFamily="2" charset="0"/>
              </a:rPr>
              <a:t>o: CSE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>
                <a:latin typeface="Courier" pitchFamily="2" charset="0"/>
              </a:rPr>
              <a:t>dc: </a:t>
            </a:r>
            <a:r>
              <a:rPr lang="en-US" sz="1400" dirty="0" err="1">
                <a:latin typeface="Courier" pitchFamily="2" charset="0"/>
              </a:rPr>
              <a:t>cse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>
                <a:latin typeface="Courier" pitchFamily="2" charset="0"/>
              </a:rPr>
              <a:t> 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 err="1">
                <a:latin typeface="Courier" pitchFamily="2" charset="0"/>
              </a:rPr>
              <a:t>dn</a:t>
            </a:r>
            <a:r>
              <a:rPr lang="en-US" sz="1400" dirty="0">
                <a:latin typeface="Courier" pitchFamily="2" charset="0"/>
              </a:rPr>
              <a:t>: </a:t>
            </a:r>
            <a:r>
              <a:rPr lang="en-US" sz="1400" dirty="0" err="1">
                <a:latin typeface="Courier" pitchFamily="2" charset="0"/>
              </a:rPr>
              <a:t>ou</a:t>
            </a:r>
            <a:r>
              <a:rPr lang="en-US" sz="1400" dirty="0">
                <a:latin typeface="Courier" pitchFamily="2" charset="0"/>
              </a:rPr>
              <a:t>=</a:t>
            </a:r>
            <a:r>
              <a:rPr lang="en-US" sz="1400" dirty="0" err="1">
                <a:latin typeface="Courier" pitchFamily="2" charset="0"/>
              </a:rPr>
              <a:t>groups,dc</a:t>
            </a:r>
            <a:r>
              <a:rPr lang="en-US" sz="1400" dirty="0">
                <a:latin typeface="Courier" pitchFamily="2" charset="0"/>
              </a:rPr>
              <a:t>=</a:t>
            </a:r>
            <a:r>
              <a:rPr lang="en-US" sz="1400" dirty="0" err="1">
                <a:latin typeface="Courier" pitchFamily="2" charset="0"/>
              </a:rPr>
              <a:t>cse,dc</a:t>
            </a:r>
            <a:r>
              <a:rPr lang="en-US" sz="1400" dirty="0">
                <a:latin typeface="Courier" pitchFamily="2" charset="0"/>
              </a:rPr>
              <a:t>=</a:t>
            </a:r>
            <a:r>
              <a:rPr lang="en-US" sz="1400" dirty="0" err="1">
                <a:latin typeface="Courier" pitchFamily="2" charset="0"/>
              </a:rPr>
              <a:t>ust,dc</a:t>
            </a:r>
            <a:r>
              <a:rPr lang="en-US" sz="1400" dirty="0">
                <a:latin typeface="Courier" pitchFamily="2" charset="0"/>
              </a:rPr>
              <a:t>=</a:t>
            </a:r>
            <a:r>
              <a:rPr lang="en-US" sz="1400" dirty="0" err="1">
                <a:latin typeface="Courier" pitchFamily="2" charset="0"/>
              </a:rPr>
              <a:t>hk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 err="1">
                <a:latin typeface="Courier" pitchFamily="2" charset="0"/>
              </a:rPr>
              <a:t>objectClass</a:t>
            </a:r>
            <a:r>
              <a:rPr lang="en-US" sz="1400" dirty="0">
                <a:latin typeface="Courier" pitchFamily="2" charset="0"/>
              </a:rPr>
              <a:t>: </a:t>
            </a:r>
            <a:r>
              <a:rPr lang="en-US" sz="1400" dirty="0" err="1">
                <a:latin typeface="Courier" pitchFamily="2" charset="0"/>
              </a:rPr>
              <a:t>organizationalUnit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 err="1">
                <a:latin typeface="Courier" pitchFamily="2" charset="0"/>
              </a:rPr>
              <a:t>objectClass</a:t>
            </a:r>
            <a:r>
              <a:rPr lang="en-US" sz="1400" dirty="0">
                <a:latin typeface="Courier" pitchFamily="2" charset="0"/>
              </a:rPr>
              <a:t>: top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 err="1">
                <a:latin typeface="Courier" pitchFamily="2" charset="0"/>
              </a:rPr>
              <a:t>ou</a:t>
            </a:r>
            <a:r>
              <a:rPr lang="en-US" sz="1400" dirty="0">
                <a:latin typeface="Courier" pitchFamily="2" charset="0"/>
              </a:rPr>
              <a:t>: groups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>
                <a:latin typeface="Courier" pitchFamily="2" charset="0"/>
              </a:rPr>
              <a:t> 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 err="1">
                <a:latin typeface="Courier" pitchFamily="2" charset="0"/>
              </a:rPr>
              <a:t>dn</a:t>
            </a:r>
            <a:r>
              <a:rPr lang="en-US" sz="1400" dirty="0">
                <a:latin typeface="Courier" pitchFamily="2" charset="0"/>
              </a:rPr>
              <a:t>: </a:t>
            </a:r>
            <a:r>
              <a:rPr lang="en-US" sz="1400" dirty="0" err="1">
                <a:latin typeface="Courier" pitchFamily="2" charset="0"/>
              </a:rPr>
              <a:t>ou</a:t>
            </a:r>
            <a:r>
              <a:rPr lang="en-US" sz="1400" dirty="0">
                <a:latin typeface="Courier" pitchFamily="2" charset="0"/>
              </a:rPr>
              <a:t>=</a:t>
            </a:r>
            <a:r>
              <a:rPr lang="en-US" sz="1400" dirty="0" err="1">
                <a:latin typeface="Courier" pitchFamily="2" charset="0"/>
              </a:rPr>
              <a:t>users,dc</a:t>
            </a:r>
            <a:r>
              <a:rPr lang="en-US" sz="1400" dirty="0">
                <a:latin typeface="Courier" pitchFamily="2" charset="0"/>
              </a:rPr>
              <a:t>=</a:t>
            </a:r>
            <a:r>
              <a:rPr lang="en-US" sz="1400" dirty="0" err="1">
                <a:latin typeface="Courier" pitchFamily="2" charset="0"/>
              </a:rPr>
              <a:t>cse,dc</a:t>
            </a:r>
            <a:r>
              <a:rPr lang="en-US" sz="1400" dirty="0">
                <a:latin typeface="Courier" pitchFamily="2" charset="0"/>
              </a:rPr>
              <a:t>=</a:t>
            </a:r>
            <a:r>
              <a:rPr lang="en-US" sz="1400" dirty="0" err="1">
                <a:latin typeface="Courier" pitchFamily="2" charset="0"/>
              </a:rPr>
              <a:t>ust,dc</a:t>
            </a:r>
            <a:r>
              <a:rPr lang="en-US" sz="1400" dirty="0">
                <a:latin typeface="Courier" pitchFamily="2" charset="0"/>
              </a:rPr>
              <a:t>=</a:t>
            </a:r>
            <a:r>
              <a:rPr lang="en-US" sz="1400" dirty="0" err="1">
                <a:latin typeface="Courier" pitchFamily="2" charset="0"/>
              </a:rPr>
              <a:t>hk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 err="1">
                <a:latin typeface="Courier" pitchFamily="2" charset="0"/>
              </a:rPr>
              <a:t>objectClass</a:t>
            </a:r>
            <a:r>
              <a:rPr lang="en-US" sz="1400" dirty="0">
                <a:latin typeface="Courier" pitchFamily="2" charset="0"/>
              </a:rPr>
              <a:t>: </a:t>
            </a:r>
            <a:r>
              <a:rPr lang="en-US" sz="1400" dirty="0" err="1">
                <a:latin typeface="Courier" pitchFamily="2" charset="0"/>
              </a:rPr>
              <a:t>organizationalUnit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 err="1">
                <a:latin typeface="Courier" pitchFamily="2" charset="0"/>
              </a:rPr>
              <a:t>objectClass</a:t>
            </a:r>
            <a:r>
              <a:rPr lang="en-US" sz="1400" dirty="0">
                <a:latin typeface="Courier" pitchFamily="2" charset="0"/>
              </a:rPr>
              <a:t>: top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 err="1">
                <a:latin typeface="Courier" pitchFamily="2" charset="0"/>
              </a:rPr>
              <a:t>ou</a:t>
            </a:r>
            <a:r>
              <a:rPr lang="en-US" sz="1400" dirty="0">
                <a:latin typeface="Courier" pitchFamily="2" charset="0"/>
              </a:rPr>
              <a:t>: users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>
                <a:latin typeface="Courier" pitchFamily="2" charset="0"/>
              </a:rPr>
              <a:t> 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 err="1">
                <a:latin typeface="Courier" pitchFamily="2" charset="0"/>
              </a:rPr>
              <a:t>dn</a:t>
            </a:r>
            <a:r>
              <a:rPr lang="en-US" sz="1400" dirty="0">
                <a:latin typeface="Courier" pitchFamily="2" charset="0"/>
              </a:rPr>
              <a:t>: </a:t>
            </a:r>
            <a:r>
              <a:rPr lang="en-US" sz="1400" dirty="0" err="1">
                <a:latin typeface="Courier" pitchFamily="2" charset="0"/>
              </a:rPr>
              <a:t>ou</a:t>
            </a:r>
            <a:r>
              <a:rPr lang="en-US" sz="1400" dirty="0">
                <a:latin typeface="Courier" pitchFamily="2" charset="0"/>
              </a:rPr>
              <a:t>=</a:t>
            </a:r>
            <a:r>
              <a:rPr lang="en-US" sz="1400" dirty="0" err="1">
                <a:latin typeface="Courier" pitchFamily="2" charset="0"/>
              </a:rPr>
              <a:t>system,dc</a:t>
            </a:r>
            <a:r>
              <a:rPr lang="en-US" sz="1400" dirty="0">
                <a:latin typeface="Courier" pitchFamily="2" charset="0"/>
              </a:rPr>
              <a:t>=</a:t>
            </a:r>
            <a:r>
              <a:rPr lang="en-US" sz="1400" dirty="0" err="1">
                <a:latin typeface="Courier" pitchFamily="2" charset="0"/>
              </a:rPr>
              <a:t>cse,dc</a:t>
            </a:r>
            <a:r>
              <a:rPr lang="en-US" sz="1400" dirty="0">
                <a:latin typeface="Courier" pitchFamily="2" charset="0"/>
              </a:rPr>
              <a:t>=</a:t>
            </a:r>
            <a:r>
              <a:rPr lang="en-US" sz="1400" dirty="0" err="1">
                <a:latin typeface="Courier" pitchFamily="2" charset="0"/>
              </a:rPr>
              <a:t>ust,dc</a:t>
            </a:r>
            <a:r>
              <a:rPr lang="en-US" sz="1400" dirty="0">
                <a:latin typeface="Courier" pitchFamily="2" charset="0"/>
              </a:rPr>
              <a:t>=</a:t>
            </a:r>
            <a:r>
              <a:rPr lang="en-US" sz="1400" dirty="0" err="1">
                <a:latin typeface="Courier" pitchFamily="2" charset="0"/>
              </a:rPr>
              <a:t>hk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 err="1">
                <a:latin typeface="Courier" pitchFamily="2" charset="0"/>
              </a:rPr>
              <a:t>objectClass</a:t>
            </a:r>
            <a:r>
              <a:rPr lang="en-US" sz="1400" dirty="0">
                <a:latin typeface="Courier" pitchFamily="2" charset="0"/>
              </a:rPr>
              <a:t>: </a:t>
            </a:r>
            <a:r>
              <a:rPr lang="en-US" sz="1400" dirty="0" err="1">
                <a:latin typeface="Courier" pitchFamily="2" charset="0"/>
              </a:rPr>
              <a:t>organizationalUnit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 err="1">
                <a:latin typeface="Courier" pitchFamily="2" charset="0"/>
              </a:rPr>
              <a:t>objectClass</a:t>
            </a:r>
            <a:r>
              <a:rPr lang="en-US" sz="1400" dirty="0">
                <a:latin typeface="Courier" pitchFamily="2" charset="0"/>
              </a:rPr>
              <a:t>: top</a:t>
            </a:r>
            <a:endParaRPr lang="en-HK" sz="1400" dirty="0">
              <a:latin typeface="Courier" pitchFamily="2" charset="0"/>
            </a:endParaRPr>
          </a:p>
          <a:p>
            <a:r>
              <a:rPr lang="en-US" sz="1400" dirty="0" err="1">
                <a:latin typeface="Courier" pitchFamily="2" charset="0"/>
              </a:rPr>
              <a:t>ou</a:t>
            </a:r>
            <a:r>
              <a:rPr lang="en-US" sz="1400" dirty="0">
                <a:latin typeface="Courier" pitchFamily="2" charset="0"/>
              </a:rPr>
              <a:t>: system</a:t>
            </a:r>
            <a:endParaRPr lang="en-HK" sz="1400" dirty="0">
              <a:latin typeface="Courier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3EE677-6C22-354A-8CE1-5A5D9AE4F4CE}"/>
              </a:ext>
            </a:extLst>
          </p:cNvPr>
          <p:cNvSpPr/>
          <p:nvPr/>
        </p:nvSpPr>
        <p:spPr>
          <a:xfrm>
            <a:off x="1891400" y="3737201"/>
            <a:ext cx="3037490" cy="559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urier" pitchFamily="2" charset="0"/>
              </a:rPr>
              <a:t>dc=</a:t>
            </a:r>
            <a:r>
              <a:rPr lang="en-US" dirty="0" err="1">
                <a:latin typeface="Courier" pitchFamily="2" charset="0"/>
              </a:rPr>
              <a:t>cse,dc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ust,dc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hk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B4A2D5-1E9D-7C4B-AEF8-A2D94FE8249D}"/>
              </a:ext>
            </a:extLst>
          </p:cNvPr>
          <p:cNvSpPr/>
          <p:nvPr/>
        </p:nvSpPr>
        <p:spPr>
          <a:xfrm>
            <a:off x="782556" y="4755442"/>
            <a:ext cx="1545021" cy="48147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Courier" pitchFamily="2" charset="0"/>
              </a:rPr>
              <a:t>ou</a:t>
            </a:r>
            <a:r>
              <a:rPr lang="en-US" dirty="0">
                <a:latin typeface="Courier" pitchFamily="2" charset="0"/>
              </a:rPr>
              <a:t>=groups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FE3394-8F38-144A-A2BB-9ED6B0405A0F}"/>
              </a:ext>
            </a:extLst>
          </p:cNvPr>
          <p:cNvSpPr/>
          <p:nvPr/>
        </p:nvSpPr>
        <p:spPr>
          <a:xfrm>
            <a:off x="2637632" y="4755442"/>
            <a:ext cx="1545021" cy="48147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Courier" pitchFamily="2" charset="0"/>
              </a:rPr>
              <a:t>ou</a:t>
            </a:r>
            <a:r>
              <a:rPr lang="en-US" dirty="0">
                <a:latin typeface="Courier" pitchFamily="2" charset="0"/>
              </a:rPr>
              <a:t>=users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2DDEDB-938D-8E42-A6FB-CE8D7E3271B6}"/>
              </a:ext>
            </a:extLst>
          </p:cNvPr>
          <p:cNvSpPr/>
          <p:nvPr/>
        </p:nvSpPr>
        <p:spPr>
          <a:xfrm>
            <a:off x="4492708" y="4755442"/>
            <a:ext cx="1545021" cy="48147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Courier" pitchFamily="2" charset="0"/>
              </a:rPr>
              <a:t>ou</a:t>
            </a:r>
            <a:r>
              <a:rPr lang="en-US" dirty="0">
                <a:latin typeface="Courier" pitchFamily="2" charset="0"/>
              </a:rPr>
              <a:t>=system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3143179-6FC7-DD4F-B725-F788F67C9856}"/>
              </a:ext>
            </a:extLst>
          </p:cNvPr>
          <p:cNvSpPr/>
          <p:nvPr/>
        </p:nvSpPr>
        <p:spPr>
          <a:xfrm>
            <a:off x="2637631" y="5695485"/>
            <a:ext cx="1545021" cy="48147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Courier" pitchFamily="2" charset="0"/>
              </a:rPr>
              <a:t>uid</a:t>
            </a:r>
            <a:r>
              <a:rPr lang="en-US" dirty="0">
                <a:latin typeface="Courier" pitchFamily="2" charset="0"/>
              </a:rPr>
              <a:t>=bond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58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243CC-C24C-2943-A352-D02FB8BD5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OpenLDAP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850BC-4ABD-874D-AB2C-26B47E971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OpenLDAP</a:t>
            </a:r>
            <a:r>
              <a:rPr lang="en-US" dirty="0"/>
              <a:t> is an open source implementation of LDAP</a:t>
            </a:r>
          </a:p>
          <a:p>
            <a:pPr lvl="1"/>
            <a:r>
              <a:rPr lang="en-US" b="1" dirty="0" err="1"/>
              <a:t>slapd</a:t>
            </a:r>
            <a:r>
              <a:rPr lang="en-US" dirty="0"/>
              <a:t>: standalone LDAP daemon</a:t>
            </a:r>
          </a:p>
          <a:p>
            <a:pPr lvl="1"/>
            <a:r>
              <a:rPr lang="en-US" dirty="0"/>
              <a:t>Libraries implementing the LDAP protocol</a:t>
            </a:r>
          </a:p>
          <a:p>
            <a:pPr lvl="1"/>
            <a:r>
              <a:rPr lang="en-US" dirty="0"/>
              <a:t>Utilities, tools and sample clients</a:t>
            </a:r>
          </a:p>
          <a:p>
            <a:pPr lvl="1"/>
            <a:endParaRPr lang="en-US" dirty="0"/>
          </a:p>
          <a:p>
            <a:r>
              <a:rPr lang="en-US" dirty="0"/>
              <a:t>In this lesson, you will learn</a:t>
            </a:r>
          </a:p>
          <a:p>
            <a:pPr lvl="1"/>
            <a:r>
              <a:rPr lang="en-US" dirty="0"/>
              <a:t>setup </a:t>
            </a:r>
            <a:r>
              <a:rPr lang="en-US" b="1" dirty="0" err="1"/>
              <a:t>slapd</a:t>
            </a:r>
            <a:endParaRPr lang="en-US" b="1" dirty="0"/>
          </a:p>
          <a:p>
            <a:pPr lvl="1"/>
            <a:r>
              <a:rPr lang="en-US" dirty="0"/>
              <a:t>create user account</a:t>
            </a:r>
          </a:p>
          <a:p>
            <a:pPr lvl="1"/>
            <a:r>
              <a:rPr lang="en-US" dirty="0"/>
              <a:t>setup user authentication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85F025-09AE-C449-BF77-F8A4C22B6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2F6749-EF5C-2949-AEC1-00F2A8B7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52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6CF3A-3514-6B4A-9953-C2E86E22C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</a:t>
            </a:r>
            <a:r>
              <a:rPr lang="en-US" dirty="0" err="1"/>
              <a:t>OpenLDAP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335E3-2AEF-CD49-88D6-B6333AB30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Unfortunately, </a:t>
            </a:r>
            <a:r>
              <a:rPr lang="en-US" dirty="0" err="1"/>
              <a:t>OpenLDAP</a:t>
            </a:r>
            <a:r>
              <a:rPr lang="en-US" dirty="0"/>
              <a:t> is not available in the software repository of CentOS 8, so we need to download and compile the source files.</a:t>
            </a:r>
          </a:p>
          <a:p>
            <a:endParaRPr lang="en-US" dirty="0"/>
          </a:p>
          <a:p>
            <a:r>
              <a:rPr lang="en-HK" dirty="0"/>
              <a:t>https://</a:t>
            </a:r>
            <a:r>
              <a:rPr lang="en-HK" dirty="0" err="1"/>
              <a:t>www.openldap.org</a:t>
            </a:r>
            <a:r>
              <a:rPr lang="en-HK" dirty="0"/>
              <a:t>/software/download/</a:t>
            </a:r>
            <a:r>
              <a:rPr lang="en-HK" dirty="0" err="1"/>
              <a:t>OpenLDAP</a:t>
            </a:r>
            <a:r>
              <a:rPr lang="en-HK" dirty="0"/>
              <a:t>/</a:t>
            </a:r>
            <a:r>
              <a:rPr lang="en-HK" dirty="0" err="1"/>
              <a:t>ope</a:t>
            </a:r>
            <a:br>
              <a:rPr lang="en-HK" dirty="0"/>
            </a:br>
            <a:r>
              <a:rPr lang="en-HK" dirty="0" err="1"/>
              <a:t>nldap</a:t>
            </a:r>
            <a:r>
              <a:rPr lang="en-HK" dirty="0"/>
              <a:t>-release/openldap-2.4.52.tgz</a:t>
            </a:r>
          </a:p>
          <a:p>
            <a:endParaRPr lang="en-HK" dirty="0"/>
          </a:p>
          <a:p>
            <a:r>
              <a:rPr lang="en-US" dirty="0"/>
              <a:t>Follow the instructions in the workbook to compile source files</a:t>
            </a:r>
          </a:p>
          <a:p>
            <a:pPr marL="0" indent="0">
              <a:buNone/>
            </a:pP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6F3484-35CA-1043-8FA2-8E96BB8AB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64772E-9808-9644-A683-5DB81C557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67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CB6C4-F154-3C4A-8A0D-A86DCF1E5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OpenLDAP</a:t>
            </a:r>
            <a:r>
              <a:rPr lang="en-US" dirty="0"/>
              <a:t> 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DAFCF-5697-A84D-A311-146C67BF9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Configuration files used in this lesson are available at /root/</a:t>
            </a:r>
            <a:r>
              <a:rPr lang="en-US" dirty="0" err="1"/>
              <a:t>openldap</a:t>
            </a:r>
            <a:endParaRPr lang="en-US" dirty="0"/>
          </a:p>
          <a:p>
            <a:endParaRPr lang="en-US" dirty="0"/>
          </a:p>
          <a:p>
            <a:r>
              <a:rPr lang="en-US" dirty="0"/>
              <a:t>Copy the </a:t>
            </a:r>
            <a:r>
              <a:rPr lang="en-US" dirty="0" err="1"/>
              <a:t>slapd</a:t>
            </a:r>
            <a:r>
              <a:rPr lang="en-US" dirty="0"/>
              <a:t> configuration file </a:t>
            </a:r>
            <a:r>
              <a:rPr lang="en-US" b="1" dirty="0" err="1"/>
              <a:t>slapd.ldif</a:t>
            </a:r>
            <a:r>
              <a:rPr lang="en-US" dirty="0"/>
              <a:t> to </a:t>
            </a:r>
            <a:r>
              <a:rPr lang="en-US" dirty="0" err="1"/>
              <a:t>OpenLDAP</a:t>
            </a:r>
            <a:r>
              <a:rPr lang="en-US" dirty="0"/>
              <a:t> directory:</a:t>
            </a:r>
            <a:br>
              <a:rPr lang="en-US" dirty="0"/>
            </a:br>
            <a:r>
              <a:rPr lang="en-US" dirty="0"/>
              <a:t>/</a:t>
            </a:r>
            <a:r>
              <a:rPr lang="en-US" dirty="0" err="1"/>
              <a:t>usr</a:t>
            </a:r>
            <a:r>
              <a:rPr lang="en-US" dirty="0"/>
              <a:t>/local/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openldap</a:t>
            </a:r>
            <a:endParaRPr lang="en-US" dirty="0"/>
          </a:p>
          <a:p>
            <a:endParaRPr lang="en-US" dirty="0"/>
          </a:p>
          <a:p>
            <a:r>
              <a:rPr lang="en-US" dirty="0"/>
              <a:t>Create configuration directory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# cd /</a:t>
            </a:r>
            <a:r>
              <a:rPr lang="en-US" sz="1800" dirty="0" err="1">
                <a:latin typeface="Courier" pitchFamily="2" charset="0"/>
              </a:rPr>
              <a:t>usr</a:t>
            </a:r>
            <a:r>
              <a:rPr lang="en-US" sz="1800" dirty="0">
                <a:latin typeface="Courier" pitchFamily="2" charset="0"/>
              </a:rPr>
              <a:t>/local/</a:t>
            </a:r>
            <a:r>
              <a:rPr lang="en-US" sz="1800" dirty="0" err="1">
                <a:latin typeface="Courier" pitchFamily="2" charset="0"/>
              </a:rPr>
              <a:t>etc</a:t>
            </a:r>
            <a:r>
              <a:rPr lang="en-US" sz="1800" dirty="0">
                <a:latin typeface="Courier" pitchFamily="2" charset="0"/>
              </a:rPr>
              <a:t>/</a:t>
            </a:r>
            <a:r>
              <a:rPr lang="en-US" sz="1800" dirty="0" err="1">
                <a:latin typeface="Courier" pitchFamily="2" charset="0"/>
              </a:rPr>
              <a:t>openldap</a:t>
            </a:r>
            <a:r>
              <a:rPr lang="en-US" sz="1800" dirty="0">
                <a:latin typeface="Courier" pitchFamily="2" charset="0"/>
              </a:rPr>
              <a:t>/</a:t>
            </a:r>
            <a:endParaRPr lang="en-HK" sz="1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</a:rPr>
              <a:t># </a:t>
            </a:r>
            <a:r>
              <a:rPr lang="en-US" sz="1800" dirty="0" err="1">
                <a:latin typeface="Courier" pitchFamily="2" charset="0"/>
              </a:rPr>
              <a:t>mkdir</a:t>
            </a:r>
            <a:r>
              <a:rPr lang="en-US" sz="1800" dirty="0">
                <a:latin typeface="Courier" pitchFamily="2" charset="0"/>
              </a:rPr>
              <a:t> </a:t>
            </a:r>
            <a:r>
              <a:rPr lang="en-US" sz="1800" dirty="0" err="1">
                <a:latin typeface="Courier" pitchFamily="2" charset="0"/>
              </a:rPr>
              <a:t>slapd.d</a:t>
            </a:r>
            <a:r>
              <a:rPr lang="en-US" sz="1800" dirty="0">
                <a:latin typeface="Courier" pitchFamily="2" charset="0"/>
              </a:rPr>
              <a:t> || rm -rf </a:t>
            </a:r>
            <a:r>
              <a:rPr lang="en-US" sz="1800" dirty="0" err="1">
                <a:latin typeface="Courier" pitchFamily="2" charset="0"/>
              </a:rPr>
              <a:t>slapd.d</a:t>
            </a:r>
            <a:r>
              <a:rPr lang="en-US" sz="1800" dirty="0">
                <a:latin typeface="Courier" pitchFamily="2" charset="0"/>
              </a:rPr>
              <a:t>/*</a:t>
            </a:r>
            <a:endParaRPr lang="en-HK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2A3805-B326-CA48-B5FD-F9C51AA4B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3A8E41-90EF-D647-B0F3-F70477230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93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1255</Words>
  <Application>Microsoft Macintosh PowerPoint</Application>
  <PresentationFormat>Widescreen</PresentationFormat>
  <Paragraphs>200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Courier</vt:lpstr>
      <vt:lpstr>Office Theme</vt:lpstr>
      <vt:lpstr>USTM17  Linux Network Administration</vt:lpstr>
      <vt:lpstr>Introduction</vt:lpstr>
      <vt:lpstr>Directory vs. Database</vt:lpstr>
      <vt:lpstr>LDAP vs. Directory Servers</vt:lpstr>
      <vt:lpstr>Organization of LDAP</vt:lpstr>
      <vt:lpstr>Organization of LDAP</vt:lpstr>
      <vt:lpstr>OpenLDAP</vt:lpstr>
      <vt:lpstr>Obtaining OpenLDAP</vt:lpstr>
      <vt:lpstr>OpenLDAP Configuration</vt:lpstr>
      <vt:lpstr>OpenLDAP Configuration</vt:lpstr>
      <vt:lpstr>OpenLDAP Database</vt:lpstr>
      <vt:lpstr>OpenLDAP Database</vt:lpstr>
      <vt:lpstr>Add directories and test user</vt:lpstr>
      <vt:lpstr>Using OpenLDAP for Authentication</vt:lpstr>
      <vt:lpstr>Using OpenLDAP for Authentication</vt:lpstr>
      <vt:lpstr>Using OpenLDAP for Authentication</vt:lpstr>
      <vt:lpstr>Using OpenLDAP for Authentication</vt:lpstr>
      <vt:lpstr>Using OpenLDAP for Authentication</vt:lpstr>
      <vt:lpstr>Any questions so far?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 Lun Peter CHUNG</dc:creator>
  <cp:lastModifiedBy>CHIU Ho Tin</cp:lastModifiedBy>
  <cp:revision>46</cp:revision>
  <dcterms:created xsi:type="dcterms:W3CDTF">2020-11-11T07:58:25Z</dcterms:created>
  <dcterms:modified xsi:type="dcterms:W3CDTF">2020-12-05T08:11:28Z</dcterms:modified>
</cp:coreProperties>
</file>