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60" r:id="rId4"/>
    <p:sldId id="325" r:id="rId5"/>
    <p:sldId id="326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32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08"/>
    <p:restoredTop sz="94655"/>
  </p:normalViewPr>
  <p:slideViewPr>
    <p:cSldViewPr snapToGrid="0" snapToObjects="1">
      <p:cViewPr varScale="1">
        <p:scale>
          <a:sx n="90" d="100"/>
          <a:sy n="90" d="100"/>
        </p:scale>
        <p:origin x="22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BCA43-6327-444B-8442-C958A4FA4F46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72EA7-093A-3947-A1A7-7D463417E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9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972E-08B1-C24E-8C1F-CBD9EDF39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ECC8F-09B9-C348-B24D-E3385D5F8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32FB3-DFDB-4B4F-BE70-B75BF004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F56D-91C2-9F46-A36D-84E860CF0D87}" type="datetime1">
              <a:rPr lang="en-HK" smtClean="0"/>
              <a:t>15/11/2020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F1B74-3FC6-4D47-ABA9-11AAC8D4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8033-8440-6C4D-B382-668E5046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8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0E51-3246-1B41-9811-0DCD83A9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51ACD-03B1-1449-BDDD-7D61FEB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8B233-7CC9-6142-BE29-3A1452CB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997D-0C19-AB4E-A681-221DFBD7B3F1}" type="datetime1">
              <a:rPr lang="en-HK" smtClean="0"/>
              <a:t>15/11/2020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81044-C18E-794C-8B3D-C32A903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C937-CC78-8E4B-BC11-1CDA7244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5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334D6-B936-E149-9827-05C981830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18465-A421-8843-9D82-D2A5C2DD0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11144-0867-574C-BFAC-1E147293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FB28-7715-3C47-9792-DAF00CAC920C}" type="datetime1">
              <a:rPr lang="en-HK" smtClean="0"/>
              <a:t>15/11/2020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E23DC-8694-AB47-859B-821747EE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FDC9-DDAC-8945-A70F-7122F19B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8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241F-3180-E54B-AF3C-383F7F75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2804-17D3-9C45-97D5-67E8C9C8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A3311-B055-9941-8158-B6C75CB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406B-D0EF-F541-BFB5-243CBA30CC30}" type="datetime1">
              <a:rPr lang="en-HK" smtClean="0"/>
              <a:t>15/11/2020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C01C-3FD0-AD49-8BF4-43F9808A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41A2-4BBC-A94E-BAF7-BD8EC742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D57C-E136-534A-9D38-550B59B8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D0D9F-667F-DA4E-BE91-524F473E7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598E8-408E-D54D-919E-6B9C8446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21114-7571-9245-AA1D-AEE23AA0A579}" type="datetime1">
              <a:rPr lang="en-HK" smtClean="0"/>
              <a:t>15/11/2020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5F00F-8649-AE48-AAF9-302A5D27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0CE94-2B80-364F-8B75-AA7DF904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6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17E9-5F99-C64F-8D03-27D243B0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D46B7-EE8A-AA49-8FAE-E77E38F39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30232-9955-864F-A1E3-9CF3717B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3BE31-3582-3442-B834-3C2965D3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155-6E82-4D46-BEB1-F42F223B894D}" type="datetime1">
              <a:rPr lang="en-HK" smtClean="0"/>
              <a:t>15/11/2020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0D0B8-257D-7F40-BDDE-75AB458E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9EEF0-7D06-BC4F-9634-6EBFF1D4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936DA-0BBE-134E-8E97-079F15A7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6EC21-DA87-DA4C-8845-4F3FCA687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42256-F983-3B4F-ADE1-3DB3014B9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AC432B-DB21-8A46-B820-3EA41539F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A43F6F-A714-F14E-9D02-2514966D1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D4857-78BA-1C4B-B1C9-D3ED851F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9DEB8-B350-8A4C-8F11-EECDF0E1E87F}" type="datetime1">
              <a:rPr lang="en-HK" smtClean="0"/>
              <a:t>15/11/2020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AB5DA-EEFB-274B-8923-F952AB3C3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E9360B-38C8-6341-B175-77ABF6283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DF9C-D565-934A-9F5D-2C2D1095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167A9-3FF1-1245-BC2E-B2DB56A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D19F2-2DF3-5043-958E-951D67EF9882}" type="datetime1">
              <a:rPr lang="en-HK" smtClean="0"/>
              <a:t>15/11/2020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B728B-1D39-7645-AF72-388090F7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CFEC4F-483C-3045-9586-5F4FF0E2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769D3-36F2-774E-89C2-61CB28E0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44FE-5B6A-9E49-AAB1-FDE30B2F8D18}" type="datetime1">
              <a:rPr lang="en-HK" smtClean="0"/>
              <a:t>15/11/2020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D5C8E-F3E1-224F-82B2-D877E8B6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CBDA5-BC66-2C4D-A322-8D93A9E2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3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6725B-2888-AD40-8AF8-19D22DEA7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F9DD-06C5-C549-B4C8-B4AEFD187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13EDD-7D4D-124E-9832-4B41481F1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198ED-D620-8F49-A638-A32FE040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041D-DE09-9C44-835E-F39EACF4A52D}" type="datetime1">
              <a:rPr lang="en-HK" smtClean="0"/>
              <a:t>15/11/2020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B7B96-1ED6-E741-9DFA-E839EB6E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0E72C-55BB-564F-8456-99DB14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2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BB52-5D59-A149-8184-58733066D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3534B-2914-0046-BB9B-BCE4531CA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252A5-3487-B04B-8FAA-459E4E0DC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EBB9A-DFFA-F745-AA3A-676966F83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A2A4-F0A5-0340-B7FE-19B552B572AD}" type="datetime1">
              <a:rPr lang="en-HK" smtClean="0"/>
              <a:t>15/11/2020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B94FE-3E9D-1544-BBA4-F6DBD318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8EF2D-6488-884D-B865-EAA0676D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572E2-496C-4F44-9E8C-6F2C84DB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3D1D4-C104-9348-B7E8-C4A044F1E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68A41-B17B-FC44-A293-0137A97B8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1DEB-CBC8-1643-8D66-0D8331A99AC4}" type="datetime1">
              <a:rPr lang="en-HK" smtClean="0"/>
              <a:t>15/11/2020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60BE4-2D53-6B41-AFC7-3914C1FD9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84F03-A53F-7845-B4FB-D321EF57A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6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C228-D0F0-C542-94F5-1EEEBCA92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USTM17 </a:t>
            </a:r>
            <a:br>
              <a:rPr lang="en-US" dirty="0"/>
            </a:br>
            <a:r>
              <a:rPr lang="en-US" dirty="0"/>
              <a:t>Linux Network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8EC88-1229-1047-9387-4F6A5F92F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 Lesson 7: Network File System (NFS)</a:t>
            </a:r>
          </a:p>
          <a:p>
            <a:endParaRPr lang="en-US" dirty="0"/>
          </a:p>
          <a:p>
            <a:r>
              <a:rPr lang="en-US" dirty="0"/>
              <a:t>Peter CHUNG (</a:t>
            </a:r>
            <a:r>
              <a:rPr lang="en-US" dirty="0" err="1"/>
              <a:t>cspeter@cse.ust.hk</a:t>
            </a:r>
            <a:r>
              <a:rPr lang="en-US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E75AF-7BE9-3948-8CDD-4165A6B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977F5-3F23-ED45-A7E1-712E2E2F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544603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Summary of the extra options</a:t>
            </a:r>
            <a:endParaRPr lang="zh-HK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006" y="1600200"/>
            <a:ext cx="8576994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693DA8-2594-8D40-A524-0874504F3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B513A-63A7-0B49-80A8-DA427A96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91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Hard-mount V.S. Soft-mount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hard-mount</a:t>
            </a:r>
          </a:p>
          <a:p>
            <a:pPr lvl="1"/>
            <a:r>
              <a:rPr lang="en-US" altLang="zh-HK" dirty="0"/>
              <a:t>Volumes will retry an operation until the server becomes available</a:t>
            </a:r>
          </a:p>
          <a:p>
            <a:pPr lvl="1"/>
            <a:r>
              <a:rPr lang="en-US" altLang="zh-HK" dirty="0"/>
              <a:t>Make sure the computer waits until it can re-establish connection with your NFS server</a:t>
            </a:r>
          </a:p>
          <a:p>
            <a:pPr lvl="1"/>
            <a:r>
              <a:rPr lang="en-US" altLang="zh-HK" dirty="0"/>
              <a:t>Suitable for critical data</a:t>
            </a:r>
          </a:p>
          <a:p>
            <a:pPr lvl="2"/>
            <a:r>
              <a:rPr lang="en-US" altLang="zh-HK" dirty="0"/>
              <a:t>Example: Mounting drives that are useful during the system boot </a:t>
            </a:r>
          </a:p>
          <a:p>
            <a:r>
              <a:rPr lang="en-US" altLang="zh-HK" dirty="0"/>
              <a:t>soft-mount</a:t>
            </a:r>
          </a:p>
          <a:p>
            <a:pPr lvl="1"/>
            <a:r>
              <a:rPr lang="en-US" altLang="zh-HK" dirty="0"/>
              <a:t>Generate an I/O error for the calling process whenever a major timeout occurs</a:t>
            </a:r>
          </a:p>
          <a:p>
            <a:pPr lvl="1"/>
            <a:r>
              <a:rPr lang="en-US" altLang="zh-HK" dirty="0"/>
              <a:t>Non-critical data may use soft-mount</a:t>
            </a:r>
          </a:p>
          <a:p>
            <a:pPr lvl="2"/>
            <a:r>
              <a:rPr lang="en-US" altLang="zh-HK" dirty="0"/>
              <a:t>Example: Mounting data drives</a:t>
            </a:r>
          </a:p>
          <a:p>
            <a:pPr lvl="1"/>
            <a:endParaRPr lang="en-US" altLang="zh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B3BDAC-0DFE-A34A-B8B5-86E58A73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D5BBCC-D7FA-0448-AC4C-0467A73A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13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 err="1"/>
              <a:t>showmount</a:t>
            </a:r>
            <a:r>
              <a:rPr lang="en-US" altLang="zh-HK" dirty="0"/>
              <a:t> command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Before running 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showmount</a:t>
            </a:r>
            <a:r>
              <a:rPr lang="en-US" altLang="zh-HK" dirty="0"/>
              <a:t>, make sure that NFS server is active</a:t>
            </a:r>
          </a:p>
          <a:p>
            <a:r>
              <a:rPr lang="en-US" altLang="zh-HK" dirty="0"/>
              <a:t>This information can be displayed using 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showmount</a:t>
            </a:r>
            <a:endParaRPr lang="en-US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zh-HK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256" y="3006725"/>
            <a:ext cx="6097587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3C8C75-8A41-D54B-8E05-A71DEE43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AF2A4-88BF-444F-85E6-CB3CDB21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16372-1C02-F244-B69F-887D01ED3866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39654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Notes on using NFS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If both client and server associate with the same user and group names with these numerical IDs, they are sharing </a:t>
            </a:r>
            <a:r>
              <a:rPr lang="en-US" altLang="zh-HK" dirty="0" err="1"/>
              <a:t>uid</a:t>
            </a:r>
            <a:r>
              <a:rPr lang="en-US" altLang="zh-HK" dirty="0"/>
              <a:t>/</a:t>
            </a:r>
            <a:r>
              <a:rPr lang="en-US" altLang="zh-HK" dirty="0" err="1"/>
              <a:t>gid</a:t>
            </a:r>
            <a:r>
              <a:rPr lang="en-US" altLang="zh-HK" dirty="0"/>
              <a:t> space</a:t>
            </a:r>
          </a:p>
          <a:p>
            <a:pPr lvl="1"/>
            <a:r>
              <a:rPr lang="en-US" altLang="zh-HK" dirty="0"/>
              <a:t> i.e. using a directory service (e.g. LDAP) to distribute passwd information to all hosts on your network</a:t>
            </a:r>
          </a:p>
          <a:p>
            <a:r>
              <a:rPr lang="en-US" altLang="zh-HK" dirty="0"/>
              <a:t>If IDs on different hosts do not match</a:t>
            </a:r>
          </a:p>
          <a:p>
            <a:pPr lvl="1"/>
            <a:r>
              <a:rPr lang="en-US" altLang="zh-HK" dirty="0"/>
              <a:t>mapping daemon can be used to work around the difference</a:t>
            </a:r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6FBD43-2D2D-B64D-9816-9CE8DD8F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05B578-C39A-2C4A-9D08-DBC363A2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17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Exports File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Configure NFS server</a:t>
            </a:r>
          </a:p>
          <a:p>
            <a:pPr lvl="1"/>
            <a:r>
              <a:rPr lang="en-US" altLang="zh-HK" dirty="0"/>
              <a:t>what </a:t>
            </a:r>
            <a:r>
              <a:rPr lang="en-US" altLang="zh-HK" dirty="0" err="1"/>
              <a:t>filesystems</a:t>
            </a:r>
            <a:r>
              <a:rPr lang="en-US" altLang="zh-HK" dirty="0"/>
              <a:t> should make available for mounting</a:t>
            </a:r>
          </a:p>
          <a:p>
            <a:pPr lvl="1"/>
            <a:r>
              <a:rPr lang="en-US" altLang="zh-HK" dirty="0"/>
              <a:t>provide various parameters that control the access clients will have to the </a:t>
            </a:r>
            <a:r>
              <a:rPr lang="en-US" altLang="zh-HK" dirty="0" err="1"/>
              <a:t>filesystem</a:t>
            </a:r>
            <a:r>
              <a:rPr lang="en-US" altLang="zh-HK" dirty="0"/>
              <a:t>.</a:t>
            </a:r>
          </a:p>
          <a:p>
            <a:r>
              <a:rPr lang="en-US" altLang="zh-HK" dirty="0"/>
              <a:t>NFS server determines the type of access that can be mapped to the server's files.</a:t>
            </a:r>
          </a:p>
          <a:p>
            <a:r>
              <a:rPr lang="en-US" altLang="zh-HK" u="sng" dirty="0">
                <a:solidFill>
                  <a:srgbClr val="FF0000"/>
                </a:solidFill>
              </a:rPr>
              <a:t>/</a:t>
            </a:r>
            <a:r>
              <a:rPr lang="en-US" altLang="zh-HK" u="sng" dirty="0" err="1">
                <a:solidFill>
                  <a:srgbClr val="FF0000"/>
                </a:solidFill>
              </a:rPr>
              <a:t>etc</a:t>
            </a:r>
            <a:r>
              <a:rPr lang="en-US" altLang="zh-HK" u="sng" dirty="0">
                <a:solidFill>
                  <a:srgbClr val="FF0000"/>
                </a:solidFill>
              </a:rPr>
              <a:t>/exports </a:t>
            </a:r>
            <a:r>
              <a:rPr lang="en-US" altLang="zh-HK" dirty="0"/>
              <a:t>file lists the file systems that the server will make available for its clients to mount and use</a:t>
            </a:r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4F221-861F-7F4D-A1CF-9EFF56602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63485-A3D8-4C4A-BCE4-3A876EF79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72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Export File: Example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A sample exports file (Granting NFS access rights to other machines):</a:t>
            </a:r>
          </a:p>
          <a:p>
            <a:endParaRPr lang="en-US" altLang="zh-HK" dirty="0"/>
          </a:p>
          <a:p>
            <a:pPr marL="82296" indent="0">
              <a:buNone/>
            </a:pPr>
            <a:endParaRPr lang="en-US" altLang="zh-HK" dirty="0"/>
          </a:p>
          <a:p>
            <a:pPr marL="82296" indent="0">
              <a:buNone/>
            </a:pPr>
            <a:endParaRPr lang="zh-HK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031798"/>
            <a:ext cx="10515600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altLang="zh-HK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zh-HK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altLang="zh-HK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/exports 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file for itc100 (this is a comment line)</a:t>
            </a:r>
          </a:p>
          <a:p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/home          itc101(</a:t>
            </a:r>
            <a:r>
              <a:rPr lang="en-US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 itc102 (</a:t>
            </a:r>
            <a:r>
              <a:rPr lang="en-US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/bin       itc101(</a:t>
            </a:r>
            <a:r>
              <a:rPr lang="en-US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  itc102 (</a:t>
            </a:r>
            <a:r>
              <a:rPr lang="en-US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              itc101(</a:t>
            </a:r>
            <a:r>
              <a:rPr lang="en-US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no_root_squash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/home/ftp      (</a:t>
            </a:r>
            <a:r>
              <a:rPr lang="en-US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zh-HK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9736" y="5345966"/>
            <a:ext cx="801828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HK" sz="2400" dirty="0"/>
              <a:t>If no hostname is given (e.g. </a:t>
            </a:r>
            <a:r>
              <a:rPr lang="en-US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/home/ftp </a:t>
            </a:r>
            <a:r>
              <a:rPr lang="en-US" altLang="zh-HK" sz="2400" dirty="0"/>
              <a:t>directory), any host</a:t>
            </a:r>
          </a:p>
          <a:p>
            <a:r>
              <a:rPr lang="en-US" altLang="zh-HK" sz="2400" dirty="0"/>
              <a:t>matches and can mount the directory</a:t>
            </a:r>
            <a:endParaRPr lang="zh-HK" altLang="en-US" sz="24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425349-97CA-2541-8328-D7914B14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39B3D-73EF-C04C-B363-8A0484F7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41C029-351A-784F-B229-9B891D690E48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677767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Settings on the export file</a:t>
            </a:r>
            <a:endParaRPr lang="zh-HK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550" y="1690688"/>
            <a:ext cx="9471353" cy="451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C07AD3-F331-9641-AEE4-C213FF44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DA049-E77D-C04A-81BC-2871373E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8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Root squash</a:t>
            </a:r>
            <a:endParaRPr lang="zh-HK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b="1" dirty="0">
                <a:solidFill>
                  <a:srgbClr val="FF0000"/>
                </a:solidFill>
              </a:rPr>
              <a:t>Root</a:t>
            </a:r>
            <a:r>
              <a:rPr lang="en-US" altLang="zh-HK" dirty="0"/>
              <a:t> is a super user</a:t>
            </a:r>
          </a:p>
          <a:p>
            <a:pPr lvl="1"/>
            <a:r>
              <a:rPr lang="en-US" altLang="zh-HK" dirty="0"/>
              <a:t>It ignores ALL permissions settings</a:t>
            </a:r>
          </a:p>
          <a:p>
            <a:pPr lvl="1"/>
            <a:r>
              <a:rPr lang="en-US" altLang="zh-HK" dirty="0"/>
              <a:t>It is dangerous to use with NFS</a:t>
            </a:r>
          </a:p>
          <a:p>
            <a:r>
              <a:rPr lang="en-US" altLang="zh-HK" dirty="0"/>
              <a:t>Default (</a:t>
            </a:r>
            <a:r>
              <a:rPr lang="en-US" altLang="zh-HK" dirty="0" err="1"/>
              <a:t>root_squash</a:t>
            </a:r>
            <a:r>
              <a:rPr lang="en-US" altLang="zh-HK" dirty="0"/>
              <a:t>)</a:t>
            </a:r>
          </a:p>
          <a:p>
            <a:pPr lvl="1"/>
            <a:r>
              <a:rPr lang="en-US" altLang="zh-HK" dirty="0"/>
              <a:t>root users will be down-graded to “nobody” when access a NFS volume</a:t>
            </a:r>
            <a:endParaRPr lang="zh-HK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704" y="4156937"/>
            <a:ext cx="8170591" cy="2491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0C3B7E-024B-1A4E-B708-69F4BBF5E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CE52CF-2604-BD49-9ED1-8B78C7D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00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No root squash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Giving </a:t>
            </a:r>
            <a:r>
              <a:rPr lang="en-US" altLang="zh-HK" dirty="0" err="1"/>
              <a:t>no_root_squash</a:t>
            </a:r>
            <a:endParaRPr lang="en-US" altLang="zh-HK" dirty="0"/>
          </a:p>
          <a:p>
            <a:pPr lvl="1"/>
            <a:r>
              <a:rPr lang="en-US" altLang="zh-HK" dirty="0"/>
              <a:t>Trust the root user in another machine</a:t>
            </a:r>
          </a:p>
          <a:p>
            <a:pPr lvl="1"/>
            <a:r>
              <a:rPr lang="en-US" altLang="zh-HK" dirty="0"/>
              <a:t>Example (itc100)</a:t>
            </a:r>
          </a:p>
          <a:p>
            <a:pPr marL="914400" lvl="2" indent="0">
              <a:buNone/>
            </a:pPr>
            <a:endParaRPr lang="en-US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 /         itc101(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no_root_squash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914400" lvl="2" indent="0">
              <a:buNone/>
            </a:pPr>
            <a:endParaRPr lang="en-US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zh-HK" dirty="0"/>
              <a:t>itc101 will still have root permission to access itc100 root directory through NFS</a:t>
            </a:r>
            <a:endParaRPr lang="zh-HK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963" y="4515589"/>
            <a:ext cx="7058270" cy="2152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32F4D-6242-7E49-82AA-7B40B07E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E72F9-74AA-9A4F-8413-3E7818EDA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32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Export and Restart </a:t>
            </a:r>
            <a:r>
              <a:rPr lang="en-US" altLang="zh-HK"/>
              <a:t>the NFS server</a:t>
            </a:r>
            <a:endParaRPr lang="zh-HK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Edit the </a:t>
            </a:r>
            <a:r>
              <a:rPr lang="en-US" altLang="zh-HK" b="1" u="sng" dirty="0">
                <a:solidFill>
                  <a:srgbClr val="FF0000"/>
                </a:solidFill>
              </a:rPr>
              <a:t>/</a:t>
            </a:r>
            <a:r>
              <a:rPr lang="en-US" altLang="zh-HK" b="1" u="sng" dirty="0" err="1">
                <a:solidFill>
                  <a:srgbClr val="FF0000"/>
                </a:solidFill>
              </a:rPr>
              <a:t>etc</a:t>
            </a:r>
            <a:r>
              <a:rPr lang="en-US" altLang="zh-HK" b="1" u="sng" dirty="0">
                <a:solidFill>
                  <a:srgbClr val="FF0000"/>
                </a:solidFill>
              </a:rPr>
              <a:t>/exports</a:t>
            </a:r>
          </a:p>
          <a:p>
            <a:r>
              <a:rPr lang="en-US" altLang="zh-HK" dirty="0"/>
              <a:t>Run </a:t>
            </a:r>
            <a:r>
              <a:rPr lang="en-US" altLang="zh-HK" b="1" u="sng" dirty="0" err="1">
                <a:solidFill>
                  <a:srgbClr val="FF0000"/>
                </a:solidFill>
              </a:rPr>
              <a:t>exportfs</a:t>
            </a:r>
            <a:r>
              <a:rPr lang="en-US" altLang="zh-HK" dirty="0"/>
              <a:t> command</a:t>
            </a:r>
          </a:p>
          <a:p>
            <a:r>
              <a:rPr lang="en-US" altLang="zh-HK" dirty="0"/>
              <a:t>Restart the NFS server</a:t>
            </a:r>
          </a:p>
          <a:p>
            <a:pPr lvl="1"/>
            <a:r>
              <a:rPr lang="en-US" altLang="zh-HK" dirty="0"/>
              <a:t>Using the command: </a:t>
            </a:r>
            <a:r>
              <a:rPr lang="en-US" altLang="zh-HK" b="1" dirty="0" err="1">
                <a:solidFill>
                  <a:srgbClr val="FF0000"/>
                </a:solidFill>
              </a:rPr>
              <a:t>systemctl</a:t>
            </a:r>
            <a:r>
              <a:rPr lang="en-US" altLang="zh-HK" b="1" dirty="0">
                <a:solidFill>
                  <a:srgbClr val="FF0000"/>
                </a:solidFill>
              </a:rPr>
              <a:t> restart </a:t>
            </a:r>
            <a:r>
              <a:rPr lang="en-US" altLang="zh-HK" b="1" dirty="0" err="1">
                <a:solidFill>
                  <a:srgbClr val="FF0000"/>
                </a:solidFill>
              </a:rPr>
              <a:t>nfs</a:t>
            </a:r>
            <a:r>
              <a:rPr lang="en-US" altLang="zh-HK" b="1" dirty="0">
                <a:solidFill>
                  <a:srgbClr val="FF0000"/>
                </a:solidFill>
              </a:rPr>
              <a:t>-server</a:t>
            </a:r>
            <a:endParaRPr lang="en-US" altLang="zh-HK" b="1" u="sng" dirty="0">
              <a:solidFill>
                <a:srgbClr val="FF0000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7550CF-304D-AB40-AC00-FFAB6BA65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21C8D-EE25-5C4C-9AA1-A4D0BEB9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The Network File System (NFS)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A file system controls how data is stored and retrieved</a:t>
            </a:r>
          </a:p>
          <a:p>
            <a:r>
              <a:rPr lang="en-US" altLang="zh-HK" dirty="0"/>
              <a:t>Network File System (NFS) allows you accessing files on remote hosts </a:t>
            </a:r>
          </a:p>
          <a:p>
            <a:pPr lvl="1"/>
            <a:r>
              <a:rPr lang="en-US" altLang="zh-HK" dirty="0"/>
              <a:t>The file access provides an identical way as accessing local files</a:t>
            </a:r>
          </a:p>
          <a:p>
            <a:r>
              <a:rPr lang="en-US" altLang="zh-HK" dirty="0"/>
              <a:t>Files access is completely transparent to client and works across a variety of server and host architectures</a:t>
            </a:r>
          </a:p>
          <a:p>
            <a:r>
              <a:rPr lang="en-US" altLang="zh-HK" dirty="0"/>
              <a:t>Advantages</a:t>
            </a:r>
          </a:p>
          <a:p>
            <a:pPr lvl="1"/>
            <a:r>
              <a:rPr lang="en-US" altLang="zh-HK" dirty="0"/>
              <a:t>Data consuming large amounts of disk space can be kept on a single machine</a:t>
            </a:r>
          </a:p>
          <a:p>
            <a:pPr lvl="1"/>
            <a:r>
              <a:rPr lang="en-US" altLang="zh-HK" dirty="0"/>
              <a:t>Example:</a:t>
            </a:r>
          </a:p>
          <a:p>
            <a:pPr lvl="2"/>
            <a:r>
              <a:rPr lang="en-US" altLang="zh-HK" dirty="0"/>
              <a:t>A local machine may only have 100GB of hard disk space</a:t>
            </a:r>
          </a:p>
          <a:p>
            <a:pPr lvl="2"/>
            <a:r>
              <a:rPr lang="en-US" altLang="zh-HK" dirty="0"/>
              <a:t>Multiple TBs of NFS drives cannot mounted  </a:t>
            </a:r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CEC5C-145A-F34F-92D6-8D74125F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ABF7E-01F7-2347-BB3D-FA5E2E3DC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70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44986A-16EA-8748-8202-3368A6BFC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so far?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E7E8E94-78CE-E448-843D-FE5BA273C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59C63-1B54-E945-A59B-83693469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7C227-A25E-0640-8437-5A7210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Mounting a NFS </a:t>
            </a:r>
            <a:r>
              <a:rPr lang="en-US" altLang="zh-HK" dirty="0" err="1"/>
              <a:t>volumn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HK" dirty="0"/>
              <a:t>The mounting of NFS volumes resembles regular file systems </a:t>
            </a:r>
          </a:p>
          <a:p>
            <a:r>
              <a:rPr lang="en-US" altLang="zh-HK" dirty="0"/>
              <a:t>The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mount</a:t>
            </a:r>
            <a:r>
              <a:rPr lang="en-US" altLang="zh-HK" dirty="0"/>
              <a:t> command is using the following syntax:</a:t>
            </a:r>
          </a:p>
          <a:p>
            <a:pPr marL="457200" lvl="1" indent="0">
              <a:buNone/>
            </a:pPr>
            <a:endParaRPr lang="en-GB" altLang="zh-HK" dirty="0"/>
          </a:p>
          <a:p>
            <a:pPr marL="457200" lvl="1" indent="0">
              <a:buNone/>
            </a:pP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mount -t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nfs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remote_host:remote_dir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local_dir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options</a:t>
            </a:r>
          </a:p>
          <a:p>
            <a:pPr marL="457200" lvl="1" indent="0">
              <a:buNone/>
            </a:pPr>
            <a:endParaRPr lang="en-GB" altLang="zh-HK" i="1" dirty="0"/>
          </a:p>
          <a:p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remote_host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HK" dirty="0"/>
              <a:t>refers to the hostname of the remote machine</a:t>
            </a:r>
          </a:p>
          <a:p>
            <a:pPr lvl="1"/>
            <a:r>
              <a:rPr lang="en-US" altLang="zh-HK" dirty="0"/>
              <a:t>An IP address can be used to replace the remote hostname</a:t>
            </a:r>
          </a:p>
          <a:p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remote_dir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HK" dirty="0"/>
              <a:t>refers to the directory of the remote machine</a:t>
            </a:r>
          </a:p>
          <a:p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local_dir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HK" dirty="0"/>
              <a:t>refers to the directory of the local machine</a:t>
            </a:r>
          </a:p>
          <a:p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en-US" altLang="zh-HK" dirty="0"/>
              <a:t> refers to some optional parameters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6BF15-DB72-0B46-97D9-2B5E3E10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6F62F2-B36C-A746-AC7A-594A154D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7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6E0EE-0D0A-594F-ABB3-AFCD88C6F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the NFS server is 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00228-25E3-854C-A2A6-66E9353EF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Checking the NFS server status: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status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-server </a:t>
            </a:r>
            <a:endParaRPr lang="en-US" dirty="0"/>
          </a:p>
          <a:p>
            <a:endParaRPr lang="en-US" dirty="0"/>
          </a:p>
          <a:p>
            <a:r>
              <a:rPr lang="en-US" dirty="0"/>
              <a:t>If NFS server is not running, we need to start the NFS server (in the next slide)</a:t>
            </a:r>
          </a:p>
          <a:p>
            <a:pPr lvl="1"/>
            <a:r>
              <a:rPr lang="en-US" dirty="0"/>
              <a:t>Some error messages will be shown if the NFS server is not running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20C5C8-8DDD-4549-809D-B67935F5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93C80-0E3F-2148-9688-2797E9AB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38B57-2A9C-C54D-82D6-69B0550863CE}"/>
              </a:ext>
            </a:extLst>
          </p:cNvPr>
          <p:cNvSpPr txBox="1"/>
          <p:nvPr/>
        </p:nvSpPr>
        <p:spPr>
          <a:xfrm>
            <a:off x="10545572" y="28576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30795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8C9A-7631-9843-850E-2696C9D40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the NFS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6F18E-F691-0A40-B220-DA23BA1B1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command starts the NFS server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start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-server</a:t>
            </a:r>
            <a:endParaRPr lang="en-US" dirty="0"/>
          </a:p>
          <a:p>
            <a:endParaRPr lang="en-US" dirty="0"/>
          </a:p>
          <a:p>
            <a:r>
              <a:rPr lang="en-US" dirty="0"/>
              <a:t>You can double-check the NFS server status again</a:t>
            </a:r>
          </a:p>
          <a:p>
            <a:pPr lvl="1"/>
            <a:r>
              <a:rPr lang="en-US" dirty="0"/>
              <a:t>Some messages will be shown if the NFS server is active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4DEEBF-22F3-A841-822F-BDF1B05C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B80BE8-C1CA-E347-8162-C386A8578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77872F-5C41-BA44-977C-5E64D4D65E6B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29899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Mounting a NFS volume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A client mount a directory from a remote host on a local directory is the same as it does on a physical device</a:t>
            </a:r>
          </a:p>
          <a:p>
            <a:r>
              <a:rPr lang="en-US" altLang="zh-HK" dirty="0"/>
              <a:t>The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mount</a:t>
            </a:r>
            <a:r>
              <a:rPr lang="en-US" altLang="zh-HK" dirty="0"/>
              <a:t> command has a special type 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nfs</a:t>
            </a:r>
            <a:r>
              <a:rPr lang="en-US" altLang="zh-HK" dirty="0"/>
              <a:t> dedicated to mount a NFS directory</a:t>
            </a:r>
          </a:p>
          <a:p>
            <a:r>
              <a:rPr lang="en-US" altLang="zh-HK" dirty="0"/>
              <a:t>Example:</a:t>
            </a:r>
          </a:p>
          <a:p>
            <a:pPr lvl="1"/>
            <a:r>
              <a:rPr lang="en-US" altLang="zh-HK" dirty="0"/>
              <a:t>mount the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/home </a:t>
            </a:r>
            <a:r>
              <a:rPr lang="en-US" altLang="zh-HK" dirty="0"/>
              <a:t>directory from host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itc100</a:t>
            </a:r>
            <a:r>
              <a:rPr lang="en-US" altLang="zh-HK" dirty="0"/>
              <a:t> to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/users</a:t>
            </a:r>
            <a:r>
              <a:rPr lang="en-US" altLang="zh-HK" dirty="0"/>
              <a:t> on the current machine</a:t>
            </a:r>
          </a:p>
          <a:p>
            <a:pPr marL="914400" lvl="2" indent="0">
              <a:buNone/>
            </a:pPr>
            <a:endParaRPr lang="en-US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        mount -t 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nfs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itc100:/home /users</a:t>
            </a:r>
            <a:endParaRPr lang="zh-HK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48533-2F5D-2D4D-9F3A-70CCD031B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5FE29-CC24-8143-9352-C0C9E62D6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69EA8A-7193-D640-8026-434F72A1C340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909293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Mount NFS volume in boot time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Edit</a:t>
            </a:r>
            <a:r>
              <a:rPr lang="en-US" altLang="zh-HK" dirty="0">
                <a:solidFill>
                  <a:srgbClr val="FF0000"/>
                </a:solidFill>
              </a:rPr>
              <a:t> </a:t>
            </a:r>
            <a:r>
              <a:rPr lang="en-US" altLang="zh-HK" b="1" u="sng" dirty="0">
                <a:solidFill>
                  <a:srgbClr val="FF0000"/>
                </a:solidFill>
              </a:rPr>
              <a:t>/</a:t>
            </a:r>
            <a:r>
              <a:rPr lang="en-US" altLang="zh-HK" b="1" u="sng" dirty="0" err="1">
                <a:solidFill>
                  <a:srgbClr val="FF0000"/>
                </a:solidFill>
              </a:rPr>
              <a:t>etc</a:t>
            </a:r>
            <a:r>
              <a:rPr lang="en-US" altLang="zh-HK" b="1" u="sng" dirty="0">
                <a:solidFill>
                  <a:srgbClr val="FF0000"/>
                </a:solidFill>
              </a:rPr>
              <a:t>/</a:t>
            </a:r>
            <a:r>
              <a:rPr lang="en-US" altLang="zh-HK" b="1" u="sng" dirty="0" err="1">
                <a:solidFill>
                  <a:srgbClr val="FF0000"/>
                </a:solidFill>
              </a:rPr>
              <a:t>fstab</a:t>
            </a:r>
            <a:r>
              <a:rPr lang="en-US" altLang="zh-HK" b="1" dirty="0">
                <a:solidFill>
                  <a:srgbClr val="FF0000"/>
                </a:solidFill>
              </a:rPr>
              <a:t> </a:t>
            </a:r>
            <a:r>
              <a:rPr lang="en-US" altLang="zh-HK" dirty="0"/>
              <a:t>entry to mount a NFS volume in boot time</a:t>
            </a:r>
          </a:p>
          <a:p>
            <a:r>
              <a:rPr lang="en-US" altLang="zh-HK" dirty="0"/>
              <a:t>Example:</a:t>
            </a:r>
          </a:p>
          <a:p>
            <a:pPr lvl="1"/>
            <a:r>
              <a:rPr lang="en-US" altLang="zh-HK" dirty="0"/>
              <a:t>Mount the /home folder of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itc100</a:t>
            </a:r>
            <a:r>
              <a:rPr lang="en-US" altLang="zh-HK" dirty="0"/>
              <a:t> to the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mnt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/home100 </a:t>
            </a:r>
            <a:r>
              <a:rPr lang="en-US" altLang="zh-HK" dirty="0"/>
              <a:t>of the local machine </a:t>
            </a:r>
          </a:p>
          <a:p>
            <a:pPr lvl="1"/>
            <a:r>
              <a:rPr lang="en-GB" altLang="zh-HK" dirty="0"/>
              <a:t>Add a line to 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/etc/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fstab</a:t>
            </a:r>
            <a:endParaRPr lang="en-GB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altLang="zh-H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 volume      mount point type options (this is a comment line)</a:t>
            </a:r>
          </a:p>
          <a:p>
            <a:pPr marL="457200" lvl="1" indent="0">
              <a:buNone/>
            </a:pP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itc100:/home   /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mnt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/home100  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nfs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timeo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=14,intr   </a:t>
            </a:r>
          </a:p>
          <a:p>
            <a:pPr marL="457200" lvl="1" indent="0">
              <a:buNone/>
            </a:pPr>
            <a:endParaRPr lang="en-GB" altLang="zh-HK" dirty="0"/>
          </a:p>
          <a:p>
            <a:pPr lvl="1"/>
            <a:r>
              <a:rPr lang="en-GB" altLang="zh-HK" dirty="0"/>
              <a:t>Extra options can be added </a:t>
            </a:r>
          </a:p>
          <a:p>
            <a:pPr lvl="2"/>
            <a:r>
              <a:rPr lang="en-GB" altLang="zh-HK" dirty="0"/>
              <a:t>e.g. timeout – mounting is aborted if the timeout is expired  </a:t>
            </a:r>
          </a:p>
          <a:p>
            <a:pPr lvl="2"/>
            <a:endParaRPr lang="en-US" altLang="zh-HK" dirty="0"/>
          </a:p>
          <a:p>
            <a:pPr lvl="1"/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15E4CA-6273-EC45-B91B-6EF414780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4F3884-31F1-6B4C-A379-E2539020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F364AB-2FD9-ED42-AC60-FBFD204542D1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99828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Extra options for the NFS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Increase block size to 8 kilobytes to obtain better performance by issuing the command</a:t>
            </a:r>
          </a:p>
          <a:p>
            <a:r>
              <a:rPr lang="en-US" altLang="zh-HK" dirty="0"/>
              <a:t>Example:</a:t>
            </a:r>
          </a:p>
          <a:p>
            <a:endParaRPr lang="en-US" altLang="zh-HK" dirty="0"/>
          </a:p>
          <a:p>
            <a:pPr marL="457200" lvl="1" indent="0">
              <a:buNone/>
            </a:pP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mount itc100:/home /home –o 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rsize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=8192,wsize=8192</a:t>
            </a:r>
          </a:p>
          <a:p>
            <a:pPr lvl="1"/>
            <a:endParaRPr lang="en-US" altLang="zh-HK" dirty="0"/>
          </a:p>
          <a:p>
            <a:pPr lvl="1"/>
            <a:r>
              <a:rPr lang="en-US" altLang="zh-HK" dirty="0"/>
              <a:t>The option part is exactly ONE word, and it is not separated by any whitespace character</a:t>
            </a:r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DF38A1-1438-544B-8E48-03B8543E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98462-D218-AE45-9AEC-A78256EB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71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Summary of the extra options</a:t>
            </a:r>
            <a:endParaRPr lang="zh-HK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726" y="2133600"/>
            <a:ext cx="8614316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5C7112-F931-EA45-8B62-80B9A7A8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1EF935-A575-4645-B023-4D0D61E69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14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1184</Words>
  <Application>Microsoft Macintosh PowerPoint</Application>
  <PresentationFormat>Widescreen</PresentationFormat>
  <Paragraphs>167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Office Theme</vt:lpstr>
      <vt:lpstr>USTM17  Linux Network Administration</vt:lpstr>
      <vt:lpstr>The Network File System (NFS)</vt:lpstr>
      <vt:lpstr>Mounting a NFS volumn</vt:lpstr>
      <vt:lpstr>Verify the NFS server is Running</vt:lpstr>
      <vt:lpstr>Starting the NFS server</vt:lpstr>
      <vt:lpstr>Mounting a NFS volume</vt:lpstr>
      <vt:lpstr>Mount NFS volume in boot time</vt:lpstr>
      <vt:lpstr>Extra options for the NFS</vt:lpstr>
      <vt:lpstr>Summary of the extra options</vt:lpstr>
      <vt:lpstr>Summary of the extra options</vt:lpstr>
      <vt:lpstr>Hard-mount V.S. Soft-mount</vt:lpstr>
      <vt:lpstr>showmount command</vt:lpstr>
      <vt:lpstr>Notes on using NFS</vt:lpstr>
      <vt:lpstr>Exports File</vt:lpstr>
      <vt:lpstr>Export File: Example</vt:lpstr>
      <vt:lpstr>Settings on the export file</vt:lpstr>
      <vt:lpstr>Root squash</vt:lpstr>
      <vt:lpstr>No root squash</vt:lpstr>
      <vt:lpstr>Export and Restart the NFS server</vt:lpstr>
      <vt:lpstr>Any questions so far?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 Lun Peter CHUNG</dc:creator>
  <cp:lastModifiedBy>Kai Lun Peter CHUNG</cp:lastModifiedBy>
  <cp:revision>35</cp:revision>
  <dcterms:created xsi:type="dcterms:W3CDTF">2020-11-11T07:58:25Z</dcterms:created>
  <dcterms:modified xsi:type="dcterms:W3CDTF">2020-11-15T09:14:05Z</dcterms:modified>
</cp:coreProperties>
</file>