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2"/>
  </p:notesMasterIdLst>
  <p:sldIdLst>
    <p:sldId id="256" r:id="rId2"/>
    <p:sldId id="258" r:id="rId3"/>
    <p:sldId id="260" r:id="rId4"/>
    <p:sldId id="325" r:id="rId5"/>
    <p:sldId id="326" r:id="rId6"/>
    <p:sldId id="259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4" r:id="rId20"/>
    <p:sldId id="324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108"/>
    <p:restoredTop sz="94655"/>
  </p:normalViewPr>
  <p:slideViewPr>
    <p:cSldViewPr snapToGrid="0" snapToObjects="1">
      <p:cViewPr varScale="1">
        <p:scale>
          <a:sx n="90" d="100"/>
          <a:sy n="90" d="100"/>
        </p:scale>
        <p:origin x="224" y="2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7BCA43-6327-444B-8442-C958A4FA4F46}" type="datetimeFigureOut">
              <a:rPr lang="en-US" smtClean="0"/>
              <a:t>11/15/20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472EA7-093A-3947-A1A7-7D463417E3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4957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0C972E-08B1-C24E-8C1F-CBD9EDF398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5FECC8F-09B9-C348-B24D-E3385D5F859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932FB3-DFDB-4B4F-BE70-B75BF00456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CF56D-91C2-9F46-A36D-84E860CF0D87}" type="datetime1">
              <a:rPr lang="en-HK" smtClean="0"/>
              <a:t>15/11/2020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DF1B74-3FC6-4D47-ABA9-11AAC8D4AF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USTM17 Linux Network Administration - Peter Chung (cspeter)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028033-8440-6C4D-B382-668E5046DD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A5C43-9D0C-3F46-8673-B8D6B9295D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9821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D70E51-3246-1B41-9811-0DCD83A9C1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D851ACD-03B1-1449-BDDD-7D61FEB684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B8B233-7CC9-6142-BE29-3A1452CB85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8997D-0C19-AB4E-A681-221DFBD7B3F1}" type="datetime1">
              <a:rPr lang="en-HK" smtClean="0"/>
              <a:t>15/11/2020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A81044-C18E-794C-8B3D-C32A90317B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USTM17 Linux Network Administration - Peter Chung (cspeter)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64C937-CC78-8E4B-BC11-1CDA724450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A5C43-9D0C-3F46-8673-B8D6B9295D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8509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2E334D6-B936-E149-9827-05C98183068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7718465-A421-8843-9D82-D2A5C2DD0C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111144-0867-574C-BFAC-1E14729399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BFB28-7715-3C47-9792-DAF00CAC920C}" type="datetime1">
              <a:rPr lang="en-HK" smtClean="0"/>
              <a:t>15/11/2020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DE23DC-8694-AB47-859B-821747EEC2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USTM17 Linux Network Administration - Peter Chung (cspeter)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A2FDC9-DDAC-8945-A70F-7122F19BE8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A5C43-9D0C-3F46-8673-B8D6B9295D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384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03241F-3180-E54B-AF3C-383F7F7514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0E2804-17D3-9C45-97D5-67E8C9C855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4A3311-B055-9941-8158-B6C75CB196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0406B-D0EF-F541-BFB5-243CBA30CC30}" type="datetime1">
              <a:rPr lang="en-HK" smtClean="0"/>
              <a:t>15/11/2020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D9C01C-3FD0-AD49-8BF4-43F9808A3B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USTM17 Linux Network Administration - Peter Chung (cspeter)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3F41A2-4BBC-A94E-BAF7-BD8EC742BE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A5C43-9D0C-3F46-8673-B8D6B9295D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13423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AED57C-E136-534A-9D38-550B59B8B0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3D0D9F-667F-DA4E-BE91-524F473E73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4598E8-408E-D54D-919E-6B9C84466A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21114-7571-9245-AA1D-AEE23AA0A579}" type="datetime1">
              <a:rPr lang="en-HK" smtClean="0"/>
              <a:t>15/11/2020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F5F00F-8649-AE48-AAF9-302A5D27FB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USTM17 Linux Network Administration - Peter Chung (cspeter)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C0CE94-2B80-364F-8B75-AA7DF90413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A5C43-9D0C-3F46-8673-B8D6B9295D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1647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F317E9-5F99-C64F-8D03-27D243B03A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9D46B7-EE8A-AA49-8FAE-E77E38F398E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D530232-9955-864F-A1E3-9CF3717BFD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BB3BE31-3582-3442-B834-3C2965D36C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90155-6E82-4D46-BEB1-F42F223B894D}" type="datetime1">
              <a:rPr lang="en-HK" smtClean="0"/>
              <a:t>15/11/2020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DC0D0B8-257D-7F40-BDDE-75AB458E46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USTM17 Linux Network Administration - Peter Chung (cspeter)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F9EEF0-7D06-BC4F-9634-6EBFF1D42E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A5C43-9D0C-3F46-8673-B8D6B9295D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9711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6936DA-0BBE-134E-8E97-079F15A77A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0E6EC21-DA87-DA4C-8845-4F3FCA6874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6B42256-F983-3B4F-ADE1-3DB3014B93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6AC432B-DB21-8A46-B820-3EA41539F3F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BA43F6F-A714-F14E-9D02-2514966D144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E6D4857-78BA-1C4B-B1C9-D3ED851FD9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9DEB8-B350-8A4C-8F11-EECDF0E1E87F}" type="datetime1">
              <a:rPr lang="en-HK" smtClean="0"/>
              <a:t>15/11/2020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98AB5DA-EEFB-274B-8923-F952AB3C30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USTM17 Linux Network Administration - Peter Chung (cspeter)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0E9360B-38C8-6341-B175-77ABF62839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A5C43-9D0C-3F46-8673-B8D6B9295D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3929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6ADF9C-D565-934A-9F5D-2C2D109594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7D167A9-3FF1-1245-BC2E-B2DB56A545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D19F2-2DF3-5043-958E-951D67EF9882}" type="datetime1">
              <a:rPr lang="en-HK" smtClean="0"/>
              <a:t>15/11/2020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19B728B-1D39-7645-AF72-388090F7F6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USTM17 Linux Network Administration - Peter Chung (cspeter)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1CFEC4F-483C-3045-9586-5F4FF0E277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A5C43-9D0C-3F46-8673-B8D6B9295D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0619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CD769D3-36F2-774E-89C2-61CB28E081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444FE-5B6A-9E49-AAB1-FDE30B2F8D18}" type="datetime1">
              <a:rPr lang="en-HK" smtClean="0"/>
              <a:t>15/11/2020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9BD5C8E-F3E1-224F-82B2-D877E8B64D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USTM17 Linux Network Administration - Peter Chung (cspeter)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6ACBDA5-BC66-2C4D-A322-8D93A9E2A6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A5C43-9D0C-3F46-8673-B8D6B9295D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4311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36725B-2888-AD40-8AF8-19D22DEA71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9AF9DD-06C5-C549-B4C8-B4AEFD1871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1913EDD-7D4D-124E-9832-4B41481F12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0E198ED-D620-8F49-A638-A32FE04066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E041D-DE09-9C44-835E-F39EACF4A52D}" type="datetime1">
              <a:rPr lang="en-HK" smtClean="0"/>
              <a:t>15/11/2020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8B7B96-1ED6-E741-9DFA-E839EB6E7F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USTM17 Linux Network Administration - Peter Chung (cspeter)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310E72C-55BB-564F-8456-99DB143BF4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A5C43-9D0C-3F46-8673-B8D6B9295D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8253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EABB52-5D59-A149-8184-58733066D0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FA3534B-2914-0046-BB9B-BCE4531CAC5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45252A5-3487-B04B-8FAA-459E4E0DC4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FEBB9A-DFFA-F745-AA3A-676966F83A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8A2A4-F0A5-0340-B7FE-19B552B572AD}" type="datetime1">
              <a:rPr lang="en-HK" smtClean="0"/>
              <a:t>15/11/2020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FB94FE-3E9D-1544-BBA4-F6DBD31858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USTM17 Linux Network Administration - Peter Chung (cspeter)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58EF2D-6488-884D-B865-EAA0676D48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A5C43-9D0C-3F46-8673-B8D6B9295D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9863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1D572E2-496C-4F44-9E8C-6F2C84DB24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6C3D1D4-C104-9348-B7E8-C4A044F1EF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768A41-B17B-FC44-A293-0137A97B8DD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961DEB-CBC8-1643-8D66-0D8331A99AC4}" type="datetime1">
              <a:rPr lang="en-HK" smtClean="0"/>
              <a:t>15/11/2020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460BE4-2D53-6B41-AFC7-3914C1FD92C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USTM17 Linux Network Administration - Peter Chung (cspeter)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D84F03-A53F-7845-B4FB-D321EF57AFA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5A5C43-9D0C-3F46-8673-B8D6B9295D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2690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0EC228-D0F0-C542-94F5-1EEEBCA921E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USTM17 </a:t>
            </a:r>
            <a:br>
              <a:rPr lang="en-US" dirty="0"/>
            </a:br>
            <a:r>
              <a:rPr lang="en-US" dirty="0"/>
              <a:t>Linux Network Administration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418EC88-1229-1047-9387-4F6A5F92FC8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 Lesson 7: Network File System (NFS)</a:t>
            </a:r>
          </a:p>
          <a:p>
            <a:endParaRPr lang="en-US" dirty="0"/>
          </a:p>
          <a:p>
            <a:r>
              <a:rPr lang="en-US" dirty="0"/>
              <a:t>Peter CHUNG (</a:t>
            </a:r>
            <a:r>
              <a:rPr lang="en-US" dirty="0" err="1"/>
              <a:t>cspeter@cse.ust.hk</a:t>
            </a:r>
            <a:r>
              <a:rPr lang="en-US" dirty="0"/>
              <a:t>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1DE75AF-7BE9-3948-8CDD-4165A6B4CB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A5C43-9D0C-3F46-8673-B8D6B9295DB6}" type="slidenum">
              <a:rPr lang="en-US" smtClean="0"/>
              <a:t>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FF977F5-3F23-ED45-A7E1-712E2E2F57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USTM17 Linux Network Administration - Peter Chung (cspeter)</a:t>
            </a:r>
          </a:p>
        </p:txBody>
      </p:sp>
    </p:spTree>
    <p:extLst>
      <p:ext uri="{BB962C8B-B14F-4D97-AF65-F5344CB8AC3E}">
        <p14:creationId xmlns:p14="http://schemas.microsoft.com/office/powerpoint/2010/main" val="5446032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dirty="0"/>
              <a:t>Summary of the extra options</a:t>
            </a:r>
            <a:endParaRPr lang="zh-HK" alt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1006" y="1600200"/>
            <a:ext cx="8576994" cy="434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8693DA8-2594-8D40-A524-0874504F33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USTM17 Linux Network Administration - Peter Chung (cspeter)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15B513A-63A7-0B49-80A8-DA427A9689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A5C43-9D0C-3F46-8673-B8D6B9295DB6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9918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dirty="0"/>
              <a:t>Hard-mount V.S. Soft-mount</a:t>
            </a:r>
            <a:endParaRPr lang="zh-HK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HK" dirty="0"/>
              <a:t>hard-mount</a:t>
            </a:r>
          </a:p>
          <a:p>
            <a:pPr lvl="1"/>
            <a:r>
              <a:rPr lang="en-US" altLang="zh-HK" dirty="0"/>
              <a:t>Volumes will retry an operation until the server becomes available</a:t>
            </a:r>
          </a:p>
          <a:p>
            <a:pPr lvl="1"/>
            <a:r>
              <a:rPr lang="en-US" altLang="zh-HK" dirty="0"/>
              <a:t>Make sure the computer waits until it can re-establish connection with your NFS server</a:t>
            </a:r>
          </a:p>
          <a:p>
            <a:pPr lvl="1"/>
            <a:r>
              <a:rPr lang="en-US" altLang="zh-HK" dirty="0"/>
              <a:t>Suitable for critical data</a:t>
            </a:r>
          </a:p>
          <a:p>
            <a:pPr lvl="2"/>
            <a:r>
              <a:rPr lang="en-US" altLang="zh-HK" dirty="0"/>
              <a:t>Example: Mounting drives that are useful during the system boot </a:t>
            </a:r>
          </a:p>
          <a:p>
            <a:r>
              <a:rPr lang="en-US" altLang="zh-HK" dirty="0"/>
              <a:t>soft-mount</a:t>
            </a:r>
          </a:p>
          <a:p>
            <a:pPr lvl="1"/>
            <a:r>
              <a:rPr lang="en-US" altLang="zh-HK" dirty="0"/>
              <a:t>Generate an I/O error for the calling process whenever a major timeout occurs</a:t>
            </a:r>
          </a:p>
          <a:p>
            <a:pPr lvl="1"/>
            <a:r>
              <a:rPr lang="en-US" altLang="zh-HK" dirty="0"/>
              <a:t>Non-critical data may use soft-mount</a:t>
            </a:r>
          </a:p>
          <a:p>
            <a:pPr lvl="2"/>
            <a:r>
              <a:rPr lang="en-US" altLang="zh-HK" dirty="0"/>
              <a:t>Example: Mounting data drives</a:t>
            </a:r>
          </a:p>
          <a:p>
            <a:pPr lvl="1"/>
            <a:endParaRPr lang="en-US" altLang="zh-HK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0B3BDAC-0DFE-A34A-B8B5-86E58A73F8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USTM17 Linux Network Administration - Peter Chung (cspeter)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0D5BBCC-D7FA-0448-AC4C-0467A73A98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A5C43-9D0C-3F46-8673-B8D6B9295DB6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13136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HK" dirty="0" err="1"/>
              <a:t>showmount</a:t>
            </a:r>
            <a:r>
              <a:rPr lang="en-US" altLang="zh-HK" dirty="0"/>
              <a:t> command</a:t>
            </a:r>
            <a:endParaRPr lang="zh-HK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HK" dirty="0"/>
              <a:t>Before running </a:t>
            </a:r>
            <a:r>
              <a:rPr lang="en-US" altLang="zh-HK" dirty="0" err="1">
                <a:latin typeface="Courier New" panose="02070309020205020404" pitchFamily="49" charset="0"/>
                <a:cs typeface="Courier New" panose="02070309020205020404" pitchFamily="49" charset="0"/>
              </a:rPr>
              <a:t>showmount</a:t>
            </a:r>
            <a:r>
              <a:rPr lang="en-US" altLang="zh-HK" dirty="0"/>
              <a:t>, make sure that NFS server is active</a:t>
            </a:r>
          </a:p>
          <a:p>
            <a:r>
              <a:rPr lang="en-US" altLang="zh-HK" dirty="0"/>
              <a:t>This information can be displayed using </a:t>
            </a:r>
            <a:r>
              <a:rPr lang="en-US" altLang="zh-HK" dirty="0" err="1">
                <a:latin typeface="Courier New" panose="02070309020205020404" pitchFamily="49" charset="0"/>
                <a:cs typeface="Courier New" panose="02070309020205020404" pitchFamily="49" charset="0"/>
              </a:rPr>
              <a:t>showmount</a:t>
            </a:r>
            <a:endParaRPr lang="en-US" altLang="zh-HK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zh-HK" alt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0256" y="3006725"/>
            <a:ext cx="6097587" cy="348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73C8C75-8A41-D54B-8E05-A71DEE4326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USTM17 Linux Network Administration - Peter Chung (cspeter)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FEAF2A4-88BF-444F-85E6-CB3CDB215F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A5C43-9D0C-3F46-8673-B8D6B9295DB6}" type="slidenum">
              <a:rPr lang="en-US" smtClean="0"/>
              <a:t>12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1E16372-1C02-F244-B69F-887D01ED3866}"/>
              </a:ext>
            </a:extLst>
          </p:cNvPr>
          <p:cNvSpPr txBox="1"/>
          <p:nvPr/>
        </p:nvSpPr>
        <p:spPr>
          <a:xfrm>
            <a:off x="10545572" y="0"/>
            <a:ext cx="1646428" cy="769441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400" dirty="0"/>
              <a:t>Demo</a:t>
            </a:r>
          </a:p>
        </p:txBody>
      </p:sp>
    </p:spTree>
    <p:extLst>
      <p:ext uri="{BB962C8B-B14F-4D97-AF65-F5344CB8AC3E}">
        <p14:creationId xmlns:p14="http://schemas.microsoft.com/office/powerpoint/2010/main" val="3396543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dirty="0"/>
              <a:t>Notes on using NFS</a:t>
            </a:r>
            <a:endParaRPr lang="zh-HK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HK" dirty="0"/>
              <a:t>If both client and server associate with the same user and group names with these numerical IDs, they are sharing </a:t>
            </a:r>
            <a:r>
              <a:rPr lang="en-US" altLang="zh-HK" dirty="0" err="1"/>
              <a:t>uid</a:t>
            </a:r>
            <a:r>
              <a:rPr lang="en-US" altLang="zh-HK" dirty="0"/>
              <a:t>/</a:t>
            </a:r>
            <a:r>
              <a:rPr lang="en-US" altLang="zh-HK" dirty="0" err="1"/>
              <a:t>gid</a:t>
            </a:r>
            <a:r>
              <a:rPr lang="en-US" altLang="zh-HK" dirty="0"/>
              <a:t> space</a:t>
            </a:r>
          </a:p>
          <a:p>
            <a:pPr lvl="1"/>
            <a:r>
              <a:rPr lang="en-US" altLang="zh-HK" dirty="0"/>
              <a:t> i.e. using a directory service (e.g. LDAP) to distribute passwd information to all hosts on your network</a:t>
            </a:r>
          </a:p>
          <a:p>
            <a:r>
              <a:rPr lang="en-US" altLang="zh-HK" dirty="0"/>
              <a:t>If IDs on different hosts do not match</a:t>
            </a:r>
          </a:p>
          <a:p>
            <a:pPr lvl="1"/>
            <a:r>
              <a:rPr lang="en-US" altLang="zh-HK" dirty="0"/>
              <a:t>mapping daemon can be used to work around the difference</a:t>
            </a:r>
            <a:endParaRPr lang="zh-HK" alt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76FBD43-2D2D-B64D-9816-9CE8DD8F1E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USTM17 Linux Network Administration - Peter Chung (cspeter)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405B578-C39A-2C4A-9D08-DBC363A21B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A5C43-9D0C-3F46-8673-B8D6B9295DB6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4170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dirty="0"/>
              <a:t>Exports File</a:t>
            </a:r>
            <a:endParaRPr lang="zh-HK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HK" dirty="0"/>
              <a:t>Configure NFS server</a:t>
            </a:r>
          </a:p>
          <a:p>
            <a:pPr lvl="1"/>
            <a:r>
              <a:rPr lang="en-US" altLang="zh-HK" dirty="0"/>
              <a:t>what </a:t>
            </a:r>
            <a:r>
              <a:rPr lang="en-US" altLang="zh-HK" dirty="0" err="1"/>
              <a:t>filesystems</a:t>
            </a:r>
            <a:r>
              <a:rPr lang="en-US" altLang="zh-HK" dirty="0"/>
              <a:t> should make available for mounting</a:t>
            </a:r>
          </a:p>
          <a:p>
            <a:pPr lvl="1"/>
            <a:r>
              <a:rPr lang="en-US" altLang="zh-HK" dirty="0"/>
              <a:t>provide various parameters that control the access clients will have to the </a:t>
            </a:r>
            <a:r>
              <a:rPr lang="en-US" altLang="zh-HK" dirty="0" err="1"/>
              <a:t>filesystem</a:t>
            </a:r>
            <a:r>
              <a:rPr lang="en-US" altLang="zh-HK" dirty="0"/>
              <a:t>.</a:t>
            </a:r>
          </a:p>
          <a:p>
            <a:r>
              <a:rPr lang="en-US" altLang="zh-HK" dirty="0"/>
              <a:t>NFS server determines the type of access that can be mapped to the server's files.</a:t>
            </a:r>
          </a:p>
          <a:p>
            <a:r>
              <a:rPr lang="en-US" altLang="zh-HK" u="sng" dirty="0">
                <a:solidFill>
                  <a:srgbClr val="FF0000"/>
                </a:solidFill>
              </a:rPr>
              <a:t>/</a:t>
            </a:r>
            <a:r>
              <a:rPr lang="en-US" altLang="zh-HK" u="sng" dirty="0" err="1">
                <a:solidFill>
                  <a:srgbClr val="FF0000"/>
                </a:solidFill>
              </a:rPr>
              <a:t>etc</a:t>
            </a:r>
            <a:r>
              <a:rPr lang="en-US" altLang="zh-HK" u="sng" dirty="0">
                <a:solidFill>
                  <a:srgbClr val="FF0000"/>
                </a:solidFill>
              </a:rPr>
              <a:t>/exports </a:t>
            </a:r>
            <a:r>
              <a:rPr lang="en-US" altLang="zh-HK" dirty="0"/>
              <a:t>file lists the file systems that the server will make available for its clients to mount and use</a:t>
            </a:r>
            <a:endParaRPr lang="zh-HK" alt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8B4F221-861F-7F4D-A1CF-9EFF566028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USTM17 Linux Network Administration - Peter Chung (cspeter)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E263485-A3D8-4C4A-BCE4-3A876EF798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A5C43-9D0C-3F46-8673-B8D6B9295DB6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74727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dirty="0"/>
              <a:t>Export File: Example</a:t>
            </a:r>
            <a:endParaRPr lang="zh-HK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HK" dirty="0"/>
              <a:t>A sample exports file (Granting NFS access rights to other machines):</a:t>
            </a:r>
          </a:p>
          <a:p>
            <a:endParaRPr lang="en-US" altLang="zh-HK" dirty="0"/>
          </a:p>
          <a:p>
            <a:pPr marL="82296" indent="0">
              <a:buNone/>
            </a:pPr>
            <a:endParaRPr lang="en-US" altLang="zh-HK" dirty="0"/>
          </a:p>
          <a:p>
            <a:pPr marL="82296" indent="0">
              <a:buNone/>
            </a:pPr>
            <a:endParaRPr lang="zh-HK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38200" y="3031798"/>
            <a:ext cx="10515600" cy="193899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zh-HK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# </a:t>
            </a:r>
            <a:r>
              <a:rPr lang="en-US" altLang="zh-HK" sz="2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altLang="zh-HK" sz="24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etc</a:t>
            </a:r>
            <a:r>
              <a:rPr lang="en-US" altLang="zh-HK" sz="2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/exports </a:t>
            </a:r>
            <a:r>
              <a:rPr lang="en-US" altLang="zh-HK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file for itc100 (this is a comment line)</a:t>
            </a:r>
          </a:p>
          <a:p>
            <a:r>
              <a:rPr lang="en-US" altLang="zh-HK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/home          itc101(</a:t>
            </a:r>
            <a:r>
              <a:rPr lang="en-US" altLang="zh-HK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rw</a:t>
            </a:r>
            <a:r>
              <a:rPr lang="en-US" altLang="zh-HK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)  itc102 (</a:t>
            </a:r>
            <a:r>
              <a:rPr lang="en-US" altLang="zh-HK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rw</a:t>
            </a:r>
            <a:r>
              <a:rPr lang="en-US" altLang="zh-HK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altLang="zh-HK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altLang="zh-HK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usr</a:t>
            </a:r>
            <a:r>
              <a:rPr lang="en-US" altLang="zh-HK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/bin       itc101(</a:t>
            </a:r>
            <a:r>
              <a:rPr lang="en-US" altLang="zh-HK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ro</a:t>
            </a:r>
            <a:r>
              <a:rPr lang="en-US" altLang="zh-HK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)   itc102 (</a:t>
            </a:r>
            <a:r>
              <a:rPr lang="en-US" altLang="zh-HK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ro</a:t>
            </a:r>
            <a:r>
              <a:rPr lang="en-US" altLang="zh-HK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altLang="zh-HK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/              itc101(</a:t>
            </a:r>
            <a:r>
              <a:rPr lang="en-US" altLang="zh-HK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rw</a:t>
            </a:r>
            <a:r>
              <a:rPr lang="en-US" altLang="zh-HK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altLang="zh-HK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no_root_squash</a:t>
            </a:r>
            <a:r>
              <a:rPr lang="en-US" altLang="zh-HK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altLang="zh-HK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/home/ftp      (</a:t>
            </a:r>
            <a:r>
              <a:rPr lang="en-US" altLang="zh-HK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ro</a:t>
            </a:r>
            <a:r>
              <a:rPr lang="en-US" altLang="zh-HK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zh-HK" alt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69736" y="5345966"/>
            <a:ext cx="8018285" cy="83099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altLang="zh-HK" sz="2400" dirty="0"/>
              <a:t>If no hostname is given (e.g. </a:t>
            </a:r>
            <a:r>
              <a:rPr lang="en-US" altLang="zh-HK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/home/ftp </a:t>
            </a:r>
            <a:r>
              <a:rPr lang="en-US" altLang="zh-HK" sz="2400" dirty="0"/>
              <a:t>directory), any host</a:t>
            </a:r>
          </a:p>
          <a:p>
            <a:r>
              <a:rPr lang="en-US" altLang="zh-HK" sz="2400" dirty="0"/>
              <a:t>matches and can mount the directory</a:t>
            </a:r>
            <a:endParaRPr lang="zh-HK" altLang="en-US" sz="2400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425349-97CA-2541-8328-D7914B14E4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USTM17 Linux Network Administration - Peter Chung (cspeter)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9A39B3D-73EF-C04C-B363-8A0484F772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A5C43-9D0C-3F46-8673-B8D6B9295DB6}" type="slidenum">
              <a:rPr lang="en-US" smtClean="0"/>
              <a:t>15</a:t>
            </a:fld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C41C029-351A-784F-B229-9B891D690E48}"/>
              </a:ext>
            </a:extLst>
          </p:cNvPr>
          <p:cNvSpPr txBox="1"/>
          <p:nvPr/>
        </p:nvSpPr>
        <p:spPr>
          <a:xfrm>
            <a:off x="10545572" y="0"/>
            <a:ext cx="1646428" cy="769441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400" dirty="0"/>
              <a:t>Demo</a:t>
            </a:r>
          </a:p>
        </p:txBody>
      </p:sp>
    </p:spTree>
    <p:extLst>
      <p:ext uri="{BB962C8B-B14F-4D97-AF65-F5344CB8AC3E}">
        <p14:creationId xmlns:p14="http://schemas.microsoft.com/office/powerpoint/2010/main" val="16777672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dirty="0"/>
              <a:t>Settings on the export file</a:t>
            </a:r>
            <a:endParaRPr lang="zh-HK" altLang="en-US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1550" y="1690688"/>
            <a:ext cx="9471353" cy="45155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5C07AD3-F331-9641-AEE4-C213FF448F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USTM17 Linux Network Administration - Peter Chung (cspeter)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D0DA049-E77D-C04A-81BC-2871373ED9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A5C43-9D0C-3F46-8673-B8D6B9295DB6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87822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dirty="0"/>
              <a:t>Root squash</a:t>
            </a:r>
            <a:endParaRPr lang="zh-HK" alt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HK" b="1" dirty="0">
                <a:solidFill>
                  <a:srgbClr val="FF0000"/>
                </a:solidFill>
              </a:rPr>
              <a:t>Root</a:t>
            </a:r>
            <a:r>
              <a:rPr lang="en-US" altLang="zh-HK" dirty="0"/>
              <a:t> is a super user</a:t>
            </a:r>
          </a:p>
          <a:p>
            <a:pPr lvl="1"/>
            <a:r>
              <a:rPr lang="en-US" altLang="zh-HK" dirty="0"/>
              <a:t>It ignores ALL permissions settings</a:t>
            </a:r>
          </a:p>
          <a:p>
            <a:pPr lvl="1"/>
            <a:r>
              <a:rPr lang="en-US" altLang="zh-HK" dirty="0"/>
              <a:t>It is dangerous to use with NFS</a:t>
            </a:r>
          </a:p>
          <a:p>
            <a:r>
              <a:rPr lang="en-US" altLang="zh-HK" dirty="0"/>
              <a:t>Default (</a:t>
            </a:r>
            <a:r>
              <a:rPr lang="en-US" altLang="zh-HK" dirty="0" err="1"/>
              <a:t>root_squash</a:t>
            </a:r>
            <a:r>
              <a:rPr lang="en-US" altLang="zh-HK" dirty="0"/>
              <a:t>)</a:t>
            </a:r>
          </a:p>
          <a:p>
            <a:pPr lvl="1"/>
            <a:r>
              <a:rPr lang="en-US" altLang="zh-HK" dirty="0"/>
              <a:t>root users will be down-graded to “nobody” when access a NFS volume</a:t>
            </a:r>
            <a:endParaRPr lang="zh-HK" altLang="en-US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0704" y="4156937"/>
            <a:ext cx="8170591" cy="24915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30C3B7E-024B-1A4E-B708-69F4BBF5E5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USTM17 Linux Network Administration - Peter Chung (cspeter)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3CE52CF-2604-BD49-9ED1-8B78C7D748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A5C43-9D0C-3F46-8673-B8D6B9295DB6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50059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dirty="0"/>
              <a:t>No root squash</a:t>
            </a:r>
            <a:endParaRPr lang="zh-HK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HK" dirty="0"/>
              <a:t>Giving </a:t>
            </a:r>
            <a:r>
              <a:rPr lang="en-US" altLang="zh-HK" dirty="0" err="1"/>
              <a:t>no_root_squash</a:t>
            </a:r>
            <a:endParaRPr lang="en-US" altLang="zh-HK" dirty="0"/>
          </a:p>
          <a:p>
            <a:pPr lvl="1"/>
            <a:r>
              <a:rPr lang="en-US" altLang="zh-HK" dirty="0"/>
              <a:t>Trust the root user in another machine</a:t>
            </a:r>
          </a:p>
          <a:p>
            <a:pPr lvl="1"/>
            <a:r>
              <a:rPr lang="en-US" altLang="zh-HK" dirty="0"/>
              <a:t>Example (itc100)</a:t>
            </a:r>
          </a:p>
          <a:p>
            <a:pPr marL="914400" lvl="2" indent="0">
              <a:buNone/>
            </a:pPr>
            <a:endParaRPr lang="en-US" altLang="zh-HK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lvl="2" indent="0">
              <a:buNone/>
            </a:pPr>
            <a:r>
              <a:rPr lang="en-US" altLang="zh-HK" dirty="0">
                <a:latin typeface="Courier New" panose="02070309020205020404" pitchFamily="49" charset="0"/>
                <a:cs typeface="Courier New" panose="02070309020205020404" pitchFamily="49" charset="0"/>
              </a:rPr>
              <a:t>  /         itc101(</a:t>
            </a:r>
            <a:r>
              <a:rPr lang="en-US" altLang="zh-HK" dirty="0" err="1">
                <a:latin typeface="Courier New" panose="02070309020205020404" pitchFamily="49" charset="0"/>
                <a:cs typeface="Courier New" panose="02070309020205020404" pitchFamily="49" charset="0"/>
              </a:rPr>
              <a:t>rw</a:t>
            </a:r>
            <a:r>
              <a:rPr lang="en-US" altLang="zh-HK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altLang="zh-HK" dirty="0" err="1">
                <a:latin typeface="Courier New" panose="02070309020205020404" pitchFamily="49" charset="0"/>
                <a:cs typeface="Courier New" panose="02070309020205020404" pitchFamily="49" charset="0"/>
              </a:rPr>
              <a:t>no_root_squash</a:t>
            </a:r>
            <a:r>
              <a:rPr lang="en-US" altLang="zh-HK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914400" lvl="2" indent="0">
              <a:buNone/>
            </a:pPr>
            <a:endParaRPr lang="en-US" altLang="zh-HK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altLang="zh-HK" dirty="0"/>
              <a:t>itc101 will still have root permission to access itc100 root directory through NFS</a:t>
            </a:r>
            <a:endParaRPr lang="zh-HK" alt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1963" y="4515589"/>
            <a:ext cx="7058270" cy="21523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832F4D-6242-7E49-82AA-7B40B07EB3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USTM17 Linux Network Administration - Peter Chung (cspeter)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8E72F9-74AA-9A4F-8413-3E7818EDA6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A5C43-9D0C-3F46-8673-B8D6B9295DB6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43239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dirty="0"/>
              <a:t>Export and Restart </a:t>
            </a:r>
            <a:r>
              <a:rPr lang="en-US" altLang="zh-HK"/>
              <a:t>the NFS server</a:t>
            </a:r>
            <a:endParaRPr lang="zh-HK" alt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HK" dirty="0"/>
              <a:t>Edit the </a:t>
            </a:r>
            <a:r>
              <a:rPr lang="en-US" altLang="zh-HK" b="1" u="sng" dirty="0">
                <a:solidFill>
                  <a:srgbClr val="FF0000"/>
                </a:solidFill>
              </a:rPr>
              <a:t>/</a:t>
            </a:r>
            <a:r>
              <a:rPr lang="en-US" altLang="zh-HK" b="1" u="sng" dirty="0" err="1">
                <a:solidFill>
                  <a:srgbClr val="FF0000"/>
                </a:solidFill>
              </a:rPr>
              <a:t>etc</a:t>
            </a:r>
            <a:r>
              <a:rPr lang="en-US" altLang="zh-HK" b="1" u="sng" dirty="0">
                <a:solidFill>
                  <a:srgbClr val="FF0000"/>
                </a:solidFill>
              </a:rPr>
              <a:t>/exports</a:t>
            </a:r>
          </a:p>
          <a:p>
            <a:r>
              <a:rPr lang="en-US" altLang="zh-HK" dirty="0"/>
              <a:t>Run </a:t>
            </a:r>
            <a:r>
              <a:rPr lang="en-US" altLang="zh-HK" b="1" u="sng" dirty="0" err="1">
                <a:solidFill>
                  <a:srgbClr val="FF0000"/>
                </a:solidFill>
              </a:rPr>
              <a:t>exportfs</a:t>
            </a:r>
            <a:r>
              <a:rPr lang="en-US" altLang="zh-HK" dirty="0"/>
              <a:t> command</a:t>
            </a:r>
          </a:p>
          <a:p>
            <a:r>
              <a:rPr lang="en-US" altLang="zh-HK" dirty="0"/>
              <a:t>Restart the NFS server</a:t>
            </a:r>
          </a:p>
          <a:p>
            <a:pPr lvl="1"/>
            <a:r>
              <a:rPr lang="en-US" altLang="zh-HK" dirty="0"/>
              <a:t>Using the command: </a:t>
            </a:r>
            <a:r>
              <a:rPr lang="en-US" altLang="zh-HK" b="1" dirty="0" err="1">
                <a:solidFill>
                  <a:srgbClr val="FF0000"/>
                </a:solidFill>
              </a:rPr>
              <a:t>systemctl</a:t>
            </a:r>
            <a:r>
              <a:rPr lang="en-US" altLang="zh-HK" b="1" dirty="0">
                <a:solidFill>
                  <a:srgbClr val="FF0000"/>
                </a:solidFill>
              </a:rPr>
              <a:t> restart </a:t>
            </a:r>
            <a:r>
              <a:rPr lang="en-US" altLang="zh-HK" b="1" dirty="0" err="1">
                <a:solidFill>
                  <a:srgbClr val="FF0000"/>
                </a:solidFill>
              </a:rPr>
              <a:t>nfs</a:t>
            </a:r>
            <a:r>
              <a:rPr lang="en-US" altLang="zh-HK" b="1" dirty="0">
                <a:solidFill>
                  <a:srgbClr val="FF0000"/>
                </a:solidFill>
              </a:rPr>
              <a:t>-server</a:t>
            </a:r>
            <a:endParaRPr lang="en-US" altLang="zh-HK" b="1" u="sng" dirty="0">
              <a:solidFill>
                <a:srgbClr val="FF0000"/>
              </a:solidFill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D7550CF-304D-AB40-AC00-FFAB6BA65A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USTM17 Linux Network Administration - Peter Chung (cspeter)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8421C8D-EE25-5C4C-9AA1-A4D0BEB96F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A5C43-9D0C-3F46-8673-B8D6B9295DB6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965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dirty="0"/>
              <a:t>The Network File System (NFS)</a:t>
            </a:r>
            <a:endParaRPr lang="zh-HK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HK" dirty="0"/>
              <a:t>A file system controls how data is stored and retrieved</a:t>
            </a:r>
          </a:p>
          <a:p>
            <a:r>
              <a:rPr lang="en-US" altLang="zh-HK" dirty="0"/>
              <a:t>Network File System (NFS) allows you accessing files on remote hosts </a:t>
            </a:r>
          </a:p>
          <a:p>
            <a:pPr lvl="1"/>
            <a:r>
              <a:rPr lang="en-US" altLang="zh-HK" dirty="0"/>
              <a:t>The file access provides an identical way as accessing local files</a:t>
            </a:r>
          </a:p>
          <a:p>
            <a:r>
              <a:rPr lang="en-US" altLang="zh-HK" dirty="0"/>
              <a:t>Files access is completely transparent to client and works across a variety of server and host architectures</a:t>
            </a:r>
          </a:p>
          <a:p>
            <a:r>
              <a:rPr lang="en-US" altLang="zh-HK" dirty="0"/>
              <a:t>Advantages</a:t>
            </a:r>
          </a:p>
          <a:p>
            <a:pPr lvl="1"/>
            <a:r>
              <a:rPr lang="en-US" altLang="zh-HK" dirty="0"/>
              <a:t>Data consuming large amounts of disk space can be kept on a single machine</a:t>
            </a:r>
          </a:p>
          <a:p>
            <a:pPr lvl="1"/>
            <a:r>
              <a:rPr lang="en-US" altLang="zh-HK" dirty="0"/>
              <a:t>Example:</a:t>
            </a:r>
          </a:p>
          <a:p>
            <a:pPr lvl="2"/>
            <a:r>
              <a:rPr lang="en-US" altLang="zh-HK" dirty="0"/>
              <a:t>A local machine may only have 100GB of hard disk space</a:t>
            </a:r>
          </a:p>
          <a:p>
            <a:pPr lvl="2"/>
            <a:r>
              <a:rPr lang="en-US" altLang="zh-HK" dirty="0"/>
              <a:t>Multiple TBs of NFS drives cannot mounted  </a:t>
            </a:r>
            <a:endParaRPr lang="zh-HK" alt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5FCEC5C-145A-F34F-92D6-8D74125FD1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USTM17 Linux Network Administration - Peter Chung (cspeter)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C3ABF7E-01F7-2347-BB3D-FA5E2E3DC0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A5C43-9D0C-3F46-8673-B8D6B9295DB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87002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4344986A-16EA-8748-8202-3368A6BFC19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Any questions so far?</a:t>
            </a:r>
          </a:p>
        </p:txBody>
      </p:sp>
      <p:sp>
        <p:nvSpPr>
          <p:cNvPr id="8" name="Subtitle 7">
            <a:extLst>
              <a:ext uri="{FF2B5EF4-FFF2-40B4-BE49-F238E27FC236}">
                <a16:creationId xmlns:a16="http://schemas.microsoft.com/office/drawing/2014/main" id="{FE7E8E94-78CE-E448-843D-FE5BA273CC4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159C63-1B54-E945-A59B-8369346908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USTM17 Linux Network Administration - Peter Chung (cspeter)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2A7C227-A25E-0640-8437-5A72102A64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A5C43-9D0C-3F46-8673-B8D6B9295DB6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5913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dirty="0"/>
              <a:t>Mounting a NFS </a:t>
            </a:r>
            <a:r>
              <a:rPr lang="en-US" altLang="zh-HK" dirty="0" err="1"/>
              <a:t>volumn</a:t>
            </a:r>
            <a:endParaRPr lang="zh-HK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HK" dirty="0"/>
              <a:t>The mounting of NFS volumes resembles regular file systems </a:t>
            </a:r>
          </a:p>
          <a:p>
            <a:r>
              <a:rPr lang="en-US" altLang="zh-HK" dirty="0"/>
              <a:t>The </a:t>
            </a:r>
            <a:r>
              <a:rPr lang="en-US" altLang="zh-HK" dirty="0">
                <a:latin typeface="Courier New" panose="02070309020205020404" pitchFamily="49" charset="0"/>
                <a:cs typeface="Courier New" panose="02070309020205020404" pitchFamily="49" charset="0"/>
              </a:rPr>
              <a:t>mount</a:t>
            </a:r>
            <a:r>
              <a:rPr lang="en-US" altLang="zh-HK" dirty="0"/>
              <a:t> command is using the following syntax:</a:t>
            </a:r>
          </a:p>
          <a:p>
            <a:pPr marL="457200" lvl="1" indent="0">
              <a:buNone/>
            </a:pPr>
            <a:endParaRPr lang="en-GB" altLang="zh-HK" dirty="0"/>
          </a:p>
          <a:p>
            <a:pPr marL="457200" lvl="1" indent="0">
              <a:buNone/>
            </a:pPr>
            <a:r>
              <a:rPr lang="en-GB" altLang="zh-HK" dirty="0">
                <a:latin typeface="Courier New" panose="02070309020205020404" pitchFamily="49" charset="0"/>
                <a:cs typeface="Courier New" panose="02070309020205020404" pitchFamily="49" charset="0"/>
              </a:rPr>
              <a:t>mount -t </a:t>
            </a:r>
            <a:r>
              <a:rPr lang="en-GB" altLang="zh-HK" dirty="0" err="1">
                <a:latin typeface="Courier New" panose="02070309020205020404" pitchFamily="49" charset="0"/>
                <a:cs typeface="Courier New" panose="02070309020205020404" pitchFamily="49" charset="0"/>
              </a:rPr>
              <a:t>nfs</a:t>
            </a:r>
            <a:r>
              <a:rPr lang="en-GB" altLang="zh-HK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altLang="zh-HK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remote_host:remote_dir</a:t>
            </a:r>
            <a:r>
              <a:rPr lang="en-GB" altLang="zh-HK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altLang="zh-HK" dirty="0" err="1">
                <a:latin typeface="Courier New" panose="02070309020205020404" pitchFamily="49" charset="0"/>
                <a:cs typeface="Courier New" panose="02070309020205020404" pitchFamily="49" charset="0"/>
              </a:rPr>
              <a:t>local_dir</a:t>
            </a:r>
            <a:r>
              <a:rPr lang="en-GB" altLang="zh-HK" dirty="0">
                <a:latin typeface="Courier New" panose="02070309020205020404" pitchFamily="49" charset="0"/>
                <a:cs typeface="Courier New" panose="02070309020205020404" pitchFamily="49" charset="0"/>
              </a:rPr>
              <a:t> options</a:t>
            </a:r>
          </a:p>
          <a:p>
            <a:pPr marL="457200" lvl="1" indent="0">
              <a:buNone/>
            </a:pPr>
            <a:endParaRPr lang="en-GB" altLang="zh-HK" i="1" dirty="0"/>
          </a:p>
          <a:p>
            <a:r>
              <a:rPr lang="en-US" altLang="zh-HK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remote_host</a:t>
            </a:r>
            <a:r>
              <a:rPr lang="en-US" altLang="zh-HK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zh-HK" dirty="0"/>
              <a:t>refers to the hostname of the remote machine</a:t>
            </a:r>
          </a:p>
          <a:p>
            <a:pPr lvl="1"/>
            <a:r>
              <a:rPr lang="en-US" altLang="zh-HK" dirty="0"/>
              <a:t>An IP address can be used to replace the remote hostname</a:t>
            </a:r>
          </a:p>
          <a:p>
            <a:r>
              <a:rPr lang="en-US" altLang="zh-HK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remote_dir</a:t>
            </a:r>
            <a:r>
              <a:rPr lang="en-US" altLang="zh-HK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zh-HK" dirty="0"/>
              <a:t>refers to the directory of the remote machine</a:t>
            </a:r>
          </a:p>
          <a:p>
            <a:r>
              <a:rPr lang="en-US" altLang="zh-HK" dirty="0" err="1">
                <a:latin typeface="Courier New" panose="02070309020205020404" pitchFamily="49" charset="0"/>
                <a:cs typeface="Courier New" panose="02070309020205020404" pitchFamily="49" charset="0"/>
              </a:rPr>
              <a:t>local_dir</a:t>
            </a:r>
            <a:r>
              <a:rPr lang="en-US" altLang="zh-HK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zh-HK" dirty="0"/>
              <a:t>refers to the directory of the local machine</a:t>
            </a:r>
          </a:p>
          <a:p>
            <a:r>
              <a:rPr lang="en-US" altLang="zh-HK" dirty="0">
                <a:latin typeface="Courier New" panose="02070309020205020404" pitchFamily="49" charset="0"/>
                <a:cs typeface="Courier New" panose="02070309020205020404" pitchFamily="49" charset="0"/>
              </a:rPr>
              <a:t>options</a:t>
            </a:r>
            <a:r>
              <a:rPr lang="en-US" altLang="zh-HK" dirty="0"/>
              <a:t> refers to some optional parameters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076BF15-DB72-0B46-97D9-2B5E3E107B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USTM17 Linux Network Administration - Peter Chung (cspeter)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36F62F2-B36C-A746-AC7A-594A154DAA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A5C43-9D0C-3F46-8673-B8D6B9295DB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1701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B6E0EE-0D0A-594F-ABB3-AFCD88C6F3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Verify the NFS server is Running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300228-25E3-854C-A2A6-66E9353EFA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Checking the NFS server status: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systemctl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status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nfs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-server </a:t>
            </a:r>
            <a:endParaRPr lang="en-US" dirty="0"/>
          </a:p>
          <a:p>
            <a:endParaRPr lang="en-US" dirty="0"/>
          </a:p>
          <a:p>
            <a:r>
              <a:rPr lang="en-US" dirty="0"/>
              <a:t>If NFS server is not running, we need to start the NFS server (in the next slide)</a:t>
            </a:r>
          </a:p>
          <a:p>
            <a:pPr lvl="1"/>
            <a:r>
              <a:rPr lang="en-US" dirty="0"/>
              <a:t>Some error messages will be shown if the NFS server is not running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420C5C8-8DDD-4549-809D-B67935F536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USTM17 Linux Network Administration - Peter Chung (cspeter)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2193C80-0E3F-2148-9688-2797E9ABD3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A5C43-9D0C-3F46-8673-B8D6B9295DB6}" type="slidenum">
              <a:rPr lang="en-US" smtClean="0"/>
              <a:t>4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8738B57-2A9C-C54D-82D6-69B0550863CE}"/>
              </a:ext>
            </a:extLst>
          </p:cNvPr>
          <p:cNvSpPr txBox="1"/>
          <p:nvPr/>
        </p:nvSpPr>
        <p:spPr>
          <a:xfrm>
            <a:off x="10545572" y="28576"/>
            <a:ext cx="1646428" cy="769441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400" dirty="0"/>
              <a:t>Demo</a:t>
            </a:r>
          </a:p>
        </p:txBody>
      </p:sp>
    </p:spTree>
    <p:extLst>
      <p:ext uri="{BB962C8B-B14F-4D97-AF65-F5344CB8AC3E}">
        <p14:creationId xmlns:p14="http://schemas.microsoft.com/office/powerpoint/2010/main" val="13079561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2D8C9A-7631-9843-850E-2696C9D40A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Starting the NFS server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76F18E-F691-0A40-B220-DA23BA1B19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following command starts the NFS server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systemctl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start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nfs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-server</a:t>
            </a:r>
            <a:endParaRPr lang="en-US" dirty="0"/>
          </a:p>
          <a:p>
            <a:endParaRPr lang="en-US" dirty="0"/>
          </a:p>
          <a:p>
            <a:r>
              <a:rPr lang="en-US" dirty="0"/>
              <a:t>You can double-check the NFS server status again</a:t>
            </a:r>
          </a:p>
          <a:p>
            <a:pPr lvl="1"/>
            <a:r>
              <a:rPr lang="en-US" dirty="0"/>
              <a:t>Some messages will be shown if the NFS server is active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94DEEBF-22F3-A841-822F-BDF1B05CB3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USTM17 Linux Network Administration - Peter Chung (cspeter)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1B80BE8-C1CA-E347-8162-C386A85781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A5C43-9D0C-3F46-8673-B8D6B9295DB6}" type="slidenum">
              <a:rPr lang="en-US" smtClean="0"/>
              <a:t>5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377872F-5C41-BA44-977C-5E64D4D65E6B}"/>
              </a:ext>
            </a:extLst>
          </p:cNvPr>
          <p:cNvSpPr txBox="1"/>
          <p:nvPr/>
        </p:nvSpPr>
        <p:spPr>
          <a:xfrm>
            <a:off x="10545572" y="0"/>
            <a:ext cx="1646428" cy="769441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400" dirty="0"/>
              <a:t>Demo</a:t>
            </a:r>
          </a:p>
        </p:txBody>
      </p:sp>
    </p:spTree>
    <p:extLst>
      <p:ext uri="{BB962C8B-B14F-4D97-AF65-F5344CB8AC3E}">
        <p14:creationId xmlns:p14="http://schemas.microsoft.com/office/powerpoint/2010/main" val="32989956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dirty="0"/>
              <a:t>Mounting a NFS volume</a:t>
            </a:r>
            <a:endParaRPr lang="zh-HK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HK" dirty="0"/>
              <a:t>A client mount a directory from a remote host on a local directory is the same as it does on a physical device</a:t>
            </a:r>
          </a:p>
          <a:p>
            <a:r>
              <a:rPr lang="en-US" altLang="zh-HK" dirty="0"/>
              <a:t>The </a:t>
            </a:r>
            <a:r>
              <a:rPr lang="en-US" altLang="zh-HK" dirty="0">
                <a:latin typeface="Courier New" panose="02070309020205020404" pitchFamily="49" charset="0"/>
                <a:cs typeface="Courier New" panose="02070309020205020404" pitchFamily="49" charset="0"/>
              </a:rPr>
              <a:t>mount</a:t>
            </a:r>
            <a:r>
              <a:rPr lang="en-US" altLang="zh-HK" dirty="0"/>
              <a:t> command has a special type </a:t>
            </a:r>
            <a:r>
              <a:rPr lang="en-US" altLang="zh-HK" dirty="0" err="1">
                <a:latin typeface="Courier New" panose="02070309020205020404" pitchFamily="49" charset="0"/>
                <a:cs typeface="Courier New" panose="02070309020205020404" pitchFamily="49" charset="0"/>
              </a:rPr>
              <a:t>nfs</a:t>
            </a:r>
            <a:r>
              <a:rPr lang="en-US" altLang="zh-HK" dirty="0"/>
              <a:t> dedicated to mount a NFS directory</a:t>
            </a:r>
          </a:p>
          <a:p>
            <a:r>
              <a:rPr lang="en-US" altLang="zh-HK" dirty="0"/>
              <a:t>Example:</a:t>
            </a:r>
          </a:p>
          <a:p>
            <a:pPr lvl="1"/>
            <a:r>
              <a:rPr lang="en-US" altLang="zh-HK" dirty="0"/>
              <a:t>mount the </a:t>
            </a:r>
            <a:r>
              <a:rPr lang="en-US" altLang="zh-HK" dirty="0">
                <a:latin typeface="Courier New" panose="02070309020205020404" pitchFamily="49" charset="0"/>
                <a:cs typeface="Courier New" panose="02070309020205020404" pitchFamily="49" charset="0"/>
              </a:rPr>
              <a:t>/home </a:t>
            </a:r>
            <a:r>
              <a:rPr lang="en-US" altLang="zh-HK" dirty="0"/>
              <a:t>directory from host </a:t>
            </a:r>
            <a:r>
              <a:rPr lang="en-US" altLang="zh-HK" dirty="0">
                <a:latin typeface="Courier New" panose="02070309020205020404" pitchFamily="49" charset="0"/>
                <a:cs typeface="Courier New" panose="02070309020205020404" pitchFamily="49" charset="0"/>
              </a:rPr>
              <a:t>itc100</a:t>
            </a:r>
            <a:r>
              <a:rPr lang="en-US" altLang="zh-HK" dirty="0"/>
              <a:t> to </a:t>
            </a:r>
            <a:r>
              <a:rPr lang="en-US" altLang="zh-HK" dirty="0">
                <a:latin typeface="Courier New" panose="02070309020205020404" pitchFamily="49" charset="0"/>
                <a:cs typeface="Courier New" panose="02070309020205020404" pitchFamily="49" charset="0"/>
              </a:rPr>
              <a:t>/users</a:t>
            </a:r>
            <a:r>
              <a:rPr lang="en-US" altLang="zh-HK" dirty="0"/>
              <a:t> on the current machine</a:t>
            </a:r>
          </a:p>
          <a:p>
            <a:pPr marL="914400" lvl="2" indent="0">
              <a:buNone/>
            </a:pPr>
            <a:endParaRPr lang="en-US" altLang="zh-HK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lvl="2" indent="0">
              <a:buNone/>
            </a:pPr>
            <a:r>
              <a:rPr lang="en-US" altLang="zh-HK" dirty="0">
                <a:latin typeface="Courier New" panose="02070309020205020404" pitchFamily="49" charset="0"/>
                <a:cs typeface="Courier New" panose="02070309020205020404" pitchFamily="49" charset="0"/>
              </a:rPr>
              <a:t>         mount -t </a:t>
            </a:r>
            <a:r>
              <a:rPr lang="en-US" altLang="zh-HK" dirty="0" err="1">
                <a:latin typeface="Courier New" panose="02070309020205020404" pitchFamily="49" charset="0"/>
                <a:cs typeface="Courier New" panose="02070309020205020404" pitchFamily="49" charset="0"/>
              </a:rPr>
              <a:t>nfs</a:t>
            </a:r>
            <a:r>
              <a:rPr lang="en-US" altLang="zh-HK" dirty="0">
                <a:latin typeface="Courier New" panose="02070309020205020404" pitchFamily="49" charset="0"/>
                <a:cs typeface="Courier New" panose="02070309020205020404" pitchFamily="49" charset="0"/>
              </a:rPr>
              <a:t> itc100:/home /users</a:t>
            </a:r>
            <a:endParaRPr lang="zh-HK" alt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AC48533-2F5D-2D4D-9F3A-70CCD031BB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USTM17 Linux Network Administration - Peter Chung (cspeter)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E75FE29-CC24-8143-9352-C0C9E62D6C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A5C43-9D0C-3F46-8673-B8D6B9295DB6}" type="slidenum">
              <a:rPr lang="en-US" smtClean="0"/>
              <a:t>6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C69EA8A-7193-D640-8026-434F72A1C340}"/>
              </a:ext>
            </a:extLst>
          </p:cNvPr>
          <p:cNvSpPr txBox="1"/>
          <p:nvPr/>
        </p:nvSpPr>
        <p:spPr>
          <a:xfrm>
            <a:off x="10545572" y="0"/>
            <a:ext cx="1646428" cy="769441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400" dirty="0"/>
              <a:t>Demo</a:t>
            </a:r>
          </a:p>
        </p:txBody>
      </p:sp>
    </p:spTree>
    <p:extLst>
      <p:ext uri="{BB962C8B-B14F-4D97-AF65-F5344CB8AC3E}">
        <p14:creationId xmlns:p14="http://schemas.microsoft.com/office/powerpoint/2010/main" val="9092935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HK" dirty="0"/>
              <a:t>Mount NFS volume in boot time</a:t>
            </a:r>
            <a:endParaRPr lang="zh-HK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HK" dirty="0"/>
              <a:t>Edit</a:t>
            </a:r>
            <a:r>
              <a:rPr lang="en-US" altLang="zh-HK" dirty="0">
                <a:solidFill>
                  <a:srgbClr val="FF0000"/>
                </a:solidFill>
              </a:rPr>
              <a:t> </a:t>
            </a:r>
            <a:r>
              <a:rPr lang="en-US" altLang="zh-HK" b="1" u="sng" dirty="0">
                <a:solidFill>
                  <a:srgbClr val="FF0000"/>
                </a:solidFill>
              </a:rPr>
              <a:t>/</a:t>
            </a:r>
            <a:r>
              <a:rPr lang="en-US" altLang="zh-HK" b="1" u="sng" dirty="0" err="1">
                <a:solidFill>
                  <a:srgbClr val="FF0000"/>
                </a:solidFill>
              </a:rPr>
              <a:t>etc</a:t>
            </a:r>
            <a:r>
              <a:rPr lang="en-US" altLang="zh-HK" b="1" u="sng" dirty="0">
                <a:solidFill>
                  <a:srgbClr val="FF0000"/>
                </a:solidFill>
              </a:rPr>
              <a:t>/</a:t>
            </a:r>
            <a:r>
              <a:rPr lang="en-US" altLang="zh-HK" b="1" u="sng" dirty="0" err="1">
                <a:solidFill>
                  <a:srgbClr val="FF0000"/>
                </a:solidFill>
              </a:rPr>
              <a:t>fstab</a:t>
            </a:r>
            <a:r>
              <a:rPr lang="en-US" altLang="zh-HK" b="1" dirty="0">
                <a:solidFill>
                  <a:srgbClr val="FF0000"/>
                </a:solidFill>
              </a:rPr>
              <a:t> </a:t>
            </a:r>
            <a:r>
              <a:rPr lang="en-US" altLang="zh-HK" dirty="0"/>
              <a:t>entry to mount a NFS volume in boot time</a:t>
            </a:r>
          </a:p>
          <a:p>
            <a:r>
              <a:rPr lang="en-US" altLang="zh-HK" dirty="0"/>
              <a:t>Example:</a:t>
            </a:r>
          </a:p>
          <a:p>
            <a:pPr lvl="1"/>
            <a:r>
              <a:rPr lang="en-US" altLang="zh-HK" dirty="0"/>
              <a:t>Mount the /home folder of </a:t>
            </a:r>
            <a:r>
              <a:rPr lang="en-US" altLang="zh-HK" dirty="0">
                <a:latin typeface="Courier New" panose="02070309020205020404" pitchFamily="49" charset="0"/>
                <a:cs typeface="Courier New" panose="02070309020205020404" pitchFamily="49" charset="0"/>
              </a:rPr>
              <a:t>itc100</a:t>
            </a:r>
            <a:r>
              <a:rPr lang="en-US" altLang="zh-HK" dirty="0"/>
              <a:t> to the </a:t>
            </a:r>
            <a:r>
              <a:rPr lang="en-US" altLang="zh-HK" dirty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altLang="zh-HK" dirty="0" err="1">
                <a:latin typeface="Courier New" panose="02070309020205020404" pitchFamily="49" charset="0"/>
                <a:cs typeface="Courier New" panose="02070309020205020404" pitchFamily="49" charset="0"/>
              </a:rPr>
              <a:t>mnt</a:t>
            </a:r>
            <a:r>
              <a:rPr lang="en-US" altLang="zh-HK" dirty="0">
                <a:latin typeface="Courier New" panose="02070309020205020404" pitchFamily="49" charset="0"/>
                <a:cs typeface="Courier New" panose="02070309020205020404" pitchFamily="49" charset="0"/>
              </a:rPr>
              <a:t>/home100 </a:t>
            </a:r>
            <a:r>
              <a:rPr lang="en-US" altLang="zh-HK" dirty="0"/>
              <a:t>of the local machine </a:t>
            </a:r>
          </a:p>
          <a:p>
            <a:pPr lvl="1"/>
            <a:r>
              <a:rPr lang="en-GB" altLang="zh-HK" dirty="0"/>
              <a:t>Add a line to </a:t>
            </a:r>
            <a:r>
              <a:rPr lang="en-GB" altLang="zh-HK" dirty="0">
                <a:latin typeface="Courier New" panose="02070309020205020404" pitchFamily="49" charset="0"/>
                <a:cs typeface="Courier New" panose="02070309020205020404" pitchFamily="49" charset="0"/>
              </a:rPr>
              <a:t>/etc/</a:t>
            </a:r>
            <a:r>
              <a:rPr lang="en-GB" altLang="zh-HK" dirty="0" err="1">
                <a:latin typeface="Courier New" panose="02070309020205020404" pitchFamily="49" charset="0"/>
                <a:cs typeface="Courier New" panose="02070309020205020404" pitchFamily="49" charset="0"/>
              </a:rPr>
              <a:t>fstab</a:t>
            </a:r>
            <a:endParaRPr lang="en-GB" altLang="zh-HK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endParaRPr lang="en-GB" altLang="zh-HK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GB" altLang="zh-HK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# volume      mount point type options (this is a comment line)</a:t>
            </a:r>
          </a:p>
          <a:p>
            <a:pPr marL="457200" lvl="1" indent="0">
              <a:buNone/>
            </a:pPr>
            <a:r>
              <a:rPr lang="en-GB" altLang="zh-HK" dirty="0">
                <a:latin typeface="Courier New" panose="02070309020205020404" pitchFamily="49" charset="0"/>
                <a:cs typeface="Courier New" panose="02070309020205020404" pitchFamily="49" charset="0"/>
              </a:rPr>
              <a:t>itc100:/home   /</a:t>
            </a:r>
            <a:r>
              <a:rPr lang="en-GB" altLang="zh-HK" dirty="0" err="1">
                <a:latin typeface="Courier New" panose="02070309020205020404" pitchFamily="49" charset="0"/>
                <a:cs typeface="Courier New" panose="02070309020205020404" pitchFamily="49" charset="0"/>
              </a:rPr>
              <a:t>mnt</a:t>
            </a:r>
            <a:r>
              <a:rPr lang="en-GB" altLang="zh-HK" dirty="0">
                <a:latin typeface="Courier New" panose="02070309020205020404" pitchFamily="49" charset="0"/>
                <a:cs typeface="Courier New" panose="02070309020205020404" pitchFamily="49" charset="0"/>
              </a:rPr>
              <a:t>/home100   </a:t>
            </a:r>
            <a:r>
              <a:rPr lang="en-GB" altLang="zh-HK" dirty="0" err="1">
                <a:latin typeface="Courier New" panose="02070309020205020404" pitchFamily="49" charset="0"/>
                <a:cs typeface="Courier New" panose="02070309020205020404" pitchFamily="49" charset="0"/>
              </a:rPr>
              <a:t>nfs</a:t>
            </a:r>
            <a:r>
              <a:rPr lang="en-GB" altLang="zh-HK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GB" altLang="zh-HK" dirty="0" err="1">
                <a:latin typeface="Courier New" panose="02070309020205020404" pitchFamily="49" charset="0"/>
                <a:cs typeface="Courier New" panose="02070309020205020404" pitchFamily="49" charset="0"/>
              </a:rPr>
              <a:t>timeo</a:t>
            </a:r>
            <a:r>
              <a:rPr lang="en-GB" altLang="zh-HK" dirty="0">
                <a:latin typeface="Courier New" panose="02070309020205020404" pitchFamily="49" charset="0"/>
                <a:cs typeface="Courier New" panose="02070309020205020404" pitchFamily="49" charset="0"/>
              </a:rPr>
              <a:t>=14,intr   </a:t>
            </a:r>
          </a:p>
          <a:p>
            <a:pPr marL="457200" lvl="1" indent="0">
              <a:buNone/>
            </a:pPr>
            <a:endParaRPr lang="en-GB" altLang="zh-HK" dirty="0"/>
          </a:p>
          <a:p>
            <a:pPr lvl="1"/>
            <a:r>
              <a:rPr lang="en-GB" altLang="zh-HK" dirty="0"/>
              <a:t>Extra options can be added </a:t>
            </a:r>
          </a:p>
          <a:p>
            <a:pPr lvl="2"/>
            <a:r>
              <a:rPr lang="en-GB" altLang="zh-HK" dirty="0"/>
              <a:t>e.g. timeout – mounting is aborted if the timeout is expired  </a:t>
            </a:r>
          </a:p>
          <a:p>
            <a:pPr lvl="2"/>
            <a:endParaRPr lang="en-US" altLang="zh-HK" dirty="0"/>
          </a:p>
          <a:p>
            <a:pPr lvl="1"/>
            <a:endParaRPr lang="zh-HK" alt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C15E4CA-6273-EC45-B91B-6EF4147804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USTM17 Linux Network Administration - Peter Chung (cspeter)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74F3884-31F1-6B4C-A379-E253902068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A5C43-9D0C-3F46-8673-B8D6B9295DB6}" type="slidenum">
              <a:rPr lang="en-US" smtClean="0"/>
              <a:t>7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AF364AB-2FD9-ED42-AC60-FBFD204542D1}"/>
              </a:ext>
            </a:extLst>
          </p:cNvPr>
          <p:cNvSpPr txBox="1"/>
          <p:nvPr/>
        </p:nvSpPr>
        <p:spPr>
          <a:xfrm>
            <a:off x="10545572" y="0"/>
            <a:ext cx="1646428" cy="769441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400" dirty="0"/>
              <a:t>Demo</a:t>
            </a:r>
          </a:p>
        </p:txBody>
      </p:sp>
    </p:spTree>
    <p:extLst>
      <p:ext uri="{BB962C8B-B14F-4D97-AF65-F5344CB8AC3E}">
        <p14:creationId xmlns:p14="http://schemas.microsoft.com/office/powerpoint/2010/main" val="23998289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dirty="0"/>
              <a:t>Extra options for the NFS</a:t>
            </a:r>
            <a:endParaRPr lang="zh-HK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HK" dirty="0"/>
              <a:t>Increase block size to 8 kilobytes to obtain better performance by issuing the command</a:t>
            </a:r>
          </a:p>
          <a:p>
            <a:r>
              <a:rPr lang="en-US" altLang="zh-HK" dirty="0"/>
              <a:t>Example:</a:t>
            </a:r>
          </a:p>
          <a:p>
            <a:endParaRPr lang="en-US" altLang="zh-HK" dirty="0"/>
          </a:p>
          <a:p>
            <a:pPr marL="457200" lvl="1" indent="0">
              <a:buNone/>
            </a:pPr>
            <a:r>
              <a:rPr lang="en-US" altLang="zh-HK" dirty="0">
                <a:latin typeface="Courier New" panose="02070309020205020404" pitchFamily="49" charset="0"/>
                <a:cs typeface="Courier New" panose="02070309020205020404" pitchFamily="49" charset="0"/>
              </a:rPr>
              <a:t>mount itc100:/home /home –o </a:t>
            </a:r>
            <a:r>
              <a:rPr lang="en-US" altLang="zh-HK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rsize</a:t>
            </a:r>
            <a:r>
              <a:rPr lang="en-US" altLang="zh-HK" dirty="0">
                <a:latin typeface="Courier New" panose="02070309020205020404" pitchFamily="49" charset="0"/>
                <a:cs typeface="Courier New" panose="02070309020205020404" pitchFamily="49" charset="0"/>
              </a:rPr>
              <a:t>=8192,wsize=8192</a:t>
            </a:r>
          </a:p>
          <a:p>
            <a:pPr lvl="1"/>
            <a:endParaRPr lang="en-US" altLang="zh-HK" dirty="0"/>
          </a:p>
          <a:p>
            <a:pPr lvl="1"/>
            <a:r>
              <a:rPr lang="en-US" altLang="zh-HK" dirty="0"/>
              <a:t>The option part is exactly ONE word, and it is not separated by any whitespace character</a:t>
            </a:r>
            <a:endParaRPr lang="zh-HK" alt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1DF38A1-1438-544B-8E48-03B8543ED9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USTM17 Linux Network Administration - Peter Chung (cspeter)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CF98462-D218-AE45-9AEC-A78256EBC2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A5C43-9D0C-3F46-8673-B8D6B9295DB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8716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dirty="0"/>
              <a:t>Summary of the extra options</a:t>
            </a:r>
            <a:endParaRPr lang="zh-HK" alt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9726" y="2133600"/>
            <a:ext cx="8614316" cy="342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A5C7112-F931-EA45-8B62-80B9A7A87D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USTM17 Linux Network Administration - Peter Chung (cspeter)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01EF935-A575-4645-B023-4D0D61E693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A5C43-9D0C-3F46-8673-B8D6B9295DB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1143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</TotalTime>
  <Words>1184</Words>
  <Application>Microsoft Macintosh PowerPoint</Application>
  <PresentationFormat>Widescreen</PresentationFormat>
  <Paragraphs>167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Calibri</vt:lpstr>
      <vt:lpstr>Calibri Light</vt:lpstr>
      <vt:lpstr>Courier New</vt:lpstr>
      <vt:lpstr>Office Theme</vt:lpstr>
      <vt:lpstr>USTM17  Linux Network Administration</vt:lpstr>
      <vt:lpstr>The Network File System (NFS)</vt:lpstr>
      <vt:lpstr>Mounting a NFS volumn</vt:lpstr>
      <vt:lpstr>Verify the NFS server is Running</vt:lpstr>
      <vt:lpstr>Starting the NFS server</vt:lpstr>
      <vt:lpstr>Mounting a NFS volume</vt:lpstr>
      <vt:lpstr>Mount NFS volume in boot time</vt:lpstr>
      <vt:lpstr>Extra options for the NFS</vt:lpstr>
      <vt:lpstr>Summary of the extra options</vt:lpstr>
      <vt:lpstr>Summary of the extra options</vt:lpstr>
      <vt:lpstr>Hard-mount V.S. Soft-mount</vt:lpstr>
      <vt:lpstr>showmount command</vt:lpstr>
      <vt:lpstr>Notes on using NFS</vt:lpstr>
      <vt:lpstr>Exports File</vt:lpstr>
      <vt:lpstr>Export File: Example</vt:lpstr>
      <vt:lpstr>Settings on the export file</vt:lpstr>
      <vt:lpstr>Root squash</vt:lpstr>
      <vt:lpstr>No root squash</vt:lpstr>
      <vt:lpstr>Export and Restart the NFS server</vt:lpstr>
      <vt:lpstr>Any questions so far?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Kai Lun Peter CHUNG</dc:creator>
  <cp:lastModifiedBy>Kai Lun Peter CHUNG</cp:lastModifiedBy>
  <cp:revision>35</cp:revision>
  <dcterms:created xsi:type="dcterms:W3CDTF">2020-11-11T07:58:25Z</dcterms:created>
  <dcterms:modified xsi:type="dcterms:W3CDTF">2020-11-15T09:14:05Z</dcterms:modified>
</cp:coreProperties>
</file>