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59" r:id="rId11"/>
    <p:sldId id="267" r:id="rId12"/>
    <p:sldId id="269" r:id="rId13"/>
    <p:sldId id="270" r:id="rId14"/>
    <p:sldId id="32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40"/>
    <p:restoredTop sz="94621"/>
  </p:normalViewPr>
  <p:slideViewPr>
    <p:cSldViewPr snapToGrid="0" snapToObjects="1">
      <p:cViewPr varScale="1">
        <p:scale>
          <a:sx n="108" d="100"/>
          <a:sy n="108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BCA43-6327-444B-8442-C958A4FA4F46}" type="datetimeFigureOut">
              <a:rPr lang="en-US" smtClean="0"/>
              <a:t>1/7/21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72EA7-093A-3947-A1A7-7D463417E3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C972E-08B1-C24E-8C1F-CBD9EDF39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FECC8F-09B9-C348-B24D-E3385D5F8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32FB3-DFDB-4B4F-BE70-B75BF004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2F69-04EC-0341-8AAC-DE0BA17D31AB}" type="datetime1">
              <a:rPr lang="en-HK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F1B74-3FC6-4D47-ABA9-11AAC8D4A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28033-8440-6C4D-B382-668E5046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8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0E51-3246-1B41-9811-0DCD83A9C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51ACD-03B1-1449-BDDD-7D61FEB68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8B233-7CC9-6142-BE29-3A1452CB8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84B9-D231-6844-BF35-BD4A024E21EF}" type="datetime1">
              <a:rPr lang="en-HK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81044-C18E-794C-8B3D-C32A9031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C937-CC78-8E4B-BC11-1CDA7244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5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E334D6-B936-E149-9827-05C981830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18465-A421-8843-9D82-D2A5C2DD0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11144-0867-574C-BFAC-1E147293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AC7D-67F1-CD4C-AC80-B5D1C1E24466}" type="datetime1">
              <a:rPr lang="en-HK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E23DC-8694-AB47-859B-821747EE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2FDC9-DDAC-8945-A70F-7122F19BE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8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3241F-3180-E54B-AF3C-383F7F75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E2804-17D3-9C45-97D5-67E8C9C8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A3311-B055-9941-8158-B6C75CB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B3EEC-14AB-B842-B9B4-303F84DDF3DD}" type="datetime1">
              <a:rPr lang="en-HK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9C01C-3FD0-AD49-8BF4-43F9808A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41A2-4BBC-A94E-BAF7-BD8EC742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ED57C-E136-534A-9D38-550B59B8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D0D9F-667F-DA4E-BE91-524F473E7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598E8-408E-D54D-919E-6B9C84466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23A8-2C06-E94F-AC6C-D6C6786B5668}" type="datetime1">
              <a:rPr lang="en-HK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5F00F-8649-AE48-AAF9-302A5D27F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0CE94-2B80-364F-8B75-AA7DF904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6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317E9-5F99-C64F-8D03-27D243B03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D46B7-EE8A-AA49-8FAE-E77E38F398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30232-9955-864F-A1E3-9CF3717BF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3BE31-3582-3442-B834-3C2965D36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EDF97-BE9E-084B-BAD5-4D7DD94CCFCE}" type="datetime1">
              <a:rPr lang="en-HK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0D0B8-257D-7F40-BDDE-75AB458E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F9EEF0-7D06-BC4F-9634-6EBFF1D4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7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936DA-0BBE-134E-8E97-079F15A7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E6EC21-DA87-DA4C-8845-4F3FCA687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B42256-F983-3B4F-ADE1-3DB3014B9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AC432B-DB21-8A46-B820-3EA41539F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A43F6F-A714-F14E-9D02-2514966D14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D4857-78BA-1C4B-B1C9-D3ED851F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37225-9014-2A4A-B825-567FB75E85F7}" type="datetime1">
              <a:rPr lang="en-HK" smtClean="0"/>
              <a:t>7/1/2021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8AB5DA-EEFB-274B-8923-F952AB3C3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9360B-38C8-6341-B175-77ABF6283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3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ADF9C-D565-934A-9F5D-2C2D10959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D167A9-3FF1-1245-BC2E-B2DB56A5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A0A5D-FAF1-BE46-8506-FB54C181839B}" type="datetime1">
              <a:rPr lang="en-HK" smtClean="0"/>
              <a:t>7/1/2021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9B728B-1D39-7645-AF72-388090F7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CFEC4F-483C-3045-9586-5F4FF0E27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769D3-36F2-774E-89C2-61CB28E08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6E14A-1B0B-BC40-9A9B-923FCF6597A6}" type="datetime1">
              <a:rPr lang="en-HK" smtClean="0"/>
              <a:t>7/1/2021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D5C8E-F3E1-224F-82B2-D877E8B64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CBDA5-BC66-2C4D-A322-8D93A9E2A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1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6725B-2888-AD40-8AF8-19D22DEA7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AF9DD-06C5-C549-B4C8-B4AEFD187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13EDD-7D4D-124E-9832-4B41481F1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198ED-D620-8F49-A638-A32FE0406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7C5DC-D7FA-AF40-BBB3-139E9814EBFF}" type="datetime1">
              <a:rPr lang="en-HK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8B7B96-1ED6-E741-9DFA-E839EB6E7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0E72C-55BB-564F-8456-99DB143B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82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ABB52-5D59-A149-8184-58733066D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3534B-2914-0046-BB9B-BCE4531CA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252A5-3487-B04B-8FAA-459E4E0DC4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FEBB9A-DFFA-F745-AA3A-676966F83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150F4-55B6-AE42-B869-CD8C4C52EEA5}" type="datetime1">
              <a:rPr lang="en-HK" smtClean="0"/>
              <a:t>7/1/2021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94FE-3E9D-1544-BBA4-F6DBD3185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8EF2D-6488-884D-B865-EAA0676D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8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572E2-496C-4F44-9E8C-6F2C84DB2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3D1D4-C104-9348-B7E8-C4A044F1E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68A41-B17B-FC44-A293-0137A97B8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DDE2B-6DAC-E044-B07C-8B914763AA06}" type="datetime1">
              <a:rPr lang="en-HK" smtClean="0"/>
              <a:t>7/1/2021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60BE4-2D53-6B41-AFC7-3914C1FD9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84F03-A53F-7845-B4FB-D321EF57A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A5C43-9D0C-3F46-8673-B8D6B9295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6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C228-D0F0-C542-94F5-1EEEBCA921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USTM17 </a:t>
            </a:r>
            <a:br>
              <a:rPr lang="en-US" dirty="0"/>
            </a:br>
            <a:r>
              <a:rPr lang="en-US" dirty="0"/>
              <a:t>Linux Network Administration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8EC88-1229-1047-9387-4F6A5F92F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 Lesson 9: Miscellaneous Topics</a:t>
            </a:r>
          </a:p>
          <a:p>
            <a:endParaRPr lang="en-US" dirty="0"/>
          </a:p>
          <a:p>
            <a:r>
              <a:rPr lang="en-US" dirty="0"/>
              <a:t>Peter CHUNG (</a:t>
            </a:r>
            <a:r>
              <a:rPr lang="en-US" dirty="0" err="1"/>
              <a:t>cspeter@cse.ust.hk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E75AF-7BE9-3948-8CDD-4165A6B4C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977F5-3F23-ED45-A7E1-712E2E2F5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</p:spTree>
    <p:extLst>
      <p:ext uri="{BB962C8B-B14F-4D97-AF65-F5344CB8AC3E}">
        <p14:creationId xmlns:p14="http://schemas.microsoft.com/office/powerpoint/2010/main" val="544603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Linux “find” Command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The “find” command</a:t>
            </a:r>
          </a:p>
          <a:p>
            <a:pPr lvl="1"/>
            <a:r>
              <a:rPr lang="en-US" altLang="zh-HK" dirty="0"/>
              <a:t>search for files in a directory hierarchy</a:t>
            </a:r>
          </a:p>
          <a:p>
            <a:pPr lvl="1"/>
            <a:r>
              <a:rPr lang="en-US" altLang="zh-HK" dirty="0"/>
              <a:t>Detailed usage: man find</a:t>
            </a:r>
          </a:p>
          <a:p>
            <a:r>
              <a:rPr lang="en-US" altLang="zh-HK" dirty="0"/>
              <a:t>Example:</a:t>
            </a:r>
          </a:p>
          <a:p>
            <a:pPr lvl="1"/>
            <a:r>
              <a:rPr lang="en-US" altLang="zh-HK" dirty="0"/>
              <a:t>Find all files or directories owned by ‘root’ under the /home directory</a:t>
            </a:r>
          </a:p>
          <a:p>
            <a:endParaRPr lang="zh-HK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73819" y="4257908"/>
            <a:ext cx="8960069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# find /home -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uid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0 -gid 0</a:t>
            </a:r>
          </a:p>
          <a:p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/home</a:t>
            </a:r>
          </a:p>
          <a:p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/home/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lost+found</a:t>
            </a:r>
            <a:endParaRPr lang="en-GB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-l /home</a:t>
            </a:r>
          </a:p>
          <a:p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------. 28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cspeter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cspeter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 4096 Dec 24 14:00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cspeter</a:t>
            </a:r>
            <a:endParaRPr lang="en-GB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drwx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------.  2 root   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   16384 Dec 24 12:43 </a:t>
            </a:r>
            <a:r>
              <a:rPr lang="en-GB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lost+found</a:t>
            </a:r>
            <a:endParaRPr lang="en-GB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3AEA1-B3E0-5846-87C4-B2651D6B2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30BCB-3C5C-F74E-B0F2-BF2E16EF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8CBBC-C2A4-9D45-B793-CA81818EAB56}"/>
              </a:ext>
            </a:extLst>
          </p:cNvPr>
          <p:cNvSpPr txBox="1"/>
          <p:nvPr/>
        </p:nvSpPr>
        <p:spPr>
          <a:xfrm>
            <a:off x="10545572" y="27296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24351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More examples of “find” command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HK" dirty="0"/>
              <a:t>Starting from /home, find all files or directories owned by student</a:t>
            </a:r>
          </a:p>
          <a:p>
            <a:pPr marL="457200" lvl="1" indent="0">
              <a:buNone/>
            </a:pPr>
            <a:endParaRPr lang="en-GB" altLang="zh-HK" dirty="0"/>
          </a:p>
          <a:p>
            <a:pPr marL="457200" lvl="1" indent="0">
              <a:buNone/>
            </a:pPr>
            <a:r>
              <a:rPr lang="en-GB" altLang="zh-HK" dirty="0"/>
              <a:t>                                    </a:t>
            </a:r>
            <a:r>
              <a:rPr lang="en-GB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find /home –user student</a:t>
            </a:r>
          </a:p>
          <a:p>
            <a:pPr lvl="1"/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84B365-217E-4645-87D4-DD556051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42D0E3-F65D-6441-9EA8-87B2AAB25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EC4712-4162-B84F-B62A-9570D1C9C20F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596805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What is </a:t>
            </a:r>
            <a:r>
              <a:rPr lang="en-US" altLang="zh-HK" dirty="0" err="1"/>
              <a:t>umask</a:t>
            </a:r>
            <a:r>
              <a:rPr lang="en-US" altLang="zh-HK" dirty="0"/>
              <a:t> command?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r>
              <a:rPr lang="en-US" altLang="zh-HK" dirty="0"/>
              <a:t> sets the default permissions for any files or directories created by the user</a:t>
            </a:r>
          </a:p>
          <a:p>
            <a:pPr lvl="1"/>
            <a:r>
              <a:rPr lang="en-US" altLang="zh-HK" dirty="0"/>
              <a:t>It defines the permission bits getting “erased” when a new file or directory is created</a:t>
            </a:r>
          </a:p>
          <a:p>
            <a:pPr lvl="2"/>
            <a:r>
              <a:rPr lang="en-US" altLang="zh-HK" dirty="0"/>
              <a:t>Default file permission: 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666</a:t>
            </a:r>
          </a:p>
          <a:p>
            <a:pPr lvl="2"/>
            <a:r>
              <a:rPr lang="en-US" altLang="zh-HK" dirty="0"/>
              <a:t>Default directory permission: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777</a:t>
            </a:r>
          </a:p>
          <a:p>
            <a:pPr lvl="2"/>
            <a:r>
              <a:rPr lang="en-US" altLang="zh-HK" dirty="0"/>
              <a:t>Default </a:t>
            </a:r>
            <a:r>
              <a:rPr lang="en-US" altLang="zh-HK" dirty="0" err="1"/>
              <a:t>umask</a:t>
            </a:r>
            <a:r>
              <a:rPr lang="en-US" altLang="zh-HK" dirty="0"/>
              <a:t>: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0022</a:t>
            </a:r>
          </a:p>
          <a:p>
            <a:r>
              <a:rPr lang="en-US" altLang="zh-HK" dirty="0"/>
              <a:t>Command to set a new </a:t>
            </a:r>
            <a:r>
              <a:rPr lang="en-US" altLang="zh-HK" dirty="0" err="1"/>
              <a:t>umask</a:t>
            </a:r>
            <a:r>
              <a:rPr lang="en-US" altLang="zh-HK" dirty="0"/>
              <a:t>, where the new mask is a 3-digit or a 4-digit number</a:t>
            </a:r>
          </a:p>
          <a:p>
            <a:pPr marL="457200" lvl="1" indent="0">
              <a:buNone/>
            </a:pPr>
            <a:endParaRPr lang="en-US" altLang="zh-H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 [new </a:t>
            </a:r>
            <a:r>
              <a:rPr lang="en-US" altLang="zh-HK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73BE31-4C9C-8543-B556-815D13B6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75289-DFE9-E846-8331-B6E9540DF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720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A </a:t>
            </a:r>
            <a:r>
              <a:rPr lang="en-US" altLang="zh-HK" dirty="0" err="1"/>
              <a:t>umask</a:t>
            </a:r>
            <a:r>
              <a:rPr lang="en-US" altLang="zh-HK" dirty="0"/>
              <a:t> example</a:t>
            </a:r>
            <a:endParaRPr lang="zh-HK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97621" y="1599227"/>
            <a:ext cx="903324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touch test.txt</a:t>
            </a: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-r--r--. 1 root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 Dec 30 00:35 test.txt</a:t>
            </a:r>
          </a:p>
          <a:p>
            <a:endParaRPr lang="en-GB" altLang="zh-H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endParaRPr lang="en-GB" altLang="zh-H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0022</a:t>
            </a: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umask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0222</a:t>
            </a:r>
          </a:p>
          <a:p>
            <a:endParaRPr lang="en-GB" altLang="zh-H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touch test2.txt</a:t>
            </a: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-r--r--r--. 1 root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 Dec 30 00:36 test2.txt</a:t>
            </a: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-r--r--. 1 root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0 Dec 30 00:35 test.txt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0283" y="3429000"/>
            <a:ext cx="5363737" cy="10772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HK" sz="3200" dirty="0">
                <a:solidFill>
                  <a:schemeClr val="bg1"/>
                </a:solidFill>
              </a:rPr>
              <a:t>Replace the default </a:t>
            </a:r>
            <a:r>
              <a:rPr lang="en-US" altLang="zh-HK" sz="3200" dirty="0" err="1">
                <a:solidFill>
                  <a:schemeClr val="bg1"/>
                </a:solidFill>
              </a:rPr>
              <a:t>umask</a:t>
            </a:r>
            <a:r>
              <a:rPr lang="en-US" altLang="zh-HK" sz="3200" dirty="0">
                <a:solidFill>
                  <a:schemeClr val="bg1"/>
                </a:solidFill>
              </a:rPr>
              <a:t>=0022 with </a:t>
            </a:r>
            <a:r>
              <a:rPr lang="en-US" altLang="zh-HK" sz="3200" dirty="0" err="1">
                <a:solidFill>
                  <a:schemeClr val="bg1"/>
                </a:solidFill>
              </a:rPr>
              <a:t>umask</a:t>
            </a:r>
            <a:r>
              <a:rPr lang="en-US" altLang="zh-HK" sz="3200" dirty="0">
                <a:solidFill>
                  <a:schemeClr val="bg1"/>
                </a:solidFill>
              </a:rPr>
              <a:t>=0222</a:t>
            </a:r>
            <a:endParaRPr lang="zh-HK" altLang="en-US" sz="3200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397621" y="5284426"/>
            <a:ext cx="821472" cy="87256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0D35BC-06A1-4F42-AC32-38091514D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03A11-19AC-8F4E-9900-A696E502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1227BE-3914-7D42-A2C7-7E825E21E402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756906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344986A-16EA-8748-8202-3368A6BFC1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so far?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FE7E8E94-78CE-E448-843D-FE5BA273CC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59C63-1B54-E945-A59B-836934690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A7C227-A25E-0640-8437-5A7210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9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Linux Files Permission (Revisited)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There are three types of access:</a:t>
            </a:r>
          </a:p>
          <a:p>
            <a:pPr lvl="1"/>
            <a:r>
              <a:rPr lang="en-US" altLang="zh-HK" b="1" dirty="0">
                <a:solidFill>
                  <a:srgbClr val="FF0000"/>
                </a:solidFill>
              </a:rPr>
              <a:t>R</a:t>
            </a:r>
            <a:r>
              <a:rPr lang="en-US" altLang="zh-HK" dirty="0"/>
              <a:t>ead, </a:t>
            </a:r>
            <a:r>
              <a:rPr lang="en-US" altLang="zh-HK" b="1" dirty="0">
                <a:solidFill>
                  <a:srgbClr val="FF0000"/>
                </a:solidFill>
              </a:rPr>
              <a:t>W</a:t>
            </a:r>
            <a:r>
              <a:rPr lang="en-US" altLang="zh-HK" dirty="0"/>
              <a:t>rite and </a:t>
            </a:r>
            <a:r>
              <a:rPr lang="en-US" altLang="zh-HK" dirty="0" err="1"/>
              <a:t>e</a:t>
            </a:r>
            <a:r>
              <a:rPr lang="en-US" altLang="zh-HK" b="1" dirty="0" err="1">
                <a:solidFill>
                  <a:srgbClr val="FF0000"/>
                </a:solidFill>
              </a:rPr>
              <a:t>X</a:t>
            </a:r>
            <a:r>
              <a:rPr lang="en-US" altLang="zh-HK" dirty="0" err="1"/>
              <a:t>ecute</a:t>
            </a:r>
            <a:endParaRPr lang="en-US" altLang="zh-HK" dirty="0"/>
          </a:p>
          <a:p>
            <a:pPr lvl="1"/>
            <a:r>
              <a:rPr lang="en-US" altLang="zh-HK" dirty="0"/>
              <a:t>We use letters (r, w, x) to represent read, write, and execute permissions</a:t>
            </a:r>
          </a:p>
          <a:p>
            <a:r>
              <a:rPr lang="en-US" altLang="zh-HK" dirty="0"/>
              <a:t>Access to the files is controlled by three different roles:</a:t>
            </a:r>
          </a:p>
          <a:p>
            <a:pPr lvl="1"/>
            <a:r>
              <a:rPr lang="en-US" altLang="zh-HK" dirty="0"/>
              <a:t>User (or Owner), Group, and Others</a:t>
            </a:r>
          </a:p>
          <a:p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FE3BB-3D54-8E49-921A-2832F1A0D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4EA75-D318-CF49-9063-19577F9B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4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Linux Files Permission (Revisited)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Three 3-bit numbers are used to represent the permission setting of a file.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7828" y="2881829"/>
            <a:ext cx="10515600" cy="166199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altLang="zh-HK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root@localhost</a:t>
            </a:r>
            <a:r>
              <a:rPr lang="en-US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examples]# </a:t>
            </a:r>
            <a:r>
              <a:rPr lang="en-US" altLang="zh-HK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r>
              <a:rPr lang="en-US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total 0</a:t>
            </a:r>
          </a:p>
          <a:p>
            <a:r>
              <a:rPr lang="en-US" altLang="zh-HK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altLang="zh-HK" sz="2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US" altLang="zh-HK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-r--r--. </a:t>
            </a:r>
            <a:r>
              <a:rPr lang="en-US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1 root </a:t>
            </a:r>
            <a:r>
              <a:rPr lang="en-US" altLang="zh-HK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0 Dec 29 23:33 hello.txt</a:t>
            </a:r>
          </a:p>
          <a:p>
            <a:endParaRPr lang="zh-HK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59595" y="4667011"/>
            <a:ext cx="3079113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HK" sz="3600" dirty="0" err="1">
                <a:solidFill>
                  <a:srgbClr val="FF0000"/>
                </a:solidFill>
              </a:rPr>
              <a:t>rw</a:t>
            </a:r>
            <a:r>
              <a:rPr lang="en-US" altLang="zh-HK" sz="3600" dirty="0">
                <a:solidFill>
                  <a:srgbClr val="FF0000"/>
                </a:solidFill>
              </a:rPr>
              <a:t>-      r--      r--</a:t>
            </a:r>
          </a:p>
          <a:p>
            <a:r>
              <a:rPr lang="en-US" altLang="zh-HK" sz="2400" dirty="0"/>
              <a:t>User      Group    Others</a:t>
            </a:r>
          </a:p>
          <a:p>
            <a:r>
              <a:rPr lang="en-US" altLang="zh-HK" sz="2400" dirty="0"/>
              <a:t>   6             4            4</a:t>
            </a:r>
            <a:endParaRPr lang="zh-HK" alt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924B0-2628-DE48-BE59-D42F753F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DD7260-3991-7743-9C13-72D63ECA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40B25E-3FB8-E048-AF44-C50F8A6E8062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17635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Advanced File Settings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Besides the permission settings, each file has a hidden 3-bit number as an advanced setting:</a:t>
            </a:r>
          </a:p>
          <a:p>
            <a:pPr lvl="1"/>
            <a:r>
              <a:rPr lang="en-US" altLang="zh-HK" dirty="0"/>
              <a:t>They are </a:t>
            </a:r>
            <a:r>
              <a:rPr lang="en-US" altLang="zh-HK" dirty="0" err="1"/>
              <a:t>setuid</a:t>
            </a:r>
            <a:r>
              <a:rPr lang="en-US" altLang="zh-HK" dirty="0"/>
              <a:t>, </a:t>
            </a:r>
            <a:r>
              <a:rPr lang="en-US" altLang="zh-HK" dirty="0" err="1"/>
              <a:t>setgid</a:t>
            </a:r>
            <a:r>
              <a:rPr lang="en-US" altLang="zh-HK" dirty="0"/>
              <a:t> and sticky bit</a:t>
            </a:r>
          </a:p>
          <a:p>
            <a:pPr lvl="1"/>
            <a:r>
              <a:rPr lang="en-US" altLang="zh-HK" dirty="0"/>
              <a:t>For a normal file and directory, the hidden 3-bit number is 0</a:t>
            </a:r>
          </a:p>
          <a:p>
            <a:r>
              <a:rPr lang="en-US" altLang="zh-HK" dirty="0"/>
              <a:t>For example:</a:t>
            </a:r>
          </a:p>
          <a:p>
            <a:endParaRPr lang="zh-HK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1" y="4267201"/>
            <a:ext cx="7011435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HK" sz="3600" dirty="0">
                <a:solidFill>
                  <a:srgbClr val="FF0000"/>
                </a:solidFill>
              </a:rPr>
              <a:t> -       -       -          </a:t>
            </a:r>
            <a:r>
              <a:rPr lang="en-US" altLang="zh-HK" sz="3600" dirty="0" err="1">
                <a:solidFill>
                  <a:srgbClr val="FF0000"/>
                </a:solidFill>
              </a:rPr>
              <a:t>rw</a:t>
            </a:r>
            <a:r>
              <a:rPr lang="en-US" altLang="zh-HK" sz="3600" dirty="0">
                <a:solidFill>
                  <a:srgbClr val="FF0000"/>
                </a:solidFill>
              </a:rPr>
              <a:t>-     r--     r--</a:t>
            </a:r>
          </a:p>
          <a:p>
            <a:r>
              <a:rPr lang="en-US" altLang="zh-HK" sz="2400" dirty="0" err="1"/>
              <a:t>setuid</a:t>
            </a:r>
            <a:r>
              <a:rPr lang="en-US" altLang="zh-HK" sz="2400" dirty="0"/>
              <a:t>   </a:t>
            </a:r>
            <a:r>
              <a:rPr lang="en-US" altLang="zh-HK" sz="2400" dirty="0" err="1"/>
              <a:t>setgid</a:t>
            </a:r>
            <a:r>
              <a:rPr lang="en-US" altLang="zh-HK" sz="2400" dirty="0"/>
              <a:t>    sticky    User      Group    Others</a:t>
            </a:r>
          </a:p>
          <a:p>
            <a:r>
              <a:rPr lang="en-US" altLang="zh-HK" sz="2400" dirty="0"/>
              <a:t>               0                             6            4            4</a:t>
            </a:r>
            <a:endParaRPr lang="zh-HK" alt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D3CC61-1D07-6A43-9765-63AB93E7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70432-FEF3-4442-8314-4F04ED17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2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User ID and Group ID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UID (User ID) and GID (Group ID)</a:t>
            </a:r>
          </a:p>
          <a:p>
            <a:pPr lvl="1"/>
            <a:r>
              <a:rPr lang="en-US" altLang="zh-HK" dirty="0"/>
              <a:t>They are unique identifiers of users and groups</a:t>
            </a:r>
          </a:p>
          <a:p>
            <a:r>
              <a:rPr lang="en-US" altLang="zh-HK" dirty="0"/>
              <a:t>For example</a:t>
            </a:r>
          </a:p>
          <a:p>
            <a:pPr lvl="1"/>
            <a:r>
              <a:rPr lang="en-US" altLang="zh-HK" dirty="0">
                <a:solidFill>
                  <a:srgbClr val="FF0000"/>
                </a:solidFill>
              </a:rPr>
              <a:t>root</a:t>
            </a:r>
            <a:r>
              <a:rPr lang="en-US" altLang="zh-HK" dirty="0"/>
              <a:t> account MUST have </a:t>
            </a:r>
            <a:r>
              <a:rPr lang="en-US" altLang="zh-HK" dirty="0">
                <a:solidFill>
                  <a:srgbClr val="FF0000"/>
                </a:solidFill>
              </a:rPr>
              <a:t>UID = 0 and GID = 0</a:t>
            </a:r>
          </a:p>
          <a:p>
            <a:pPr lvl="1"/>
            <a:r>
              <a:rPr lang="en-US" altLang="zh-HK" dirty="0"/>
              <a:t>student account may have any non-zero UID/GID</a:t>
            </a:r>
          </a:p>
          <a:p>
            <a:pPr lvl="2"/>
            <a:r>
              <a:rPr lang="en-US" altLang="zh-HK" dirty="0"/>
              <a:t>Example: UID = 500 and GID = 500</a:t>
            </a:r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C1418E-DD7B-CD43-8252-080454CB4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B18FE-6DB6-D243-8C90-DA3303B9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1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What is </a:t>
            </a:r>
            <a:r>
              <a:rPr lang="en-US" altLang="zh-HK" dirty="0" err="1"/>
              <a:t>setuid</a:t>
            </a:r>
            <a:r>
              <a:rPr lang="en-US" altLang="zh-HK" dirty="0"/>
              <a:t> bit?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9608" y="1447800"/>
            <a:ext cx="7498080" cy="3962400"/>
          </a:xfrm>
        </p:spPr>
        <p:txBody>
          <a:bodyPr>
            <a:normAutofit/>
          </a:bodyPr>
          <a:lstStyle/>
          <a:p>
            <a:r>
              <a:rPr lang="en-US" altLang="zh-HK" dirty="0" err="1">
                <a:solidFill>
                  <a:srgbClr val="FF0000"/>
                </a:solidFill>
              </a:rPr>
              <a:t>setuid</a:t>
            </a:r>
            <a:r>
              <a:rPr lang="en-US" altLang="zh-HK" dirty="0">
                <a:solidFill>
                  <a:srgbClr val="FF0000"/>
                </a:solidFill>
              </a:rPr>
              <a:t> </a:t>
            </a:r>
            <a:r>
              <a:rPr lang="en-US" altLang="zh-HK" dirty="0"/>
              <a:t>will be used on </a:t>
            </a:r>
            <a:r>
              <a:rPr lang="en-US" altLang="zh-HK" dirty="0">
                <a:solidFill>
                  <a:srgbClr val="FF0000"/>
                </a:solidFill>
              </a:rPr>
              <a:t>a file with “Execute” permission on “Other” role </a:t>
            </a:r>
          </a:p>
          <a:p>
            <a:r>
              <a:rPr lang="en-US" altLang="zh-HK" dirty="0"/>
              <a:t>Usage of </a:t>
            </a:r>
            <a:r>
              <a:rPr lang="en-US" altLang="zh-HK" dirty="0" err="1"/>
              <a:t>setuid</a:t>
            </a:r>
            <a:endParaRPr lang="en-US" altLang="zh-HK" dirty="0"/>
          </a:p>
          <a:p>
            <a:pPr lvl="1"/>
            <a:r>
              <a:rPr lang="en-US" altLang="zh-HK" dirty="0"/>
              <a:t>When a user with “Other” role executes the file, the file will be </a:t>
            </a:r>
            <a:r>
              <a:rPr lang="en-US" altLang="zh-HK" dirty="0">
                <a:solidFill>
                  <a:srgbClr val="FF0000"/>
                </a:solidFill>
              </a:rPr>
              <a:t>temporary granted with the permission of the owner (i.e. user)</a:t>
            </a:r>
          </a:p>
          <a:p>
            <a:r>
              <a:rPr lang="en-US" altLang="zh-HK" dirty="0"/>
              <a:t>Example: Users can temporarily gain root permission to reset his/her own password using passwd command</a:t>
            </a:r>
          </a:p>
          <a:p>
            <a:pPr lvl="1"/>
            <a:endParaRPr lang="zh-HK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5831" y="5410200"/>
            <a:ext cx="108766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 ls -l /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/bin/passwd</a:t>
            </a:r>
          </a:p>
          <a:p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GB" altLang="zh-HK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-x. 1 root 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22656 Aug 21  2010 /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GB" altLang="zh-H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/bin/</a:t>
            </a:r>
            <a:r>
              <a:rPr lang="en-GB" altLang="zh-H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passwd</a:t>
            </a:r>
            <a:endParaRPr lang="en-GB" altLang="zh-H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840" y="3091937"/>
            <a:ext cx="1795346" cy="64633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HK" dirty="0"/>
              <a:t>s means that</a:t>
            </a:r>
          </a:p>
          <a:p>
            <a:r>
              <a:rPr lang="en-US" altLang="zh-HK" dirty="0" err="1"/>
              <a:t>setuid</a:t>
            </a:r>
            <a:r>
              <a:rPr lang="en-US" altLang="zh-HK" dirty="0"/>
              <a:t> bit is set</a:t>
            </a:r>
            <a:endParaRPr lang="zh-HK" altLang="en-US" dirty="0"/>
          </a:p>
        </p:txBody>
      </p:sp>
      <p:cxnSp>
        <p:nvCxnSpPr>
          <p:cNvPr id="7" name="Straight Arrow Connector 6"/>
          <p:cNvCxnSpPr>
            <a:cxnSpLocks/>
            <a:stCxn id="5" idx="2"/>
          </p:cNvCxnSpPr>
          <p:nvPr/>
        </p:nvCxnSpPr>
        <p:spPr>
          <a:xfrm>
            <a:off x="1254513" y="3738268"/>
            <a:ext cx="563136" cy="208743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A3C3CE1-CEDC-9144-8A1C-AD21401C0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E7A4F1C-3040-214F-9EA1-2451C0852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6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14CE0C-6A1D-F34C-982D-7BBF939FD01B}"/>
              </a:ext>
            </a:extLst>
          </p:cNvPr>
          <p:cNvSpPr txBox="1"/>
          <p:nvPr/>
        </p:nvSpPr>
        <p:spPr>
          <a:xfrm>
            <a:off x="10545572" y="13648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90431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What is </a:t>
            </a:r>
            <a:r>
              <a:rPr lang="en-US" altLang="zh-HK" dirty="0" err="1"/>
              <a:t>setgid</a:t>
            </a:r>
            <a:r>
              <a:rPr lang="en-US" altLang="zh-HK" dirty="0"/>
              <a:t> bit?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Similar to </a:t>
            </a:r>
            <a:r>
              <a:rPr lang="en-US" altLang="zh-HK" dirty="0" err="1"/>
              <a:t>setuid</a:t>
            </a:r>
            <a:r>
              <a:rPr lang="en-US" altLang="zh-HK" dirty="0"/>
              <a:t>, </a:t>
            </a:r>
            <a:r>
              <a:rPr lang="en-US" altLang="zh-HK" dirty="0" err="1"/>
              <a:t>setgid</a:t>
            </a:r>
            <a:r>
              <a:rPr lang="en-US" altLang="zh-HK" dirty="0"/>
              <a:t> bit</a:t>
            </a:r>
          </a:p>
          <a:p>
            <a:pPr lvl="1"/>
            <a:r>
              <a:rPr lang="en-US" altLang="zh-HK" dirty="0"/>
              <a:t>will be used on a file with “Execute” permission on “Other” role </a:t>
            </a:r>
          </a:p>
          <a:p>
            <a:pPr lvl="1"/>
            <a:r>
              <a:rPr lang="en-US" altLang="zh-HK" dirty="0"/>
              <a:t>Usage of </a:t>
            </a:r>
            <a:r>
              <a:rPr lang="en-US" altLang="zh-HK" dirty="0" err="1"/>
              <a:t>setgid</a:t>
            </a:r>
            <a:endParaRPr lang="en-US" altLang="zh-HK" dirty="0"/>
          </a:p>
          <a:p>
            <a:pPr lvl="2"/>
            <a:r>
              <a:rPr lang="en-US" altLang="zh-HK" dirty="0"/>
              <a:t>When a user with “Other” role executes the file, the file will be </a:t>
            </a:r>
            <a:r>
              <a:rPr lang="en-US" altLang="zh-HK" u="sng" dirty="0">
                <a:solidFill>
                  <a:srgbClr val="FF0000"/>
                </a:solidFill>
              </a:rPr>
              <a:t>temporary granted with the permission of the group </a:t>
            </a:r>
          </a:p>
          <a:p>
            <a:pPr lvl="1"/>
            <a:endParaRPr lang="zh-HK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626F18-A696-B042-9DF0-1CA0E97BF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0582FA-441C-1D4C-9506-1A48F28AB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1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dirty="0"/>
              <a:t>Cautions of using </a:t>
            </a:r>
            <a:r>
              <a:rPr lang="en-US" altLang="zh-HK" dirty="0" err="1"/>
              <a:t>setuid</a:t>
            </a:r>
            <a:r>
              <a:rPr lang="en-US" altLang="zh-HK" dirty="0"/>
              <a:t> and </a:t>
            </a:r>
            <a:r>
              <a:rPr lang="en-US" altLang="zh-HK" dirty="0" err="1"/>
              <a:t>setgid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Think carefully before using </a:t>
            </a:r>
            <a:r>
              <a:rPr lang="en-US" altLang="zh-HK" dirty="0" err="1"/>
              <a:t>setuid</a:t>
            </a:r>
            <a:r>
              <a:rPr lang="en-US" altLang="zh-HK" dirty="0"/>
              <a:t> and </a:t>
            </a:r>
            <a:r>
              <a:rPr lang="en-US" altLang="zh-HK" dirty="0" err="1"/>
              <a:t>setgid</a:t>
            </a:r>
            <a:r>
              <a:rPr lang="en-US" altLang="zh-HK" dirty="0"/>
              <a:t> bits due to the </a:t>
            </a:r>
            <a:r>
              <a:rPr lang="en-US" altLang="zh-HK" dirty="0">
                <a:solidFill>
                  <a:srgbClr val="FF0000"/>
                </a:solidFill>
              </a:rPr>
              <a:t>security issues</a:t>
            </a:r>
          </a:p>
          <a:p>
            <a:r>
              <a:rPr lang="en-US" altLang="zh-HK" dirty="0"/>
              <a:t>Example: Setting UID on a file</a:t>
            </a:r>
          </a:p>
          <a:p>
            <a:pPr lvl="1"/>
            <a:r>
              <a:rPr lang="en-US" altLang="zh-HK" dirty="0"/>
              <a:t>If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test.sh </a:t>
            </a:r>
            <a:r>
              <a:rPr lang="en-US" altLang="zh-HK" dirty="0"/>
              <a:t>(created by root) can delete all files starting from </a:t>
            </a:r>
            <a:r>
              <a:rPr lang="en-US" altLang="zh-HK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zh-HK" dirty="0"/>
              <a:t>, any user running it will delete all files because the root permission is granted!</a:t>
            </a:r>
          </a:p>
          <a:p>
            <a:endParaRPr lang="en-US" altLang="zh-HK" dirty="0"/>
          </a:p>
          <a:p>
            <a:endParaRPr lang="zh-HK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510" y="4001294"/>
            <a:ext cx="7263527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touch test.sh</a:t>
            </a:r>
          </a:p>
          <a:p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rwxrwxrwx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 1 root </a:t>
            </a:r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 Dec 30 00:08 test.sh</a:t>
            </a:r>
          </a:p>
          <a:p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zh-HK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4777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test.sh</a:t>
            </a:r>
          </a:p>
          <a:p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</a:t>
            </a:r>
            <a:r>
              <a:rPr lang="en-GB" altLang="zh-HK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rwxrwx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 1 root </a:t>
            </a:r>
            <a:r>
              <a:rPr lang="en-GB" altLang="zh-HK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GB" altLang="zh-H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0 Dec 30 00:08 test.sh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01727" y="4083274"/>
            <a:ext cx="3219151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HK" sz="2800" dirty="0"/>
              <a:t>  1             0           0</a:t>
            </a:r>
          </a:p>
          <a:p>
            <a:r>
              <a:rPr lang="en-US" altLang="zh-HK" sz="2800" dirty="0" err="1"/>
              <a:t>setuid</a:t>
            </a:r>
            <a:r>
              <a:rPr lang="en-US" altLang="zh-HK" sz="2800" dirty="0"/>
              <a:t>  </a:t>
            </a:r>
            <a:r>
              <a:rPr lang="en-US" altLang="zh-HK" sz="2800" dirty="0" err="1"/>
              <a:t>setgid</a:t>
            </a:r>
            <a:r>
              <a:rPr lang="en-US" altLang="zh-HK" sz="2800" dirty="0"/>
              <a:t>   sticky</a:t>
            </a:r>
          </a:p>
          <a:p>
            <a:r>
              <a:rPr lang="en-US" altLang="zh-HK" sz="2800" dirty="0"/>
              <a:t>                 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3AB4C-8C1A-4A41-81D8-EF0C9B08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CA33E5-47A6-1842-80E2-703F5E19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4378F0-5CB3-9544-9928-BE80AFD79983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805509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/>
              <a:t>What is Sticky bit?</a:t>
            </a:r>
            <a:endParaRPr lang="zh-HK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dirty="0"/>
              <a:t>Sticky bit should be applied to “directory” instead of a normal file</a:t>
            </a:r>
          </a:p>
          <a:p>
            <a:pPr lvl="1"/>
            <a:r>
              <a:rPr lang="en-US" altLang="zh-HK" dirty="0"/>
              <a:t>When a sticky bit is set on a directory</a:t>
            </a:r>
          </a:p>
          <a:p>
            <a:pPr lvl="1"/>
            <a:r>
              <a:rPr lang="en-US" altLang="zh-HK" dirty="0"/>
              <a:t>Only ‘root’ or the owner can delete the files and sub-directories created by that owner</a:t>
            </a:r>
          </a:p>
          <a:p>
            <a:r>
              <a:rPr lang="en-US" altLang="zh-HK" dirty="0"/>
              <a:t>Example: (/</a:t>
            </a:r>
            <a:r>
              <a:rPr lang="en-US" altLang="zh-HK" dirty="0" err="1"/>
              <a:t>tmp</a:t>
            </a:r>
            <a:r>
              <a:rPr lang="en-US" altLang="zh-HK" dirty="0"/>
              <a:t>)</a:t>
            </a:r>
          </a:p>
          <a:p>
            <a:pPr lvl="1"/>
            <a:r>
              <a:rPr lang="en-US" altLang="zh-HK" dirty="0"/>
              <a:t>‘d’ represents /</a:t>
            </a:r>
            <a:r>
              <a:rPr lang="en-US" altLang="zh-HK" dirty="0" err="1"/>
              <a:t>tmp</a:t>
            </a:r>
            <a:r>
              <a:rPr lang="en-US" altLang="zh-HK" dirty="0"/>
              <a:t> is a directory and ‘t’ means the sticky bit is set</a:t>
            </a:r>
            <a:endParaRPr lang="zh-HK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4759713"/>
            <a:ext cx="10495181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GB" altLang="zh-HK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GB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–l  / </a:t>
            </a:r>
          </a:p>
          <a:p>
            <a:r>
              <a:rPr lang="nl-NL" altLang="zh-HK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nl-NL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rwxrwxrw</a:t>
            </a:r>
            <a:r>
              <a:rPr lang="nl-NL" altLang="zh-HK" sz="2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nl-NL" altLang="zh-HK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.  27 root root  4096 Dec 29 23:33 tmp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59D8BF-DC01-4342-B79C-48624377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USTM17 Linux Network Administration - Peter Chung (cspeter)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05998-8BB3-D447-ADAC-DAB1B0F97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A5C43-9D0C-3F46-8673-B8D6B9295DB6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9FFDBC-86E1-A54A-B040-2CC78689D5B9}"/>
              </a:ext>
            </a:extLst>
          </p:cNvPr>
          <p:cNvSpPr txBox="1"/>
          <p:nvPr/>
        </p:nvSpPr>
        <p:spPr>
          <a:xfrm>
            <a:off x="10545572" y="0"/>
            <a:ext cx="164642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445546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1049</Words>
  <Application>Microsoft Macintosh PowerPoint</Application>
  <PresentationFormat>Widescreen</PresentationFormat>
  <Paragraphs>143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Office Theme</vt:lpstr>
      <vt:lpstr>USTM17  Linux Network Administration</vt:lpstr>
      <vt:lpstr>Linux Files Permission (Revisited)</vt:lpstr>
      <vt:lpstr>Linux Files Permission (Revisited)</vt:lpstr>
      <vt:lpstr>Advanced File Settings</vt:lpstr>
      <vt:lpstr>User ID and Group ID</vt:lpstr>
      <vt:lpstr>What is setuid bit?</vt:lpstr>
      <vt:lpstr>What is setgid bit?</vt:lpstr>
      <vt:lpstr>Cautions of using setuid and setgid</vt:lpstr>
      <vt:lpstr>What is Sticky bit?</vt:lpstr>
      <vt:lpstr>Linux “find” Command</vt:lpstr>
      <vt:lpstr>More examples of “find” command</vt:lpstr>
      <vt:lpstr>What is umask command?</vt:lpstr>
      <vt:lpstr>A umask example</vt:lpstr>
      <vt:lpstr>Any questions so far?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 Lun Peter CHUNG</dc:creator>
  <cp:lastModifiedBy>Kai Lun Peter CHUNG</cp:lastModifiedBy>
  <cp:revision>29</cp:revision>
  <dcterms:created xsi:type="dcterms:W3CDTF">2020-11-11T07:58:25Z</dcterms:created>
  <dcterms:modified xsi:type="dcterms:W3CDTF">2021-01-07T07:21:11Z</dcterms:modified>
</cp:coreProperties>
</file>