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325" r:id="rId3"/>
    <p:sldId id="326" r:id="rId4"/>
    <p:sldId id="328" r:id="rId5"/>
    <p:sldId id="329" r:id="rId6"/>
    <p:sldId id="338" r:id="rId7"/>
    <p:sldId id="330" r:id="rId8"/>
    <p:sldId id="327" r:id="rId9"/>
    <p:sldId id="306" r:id="rId10"/>
    <p:sldId id="307" r:id="rId11"/>
    <p:sldId id="331" r:id="rId12"/>
    <p:sldId id="332" r:id="rId13"/>
    <p:sldId id="333" r:id="rId14"/>
    <p:sldId id="334" r:id="rId15"/>
    <p:sldId id="335" r:id="rId16"/>
    <p:sldId id="336" r:id="rId17"/>
    <p:sldId id="337" r:id="rId18"/>
    <p:sldId id="32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40"/>
    <p:restoredTop sz="94597"/>
  </p:normalViewPr>
  <p:slideViewPr>
    <p:cSldViewPr snapToGrid="0" snapToObjects="1">
      <p:cViewPr varScale="1">
        <p:scale>
          <a:sx n="107" d="100"/>
          <a:sy n="107" d="100"/>
        </p:scale>
        <p:origin x="6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7BCA43-6327-444B-8442-C958A4FA4F46}" type="datetimeFigureOut">
              <a:rPr lang="en-US" smtClean="0"/>
              <a:t>6/8/22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472EA7-093A-3947-A1A7-7D463417E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495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C972E-08B1-C24E-8C1F-CBD9EDF398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FECC8F-09B9-C348-B24D-E3385D5F85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932FB3-DFDB-4B4F-BE70-B75BF0045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82F69-04EC-0341-8AAC-DE0BA17D31AB}" type="datetime1">
              <a:rPr lang="en-HK" smtClean="0"/>
              <a:t>8/6/2022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DF1B74-3FC6-4D47-ABA9-11AAC8D4A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28033-8440-6C4D-B382-668E5046D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98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70E51-3246-1B41-9811-0DCD83A9C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851ACD-03B1-1449-BDDD-7D61FEB684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8B233-7CC9-6142-BE29-3A1452CB8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84B9-D231-6844-BF35-BD4A024E21EF}" type="datetime1">
              <a:rPr lang="en-HK" smtClean="0"/>
              <a:t>8/6/2022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81044-C18E-794C-8B3D-C32A90317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4C937-CC78-8E4B-BC11-1CDA72445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850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E334D6-B936-E149-9827-05C981830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718465-A421-8843-9D82-D2A5C2DD0C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111144-0867-574C-BFAC-1E1472939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7AC7D-67F1-CD4C-AC80-B5D1C1E24466}" type="datetime1">
              <a:rPr lang="en-HK" smtClean="0"/>
              <a:t>8/6/2022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DE23DC-8694-AB47-859B-821747EEC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A2FDC9-DDAC-8945-A70F-7122F19B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384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3241F-3180-E54B-AF3C-383F7F751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E2804-17D3-9C45-97D5-67E8C9C85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4A3311-B055-9941-8158-B6C75CB19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B3EEC-14AB-B842-B9B4-303F84DDF3DD}" type="datetime1">
              <a:rPr lang="en-HK" smtClean="0"/>
              <a:t>8/6/2022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D9C01C-3FD0-AD49-8BF4-43F9808A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3F41A2-4BBC-A94E-BAF7-BD8EC742B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342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ED57C-E136-534A-9D38-550B59B8B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3D0D9F-667F-DA4E-BE91-524F473E7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4598E8-408E-D54D-919E-6B9C84466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23A8-2C06-E94F-AC6C-D6C6786B5668}" type="datetime1">
              <a:rPr lang="en-HK" smtClean="0"/>
              <a:t>8/6/2022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F5F00F-8649-AE48-AAF9-302A5D27F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C0CE94-2B80-364F-8B75-AA7DF9041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164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317E9-5F99-C64F-8D03-27D243B03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D46B7-EE8A-AA49-8FAE-E77E38F398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530232-9955-864F-A1E3-9CF3717BFD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B3BE31-3582-3442-B834-3C2965D36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EDF97-BE9E-084B-BAD5-4D7DD94CCFCE}" type="datetime1">
              <a:rPr lang="en-HK" smtClean="0"/>
              <a:t>8/6/2022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C0D0B8-257D-7F40-BDDE-75AB458E4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F9EEF0-7D06-BC4F-9634-6EBFF1D42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71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936DA-0BBE-134E-8E97-079F15A77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E6EC21-DA87-DA4C-8845-4F3FCA687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B42256-F983-3B4F-ADE1-3DB3014B93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AC432B-DB21-8A46-B820-3EA41539F3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A43F6F-A714-F14E-9D02-2514966D14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6D4857-78BA-1C4B-B1C9-D3ED851FD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37225-9014-2A4A-B825-567FB75E85F7}" type="datetime1">
              <a:rPr lang="en-HK" smtClean="0"/>
              <a:t>8/6/2022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8AB5DA-EEFB-274B-8923-F952AB3C3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E9360B-38C8-6341-B175-77ABF6283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392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ADF9C-D565-934A-9F5D-2C2D10959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D167A9-3FF1-1245-BC2E-B2DB56A54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A0A5D-FAF1-BE46-8506-FB54C181839B}" type="datetime1">
              <a:rPr lang="en-HK" smtClean="0"/>
              <a:t>8/6/2022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9B728B-1D39-7645-AF72-388090F7F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CFEC4F-483C-3045-9586-5F4FF0E27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061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D769D3-36F2-774E-89C2-61CB28E08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6E14A-1B0B-BC40-9A9B-923FCF6597A6}" type="datetime1">
              <a:rPr lang="en-HK" smtClean="0"/>
              <a:t>8/6/2022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BD5C8E-F3E1-224F-82B2-D877E8B64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ACBDA5-BC66-2C4D-A322-8D93A9E2A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31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6725B-2888-AD40-8AF8-19D22DEA7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AF9DD-06C5-C549-B4C8-B4AEFD187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913EDD-7D4D-124E-9832-4B41481F12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E198ED-D620-8F49-A638-A32FE0406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C5DC-D7FA-AF40-BBB3-139E9814EBFF}" type="datetime1">
              <a:rPr lang="en-HK" smtClean="0"/>
              <a:t>8/6/2022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8B7B96-1ED6-E741-9DFA-E839EB6E7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10E72C-55BB-564F-8456-99DB143BF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825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ABB52-5D59-A149-8184-58733066D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A3534B-2914-0046-BB9B-BCE4531CAC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5252A5-3487-B04B-8FAA-459E4E0DC4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FEBB9A-DFFA-F745-AA3A-676966F83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150F4-55B6-AE42-B869-CD8C4C52EEA5}" type="datetime1">
              <a:rPr lang="en-HK" smtClean="0"/>
              <a:t>8/6/2022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FB94FE-3E9D-1544-BBA4-F6DBD3185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58EF2D-6488-884D-B865-EAA0676D4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986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D572E2-496C-4F44-9E8C-6F2C84DB2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C3D1D4-C104-9348-B7E8-C4A044F1E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68A41-B17B-FC44-A293-0137A97B8D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DDE2B-6DAC-E044-B07C-8B914763AA06}" type="datetime1">
              <a:rPr lang="en-HK" smtClean="0"/>
              <a:t>8/6/2022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460BE4-2D53-6B41-AFC7-3914C1FD92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D84F03-A53F-7845-B4FB-D321EF57AF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269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EC228-D0F0-C542-94F5-1EEEBCA921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USTM17 </a:t>
            </a:r>
            <a:br>
              <a:rPr lang="en-US" dirty="0"/>
            </a:br>
            <a:r>
              <a:rPr lang="en-US" dirty="0"/>
              <a:t>Linux Network Administration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18EC88-1229-1047-9387-4F6A5F92F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b="1" dirty="0"/>
              <a:t> Lesson 10: Administrate a </a:t>
            </a:r>
          </a:p>
          <a:p>
            <a:r>
              <a:rPr lang="en-US" sz="4000" b="1" dirty="0"/>
              <a:t>Remote Machine</a:t>
            </a:r>
            <a:endParaRPr lang="en-US" dirty="0"/>
          </a:p>
          <a:p>
            <a:r>
              <a:rPr lang="en-US" dirty="0"/>
              <a:t>Peter CHUNG (</a:t>
            </a:r>
            <a:r>
              <a:rPr lang="en-US" dirty="0" err="1"/>
              <a:t>cspeter@cse.ust.hk</a:t>
            </a:r>
            <a:r>
              <a:rPr lang="en-US" dirty="0"/>
              <a:t>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DE75AF-7BE9-3948-8CDD-4165A6B4C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F977F5-3F23-ED45-A7E1-712E2E2F5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</p:spTree>
    <p:extLst>
      <p:ext uri="{BB962C8B-B14F-4D97-AF65-F5344CB8AC3E}">
        <p14:creationId xmlns:p14="http://schemas.microsoft.com/office/powerpoint/2010/main" val="544603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CF08C-BA40-A64B-B92F-FB313C366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Started (in Mac/Linux)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D93ECC-93F7-EC44-9550-36CCD044523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In Mac, open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Terminal</a:t>
            </a:r>
            <a:r>
              <a:rPr lang="en-US" dirty="0"/>
              <a:t> and then type in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ssh</a:t>
            </a:r>
            <a:r>
              <a:rPr lang="en-US" dirty="0"/>
              <a:t> command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root@[ipv4_address_of_vm] </a:t>
            </a:r>
            <a:endParaRPr lang="en-US" dirty="0"/>
          </a:p>
          <a:p>
            <a:r>
              <a:rPr lang="en-US" dirty="0"/>
              <a:t>In Linux, there should be a similar terminal software (e.g. </a:t>
            </a:r>
            <a:r>
              <a:rPr lang="en-US" dirty="0" err="1"/>
              <a:t>Konsole</a:t>
            </a:r>
            <a:r>
              <a:rPr lang="en-US" dirty="0"/>
              <a:t>, GNOME terminal)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4B8796-CA1C-B14E-85DE-5B25527AB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373B9-5324-4941-96EA-8B46963941A4}" type="slidenum">
              <a:rPr lang="en-US" smtClean="0"/>
              <a:t>10</a:t>
            </a:fld>
            <a:endParaRPr lang="en-US"/>
          </a:p>
        </p:txBody>
      </p:sp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07957A84-F1B0-E64E-9D16-835AAFDD4D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7749" y="1190060"/>
            <a:ext cx="3523897" cy="2238940"/>
          </a:xfrm>
          <a:prstGeom prst="rect">
            <a:avLst/>
          </a:prstGeom>
        </p:spPr>
      </p:pic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6FF5B963-50BF-9D4A-9BD1-FA2924389A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9800" y="3725375"/>
            <a:ext cx="6019548" cy="132556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5615B9F-5258-1441-AD71-80933CA17600}"/>
              </a:ext>
            </a:extLst>
          </p:cNvPr>
          <p:cNvSpPr txBox="1"/>
          <p:nvPr/>
        </p:nvSpPr>
        <p:spPr>
          <a:xfrm>
            <a:off x="6789021" y="5011146"/>
            <a:ext cx="2634343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Note: You need to check the IP address of your own remote virtual machine</a:t>
            </a:r>
          </a:p>
        </p:txBody>
      </p:sp>
      <p:cxnSp>
        <p:nvCxnSpPr>
          <p:cNvPr id="12" name="Curved Connector 11">
            <a:extLst>
              <a:ext uri="{FF2B5EF4-FFF2-40B4-BE49-F238E27FC236}">
                <a16:creationId xmlns:a16="http://schemas.microsoft.com/office/drawing/2014/main" id="{EC19E5E2-1ACD-FA47-B580-7B14AA178588}"/>
              </a:ext>
            </a:extLst>
          </p:cNvPr>
          <p:cNvCxnSpPr>
            <a:cxnSpLocks/>
            <a:stCxn id="11" idx="3"/>
          </p:cNvCxnSpPr>
          <p:nvPr/>
        </p:nvCxnSpPr>
        <p:spPr>
          <a:xfrm flipV="1">
            <a:off x="9423364" y="4026055"/>
            <a:ext cx="430009" cy="1585256"/>
          </a:xfrm>
          <a:prstGeom prst="curvedConnector2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6152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76C2DA7-B411-294C-B2E3-ACF82774D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the screen software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CB250-30D5-8D44-A89B-5B8D9006F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4131F4-41A8-F24F-BC3C-AA9CA087A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11</a:t>
            </a:fld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EE317E29-9ED1-9541-9602-92ED4A546B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following command can check the screen software installation:</a:t>
            </a:r>
          </a:p>
        </p:txBody>
      </p:sp>
      <p:pic>
        <p:nvPicPr>
          <p:cNvPr id="13" name="Content Placeholder 9" descr="A picture containing text&#10;&#10;Description automatically generated">
            <a:extLst>
              <a:ext uri="{FF2B5EF4-FFF2-40B4-BE49-F238E27FC236}">
                <a16:creationId xmlns:a16="http://schemas.microsoft.com/office/drawing/2014/main" id="{849A97B2-55A5-D64E-86C3-346F7991F16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5914" b="6373"/>
          <a:stretch/>
        </p:blipFill>
        <p:spPr>
          <a:xfrm>
            <a:off x="838200" y="3429000"/>
            <a:ext cx="10730592" cy="92525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4706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A9A7D-1121-954D-931F-16BA78B60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out all screen sessions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8157F-6571-F542-BF70-756F697CB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default, there are no attached/detached screen sessions</a:t>
            </a:r>
          </a:p>
          <a:p>
            <a:pPr lvl="1"/>
            <a:r>
              <a:rPr lang="en-US" dirty="0"/>
              <a:t>We are going to create a new screen session in the next slide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1B3F2-DE46-3D4E-B876-3589AE13E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FD286A-C482-F24C-9F6D-08E44D589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0E9281F-4795-714F-A985-9091852981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210" y="3559628"/>
            <a:ext cx="10405590" cy="1252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196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DABF1-7132-074F-8D8F-E1460BC1B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new screen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CD47FC-A7C9-7446-837F-A9962E1A2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Type in the following command to start a new screen session:</a:t>
            </a:r>
          </a:p>
          <a:p>
            <a:pPr lvl="1"/>
            <a:r>
              <a:rPr lang="en-US" dirty="0"/>
              <a:t>Note: You need to type in a capital letter 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You can nothing noticeable happens, we are going to verify the result in the next step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FF3B71-805C-C442-9015-41A2571F1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A23EE4-03AB-FA48-BECE-F328131F4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821C358-8D13-7A4B-92C5-4996F5CCC72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1046" b="11969"/>
          <a:stretch/>
        </p:blipFill>
        <p:spPr>
          <a:xfrm>
            <a:off x="1600200" y="3344332"/>
            <a:ext cx="8382000" cy="399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9869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A9A7D-1121-954D-931F-16BA78B60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out all screen sessions again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8157F-6571-F542-BF70-756F697CB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Type in the same command to list out all screen sessions again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1B3F2-DE46-3D4E-B876-3589AE13E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FD286A-C482-F24C-9F6D-08E44D589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14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DB154AC-B590-454F-A5EA-C697F59791D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526" b="6054"/>
          <a:stretch/>
        </p:blipFill>
        <p:spPr>
          <a:xfrm>
            <a:off x="558800" y="3429000"/>
            <a:ext cx="11074400" cy="1455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4066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498AB-A56D-7D49-85D1-92E994867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Experiment: Using nano to edit something…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17BF71-74C9-E747-935D-976330F93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55A4F3-7A0A-AB48-9E06-E09548D5B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15</a:t>
            </a:fld>
            <a:endParaRPr lang="en-US"/>
          </a:p>
        </p:txBody>
      </p:sp>
      <p:pic>
        <p:nvPicPr>
          <p:cNvPr id="6" name="Content Placeholder 5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384081B0-D6E8-CC44-9B86-A0E015432B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62" b="2640"/>
          <a:stretch/>
        </p:blipFill>
        <p:spPr bwMode="auto">
          <a:xfrm>
            <a:off x="1760384" y="1540744"/>
            <a:ext cx="8051800" cy="2915319"/>
          </a:xfrm>
          <a:prstGeom prst="rect">
            <a:avLst/>
          </a:prstGeom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FC6B304-2556-9641-89DA-EDA08EB60172}"/>
              </a:ext>
            </a:extLst>
          </p:cNvPr>
          <p:cNvSpPr txBox="1"/>
          <p:nvPr/>
        </p:nvSpPr>
        <p:spPr>
          <a:xfrm>
            <a:off x="1214936" y="4708352"/>
            <a:ext cx="91426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HK" b="1" u="sng" dirty="0"/>
              <a:t>DON’T</a:t>
            </a:r>
            <a:r>
              <a:rPr lang="en-HK" u="sng" dirty="0"/>
              <a:t> </a:t>
            </a:r>
            <a:r>
              <a:rPr lang="en-HK" dirty="0"/>
              <a:t>save the file. </a:t>
            </a:r>
          </a:p>
          <a:p>
            <a:r>
              <a:rPr lang="en-HK" dirty="0"/>
              <a:t>Close the Terminal App (in Mac) or putty (in Windows) to disconnect with the remote machine </a:t>
            </a:r>
          </a:p>
          <a:p>
            <a:r>
              <a:rPr lang="en-HK" b="1" u="sng" dirty="0"/>
              <a:t>Re-connect</a:t>
            </a:r>
            <a:r>
              <a:rPr lang="en-HK" dirty="0"/>
              <a:t> to the remote machine again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0503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A9A7D-1121-954D-931F-16BA78B60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out all screen sessions again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8157F-6571-F542-BF70-756F697CB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Type in the same command to list out all screen sessions again</a:t>
            </a:r>
          </a:p>
          <a:p>
            <a:pPr lvl="1"/>
            <a:r>
              <a:rPr lang="en-US" dirty="0"/>
              <a:t>Now, you can see that the ustm17_session is still there, but </a:t>
            </a:r>
            <a:r>
              <a:rPr lang="en-US" u="sng" dirty="0"/>
              <a:t>detached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1B3F2-DE46-3D4E-B876-3589AE13E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FD286A-C482-F24C-9F6D-08E44D589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16</a:t>
            </a:fld>
            <a:endParaRPr lang="en-US"/>
          </a:p>
        </p:txBody>
      </p:sp>
      <p:pic>
        <p:nvPicPr>
          <p:cNvPr id="7" name="Picture 6" descr="Text&#10;&#10;Description automatically generated with low confidence">
            <a:extLst>
              <a:ext uri="{FF2B5EF4-FFF2-40B4-BE49-F238E27FC236}">
                <a16:creationId xmlns:a16="http://schemas.microsoft.com/office/drawing/2014/main" id="{DEBF24BE-A47B-8D43-9F7A-12F37B7F31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135" b="4153"/>
          <a:stretch/>
        </p:blipFill>
        <p:spPr>
          <a:xfrm>
            <a:off x="1016000" y="3290094"/>
            <a:ext cx="10845800" cy="142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2978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3E25E-3033-3B4D-90EB-B53D6CB1E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Resume the detached session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0170F65D-4FA6-6D4E-AEEA-2FDB2AD96A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39414"/>
          <a:stretch/>
        </p:blipFill>
        <p:spPr>
          <a:xfrm>
            <a:off x="1408881" y="1579689"/>
            <a:ext cx="8445500" cy="461665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0A0910-F841-AE4A-912B-F5097706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04BE3D-EFE2-444B-A349-79FCA4D71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17</a:t>
            </a:fld>
            <a:endParaRPr lang="en-US"/>
          </a:p>
        </p:txBody>
      </p:sp>
      <p:pic>
        <p:nvPicPr>
          <p:cNvPr id="8" name="Content Placeholder 5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4EDAF461-18DF-274C-8F5E-8E7D02803C5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62" b="2640"/>
          <a:stretch/>
        </p:blipFill>
        <p:spPr bwMode="auto">
          <a:xfrm>
            <a:off x="2444135" y="3146328"/>
            <a:ext cx="7538065" cy="2729311"/>
          </a:xfrm>
          <a:prstGeom prst="rect">
            <a:avLst/>
          </a:prstGeom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9555C30-CC0C-C84A-ADAB-F83446C43216}"/>
              </a:ext>
            </a:extLst>
          </p:cNvPr>
          <p:cNvSpPr txBox="1"/>
          <p:nvPr/>
        </p:nvSpPr>
        <p:spPr>
          <a:xfrm>
            <a:off x="1878781" y="2106566"/>
            <a:ext cx="61421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Expected result: </a:t>
            </a:r>
          </a:p>
          <a:p>
            <a:r>
              <a:rPr lang="en-US" sz="2400" dirty="0"/>
              <a:t>	The interactive session is now restored!!</a:t>
            </a:r>
          </a:p>
        </p:txBody>
      </p:sp>
    </p:spTree>
    <p:extLst>
      <p:ext uri="{BB962C8B-B14F-4D97-AF65-F5344CB8AC3E}">
        <p14:creationId xmlns:p14="http://schemas.microsoft.com/office/powerpoint/2010/main" val="8334447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344986A-16EA-8748-8202-3368A6BFC1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Any questions so far?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FE7E8E94-78CE-E448-843D-FE5BA273CC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159C63-1B54-E945-A59B-836934690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A7C227-A25E-0640-8437-5A72102A6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91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38FF8-CD81-464C-B691-D8432EF49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Remote Login?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D9891-22C6-FF4A-8F61-EE12C0B3A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a CSE student, you may need to remote login to a CS Linux Lab machine …</a:t>
            </a:r>
          </a:p>
          <a:p>
            <a:pPr lvl="1"/>
            <a:r>
              <a:rPr lang="en-US" dirty="0"/>
              <a:t>Maybe due to the course assignment requirements (e.g., you MUST test your assignments in a CS Linux Lab machine)</a:t>
            </a:r>
          </a:p>
          <a:p>
            <a:pPr lvl="1"/>
            <a:r>
              <a:rPr lang="en-US" dirty="0"/>
              <a:t>Your laptop may be too outdated (e.g., </a:t>
            </a:r>
            <a:r>
              <a:rPr lang="en-US" dirty="0" err="1"/>
              <a:t>Macbook</a:t>
            </a:r>
            <a:r>
              <a:rPr lang="en-US" dirty="0"/>
              <a:t> Air &gt;5 years old)</a:t>
            </a:r>
          </a:p>
          <a:p>
            <a:pPr lvl="1"/>
            <a:r>
              <a:rPr lang="en-US" dirty="0"/>
              <a:t>Some commercial libraries/tools that may only be available in a remote machine (e.g., </a:t>
            </a:r>
            <a:r>
              <a:rPr lang="en-US" dirty="0" err="1"/>
              <a:t>MatLab</a:t>
            </a:r>
            <a:r>
              <a:rPr lang="en-US" dirty="0"/>
              <a:t>)</a:t>
            </a:r>
          </a:p>
          <a:p>
            <a:r>
              <a:rPr lang="en-US" dirty="0"/>
              <a:t>As a network administrator, you may need to remote login:</a:t>
            </a:r>
          </a:p>
          <a:p>
            <a:pPr lvl="1"/>
            <a:r>
              <a:rPr lang="en-US" dirty="0"/>
              <a:t>Fix problems in a remote machine, without physically visit the computer</a:t>
            </a:r>
          </a:p>
          <a:p>
            <a:pPr lvl="1"/>
            <a:r>
              <a:rPr lang="en-US" dirty="0"/>
              <a:t>Fix problems in a machine that is currently in another country, or a virtual machine that is now running in the cloud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FC8CD7-CF67-1846-92A0-B396DB5DD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AC6A4D-0578-0240-852C-9A3BCEB7F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991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A71FD77-DF5B-8245-AE04-2851EA0745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Server Setup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97E98DE4-8CDA-D043-B36B-BB0FD9B29C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0BB878-AAB5-8E4F-AD63-B9F1271C1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0977E5-5D12-CB4F-874B-2C41777D4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35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8CE57-98FC-E843-B3E3-AA8E5331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 down the IPv4 Address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BA3C2C-B8B4-4246-B27C-FC4289B7A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command </a:t>
            </a:r>
          </a:p>
          <a:p>
            <a:pPr lvl="1"/>
            <a:r>
              <a:rPr lang="en-US" dirty="0"/>
              <a:t>check the previous training slides if you forget the details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83C24D-04BF-6641-BE43-A8474CA2B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1E0B48-B0EC-594B-BADD-F7666F9C7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05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F8895-1417-7C4B-81F1-F68754793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GNU Screen?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8B4EA-DAFB-464D-8B31-C6097BBE3A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GNU screen is a screen manager that multiplexes a physical terminal between several processes, typically interactive shells</a:t>
            </a:r>
          </a:p>
          <a:p>
            <a:pPr lvl="1"/>
            <a:r>
              <a:rPr lang="en-US" dirty="0"/>
              <a:t>This software is very powerful and have many possible use cases</a:t>
            </a:r>
          </a:p>
          <a:p>
            <a:r>
              <a:rPr lang="en-US" dirty="0"/>
              <a:t>In the following experiment, </a:t>
            </a:r>
          </a:p>
          <a:p>
            <a:pPr lvl="1"/>
            <a:r>
              <a:rPr lang="en-US" dirty="0"/>
              <a:t>We would like to simulate that a remote login session is being terminated accidentally, and we are going to use GNU screen to restore the session</a:t>
            </a:r>
          </a:p>
          <a:p>
            <a:pPr lvl="1"/>
            <a:r>
              <a:rPr lang="en-US" dirty="0"/>
              <a:t>This use case is very useful</a:t>
            </a:r>
          </a:p>
          <a:p>
            <a:pPr lvl="2"/>
            <a:r>
              <a:rPr lang="en-US" dirty="0"/>
              <a:t>For example, imagine that you are going to run AI training which is expected to finish in 3 days. Most likely, you want to keep the session active, even the SSH connection is closed for some network issues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05B6B1-788C-4749-A87A-47019C948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A07804-2F6B-7E48-BF25-FDBE45390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477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95491-AB97-51BF-D9B6-B87EC215C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Fixing errors in </a:t>
            </a:r>
            <a:r>
              <a:rPr lang="en-GB" dirty="0" err="1"/>
              <a:t>dnf</a:t>
            </a:r>
            <a:r>
              <a:rPr lang="en-GB" dirty="0"/>
              <a:t> on CentOS 8 VM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B4EF8-8AB6-025B-3C92-BBDF75CE1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official CentOS 8 support is recently expired. The </a:t>
            </a:r>
            <a:r>
              <a:rPr lang="en-GB" dirty="0" err="1"/>
              <a:t>dnf</a:t>
            </a:r>
            <a:r>
              <a:rPr lang="en-GB" dirty="0"/>
              <a:t> software repositories are temporarily moved to a new destination. Run the following commands before running the </a:t>
            </a:r>
            <a:r>
              <a:rPr lang="en-GB" dirty="0" err="1"/>
              <a:t>dnf</a:t>
            </a:r>
            <a:r>
              <a:rPr lang="en-GB" dirty="0"/>
              <a:t> command: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5028B1-3EC1-3D26-127B-D77A431EA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34CB50-C75F-44B5-2073-F7AD7A1D2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6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272672-16BA-4CC9-29D2-D6CFF870005E}"/>
              </a:ext>
            </a:extLst>
          </p:cNvPr>
          <p:cNvSpPr txBox="1"/>
          <p:nvPr/>
        </p:nvSpPr>
        <p:spPr>
          <a:xfrm>
            <a:off x="1029549" y="3585795"/>
            <a:ext cx="1013290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sed -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-e "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s|mirrorlist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=|#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mirrorlist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=|g" /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yum.repos.d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/CentOS-*</a:t>
            </a: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sed -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-e "s|#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baseurl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=http://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mirror.centos.org|baseurl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=http://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vault.centos.org|g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" /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yum.repos.d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/CentOS-*</a:t>
            </a: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604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28D26-826D-FD43-BB72-388037443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 GNU Screen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945B64-21EE-AF4B-AA18-023DFB5E8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Commands:</a:t>
            </a:r>
          </a:p>
          <a:p>
            <a:pPr lvl="1"/>
            <a:r>
              <a:rPr lang="en-US" dirty="0"/>
              <a:t>The first command is to install an addition software repository EPEL (Extra Packages for Enterprise Linux) for the </a:t>
            </a:r>
            <a:r>
              <a:rPr lang="en-US" dirty="0" err="1"/>
              <a:t>dnf</a:t>
            </a:r>
            <a:r>
              <a:rPr lang="en-US" dirty="0"/>
              <a:t> package manager </a:t>
            </a:r>
          </a:p>
          <a:p>
            <a:pPr lvl="1"/>
            <a:r>
              <a:rPr lang="en-US" dirty="0"/>
              <a:t>The second command is to install a software called GNU Screen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9B842B-E5F7-6244-B9BE-93E621AA8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4CB5D0-3D4D-1744-9A4D-0198A034E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7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147155-DC2D-6E4E-B492-1F3EED6931C3}"/>
              </a:ext>
            </a:extLst>
          </p:cNvPr>
          <p:cNvSpPr txBox="1"/>
          <p:nvPr/>
        </p:nvSpPr>
        <p:spPr>
          <a:xfrm>
            <a:off x="2909453" y="3930194"/>
            <a:ext cx="598433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dnf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install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epel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-release -y</a:t>
            </a:r>
          </a:p>
          <a:p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dnf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install screen -y</a:t>
            </a:r>
          </a:p>
          <a:p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419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A71FD77-DF5B-8245-AE04-2851EA0745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Remote Login from the Client Side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97E98DE4-8CDA-D043-B36B-BB0FD9B29C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 your own desktop/laptop to connect to a remote virtual machine</a:t>
            </a:r>
          </a:p>
          <a:p>
            <a:endParaRPr lang="en-US" dirty="0"/>
          </a:p>
          <a:p>
            <a:r>
              <a:rPr lang="en-US" dirty="0"/>
              <a:t>Note: You need to use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command to check the IP address of the remote machine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0BB878-AAB5-8E4F-AD63-B9F1271C1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0977E5-5D12-CB4F-874B-2C41777D4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966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Started (in Windows)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Use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SSH Secure Shell client </a:t>
            </a:r>
            <a:r>
              <a:rPr lang="en-US" dirty="0"/>
              <a:t>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Putty</a:t>
            </a:r>
          </a:p>
          <a:p>
            <a:pPr lvl="1"/>
            <a:r>
              <a:rPr lang="en-US" dirty="0"/>
              <a:t>Host Name: you can direct type in </a:t>
            </a:r>
          </a:p>
          <a:p>
            <a:pPr lvl="1"/>
            <a:r>
              <a:rPr lang="en-US" dirty="0"/>
              <a:t>ITSC username (e.g.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root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Port Number: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22</a:t>
            </a:r>
            <a:r>
              <a:rPr lang="en-US" dirty="0"/>
              <a:t> 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9</a:t>
            </a:fld>
            <a:endParaRPr lang="ko-KR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1E65851-D503-EB4F-8081-D295D02C94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1554" y="1568562"/>
            <a:ext cx="4597400" cy="1651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B5CBC95-7A72-4C49-8F59-636FBFD16015}"/>
              </a:ext>
            </a:extLst>
          </p:cNvPr>
          <p:cNvSpPr txBox="1"/>
          <p:nvPr/>
        </p:nvSpPr>
        <p:spPr>
          <a:xfrm>
            <a:off x="9084152" y="365125"/>
            <a:ext cx="2634343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Enter the IPv4 address of a remote machine</a:t>
            </a:r>
          </a:p>
        </p:txBody>
      </p:sp>
      <p:cxnSp>
        <p:nvCxnSpPr>
          <p:cNvPr id="11" name="Curved Connector 10">
            <a:extLst>
              <a:ext uri="{FF2B5EF4-FFF2-40B4-BE49-F238E27FC236}">
                <a16:creationId xmlns:a16="http://schemas.microsoft.com/office/drawing/2014/main" id="{8073BA38-CA70-604D-A928-B4175F22D60E}"/>
              </a:ext>
            </a:extLst>
          </p:cNvPr>
          <p:cNvCxnSpPr>
            <a:cxnSpLocks/>
            <a:stCxn id="10" idx="2"/>
          </p:cNvCxnSpPr>
          <p:nvPr/>
        </p:nvCxnSpPr>
        <p:spPr>
          <a:xfrm rot="5400000">
            <a:off x="9558865" y="1166223"/>
            <a:ext cx="997226" cy="687692"/>
          </a:xfrm>
          <a:prstGeom prst="curved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E876B68-798B-7D48-A2FA-A83B973D44BE}"/>
              </a:ext>
            </a:extLst>
          </p:cNvPr>
          <p:cNvSpPr txBox="1"/>
          <p:nvPr/>
        </p:nvSpPr>
        <p:spPr>
          <a:xfrm>
            <a:off x="6449809" y="3360475"/>
            <a:ext cx="2634343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root</a:t>
            </a:r>
          </a:p>
          <a:p>
            <a:pPr algn="ctr"/>
            <a:r>
              <a:rPr lang="en-US" dirty="0"/>
              <a:t>is the username of our remote virtual machines </a:t>
            </a:r>
          </a:p>
        </p:txBody>
      </p:sp>
      <p:cxnSp>
        <p:nvCxnSpPr>
          <p:cNvPr id="14" name="Curved Connector 13">
            <a:extLst>
              <a:ext uri="{FF2B5EF4-FFF2-40B4-BE49-F238E27FC236}">
                <a16:creationId xmlns:a16="http://schemas.microsoft.com/office/drawing/2014/main" id="{98C7A691-919A-BC42-8E68-729ED99CC294}"/>
              </a:ext>
            </a:extLst>
          </p:cNvPr>
          <p:cNvCxnSpPr>
            <a:cxnSpLocks/>
            <a:stCxn id="13" idx="3"/>
          </p:cNvCxnSpPr>
          <p:nvPr/>
        </p:nvCxnSpPr>
        <p:spPr>
          <a:xfrm flipV="1">
            <a:off x="9084152" y="2375381"/>
            <a:ext cx="430009" cy="1446759"/>
          </a:xfrm>
          <a:prstGeom prst="curvedConnector2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2EB63EB4-CFC5-6B4A-AB1E-8CA37FD3BBD1}"/>
              </a:ext>
            </a:extLst>
          </p:cNvPr>
          <p:cNvSpPr/>
          <p:nvPr/>
        </p:nvSpPr>
        <p:spPr>
          <a:xfrm>
            <a:off x="8324603" y="1919227"/>
            <a:ext cx="1294410" cy="27148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049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978</Words>
  <Application>Microsoft Macintosh PowerPoint</Application>
  <PresentationFormat>Widescreen</PresentationFormat>
  <Paragraphs>115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Courier New</vt:lpstr>
      <vt:lpstr>Office Theme</vt:lpstr>
      <vt:lpstr>USTM17  Linux Network Administration</vt:lpstr>
      <vt:lpstr>Why Remote Login?</vt:lpstr>
      <vt:lpstr>Server Setup</vt:lpstr>
      <vt:lpstr>Record down the IPv4 Address</vt:lpstr>
      <vt:lpstr>What is GNU Screen?</vt:lpstr>
      <vt:lpstr>Fixing errors in dnf on CentOS 8 VM</vt:lpstr>
      <vt:lpstr>Install GNU Screen</vt:lpstr>
      <vt:lpstr>Remote Login from the Client Side</vt:lpstr>
      <vt:lpstr>Getting Started (in Windows)</vt:lpstr>
      <vt:lpstr>Getting Started (in Mac/Linux)</vt:lpstr>
      <vt:lpstr>Check the screen software</vt:lpstr>
      <vt:lpstr>List out all screen sessions</vt:lpstr>
      <vt:lpstr>Creating a new screen session</vt:lpstr>
      <vt:lpstr>List out all screen sessions again</vt:lpstr>
      <vt:lpstr>Experiment: Using nano to edit something…</vt:lpstr>
      <vt:lpstr>List out all screen sessions again</vt:lpstr>
      <vt:lpstr>Resume the detached session</vt:lpstr>
      <vt:lpstr>Any questions so far?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Kai Lun Peter CHUNG</dc:creator>
  <cp:lastModifiedBy>Kai Lun Peter CHUNG</cp:lastModifiedBy>
  <cp:revision>34</cp:revision>
  <dcterms:created xsi:type="dcterms:W3CDTF">2020-11-11T07:58:25Z</dcterms:created>
  <dcterms:modified xsi:type="dcterms:W3CDTF">2022-06-08T02:38:11Z</dcterms:modified>
</cp:coreProperties>
</file>