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tags/tag4.xml" ContentType="application/vnd.openxmlformats-officedocument.presentationml.tags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sldIdLst>
    <p:sldId id="257" r:id="rId2"/>
    <p:sldId id="555" r:id="rId3"/>
    <p:sldId id="541" r:id="rId4"/>
    <p:sldId id="561" r:id="rId5"/>
    <p:sldId id="617" r:id="rId6"/>
    <p:sldId id="618" r:id="rId7"/>
    <p:sldId id="619" r:id="rId8"/>
    <p:sldId id="638" r:id="rId9"/>
    <p:sldId id="369" r:id="rId10"/>
    <p:sldId id="563" r:id="rId11"/>
    <p:sldId id="623" r:id="rId12"/>
    <p:sldId id="559" r:id="rId13"/>
    <p:sldId id="622" r:id="rId14"/>
    <p:sldId id="374" r:id="rId15"/>
    <p:sldId id="375" r:id="rId16"/>
    <p:sldId id="376" r:id="rId17"/>
    <p:sldId id="377" r:id="rId18"/>
    <p:sldId id="626" r:id="rId19"/>
    <p:sldId id="627" r:id="rId20"/>
    <p:sldId id="628" r:id="rId21"/>
    <p:sldId id="370" r:id="rId22"/>
    <p:sldId id="371" r:id="rId23"/>
    <p:sldId id="372" r:id="rId24"/>
    <p:sldId id="373" r:id="rId25"/>
    <p:sldId id="624" r:id="rId26"/>
    <p:sldId id="625" r:id="rId27"/>
    <p:sldId id="629" r:id="rId28"/>
    <p:sldId id="630" r:id="rId29"/>
    <p:sldId id="631" r:id="rId30"/>
    <p:sldId id="632" r:id="rId31"/>
    <p:sldId id="633" r:id="rId32"/>
    <p:sldId id="634" r:id="rId33"/>
    <p:sldId id="635" r:id="rId34"/>
    <p:sldId id="636" r:id="rId35"/>
    <p:sldId id="637" r:id="rId36"/>
    <p:sldId id="389" r:id="rId37"/>
    <p:sldId id="390" r:id="rId38"/>
    <p:sldId id="391" r:id="rId39"/>
    <p:sldId id="392" r:id="rId40"/>
    <p:sldId id="393" r:id="rId41"/>
    <p:sldId id="394" r:id="rId42"/>
    <p:sldId id="565" r:id="rId43"/>
    <p:sldId id="666" r:id="rId44"/>
    <p:sldId id="557" r:id="rId45"/>
    <p:sldId id="639" r:id="rId46"/>
    <p:sldId id="640" r:id="rId47"/>
    <p:sldId id="398" r:id="rId48"/>
    <p:sldId id="641" r:id="rId49"/>
    <p:sldId id="642" r:id="rId50"/>
    <p:sldId id="643" r:id="rId51"/>
    <p:sldId id="644" r:id="rId52"/>
    <p:sldId id="399" r:id="rId53"/>
    <p:sldId id="400" r:id="rId54"/>
    <p:sldId id="658" r:id="rId55"/>
    <p:sldId id="659" r:id="rId56"/>
    <p:sldId id="401" r:id="rId57"/>
    <p:sldId id="653" r:id="rId58"/>
    <p:sldId id="654" r:id="rId59"/>
    <p:sldId id="655" r:id="rId60"/>
    <p:sldId id="656" r:id="rId61"/>
    <p:sldId id="660" r:id="rId62"/>
    <p:sldId id="661" r:id="rId63"/>
    <p:sldId id="662" r:id="rId64"/>
    <p:sldId id="663" r:id="rId65"/>
    <p:sldId id="461" r:id="rId66"/>
    <p:sldId id="407" r:id="rId67"/>
    <p:sldId id="408" r:id="rId68"/>
    <p:sldId id="409" r:id="rId69"/>
    <p:sldId id="412" r:id="rId70"/>
    <p:sldId id="413" r:id="rId71"/>
    <p:sldId id="414" r:id="rId72"/>
    <p:sldId id="665" r:id="rId73"/>
    <p:sldId id="415" r:id="rId74"/>
    <p:sldId id="416" r:id="rId75"/>
    <p:sldId id="417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7" r:id="rId85"/>
    <p:sldId id="428" r:id="rId86"/>
    <p:sldId id="546" r:id="rId87"/>
    <p:sldId id="548" r:id="rId88"/>
    <p:sldId id="549" r:id="rId89"/>
    <p:sldId id="550" r:id="rId90"/>
    <p:sldId id="551" r:id="rId91"/>
    <p:sldId id="552" r:id="rId92"/>
    <p:sldId id="553" r:id="rId93"/>
    <p:sldId id="554" r:id="rId94"/>
    <p:sldId id="558" r:id="rId95"/>
    <p:sldId id="436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4660"/>
  </p:normalViewPr>
  <p:slideViewPr>
    <p:cSldViewPr showGuides="1">
      <p:cViewPr>
        <p:scale>
          <a:sx n="66" d="100"/>
          <a:sy n="66" d="100"/>
        </p:scale>
        <p:origin x="-2412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CAB52-3E56-4BC1-B828-CD70D187E842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CA66B-FD8F-41D7-9D59-73C520E9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ED711D-61F6-42C7-839A-09C8A79B13A5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F446AA-7431-43D5-B7A0-572D079E78EA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6842DC-A696-45B8-A3E1-DE813558C92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DE03B2-A25E-4A03-B303-27B3198E488C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BF6B46-1412-4740-B04A-18A5774B3D83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D5D293-28F3-408C-9416-E31A61E13F1A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3F32EF-B2C5-4B7D-B6FD-07449B1862B9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107AC2-5138-4224-B17C-1DB5B580DFD3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EEB908-6406-483D-B90E-82E88B61D11E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DE6E7D-98CE-4FDF-B5BB-9AD101770BEA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CFD6AB-983E-4499-B3A2-767EF6E1E2B5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E02471-3072-4DB2-9AA4-A809C2D7338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25814A-1E55-454A-9271-511393E16575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AACCAC-797E-49FE-82BC-AE5BCD2D66A7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431CEF-7ED5-4280-94E7-432E50C739C2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B3D8D9-C926-4315-85E6-5A241187BCB4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954D9AF-4051-4AEA-94C3-49BC322F0146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981D73-CD71-4722-9689-B10AEC413D82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0C15E6A-241A-4992-BBB2-BF42B3A1AB83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517452A-F120-43E2-950F-531BECD7940D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7C291E-B04B-4B1C-AE0D-260FC1F194B3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7210E1-59DD-4660-8EDE-FEA91876F5CF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8EEC8F-A540-4B01-8013-8D3C6A954EE9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B17EBC-97DB-4317-B888-A948B5B3A4FB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189EAE-489B-41FA-9A76-40EDE340A769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DE9D60-0DAD-4B73-B647-F91BA2B168B3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3BB4B2-EE2E-4FD6-8C39-A1449C1955F7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711AD7-E110-4551-B9A2-FE2115F5DA68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92D10A-78A0-4B80-8298-440ABDF105FC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525" tIns="48319" rIns="93525" bIns="4831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E2DF52-68CF-4001-9E59-5B9EF19AB2DF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525" tIns="48319" rIns="93525" bIns="4831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6CE67-AA37-484B-ACF1-A3CE5E29449C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525" tIns="48319" rIns="93525" bIns="4831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FE8430-58E6-4E3F-9FD0-67F8A70F3363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525" tIns="48319" rIns="93525" bIns="4831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BE9A13-7315-4A89-8913-1FA2B4925CA1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04BE19-E508-4AD6-9975-BD8DF225A4A6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AB480F-4B80-4A67-ABE9-D921BFFA034A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E86BFC-E889-4840-B021-40C969E78E3E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0A815C-672F-4CAC-AE74-A4A98E0F6F11}" type="slidenum">
              <a:rPr lang="en-US">
                <a:solidFill>
                  <a:prstClr val="black"/>
                </a:solidFill>
              </a:rPr>
              <a:pPr eaLnBrk="1" hangingPunct="1"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6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2511BF-AE29-448A-856E-AE754E96E16F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88C2BD-E8B4-44DB-9632-EDF8DAB7364D}" type="slidenum">
              <a:rPr lang="en-US">
                <a:solidFill>
                  <a:prstClr val="black"/>
                </a:solidFill>
              </a:rPr>
              <a:pPr eaLnBrk="1" hangingPunct="1"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6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C69708-DFB5-4594-8BCA-00E208866919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D5B1E6-86F7-4CF0-95B7-B598E367B64E}" type="slidenum">
              <a:rPr lang="en-US">
                <a:solidFill>
                  <a:prstClr val="black"/>
                </a:solidFill>
              </a:rPr>
              <a:pPr eaLnBrk="1" hangingPunct="1"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77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C9C48E-92FE-463C-875F-2FFB78E9688C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93C759-4279-455E-91AC-2047A8C79288}" type="slidenum">
              <a:rPr lang="en-US">
                <a:solidFill>
                  <a:prstClr val="black"/>
                </a:solidFill>
              </a:rPr>
              <a:pPr eaLnBrk="1" hangingPunct="1"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87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A8C3CF5-61A6-496C-80EE-6D910E4A9B12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EA786C-42FE-4E4A-98C1-0ACBE325E3E9}" type="slidenum">
              <a:rPr lang="en-US">
                <a:solidFill>
                  <a:prstClr val="black"/>
                </a:solidFill>
              </a:rPr>
              <a:pPr eaLnBrk="1" hangingPunct="1"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97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A280B6-0D05-4717-89DB-5E0F7B9FA940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4B9C0D-14A3-40F7-B6A5-879D7607D444}" type="slidenum">
              <a:rPr lang="en-US">
                <a:solidFill>
                  <a:prstClr val="black"/>
                </a:solidFill>
              </a:rPr>
              <a:pPr eaLnBrk="1" hangingPunct="1"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07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AEEEBE-9B4D-41DA-B397-C1FC5EE21535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814E7C-EA25-4BAB-A915-E7D90BC2FDF7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12EFE8-860A-4076-B72A-88979356B920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6679DF-FE51-41EE-BFAE-09D6716F5FD7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1BE40D-5E0A-45BE-8FFE-47ABB1CED461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2971A7-1E1D-4DF2-A847-02EA03A7255D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40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606E53-8EE8-486B-96DD-09636DA610DE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40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98E6BA-48A8-4398-9CBC-82F1FD48B3CC}" type="slidenum">
              <a:rPr lang="en-US" smtClean="0">
                <a:solidFill>
                  <a:prstClr val="black"/>
                </a:solidFill>
              </a:rPr>
              <a:pPr eaLnBrk="1" hangingPunct="1"/>
              <a:t>47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DBEBA4-8C8A-4C86-BB3F-D0133F5023C8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768F4C-7D2E-444F-B067-6D60B5DB3D97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7545AE-F54C-4432-AECD-0DCC1AAE635C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80411F-A42C-4E20-942F-3221DB0201AC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2A6453-672A-4329-8D20-65145C5822BF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69516A-4207-4293-B9D8-B46B9A85E130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6B719-3078-46A8-889E-FA87FF47DA0C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8353CF-0F1C-40FA-88CE-213E4F86F8AB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88B17A-F07B-474B-8093-9021FC627487}" type="slidenum">
              <a:rPr lang="en-US">
                <a:solidFill>
                  <a:prstClr val="black"/>
                </a:solidFill>
              </a:rPr>
              <a:pPr eaLnBrk="1" hangingPunct="1"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9373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5" y="4343715"/>
            <a:ext cx="5485772" cy="4036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EB2503-0D48-4262-AFD7-8640A53439D6}" type="slidenum">
              <a:rPr lang="en-US">
                <a:solidFill>
                  <a:prstClr val="black"/>
                </a:solidFill>
              </a:rPr>
              <a:pPr eaLnBrk="1" hangingPunct="1"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9373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5" y="4343715"/>
            <a:ext cx="5485772" cy="4036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FCB64A-C298-4E08-B45D-A41CAB5F45E6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1024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56EB91-FD81-4D22-9A48-305869D364D7}" type="slidenum">
              <a:rPr lang="en-US" smtClean="0"/>
              <a:pPr eaLnBrk="1" hangingPunct="1"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2036A4-F885-4893-BB66-0E476DB0E0A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41B104-1D04-4E88-A40A-775D5FA92567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5BEEB4-52D8-4C87-9B56-9BB31F9A9F84}" type="slidenum">
              <a:rPr lang="en-US" smtClean="0"/>
              <a:pPr eaLnBrk="1" hangingPunct="1"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5DEECEE-9857-4FCB-BF1A-EBF845C7E1BF}" type="slidenum">
              <a:rPr lang="it-IT">
                <a:solidFill>
                  <a:prstClr val="black"/>
                </a:solidFill>
                <a:latin typeface="Calibri" pitchFamily="34" charset="0"/>
              </a:rPr>
              <a:pPr eaLnBrk="1" hangingPunct="1"/>
              <a:t>56</a:t>
            </a:fld>
            <a:endParaRPr lang="it-IT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4F5D91-70F0-4E97-BB28-0C8C79D38BB8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0F0B59-C753-4C24-8526-E2AC947BEBFF}" type="slidenum">
              <a:rPr lang="en-US" smtClean="0"/>
              <a:pPr eaLnBrk="1" hangingPunct="1"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76DC9A-9407-49C7-9D76-B2EBE0C6E97F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AF518D-3293-47D9-867A-1EC10CC46B55}" type="slidenum">
              <a:rPr lang="en-US" smtClean="0"/>
              <a:pPr eaLnBrk="1" hangingPunct="1"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C5832D-975C-4BF2-9000-E5C1D6C410EF}" type="slidenum">
              <a:rPr lang="en-US" smtClean="0"/>
              <a:pPr eaLnBrk="1" hangingPunct="1"/>
              <a:t>59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036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F963D4-FDFB-44FD-9E9F-AE65897BCD3E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036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87D1C5-379F-4F99-AF0F-412A15FF9B67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BC99FB-4760-4636-AD6F-014858072A8F}" type="slidenum">
              <a:rPr lang="en-US" smtClean="0"/>
              <a:pPr eaLnBrk="1" hangingPunct="1"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187065-2E7A-47F2-9815-6DBE5B627016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83A505-D09C-462D-AD1E-0B22743CF72C}" type="slidenum">
              <a:rPr lang="en-US" smtClean="0"/>
              <a:pPr eaLnBrk="1" hangingPunct="1"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4C980A-4223-493B-8FD3-D5F9524245E0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1065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D7DA3A-092C-4809-B2CA-E46188A0DDF1}" type="slidenum">
              <a:rPr lang="en-US" smtClean="0"/>
              <a:pPr eaLnBrk="1" hangingPunct="1"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75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1BA644C-DAED-4557-9B5D-F20506F54B91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978EB4-6A8D-4EEF-A9EE-25155487124B}" type="slidenum">
              <a:rPr lang="en-US" smtClean="0"/>
              <a:pPr eaLnBrk="1" hangingPunct="1"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E97A62-E631-4A03-8037-DC3AAFC6BFC7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829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75C33D-FDF0-439E-A79B-0D368E3B383A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829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EBDD6D-C6C4-450D-A094-F65B562B6AA7}" type="slidenum">
              <a:rPr lang="en-US" smtClean="0">
                <a:solidFill>
                  <a:prstClr val="black"/>
                </a:solidFill>
              </a:rPr>
              <a:pPr eaLnBrk="1" hangingPunct="1"/>
              <a:t>66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93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D8E09F-D8B5-43B4-A781-D19623DE6C7E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9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9DBC53-BABE-4B4C-BECA-EC6B8985C8B8}" type="slidenum">
              <a:rPr lang="en-US" smtClean="0">
                <a:solidFill>
                  <a:prstClr val="black"/>
                </a:solidFill>
              </a:rPr>
              <a:pPr eaLnBrk="1" hangingPunct="1"/>
              <a:t>67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034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EEB18C2-293C-4312-B65F-CAFA1224F975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03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D85F2B-D0BA-4D4D-883B-2D1339357707}" type="slidenum">
              <a:rPr lang="en-US" smtClean="0">
                <a:solidFill>
                  <a:prstClr val="black"/>
                </a:solidFill>
              </a:rPr>
              <a:pPr eaLnBrk="1" hangingPunct="1"/>
              <a:t>68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341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46E8C9-7416-49CC-8F0A-FCF9E3AD2B1B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341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51F364-7D0B-4BF5-B260-6DC5190ED30F}" type="slidenum">
              <a:rPr lang="en-US" smtClean="0">
                <a:solidFill>
                  <a:prstClr val="black"/>
                </a:solidFill>
              </a:rPr>
              <a:pPr eaLnBrk="1" hangingPunct="1"/>
              <a:t>69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44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A97C74F-7D9C-45B0-9F2C-714F1715E9A1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443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5F9985-47E5-4AC1-BA90-EB6E11E648F1}" type="slidenum">
              <a:rPr lang="en-US" smtClean="0">
                <a:solidFill>
                  <a:prstClr val="black"/>
                </a:solidFill>
              </a:rPr>
              <a:pPr eaLnBrk="1" hangingPunct="1"/>
              <a:t>70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546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8ED60C-32F4-419E-B160-EC603C00AFE9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5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E552B0-AFE3-416C-9292-0C284583C730}" type="slidenum">
              <a:rPr lang="en-US" smtClean="0">
                <a:solidFill>
                  <a:prstClr val="black"/>
                </a:solidFill>
              </a:rPr>
              <a:pPr eaLnBrk="1" hangingPunct="1"/>
              <a:t>71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546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8ED60C-32F4-419E-B160-EC603C00AFE9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5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E552B0-AFE3-416C-9292-0C284583C730}" type="slidenum">
              <a:rPr lang="en-US" smtClean="0">
                <a:solidFill>
                  <a:prstClr val="black"/>
                </a:solidFill>
              </a:rPr>
              <a:pPr eaLnBrk="1" hangingPunct="1"/>
              <a:t>72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4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F1F529-27A3-43D4-A545-D0E8F73CB852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64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CDF403-44B7-46A8-BE0B-58B5DBF833B3}" type="slidenum">
              <a:rPr lang="en-US" smtClean="0">
                <a:solidFill>
                  <a:prstClr val="black"/>
                </a:solidFill>
              </a:rPr>
              <a:pPr eaLnBrk="1" hangingPunct="1"/>
              <a:t>73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750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BD8D14-906B-43B5-8F6D-DEC363D3B353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7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80CEB3-8FB0-4323-9304-CDF4F5665358}" type="slidenum">
              <a:rPr lang="en-US" smtClean="0">
                <a:solidFill>
                  <a:prstClr val="black"/>
                </a:solidFill>
              </a:rPr>
              <a:pPr eaLnBrk="1" hangingPunct="1"/>
              <a:t>74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C4BA62-EEC1-4C8C-8F90-DB799046C1CA}" type="datetime1">
              <a:rPr lang="en-US" smtClean="0"/>
              <a:pPr eaLnBrk="1" hangingPunct="1"/>
              <a:t>3/11/2013</a:t>
            </a:fld>
            <a:endParaRPr lang="en-US" smtClean="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7AF19-A1F1-44F5-859F-D8935980D1E8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853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B8FC67-052C-4D01-90D3-3169B773FC59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85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798E29-7601-453D-B50B-416EBC7CDC0E}" type="slidenum">
              <a:rPr lang="en-US" smtClean="0">
                <a:solidFill>
                  <a:prstClr val="black"/>
                </a:solidFill>
              </a:rPr>
              <a:pPr eaLnBrk="1" hangingPunct="1"/>
              <a:t>75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955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AB79ADB-0885-4B4C-B95D-AE5AFE1D121A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95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21F4AC8-C899-47B1-AD1C-CC2EF8E6C37F}" type="slidenum">
              <a:rPr lang="en-US" smtClean="0">
                <a:solidFill>
                  <a:prstClr val="black"/>
                </a:solidFill>
              </a:rPr>
              <a:pPr eaLnBrk="1" hangingPunct="1"/>
              <a:t>76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05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21F467-4A94-4C90-A1F6-604694714AE8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05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F62883-8093-447E-98FA-4B8CC2559B4A}" type="slidenum">
              <a:rPr lang="en-US" smtClean="0">
                <a:solidFill>
                  <a:prstClr val="black"/>
                </a:solidFill>
              </a:rPr>
              <a:pPr eaLnBrk="1" hangingPunct="1"/>
              <a:t>77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16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9D590F-985B-4546-843F-359C3B49EACA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16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05F911-451C-40E3-960D-CDEE15B16CDB}" type="slidenum">
              <a:rPr lang="en-US" smtClean="0">
                <a:solidFill>
                  <a:prstClr val="black"/>
                </a:solidFill>
              </a:rPr>
              <a:pPr eaLnBrk="1" hangingPunct="1"/>
              <a:t>78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26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E7F84CE-B7D6-4188-9D29-816B11F0A5B0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26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ED46FB-2803-4CCF-A602-9180F02F9A39}" type="slidenum">
              <a:rPr lang="en-US" smtClean="0">
                <a:solidFill>
                  <a:prstClr val="black"/>
                </a:solidFill>
              </a:rPr>
              <a:pPr eaLnBrk="1" hangingPunct="1"/>
              <a:t>79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36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396785-4B36-4DB9-8364-934A1B26F2C0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36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E3221F-A463-4AFE-A001-D4B1E3E9E46F}" type="slidenum">
              <a:rPr lang="en-US" smtClean="0">
                <a:solidFill>
                  <a:prstClr val="black"/>
                </a:solidFill>
              </a:rPr>
              <a:pPr eaLnBrk="1" hangingPunct="1"/>
              <a:t>80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46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32D0DF8-DEC3-4BA2-92D7-54C53325177C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46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B339EE-5325-41A1-B78C-5A9FAF513C9C}" type="slidenum">
              <a:rPr lang="en-US" smtClean="0">
                <a:solidFill>
                  <a:prstClr val="black"/>
                </a:solidFill>
              </a:rPr>
              <a:pPr eaLnBrk="1" hangingPunct="1"/>
              <a:t>81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570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B9C301-C693-499A-A7D2-1E7D36F4BA23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57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439439-AF41-4599-9075-19098EBDC7AE}" type="slidenum">
              <a:rPr lang="en-US" smtClean="0">
                <a:solidFill>
                  <a:prstClr val="black"/>
                </a:solidFill>
              </a:rPr>
              <a:pPr eaLnBrk="1" hangingPunct="1"/>
              <a:t>82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E7039B-7464-42B2-BB88-2103AE38C293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9388D4C-C288-4E06-B08D-917491D27391}" type="slidenum">
              <a:rPr lang="en-US" smtClean="0">
                <a:solidFill>
                  <a:prstClr val="black"/>
                </a:solidFill>
              </a:rPr>
              <a:pPr eaLnBrk="1" hangingPunct="1"/>
              <a:t>83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87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5EAED2-C5C8-4E9A-A45D-043C6CB5E969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87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FB1C21-A1CB-4F6C-B8B5-3B7A21B4909D}" type="slidenum">
              <a:rPr lang="en-US" smtClean="0">
                <a:solidFill>
                  <a:prstClr val="black"/>
                </a:solidFill>
              </a:rPr>
              <a:pPr eaLnBrk="1" hangingPunct="1"/>
              <a:t>84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482668E-37AB-4356-A721-BF5AFC9FF86E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B1E886-B359-4C6B-AECC-C77F6484F91C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979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13B8EC-D396-4A6C-85FB-5A1DAE87F98A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9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11D75C-1C7A-4C2E-AF04-31E56DFFA7DC}" type="slidenum">
              <a:rPr lang="en-US" smtClean="0">
                <a:solidFill>
                  <a:prstClr val="black"/>
                </a:solidFill>
              </a:rPr>
              <a:pPr eaLnBrk="1" hangingPunct="1"/>
              <a:t>85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224857-A889-4811-8482-DECBDF83BBCA}" type="slidenum">
              <a:rPr lang="en-GB" altLang="ja-JP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eaLnBrk="1" hangingPunct="1"/>
              <a:t>87</a:t>
            </a:fld>
            <a:endParaRPr lang="en-GB" altLang="ja-JP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0227" name="Text Box 1"/>
          <p:cNvSpPr txBox="1">
            <a:spLocks noChangeArrowheads="1"/>
          </p:cNvSpPr>
          <p:nvPr/>
        </p:nvSpPr>
        <p:spPr bwMode="auto">
          <a:xfrm>
            <a:off x="3884316" y="8682707"/>
            <a:ext cx="2959554" cy="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1A1B1918-A699-4489-90F0-CEDB86E41410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87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0228" name="Text Box 2"/>
          <p:cNvSpPr txBox="1">
            <a:spLocks noChangeArrowheads="1"/>
          </p:cNvSpPr>
          <p:nvPr/>
        </p:nvSpPr>
        <p:spPr bwMode="auto">
          <a:xfrm>
            <a:off x="3884316" y="8682707"/>
            <a:ext cx="2961124" cy="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3B0217FB-DBA4-40F8-90AE-3A86F338AD94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87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0229" name="Text Box 3"/>
          <p:cNvSpPr txBox="1">
            <a:spLocks noChangeArrowheads="1"/>
          </p:cNvSpPr>
          <p:nvPr/>
        </p:nvSpPr>
        <p:spPr bwMode="auto">
          <a:xfrm>
            <a:off x="910632" y="684856"/>
            <a:ext cx="503673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71" tIns="45286" rIns="90571" bIns="4528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023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6115" y="4342141"/>
            <a:ext cx="5473212" cy="410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F6CE067-2833-43D6-91B9-A54E954BAA93}" type="slidenum">
              <a:rPr lang="en-GB" altLang="ja-JP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eaLnBrk="1" hangingPunct="1"/>
              <a:t>88</a:t>
            </a:fld>
            <a:endParaRPr lang="en-GB" altLang="ja-JP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3884316" y="8682707"/>
            <a:ext cx="2959554" cy="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2FA56A1A-4053-421D-904E-2E3B323D722A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88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1252" name="Text Box 2"/>
          <p:cNvSpPr txBox="1">
            <a:spLocks noChangeArrowheads="1"/>
          </p:cNvSpPr>
          <p:nvPr/>
        </p:nvSpPr>
        <p:spPr bwMode="auto">
          <a:xfrm>
            <a:off x="3884316" y="8682707"/>
            <a:ext cx="2961124" cy="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BE5AA9BA-BA80-4F7C-A36B-CAF4BBEF0C22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88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1253" name="Text Box 3"/>
          <p:cNvSpPr txBox="1">
            <a:spLocks noChangeArrowheads="1"/>
          </p:cNvSpPr>
          <p:nvPr/>
        </p:nvSpPr>
        <p:spPr bwMode="auto">
          <a:xfrm>
            <a:off x="910632" y="684856"/>
            <a:ext cx="503673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71" tIns="45286" rIns="90571" bIns="4528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125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6115" y="4342141"/>
            <a:ext cx="5473212" cy="410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D3D207-0321-4539-AC25-5F9926AD1C68}" type="slidenum">
              <a:rPr lang="en-GB" altLang="ja-JP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eaLnBrk="1" hangingPunct="1"/>
              <a:t>89</a:t>
            </a:fld>
            <a:endParaRPr lang="en-GB" altLang="ja-JP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3884316" y="8682707"/>
            <a:ext cx="2959554" cy="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32CD8761-99E2-49AC-AC25-5F59A53E0692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89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2276" name="Text Box 2"/>
          <p:cNvSpPr txBox="1">
            <a:spLocks noChangeArrowheads="1"/>
          </p:cNvSpPr>
          <p:nvPr/>
        </p:nvSpPr>
        <p:spPr bwMode="auto">
          <a:xfrm>
            <a:off x="3884316" y="8682707"/>
            <a:ext cx="2961124" cy="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E5BA556A-F023-499D-B58D-25742A3D4CA6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89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2277" name="Text Box 3"/>
          <p:cNvSpPr txBox="1">
            <a:spLocks noChangeArrowheads="1"/>
          </p:cNvSpPr>
          <p:nvPr/>
        </p:nvSpPr>
        <p:spPr bwMode="auto">
          <a:xfrm>
            <a:off x="910632" y="684856"/>
            <a:ext cx="503673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71" tIns="45286" rIns="90571" bIns="4528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2278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6115" y="4342141"/>
            <a:ext cx="5473212" cy="410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F7AE493-DDDD-467B-A036-9B156894E1B0}" type="slidenum">
              <a:rPr lang="en-GB" altLang="ja-JP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eaLnBrk="1" hangingPunct="1"/>
              <a:t>90</a:t>
            </a:fld>
            <a:endParaRPr lang="en-GB" altLang="ja-JP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3299" name="Text Box 1"/>
          <p:cNvSpPr txBox="1">
            <a:spLocks noChangeArrowheads="1"/>
          </p:cNvSpPr>
          <p:nvPr/>
        </p:nvSpPr>
        <p:spPr bwMode="auto">
          <a:xfrm>
            <a:off x="3884316" y="8682707"/>
            <a:ext cx="2959554" cy="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845D2E70-2D2E-4A52-887F-BF67F703E46C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90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3300" name="Text Box 2"/>
          <p:cNvSpPr txBox="1">
            <a:spLocks noChangeArrowheads="1"/>
          </p:cNvSpPr>
          <p:nvPr/>
        </p:nvSpPr>
        <p:spPr bwMode="auto">
          <a:xfrm>
            <a:off x="3884316" y="8682707"/>
            <a:ext cx="2961124" cy="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2CCD9609-F108-4EC3-A081-9A96BB5E4B85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90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3301" name="Text Box 3"/>
          <p:cNvSpPr txBox="1">
            <a:spLocks noChangeArrowheads="1"/>
          </p:cNvSpPr>
          <p:nvPr/>
        </p:nvSpPr>
        <p:spPr bwMode="auto">
          <a:xfrm>
            <a:off x="910632" y="684856"/>
            <a:ext cx="503673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71" tIns="45286" rIns="90571" bIns="4528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330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6115" y="4342141"/>
            <a:ext cx="5473212" cy="410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10B3C4-699B-4644-AFBC-021B1CCE7C02}" type="slidenum">
              <a:rPr lang="en-GB" altLang="ja-JP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eaLnBrk="1" hangingPunct="1"/>
              <a:t>91</a:t>
            </a:fld>
            <a:endParaRPr lang="en-GB" altLang="ja-JP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4323" name="Text Box 1"/>
          <p:cNvSpPr txBox="1">
            <a:spLocks noChangeArrowheads="1"/>
          </p:cNvSpPr>
          <p:nvPr/>
        </p:nvSpPr>
        <p:spPr bwMode="auto">
          <a:xfrm>
            <a:off x="3884316" y="8682707"/>
            <a:ext cx="2959554" cy="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3DF6847B-7A22-4EAC-9EC3-01370AFB9E76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91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4324" name="Text Box 2"/>
          <p:cNvSpPr txBox="1">
            <a:spLocks noChangeArrowheads="1"/>
          </p:cNvSpPr>
          <p:nvPr/>
        </p:nvSpPr>
        <p:spPr bwMode="auto">
          <a:xfrm>
            <a:off x="3884316" y="8682707"/>
            <a:ext cx="2961124" cy="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00FD6855-5214-47C8-B5C7-BAAA163DBF89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91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4325" name="Text Box 3"/>
          <p:cNvSpPr txBox="1">
            <a:spLocks noChangeArrowheads="1"/>
          </p:cNvSpPr>
          <p:nvPr/>
        </p:nvSpPr>
        <p:spPr bwMode="auto">
          <a:xfrm>
            <a:off x="910632" y="684856"/>
            <a:ext cx="503673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71" tIns="45286" rIns="90571" bIns="4528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432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6115" y="4342141"/>
            <a:ext cx="5473212" cy="410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7D1B35D-EF1C-40E8-A8AB-1FBE5EC60DAC}" type="slidenum">
              <a:rPr lang="en-GB" altLang="ja-JP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eaLnBrk="1" hangingPunct="1"/>
              <a:t>92</a:t>
            </a:fld>
            <a:endParaRPr lang="en-GB" altLang="ja-JP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5347" name="Text Box 1"/>
          <p:cNvSpPr txBox="1">
            <a:spLocks noChangeArrowheads="1"/>
          </p:cNvSpPr>
          <p:nvPr/>
        </p:nvSpPr>
        <p:spPr bwMode="auto">
          <a:xfrm>
            <a:off x="3884316" y="8682707"/>
            <a:ext cx="2959554" cy="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0DF6624C-F702-4847-B716-ADBC859A438F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92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5348" name="Text Box 2"/>
          <p:cNvSpPr txBox="1">
            <a:spLocks noChangeArrowheads="1"/>
          </p:cNvSpPr>
          <p:nvPr/>
        </p:nvSpPr>
        <p:spPr bwMode="auto">
          <a:xfrm>
            <a:off x="3884316" y="8682707"/>
            <a:ext cx="2961124" cy="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A903E28E-59D6-4EFA-98FD-AADAB38FFC43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92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5349" name="Text Box 3"/>
          <p:cNvSpPr txBox="1">
            <a:spLocks noChangeArrowheads="1"/>
          </p:cNvSpPr>
          <p:nvPr/>
        </p:nvSpPr>
        <p:spPr bwMode="auto">
          <a:xfrm>
            <a:off x="910632" y="684856"/>
            <a:ext cx="503673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71" tIns="45286" rIns="90571" bIns="4528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535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6115" y="4342141"/>
            <a:ext cx="5473212" cy="410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3422" algn="l"/>
                <a:tab pos="888417" algn="l"/>
                <a:tab pos="1333411" algn="l"/>
                <a:tab pos="1778406" algn="l"/>
                <a:tab pos="2223400" algn="l"/>
                <a:tab pos="2668395" algn="l"/>
                <a:tab pos="3113389" algn="l"/>
                <a:tab pos="3558384" algn="l"/>
                <a:tab pos="4003378" algn="l"/>
                <a:tab pos="4448373" algn="l"/>
                <a:tab pos="4893367" algn="l"/>
                <a:tab pos="5338362" algn="l"/>
                <a:tab pos="5783356" algn="l"/>
                <a:tab pos="6228351" algn="l"/>
                <a:tab pos="6673345" algn="l"/>
                <a:tab pos="7118340" algn="l"/>
                <a:tab pos="7563334" algn="l"/>
                <a:tab pos="8008329" algn="l"/>
                <a:tab pos="8453323" algn="l"/>
                <a:tab pos="889831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F7C-0D5D-4902-AE37-35D668DD8075}" type="slidenum">
              <a:rPr lang="en-GB" altLang="ja-JP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eaLnBrk="1" hangingPunct="1"/>
              <a:t>93</a:t>
            </a:fld>
            <a:endParaRPr lang="en-GB" altLang="ja-JP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3884316" y="8682707"/>
            <a:ext cx="2959554" cy="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ACBF3078-EF2E-4CBC-8CD0-3C0AC88624BE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93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6372" name="Text Box 2"/>
          <p:cNvSpPr txBox="1">
            <a:spLocks noChangeArrowheads="1"/>
          </p:cNvSpPr>
          <p:nvPr/>
        </p:nvSpPr>
        <p:spPr bwMode="auto">
          <a:xfrm>
            <a:off x="3884316" y="8682707"/>
            <a:ext cx="2961124" cy="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145" tIns="46355" rIns="89145" bIns="4635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fld id="{5B007087-4D18-4141-8C26-C16C38F8FD5A}" type="slidenum">
              <a:rPr lang="en-GB" altLang="ja-JP" sz="1200">
                <a:solidFill>
                  <a:srgbClr val="000000"/>
                </a:solidFill>
                <a:latin typeface="Calibri" pitchFamily="34" charset="0"/>
                <a:ea typeface="MS PMincho" pitchFamily="18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93</a:t>
            </a:fld>
            <a:endParaRPr lang="en-GB" altLang="ja-JP" sz="1200">
              <a:solidFill>
                <a:srgbClr val="000000"/>
              </a:solidFill>
              <a:latin typeface="Calibri" pitchFamily="34" charset="0"/>
              <a:ea typeface="MS PMincho" pitchFamily="18" charset="-128"/>
            </a:endParaRPr>
          </a:p>
        </p:txBody>
      </p:sp>
      <p:sp>
        <p:nvSpPr>
          <p:cNvPr id="186373" name="Text Box 3"/>
          <p:cNvSpPr txBox="1">
            <a:spLocks noChangeArrowheads="1"/>
          </p:cNvSpPr>
          <p:nvPr/>
        </p:nvSpPr>
        <p:spPr bwMode="auto">
          <a:xfrm>
            <a:off x="910632" y="684856"/>
            <a:ext cx="503673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71" tIns="45286" rIns="90571" bIns="4528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637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6115" y="4342141"/>
            <a:ext cx="5473212" cy="410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9EC009-16BC-4E51-B67A-26C544B5283B}" type="slidenum">
              <a:rPr lang="en-US" smtClean="0">
                <a:solidFill>
                  <a:prstClr val="black"/>
                </a:solidFill>
              </a:rPr>
              <a:pPr eaLnBrk="1" hangingPunct="1"/>
              <a:t>94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6ECD9F-4A23-470C-A029-A21D81935F4A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1D2AE3-0920-4290-BBC1-A2729BB07B4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9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E8385F-DD39-4655-B517-9F07A3EA20E5}" type="datetime1">
              <a:rPr lang="en-US" smtClean="0">
                <a:solidFill>
                  <a:prstClr val="black"/>
                </a:solidFill>
              </a:rPr>
              <a:pPr eaLnBrk="1" hangingPunct="1"/>
              <a:t>3/11/2013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79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3199E73-9DB5-4E01-9809-B484C9C028CC}" type="slidenum">
              <a:rPr lang="en-US" smtClean="0">
                <a:solidFill>
                  <a:prstClr val="black"/>
                </a:solidFill>
              </a:rPr>
              <a:pPr eaLnBrk="1" hangingPunct="1"/>
              <a:t>95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95400" y="359898"/>
            <a:ext cx="7848600" cy="1472184"/>
          </a:xfrm>
        </p:spPr>
        <p:txBody>
          <a:bodyPr anchor="b"/>
          <a:lstStyle>
            <a:lvl1pPr algn="ctr">
              <a:defRPr b="0">
                <a:effectLst/>
                <a:latin typeface="Comic Sans MS" pitchFamily="66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KUST University, March 2011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96C869-396B-49C6-8CB4-6FAECE3E41D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6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/>
          <a:lstStyle>
            <a:lvl1pPr algn="ct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q"/>
              <a:defRPr>
                <a:latin typeface="Comic Sans MS" pitchFamily="66" charset="0"/>
              </a:defRPr>
            </a:lvl1pPr>
            <a:lvl2pPr>
              <a:buFont typeface="Wingdings" pitchFamily="2" charset="2"/>
              <a:buChar char="§"/>
              <a:defRPr>
                <a:latin typeface="Comic Sans MS" pitchFamily="66" charset="0"/>
              </a:defRPr>
            </a:lvl2pPr>
            <a:lvl3pPr>
              <a:buFont typeface="Wingdings" pitchFamily="2" charset="2"/>
              <a:buChar char="v"/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782EE9-6320-4821-A6ED-CDE0EA0EFE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562600" y="6305550"/>
            <a:ext cx="3048000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KUST University, March 2011</a:t>
            </a:r>
          </a:p>
        </p:txBody>
      </p:sp>
    </p:spTree>
    <p:extLst>
      <p:ext uri="{BB962C8B-B14F-4D97-AF65-F5344CB8AC3E}">
        <p14:creationId xmlns:p14="http://schemas.microsoft.com/office/powerpoint/2010/main" val="164074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143000"/>
          </a:xfrm>
        </p:spPr>
        <p:txBody>
          <a:bodyPr/>
          <a:lstStyle>
            <a:lvl1pPr algn="ct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00BCDD-DE87-4A68-9D9C-6D49DBCB071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562600" y="6305550"/>
            <a:ext cx="3048000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KUST University, March 2011</a:t>
            </a:r>
          </a:p>
        </p:txBody>
      </p:sp>
    </p:spTree>
    <p:extLst>
      <p:ext uri="{BB962C8B-B14F-4D97-AF65-F5344CB8AC3E}">
        <p14:creationId xmlns:p14="http://schemas.microsoft.com/office/powerpoint/2010/main" val="4960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xfrm>
            <a:off x="457200" y="6346825"/>
            <a:ext cx="2119313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</a:rPr>
              <a:t>April 29, 2011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Adaptive Systems Laboratory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947DA0-13B9-4C04-A43C-A9BF8024B4E7}" type="slidenum">
              <a:rPr lang="en-GB" altLang="ja-JP">
                <a:solidFill>
                  <a:prstClr val="black"/>
                </a:solidFill>
              </a:rPr>
              <a:pPr/>
              <a:t>‹#›</a:t>
            </a:fld>
            <a:endParaRPr lang="en-GB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5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32" name="Title Placeholder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1C7BC3-165B-419B-B473-A084B1338BDD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0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KUST University, March 2011</a:t>
            </a:r>
          </a:p>
        </p:txBody>
      </p:sp>
    </p:spTree>
    <p:extLst>
      <p:ext uri="{BB962C8B-B14F-4D97-AF65-F5344CB8AC3E}">
        <p14:creationId xmlns:p14="http://schemas.microsoft.com/office/powerpoint/2010/main" val="218182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rgbClr val="7030A0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-aizu.ac.jp/~benab/publications/treport/RyuyaOkada-TR2011.pdf" TargetMode="External"/><Relationship Id="rId13" Type="http://schemas.openxmlformats.org/officeDocument/2006/relationships/hyperlink" Target="http://web-ext.u-aizu.ac.jp/~benab/publications/treport/OASIS-SPL_Technical_report_2010.pdf" TargetMode="External"/><Relationship Id="rId18" Type="http://schemas.openxmlformats.org/officeDocument/2006/relationships/hyperlink" Target="http://www.amazon.com/Multicore-Systems-On-Chip-Practical-Intelligence/dp/9491216910" TargetMode="External"/><Relationship Id="rId3" Type="http://schemas.openxmlformats.org/officeDocument/2006/relationships/hyperlink" Target="http://web-ext.u-aizu.ac.jp/~benab/publications/treport/oasis-noc-design-2010.pdf" TargetMode="External"/><Relationship Id="rId7" Type="http://schemas.openxmlformats.org/officeDocument/2006/relationships/hyperlink" Target="http://web-ext.u-aizu.ac.jp/~benab/publications/conferences/MCSOC2012/mcsoc12-paper.pdf" TargetMode="External"/><Relationship Id="rId12" Type="http://schemas.openxmlformats.org/officeDocument/2006/relationships/hyperlink" Target="http://web-ext.u-aizu.ac.jp/~benab/publications/conferences/BWCCA10/BWCCA10-Mori-slides.pdf" TargetMode="External"/><Relationship Id="rId17" Type="http://schemas.openxmlformats.org/officeDocument/2006/relationships/hyperlink" Target="http://www.springer.com/computer/hardware/book/978-94-91216-91-6" TargetMode="External"/><Relationship Id="rId2" Type="http://schemas.openxmlformats.org/officeDocument/2006/relationships/notesSlide" Target="../notesSlides/notesSlide90.xml"/><Relationship Id="rId16" Type="http://schemas.openxmlformats.org/officeDocument/2006/relationships/hyperlink" Target="http://web-ext.u-aizu.ac.jp/~benab/publications/conferences/TJASSST2006/TJASSST2006_manuscrip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xplore.ieee.org/xpl/articleDetails.jsp?arnumber=6469623" TargetMode="External"/><Relationship Id="rId11" Type="http://schemas.openxmlformats.org/officeDocument/2006/relationships/hyperlink" Target="http://web-ext.u-aizu.ac.jp/~benab/publications/conferences/BWCCA10/BWCCA10-Mori.pdf" TargetMode="External"/><Relationship Id="rId5" Type="http://schemas.openxmlformats.org/officeDocument/2006/relationships/hyperlink" Target="http://ieeexplore.ieee.org/xpl/articleDetails.jsp?arnumber=6354695" TargetMode="External"/><Relationship Id="rId15" Type="http://schemas.openxmlformats.org/officeDocument/2006/relationships/hyperlink" Target="http://web-ext.u-aizu.ac.jp/~benab/publications/conferences/ICPP2007/Ben-Abderazek-NoCSynthesis.pdf" TargetMode="External"/><Relationship Id="rId10" Type="http://schemas.openxmlformats.org/officeDocument/2006/relationships/hyperlink" Target="http://web-ext.u-aizu.ac.jp/~benab/publications/conferences/BWCCA10/BWCCA10-Akram-slides.pdf" TargetMode="External"/><Relationship Id="rId19" Type="http://schemas.openxmlformats.org/officeDocument/2006/relationships/image" Target="../media/image49.png"/><Relationship Id="rId4" Type="http://schemas.openxmlformats.org/officeDocument/2006/relationships/hyperlink" Target="http://ieeexplore.ieee.org/xpls/abs_all.jsp?arnumber=6424540&amp;tag=1" TargetMode="External"/><Relationship Id="rId9" Type="http://schemas.openxmlformats.org/officeDocument/2006/relationships/hyperlink" Target="http://web-ext.u-aizu.ac.jp/~benab/publications/conferences/BWCCA10/BWCCA10-Akram.pdf" TargetMode="External"/><Relationship Id="rId14" Type="http://schemas.openxmlformats.org/officeDocument/2006/relationships/hyperlink" Target="http://web-ext.u-aizu.ac.jp/~benab/publications/conferences/FAN2009-1/fan09_Mori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54" y="1361282"/>
            <a:ext cx="8077200" cy="3560762"/>
          </a:xfrm>
        </p:spPr>
        <p:txBody>
          <a:bodyPr/>
          <a:lstStyle/>
          <a:p>
            <a:pPr algn="ctr">
              <a:defRPr/>
            </a:pPr>
            <a:r>
              <a:rPr lang="en-US" sz="6600" b="1" dirty="0" smtClean="0">
                <a:solidFill>
                  <a:srgbClr val="C00000"/>
                </a:solidFill>
              </a:rPr>
              <a:t>Network-on-Chip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(2/2)</a:t>
            </a:r>
          </a:p>
          <a:p>
            <a:pPr algn="ctr">
              <a:defRPr/>
            </a:pPr>
            <a:endParaRPr lang="en-US" sz="600" dirty="0"/>
          </a:p>
          <a:p>
            <a:pPr algn="ctr">
              <a:defRPr/>
            </a:pPr>
            <a:endParaRPr lang="en-US" sz="4000" dirty="0" smtClean="0"/>
          </a:p>
          <a:p>
            <a:pPr algn="ctr">
              <a:defRPr/>
            </a:pPr>
            <a:r>
              <a:rPr lang="en-US" sz="2000" i="1" dirty="0" smtClean="0"/>
              <a:t>Ben </a:t>
            </a:r>
            <a:r>
              <a:rPr lang="en-US" sz="2000" i="1" dirty="0" err="1" smtClean="0"/>
              <a:t>Abdallah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Abderazek</a:t>
            </a:r>
            <a:endParaRPr lang="en-US" sz="2000" i="1" dirty="0" smtClean="0"/>
          </a:p>
          <a:p>
            <a:pPr algn="ctr">
              <a:defRPr/>
            </a:pPr>
            <a:r>
              <a:rPr lang="en-US" sz="2000" i="1" dirty="0" smtClean="0"/>
              <a:t>The University of </a:t>
            </a:r>
            <a:r>
              <a:rPr lang="en-US" sz="2000" i="1" dirty="0" err="1" smtClean="0"/>
              <a:t>Aizu</a:t>
            </a:r>
            <a:endParaRPr lang="en-US" sz="2000" i="1" dirty="0" smtClean="0"/>
          </a:p>
          <a:p>
            <a:pPr algn="ctr">
              <a:defRPr/>
            </a:pPr>
            <a:r>
              <a:rPr lang="en-US" sz="2000" i="1" dirty="0" smtClean="0"/>
              <a:t>E-mail: benab@u-aizu.ac.jp</a:t>
            </a:r>
            <a:endParaRPr lang="en-US" sz="2000" i="1" dirty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FCA198-687D-420D-AC93-57FC0A9E3965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4429125" y="5724525"/>
            <a:ext cx="3214688" cy="500063"/>
            <a:chOff x="0" y="3013"/>
            <a:chExt cx="5206" cy="1018"/>
          </a:xfrm>
        </p:grpSpPr>
        <p:sp>
          <p:nvSpPr>
            <p:cNvPr id="8199" name="AutoShape 4"/>
            <p:cNvSpPr>
              <a:spLocks noChangeArrowheads="1"/>
            </p:cNvSpPr>
            <p:nvPr/>
          </p:nvSpPr>
          <p:spPr bwMode="auto">
            <a:xfrm>
              <a:off x="0" y="3016"/>
              <a:ext cx="5205" cy="1003"/>
            </a:xfrm>
            <a:custGeom>
              <a:avLst/>
              <a:gdLst>
                <a:gd name="T0" fmla="*/ 0 w 25799"/>
                <a:gd name="T1" fmla="*/ 0 h 5897"/>
                <a:gd name="T2" fmla="*/ 0 w 25799"/>
                <a:gd name="T3" fmla="*/ 0 h 5897"/>
                <a:gd name="T4" fmla="*/ 0 w 25799"/>
                <a:gd name="T5" fmla="*/ 0 h 5897"/>
                <a:gd name="T6" fmla="*/ 0 w 25799"/>
                <a:gd name="T7" fmla="*/ 0 h 5897"/>
                <a:gd name="T8" fmla="*/ 0 w 25799"/>
                <a:gd name="T9" fmla="*/ 0 h 5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99"/>
                <a:gd name="T16" fmla="*/ 0 h 5897"/>
                <a:gd name="T17" fmla="*/ 25799 w 25799"/>
                <a:gd name="T18" fmla="*/ 5897 h 58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99" h="5897">
                  <a:moveTo>
                    <a:pt x="0" y="0"/>
                  </a:moveTo>
                  <a:lnTo>
                    <a:pt x="10320" y="5897"/>
                  </a:lnTo>
                  <a:lnTo>
                    <a:pt x="25799" y="5897"/>
                  </a:lnTo>
                  <a:lnTo>
                    <a:pt x="1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2079" y="4019"/>
              <a:ext cx="3128" cy="13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" name="AutoShape 6"/>
            <p:cNvSpPr>
              <a:spLocks noChangeArrowheads="1"/>
            </p:cNvSpPr>
            <p:nvPr/>
          </p:nvSpPr>
          <p:spPr bwMode="auto">
            <a:xfrm>
              <a:off x="2" y="3016"/>
              <a:ext cx="2077" cy="1016"/>
            </a:xfrm>
            <a:custGeom>
              <a:avLst/>
              <a:gdLst>
                <a:gd name="T0" fmla="*/ 0 w 14686"/>
                <a:gd name="T1" fmla="*/ 0 h 8505"/>
                <a:gd name="T2" fmla="*/ 0 w 14686"/>
                <a:gd name="T3" fmla="*/ 0 h 8505"/>
                <a:gd name="T4" fmla="*/ 0 w 14686"/>
                <a:gd name="T5" fmla="*/ 0 h 8505"/>
                <a:gd name="T6" fmla="*/ 0 w 14686"/>
                <a:gd name="T7" fmla="*/ 0 h 8505"/>
                <a:gd name="T8" fmla="*/ 0 w 14686"/>
                <a:gd name="T9" fmla="*/ 0 h 8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86"/>
                <a:gd name="T16" fmla="*/ 0 h 8505"/>
                <a:gd name="T17" fmla="*/ 14686 w 14686"/>
                <a:gd name="T18" fmla="*/ 8505 h 8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86" h="8505">
                  <a:moveTo>
                    <a:pt x="0" y="0"/>
                  </a:moveTo>
                  <a:lnTo>
                    <a:pt x="0" y="113"/>
                  </a:lnTo>
                  <a:lnTo>
                    <a:pt x="14686" y="8505"/>
                  </a:lnTo>
                  <a:lnTo>
                    <a:pt x="14686" y="8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" name="AutoShape 7"/>
            <p:cNvSpPr>
              <a:spLocks noChangeArrowheads="1"/>
            </p:cNvSpPr>
            <p:nvPr/>
          </p:nvSpPr>
          <p:spPr bwMode="auto">
            <a:xfrm rot="1740000">
              <a:off x="2785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3" name="Group 8"/>
            <p:cNvGrpSpPr>
              <a:grpSpLocks/>
            </p:cNvGrpSpPr>
            <p:nvPr/>
          </p:nvGrpSpPr>
          <p:grpSpPr bwMode="auto">
            <a:xfrm>
              <a:off x="2857" y="3031"/>
              <a:ext cx="427" cy="90"/>
              <a:chOff x="2857" y="3031"/>
              <a:chExt cx="427" cy="90"/>
            </a:xfrm>
          </p:grpSpPr>
          <p:sp>
            <p:nvSpPr>
              <p:cNvPr id="8974" name="AutoShape 9"/>
              <p:cNvSpPr>
                <a:spLocks noChangeArrowheads="1"/>
              </p:cNvSpPr>
              <p:nvPr/>
            </p:nvSpPr>
            <p:spPr bwMode="auto">
              <a:xfrm>
                <a:off x="3023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5" name="AutoShape 10"/>
              <p:cNvSpPr>
                <a:spLocks noChangeArrowheads="1"/>
              </p:cNvSpPr>
              <p:nvPr/>
            </p:nvSpPr>
            <p:spPr bwMode="auto">
              <a:xfrm>
                <a:off x="2857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6" name="AutoShape 11"/>
              <p:cNvSpPr>
                <a:spLocks noChangeArrowheads="1"/>
              </p:cNvSpPr>
              <p:nvPr/>
            </p:nvSpPr>
            <p:spPr bwMode="auto">
              <a:xfrm>
                <a:off x="2857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3064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5" name="Group 13"/>
            <p:cNvGrpSpPr>
              <a:grpSpLocks/>
            </p:cNvGrpSpPr>
            <p:nvPr/>
          </p:nvGrpSpPr>
          <p:grpSpPr bwMode="auto">
            <a:xfrm>
              <a:off x="2916" y="3101"/>
              <a:ext cx="178" cy="60"/>
              <a:chOff x="2916" y="3101"/>
              <a:chExt cx="178" cy="60"/>
            </a:xfrm>
          </p:grpSpPr>
          <p:sp>
            <p:nvSpPr>
              <p:cNvPr id="8969" name="AutoShape 14"/>
              <p:cNvSpPr>
                <a:spLocks noChangeArrowheads="1"/>
              </p:cNvSpPr>
              <p:nvPr/>
            </p:nvSpPr>
            <p:spPr bwMode="auto">
              <a:xfrm>
                <a:off x="2916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0" name="AutoShape 15"/>
              <p:cNvSpPr>
                <a:spLocks noChangeArrowheads="1"/>
              </p:cNvSpPr>
              <p:nvPr/>
            </p:nvSpPr>
            <p:spPr bwMode="auto">
              <a:xfrm>
                <a:off x="2999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1" name="AutoShape 16"/>
              <p:cNvSpPr>
                <a:spLocks noChangeArrowheads="1"/>
              </p:cNvSpPr>
              <p:nvPr/>
            </p:nvSpPr>
            <p:spPr bwMode="auto">
              <a:xfrm>
                <a:off x="2975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2" name="AutoShape 17"/>
              <p:cNvSpPr>
                <a:spLocks noChangeArrowheads="1"/>
              </p:cNvSpPr>
              <p:nvPr/>
            </p:nvSpPr>
            <p:spPr bwMode="auto">
              <a:xfrm>
                <a:off x="2916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3" name="AutoShape 18"/>
              <p:cNvSpPr>
                <a:spLocks noChangeArrowheads="1"/>
              </p:cNvSpPr>
              <p:nvPr/>
            </p:nvSpPr>
            <p:spPr bwMode="auto">
              <a:xfrm>
                <a:off x="3088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6" name="AutoShape 19"/>
            <p:cNvSpPr>
              <a:spLocks noChangeArrowheads="1"/>
            </p:cNvSpPr>
            <p:nvPr/>
          </p:nvSpPr>
          <p:spPr bwMode="auto">
            <a:xfrm rot="1740000">
              <a:off x="2407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7" name="Group 20"/>
            <p:cNvGrpSpPr>
              <a:grpSpLocks/>
            </p:cNvGrpSpPr>
            <p:nvPr/>
          </p:nvGrpSpPr>
          <p:grpSpPr bwMode="auto">
            <a:xfrm>
              <a:off x="2479" y="3031"/>
              <a:ext cx="426" cy="90"/>
              <a:chOff x="2479" y="3031"/>
              <a:chExt cx="426" cy="90"/>
            </a:xfrm>
          </p:grpSpPr>
          <p:sp>
            <p:nvSpPr>
              <p:cNvPr id="8966" name="AutoShape 21"/>
              <p:cNvSpPr>
                <a:spLocks noChangeArrowheads="1"/>
              </p:cNvSpPr>
              <p:nvPr/>
            </p:nvSpPr>
            <p:spPr bwMode="auto">
              <a:xfrm>
                <a:off x="2645" y="3111"/>
                <a:ext cx="260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7" name="AutoShape 22"/>
              <p:cNvSpPr>
                <a:spLocks noChangeArrowheads="1"/>
              </p:cNvSpPr>
              <p:nvPr/>
            </p:nvSpPr>
            <p:spPr bwMode="auto">
              <a:xfrm>
                <a:off x="2479" y="3031"/>
                <a:ext cx="426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8" name="AutoShape 23"/>
              <p:cNvSpPr>
                <a:spLocks noChangeArrowheads="1"/>
              </p:cNvSpPr>
              <p:nvPr/>
            </p:nvSpPr>
            <p:spPr bwMode="auto">
              <a:xfrm>
                <a:off x="2479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8" name="AutoShape 24"/>
            <p:cNvSpPr>
              <a:spLocks noChangeArrowheads="1"/>
            </p:cNvSpPr>
            <p:nvPr/>
          </p:nvSpPr>
          <p:spPr bwMode="auto">
            <a:xfrm>
              <a:off x="2686" y="3118"/>
              <a:ext cx="260" cy="25"/>
            </a:xfrm>
            <a:prstGeom prst="leftRightArrow">
              <a:avLst>
                <a:gd name="adj1" fmla="val 50000"/>
                <a:gd name="adj2" fmla="val 207037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9" name="Group 25"/>
            <p:cNvGrpSpPr>
              <a:grpSpLocks/>
            </p:cNvGrpSpPr>
            <p:nvPr/>
          </p:nvGrpSpPr>
          <p:grpSpPr bwMode="auto">
            <a:xfrm>
              <a:off x="2538" y="3101"/>
              <a:ext cx="177" cy="60"/>
              <a:chOff x="2538" y="3101"/>
              <a:chExt cx="177" cy="60"/>
            </a:xfrm>
          </p:grpSpPr>
          <p:sp>
            <p:nvSpPr>
              <p:cNvPr id="8961" name="AutoShape 26"/>
              <p:cNvSpPr>
                <a:spLocks noChangeArrowheads="1"/>
              </p:cNvSpPr>
              <p:nvPr/>
            </p:nvSpPr>
            <p:spPr bwMode="auto">
              <a:xfrm>
                <a:off x="2538" y="3101"/>
                <a:ext cx="177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2" name="AutoShape 27"/>
              <p:cNvSpPr>
                <a:spLocks noChangeArrowheads="1"/>
              </p:cNvSpPr>
              <p:nvPr/>
            </p:nvSpPr>
            <p:spPr bwMode="auto">
              <a:xfrm>
                <a:off x="2621" y="3141"/>
                <a:ext cx="88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3" name="AutoShape 28"/>
              <p:cNvSpPr>
                <a:spLocks noChangeArrowheads="1"/>
              </p:cNvSpPr>
              <p:nvPr/>
            </p:nvSpPr>
            <p:spPr bwMode="auto">
              <a:xfrm>
                <a:off x="2597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4" name="AutoShape 29"/>
              <p:cNvSpPr>
                <a:spLocks noChangeArrowheads="1"/>
              </p:cNvSpPr>
              <p:nvPr/>
            </p:nvSpPr>
            <p:spPr bwMode="auto">
              <a:xfrm>
                <a:off x="2538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5" name="AutoShape 30"/>
              <p:cNvSpPr>
                <a:spLocks noChangeArrowheads="1"/>
              </p:cNvSpPr>
              <p:nvPr/>
            </p:nvSpPr>
            <p:spPr bwMode="auto">
              <a:xfrm>
                <a:off x="2709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0" name="AutoShape 31"/>
            <p:cNvSpPr>
              <a:spLocks noChangeArrowheads="1"/>
            </p:cNvSpPr>
            <p:nvPr/>
          </p:nvSpPr>
          <p:spPr bwMode="auto">
            <a:xfrm rot="1740000">
              <a:off x="2028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1" name="Group 32"/>
            <p:cNvGrpSpPr>
              <a:grpSpLocks/>
            </p:cNvGrpSpPr>
            <p:nvPr/>
          </p:nvGrpSpPr>
          <p:grpSpPr bwMode="auto">
            <a:xfrm>
              <a:off x="2100" y="3031"/>
              <a:ext cx="426" cy="90"/>
              <a:chOff x="2100" y="3031"/>
              <a:chExt cx="426" cy="90"/>
            </a:xfrm>
          </p:grpSpPr>
          <p:sp>
            <p:nvSpPr>
              <p:cNvPr id="8958" name="AutoShape 33"/>
              <p:cNvSpPr>
                <a:spLocks noChangeArrowheads="1"/>
              </p:cNvSpPr>
              <p:nvPr/>
            </p:nvSpPr>
            <p:spPr bwMode="auto">
              <a:xfrm>
                <a:off x="2265" y="3111"/>
                <a:ext cx="260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9" name="AutoShape 34"/>
              <p:cNvSpPr>
                <a:spLocks noChangeArrowheads="1"/>
              </p:cNvSpPr>
              <p:nvPr/>
            </p:nvSpPr>
            <p:spPr bwMode="auto">
              <a:xfrm>
                <a:off x="2100" y="3031"/>
                <a:ext cx="426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0" name="AutoShape 35"/>
              <p:cNvSpPr>
                <a:spLocks noChangeArrowheads="1"/>
              </p:cNvSpPr>
              <p:nvPr/>
            </p:nvSpPr>
            <p:spPr bwMode="auto">
              <a:xfrm>
                <a:off x="2100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2" name="AutoShape 36"/>
            <p:cNvSpPr>
              <a:spLocks noChangeArrowheads="1"/>
            </p:cNvSpPr>
            <p:nvPr/>
          </p:nvSpPr>
          <p:spPr bwMode="auto">
            <a:xfrm>
              <a:off x="2307" y="3118"/>
              <a:ext cx="260" cy="25"/>
            </a:xfrm>
            <a:prstGeom prst="leftRightArrow">
              <a:avLst>
                <a:gd name="adj1" fmla="val 50000"/>
                <a:gd name="adj2" fmla="val 207037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3" name="Group 37"/>
            <p:cNvGrpSpPr>
              <a:grpSpLocks/>
            </p:cNvGrpSpPr>
            <p:nvPr/>
          </p:nvGrpSpPr>
          <p:grpSpPr bwMode="auto">
            <a:xfrm>
              <a:off x="2159" y="3101"/>
              <a:ext cx="177" cy="60"/>
              <a:chOff x="2159" y="3101"/>
              <a:chExt cx="177" cy="60"/>
            </a:xfrm>
          </p:grpSpPr>
          <p:sp>
            <p:nvSpPr>
              <p:cNvPr id="8953" name="AutoShape 38"/>
              <p:cNvSpPr>
                <a:spLocks noChangeArrowheads="1"/>
              </p:cNvSpPr>
              <p:nvPr/>
            </p:nvSpPr>
            <p:spPr bwMode="auto">
              <a:xfrm>
                <a:off x="2159" y="3101"/>
                <a:ext cx="177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4" name="AutoShape 39"/>
              <p:cNvSpPr>
                <a:spLocks noChangeArrowheads="1"/>
              </p:cNvSpPr>
              <p:nvPr/>
            </p:nvSpPr>
            <p:spPr bwMode="auto">
              <a:xfrm>
                <a:off x="2242" y="3141"/>
                <a:ext cx="88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5" name="AutoShape 40"/>
              <p:cNvSpPr>
                <a:spLocks noChangeArrowheads="1"/>
              </p:cNvSpPr>
              <p:nvPr/>
            </p:nvSpPr>
            <p:spPr bwMode="auto">
              <a:xfrm>
                <a:off x="2218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6" name="AutoShape 41"/>
              <p:cNvSpPr>
                <a:spLocks noChangeArrowheads="1"/>
              </p:cNvSpPr>
              <p:nvPr/>
            </p:nvSpPr>
            <p:spPr bwMode="auto">
              <a:xfrm>
                <a:off x="2159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7" name="AutoShape 42"/>
              <p:cNvSpPr>
                <a:spLocks noChangeArrowheads="1"/>
              </p:cNvSpPr>
              <p:nvPr/>
            </p:nvSpPr>
            <p:spPr bwMode="auto">
              <a:xfrm>
                <a:off x="2330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4" name="AutoShape 43"/>
            <p:cNvSpPr>
              <a:spLocks noChangeArrowheads="1"/>
            </p:cNvSpPr>
            <p:nvPr/>
          </p:nvSpPr>
          <p:spPr bwMode="auto">
            <a:xfrm rot="1740000">
              <a:off x="1649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5" name="Group 44"/>
            <p:cNvGrpSpPr>
              <a:grpSpLocks/>
            </p:cNvGrpSpPr>
            <p:nvPr/>
          </p:nvGrpSpPr>
          <p:grpSpPr bwMode="auto">
            <a:xfrm>
              <a:off x="1721" y="3031"/>
              <a:ext cx="427" cy="90"/>
              <a:chOff x="1721" y="3031"/>
              <a:chExt cx="427" cy="90"/>
            </a:xfrm>
          </p:grpSpPr>
          <p:sp>
            <p:nvSpPr>
              <p:cNvPr id="8950" name="AutoShape 45"/>
              <p:cNvSpPr>
                <a:spLocks noChangeArrowheads="1"/>
              </p:cNvSpPr>
              <p:nvPr/>
            </p:nvSpPr>
            <p:spPr bwMode="auto">
              <a:xfrm>
                <a:off x="1887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1" name="AutoShape 46"/>
              <p:cNvSpPr>
                <a:spLocks noChangeArrowheads="1"/>
              </p:cNvSpPr>
              <p:nvPr/>
            </p:nvSpPr>
            <p:spPr bwMode="auto">
              <a:xfrm>
                <a:off x="1721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2" name="AutoShape 47"/>
              <p:cNvSpPr>
                <a:spLocks noChangeArrowheads="1"/>
              </p:cNvSpPr>
              <p:nvPr/>
            </p:nvSpPr>
            <p:spPr bwMode="auto">
              <a:xfrm>
                <a:off x="1721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6" name="AutoShape 48"/>
            <p:cNvSpPr>
              <a:spLocks noChangeArrowheads="1"/>
            </p:cNvSpPr>
            <p:nvPr/>
          </p:nvSpPr>
          <p:spPr bwMode="auto">
            <a:xfrm>
              <a:off x="1928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7" name="Group 49"/>
            <p:cNvGrpSpPr>
              <a:grpSpLocks/>
            </p:cNvGrpSpPr>
            <p:nvPr/>
          </p:nvGrpSpPr>
          <p:grpSpPr bwMode="auto">
            <a:xfrm>
              <a:off x="1780" y="3101"/>
              <a:ext cx="178" cy="60"/>
              <a:chOff x="1780" y="3101"/>
              <a:chExt cx="178" cy="60"/>
            </a:xfrm>
          </p:grpSpPr>
          <p:sp>
            <p:nvSpPr>
              <p:cNvPr id="8945" name="AutoShape 50"/>
              <p:cNvSpPr>
                <a:spLocks noChangeArrowheads="1"/>
              </p:cNvSpPr>
              <p:nvPr/>
            </p:nvSpPr>
            <p:spPr bwMode="auto">
              <a:xfrm>
                <a:off x="1780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6" name="AutoShape 51"/>
              <p:cNvSpPr>
                <a:spLocks noChangeArrowheads="1"/>
              </p:cNvSpPr>
              <p:nvPr/>
            </p:nvSpPr>
            <p:spPr bwMode="auto">
              <a:xfrm>
                <a:off x="1863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7" name="AutoShape 52"/>
              <p:cNvSpPr>
                <a:spLocks noChangeArrowheads="1"/>
              </p:cNvSpPr>
              <p:nvPr/>
            </p:nvSpPr>
            <p:spPr bwMode="auto">
              <a:xfrm>
                <a:off x="1839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8" name="AutoShape 53"/>
              <p:cNvSpPr>
                <a:spLocks noChangeArrowheads="1"/>
              </p:cNvSpPr>
              <p:nvPr/>
            </p:nvSpPr>
            <p:spPr bwMode="auto">
              <a:xfrm>
                <a:off x="1780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9" name="AutoShape 54"/>
              <p:cNvSpPr>
                <a:spLocks noChangeArrowheads="1"/>
              </p:cNvSpPr>
              <p:nvPr/>
            </p:nvSpPr>
            <p:spPr bwMode="auto">
              <a:xfrm>
                <a:off x="1952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8" name="AutoShape 55"/>
            <p:cNvSpPr>
              <a:spLocks noChangeArrowheads="1"/>
            </p:cNvSpPr>
            <p:nvPr/>
          </p:nvSpPr>
          <p:spPr bwMode="auto">
            <a:xfrm rot="1740000">
              <a:off x="3034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9" name="Group 56"/>
            <p:cNvGrpSpPr>
              <a:grpSpLocks/>
            </p:cNvGrpSpPr>
            <p:nvPr/>
          </p:nvGrpSpPr>
          <p:grpSpPr bwMode="auto">
            <a:xfrm>
              <a:off x="3106" y="3151"/>
              <a:ext cx="427" cy="90"/>
              <a:chOff x="3106" y="3151"/>
              <a:chExt cx="427" cy="90"/>
            </a:xfrm>
          </p:grpSpPr>
          <p:sp>
            <p:nvSpPr>
              <p:cNvPr id="8942" name="AutoShape 57"/>
              <p:cNvSpPr>
                <a:spLocks noChangeArrowheads="1"/>
              </p:cNvSpPr>
              <p:nvPr/>
            </p:nvSpPr>
            <p:spPr bwMode="auto">
              <a:xfrm>
                <a:off x="3272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3" name="AutoShape 58"/>
              <p:cNvSpPr>
                <a:spLocks noChangeArrowheads="1"/>
              </p:cNvSpPr>
              <p:nvPr/>
            </p:nvSpPr>
            <p:spPr bwMode="auto">
              <a:xfrm>
                <a:off x="3106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4" name="AutoShape 59"/>
              <p:cNvSpPr>
                <a:spLocks noChangeArrowheads="1"/>
              </p:cNvSpPr>
              <p:nvPr/>
            </p:nvSpPr>
            <p:spPr bwMode="auto">
              <a:xfrm>
                <a:off x="3106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0" name="AutoShape 60"/>
            <p:cNvSpPr>
              <a:spLocks noChangeArrowheads="1"/>
            </p:cNvSpPr>
            <p:nvPr/>
          </p:nvSpPr>
          <p:spPr bwMode="auto">
            <a:xfrm>
              <a:off x="3313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1" name="Group 61"/>
            <p:cNvGrpSpPr>
              <a:grpSpLocks/>
            </p:cNvGrpSpPr>
            <p:nvPr/>
          </p:nvGrpSpPr>
          <p:grpSpPr bwMode="auto">
            <a:xfrm>
              <a:off x="3165" y="3221"/>
              <a:ext cx="178" cy="60"/>
              <a:chOff x="3165" y="3221"/>
              <a:chExt cx="178" cy="60"/>
            </a:xfrm>
          </p:grpSpPr>
          <p:sp>
            <p:nvSpPr>
              <p:cNvPr id="8937" name="AutoShape 62"/>
              <p:cNvSpPr>
                <a:spLocks noChangeArrowheads="1"/>
              </p:cNvSpPr>
              <p:nvPr/>
            </p:nvSpPr>
            <p:spPr bwMode="auto">
              <a:xfrm>
                <a:off x="3165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8" name="AutoShape 63"/>
              <p:cNvSpPr>
                <a:spLocks noChangeArrowheads="1"/>
              </p:cNvSpPr>
              <p:nvPr/>
            </p:nvSpPr>
            <p:spPr bwMode="auto">
              <a:xfrm>
                <a:off x="3248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9" name="AutoShape 64"/>
              <p:cNvSpPr>
                <a:spLocks noChangeArrowheads="1"/>
              </p:cNvSpPr>
              <p:nvPr/>
            </p:nvSpPr>
            <p:spPr bwMode="auto">
              <a:xfrm>
                <a:off x="3224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0" name="AutoShape 65"/>
              <p:cNvSpPr>
                <a:spLocks noChangeArrowheads="1"/>
              </p:cNvSpPr>
              <p:nvPr/>
            </p:nvSpPr>
            <p:spPr bwMode="auto">
              <a:xfrm>
                <a:off x="3165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1" name="AutoShape 66"/>
              <p:cNvSpPr>
                <a:spLocks noChangeArrowheads="1"/>
              </p:cNvSpPr>
              <p:nvPr/>
            </p:nvSpPr>
            <p:spPr bwMode="auto">
              <a:xfrm>
                <a:off x="3337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2" name="AutoShape 67"/>
            <p:cNvSpPr>
              <a:spLocks noChangeArrowheads="1"/>
            </p:cNvSpPr>
            <p:nvPr/>
          </p:nvSpPr>
          <p:spPr bwMode="auto">
            <a:xfrm rot="1740000">
              <a:off x="2655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3" name="Group 68"/>
            <p:cNvGrpSpPr>
              <a:grpSpLocks/>
            </p:cNvGrpSpPr>
            <p:nvPr/>
          </p:nvGrpSpPr>
          <p:grpSpPr bwMode="auto">
            <a:xfrm>
              <a:off x="2727" y="3151"/>
              <a:ext cx="427" cy="90"/>
              <a:chOff x="2727" y="3151"/>
              <a:chExt cx="427" cy="90"/>
            </a:xfrm>
          </p:grpSpPr>
          <p:sp>
            <p:nvSpPr>
              <p:cNvPr id="8934" name="AutoShape 69"/>
              <p:cNvSpPr>
                <a:spLocks noChangeArrowheads="1"/>
              </p:cNvSpPr>
              <p:nvPr/>
            </p:nvSpPr>
            <p:spPr bwMode="auto">
              <a:xfrm>
                <a:off x="2893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5" name="AutoShape 70"/>
              <p:cNvSpPr>
                <a:spLocks noChangeArrowheads="1"/>
              </p:cNvSpPr>
              <p:nvPr/>
            </p:nvSpPr>
            <p:spPr bwMode="auto">
              <a:xfrm>
                <a:off x="2727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6" name="AutoShape 71"/>
              <p:cNvSpPr>
                <a:spLocks noChangeArrowheads="1"/>
              </p:cNvSpPr>
              <p:nvPr/>
            </p:nvSpPr>
            <p:spPr bwMode="auto">
              <a:xfrm>
                <a:off x="2727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4" name="AutoShape 72"/>
            <p:cNvSpPr>
              <a:spLocks noChangeArrowheads="1"/>
            </p:cNvSpPr>
            <p:nvPr/>
          </p:nvSpPr>
          <p:spPr bwMode="auto">
            <a:xfrm>
              <a:off x="2934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5" name="Group 73"/>
            <p:cNvGrpSpPr>
              <a:grpSpLocks/>
            </p:cNvGrpSpPr>
            <p:nvPr/>
          </p:nvGrpSpPr>
          <p:grpSpPr bwMode="auto">
            <a:xfrm>
              <a:off x="2786" y="3221"/>
              <a:ext cx="178" cy="60"/>
              <a:chOff x="2786" y="3221"/>
              <a:chExt cx="178" cy="60"/>
            </a:xfrm>
          </p:grpSpPr>
          <p:sp>
            <p:nvSpPr>
              <p:cNvPr id="8929" name="AutoShape 74"/>
              <p:cNvSpPr>
                <a:spLocks noChangeArrowheads="1"/>
              </p:cNvSpPr>
              <p:nvPr/>
            </p:nvSpPr>
            <p:spPr bwMode="auto">
              <a:xfrm>
                <a:off x="2786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0" name="AutoShape 75"/>
              <p:cNvSpPr>
                <a:spLocks noChangeArrowheads="1"/>
              </p:cNvSpPr>
              <p:nvPr/>
            </p:nvSpPr>
            <p:spPr bwMode="auto">
              <a:xfrm>
                <a:off x="2869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1" name="AutoShape 76"/>
              <p:cNvSpPr>
                <a:spLocks noChangeArrowheads="1"/>
              </p:cNvSpPr>
              <p:nvPr/>
            </p:nvSpPr>
            <p:spPr bwMode="auto">
              <a:xfrm>
                <a:off x="2845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2" name="AutoShape 77"/>
              <p:cNvSpPr>
                <a:spLocks noChangeArrowheads="1"/>
              </p:cNvSpPr>
              <p:nvPr/>
            </p:nvSpPr>
            <p:spPr bwMode="auto">
              <a:xfrm>
                <a:off x="2786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3" name="AutoShape 78"/>
              <p:cNvSpPr>
                <a:spLocks noChangeArrowheads="1"/>
              </p:cNvSpPr>
              <p:nvPr/>
            </p:nvSpPr>
            <p:spPr bwMode="auto">
              <a:xfrm>
                <a:off x="2958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6" name="AutoShape 79"/>
            <p:cNvSpPr>
              <a:spLocks noChangeArrowheads="1"/>
            </p:cNvSpPr>
            <p:nvPr/>
          </p:nvSpPr>
          <p:spPr bwMode="auto">
            <a:xfrm rot="1740000">
              <a:off x="2276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7" name="Group 80"/>
            <p:cNvGrpSpPr>
              <a:grpSpLocks/>
            </p:cNvGrpSpPr>
            <p:nvPr/>
          </p:nvGrpSpPr>
          <p:grpSpPr bwMode="auto">
            <a:xfrm>
              <a:off x="2348" y="3151"/>
              <a:ext cx="427" cy="90"/>
              <a:chOff x="2348" y="3151"/>
              <a:chExt cx="427" cy="90"/>
            </a:xfrm>
          </p:grpSpPr>
          <p:sp>
            <p:nvSpPr>
              <p:cNvPr id="8926" name="AutoShape 81"/>
              <p:cNvSpPr>
                <a:spLocks noChangeArrowheads="1"/>
              </p:cNvSpPr>
              <p:nvPr/>
            </p:nvSpPr>
            <p:spPr bwMode="auto">
              <a:xfrm>
                <a:off x="2514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7" name="AutoShape 82"/>
              <p:cNvSpPr>
                <a:spLocks noChangeArrowheads="1"/>
              </p:cNvSpPr>
              <p:nvPr/>
            </p:nvSpPr>
            <p:spPr bwMode="auto">
              <a:xfrm>
                <a:off x="2348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8" name="AutoShape 83"/>
              <p:cNvSpPr>
                <a:spLocks noChangeArrowheads="1"/>
              </p:cNvSpPr>
              <p:nvPr/>
            </p:nvSpPr>
            <p:spPr bwMode="auto">
              <a:xfrm>
                <a:off x="2348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8" name="AutoShape 84"/>
            <p:cNvSpPr>
              <a:spLocks noChangeArrowheads="1"/>
            </p:cNvSpPr>
            <p:nvPr/>
          </p:nvSpPr>
          <p:spPr bwMode="auto">
            <a:xfrm>
              <a:off x="2555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9" name="Group 85"/>
            <p:cNvGrpSpPr>
              <a:grpSpLocks/>
            </p:cNvGrpSpPr>
            <p:nvPr/>
          </p:nvGrpSpPr>
          <p:grpSpPr bwMode="auto">
            <a:xfrm>
              <a:off x="2407" y="3221"/>
              <a:ext cx="178" cy="60"/>
              <a:chOff x="2407" y="3221"/>
              <a:chExt cx="178" cy="60"/>
            </a:xfrm>
          </p:grpSpPr>
          <p:sp>
            <p:nvSpPr>
              <p:cNvPr id="8921" name="AutoShape 86"/>
              <p:cNvSpPr>
                <a:spLocks noChangeArrowheads="1"/>
              </p:cNvSpPr>
              <p:nvPr/>
            </p:nvSpPr>
            <p:spPr bwMode="auto">
              <a:xfrm>
                <a:off x="2407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2" name="AutoShape 87"/>
              <p:cNvSpPr>
                <a:spLocks noChangeArrowheads="1"/>
              </p:cNvSpPr>
              <p:nvPr/>
            </p:nvSpPr>
            <p:spPr bwMode="auto">
              <a:xfrm>
                <a:off x="2490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3" name="AutoShape 88"/>
              <p:cNvSpPr>
                <a:spLocks noChangeArrowheads="1"/>
              </p:cNvSpPr>
              <p:nvPr/>
            </p:nvSpPr>
            <p:spPr bwMode="auto">
              <a:xfrm>
                <a:off x="2466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4" name="AutoShape 89"/>
              <p:cNvSpPr>
                <a:spLocks noChangeArrowheads="1"/>
              </p:cNvSpPr>
              <p:nvPr/>
            </p:nvSpPr>
            <p:spPr bwMode="auto">
              <a:xfrm>
                <a:off x="2407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5" name="AutoShape 90"/>
              <p:cNvSpPr>
                <a:spLocks noChangeArrowheads="1"/>
              </p:cNvSpPr>
              <p:nvPr/>
            </p:nvSpPr>
            <p:spPr bwMode="auto">
              <a:xfrm>
                <a:off x="2579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0" name="AutoShape 91"/>
            <p:cNvSpPr>
              <a:spLocks noChangeArrowheads="1"/>
            </p:cNvSpPr>
            <p:nvPr/>
          </p:nvSpPr>
          <p:spPr bwMode="auto">
            <a:xfrm rot="1740000">
              <a:off x="1897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1" name="Group 92"/>
            <p:cNvGrpSpPr>
              <a:grpSpLocks/>
            </p:cNvGrpSpPr>
            <p:nvPr/>
          </p:nvGrpSpPr>
          <p:grpSpPr bwMode="auto">
            <a:xfrm>
              <a:off x="1969" y="3151"/>
              <a:ext cx="427" cy="90"/>
              <a:chOff x="1969" y="3151"/>
              <a:chExt cx="427" cy="90"/>
            </a:xfrm>
          </p:grpSpPr>
          <p:sp>
            <p:nvSpPr>
              <p:cNvPr id="8918" name="AutoShape 93"/>
              <p:cNvSpPr>
                <a:spLocks noChangeArrowheads="1"/>
              </p:cNvSpPr>
              <p:nvPr/>
            </p:nvSpPr>
            <p:spPr bwMode="auto">
              <a:xfrm>
                <a:off x="2135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9" name="AutoShape 94"/>
              <p:cNvSpPr>
                <a:spLocks noChangeArrowheads="1"/>
              </p:cNvSpPr>
              <p:nvPr/>
            </p:nvSpPr>
            <p:spPr bwMode="auto">
              <a:xfrm>
                <a:off x="1969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0" name="AutoShape 95"/>
              <p:cNvSpPr>
                <a:spLocks noChangeArrowheads="1"/>
              </p:cNvSpPr>
              <p:nvPr/>
            </p:nvSpPr>
            <p:spPr bwMode="auto">
              <a:xfrm>
                <a:off x="1969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2" name="AutoShape 96"/>
            <p:cNvSpPr>
              <a:spLocks noChangeArrowheads="1"/>
            </p:cNvSpPr>
            <p:nvPr/>
          </p:nvSpPr>
          <p:spPr bwMode="auto">
            <a:xfrm>
              <a:off x="2176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3" name="Group 97"/>
            <p:cNvGrpSpPr>
              <a:grpSpLocks/>
            </p:cNvGrpSpPr>
            <p:nvPr/>
          </p:nvGrpSpPr>
          <p:grpSpPr bwMode="auto">
            <a:xfrm>
              <a:off x="2028" y="3221"/>
              <a:ext cx="178" cy="60"/>
              <a:chOff x="2028" y="3221"/>
              <a:chExt cx="178" cy="60"/>
            </a:xfrm>
          </p:grpSpPr>
          <p:sp>
            <p:nvSpPr>
              <p:cNvPr id="8913" name="AutoShape 98"/>
              <p:cNvSpPr>
                <a:spLocks noChangeArrowheads="1"/>
              </p:cNvSpPr>
              <p:nvPr/>
            </p:nvSpPr>
            <p:spPr bwMode="auto">
              <a:xfrm>
                <a:off x="2028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4" name="AutoShape 99"/>
              <p:cNvSpPr>
                <a:spLocks noChangeArrowheads="1"/>
              </p:cNvSpPr>
              <p:nvPr/>
            </p:nvSpPr>
            <p:spPr bwMode="auto">
              <a:xfrm>
                <a:off x="2111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5" name="AutoShape 100"/>
              <p:cNvSpPr>
                <a:spLocks noChangeArrowheads="1"/>
              </p:cNvSpPr>
              <p:nvPr/>
            </p:nvSpPr>
            <p:spPr bwMode="auto">
              <a:xfrm>
                <a:off x="2087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6" name="AutoShape 101"/>
              <p:cNvSpPr>
                <a:spLocks noChangeArrowheads="1"/>
              </p:cNvSpPr>
              <p:nvPr/>
            </p:nvSpPr>
            <p:spPr bwMode="auto">
              <a:xfrm>
                <a:off x="2028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7" name="AutoShape 102"/>
              <p:cNvSpPr>
                <a:spLocks noChangeArrowheads="1"/>
              </p:cNvSpPr>
              <p:nvPr/>
            </p:nvSpPr>
            <p:spPr bwMode="auto">
              <a:xfrm>
                <a:off x="2200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4" name="AutoShape 103"/>
            <p:cNvSpPr>
              <a:spLocks noChangeArrowheads="1"/>
            </p:cNvSpPr>
            <p:nvPr/>
          </p:nvSpPr>
          <p:spPr bwMode="auto">
            <a:xfrm rot="1740000">
              <a:off x="3283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5" name="Group 104"/>
            <p:cNvGrpSpPr>
              <a:grpSpLocks/>
            </p:cNvGrpSpPr>
            <p:nvPr/>
          </p:nvGrpSpPr>
          <p:grpSpPr bwMode="auto">
            <a:xfrm>
              <a:off x="3355" y="3271"/>
              <a:ext cx="427" cy="90"/>
              <a:chOff x="3355" y="3271"/>
              <a:chExt cx="427" cy="90"/>
            </a:xfrm>
          </p:grpSpPr>
          <p:sp>
            <p:nvSpPr>
              <p:cNvPr id="8910" name="AutoShape 105"/>
              <p:cNvSpPr>
                <a:spLocks noChangeArrowheads="1"/>
              </p:cNvSpPr>
              <p:nvPr/>
            </p:nvSpPr>
            <p:spPr bwMode="auto">
              <a:xfrm>
                <a:off x="3521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1" name="AutoShape 106"/>
              <p:cNvSpPr>
                <a:spLocks noChangeArrowheads="1"/>
              </p:cNvSpPr>
              <p:nvPr/>
            </p:nvSpPr>
            <p:spPr bwMode="auto">
              <a:xfrm>
                <a:off x="3355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2" name="AutoShape 107"/>
              <p:cNvSpPr>
                <a:spLocks noChangeArrowheads="1"/>
              </p:cNvSpPr>
              <p:nvPr/>
            </p:nvSpPr>
            <p:spPr bwMode="auto">
              <a:xfrm>
                <a:off x="3355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6" name="AutoShape 108"/>
            <p:cNvSpPr>
              <a:spLocks noChangeArrowheads="1"/>
            </p:cNvSpPr>
            <p:nvPr/>
          </p:nvSpPr>
          <p:spPr bwMode="auto">
            <a:xfrm>
              <a:off x="3562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7" name="Group 109"/>
            <p:cNvGrpSpPr>
              <a:grpSpLocks/>
            </p:cNvGrpSpPr>
            <p:nvPr/>
          </p:nvGrpSpPr>
          <p:grpSpPr bwMode="auto">
            <a:xfrm>
              <a:off x="3414" y="3341"/>
              <a:ext cx="178" cy="60"/>
              <a:chOff x="3414" y="3341"/>
              <a:chExt cx="178" cy="60"/>
            </a:xfrm>
          </p:grpSpPr>
          <p:sp>
            <p:nvSpPr>
              <p:cNvPr id="8905" name="AutoShape 110"/>
              <p:cNvSpPr>
                <a:spLocks noChangeArrowheads="1"/>
              </p:cNvSpPr>
              <p:nvPr/>
            </p:nvSpPr>
            <p:spPr bwMode="auto">
              <a:xfrm>
                <a:off x="3414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6" name="AutoShape 111"/>
              <p:cNvSpPr>
                <a:spLocks noChangeArrowheads="1"/>
              </p:cNvSpPr>
              <p:nvPr/>
            </p:nvSpPr>
            <p:spPr bwMode="auto">
              <a:xfrm>
                <a:off x="3497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7" name="AutoShape 112"/>
              <p:cNvSpPr>
                <a:spLocks noChangeArrowheads="1"/>
              </p:cNvSpPr>
              <p:nvPr/>
            </p:nvSpPr>
            <p:spPr bwMode="auto">
              <a:xfrm>
                <a:off x="3473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8" name="AutoShape 113"/>
              <p:cNvSpPr>
                <a:spLocks noChangeArrowheads="1"/>
              </p:cNvSpPr>
              <p:nvPr/>
            </p:nvSpPr>
            <p:spPr bwMode="auto">
              <a:xfrm>
                <a:off x="3414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9" name="AutoShape 114"/>
              <p:cNvSpPr>
                <a:spLocks noChangeArrowheads="1"/>
              </p:cNvSpPr>
              <p:nvPr/>
            </p:nvSpPr>
            <p:spPr bwMode="auto">
              <a:xfrm>
                <a:off x="3586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8" name="AutoShape 115"/>
            <p:cNvSpPr>
              <a:spLocks noChangeArrowheads="1"/>
            </p:cNvSpPr>
            <p:nvPr/>
          </p:nvSpPr>
          <p:spPr bwMode="auto">
            <a:xfrm rot="1740000">
              <a:off x="2904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9" name="Group 116"/>
            <p:cNvGrpSpPr>
              <a:grpSpLocks/>
            </p:cNvGrpSpPr>
            <p:nvPr/>
          </p:nvGrpSpPr>
          <p:grpSpPr bwMode="auto">
            <a:xfrm>
              <a:off x="2976" y="3271"/>
              <a:ext cx="427" cy="90"/>
              <a:chOff x="2976" y="3271"/>
              <a:chExt cx="427" cy="90"/>
            </a:xfrm>
          </p:grpSpPr>
          <p:sp>
            <p:nvSpPr>
              <p:cNvPr id="8902" name="AutoShape 117"/>
              <p:cNvSpPr>
                <a:spLocks noChangeArrowheads="1"/>
              </p:cNvSpPr>
              <p:nvPr/>
            </p:nvSpPr>
            <p:spPr bwMode="auto">
              <a:xfrm>
                <a:off x="3142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3" name="AutoShape 118"/>
              <p:cNvSpPr>
                <a:spLocks noChangeArrowheads="1"/>
              </p:cNvSpPr>
              <p:nvPr/>
            </p:nvSpPr>
            <p:spPr bwMode="auto">
              <a:xfrm>
                <a:off x="2976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4" name="AutoShape 119"/>
              <p:cNvSpPr>
                <a:spLocks noChangeArrowheads="1"/>
              </p:cNvSpPr>
              <p:nvPr/>
            </p:nvSpPr>
            <p:spPr bwMode="auto">
              <a:xfrm>
                <a:off x="2976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0" name="AutoShape 120"/>
            <p:cNvSpPr>
              <a:spLocks noChangeArrowheads="1"/>
            </p:cNvSpPr>
            <p:nvPr/>
          </p:nvSpPr>
          <p:spPr bwMode="auto">
            <a:xfrm>
              <a:off x="3183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1" name="Group 121"/>
            <p:cNvGrpSpPr>
              <a:grpSpLocks/>
            </p:cNvGrpSpPr>
            <p:nvPr/>
          </p:nvGrpSpPr>
          <p:grpSpPr bwMode="auto">
            <a:xfrm>
              <a:off x="3035" y="3341"/>
              <a:ext cx="178" cy="60"/>
              <a:chOff x="3035" y="3341"/>
              <a:chExt cx="178" cy="60"/>
            </a:xfrm>
          </p:grpSpPr>
          <p:sp>
            <p:nvSpPr>
              <p:cNvPr id="8897" name="AutoShape 122"/>
              <p:cNvSpPr>
                <a:spLocks noChangeArrowheads="1"/>
              </p:cNvSpPr>
              <p:nvPr/>
            </p:nvSpPr>
            <p:spPr bwMode="auto">
              <a:xfrm>
                <a:off x="3035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8" name="AutoShape 123"/>
              <p:cNvSpPr>
                <a:spLocks noChangeArrowheads="1"/>
              </p:cNvSpPr>
              <p:nvPr/>
            </p:nvSpPr>
            <p:spPr bwMode="auto">
              <a:xfrm>
                <a:off x="3118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9" name="AutoShape 124"/>
              <p:cNvSpPr>
                <a:spLocks noChangeArrowheads="1"/>
              </p:cNvSpPr>
              <p:nvPr/>
            </p:nvSpPr>
            <p:spPr bwMode="auto">
              <a:xfrm>
                <a:off x="3094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0" name="AutoShape 125"/>
              <p:cNvSpPr>
                <a:spLocks noChangeArrowheads="1"/>
              </p:cNvSpPr>
              <p:nvPr/>
            </p:nvSpPr>
            <p:spPr bwMode="auto">
              <a:xfrm>
                <a:off x="3035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1" name="AutoShape 126"/>
              <p:cNvSpPr>
                <a:spLocks noChangeArrowheads="1"/>
              </p:cNvSpPr>
              <p:nvPr/>
            </p:nvSpPr>
            <p:spPr bwMode="auto">
              <a:xfrm>
                <a:off x="3207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2" name="AutoShape 127"/>
            <p:cNvSpPr>
              <a:spLocks noChangeArrowheads="1"/>
            </p:cNvSpPr>
            <p:nvPr/>
          </p:nvSpPr>
          <p:spPr bwMode="auto">
            <a:xfrm rot="1740000">
              <a:off x="2525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3" name="Group 128"/>
            <p:cNvGrpSpPr>
              <a:grpSpLocks/>
            </p:cNvGrpSpPr>
            <p:nvPr/>
          </p:nvGrpSpPr>
          <p:grpSpPr bwMode="auto">
            <a:xfrm>
              <a:off x="2597" y="3271"/>
              <a:ext cx="427" cy="90"/>
              <a:chOff x="2597" y="3271"/>
              <a:chExt cx="427" cy="90"/>
            </a:xfrm>
          </p:grpSpPr>
          <p:sp>
            <p:nvSpPr>
              <p:cNvPr id="8894" name="AutoShape 129"/>
              <p:cNvSpPr>
                <a:spLocks noChangeArrowheads="1"/>
              </p:cNvSpPr>
              <p:nvPr/>
            </p:nvSpPr>
            <p:spPr bwMode="auto">
              <a:xfrm>
                <a:off x="2763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5" name="AutoShape 130"/>
              <p:cNvSpPr>
                <a:spLocks noChangeArrowheads="1"/>
              </p:cNvSpPr>
              <p:nvPr/>
            </p:nvSpPr>
            <p:spPr bwMode="auto">
              <a:xfrm>
                <a:off x="2597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6" name="AutoShape 131"/>
              <p:cNvSpPr>
                <a:spLocks noChangeArrowheads="1"/>
              </p:cNvSpPr>
              <p:nvPr/>
            </p:nvSpPr>
            <p:spPr bwMode="auto">
              <a:xfrm>
                <a:off x="2597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4" name="AutoShape 132"/>
            <p:cNvSpPr>
              <a:spLocks noChangeArrowheads="1"/>
            </p:cNvSpPr>
            <p:nvPr/>
          </p:nvSpPr>
          <p:spPr bwMode="auto">
            <a:xfrm>
              <a:off x="2804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5" name="Group 133"/>
            <p:cNvGrpSpPr>
              <a:grpSpLocks/>
            </p:cNvGrpSpPr>
            <p:nvPr/>
          </p:nvGrpSpPr>
          <p:grpSpPr bwMode="auto">
            <a:xfrm>
              <a:off x="2656" y="3341"/>
              <a:ext cx="178" cy="60"/>
              <a:chOff x="2656" y="3341"/>
              <a:chExt cx="178" cy="60"/>
            </a:xfrm>
          </p:grpSpPr>
          <p:sp>
            <p:nvSpPr>
              <p:cNvPr id="8889" name="AutoShape 134"/>
              <p:cNvSpPr>
                <a:spLocks noChangeArrowheads="1"/>
              </p:cNvSpPr>
              <p:nvPr/>
            </p:nvSpPr>
            <p:spPr bwMode="auto">
              <a:xfrm>
                <a:off x="2656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0" name="AutoShape 135"/>
              <p:cNvSpPr>
                <a:spLocks noChangeArrowheads="1"/>
              </p:cNvSpPr>
              <p:nvPr/>
            </p:nvSpPr>
            <p:spPr bwMode="auto">
              <a:xfrm>
                <a:off x="2739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1" name="AutoShape 136"/>
              <p:cNvSpPr>
                <a:spLocks noChangeArrowheads="1"/>
              </p:cNvSpPr>
              <p:nvPr/>
            </p:nvSpPr>
            <p:spPr bwMode="auto">
              <a:xfrm>
                <a:off x="2715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2" name="AutoShape 137"/>
              <p:cNvSpPr>
                <a:spLocks noChangeArrowheads="1"/>
              </p:cNvSpPr>
              <p:nvPr/>
            </p:nvSpPr>
            <p:spPr bwMode="auto">
              <a:xfrm>
                <a:off x="2656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3" name="AutoShape 138"/>
              <p:cNvSpPr>
                <a:spLocks noChangeArrowheads="1"/>
              </p:cNvSpPr>
              <p:nvPr/>
            </p:nvSpPr>
            <p:spPr bwMode="auto">
              <a:xfrm>
                <a:off x="2828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6" name="AutoShape 139"/>
            <p:cNvSpPr>
              <a:spLocks noChangeArrowheads="1"/>
            </p:cNvSpPr>
            <p:nvPr/>
          </p:nvSpPr>
          <p:spPr bwMode="auto">
            <a:xfrm rot="1740000">
              <a:off x="2146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7" name="Group 140"/>
            <p:cNvGrpSpPr>
              <a:grpSpLocks/>
            </p:cNvGrpSpPr>
            <p:nvPr/>
          </p:nvGrpSpPr>
          <p:grpSpPr bwMode="auto">
            <a:xfrm>
              <a:off x="2218" y="3271"/>
              <a:ext cx="427" cy="90"/>
              <a:chOff x="2218" y="3271"/>
              <a:chExt cx="427" cy="90"/>
            </a:xfrm>
          </p:grpSpPr>
          <p:sp>
            <p:nvSpPr>
              <p:cNvPr id="8886" name="AutoShape 141"/>
              <p:cNvSpPr>
                <a:spLocks noChangeArrowheads="1"/>
              </p:cNvSpPr>
              <p:nvPr/>
            </p:nvSpPr>
            <p:spPr bwMode="auto">
              <a:xfrm>
                <a:off x="2384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7" name="AutoShape 142"/>
              <p:cNvSpPr>
                <a:spLocks noChangeArrowheads="1"/>
              </p:cNvSpPr>
              <p:nvPr/>
            </p:nvSpPr>
            <p:spPr bwMode="auto">
              <a:xfrm>
                <a:off x="2218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8" name="AutoShape 143"/>
              <p:cNvSpPr>
                <a:spLocks noChangeArrowheads="1"/>
              </p:cNvSpPr>
              <p:nvPr/>
            </p:nvSpPr>
            <p:spPr bwMode="auto">
              <a:xfrm>
                <a:off x="2218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8" name="AutoShape 144"/>
            <p:cNvSpPr>
              <a:spLocks noChangeArrowheads="1"/>
            </p:cNvSpPr>
            <p:nvPr/>
          </p:nvSpPr>
          <p:spPr bwMode="auto">
            <a:xfrm>
              <a:off x="2425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9" name="Group 145"/>
            <p:cNvGrpSpPr>
              <a:grpSpLocks/>
            </p:cNvGrpSpPr>
            <p:nvPr/>
          </p:nvGrpSpPr>
          <p:grpSpPr bwMode="auto">
            <a:xfrm>
              <a:off x="2277" y="3341"/>
              <a:ext cx="178" cy="60"/>
              <a:chOff x="2277" y="3341"/>
              <a:chExt cx="178" cy="60"/>
            </a:xfrm>
          </p:grpSpPr>
          <p:sp>
            <p:nvSpPr>
              <p:cNvPr id="8881" name="AutoShape 146"/>
              <p:cNvSpPr>
                <a:spLocks noChangeArrowheads="1"/>
              </p:cNvSpPr>
              <p:nvPr/>
            </p:nvSpPr>
            <p:spPr bwMode="auto">
              <a:xfrm>
                <a:off x="2277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2" name="AutoShape 147"/>
              <p:cNvSpPr>
                <a:spLocks noChangeArrowheads="1"/>
              </p:cNvSpPr>
              <p:nvPr/>
            </p:nvSpPr>
            <p:spPr bwMode="auto">
              <a:xfrm>
                <a:off x="2360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3" name="AutoShape 148"/>
              <p:cNvSpPr>
                <a:spLocks noChangeArrowheads="1"/>
              </p:cNvSpPr>
              <p:nvPr/>
            </p:nvSpPr>
            <p:spPr bwMode="auto">
              <a:xfrm>
                <a:off x="2336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4" name="AutoShape 149"/>
              <p:cNvSpPr>
                <a:spLocks noChangeArrowheads="1"/>
              </p:cNvSpPr>
              <p:nvPr/>
            </p:nvSpPr>
            <p:spPr bwMode="auto">
              <a:xfrm>
                <a:off x="2277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5" name="AutoShape 150"/>
              <p:cNvSpPr>
                <a:spLocks noChangeArrowheads="1"/>
              </p:cNvSpPr>
              <p:nvPr/>
            </p:nvSpPr>
            <p:spPr bwMode="auto">
              <a:xfrm>
                <a:off x="2449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0" name="AutoShape 151"/>
            <p:cNvSpPr>
              <a:spLocks noChangeArrowheads="1"/>
            </p:cNvSpPr>
            <p:nvPr/>
          </p:nvSpPr>
          <p:spPr bwMode="auto">
            <a:xfrm rot="1740000">
              <a:off x="3532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1" name="Group 152"/>
            <p:cNvGrpSpPr>
              <a:grpSpLocks/>
            </p:cNvGrpSpPr>
            <p:nvPr/>
          </p:nvGrpSpPr>
          <p:grpSpPr bwMode="auto">
            <a:xfrm>
              <a:off x="3604" y="3391"/>
              <a:ext cx="427" cy="90"/>
              <a:chOff x="3604" y="3391"/>
              <a:chExt cx="427" cy="90"/>
            </a:xfrm>
          </p:grpSpPr>
          <p:sp>
            <p:nvSpPr>
              <p:cNvPr id="8878" name="AutoShape 153"/>
              <p:cNvSpPr>
                <a:spLocks noChangeArrowheads="1"/>
              </p:cNvSpPr>
              <p:nvPr/>
            </p:nvSpPr>
            <p:spPr bwMode="auto">
              <a:xfrm>
                <a:off x="3770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9" name="AutoShape 154"/>
              <p:cNvSpPr>
                <a:spLocks noChangeArrowheads="1"/>
              </p:cNvSpPr>
              <p:nvPr/>
            </p:nvSpPr>
            <p:spPr bwMode="auto">
              <a:xfrm>
                <a:off x="3604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0" name="AutoShape 155"/>
              <p:cNvSpPr>
                <a:spLocks noChangeArrowheads="1"/>
              </p:cNvSpPr>
              <p:nvPr/>
            </p:nvSpPr>
            <p:spPr bwMode="auto">
              <a:xfrm>
                <a:off x="3604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2" name="AutoShape 156"/>
            <p:cNvSpPr>
              <a:spLocks noChangeArrowheads="1"/>
            </p:cNvSpPr>
            <p:nvPr/>
          </p:nvSpPr>
          <p:spPr bwMode="auto">
            <a:xfrm>
              <a:off x="3811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3" name="Group 157"/>
            <p:cNvGrpSpPr>
              <a:grpSpLocks/>
            </p:cNvGrpSpPr>
            <p:nvPr/>
          </p:nvGrpSpPr>
          <p:grpSpPr bwMode="auto">
            <a:xfrm>
              <a:off x="3663" y="3461"/>
              <a:ext cx="178" cy="60"/>
              <a:chOff x="3663" y="3461"/>
              <a:chExt cx="178" cy="60"/>
            </a:xfrm>
          </p:grpSpPr>
          <p:sp>
            <p:nvSpPr>
              <p:cNvPr id="8873" name="AutoShape 158"/>
              <p:cNvSpPr>
                <a:spLocks noChangeArrowheads="1"/>
              </p:cNvSpPr>
              <p:nvPr/>
            </p:nvSpPr>
            <p:spPr bwMode="auto">
              <a:xfrm>
                <a:off x="3663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4" name="AutoShape 159"/>
              <p:cNvSpPr>
                <a:spLocks noChangeArrowheads="1"/>
              </p:cNvSpPr>
              <p:nvPr/>
            </p:nvSpPr>
            <p:spPr bwMode="auto">
              <a:xfrm>
                <a:off x="3746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5" name="AutoShape 160"/>
              <p:cNvSpPr>
                <a:spLocks noChangeArrowheads="1"/>
              </p:cNvSpPr>
              <p:nvPr/>
            </p:nvSpPr>
            <p:spPr bwMode="auto">
              <a:xfrm>
                <a:off x="3722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6" name="AutoShape 161"/>
              <p:cNvSpPr>
                <a:spLocks noChangeArrowheads="1"/>
              </p:cNvSpPr>
              <p:nvPr/>
            </p:nvSpPr>
            <p:spPr bwMode="auto">
              <a:xfrm>
                <a:off x="3663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7" name="AutoShape 162"/>
              <p:cNvSpPr>
                <a:spLocks noChangeArrowheads="1"/>
              </p:cNvSpPr>
              <p:nvPr/>
            </p:nvSpPr>
            <p:spPr bwMode="auto">
              <a:xfrm>
                <a:off x="3835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4" name="AutoShape 163"/>
            <p:cNvSpPr>
              <a:spLocks noChangeArrowheads="1"/>
            </p:cNvSpPr>
            <p:nvPr/>
          </p:nvSpPr>
          <p:spPr bwMode="auto">
            <a:xfrm rot="1740000">
              <a:off x="3153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5" name="Group 164"/>
            <p:cNvGrpSpPr>
              <a:grpSpLocks/>
            </p:cNvGrpSpPr>
            <p:nvPr/>
          </p:nvGrpSpPr>
          <p:grpSpPr bwMode="auto">
            <a:xfrm>
              <a:off x="3225" y="3391"/>
              <a:ext cx="427" cy="90"/>
              <a:chOff x="3225" y="3391"/>
              <a:chExt cx="427" cy="90"/>
            </a:xfrm>
          </p:grpSpPr>
          <p:sp>
            <p:nvSpPr>
              <p:cNvPr id="8870" name="AutoShape 165"/>
              <p:cNvSpPr>
                <a:spLocks noChangeArrowheads="1"/>
              </p:cNvSpPr>
              <p:nvPr/>
            </p:nvSpPr>
            <p:spPr bwMode="auto">
              <a:xfrm>
                <a:off x="3391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1" name="AutoShape 166"/>
              <p:cNvSpPr>
                <a:spLocks noChangeArrowheads="1"/>
              </p:cNvSpPr>
              <p:nvPr/>
            </p:nvSpPr>
            <p:spPr bwMode="auto">
              <a:xfrm>
                <a:off x="3225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2" name="AutoShape 167"/>
              <p:cNvSpPr>
                <a:spLocks noChangeArrowheads="1"/>
              </p:cNvSpPr>
              <p:nvPr/>
            </p:nvSpPr>
            <p:spPr bwMode="auto">
              <a:xfrm>
                <a:off x="3225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6" name="AutoShape 168"/>
            <p:cNvSpPr>
              <a:spLocks noChangeArrowheads="1"/>
            </p:cNvSpPr>
            <p:nvPr/>
          </p:nvSpPr>
          <p:spPr bwMode="auto">
            <a:xfrm>
              <a:off x="3432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7" name="Group 169"/>
            <p:cNvGrpSpPr>
              <a:grpSpLocks/>
            </p:cNvGrpSpPr>
            <p:nvPr/>
          </p:nvGrpSpPr>
          <p:grpSpPr bwMode="auto">
            <a:xfrm>
              <a:off x="3284" y="3461"/>
              <a:ext cx="178" cy="60"/>
              <a:chOff x="3284" y="3461"/>
              <a:chExt cx="178" cy="60"/>
            </a:xfrm>
          </p:grpSpPr>
          <p:sp>
            <p:nvSpPr>
              <p:cNvPr id="8865" name="AutoShape 170"/>
              <p:cNvSpPr>
                <a:spLocks noChangeArrowheads="1"/>
              </p:cNvSpPr>
              <p:nvPr/>
            </p:nvSpPr>
            <p:spPr bwMode="auto">
              <a:xfrm>
                <a:off x="3284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6" name="AutoShape 171"/>
              <p:cNvSpPr>
                <a:spLocks noChangeArrowheads="1"/>
              </p:cNvSpPr>
              <p:nvPr/>
            </p:nvSpPr>
            <p:spPr bwMode="auto">
              <a:xfrm>
                <a:off x="3367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7" name="AutoShape 172"/>
              <p:cNvSpPr>
                <a:spLocks noChangeArrowheads="1"/>
              </p:cNvSpPr>
              <p:nvPr/>
            </p:nvSpPr>
            <p:spPr bwMode="auto">
              <a:xfrm>
                <a:off x="3343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8" name="AutoShape 173"/>
              <p:cNvSpPr>
                <a:spLocks noChangeArrowheads="1"/>
              </p:cNvSpPr>
              <p:nvPr/>
            </p:nvSpPr>
            <p:spPr bwMode="auto">
              <a:xfrm>
                <a:off x="3284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9" name="AutoShape 174"/>
              <p:cNvSpPr>
                <a:spLocks noChangeArrowheads="1"/>
              </p:cNvSpPr>
              <p:nvPr/>
            </p:nvSpPr>
            <p:spPr bwMode="auto">
              <a:xfrm>
                <a:off x="3456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8" name="AutoShape 175"/>
            <p:cNvSpPr>
              <a:spLocks noChangeArrowheads="1"/>
            </p:cNvSpPr>
            <p:nvPr/>
          </p:nvSpPr>
          <p:spPr bwMode="auto">
            <a:xfrm rot="1740000">
              <a:off x="2774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9" name="Group 176"/>
            <p:cNvGrpSpPr>
              <a:grpSpLocks/>
            </p:cNvGrpSpPr>
            <p:nvPr/>
          </p:nvGrpSpPr>
          <p:grpSpPr bwMode="auto">
            <a:xfrm>
              <a:off x="2846" y="3391"/>
              <a:ext cx="427" cy="90"/>
              <a:chOff x="2846" y="3391"/>
              <a:chExt cx="427" cy="90"/>
            </a:xfrm>
          </p:grpSpPr>
          <p:sp>
            <p:nvSpPr>
              <p:cNvPr id="8862" name="AutoShape 177"/>
              <p:cNvSpPr>
                <a:spLocks noChangeArrowheads="1"/>
              </p:cNvSpPr>
              <p:nvPr/>
            </p:nvSpPr>
            <p:spPr bwMode="auto">
              <a:xfrm>
                <a:off x="3012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3" name="AutoShape 178"/>
              <p:cNvSpPr>
                <a:spLocks noChangeArrowheads="1"/>
              </p:cNvSpPr>
              <p:nvPr/>
            </p:nvSpPr>
            <p:spPr bwMode="auto">
              <a:xfrm>
                <a:off x="2846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4" name="AutoShape 179"/>
              <p:cNvSpPr>
                <a:spLocks noChangeArrowheads="1"/>
              </p:cNvSpPr>
              <p:nvPr/>
            </p:nvSpPr>
            <p:spPr bwMode="auto">
              <a:xfrm>
                <a:off x="2846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0" name="AutoShape 180"/>
            <p:cNvSpPr>
              <a:spLocks noChangeArrowheads="1"/>
            </p:cNvSpPr>
            <p:nvPr/>
          </p:nvSpPr>
          <p:spPr bwMode="auto">
            <a:xfrm>
              <a:off x="3053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1" name="Group 181"/>
            <p:cNvGrpSpPr>
              <a:grpSpLocks/>
            </p:cNvGrpSpPr>
            <p:nvPr/>
          </p:nvGrpSpPr>
          <p:grpSpPr bwMode="auto">
            <a:xfrm>
              <a:off x="2905" y="3461"/>
              <a:ext cx="178" cy="60"/>
              <a:chOff x="2905" y="3461"/>
              <a:chExt cx="178" cy="60"/>
            </a:xfrm>
          </p:grpSpPr>
          <p:sp>
            <p:nvSpPr>
              <p:cNvPr id="8857" name="AutoShape 182"/>
              <p:cNvSpPr>
                <a:spLocks noChangeArrowheads="1"/>
              </p:cNvSpPr>
              <p:nvPr/>
            </p:nvSpPr>
            <p:spPr bwMode="auto">
              <a:xfrm>
                <a:off x="2905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8" name="AutoShape 183"/>
              <p:cNvSpPr>
                <a:spLocks noChangeArrowheads="1"/>
              </p:cNvSpPr>
              <p:nvPr/>
            </p:nvSpPr>
            <p:spPr bwMode="auto">
              <a:xfrm>
                <a:off x="2988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9" name="AutoShape 184"/>
              <p:cNvSpPr>
                <a:spLocks noChangeArrowheads="1"/>
              </p:cNvSpPr>
              <p:nvPr/>
            </p:nvSpPr>
            <p:spPr bwMode="auto">
              <a:xfrm>
                <a:off x="2964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0" name="AutoShape 185"/>
              <p:cNvSpPr>
                <a:spLocks noChangeArrowheads="1"/>
              </p:cNvSpPr>
              <p:nvPr/>
            </p:nvSpPr>
            <p:spPr bwMode="auto">
              <a:xfrm>
                <a:off x="2905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1" name="AutoShape 186"/>
              <p:cNvSpPr>
                <a:spLocks noChangeArrowheads="1"/>
              </p:cNvSpPr>
              <p:nvPr/>
            </p:nvSpPr>
            <p:spPr bwMode="auto">
              <a:xfrm>
                <a:off x="3077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2" name="AutoShape 187"/>
            <p:cNvSpPr>
              <a:spLocks noChangeArrowheads="1"/>
            </p:cNvSpPr>
            <p:nvPr/>
          </p:nvSpPr>
          <p:spPr bwMode="auto">
            <a:xfrm rot="1740000">
              <a:off x="2395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3" name="Group 188"/>
            <p:cNvGrpSpPr>
              <a:grpSpLocks/>
            </p:cNvGrpSpPr>
            <p:nvPr/>
          </p:nvGrpSpPr>
          <p:grpSpPr bwMode="auto">
            <a:xfrm>
              <a:off x="2467" y="3391"/>
              <a:ext cx="427" cy="90"/>
              <a:chOff x="2467" y="3391"/>
              <a:chExt cx="427" cy="90"/>
            </a:xfrm>
          </p:grpSpPr>
          <p:sp>
            <p:nvSpPr>
              <p:cNvPr id="8854" name="AutoShape 189"/>
              <p:cNvSpPr>
                <a:spLocks noChangeArrowheads="1"/>
              </p:cNvSpPr>
              <p:nvPr/>
            </p:nvSpPr>
            <p:spPr bwMode="auto">
              <a:xfrm>
                <a:off x="2633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5" name="AutoShape 190"/>
              <p:cNvSpPr>
                <a:spLocks noChangeArrowheads="1"/>
              </p:cNvSpPr>
              <p:nvPr/>
            </p:nvSpPr>
            <p:spPr bwMode="auto">
              <a:xfrm>
                <a:off x="2467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6" name="AutoShape 191"/>
              <p:cNvSpPr>
                <a:spLocks noChangeArrowheads="1"/>
              </p:cNvSpPr>
              <p:nvPr/>
            </p:nvSpPr>
            <p:spPr bwMode="auto">
              <a:xfrm>
                <a:off x="2467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4" name="AutoShape 192"/>
            <p:cNvSpPr>
              <a:spLocks noChangeArrowheads="1"/>
            </p:cNvSpPr>
            <p:nvPr/>
          </p:nvSpPr>
          <p:spPr bwMode="auto">
            <a:xfrm>
              <a:off x="2674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5" name="Group 193"/>
            <p:cNvGrpSpPr>
              <a:grpSpLocks/>
            </p:cNvGrpSpPr>
            <p:nvPr/>
          </p:nvGrpSpPr>
          <p:grpSpPr bwMode="auto">
            <a:xfrm>
              <a:off x="2526" y="3461"/>
              <a:ext cx="178" cy="60"/>
              <a:chOff x="2526" y="3461"/>
              <a:chExt cx="178" cy="60"/>
            </a:xfrm>
          </p:grpSpPr>
          <p:sp>
            <p:nvSpPr>
              <p:cNvPr id="8849" name="AutoShape 194"/>
              <p:cNvSpPr>
                <a:spLocks noChangeArrowheads="1"/>
              </p:cNvSpPr>
              <p:nvPr/>
            </p:nvSpPr>
            <p:spPr bwMode="auto">
              <a:xfrm>
                <a:off x="2526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0" name="AutoShape 195"/>
              <p:cNvSpPr>
                <a:spLocks noChangeArrowheads="1"/>
              </p:cNvSpPr>
              <p:nvPr/>
            </p:nvSpPr>
            <p:spPr bwMode="auto">
              <a:xfrm>
                <a:off x="2609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1" name="AutoShape 196"/>
              <p:cNvSpPr>
                <a:spLocks noChangeArrowheads="1"/>
              </p:cNvSpPr>
              <p:nvPr/>
            </p:nvSpPr>
            <p:spPr bwMode="auto">
              <a:xfrm>
                <a:off x="2585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2" name="AutoShape 197"/>
              <p:cNvSpPr>
                <a:spLocks noChangeArrowheads="1"/>
              </p:cNvSpPr>
              <p:nvPr/>
            </p:nvSpPr>
            <p:spPr bwMode="auto">
              <a:xfrm>
                <a:off x="2526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3" name="AutoShape 198"/>
              <p:cNvSpPr>
                <a:spLocks noChangeArrowheads="1"/>
              </p:cNvSpPr>
              <p:nvPr/>
            </p:nvSpPr>
            <p:spPr bwMode="auto">
              <a:xfrm>
                <a:off x="2698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6" name="AutoShape 199"/>
            <p:cNvSpPr>
              <a:spLocks noChangeArrowheads="1"/>
            </p:cNvSpPr>
            <p:nvPr/>
          </p:nvSpPr>
          <p:spPr bwMode="auto">
            <a:xfrm rot="1740000">
              <a:off x="1270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7" name="Group 200"/>
            <p:cNvGrpSpPr>
              <a:grpSpLocks/>
            </p:cNvGrpSpPr>
            <p:nvPr/>
          </p:nvGrpSpPr>
          <p:grpSpPr bwMode="auto">
            <a:xfrm>
              <a:off x="1342" y="3031"/>
              <a:ext cx="427" cy="90"/>
              <a:chOff x="1342" y="3031"/>
              <a:chExt cx="427" cy="90"/>
            </a:xfrm>
          </p:grpSpPr>
          <p:sp>
            <p:nvSpPr>
              <p:cNvPr id="8846" name="AutoShape 201"/>
              <p:cNvSpPr>
                <a:spLocks noChangeArrowheads="1"/>
              </p:cNvSpPr>
              <p:nvPr/>
            </p:nvSpPr>
            <p:spPr bwMode="auto">
              <a:xfrm>
                <a:off x="1508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7" name="AutoShape 202"/>
              <p:cNvSpPr>
                <a:spLocks noChangeArrowheads="1"/>
              </p:cNvSpPr>
              <p:nvPr/>
            </p:nvSpPr>
            <p:spPr bwMode="auto">
              <a:xfrm>
                <a:off x="1342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8" name="AutoShape 203"/>
              <p:cNvSpPr>
                <a:spLocks noChangeArrowheads="1"/>
              </p:cNvSpPr>
              <p:nvPr/>
            </p:nvSpPr>
            <p:spPr bwMode="auto">
              <a:xfrm>
                <a:off x="1342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8" name="AutoShape 204"/>
            <p:cNvSpPr>
              <a:spLocks noChangeArrowheads="1"/>
            </p:cNvSpPr>
            <p:nvPr/>
          </p:nvSpPr>
          <p:spPr bwMode="auto">
            <a:xfrm>
              <a:off x="1549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9" name="Group 205"/>
            <p:cNvGrpSpPr>
              <a:grpSpLocks/>
            </p:cNvGrpSpPr>
            <p:nvPr/>
          </p:nvGrpSpPr>
          <p:grpSpPr bwMode="auto">
            <a:xfrm>
              <a:off x="1401" y="3101"/>
              <a:ext cx="178" cy="60"/>
              <a:chOff x="1401" y="3101"/>
              <a:chExt cx="178" cy="60"/>
            </a:xfrm>
          </p:grpSpPr>
          <p:sp>
            <p:nvSpPr>
              <p:cNvPr id="8841" name="AutoShape 206"/>
              <p:cNvSpPr>
                <a:spLocks noChangeArrowheads="1"/>
              </p:cNvSpPr>
              <p:nvPr/>
            </p:nvSpPr>
            <p:spPr bwMode="auto">
              <a:xfrm>
                <a:off x="1401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2" name="AutoShape 207"/>
              <p:cNvSpPr>
                <a:spLocks noChangeArrowheads="1"/>
              </p:cNvSpPr>
              <p:nvPr/>
            </p:nvSpPr>
            <p:spPr bwMode="auto">
              <a:xfrm>
                <a:off x="1484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3" name="AutoShape 208"/>
              <p:cNvSpPr>
                <a:spLocks noChangeArrowheads="1"/>
              </p:cNvSpPr>
              <p:nvPr/>
            </p:nvSpPr>
            <p:spPr bwMode="auto">
              <a:xfrm>
                <a:off x="1460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4" name="AutoShape 209"/>
              <p:cNvSpPr>
                <a:spLocks noChangeArrowheads="1"/>
              </p:cNvSpPr>
              <p:nvPr/>
            </p:nvSpPr>
            <p:spPr bwMode="auto">
              <a:xfrm>
                <a:off x="1401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5" name="AutoShape 210"/>
              <p:cNvSpPr>
                <a:spLocks noChangeArrowheads="1"/>
              </p:cNvSpPr>
              <p:nvPr/>
            </p:nvSpPr>
            <p:spPr bwMode="auto">
              <a:xfrm>
                <a:off x="1573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0" name="AutoShape 211"/>
            <p:cNvSpPr>
              <a:spLocks noChangeArrowheads="1"/>
            </p:cNvSpPr>
            <p:nvPr/>
          </p:nvSpPr>
          <p:spPr bwMode="auto">
            <a:xfrm rot="1740000">
              <a:off x="891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1" name="Group 212"/>
            <p:cNvGrpSpPr>
              <a:grpSpLocks/>
            </p:cNvGrpSpPr>
            <p:nvPr/>
          </p:nvGrpSpPr>
          <p:grpSpPr bwMode="auto">
            <a:xfrm>
              <a:off x="963" y="3031"/>
              <a:ext cx="427" cy="90"/>
              <a:chOff x="963" y="3031"/>
              <a:chExt cx="427" cy="90"/>
            </a:xfrm>
          </p:grpSpPr>
          <p:sp>
            <p:nvSpPr>
              <p:cNvPr id="8838" name="AutoShape 213"/>
              <p:cNvSpPr>
                <a:spLocks noChangeArrowheads="1"/>
              </p:cNvSpPr>
              <p:nvPr/>
            </p:nvSpPr>
            <p:spPr bwMode="auto">
              <a:xfrm>
                <a:off x="1129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9" name="AutoShape 214"/>
              <p:cNvSpPr>
                <a:spLocks noChangeArrowheads="1"/>
              </p:cNvSpPr>
              <p:nvPr/>
            </p:nvSpPr>
            <p:spPr bwMode="auto">
              <a:xfrm>
                <a:off x="963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0" name="AutoShape 215"/>
              <p:cNvSpPr>
                <a:spLocks noChangeArrowheads="1"/>
              </p:cNvSpPr>
              <p:nvPr/>
            </p:nvSpPr>
            <p:spPr bwMode="auto">
              <a:xfrm>
                <a:off x="963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2" name="AutoShape 216"/>
            <p:cNvSpPr>
              <a:spLocks noChangeArrowheads="1"/>
            </p:cNvSpPr>
            <p:nvPr/>
          </p:nvSpPr>
          <p:spPr bwMode="auto">
            <a:xfrm>
              <a:off x="1170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3" name="Group 217"/>
            <p:cNvGrpSpPr>
              <a:grpSpLocks/>
            </p:cNvGrpSpPr>
            <p:nvPr/>
          </p:nvGrpSpPr>
          <p:grpSpPr bwMode="auto">
            <a:xfrm>
              <a:off x="1022" y="3101"/>
              <a:ext cx="178" cy="60"/>
              <a:chOff x="1022" y="3101"/>
              <a:chExt cx="178" cy="60"/>
            </a:xfrm>
          </p:grpSpPr>
          <p:sp>
            <p:nvSpPr>
              <p:cNvPr id="8833" name="AutoShape 218"/>
              <p:cNvSpPr>
                <a:spLocks noChangeArrowheads="1"/>
              </p:cNvSpPr>
              <p:nvPr/>
            </p:nvSpPr>
            <p:spPr bwMode="auto">
              <a:xfrm>
                <a:off x="1022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4" name="AutoShape 219"/>
              <p:cNvSpPr>
                <a:spLocks noChangeArrowheads="1"/>
              </p:cNvSpPr>
              <p:nvPr/>
            </p:nvSpPr>
            <p:spPr bwMode="auto">
              <a:xfrm>
                <a:off x="1105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5" name="AutoShape 220"/>
              <p:cNvSpPr>
                <a:spLocks noChangeArrowheads="1"/>
              </p:cNvSpPr>
              <p:nvPr/>
            </p:nvSpPr>
            <p:spPr bwMode="auto">
              <a:xfrm>
                <a:off x="1081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6" name="AutoShape 221"/>
              <p:cNvSpPr>
                <a:spLocks noChangeArrowheads="1"/>
              </p:cNvSpPr>
              <p:nvPr/>
            </p:nvSpPr>
            <p:spPr bwMode="auto">
              <a:xfrm>
                <a:off x="1022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7" name="AutoShape 222"/>
              <p:cNvSpPr>
                <a:spLocks noChangeArrowheads="1"/>
              </p:cNvSpPr>
              <p:nvPr/>
            </p:nvSpPr>
            <p:spPr bwMode="auto">
              <a:xfrm>
                <a:off x="1194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4" name="AutoShape 223"/>
            <p:cNvSpPr>
              <a:spLocks noChangeArrowheads="1"/>
            </p:cNvSpPr>
            <p:nvPr/>
          </p:nvSpPr>
          <p:spPr bwMode="auto">
            <a:xfrm rot="1740000">
              <a:off x="512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5" name="Group 224"/>
            <p:cNvGrpSpPr>
              <a:grpSpLocks/>
            </p:cNvGrpSpPr>
            <p:nvPr/>
          </p:nvGrpSpPr>
          <p:grpSpPr bwMode="auto">
            <a:xfrm>
              <a:off x="584" y="3031"/>
              <a:ext cx="427" cy="90"/>
              <a:chOff x="584" y="3031"/>
              <a:chExt cx="427" cy="90"/>
            </a:xfrm>
          </p:grpSpPr>
          <p:sp>
            <p:nvSpPr>
              <p:cNvPr id="8830" name="AutoShape 225"/>
              <p:cNvSpPr>
                <a:spLocks noChangeArrowheads="1"/>
              </p:cNvSpPr>
              <p:nvPr/>
            </p:nvSpPr>
            <p:spPr bwMode="auto">
              <a:xfrm>
                <a:off x="750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1" name="AutoShape 226"/>
              <p:cNvSpPr>
                <a:spLocks noChangeArrowheads="1"/>
              </p:cNvSpPr>
              <p:nvPr/>
            </p:nvSpPr>
            <p:spPr bwMode="auto">
              <a:xfrm>
                <a:off x="584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2" name="AutoShape 227"/>
              <p:cNvSpPr>
                <a:spLocks noChangeArrowheads="1"/>
              </p:cNvSpPr>
              <p:nvPr/>
            </p:nvSpPr>
            <p:spPr bwMode="auto">
              <a:xfrm>
                <a:off x="584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6" name="AutoShape 228"/>
            <p:cNvSpPr>
              <a:spLocks noChangeArrowheads="1"/>
            </p:cNvSpPr>
            <p:nvPr/>
          </p:nvSpPr>
          <p:spPr bwMode="auto">
            <a:xfrm>
              <a:off x="791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7" name="Group 229"/>
            <p:cNvGrpSpPr>
              <a:grpSpLocks/>
            </p:cNvGrpSpPr>
            <p:nvPr/>
          </p:nvGrpSpPr>
          <p:grpSpPr bwMode="auto">
            <a:xfrm>
              <a:off x="643" y="3101"/>
              <a:ext cx="178" cy="60"/>
              <a:chOff x="643" y="3101"/>
              <a:chExt cx="178" cy="60"/>
            </a:xfrm>
          </p:grpSpPr>
          <p:sp>
            <p:nvSpPr>
              <p:cNvPr id="8825" name="AutoShape 230"/>
              <p:cNvSpPr>
                <a:spLocks noChangeArrowheads="1"/>
              </p:cNvSpPr>
              <p:nvPr/>
            </p:nvSpPr>
            <p:spPr bwMode="auto">
              <a:xfrm>
                <a:off x="643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6" name="AutoShape 231"/>
              <p:cNvSpPr>
                <a:spLocks noChangeArrowheads="1"/>
              </p:cNvSpPr>
              <p:nvPr/>
            </p:nvSpPr>
            <p:spPr bwMode="auto">
              <a:xfrm>
                <a:off x="726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7" name="AutoShape 232"/>
              <p:cNvSpPr>
                <a:spLocks noChangeArrowheads="1"/>
              </p:cNvSpPr>
              <p:nvPr/>
            </p:nvSpPr>
            <p:spPr bwMode="auto">
              <a:xfrm>
                <a:off x="702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8" name="AutoShape 233"/>
              <p:cNvSpPr>
                <a:spLocks noChangeArrowheads="1"/>
              </p:cNvSpPr>
              <p:nvPr/>
            </p:nvSpPr>
            <p:spPr bwMode="auto">
              <a:xfrm>
                <a:off x="643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9" name="AutoShape 234"/>
              <p:cNvSpPr>
                <a:spLocks noChangeArrowheads="1"/>
              </p:cNvSpPr>
              <p:nvPr/>
            </p:nvSpPr>
            <p:spPr bwMode="auto">
              <a:xfrm>
                <a:off x="815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8" name="AutoShape 235"/>
            <p:cNvSpPr>
              <a:spLocks noChangeArrowheads="1"/>
            </p:cNvSpPr>
            <p:nvPr/>
          </p:nvSpPr>
          <p:spPr bwMode="auto">
            <a:xfrm rot="1740000">
              <a:off x="133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9" name="Group 236"/>
            <p:cNvGrpSpPr>
              <a:grpSpLocks/>
            </p:cNvGrpSpPr>
            <p:nvPr/>
          </p:nvGrpSpPr>
          <p:grpSpPr bwMode="auto">
            <a:xfrm>
              <a:off x="205" y="3031"/>
              <a:ext cx="427" cy="90"/>
              <a:chOff x="205" y="3031"/>
              <a:chExt cx="427" cy="90"/>
            </a:xfrm>
          </p:grpSpPr>
          <p:sp>
            <p:nvSpPr>
              <p:cNvPr id="8822" name="AutoShape 237"/>
              <p:cNvSpPr>
                <a:spLocks noChangeArrowheads="1"/>
              </p:cNvSpPr>
              <p:nvPr/>
            </p:nvSpPr>
            <p:spPr bwMode="auto">
              <a:xfrm>
                <a:off x="371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3" name="AutoShape 238"/>
              <p:cNvSpPr>
                <a:spLocks noChangeArrowheads="1"/>
              </p:cNvSpPr>
              <p:nvPr/>
            </p:nvSpPr>
            <p:spPr bwMode="auto">
              <a:xfrm>
                <a:off x="205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4" name="AutoShape 239"/>
              <p:cNvSpPr>
                <a:spLocks noChangeArrowheads="1"/>
              </p:cNvSpPr>
              <p:nvPr/>
            </p:nvSpPr>
            <p:spPr bwMode="auto">
              <a:xfrm>
                <a:off x="205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0" name="AutoShape 240"/>
            <p:cNvSpPr>
              <a:spLocks noChangeArrowheads="1"/>
            </p:cNvSpPr>
            <p:nvPr/>
          </p:nvSpPr>
          <p:spPr bwMode="auto">
            <a:xfrm>
              <a:off x="412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1" name="Group 241"/>
            <p:cNvGrpSpPr>
              <a:grpSpLocks/>
            </p:cNvGrpSpPr>
            <p:nvPr/>
          </p:nvGrpSpPr>
          <p:grpSpPr bwMode="auto">
            <a:xfrm>
              <a:off x="264" y="3101"/>
              <a:ext cx="179" cy="60"/>
              <a:chOff x="264" y="3101"/>
              <a:chExt cx="179" cy="60"/>
            </a:xfrm>
          </p:grpSpPr>
          <p:sp>
            <p:nvSpPr>
              <p:cNvPr id="8817" name="AutoShape 242"/>
              <p:cNvSpPr>
                <a:spLocks noChangeArrowheads="1"/>
              </p:cNvSpPr>
              <p:nvPr/>
            </p:nvSpPr>
            <p:spPr bwMode="auto">
              <a:xfrm>
                <a:off x="264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8" name="AutoShape 243"/>
              <p:cNvSpPr>
                <a:spLocks noChangeArrowheads="1"/>
              </p:cNvSpPr>
              <p:nvPr/>
            </p:nvSpPr>
            <p:spPr bwMode="auto">
              <a:xfrm>
                <a:off x="347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9" name="AutoShape 244"/>
              <p:cNvSpPr>
                <a:spLocks noChangeArrowheads="1"/>
              </p:cNvSpPr>
              <p:nvPr/>
            </p:nvSpPr>
            <p:spPr bwMode="auto">
              <a:xfrm>
                <a:off x="324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0" name="AutoShape 245"/>
              <p:cNvSpPr>
                <a:spLocks noChangeArrowheads="1"/>
              </p:cNvSpPr>
              <p:nvPr/>
            </p:nvSpPr>
            <p:spPr bwMode="auto">
              <a:xfrm>
                <a:off x="264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1" name="AutoShape 246"/>
              <p:cNvSpPr>
                <a:spLocks noChangeArrowheads="1"/>
              </p:cNvSpPr>
              <p:nvPr/>
            </p:nvSpPr>
            <p:spPr bwMode="auto">
              <a:xfrm>
                <a:off x="437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2" name="AutoShape 247"/>
            <p:cNvSpPr>
              <a:spLocks noChangeArrowheads="1"/>
            </p:cNvSpPr>
            <p:nvPr/>
          </p:nvSpPr>
          <p:spPr bwMode="auto">
            <a:xfrm rot="1740000">
              <a:off x="1519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3" name="Group 248"/>
            <p:cNvGrpSpPr>
              <a:grpSpLocks/>
            </p:cNvGrpSpPr>
            <p:nvPr/>
          </p:nvGrpSpPr>
          <p:grpSpPr bwMode="auto">
            <a:xfrm>
              <a:off x="1591" y="3151"/>
              <a:ext cx="427" cy="90"/>
              <a:chOff x="1591" y="3151"/>
              <a:chExt cx="427" cy="90"/>
            </a:xfrm>
          </p:grpSpPr>
          <p:sp>
            <p:nvSpPr>
              <p:cNvPr id="8814" name="AutoShape 249"/>
              <p:cNvSpPr>
                <a:spLocks noChangeArrowheads="1"/>
              </p:cNvSpPr>
              <p:nvPr/>
            </p:nvSpPr>
            <p:spPr bwMode="auto">
              <a:xfrm>
                <a:off x="1757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5" name="AutoShape 250"/>
              <p:cNvSpPr>
                <a:spLocks noChangeArrowheads="1"/>
              </p:cNvSpPr>
              <p:nvPr/>
            </p:nvSpPr>
            <p:spPr bwMode="auto">
              <a:xfrm>
                <a:off x="1591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6" name="AutoShape 251"/>
              <p:cNvSpPr>
                <a:spLocks noChangeArrowheads="1"/>
              </p:cNvSpPr>
              <p:nvPr/>
            </p:nvSpPr>
            <p:spPr bwMode="auto">
              <a:xfrm>
                <a:off x="1591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4" name="AutoShape 252"/>
            <p:cNvSpPr>
              <a:spLocks noChangeArrowheads="1"/>
            </p:cNvSpPr>
            <p:nvPr/>
          </p:nvSpPr>
          <p:spPr bwMode="auto">
            <a:xfrm>
              <a:off x="1798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5" name="Group 253"/>
            <p:cNvGrpSpPr>
              <a:grpSpLocks/>
            </p:cNvGrpSpPr>
            <p:nvPr/>
          </p:nvGrpSpPr>
          <p:grpSpPr bwMode="auto">
            <a:xfrm>
              <a:off x="1650" y="3221"/>
              <a:ext cx="178" cy="60"/>
              <a:chOff x="1650" y="3221"/>
              <a:chExt cx="178" cy="60"/>
            </a:xfrm>
          </p:grpSpPr>
          <p:sp>
            <p:nvSpPr>
              <p:cNvPr id="8809" name="AutoShape 254"/>
              <p:cNvSpPr>
                <a:spLocks noChangeArrowheads="1"/>
              </p:cNvSpPr>
              <p:nvPr/>
            </p:nvSpPr>
            <p:spPr bwMode="auto">
              <a:xfrm>
                <a:off x="1650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0" name="AutoShape 255"/>
              <p:cNvSpPr>
                <a:spLocks noChangeArrowheads="1"/>
              </p:cNvSpPr>
              <p:nvPr/>
            </p:nvSpPr>
            <p:spPr bwMode="auto">
              <a:xfrm>
                <a:off x="1733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1" name="AutoShape 256"/>
              <p:cNvSpPr>
                <a:spLocks noChangeArrowheads="1"/>
              </p:cNvSpPr>
              <p:nvPr/>
            </p:nvSpPr>
            <p:spPr bwMode="auto">
              <a:xfrm>
                <a:off x="1709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2" name="AutoShape 257"/>
              <p:cNvSpPr>
                <a:spLocks noChangeArrowheads="1"/>
              </p:cNvSpPr>
              <p:nvPr/>
            </p:nvSpPr>
            <p:spPr bwMode="auto">
              <a:xfrm>
                <a:off x="1650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3" name="AutoShape 258"/>
              <p:cNvSpPr>
                <a:spLocks noChangeArrowheads="1"/>
              </p:cNvSpPr>
              <p:nvPr/>
            </p:nvSpPr>
            <p:spPr bwMode="auto">
              <a:xfrm>
                <a:off x="1822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6" name="AutoShape 259"/>
            <p:cNvSpPr>
              <a:spLocks noChangeArrowheads="1"/>
            </p:cNvSpPr>
            <p:nvPr/>
          </p:nvSpPr>
          <p:spPr bwMode="auto">
            <a:xfrm rot="1740000">
              <a:off x="1140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7" name="Group 260"/>
            <p:cNvGrpSpPr>
              <a:grpSpLocks/>
            </p:cNvGrpSpPr>
            <p:nvPr/>
          </p:nvGrpSpPr>
          <p:grpSpPr bwMode="auto">
            <a:xfrm>
              <a:off x="1212" y="3151"/>
              <a:ext cx="427" cy="90"/>
              <a:chOff x="1212" y="3151"/>
              <a:chExt cx="427" cy="90"/>
            </a:xfrm>
          </p:grpSpPr>
          <p:sp>
            <p:nvSpPr>
              <p:cNvPr id="8806" name="AutoShape 261"/>
              <p:cNvSpPr>
                <a:spLocks noChangeArrowheads="1"/>
              </p:cNvSpPr>
              <p:nvPr/>
            </p:nvSpPr>
            <p:spPr bwMode="auto">
              <a:xfrm>
                <a:off x="1378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7" name="AutoShape 262"/>
              <p:cNvSpPr>
                <a:spLocks noChangeArrowheads="1"/>
              </p:cNvSpPr>
              <p:nvPr/>
            </p:nvSpPr>
            <p:spPr bwMode="auto">
              <a:xfrm>
                <a:off x="1212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" name="AutoShape 263"/>
              <p:cNvSpPr>
                <a:spLocks noChangeArrowheads="1"/>
              </p:cNvSpPr>
              <p:nvPr/>
            </p:nvSpPr>
            <p:spPr bwMode="auto">
              <a:xfrm>
                <a:off x="1212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8" name="AutoShape 264"/>
            <p:cNvSpPr>
              <a:spLocks noChangeArrowheads="1"/>
            </p:cNvSpPr>
            <p:nvPr/>
          </p:nvSpPr>
          <p:spPr bwMode="auto">
            <a:xfrm>
              <a:off x="1419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9" name="Group 265"/>
            <p:cNvGrpSpPr>
              <a:grpSpLocks/>
            </p:cNvGrpSpPr>
            <p:nvPr/>
          </p:nvGrpSpPr>
          <p:grpSpPr bwMode="auto">
            <a:xfrm>
              <a:off x="1271" y="3221"/>
              <a:ext cx="178" cy="60"/>
              <a:chOff x="1271" y="3221"/>
              <a:chExt cx="178" cy="60"/>
            </a:xfrm>
          </p:grpSpPr>
          <p:sp>
            <p:nvSpPr>
              <p:cNvPr id="8801" name="AutoShape 266"/>
              <p:cNvSpPr>
                <a:spLocks noChangeArrowheads="1"/>
              </p:cNvSpPr>
              <p:nvPr/>
            </p:nvSpPr>
            <p:spPr bwMode="auto">
              <a:xfrm>
                <a:off x="1271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2" name="AutoShape 267"/>
              <p:cNvSpPr>
                <a:spLocks noChangeArrowheads="1"/>
              </p:cNvSpPr>
              <p:nvPr/>
            </p:nvSpPr>
            <p:spPr bwMode="auto">
              <a:xfrm>
                <a:off x="1354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3" name="AutoShape 268"/>
              <p:cNvSpPr>
                <a:spLocks noChangeArrowheads="1"/>
              </p:cNvSpPr>
              <p:nvPr/>
            </p:nvSpPr>
            <p:spPr bwMode="auto">
              <a:xfrm>
                <a:off x="1330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4" name="AutoShape 269"/>
              <p:cNvSpPr>
                <a:spLocks noChangeArrowheads="1"/>
              </p:cNvSpPr>
              <p:nvPr/>
            </p:nvSpPr>
            <p:spPr bwMode="auto">
              <a:xfrm>
                <a:off x="1271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5" name="AutoShape 270"/>
              <p:cNvSpPr>
                <a:spLocks noChangeArrowheads="1"/>
              </p:cNvSpPr>
              <p:nvPr/>
            </p:nvSpPr>
            <p:spPr bwMode="auto">
              <a:xfrm>
                <a:off x="1443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0" name="AutoShape 271"/>
            <p:cNvSpPr>
              <a:spLocks noChangeArrowheads="1"/>
            </p:cNvSpPr>
            <p:nvPr/>
          </p:nvSpPr>
          <p:spPr bwMode="auto">
            <a:xfrm rot="1740000">
              <a:off x="761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1" name="Group 272"/>
            <p:cNvGrpSpPr>
              <a:grpSpLocks/>
            </p:cNvGrpSpPr>
            <p:nvPr/>
          </p:nvGrpSpPr>
          <p:grpSpPr bwMode="auto">
            <a:xfrm>
              <a:off x="833" y="3151"/>
              <a:ext cx="427" cy="90"/>
              <a:chOff x="833" y="3151"/>
              <a:chExt cx="427" cy="90"/>
            </a:xfrm>
          </p:grpSpPr>
          <p:sp>
            <p:nvSpPr>
              <p:cNvPr id="8798" name="AutoShape 273"/>
              <p:cNvSpPr>
                <a:spLocks noChangeArrowheads="1"/>
              </p:cNvSpPr>
              <p:nvPr/>
            </p:nvSpPr>
            <p:spPr bwMode="auto">
              <a:xfrm>
                <a:off x="999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9" name="AutoShape 274"/>
              <p:cNvSpPr>
                <a:spLocks noChangeArrowheads="1"/>
              </p:cNvSpPr>
              <p:nvPr/>
            </p:nvSpPr>
            <p:spPr bwMode="auto">
              <a:xfrm>
                <a:off x="833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0" name="AutoShape 275"/>
              <p:cNvSpPr>
                <a:spLocks noChangeArrowheads="1"/>
              </p:cNvSpPr>
              <p:nvPr/>
            </p:nvSpPr>
            <p:spPr bwMode="auto">
              <a:xfrm>
                <a:off x="833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2" name="AutoShape 276"/>
            <p:cNvSpPr>
              <a:spLocks noChangeArrowheads="1"/>
            </p:cNvSpPr>
            <p:nvPr/>
          </p:nvSpPr>
          <p:spPr bwMode="auto">
            <a:xfrm>
              <a:off x="1040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3" name="Group 277"/>
            <p:cNvGrpSpPr>
              <a:grpSpLocks/>
            </p:cNvGrpSpPr>
            <p:nvPr/>
          </p:nvGrpSpPr>
          <p:grpSpPr bwMode="auto">
            <a:xfrm>
              <a:off x="892" y="3221"/>
              <a:ext cx="178" cy="60"/>
              <a:chOff x="892" y="3221"/>
              <a:chExt cx="178" cy="60"/>
            </a:xfrm>
          </p:grpSpPr>
          <p:sp>
            <p:nvSpPr>
              <p:cNvPr id="8793" name="AutoShape 278"/>
              <p:cNvSpPr>
                <a:spLocks noChangeArrowheads="1"/>
              </p:cNvSpPr>
              <p:nvPr/>
            </p:nvSpPr>
            <p:spPr bwMode="auto">
              <a:xfrm>
                <a:off x="892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4" name="AutoShape 279"/>
              <p:cNvSpPr>
                <a:spLocks noChangeArrowheads="1"/>
              </p:cNvSpPr>
              <p:nvPr/>
            </p:nvSpPr>
            <p:spPr bwMode="auto">
              <a:xfrm>
                <a:off x="975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5" name="AutoShape 280"/>
              <p:cNvSpPr>
                <a:spLocks noChangeArrowheads="1"/>
              </p:cNvSpPr>
              <p:nvPr/>
            </p:nvSpPr>
            <p:spPr bwMode="auto">
              <a:xfrm>
                <a:off x="951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6" name="AutoShape 281"/>
              <p:cNvSpPr>
                <a:spLocks noChangeArrowheads="1"/>
              </p:cNvSpPr>
              <p:nvPr/>
            </p:nvSpPr>
            <p:spPr bwMode="auto">
              <a:xfrm>
                <a:off x="892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7" name="AutoShape 282"/>
              <p:cNvSpPr>
                <a:spLocks noChangeArrowheads="1"/>
              </p:cNvSpPr>
              <p:nvPr/>
            </p:nvSpPr>
            <p:spPr bwMode="auto">
              <a:xfrm>
                <a:off x="1064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4" name="AutoShape 283"/>
            <p:cNvSpPr>
              <a:spLocks noChangeArrowheads="1"/>
            </p:cNvSpPr>
            <p:nvPr/>
          </p:nvSpPr>
          <p:spPr bwMode="auto">
            <a:xfrm rot="1740000">
              <a:off x="382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5" name="Group 284"/>
            <p:cNvGrpSpPr>
              <a:grpSpLocks/>
            </p:cNvGrpSpPr>
            <p:nvPr/>
          </p:nvGrpSpPr>
          <p:grpSpPr bwMode="auto">
            <a:xfrm>
              <a:off x="454" y="3151"/>
              <a:ext cx="427" cy="90"/>
              <a:chOff x="454" y="3151"/>
              <a:chExt cx="427" cy="90"/>
            </a:xfrm>
          </p:grpSpPr>
          <p:sp>
            <p:nvSpPr>
              <p:cNvPr id="8790" name="AutoShape 285"/>
              <p:cNvSpPr>
                <a:spLocks noChangeArrowheads="1"/>
              </p:cNvSpPr>
              <p:nvPr/>
            </p:nvSpPr>
            <p:spPr bwMode="auto">
              <a:xfrm>
                <a:off x="620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1" name="AutoShape 286"/>
              <p:cNvSpPr>
                <a:spLocks noChangeArrowheads="1"/>
              </p:cNvSpPr>
              <p:nvPr/>
            </p:nvSpPr>
            <p:spPr bwMode="auto">
              <a:xfrm>
                <a:off x="454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2" name="AutoShape 287"/>
              <p:cNvSpPr>
                <a:spLocks noChangeArrowheads="1"/>
              </p:cNvSpPr>
              <p:nvPr/>
            </p:nvSpPr>
            <p:spPr bwMode="auto">
              <a:xfrm>
                <a:off x="454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6" name="AutoShape 288"/>
            <p:cNvSpPr>
              <a:spLocks noChangeArrowheads="1"/>
            </p:cNvSpPr>
            <p:nvPr/>
          </p:nvSpPr>
          <p:spPr bwMode="auto">
            <a:xfrm>
              <a:off x="661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7" name="Group 289"/>
            <p:cNvGrpSpPr>
              <a:grpSpLocks/>
            </p:cNvGrpSpPr>
            <p:nvPr/>
          </p:nvGrpSpPr>
          <p:grpSpPr bwMode="auto">
            <a:xfrm>
              <a:off x="513" y="3221"/>
              <a:ext cx="178" cy="60"/>
              <a:chOff x="513" y="3221"/>
              <a:chExt cx="178" cy="60"/>
            </a:xfrm>
          </p:grpSpPr>
          <p:sp>
            <p:nvSpPr>
              <p:cNvPr id="8785" name="AutoShape 290"/>
              <p:cNvSpPr>
                <a:spLocks noChangeArrowheads="1"/>
              </p:cNvSpPr>
              <p:nvPr/>
            </p:nvSpPr>
            <p:spPr bwMode="auto">
              <a:xfrm>
                <a:off x="513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6" name="AutoShape 291"/>
              <p:cNvSpPr>
                <a:spLocks noChangeArrowheads="1"/>
              </p:cNvSpPr>
              <p:nvPr/>
            </p:nvSpPr>
            <p:spPr bwMode="auto">
              <a:xfrm>
                <a:off x="596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7" name="AutoShape 292"/>
              <p:cNvSpPr>
                <a:spLocks noChangeArrowheads="1"/>
              </p:cNvSpPr>
              <p:nvPr/>
            </p:nvSpPr>
            <p:spPr bwMode="auto">
              <a:xfrm>
                <a:off x="572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8" name="AutoShape 293"/>
              <p:cNvSpPr>
                <a:spLocks noChangeArrowheads="1"/>
              </p:cNvSpPr>
              <p:nvPr/>
            </p:nvSpPr>
            <p:spPr bwMode="auto">
              <a:xfrm>
                <a:off x="513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9" name="AutoShape 294"/>
              <p:cNvSpPr>
                <a:spLocks noChangeArrowheads="1"/>
              </p:cNvSpPr>
              <p:nvPr/>
            </p:nvSpPr>
            <p:spPr bwMode="auto">
              <a:xfrm>
                <a:off x="685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8" name="AutoShape 295"/>
            <p:cNvSpPr>
              <a:spLocks noChangeArrowheads="1"/>
            </p:cNvSpPr>
            <p:nvPr/>
          </p:nvSpPr>
          <p:spPr bwMode="auto">
            <a:xfrm rot="1740000">
              <a:off x="1767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9" name="Group 296"/>
            <p:cNvGrpSpPr>
              <a:grpSpLocks/>
            </p:cNvGrpSpPr>
            <p:nvPr/>
          </p:nvGrpSpPr>
          <p:grpSpPr bwMode="auto">
            <a:xfrm>
              <a:off x="1839" y="3271"/>
              <a:ext cx="427" cy="90"/>
              <a:chOff x="1839" y="3271"/>
              <a:chExt cx="427" cy="90"/>
            </a:xfrm>
          </p:grpSpPr>
          <p:sp>
            <p:nvSpPr>
              <p:cNvPr id="8782" name="AutoShape 297"/>
              <p:cNvSpPr>
                <a:spLocks noChangeArrowheads="1"/>
              </p:cNvSpPr>
              <p:nvPr/>
            </p:nvSpPr>
            <p:spPr bwMode="auto">
              <a:xfrm>
                <a:off x="2005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3" name="AutoShape 298"/>
              <p:cNvSpPr>
                <a:spLocks noChangeArrowheads="1"/>
              </p:cNvSpPr>
              <p:nvPr/>
            </p:nvSpPr>
            <p:spPr bwMode="auto">
              <a:xfrm>
                <a:off x="1839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4" name="AutoShape 299"/>
              <p:cNvSpPr>
                <a:spLocks noChangeArrowheads="1"/>
              </p:cNvSpPr>
              <p:nvPr/>
            </p:nvSpPr>
            <p:spPr bwMode="auto">
              <a:xfrm>
                <a:off x="1839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0" name="AutoShape 300"/>
            <p:cNvSpPr>
              <a:spLocks noChangeArrowheads="1"/>
            </p:cNvSpPr>
            <p:nvPr/>
          </p:nvSpPr>
          <p:spPr bwMode="auto">
            <a:xfrm>
              <a:off x="2046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1" name="Group 301"/>
            <p:cNvGrpSpPr>
              <a:grpSpLocks/>
            </p:cNvGrpSpPr>
            <p:nvPr/>
          </p:nvGrpSpPr>
          <p:grpSpPr bwMode="auto">
            <a:xfrm>
              <a:off x="1898" y="3341"/>
              <a:ext cx="178" cy="60"/>
              <a:chOff x="1898" y="3341"/>
              <a:chExt cx="178" cy="60"/>
            </a:xfrm>
          </p:grpSpPr>
          <p:sp>
            <p:nvSpPr>
              <p:cNvPr id="8777" name="AutoShape 302"/>
              <p:cNvSpPr>
                <a:spLocks noChangeArrowheads="1"/>
              </p:cNvSpPr>
              <p:nvPr/>
            </p:nvSpPr>
            <p:spPr bwMode="auto">
              <a:xfrm>
                <a:off x="1898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8" name="AutoShape 303"/>
              <p:cNvSpPr>
                <a:spLocks noChangeArrowheads="1"/>
              </p:cNvSpPr>
              <p:nvPr/>
            </p:nvSpPr>
            <p:spPr bwMode="auto">
              <a:xfrm>
                <a:off x="1981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9" name="AutoShape 304"/>
              <p:cNvSpPr>
                <a:spLocks noChangeArrowheads="1"/>
              </p:cNvSpPr>
              <p:nvPr/>
            </p:nvSpPr>
            <p:spPr bwMode="auto">
              <a:xfrm>
                <a:off x="1957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0" name="AutoShape 305"/>
              <p:cNvSpPr>
                <a:spLocks noChangeArrowheads="1"/>
              </p:cNvSpPr>
              <p:nvPr/>
            </p:nvSpPr>
            <p:spPr bwMode="auto">
              <a:xfrm>
                <a:off x="1898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1" name="AutoShape 306"/>
              <p:cNvSpPr>
                <a:spLocks noChangeArrowheads="1"/>
              </p:cNvSpPr>
              <p:nvPr/>
            </p:nvSpPr>
            <p:spPr bwMode="auto">
              <a:xfrm>
                <a:off x="2070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2" name="AutoShape 307"/>
            <p:cNvSpPr>
              <a:spLocks noChangeArrowheads="1"/>
            </p:cNvSpPr>
            <p:nvPr/>
          </p:nvSpPr>
          <p:spPr bwMode="auto">
            <a:xfrm rot="1740000">
              <a:off x="1388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3" name="Group 308"/>
            <p:cNvGrpSpPr>
              <a:grpSpLocks/>
            </p:cNvGrpSpPr>
            <p:nvPr/>
          </p:nvGrpSpPr>
          <p:grpSpPr bwMode="auto">
            <a:xfrm>
              <a:off x="1460" y="3271"/>
              <a:ext cx="427" cy="90"/>
              <a:chOff x="1460" y="3271"/>
              <a:chExt cx="427" cy="90"/>
            </a:xfrm>
          </p:grpSpPr>
          <p:sp>
            <p:nvSpPr>
              <p:cNvPr id="8774" name="AutoShape 309"/>
              <p:cNvSpPr>
                <a:spLocks noChangeArrowheads="1"/>
              </p:cNvSpPr>
              <p:nvPr/>
            </p:nvSpPr>
            <p:spPr bwMode="auto">
              <a:xfrm>
                <a:off x="1626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5" name="AutoShape 310"/>
              <p:cNvSpPr>
                <a:spLocks noChangeArrowheads="1"/>
              </p:cNvSpPr>
              <p:nvPr/>
            </p:nvSpPr>
            <p:spPr bwMode="auto">
              <a:xfrm>
                <a:off x="1460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6" name="AutoShape 311"/>
              <p:cNvSpPr>
                <a:spLocks noChangeArrowheads="1"/>
              </p:cNvSpPr>
              <p:nvPr/>
            </p:nvSpPr>
            <p:spPr bwMode="auto">
              <a:xfrm>
                <a:off x="1460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4" name="AutoShape 312"/>
            <p:cNvSpPr>
              <a:spLocks noChangeArrowheads="1"/>
            </p:cNvSpPr>
            <p:nvPr/>
          </p:nvSpPr>
          <p:spPr bwMode="auto">
            <a:xfrm>
              <a:off x="1667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5" name="Group 313"/>
            <p:cNvGrpSpPr>
              <a:grpSpLocks/>
            </p:cNvGrpSpPr>
            <p:nvPr/>
          </p:nvGrpSpPr>
          <p:grpSpPr bwMode="auto">
            <a:xfrm>
              <a:off x="1519" y="3341"/>
              <a:ext cx="178" cy="60"/>
              <a:chOff x="1519" y="3341"/>
              <a:chExt cx="178" cy="60"/>
            </a:xfrm>
          </p:grpSpPr>
          <p:sp>
            <p:nvSpPr>
              <p:cNvPr id="8769" name="AutoShape 314"/>
              <p:cNvSpPr>
                <a:spLocks noChangeArrowheads="1"/>
              </p:cNvSpPr>
              <p:nvPr/>
            </p:nvSpPr>
            <p:spPr bwMode="auto">
              <a:xfrm>
                <a:off x="1519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0" name="AutoShape 315"/>
              <p:cNvSpPr>
                <a:spLocks noChangeArrowheads="1"/>
              </p:cNvSpPr>
              <p:nvPr/>
            </p:nvSpPr>
            <p:spPr bwMode="auto">
              <a:xfrm>
                <a:off x="1602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1" name="AutoShape 316"/>
              <p:cNvSpPr>
                <a:spLocks noChangeArrowheads="1"/>
              </p:cNvSpPr>
              <p:nvPr/>
            </p:nvSpPr>
            <p:spPr bwMode="auto">
              <a:xfrm>
                <a:off x="1578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2" name="AutoShape 317"/>
              <p:cNvSpPr>
                <a:spLocks noChangeArrowheads="1"/>
              </p:cNvSpPr>
              <p:nvPr/>
            </p:nvSpPr>
            <p:spPr bwMode="auto">
              <a:xfrm>
                <a:off x="1519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3" name="AutoShape 318"/>
              <p:cNvSpPr>
                <a:spLocks noChangeArrowheads="1"/>
              </p:cNvSpPr>
              <p:nvPr/>
            </p:nvSpPr>
            <p:spPr bwMode="auto">
              <a:xfrm>
                <a:off x="1691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6" name="AutoShape 319"/>
            <p:cNvSpPr>
              <a:spLocks noChangeArrowheads="1"/>
            </p:cNvSpPr>
            <p:nvPr/>
          </p:nvSpPr>
          <p:spPr bwMode="auto">
            <a:xfrm rot="1740000">
              <a:off x="1009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7" name="Group 320"/>
            <p:cNvGrpSpPr>
              <a:grpSpLocks/>
            </p:cNvGrpSpPr>
            <p:nvPr/>
          </p:nvGrpSpPr>
          <p:grpSpPr bwMode="auto">
            <a:xfrm>
              <a:off x="1081" y="3271"/>
              <a:ext cx="427" cy="90"/>
              <a:chOff x="1081" y="3271"/>
              <a:chExt cx="427" cy="90"/>
            </a:xfrm>
          </p:grpSpPr>
          <p:sp>
            <p:nvSpPr>
              <p:cNvPr id="8766" name="AutoShape 321"/>
              <p:cNvSpPr>
                <a:spLocks noChangeArrowheads="1"/>
              </p:cNvSpPr>
              <p:nvPr/>
            </p:nvSpPr>
            <p:spPr bwMode="auto">
              <a:xfrm>
                <a:off x="1247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7" name="AutoShape 322"/>
              <p:cNvSpPr>
                <a:spLocks noChangeArrowheads="1"/>
              </p:cNvSpPr>
              <p:nvPr/>
            </p:nvSpPr>
            <p:spPr bwMode="auto">
              <a:xfrm>
                <a:off x="1081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8" name="AutoShape 323"/>
              <p:cNvSpPr>
                <a:spLocks noChangeArrowheads="1"/>
              </p:cNvSpPr>
              <p:nvPr/>
            </p:nvSpPr>
            <p:spPr bwMode="auto">
              <a:xfrm>
                <a:off x="1081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8" name="AutoShape 324"/>
            <p:cNvSpPr>
              <a:spLocks noChangeArrowheads="1"/>
            </p:cNvSpPr>
            <p:nvPr/>
          </p:nvSpPr>
          <p:spPr bwMode="auto">
            <a:xfrm>
              <a:off x="1288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9" name="Group 325"/>
            <p:cNvGrpSpPr>
              <a:grpSpLocks/>
            </p:cNvGrpSpPr>
            <p:nvPr/>
          </p:nvGrpSpPr>
          <p:grpSpPr bwMode="auto">
            <a:xfrm>
              <a:off x="1140" y="3341"/>
              <a:ext cx="178" cy="60"/>
              <a:chOff x="1140" y="3341"/>
              <a:chExt cx="178" cy="60"/>
            </a:xfrm>
          </p:grpSpPr>
          <p:sp>
            <p:nvSpPr>
              <p:cNvPr id="8761" name="AutoShape 326"/>
              <p:cNvSpPr>
                <a:spLocks noChangeArrowheads="1"/>
              </p:cNvSpPr>
              <p:nvPr/>
            </p:nvSpPr>
            <p:spPr bwMode="auto">
              <a:xfrm>
                <a:off x="1140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2" name="AutoShape 327"/>
              <p:cNvSpPr>
                <a:spLocks noChangeArrowheads="1"/>
              </p:cNvSpPr>
              <p:nvPr/>
            </p:nvSpPr>
            <p:spPr bwMode="auto">
              <a:xfrm>
                <a:off x="1223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3" name="AutoShape 328"/>
              <p:cNvSpPr>
                <a:spLocks noChangeArrowheads="1"/>
              </p:cNvSpPr>
              <p:nvPr/>
            </p:nvSpPr>
            <p:spPr bwMode="auto">
              <a:xfrm>
                <a:off x="1199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4" name="AutoShape 329"/>
              <p:cNvSpPr>
                <a:spLocks noChangeArrowheads="1"/>
              </p:cNvSpPr>
              <p:nvPr/>
            </p:nvSpPr>
            <p:spPr bwMode="auto">
              <a:xfrm>
                <a:off x="1140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5" name="AutoShape 330"/>
              <p:cNvSpPr>
                <a:spLocks noChangeArrowheads="1"/>
              </p:cNvSpPr>
              <p:nvPr/>
            </p:nvSpPr>
            <p:spPr bwMode="auto">
              <a:xfrm>
                <a:off x="1312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0" name="AutoShape 331"/>
            <p:cNvSpPr>
              <a:spLocks noChangeArrowheads="1"/>
            </p:cNvSpPr>
            <p:nvPr/>
          </p:nvSpPr>
          <p:spPr bwMode="auto">
            <a:xfrm rot="1740000">
              <a:off x="630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1" name="Group 332"/>
            <p:cNvGrpSpPr>
              <a:grpSpLocks/>
            </p:cNvGrpSpPr>
            <p:nvPr/>
          </p:nvGrpSpPr>
          <p:grpSpPr bwMode="auto">
            <a:xfrm>
              <a:off x="702" y="3271"/>
              <a:ext cx="427" cy="90"/>
              <a:chOff x="702" y="3271"/>
              <a:chExt cx="427" cy="90"/>
            </a:xfrm>
          </p:grpSpPr>
          <p:sp>
            <p:nvSpPr>
              <p:cNvPr id="8758" name="AutoShape 333"/>
              <p:cNvSpPr>
                <a:spLocks noChangeArrowheads="1"/>
              </p:cNvSpPr>
              <p:nvPr/>
            </p:nvSpPr>
            <p:spPr bwMode="auto">
              <a:xfrm>
                <a:off x="868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9" name="AutoShape 334"/>
              <p:cNvSpPr>
                <a:spLocks noChangeArrowheads="1"/>
              </p:cNvSpPr>
              <p:nvPr/>
            </p:nvSpPr>
            <p:spPr bwMode="auto">
              <a:xfrm>
                <a:off x="702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0" name="AutoShape 335"/>
              <p:cNvSpPr>
                <a:spLocks noChangeArrowheads="1"/>
              </p:cNvSpPr>
              <p:nvPr/>
            </p:nvSpPr>
            <p:spPr bwMode="auto">
              <a:xfrm>
                <a:off x="702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2" name="AutoShape 336"/>
            <p:cNvSpPr>
              <a:spLocks noChangeArrowheads="1"/>
            </p:cNvSpPr>
            <p:nvPr/>
          </p:nvSpPr>
          <p:spPr bwMode="auto">
            <a:xfrm>
              <a:off x="909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3" name="Group 337"/>
            <p:cNvGrpSpPr>
              <a:grpSpLocks/>
            </p:cNvGrpSpPr>
            <p:nvPr/>
          </p:nvGrpSpPr>
          <p:grpSpPr bwMode="auto">
            <a:xfrm>
              <a:off x="761" y="3341"/>
              <a:ext cx="178" cy="60"/>
              <a:chOff x="761" y="3341"/>
              <a:chExt cx="178" cy="60"/>
            </a:xfrm>
          </p:grpSpPr>
          <p:sp>
            <p:nvSpPr>
              <p:cNvPr id="8753" name="AutoShape 338"/>
              <p:cNvSpPr>
                <a:spLocks noChangeArrowheads="1"/>
              </p:cNvSpPr>
              <p:nvPr/>
            </p:nvSpPr>
            <p:spPr bwMode="auto">
              <a:xfrm>
                <a:off x="761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4" name="AutoShape 339"/>
              <p:cNvSpPr>
                <a:spLocks noChangeArrowheads="1"/>
              </p:cNvSpPr>
              <p:nvPr/>
            </p:nvSpPr>
            <p:spPr bwMode="auto">
              <a:xfrm>
                <a:off x="844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5" name="AutoShape 340"/>
              <p:cNvSpPr>
                <a:spLocks noChangeArrowheads="1"/>
              </p:cNvSpPr>
              <p:nvPr/>
            </p:nvSpPr>
            <p:spPr bwMode="auto">
              <a:xfrm>
                <a:off x="820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6" name="AutoShape 341"/>
              <p:cNvSpPr>
                <a:spLocks noChangeArrowheads="1"/>
              </p:cNvSpPr>
              <p:nvPr/>
            </p:nvSpPr>
            <p:spPr bwMode="auto">
              <a:xfrm>
                <a:off x="761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7" name="AutoShape 342"/>
              <p:cNvSpPr>
                <a:spLocks noChangeArrowheads="1"/>
              </p:cNvSpPr>
              <p:nvPr/>
            </p:nvSpPr>
            <p:spPr bwMode="auto">
              <a:xfrm>
                <a:off x="933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4" name="AutoShape 343"/>
            <p:cNvSpPr>
              <a:spLocks noChangeArrowheads="1"/>
            </p:cNvSpPr>
            <p:nvPr/>
          </p:nvSpPr>
          <p:spPr bwMode="auto">
            <a:xfrm rot="1740000">
              <a:off x="2016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5" name="Group 344"/>
            <p:cNvGrpSpPr>
              <a:grpSpLocks/>
            </p:cNvGrpSpPr>
            <p:nvPr/>
          </p:nvGrpSpPr>
          <p:grpSpPr bwMode="auto">
            <a:xfrm>
              <a:off x="2088" y="3391"/>
              <a:ext cx="427" cy="90"/>
              <a:chOff x="2088" y="3391"/>
              <a:chExt cx="427" cy="90"/>
            </a:xfrm>
          </p:grpSpPr>
          <p:sp>
            <p:nvSpPr>
              <p:cNvPr id="8750" name="AutoShape 345"/>
              <p:cNvSpPr>
                <a:spLocks noChangeArrowheads="1"/>
              </p:cNvSpPr>
              <p:nvPr/>
            </p:nvSpPr>
            <p:spPr bwMode="auto">
              <a:xfrm>
                <a:off x="2254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1" name="AutoShape 346"/>
              <p:cNvSpPr>
                <a:spLocks noChangeArrowheads="1"/>
              </p:cNvSpPr>
              <p:nvPr/>
            </p:nvSpPr>
            <p:spPr bwMode="auto">
              <a:xfrm>
                <a:off x="2088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2" name="AutoShape 347"/>
              <p:cNvSpPr>
                <a:spLocks noChangeArrowheads="1"/>
              </p:cNvSpPr>
              <p:nvPr/>
            </p:nvSpPr>
            <p:spPr bwMode="auto">
              <a:xfrm>
                <a:off x="2088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6" name="AutoShape 348"/>
            <p:cNvSpPr>
              <a:spLocks noChangeArrowheads="1"/>
            </p:cNvSpPr>
            <p:nvPr/>
          </p:nvSpPr>
          <p:spPr bwMode="auto">
            <a:xfrm>
              <a:off x="2295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7" name="Group 349"/>
            <p:cNvGrpSpPr>
              <a:grpSpLocks/>
            </p:cNvGrpSpPr>
            <p:nvPr/>
          </p:nvGrpSpPr>
          <p:grpSpPr bwMode="auto">
            <a:xfrm>
              <a:off x="2147" y="3461"/>
              <a:ext cx="178" cy="60"/>
              <a:chOff x="2147" y="3461"/>
              <a:chExt cx="178" cy="60"/>
            </a:xfrm>
          </p:grpSpPr>
          <p:sp>
            <p:nvSpPr>
              <p:cNvPr id="8745" name="AutoShape 350"/>
              <p:cNvSpPr>
                <a:spLocks noChangeArrowheads="1"/>
              </p:cNvSpPr>
              <p:nvPr/>
            </p:nvSpPr>
            <p:spPr bwMode="auto">
              <a:xfrm>
                <a:off x="2147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6" name="AutoShape 351"/>
              <p:cNvSpPr>
                <a:spLocks noChangeArrowheads="1"/>
              </p:cNvSpPr>
              <p:nvPr/>
            </p:nvSpPr>
            <p:spPr bwMode="auto">
              <a:xfrm>
                <a:off x="2230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7" name="AutoShape 352"/>
              <p:cNvSpPr>
                <a:spLocks noChangeArrowheads="1"/>
              </p:cNvSpPr>
              <p:nvPr/>
            </p:nvSpPr>
            <p:spPr bwMode="auto">
              <a:xfrm>
                <a:off x="2206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8" name="AutoShape 353"/>
              <p:cNvSpPr>
                <a:spLocks noChangeArrowheads="1"/>
              </p:cNvSpPr>
              <p:nvPr/>
            </p:nvSpPr>
            <p:spPr bwMode="auto">
              <a:xfrm>
                <a:off x="2147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9" name="AutoShape 354"/>
              <p:cNvSpPr>
                <a:spLocks noChangeArrowheads="1"/>
              </p:cNvSpPr>
              <p:nvPr/>
            </p:nvSpPr>
            <p:spPr bwMode="auto">
              <a:xfrm>
                <a:off x="2319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8" name="AutoShape 355"/>
            <p:cNvSpPr>
              <a:spLocks noChangeArrowheads="1"/>
            </p:cNvSpPr>
            <p:nvPr/>
          </p:nvSpPr>
          <p:spPr bwMode="auto">
            <a:xfrm rot="1740000">
              <a:off x="1637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9" name="Group 356"/>
            <p:cNvGrpSpPr>
              <a:grpSpLocks/>
            </p:cNvGrpSpPr>
            <p:nvPr/>
          </p:nvGrpSpPr>
          <p:grpSpPr bwMode="auto">
            <a:xfrm>
              <a:off x="1709" y="3391"/>
              <a:ext cx="427" cy="90"/>
              <a:chOff x="1709" y="3391"/>
              <a:chExt cx="427" cy="90"/>
            </a:xfrm>
          </p:grpSpPr>
          <p:sp>
            <p:nvSpPr>
              <p:cNvPr id="8742" name="AutoShape 357"/>
              <p:cNvSpPr>
                <a:spLocks noChangeArrowheads="1"/>
              </p:cNvSpPr>
              <p:nvPr/>
            </p:nvSpPr>
            <p:spPr bwMode="auto">
              <a:xfrm>
                <a:off x="1875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3" name="AutoShape 358"/>
              <p:cNvSpPr>
                <a:spLocks noChangeArrowheads="1"/>
              </p:cNvSpPr>
              <p:nvPr/>
            </p:nvSpPr>
            <p:spPr bwMode="auto">
              <a:xfrm>
                <a:off x="1709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4" name="AutoShape 359"/>
              <p:cNvSpPr>
                <a:spLocks noChangeArrowheads="1"/>
              </p:cNvSpPr>
              <p:nvPr/>
            </p:nvSpPr>
            <p:spPr bwMode="auto">
              <a:xfrm>
                <a:off x="1709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0" name="AutoShape 360"/>
            <p:cNvSpPr>
              <a:spLocks noChangeArrowheads="1"/>
            </p:cNvSpPr>
            <p:nvPr/>
          </p:nvSpPr>
          <p:spPr bwMode="auto">
            <a:xfrm>
              <a:off x="1916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1" name="Group 361"/>
            <p:cNvGrpSpPr>
              <a:grpSpLocks/>
            </p:cNvGrpSpPr>
            <p:nvPr/>
          </p:nvGrpSpPr>
          <p:grpSpPr bwMode="auto">
            <a:xfrm>
              <a:off x="1768" y="3461"/>
              <a:ext cx="178" cy="60"/>
              <a:chOff x="1768" y="3461"/>
              <a:chExt cx="178" cy="60"/>
            </a:xfrm>
          </p:grpSpPr>
          <p:sp>
            <p:nvSpPr>
              <p:cNvPr id="8737" name="AutoShape 362"/>
              <p:cNvSpPr>
                <a:spLocks noChangeArrowheads="1"/>
              </p:cNvSpPr>
              <p:nvPr/>
            </p:nvSpPr>
            <p:spPr bwMode="auto">
              <a:xfrm>
                <a:off x="1768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8" name="AutoShape 363"/>
              <p:cNvSpPr>
                <a:spLocks noChangeArrowheads="1"/>
              </p:cNvSpPr>
              <p:nvPr/>
            </p:nvSpPr>
            <p:spPr bwMode="auto">
              <a:xfrm>
                <a:off x="1851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9" name="AutoShape 364"/>
              <p:cNvSpPr>
                <a:spLocks noChangeArrowheads="1"/>
              </p:cNvSpPr>
              <p:nvPr/>
            </p:nvSpPr>
            <p:spPr bwMode="auto">
              <a:xfrm>
                <a:off x="1827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0" name="AutoShape 365"/>
              <p:cNvSpPr>
                <a:spLocks noChangeArrowheads="1"/>
              </p:cNvSpPr>
              <p:nvPr/>
            </p:nvSpPr>
            <p:spPr bwMode="auto">
              <a:xfrm>
                <a:off x="1768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1" name="AutoShape 366"/>
              <p:cNvSpPr>
                <a:spLocks noChangeArrowheads="1"/>
              </p:cNvSpPr>
              <p:nvPr/>
            </p:nvSpPr>
            <p:spPr bwMode="auto">
              <a:xfrm>
                <a:off x="1940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2" name="AutoShape 367"/>
            <p:cNvSpPr>
              <a:spLocks noChangeArrowheads="1"/>
            </p:cNvSpPr>
            <p:nvPr/>
          </p:nvSpPr>
          <p:spPr bwMode="auto">
            <a:xfrm rot="1740000">
              <a:off x="1258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3" name="Group 368"/>
            <p:cNvGrpSpPr>
              <a:grpSpLocks/>
            </p:cNvGrpSpPr>
            <p:nvPr/>
          </p:nvGrpSpPr>
          <p:grpSpPr bwMode="auto">
            <a:xfrm>
              <a:off x="1330" y="3391"/>
              <a:ext cx="427" cy="90"/>
              <a:chOff x="1330" y="3391"/>
              <a:chExt cx="427" cy="90"/>
            </a:xfrm>
          </p:grpSpPr>
          <p:sp>
            <p:nvSpPr>
              <p:cNvPr id="8734" name="AutoShape 369"/>
              <p:cNvSpPr>
                <a:spLocks noChangeArrowheads="1"/>
              </p:cNvSpPr>
              <p:nvPr/>
            </p:nvSpPr>
            <p:spPr bwMode="auto">
              <a:xfrm>
                <a:off x="1496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5" name="AutoShape 370"/>
              <p:cNvSpPr>
                <a:spLocks noChangeArrowheads="1"/>
              </p:cNvSpPr>
              <p:nvPr/>
            </p:nvSpPr>
            <p:spPr bwMode="auto">
              <a:xfrm>
                <a:off x="1330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6" name="AutoShape 371"/>
              <p:cNvSpPr>
                <a:spLocks noChangeArrowheads="1"/>
              </p:cNvSpPr>
              <p:nvPr/>
            </p:nvSpPr>
            <p:spPr bwMode="auto">
              <a:xfrm>
                <a:off x="1330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4" name="AutoShape 372"/>
            <p:cNvSpPr>
              <a:spLocks noChangeArrowheads="1"/>
            </p:cNvSpPr>
            <p:nvPr/>
          </p:nvSpPr>
          <p:spPr bwMode="auto">
            <a:xfrm>
              <a:off x="1537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5" name="Group 373"/>
            <p:cNvGrpSpPr>
              <a:grpSpLocks/>
            </p:cNvGrpSpPr>
            <p:nvPr/>
          </p:nvGrpSpPr>
          <p:grpSpPr bwMode="auto">
            <a:xfrm>
              <a:off x="1389" y="3461"/>
              <a:ext cx="178" cy="60"/>
              <a:chOff x="1389" y="3461"/>
              <a:chExt cx="178" cy="60"/>
            </a:xfrm>
          </p:grpSpPr>
          <p:sp>
            <p:nvSpPr>
              <p:cNvPr id="8729" name="AutoShape 374"/>
              <p:cNvSpPr>
                <a:spLocks noChangeArrowheads="1"/>
              </p:cNvSpPr>
              <p:nvPr/>
            </p:nvSpPr>
            <p:spPr bwMode="auto">
              <a:xfrm>
                <a:off x="1389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0" name="AutoShape 375"/>
              <p:cNvSpPr>
                <a:spLocks noChangeArrowheads="1"/>
              </p:cNvSpPr>
              <p:nvPr/>
            </p:nvSpPr>
            <p:spPr bwMode="auto">
              <a:xfrm>
                <a:off x="1472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1" name="AutoShape 376"/>
              <p:cNvSpPr>
                <a:spLocks noChangeArrowheads="1"/>
              </p:cNvSpPr>
              <p:nvPr/>
            </p:nvSpPr>
            <p:spPr bwMode="auto">
              <a:xfrm>
                <a:off x="1448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2" name="AutoShape 377"/>
              <p:cNvSpPr>
                <a:spLocks noChangeArrowheads="1"/>
              </p:cNvSpPr>
              <p:nvPr/>
            </p:nvSpPr>
            <p:spPr bwMode="auto">
              <a:xfrm>
                <a:off x="1389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3" name="AutoShape 378"/>
              <p:cNvSpPr>
                <a:spLocks noChangeArrowheads="1"/>
              </p:cNvSpPr>
              <p:nvPr/>
            </p:nvSpPr>
            <p:spPr bwMode="auto">
              <a:xfrm>
                <a:off x="1561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6" name="AutoShape 379"/>
            <p:cNvSpPr>
              <a:spLocks noChangeArrowheads="1"/>
            </p:cNvSpPr>
            <p:nvPr/>
          </p:nvSpPr>
          <p:spPr bwMode="auto">
            <a:xfrm rot="1740000">
              <a:off x="879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7" name="Group 380"/>
            <p:cNvGrpSpPr>
              <a:grpSpLocks/>
            </p:cNvGrpSpPr>
            <p:nvPr/>
          </p:nvGrpSpPr>
          <p:grpSpPr bwMode="auto">
            <a:xfrm>
              <a:off x="951" y="3391"/>
              <a:ext cx="427" cy="90"/>
              <a:chOff x="951" y="3391"/>
              <a:chExt cx="427" cy="90"/>
            </a:xfrm>
          </p:grpSpPr>
          <p:sp>
            <p:nvSpPr>
              <p:cNvPr id="8726" name="AutoShape 381"/>
              <p:cNvSpPr>
                <a:spLocks noChangeArrowheads="1"/>
              </p:cNvSpPr>
              <p:nvPr/>
            </p:nvSpPr>
            <p:spPr bwMode="auto">
              <a:xfrm>
                <a:off x="1117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7" name="AutoShape 382"/>
              <p:cNvSpPr>
                <a:spLocks noChangeArrowheads="1"/>
              </p:cNvSpPr>
              <p:nvPr/>
            </p:nvSpPr>
            <p:spPr bwMode="auto">
              <a:xfrm>
                <a:off x="951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8" name="AutoShape 383"/>
              <p:cNvSpPr>
                <a:spLocks noChangeArrowheads="1"/>
              </p:cNvSpPr>
              <p:nvPr/>
            </p:nvSpPr>
            <p:spPr bwMode="auto">
              <a:xfrm>
                <a:off x="951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8" name="AutoShape 384"/>
            <p:cNvSpPr>
              <a:spLocks noChangeArrowheads="1"/>
            </p:cNvSpPr>
            <p:nvPr/>
          </p:nvSpPr>
          <p:spPr bwMode="auto">
            <a:xfrm>
              <a:off x="1158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9" name="Group 385"/>
            <p:cNvGrpSpPr>
              <a:grpSpLocks/>
            </p:cNvGrpSpPr>
            <p:nvPr/>
          </p:nvGrpSpPr>
          <p:grpSpPr bwMode="auto">
            <a:xfrm>
              <a:off x="1010" y="3461"/>
              <a:ext cx="178" cy="60"/>
              <a:chOff x="1010" y="3461"/>
              <a:chExt cx="178" cy="60"/>
            </a:xfrm>
          </p:grpSpPr>
          <p:sp>
            <p:nvSpPr>
              <p:cNvPr id="8721" name="AutoShape 386"/>
              <p:cNvSpPr>
                <a:spLocks noChangeArrowheads="1"/>
              </p:cNvSpPr>
              <p:nvPr/>
            </p:nvSpPr>
            <p:spPr bwMode="auto">
              <a:xfrm>
                <a:off x="1010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2" name="AutoShape 387"/>
              <p:cNvSpPr>
                <a:spLocks noChangeArrowheads="1"/>
              </p:cNvSpPr>
              <p:nvPr/>
            </p:nvSpPr>
            <p:spPr bwMode="auto">
              <a:xfrm>
                <a:off x="1093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3" name="AutoShape 388"/>
              <p:cNvSpPr>
                <a:spLocks noChangeArrowheads="1"/>
              </p:cNvSpPr>
              <p:nvPr/>
            </p:nvSpPr>
            <p:spPr bwMode="auto">
              <a:xfrm>
                <a:off x="1069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4" name="AutoShape 389"/>
              <p:cNvSpPr>
                <a:spLocks noChangeArrowheads="1"/>
              </p:cNvSpPr>
              <p:nvPr/>
            </p:nvSpPr>
            <p:spPr bwMode="auto">
              <a:xfrm>
                <a:off x="1010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5" name="AutoShape 390"/>
              <p:cNvSpPr>
                <a:spLocks noChangeArrowheads="1"/>
              </p:cNvSpPr>
              <p:nvPr/>
            </p:nvSpPr>
            <p:spPr bwMode="auto">
              <a:xfrm>
                <a:off x="1182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0" name="Rectangle 391"/>
            <p:cNvSpPr>
              <a:spLocks noChangeArrowheads="1"/>
            </p:cNvSpPr>
            <p:nvPr/>
          </p:nvSpPr>
          <p:spPr bwMode="auto">
            <a:xfrm>
              <a:off x="2072" y="4017"/>
              <a:ext cx="1617" cy="5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31" name="Group 392"/>
            <p:cNvGrpSpPr>
              <a:grpSpLocks/>
            </p:cNvGrpSpPr>
            <p:nvPr/>
          </p:nvGrpSpPr>
          <p:grpSpPr bwMode="auto">
            <a:xfrm>
              <a:off x="1492" y="3737"/>
              <a:ext cx="580" cy="285"/>
              <a:chOff x="1492" y="3737"/>
              <a:chExt cx="580" cy="285"/>
            </a:xfrm>
          </p:grpSpPr>
          <p:sp>
            <p:nvSpPr>
              <p:cNvPr id="8719" name="AutoShape 393"/>
              <p:cNvSpPr>
                <a:spLocks noChangeArrowheads="1"/>
              </p:cNvSpPr>
              <p:nvPr/>
            </p:nvSpPr>
            <p:spPr bwMode="auto">
              <a:xfrm>
                <a:off x="1782" y="3877"/>
                <a:ext cx="290" cy="145"/>
              </a:xfrm>
              <a:custGeom>
                <a:avLst/>
                <a:gdLst>
                  <a:gd name="T0" fmla="*/ 0 w 2779"/>
                  <a:gd name="T1" fmla="*/ 0 h 1645"/>
                  <a:gd name="T2" fmla="*/ 0 w 2779"/>
                  <a:gd name="T3" fmla="*/ 0 h 1645"/>
                  <a:gd name="T4" fmla="*/ 0 w 2779"/>
                  <a:gd name="T5" fmla="*/ 0 h 1645"/>
                  <a:gd name="T6" fmla="*/ 0 w 2779"/>
                  <a:gd name="T7" fmla="*/ 0 h 1645"/>
                  <a:gd name="T8" fmla="*/ 0 w 2779"/>
                  <a:gd name="T9" fmla="*/ 0 h 1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9"/>
                  <a:gd name="T16" fmla="*/ 0 h 1645"/>
                  <a:gd name="T17" fmla="*/ 2779 w 2779"/>
                  <a:gd name="T18" fmla="*/ 1645 h 1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9" h="1645">
                    <a:moveTo>
                      <a:pt x="2779" y="1588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2779" y="1645"/>
                    </a:lnTo>
                    <a:lnTo>
                      <a:pt x="2779" y="158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0" name="AutoShape 394"/>
              <p:cNvSpPr>
                <a:spLocks noChangeArrowheads="1"/>
              </p:cNvSpPr>
              <p:nvPr/>
            </p:nvSpPr>
            <p:spPr bwMode="auto">
              <a:xfrm>
                <a:off x="1492" y="3737"/>
                <a:ext cx="290" cy="145"/>
              </a:xfrm>
              <a:custGeom>
                <a:avLst/>
                <a:gdLst>
                  <a:gd name="T0" fmla="*/ 0 w 2779"/>
                  <a:gd name="T1" fmla="*/ 0 h 1645"/>
                  <a:gd name="T2" fmla="*/ 0 w 2779"/>
                  <a:gd name="T3" fmla="*/ 0 h 1645"/>
                  <a:gd name="T4" fmla="*/ 0 w 2779"/>
                  <a:gd name="T5" fmla="*/ 0 h 1645"/>
                  <a:gd name="T6" fmla="*/ 0 w 2779"/>
                  <a:gd name="T7" fmla="*/ 0 h 1645"/>
                  <a:gd name="T8" fmla="*/ 0 w 2779"/>
                  <a:gd name="T9" fmla="*/ 0 h 1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9"/>
                  <a:gd name="T16" fmla="*/ 0 h 1645"/>
                  <a:gd name="T17" fmla="*/ 2779 w 2779"/>
                  <a:gd name="T18" fmla="*/ 1645 h 1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9" h="1645">
                    <a:moveTo>
                      <a:pt x="2779" y="1588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2779" y="1645"/>
                    </a:lnTo>
                    <a:lnTo>
                      <a:pt x="2779" y="158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32" name="Group 395"/>
            <p:cNvGrpSpPr>
              <a:grpSpLocks/>
            </p:cNvGrpSpPr>
            <p:nvPr/>
          </p:nvGrpSpPr>
          <p:grpSpPr bwMode="auto">
            <a:xfrm>
              <a:off x="994" y="3497"/>
              <a:ext cx="580" cy="285"/>
              <a:chOff x="994" y="3497"/>
              <a:chExt cx="580" cy="285"/>
            </a:xfrm>
          </p:grpSpPr>
          <p:sp>
            <p:nvSpPr>
              <p:cNvPr id="8717" name="AutoShape 396"/>
              <p:cNvSpPr>
                <a:spLocks noChangeArrowheads="1"/>
              </p:cNvSpPr>
              <p:nvPr/>
            </p:nvSpPr>
            <p:spPr bwMode="auto">
              <a:xfrm>
                <a:off x="1284" y="3637"/>
                <a:ext cx="290" cy="145"/>
              </a:xfrm>
              <a:custGeom>
                <a:avLst/>
                <a:gdLst>
                  <a:gd name="T0" fmla="*/ 0 w 2779"/>
                  <a:gd name="T1" fmla="*/ 0 h 1645"/>
                  <a:gd name="T2" fmla="*/ 0 w 2779"/>
                  <a:gd name="T3" fmla="*/ 0 h 1645"/>
                  <a:gd name="T4" fmla="*/ 0 w 2779"/>
                  <a:gd name="T5" fmla="*/ 0 h 1645"/>
                  <a:gd name="T6" fmla="*/ 0 w 2779"/>
                  <a:gd name="T7" fmla="*/ 0 h 1645"/>
                  <a:gd name="T8" fmla="*/ 0 w 2779"/>
                  <a:gd name="T9" fmla="*/ 0 h 1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9"/>
                  <a:gd name="T16" fmla="*/ 0 h 1645"/>
                  <a:gd name="T17" fmla="*/ 2779 w 2779"/>
                  <a:gd name="T18" fmla="*/ 1645 h 1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9" h="1645">
                    <a:moveTo>
                      <a:pt x="2779" y="1588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2779" y="1645"/>
                    </a:lnTo>
                    <a:lnTo>
                      <a:pt x="2779" y="158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8" name="AutoShape 397"/>
              <p:cNvSpPr>
                <a:spLocks noChangeArrowheads="1"/>
              </p:cNvSpPr>
              <p:nvPr/>
            </p:nvSpPr>
            <p:spPr bwMode="auto">
              <a:xfrm>
                <a:off x="994" y="3497"/>
                <a:ext cx="290" cy="145"/>
              </a:xfrm>
              <a:custGeom>
                <a:avLst/>
                <a:gdLst>
                  <a:gd name="T0" fmla="*/ 0 w 2779"/>
                  <a:gd name="T1" fmla="*/ 0 h 1645"/>
                  <a:gd name="T2" fmla="*/ 0 w 2779"/>
                  <a:gd name="T3" fmla="*/ 0 h 1645"/>
                  <a:gd name="T4" fmla="*/ 0 w 2779"/>
                  <a:gd name="T5" fmla="*/ 0 h 1645"/>
                  <a:gd name="T6" fmla="*/ 0 w 2779"/>
                  <a:gd name="T7" fmla="*/ 0 h 1645"/>
                  <a:gd name="T8" fmla="*/ 0 w 2779"/>
                  <a:gd name="T9" fmla="*/ 0 h 1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9"/>
                  <a:gd name="T16" fmla="*/ 0 h 1645"/>
                  <a:gd name="T17" fmla="*/ 2779 w 2779"/>
                  <a:gd name="T18" fmla="*/ 1645 h 1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9" h="1645">
                    <a:moveTo>
                      <a:pt x="2779" y="1588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2779" y="1645"/>
                    </a:lnTo>
                    <a:lnTo>
                      <a:pt x="2779" y="158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3" name="AutoShape 398"/>
            <p:cNvSpPr>
              <a:spLocks noChangeArrowheads="1"/>
            </p:cNvSpPr>
            <p:nvPr/>
          </p:nvSpPr>
          <p:spPr bwMode="auto">
            <a:xfrm rot="1740000">
              <a:off x="3780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34" name="Group 399"/>
            <p:cNvGrpSpPr>
              <a:grpSpLocks/>
            </p:cNvGrpSpPr>
            <p:nvPr/>
          </p:nvGrpSpPr>
          <p:grpSpPr bwMode="auto">
            <a:xfrm>
              <a:off x="3852" y="3512"/>
              <a:ext cx="427" cy="90"/>
              <a:chOff x="3852" y="3512"/>
              <a:chExt cx="427" cy="90"/>
            </a:xfrm>
          </p:grpSpPr>
          <p:sp>
            <p:nvSpPr>
              <p:cNvPr id="8714" name="AutoShape 400"/>
              <p:cNvSpPr>
                <a:spLocks noChangeArrowheads="1"/>
              </p:cNvSpPr>
              <p:nvPr/>
            </p:nvSpPr>
            <p:spPr bwMode="auto">
              <a:xfrm>
                <a:off x="4018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5" name="AutoShape 401"/>
              <p:cNvSpPr>
                <a:spLocks noChangeArrowheads="1"/>
              </p:cNvSpPr>
              <p:nvPr/>
            </p:nvSpPr>
            <p:spPr bwMode="auto">
              <a:xfrm>
                <a:off x="3852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6" name="AutoShape 402"/>
              <p:cNvSpPr>
                <a:spLocks noChangeArrowheads="1"/>
              </p:cNvSpPr>
              <p:nvPr/>
            </p:nvSpPr>
            <p:spPr bwMode="auto">
              <a:xfrm>
                <a:off x="3852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5" name="AutoShape 403"/>
            <p:cNvSpPr>
              <a:spLocks noChangeArrowheads="1"/>
            </p:cNvSpPr>
            <p:nvPr/>
          </p:nvSpPr>
          <p:spPr bwMode="auto">
            <a:xfrm>
              <a:off x="4059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36" name="Group 404"/>
            <p:cNvGrpSpPr>
              <a:grpSpLocks/>
            </p:cNvGrpSpPr>
            <p:nvPr/>
          </p:nvGrpSpPr>
          <p:grpSpPr bwMode="auto">
            <a:xfrm>
              <a:off x="3911" y="3582"/>
              <a:ext cx="178" cy="60"/>
              <a:chOff x="3911" y="3582"/>
              <a:chExt cx="178" cy="60"/>
            </a:xfrm>
          </p:grpSpPr>
          <p:sp>
            <p:nvSpPr>
              <p:cNvPr id="8709" name="AutoShape 405"/>
              <p:cNvSpPr>
                <a:spLocks noChangeArrowheads="1"/>
              </p:cNvSpPr>
              <p:nvPr/>
            </p:nvSpPr>
            <p:spPr bwMode="auto">
              <a:xfrm>
                <a:off x="3911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0" name="AutoShape 406"/>
              <p:cNvSpPr>
                <a:spLocks noChangeArrowheads="1"/>
              </p:cNvSpPr>
              <p:nvPr/>
            </p:nvSpPr>
            <p:spPr bwMode="auto">
              <a:xfrm>
                <a:off x="3994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1" name="AutoShape 407"/>
              <p:cNvSpPr>
                <a:spLocks noChangeArrowheads="1"/>
              </p:cNvSpPr>
              <p:nvPr/>
            </p:nvSpPr>
            <p:spPr bwMode="auto">
              <a:xfrm>
                <a:off x="3970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2" name="AutoShape 408"/>
              <p:cNvSpPr>
                <a:spLocks noChangeArrowheads="1"/>
              </p:cNvSpPr>
              <p:nvPr/>
            </p:nvSpPr>
            <p:spPr bwMode="auto">
              <a:xfrm>
                <a:off x="3911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3" name="AutoShape 409"/>
              <p:cNvSpPr>
                <a:spLocks noChangeArrowheads="1"/>
              </p:cNvSpPr>
              <p:nvPr/>
            </p:nvSpPr>
            <p:spPr bwMode="auto">
              <a:xfrm>
                <a:off x="4083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7" name="AutoShape 410"/>
            <p:cNvSpPr>
              <a:spLocks noChangeArrowheads="1"/>
            </p:cNvSpPr>
            <p:nvPr/>
          </p:nvSpPr>
          <p:spPr bwMode="auto">
            <a:xfrm rot="1740000">
              <a:off x="3401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38" name="Group 411"/>
            <p:cNvGrpSpPr>
              <a:grpSpLocks/>
            </p:cNvGrpSpPr>
            <p:nvPr/>
          </p:nvGrpSpPr>
          <p:grpSpPr bwMode="auto">
            <a:xfrm>
              <a:off x="3473" y="3512"/>
              <a:ext cx="427" cy="90"/>
              <a:chOff x="3473" y="3512"/>
              <a:chExt cx="427" cy="90"/>
            </a:xfrm>
          </p:grpSpPr>
          <p:sp>
            <p:nvSpPr>
              <p:cNvPr id="8706" name="AutoShape 412"/>
              <p:cNvSpPr>
                <a:spLocks noChangeArrowheads="1"/>
              </p:cNvSpPr>
              <p:nvPr/>
            </p:nvSpPr>
            <p:spPr bwMode="auto">
              <a:xfrm>
                <a:off x="3639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7" name="AutoShape 413"/>
              <p:cNvSpPr>
                <a:spLocks noChangeArrowheads="1"/>
              </p:cNvSpPr>
              <p:nvPr/>
            </p:nvSpPr>
            <p:spPr bwMode="auto">
              <a:xfrm>
                <a:off x="3473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8" name="AutoShape 414"/>
              <p:cNvSpPr>
                <a:spLocks noChangeArrowheads="1"/>
              </p:cNvSpPr>
              <p:nvPr/>
            </p:nvSpPr>
            <p:spPr bwMode="auto">
              <a:xfrm>
                <a:off x="3473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9" name="AutoShape 415"/>
            <p:cNvSpPr>
              <a:spLocks noChangeArrowheads="1"/>
            </p:cNvSpPr>
            <p:nvPr/>
          </p:nvSpPr>
          <p:spPr bwMode="auto">
            <a:xfrm>
              <a:off x="3680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0" name="Group 416"/>
            <p:cNvGrpSpPr>
              <a:grpSpLocks/>
            </p:cNvGrpSpPr>
            <p:nvPr/>
          </p:nvGrpSpPr>
          <p:grpSpPr bwMode="auto">
            <a:xfrm>
              <a:off x="3532" y="3582"/>
              <a:ext cx="178" cy="60"/>
              <a:chOff x="3532" y="3582"/>
              <a:chExt cx="178" cy="60"/>
            </a:xfrm>
          </p:grpSpPr>
          <p:sp>
            <p:nvSpPr>
              <p:cNvPr id="8701" name="AutoShape 417"/>
              <p:cNvSpPr>
                <a:spLocks noChangeArrowheads="1"/>
              </p:cNvSpPr>
              <p:nvPr/>
            </p:nvSpPr>
            <p:spPr bwMode="auto">
              <a:xfrm>
                <a:off x="3532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2" name="AutoShape 418"/>
              <p:cNvSpPr>
                <a:spLocks noChangeArrowheads="1"/>
              </p:cNvSpPr>
              <p:nvPr/>
            </p:nvSpPr>
            <p:spPr bwMode="auto">
              <a:xfrm>
                <a:off x="3615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3" name="AutoShape 419"/>
              <p:cNvSpPr>
                <a:spLocks noChangeArrowheads="1"/>
              </p:cNvSpPr>
              <p:nvPr/>
            </p:nvSpPr>
            <p:spPr bwMode="auto">
              <a:xfrm>
                <a:off x="3591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4" name="AutoShape 420"/>
              <p:cNvSpPr>
                <a:spLocks noChangeArrowheads="1"/>
              </p:cNvSpPr>
              <p:nvPr/>
            </p:nvSpPr>
            <p:spPr bwMode="auto">
              <a:xfrm>
                <a:off x="3532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5" name="AutoShape 421"/>
              <p:cNvSpPr>
                <a:spLocks noChangeArrowheads="1"/>
              </p:cNvSpPr>
              <p:nvPr/>
            </p:nvSpPr>
            <p:spPr bwMode="auto">
              <a:xfrm>
                <a:off x="3704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1" name="AutoShape 422"/>
            <p:cNvSpPr>
              <a:spLocks noChangeArrowheads="1"/>
            </p:cNvSpPr>
            <p:nvPr/>
          </p:nvSpPr>
          <p:spPr bwMode="auto">
            <a:xfrm rot="1740000">
              <a:off x="3022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2" name="Group 423"/>
            <p:cNvGrpSpPr>
              <a:grpSpLocks/>
            </p:cNvGrpSpPr>
            <p:nvPr/>
          </p:nvGrpSpPr>
          <p:grpSpPr bwMode="auto">
            <a:xfrm>
              <a:off x="3094" y="3512"/>
              <a:ext cx="427" cy="90"/>
              <a:chOff x="3094" y="3512"/>
              <a:chExt cx="427" cy="90"/>
            </a:xfrm>
          </p:grpSpPr>
          <p:sp>
            <p:nvSpPr>
              <p:cNvPr id="8698" name="AutoShape 424"/>
              <p:cNvSpPr>
                <a:spLocks noChangeArrowheads="1"/>
              </p:cNvSpPr>
              <p:nvPr/>
            </p:nvSpPr>
            <p:spPr bwMode="auto">
              <a:xfrm>
                <a:off x="3260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9" name="AutoShape 425"/>
              <p:cNvSpPr>
                <a:spLocks noChangeArrowheads="1"/>
              </p:cNvSpPr>
              <p:nvPr/>
            </p:nvSpPr>
            <p:spPr bwMode="auto">
              <a:xfrm>
                <a:off x="3094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0" name="AutoShape 426"/>
              <p:cNvSpPr>
                <a:spLocks noChangeArrowheads="1"/>
              </p:cNvSpPr>
              <p:nvPr/>
            </p:nvSpPr>
            <p:spPr bwMode="auto">
              <a:xfrm>
                <a:off x="3094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3" name="AutoShape 427"/>
            <p:cNvSpPr>
              <a:spLocks noChangeArrowheads="1"/>
            </p:cNvSpPr>
            <p:nvPr/>
          </p:nvSpPr>
          <p:spPr bwMode="auto">
            <a:xfrm>
              <a:off x="3301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4" name="Group 428"/>
            <p:cNvGrpSpPr>
              <a:grpSpLocks/>
            </p:cNvGrpSpPr>
            <p:nvPr/>
          </p:nvGrpSpPr>
          <p:grpSpPr bwMode="auto">
            <a:xfrm>
              <a:off x="3153" y="3582"/>
              <a:ext cx="178" cy="60"/>
              <a:chOff x="3153" y="3582"/>
              <a:chExt cx="178" cy="60"/>
            </a:xfrm>
          </p:grpSpPr>
          <p:sp>
            <p:nvSpPr>
              <p:cNvPr id="8693" name="AutoShape 429"/>
              <p:cNvSpPr>
                <a:spLocks noChangeArrowheads="1"/>
              </p:cNvSpPr>
              <p:nvPr/>
            </p:nvSpPr>
            <p:spPr bwMode="auto">
              <a:xfrm>
                <a:off x="3153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4" name="AutoShape 430"/>
              <p:cNvSpPr>
                <a:spLocks noChangeArrowheads="1"/>
              </p:cNvSpPr>
              <p:nvPr/>
            </p:nvSpPr>
            <p:spPr bwMode="auto">
              <a:xfrm>
                <a:off x="3236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5" name="AutoShape 431"/>
              <p:cNvSpPr>
                <a:spLocks noChangeArrowheads="1"/>
              </p:cNvSpPr>
              <p:nvPr/>
            </p:nvSpPr>
            <p:spPr bwMode="auto">
              <a:xfrm>
                <a:off x="3212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6" name="AutoShape 432"/>
              <p:cNvSpPr>
                <a:spLocks noChangeArrowheads="1"/>
              </p:cNvSpPr>
              <p:nvPr/>
            </p:nvSpPr>
            <p:spPr bwMode="auto">
              <a:xfrm>
                <a:off x="3153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7" name="AutoShape 433"/>
              <p:cNvSpPr>
                <a:spLocks noChangeArrowheads="1"/>
              </p:cNvSpPr>
              <p:nvPr/>
            </p:nvSpPr>
            <p:spPr bwMode="auto">
              <a:xfrm>
                <a:off x="3325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5" name="AutoShape 434"/>
            <p:cNvSpPr>
              <a:spLocks noChangeArrowheads="1"/>
            </p:cNvSpPr>
            <p:nvPr/>
          </p:nvSpPr>
          <p:spPr bwMode="auto">
            <a:xfrm rot="1740000">
              <a:off x="2643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6" name="Group 435"/>
            <p:cNvGrpSpPr>
              <a:grpSpLocks/>
            </p:cNvGrpSpPr>
            <p:nvPr/>
          </p:nvGrpSpPr>
          <p:grpSpPr bwMode="auto">
            <a:xfrm>
              <a:off x="2715" y="3512"/>
              <a:ext cx="427" cy="90"/>
              <a:chOff x="2715" y="3512"/>
              <a:chExt cx="427" cy="90"/>
            </a:xfrm>
          </p:grpSpPr>
          <p:sp>
            <p:nvSpPr>
              <p:cNvPr id="8690" name="AutoShape 436"/>
              <p:cNvSpPr>
                <a:spLocks noChangeArrowheads="1"/>
              </p:cNvSpPr>
              <p:nvPr/>
            </p:nvSpPr>
            <p:spPr bwMode="auto">
              <a:xfrm>
                <a:off x="2881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1" name="AutoShape 437"/>
              <p:cNvSpPr>
                <a:spLocks noChangeArrowheads="1"/>
              </p:cNvSpPr>
              <p:nvPr/>
            </p:nvSpPr>
            <p:spPr bwMode="auto">
              <a:xfrm>
                <a:off x="2715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2" name="AutoShape 438"/>
              <p:cNvSpPr>
                <a:spLocks noChangeArrowheads="1"/>
              </p:cNvSpPr>
              <p:nvPr/>
            </p:nvSpPr>
            <p:spPr bwMode="auto">
              <a:xfrm>
                <a:off x="2715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7" name="AutoShape 439"/>
            <p:cNvSpPr>
              <a:spLocks noChangeArrowheads="1"/>
            </p:cNvSpPr>
            <p:nvPr/>
          </p:nvSpPr>
          <p:spPr bwMode="auto">
            <a:xfrm>
              <a:off x="2922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8" name="Group 440"/>
            <p:cNvGrpSpPr>
              <a:grpSpLocks/>
            </p:cNvGrpSpPr>
            <p:nvPr/>
          </p:nvGrpSpPr>
          <p:grpSpPr bwMode="auto">
            <a:xfrm>
              <a:off x="2774" y="3582"/>
              <a:ext cx="178" cy="60"/>
              <a:chOff x="2774" y="3582"/>
              <a:chExt cx="178" cy="60"/>
            </a:xfrm>
          </p:grpSpPr>
          <p:sp>
            <p:nvSpPr>
              <p:cNvPr id="8685" name="AutoShape 441"/>
              <p:cNvSpPr>
                <a:spLocks noChangeArrowheads="1"/>
              </p:cNvSpPr>
              <p:nvPr/>
            </p:nvSpPr>
            <p:spPr bwMode="auto">
              <a:xfrm>
                <a:off x="2774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6" name="AutoShape 442"/>
              <p:cNvSpPr>
                <a:spLocks noChangeArrowheads="1"/>
              </p:cNvSpPr>
              <p:nvPr/>
            </p:nvSpPr>
            <p:spPr bwMode="auto">
              <a:xfrm>
                <a:off x="2857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7" name="AutoShape 443"/>
              <p:cNvSpPr>
                <a:spLocks noChangeArrowheads="1"/>
              </p:cNvSpPr>
              <p:nvPr/>
            </p:nvSpPr>
            <p:spPr bwMode="auto">
              <a:xfrm>
                <a:off x="2833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8" name="AutoShape 444"/>
              <p:cNvSpPr>
                <a:spLocks noChangeArrowheads="1"/>
              </p:cNvSpPr>
              <p:nvPr/>
            </p:nvSpPr>
            <p:spPr bwMode="auto">
              <a:xfrm>
                <a:off x="2774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9" name="AutoShape 445"/>
              <p:cNvSpPr>
                <a:spLocks noChangeArrowheads="1"/>
              </p:cNvSpPr>
              <p:nvPr/>
            </p:nvSpPr>
            <p:spPr bwMode="auto">
              <a:xfrm>
                <a:off x="2946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9" name="AutoShape 446"/>
            <p:cNvSpPr>
              <a:spLocks noChangeArrowheads="1"/>
            </p:cNvSpPr>
            <p:nvPr/>
          </p:nvSpPr>
          <p:spPr bwMode="auto">
            <a:xfrm rot="1740000">
              <a:off x="4029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0" name="Group 447"/>
            <p:cNvGrpSpPr>
              <a:grpSpLocks/>
            </p:cNvGrpSpPr>
            <p:nvPr/>
          </p:nvGrpSpPr>
          <p:grpSpPr bwMode="auto">
            <a:xfrm>
              <a:off x="4101" y="3632"/>
              <a:ext cx="427" cy="90"/>
              <a:chOff x="4101" y="3632"/>
              <a:chExt cx="427" cy="90"/>
            </a:xfrm>
          </p:grpSpPr>
          <p:sp>
            <p:nvSpPr>
              <p:cNvPr id="8682" name="AutoShape 448"/>
              <p:cNvSpPr>
                <a:spLocks noChangeArrowheads="1"/>
              </p:cNvSpPr>
              <p:nvPr/>
            </p:nvSpPr>
            <p:spPr bwMode="auto">
              <a:xfrm>
                <a:off x="4267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3" name="AutoShape 449"/>
              <p:cNvSpPr>
                <a:spLocks noChangeArrowheads="1"/>
              </p:cNvSpPr>
              <p:nvPr/>
            </p:nvSpPr>
            <p:spPr bwMode="auto">
              <a:xfrm>
                <a:off x="4101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4" name="AutoShape 450"/>
              <p:cNvSpPr>
                <a:spLocks noChangeArrowheads="1"/>
              </p:cNvSpPr>
              <p:nvPr/>
            </p:nvSpPr>
            <p:spPr bwMode="auto">
              <a:xfrm>
                <a:off x="4101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1" name="AutoShape 451"/>
            <p:cNvSpPr>
              <a:spLocks noChangeArrowheads="1"/>
            </p:cNvSpPr>
            <p:nvPr/>
          </p:nvSpPr>
          <p:spPr bwMode="auto">
            <a:xfrm>
              <a:off x="4308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2" name="Group 452"/>
            <p:cNvGrpSpPr>
              <a:grpSpLocks/>
            </p:cNvGrpSpPr>
            <p:nvPr/>
          </p:nvGrpSpPr>
          <p:grpSpPr bwMode="auto">
            <a:xfrm>
              <a:off x="4160" y="3702"/>
              <a:ext cx="178" cy="60"/>
              <a:chOff x="4160" y="3702"/>
              <a:chExt cx="178" cy="60"/>
            </a:xfrm>
          </p:grpSpPr>
          <p:sp>
            <p:nvSpPr>
              <p:cNvPr id="8677" name="AutoShape 453"/>
              <p:cNvSpPr>
                <a:spLocks noChangeArrowheads="1"/>
              </p:cNvSpPr>
              <p:nvPr/>
            </p:nvSpPr>
            <p:spPr bwMode="auto">
              <a:xfrm>
                <a:off x="4160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8" name="AutoShape 454"/>
              <p:cNvSpPr>
                <a:spLocks noChangeArrowheads="1"/>
              </p:cNvSpPr>
              <p:nvPr/>
            </p:nvSpPr>
            <p:spPr bwMode="auto">
              <a:xfrm>
                <a:off x="4243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9" name="AutoShape 455"/>
              <p:cNvSpPr>
                <a:spLocks noChangeArrowheads="1"/>
              </p:cNvSpPr>
              <p:nvPr/>
            </p:nvSpPr>
            <p:spPr bwMode="auto">
              <a:xfrm>
                <a:off x="4219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0" name="AutoShape 456"/>
              <p:cNvSpPr>
                <a:spLocks noChangeArrowheads="1"/>
              </p:cNvSpPr>
              <p:nvPr/>
            </p:nvSpPr>
            <p:spPr bwMode="auto">
              <a:xfrm>
                <a:off x="4160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1" name="AutoShape 457"/>
              <p:cNvSpPr>
                <a:spLocks noChangeArrowheads="1"/>
              </p:cNvSpPr>
              <p:nvPr/>
            </p:nvSpPr>
            <p:spPr bwMode="auto">
              <a:xfrm>
                <a:off x="4332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3" name="AutoShape 458"/>
            <p:cNvSpPr>
              <a:spLocks noChangeArrowheads="1"/>
            </p:cNvSpPr>
            <p:nvPr/>
          </p:nvSpPr>
          <p:spPr bwMode="auto">
            <a:xfrm rot="1740000">
              <a:off x="3650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4" name="Group 459"/>
            <p:cNvGrpSpPr>
              <a:grpSpLocks/>
            </p:cNvGrpSpPr>
            <p:nvPr/>
          </p:nvGrpSpPr>
          <p:grpSpPr bwMode="auto">
            <a:xfrm>
              <a:off x="3722" y="3632"/>
              <a:ext cx="427" cy="90"/>
              <a:chOff x="3722" y="3632"/>
              <a:chExt cx="427" cy="90"/>
            </a:xfrm>
          </p:grpSpPr>
          <p:sp>
            <p:nvSpPr>
              <p:cNvPr id="8674" name="AutoShape 460"/>
              <p:cNvSpPr>
                <a:spLocks noChangeArrowheads="1"/>
              </p:cNvSpPr>
              <p:nvPr/>
            </p:nvSpPr>
            <p:spPr bwMode="auto">
              <a:xfrm>
                <a:off x="3888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5" name="AutoShape 461"/>
              <p:cNvSpPr>
                <a:spLocks noChangeArrowheads="1"/>
              </p:cNvSpPr>
              <p:nvPr/>
            </p:nvSpPr>
            <p:spPr bwMode="auto">
              <a:xfrm>
                <a:off x="3722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6" name="AutoShape 462"/>
              <p:cNvSpPr>
                <a:spLocks noChangeArrowheads="1"/>
              </p:cNvSpPr>
              <p:nvPr/>
            </p:nvSpPr>
            <p:spPr bwMode="auto">
              <a:xfrm>
                <a:off x="3722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5" name="AutoShape 463"/>
            <p:cNvSpPr>
              <a:spLocks noChangeArrowheads="1"/>
            </p:cNvSpPr>
            <p:nvPr/>
          </p:nvSpPr>
          <p:spPr bwMode="auto">
            <a:xfrm>
              <a:off x="3929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6" name="Group 464"/>
            <p:cNvGrpSpPr>
              <a:grpSpLocks/>
            </p:cNvGrpSpPr>
            <p:nvPr/>
          </p:nvGrpSpPr>
          <p:grpSpPr bwMode="auto">
            <a:xfrm>
              <a:off x="3781" y="3702"/>
              <a:ext cx="178" cy="60"/>
              <a:chOff x="3781" y="3702"/>
              <a:chExt cx="178" cy="60"/>
            </a:xfrm>
          </p:grpSpPr>
          <p:sp>
            <p:nvSpPr>
              <p:cNvPr id="8669" name="AutoShape 465"/>
              <p:cNvSpPr>
                <a:spLocks noChangeArrowheads="1"/>
              </p:cNvSpPr>
              <p:nvPr/>
            </p:nvSpPr>
            <p:spPr bwMode="auto">
              <a:xfrm>
                <a:off x="3781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0" name="AutoShape 466"/>
              <p:cNvSpPr>
                <a:spLocks noChangeArrowheads="1"/>
              </p:cNvSpPr>
              <p:nvPr/>
            </p:nvSpPr>
            <p:spPr bwMode="auto">
              <a:xfrm>
                <a:off x="3864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1" name="AutoShape 467"/>
              <p:cNvSpPr>
                <a:spLocks noChangeArrowheads="1"/>
              </p:cNvSpPr>
              <p:nvPr/>
            </p:nvSpPr>
            <p:spPr bwMode="auto">
              <a:xfrm>
                <a:off x="3840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2" name="AutoShape 468"/>
              <p:cNvSpPr>
                <a:spLocks noChangeArrowheads="1"/>
              </p:cNvSpPr>
              <p:nvPr/>
            </p:nvSpPr>
            <p:spPr bwMode="auto">
              <a:xfrm>
                <a:off x="3781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3" name="AutoShape 469"/>
              <p:cNvSpPr>
                <a:spLocks noChangeArrowheads="1"/>
              </p:cNvSpPr>
              <p:nvPr/>
            </p:nvSpPr>
            <p:spPr bwMode="auto">
              <a:xfrm>
                <a:off x="3953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7" name="AutoShape 470"/>
            <p:cNvSpPr>
              <a:spLocks noChangeArrowheads="1"/>
            </p:cNvSpPr>
            <p:nvPr/>
          </p:nvSpPr>
          <p:spPr bwMode="auto">
            <a:xfrm rot="1740000">
              <a:off x="3271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8" name="Group 471"/>
            <p:cNvGrpSpPr>
              <a:grpSpLocks/>
            </p:cNvGrpSpPr>
            <p:nvPr/>
          </p:nvGrpSpPr>
          <p:grpSpPr bwMode="auto">
            <a:xfrm>
              <a:off x="3343" y="3632"/>
              <a:ext cx="427" cy="90"/>
              <a:chOff x="3343" y="3632"/>
              <a:chExt cx="427" cy="90"/>
            </a:xfrm>
          </p:grpSpPr>
          <p:sp>
            <p:nvSpPr>
              <p:cNvPr id="8666" name="AutoShape 472"/>
              <p:cNvSpPr>
                <a:spLocks noChangeArrowheads="1"/>
              </p:cNvSpPr>
              <p:nvPr/>
            </p:nvSpPr>
            <p:spPr bwMode="auto">
              <a:xfrm>
                <a:off x="3509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7" name="AutoShape 473"/>
              <p:cNvSpPr>
                <a:spLocks noChangeArrowheads="1"/>
              </p:cNvSpPr>
              <p:nvPr/>
            </p:nvSpPr>
            <p:spPr bwMode="auto">
              <a:xfrm>
                <a:off x="3343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8" name="AutoShape 474"/>
              <p:cNvSpPr>
                <a:spLocks noChangeArrowheads="1"/>
              </p:cNvSpPr>
              <p:nvPr/>
            </p:nvSpPr>
            <p:spPr bwMode="auto">
              <a:xfrm>
                <a:off x="3343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9" name="AutoShape 475"/>
            <p:cNvSpPr>
              <a:spLocks noChangeArrowheads="1"/>
            </p:cNvSpPr>
            <p:nvPr/>
          </p:nvSpPr>
          <p:spPr bwMode="auto">
            <a:xfrm>
              <a:off x="3550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0" name="Group 476"/>
            <p:cNvGrpSpPr>
              <a:grpSpLocks/>
            </p:cNvGrpSpPr>
            <p:nvPr/>
          </p:nvGrpSpPr>
          <p:grpSpPr bwMode="auto">
            <a:xfrm>
              <a:off x="3402" y="3702"/>
              <a:ext cx="178" cy="60"/>
              <a:chOff x="3402" y="3702"/>
              <a:chExt cx="178" cy="60"/>
            </a:xfrm>
          </p:grpSpPr>
          <p:sp>
            <p:nvSpPr>
              <p:cNvPr id="8661" name="AutoShape 477"/>
              <p:cNvSpPr>
                <a:spLocks noChangeArrowheads="1"/>
              </p:cNvSpPr>
              <p:nvPr/>
            </p:nvSpPr>
            <p:spPr bwMode="auto">
              <a:xfrm>
                <a:off x="3402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2" name="AutoShape 478"/>
              <p:cNvSpPr>
                <a:spLocks noChangeArrowheads="1"/>
              </p:cNvSpPr>
              <p:nvPr/>
            </p:nvSpPr>
            <p:spPr bwMode="auto">
              <a:xfrm>
                <a:off x="3485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3" name="AutoShape 479"/>
              <p:cNvSpPr>
                <a:spLocks noChangeArrowheads="1"/>
              </p:cNvSpPr>
              <p:nvPr/>
            </p:nvSpPr>
            <p:spPr bwMode="auto">
              <a:xfrm>
                <a:off x="3461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4" name="AutoShape 480"/>
              <p:cNvSpPr>
                <a:spLocks noChangeArrowheads="1"/>
              </p:cNvSpPr>
              <p:nvPr/>
            </p:nvSpPr>
            <p:spPr bwMode="auto">
              <a:xfrm>
                <a:off x="3402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5" name="AutoShape 481"/>
              <p:cNvSpPr>
                <a:spLocks noChangeArrowheads="1"/>
              </p:cNvSpPr>
              <p:nvPr/>
            </p:nvSpPr>
            <p:spPr bwMode="auto">
              <a:xfrm>
                <a:off x="3574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1" name="AutoShape 482"/>
            <p:cNvSpPr>
              <a:spLocks noChangeArrowheads="1"/>
            </p:cNvSpPr>
            <p:nvPr/>
          </p:nvSpPr>
          <p:spPr bwMode="auto">
            <a:xfrm rot="1740000">
              <a:off x="2892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2" name="Group 483"/>
            <p:cNvGrpSpPr>
              <a:grpSpLocks/>
            </p:cNvGrpSpPr>
            <p:nvPr/>
          </p:nvGrpSpPr>
          <p:grpSpPr bwMode="auto">
            <a:xfrm>
              <a:off x="2964" y="3632"/>
              <a:ext cx="427" cy="90"/>
              <a:chOff x="2964" y="3632"/>
              <a:chExt cx="427" cy="90"/>
            </a:xfrm>
          </p:grpSpPr>
          <p:sp>
            <p:nvSpPr>
              <p:cNvPr id="8658" name="AutoShape 484"/>
              <p:cNvSpPr>
                <a:spLocks noChangeArrowheads="1"/>
              </p:cNvSpPr>
              <p:nvPr/>
            </p:nvSpPr>
            <p:spPr bwMode="auto">
              <a:xfrm>
                <a:off x="3130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9" name="AutoShape 485"/>
              <p:cNvSpPr>
                <a:spLocks noChangeArrowheads="1"/>
              </p:cNvSpPr>
              <p:nvPr/>
            </p:nvSpPr>
            <p:spPr bwMode="auto">
              <a:xfrm>
                <a:off x="2964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0" name="AutoShape 486"/>
              <p:cNvSpPr>
                <a:spLocks noChangeArrowheads="1"/>
              </p:cNvSpPr>
              <p:nvPr/>
            </p:nvSpPr>
            <p:spPr bwMode="auto">
              <a:xfrm>
                <a:off x="2964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3" name="AutoShape 487"/>
            <p:cNvSpPr>
              <a:spLocks noChangeArrowheads="1"/>
            </p:cNvSpPr>
            <p:nvPr/>
          </p:nvSpPr>
          <p:spPr bwMode="auto">
            <a:xfrm>
              <a:off x="3171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4" name="Group 488"/>
            <p:cNvGrpSpPr>
              <a:grpSpLocks/>
            </p:cNvGrpSpPr>
            <p:nvPr/>
          </p:nvGrpSpPr>
          <p:grpSpPr bwMode="auto">
            <a:xfrm>
              <a:off x="3023" y="3702"/>
              <a:ext cx="178" cy="60"/>
              <a:chOff x="3023" y="3702"/>
              <a:chExt cx="178" cy="60"/>
            </a:xfrm>
          </p:grpSpPr>
          <p:sp>
            <p:nvSpPr>
              <p:cNvPr id="8653" name="AutoShape 489"/>
              <p:cNvSpPr>
                <a:spLocks noChangeArrowheads="1"/>
              </p:cNvSpPr>
              <p:nvPr/>
            </p:nvSpPr>
            <p:spPr bwMode="auto">
              <a:xfrm>
                <a:off x="3023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4" name="AutoShape 490"/>
              <p:cNvSpPr>
                <a:spLocks noChangeArrowheads="1"/>
              </p:cNvSpPr>
              <p:nvPr/>
            </p:nvSpPr>
            <p:spPr bwMode="auto">
              <a:xfrm>
                <a:off x="3106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5" name="AutoShape 491"/>
              <p:cNvSpPr>
                <a:spLocks noChangeArrowheads="1"/>
              </p:cNvSpPr>
              <p:nvPr/>
            </p:nvSpPr>
            <p:spPr bwMode="auto">
              <a:xfrm>
                <a:off x="3082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6" name="AutoShape 492"/>
              <p:cNvSpPr>
                <a:spLocks noChangeArrowheads="1"/>
              </p:cNvSpPr>
              <p:nvPr/>
            </p:nvSpPr>
            <p:spPr bwMode="auto">
              <a:xfrm>
                <a:off x="3023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7" name="AutoShape 493"/>
              <p:cNvSpPr>
                <a:spLocks noChangeArrowheads="1"/>
              </p:cNvSpPr>
              <p:nvPr/>
            </p:nvSpPr>
            <p:spPr bwMode="auto">
              <a:xfrm>
                <a:off x="3195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5" name="AutoShape 494"/>
            <p:cNvSpPr>
              <a:spLocks noChangeArrowheads="1"/>
            </p:cNvSpPr>
            <p:nvPr/>
          </p:nvSpPr>
          <p:spPr bwMode="auto">
            <a:xfrm rot="1740000">
              <a:off x="4277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6" name="Group 495"/>
            <p:cNvGrpSpPr>
              <a:grpSpLocks/>
            </p:cNvGrpSpPr>
            <p:nvPr/>
          </p:nvGrpSpPr>
          <p:grpSpPr bwMode="auto">
            <a:xfrm>
              <a:off x="4349" y="3752"/>
              <a:ext cx="427" cy="90"/>
              <a:chOff x="4349" y="3752"/>
              <a:chExt cx="427" cy="90"/>
            </a:xfrm>
          </p:grpSpPr>
          <p:sp>
            <p:nvSpPr>
              <p:cNvPr id="8650" name="AutoShape 496"/>
              <p:cNvSpPr>
                <a:spLocks noChangeArrowheads="1"/>
              </p:cNvSpPr>
              <p:nvPr/>
            </p:nvSpPr>
            <p:spPr bwMode="auto">
              <a:xfrm>
                <a:off x="4515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1" name="AutoShape 497"/>
              <p:cNvSpPr>
                <a:spLocks noChangeArrowheads="1"/>
              </p:cNvSpPr>
              <p:nvPr/>
            </p:nvSpPr>
            <p:spPr bwMode="auto">
              <a:xfrm>
                <a:off x="4349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2" name="AutoShape 498"/>
              <p:cNvSpPr>
                <a:spLocks noChangeArrowheads="1"/>
              </p:cNvSpPr>
              <p:nvPr/>
            </p:nvSpPr>
            <p:spPr bwMode="auto">
              <a:xfrm>
                <a:off x="4349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7" name="AutoShape 499"/>
            <p:cNvSpPr>
              <a:spLocks noChangeArrowheads="1"/>
            </p:cNvSpPr>
            <p:nvPr/>
          </p:nvSpPr>
          <p:spPr bwMode="auto">
            <a:xfrm>
              <a:off x="4556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8" name="Group 500"/>
            <p:cNvGrpSpPr>
              <a:grpSpLocks/>
            </p:cNvGrpSpPr>
            <p:nvPr/>
          </p:nvGrpSpPr>
          <p:grpSpPr bwMode="auto">
            <a:xfrm>
              <a:off x="4408" y="3822"/>
              <a:ext cx="178" cy="60"/>
              <a:chOff x="4408" y="3822"/>
              <a:chExt cx="178" cy="60"/>
            </a:xfrm>
          </p:grpSpPr>
          <p:sp>
            <p:nvSpPr>
              <p:cNvPr id="8645" name="AutoShape 501"/>
              <p:cNvSpPr>
                <a:spLocks noChangeArrowheads="1"/>
              </p:cNvSpPr>
              <p:nvPr/>
            </p:nvSpPr>
            <p:spPr bwMode="auto">
              <a:xfrm>
                <a:off x="4408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6" name="AutoShape 502"/>
              <p:cNvSpPr>
                <a:spLocks noChangeArrowheads="1"/>
              </p:cNvSpPr>
              <p:nvPr/>
            </p:nvSpPr>
            <p:spPr bwMode="auto">
              <a:xfrm>
                <a:off x="4491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7" name="AutoShape 503"/>
              <p:cNvSpPr>
                <a:spLocks noChangeArrowheads="1"/>
              </p:cNvSpPr>
              <p:nvPr/>
            </p:nvSpPr>
            <p:spPr bwMode="auto">
              <a:xfrm>
                <a:off x="4467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8" name="AutoShape 504"/>
              <p:cNvSpPr>
                <a:spLocks noChangeArrowheads="1"/>
              </p:cNvSpPr>
              <p:nvPr/>
            </p:nvSpPr>
            <p:spPr bwMode="auto">
              <a:xfrm>
                <a:off x="4408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9" name="AutoShape 505"/>
              <p:cNvSpPr>
                <a:spLocks noChangeArrowheads="1"/>
              </p:cNvSpPr>
              <p:nvPr/>
            </p:nvSpPr>
            <p:spPr bwMode="auto">
              <a:xfrm>
                <a:off x="4580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9" name="AutoShape 506"/>
            <p:cNvSpPr>
              <a:spLocks noChangeArrowheads="1"/>
            </p:cNvSpPr>
            <p:nvPr/>
          </p:nvSpPr>
          <p:spPr bwMode="auto">
            <a:xfrm rot="1740000">
              <a:off x="3898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0" name="Group 507"/>
            <p:cNvGrpSpPr>
              <a:grpSpLocks/>
            </p:cNvGrpSpPr>
            <p:nvPr/>
          </p:nvGrpSpPr>
          <p:grpSpPr bwMode="auto">
            <a:xfrm>
              <a:off x="3970" y="3752"/>
              <a:ext cx="427" cy="90"/>
              <a:chOff x="3970" y="3752"/>
              <a:chExt cx="427" cy="90"/>
            </a:xfrm>
          </p:grpSpPr>
          <p:sp>
            <p:nvSpPr>
              <p:cNvPr id="8642" name="AutoShape 508"/>
              <p:cNvSpPr>
                <a:spLocks noChangeArrowheads="1"/>
              </p:cNvSpPr>
              <p:nvPr/>
            </p:nvSpPr>
            <p:spPr bwMode="auto">
              <a:xfrm>
                <a:off x="4136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3" name="AutoShape 509"/>
              <p:cNvSpPr>
                <a:spLocks noChangeArrowheads="1"/>
              </p:cNvSpPr>
              <p:nvPr/>
            </p:nvSpPr>
            <p:spPr bwMode="auto">
              <a:xfrm>
                <a:off x="3970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4" name="AutoShape 510"/>
              <p:cNvSpPr>
                <a:spLocks noChangeArrowheads="1"/>
              </p:cNvSpPr>
              <p:nvPr/>
            </p:nvSpPr>
            <p:spPr bwMode="auto">
              <a:xfrm>
                <a:off x="3970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1" name="AutoShape 511"/>
            <p:cNvSpPr>
              <a:spLocks noChangeArrowheads="1"/>
            </p:cNvSpPr>
            <p:nvPr/>
          </p:nvSpPr>
          <p:spPr bwMode="auto">
            <a:xfrm>
              <a:off x="4177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2" name="Group 512"/>
            <p:cNvGrpSpPr>
              <a:grpSpLocks/>
            </p:cNvGrpSpPr>
            <p:nvPr/>
          </p:nvGrpSpPr>
          <p:grpSpPr bwMode="auto">
            <a:xfrm>
              <a:off x="4029" y="3822"/>
              <a:ext cx="178" cy="60"/>
              <a:chOff x="4029" y="3822"/>
              <a:chExt cx="178" cy="60"/>
            </a:xfrm>
          </p:grpSpPr>
          <p:sp>
            <p:nvSpPr>
              <p:cNvPr id="8637" name="AutoShape 513"/>
              <p:cNvSpPr>
                <a:spLocks noChangeArrowheads="1"/>
              </p:cNvSpPr>
              <p:nvPr/>
            </p:nvSpPr>
            <p:spPr bwMode="auto">
              <a:xfrm>
                <a:off x="4029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8" name="AutoShape 514"/>
              <p:cNvSpPr>
                <a:spLocks noChangeArrowheads="1"/>
              </p:cNvSpPr>
              <p:nvPr/>
            </p:nvSpPr>
            <p:spPr bwMode="auto">
              <a:xfrm>
                <a:off x="4112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9" name="AutoShape 515"/>
              <p:cNvSpPr>
                <a:spLocks noChangeArrowheads="1"/>
              </p:cNvSpPr>
              <p:nvPr/>
            </p:nvSpPr>
            <p:spPr bwMode="auto">
              <a:xfrm>
                <a:off x="4088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0" name="AutoShape 516"/>
              <p:cNvSpPr>
                <a:spLocks noChangeArrowheads="1"/>
              </p:cNvSpPr>
              <p:nvPr/>
            </p:nvSpPr>
            <p:spPr bwMode="auto">
              <a:xfrm>
                <a:off x="4029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1" name="AutoShape 517"/>
              <p:cNvSpPr>
                <a:spLocks noChangeArrowheads="1"/>
              </p:cNvSpPr>
              <p:nvPr/>
            </p:nvSpPr>
            <p:spPr bwMode="auto">
              <a:xfrm>
                <a:off x="4201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3" name="AutoShape 518"/>
            <p:cNvSpPr>
              <a:spLocks noChangeArrowheads="1"/>
            </p:cNvSpPr>
            <p:nvPr/>
          </p:nvSpPr>
          <p:spPr bwMode="auto">
            <a:xfrm rot="1740000">
              <a:off x="3519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4" name="Group 519"/>
            <p:cNvGrpSpPr>
              <a:grpSpLocks/>
            </p:cNvGrpSpPr>
            <p:nvPr/>
          </p:nvGrpSpPr>
          <p:grpSpPr bwMode="auto">
            <a:xfrm>
              <a:off x="3591" y="3752"/>
              <a:ext cx="427" cy="90"/>
              <a:chOff x="3591" y="3752"/>
              <a:chExt cx="427" cy="90"/>
            </a:xfrm>
          </p:grpSpPr>
          <p:sp>
            <p:nvSpPr>
              <p:cNvPr id="8634" name="AutoShape 520"/>
              <p:cNvSpPr>
                <a:spLocks noChangeArrowheads="1"/>
              </p:cNvSpPr>
              <p:nvPr/>
            </p:nvSpPr>
            <p:spPr bwMode="auto">
              <a:xfrm>
                <a:off x="3757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5" name="AutoShape 521"/>
              <p:cNvSpPr>
                <a:spLocks noChangeArrowheads="1"/>
              </p:cNvSpPr>
              <p:nvPr/>
            </p:nvSpPr>
            <p:spPr bwMode="auto">
              <a:xfrm>
                <a:off x="3591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6" name="AutoShape 522"/>
              <p:cNvSpPr>
                <a:spLocks noChangeArrowheads="1"/>
              </p:cNvSpPr>
              <p:nvPr/>
            </p:nvSpPr>
            <p:spPr bwMode="auto">
              <a:xfrm>
                <a:off x="3591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5" name="AutoShape 523"/>
            <p:cNvSpPr>
              <a:spLocks noChangeArrowheads="1"/>
            </p:cNvSpPr>
            <p:nvPr/>
          </p:nvSpPr>
          <p:spPr bwMode="auto">
            <a:xfrm>
              <a:off x="3798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6" name="Group 524"/>
            <p:cNvGrpSpPr>
              <a:grpSpLocks/>
            </p:cNvGrpSpPr>
            <p:nvPr/>
          </p:nvGrpSpPr>
          <p:grpSpPr bwMode="auto">
            <a:xfrm>
              <a:off x="3650" y="3822"/>
              <a:ext cx="178" cy="60"/>
              <a:chOff x="3650" y="3822"/>
              <a:chExt cx="178" cy="60"/>
            </a:xfrm>
          </p:grpSpPr>
          <p:sp>
            <p:nvSpPr>
              <p:cNvPr id="8629" name="AutoShape 525"/>
              <p:cNvSpPr>
                <a:spLocks noChangeArrowheads="1"/>
              </p:cNvSpPr>
              <p:nvPr/>
            </p:nvSpPr>
            <p:spPr bwMode="auto">
              <a:xfrm>
                <a:off x="3650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0" name="AutoShape 526"/>
              <p:cNvSpPr>
                <a:spLocks noChangeArrowheads="1"/>
              </p:cNvSpPr>
              <p:nvPr/>
            </p:nvSpPr>
            <p:spPr bwMode="auto">
              <a:xfrm>
                <a:off x="3733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1" name="AutoShape 527"/>
              <p:cNvSpPr>
                <a:spLocks noChangeArrowheads="1"/>
              </p:cNvSpPr>
              <p:nvPr/>
            </p:nvSpPr>
            <p:spPr bwMode="auto">
              <a:xfrm>
                <a:off x="3709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2" name="AutoShape 528"/>
              <p:cNvSpPr>
                <a:spLocks noChangeArrowheads="1"/>
              </p:cNvSpPr>
              <p:nvPr/>
            </p:nvSpPr>
            <p:spPr bwMode="auto">
              <a:xfrm>
                <a:off x="3650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3" name="AutoShape 529"/>
              <p:cNvSpPr>
                <a:spLocks noChangeArrowheads="1"/>
              </p:cNvSpPr>
              <p:nvPr/>
            </p:nvSpPr>
            <p:spPr bwMode="auto">
              <a:xfrm>
                <a:off x="3822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7" name="AutoShape 530"/>
            <p:cNvSpPr>
              <a:spLocks noChangeArrowheads="1"/>
            </p:cNvSpPr>
            <p:nvPr/>
          </p:nvSpPr>
          <p:spPr bwMode="auto">
            <a:xfrm rot="1740000">
              <a:off x="3140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8" name="Group 531"/>
            <p:cNvGrpSpPr>
              <a:grpSpLocks/>
            </p:cNvGrpSpPr>
            <p:nvPr/>
          </p:nvGrpSpPr>
          <p:grpSpPr bwMode="auto">
            <a:xfrm>
              <a:off x="3212" y="3752"/>
              <a:ext cx="427" cy="90"/>
              <a:chOff x="3212" y="3752"/>
              <a:chExt cx="427" cy="90"/>
            </a:xfrm>
          </p:grpSpPr>
          <p:sp>
            <p:nvSpPr>
              <p:cNvPr id="8626" name="AutoShape 532"/>
              <p:cNvSpPr>
                <a:spLocks noChangeArrowheads="1"/>
              </p:cNvSpPr>
              <p:nvPr/>
            </p:nvSpPr>
            <p:spPr bwMode="auto">
              <a:xfrm>
                <a:off x="3378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7" name="AutoShape 533"/>
              <p:cNvSpPr>
                <a:spLocks noChangeArrowheads="1"/>
              </p:cNvSpPr>
              <p:nvPr/>
            </p:nvSpPr>
            <p:spPr bwMode="auto">
              <a:xfrm>
                <a:off x="3212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8" name="AutoShape 534"/>
              <p:cNvSpPr>
                <a:spLocks noChangeArrowheads="1"/>
              </p:cNvSpPr>
              <p:nvPr/>
            </p:nvSpPr>
            <p:spPr bwMode="auto">
              <a:xfrm>
                <a:off x="3212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9" name="AutoShape 535"/>
            <p:cNvSpPr>
              <a:spLocks noChangeArrowheads="1"/>
            </p:cNvSpPr>
            <p:nvPr/>
          </p:nvSpPr>
          <p:spPr bwMode="auto">
            <a:xfrm>
              <a:off x="3419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0" name="Group 536"/>
            <p:cNvGrpSpPr>
              <a:grpSpLocks/>
            </p:cNvGrpSpPr>
            <p:nvPr/>
          </p:nvGrpSpPr>
          <p:grpSpPr bwMode="auto">
            <a:xfrm>
              <a:off x="3271" y="3822"/>
              <a:ext cx="178" cy="60"/>
              <a:chOff x="3271" y="3822"/>
              <a:chExt cx="178" cy="60"/>
            </a:xfrm>
          </p:grpSpPr>
          <p:sp>
            <p:nvSpPr>
              <p:cNvPr id="8621" name="AutoShape 537"/>
              <p:cNvSpPr>
                <a:spLocks noChangeArrowheads="1"/>
              </p:cNvSpPr>
              <p:nvPr/>
            </p:nvSpPr>
            <p:spPr bwMode="auto">
              <a:xfrm>
                <a:off x="3271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2" name="AutoShape 538"/>
              <p:cNvSpPr>
                <a:spLocks noChangeArrowheads="1"/>
              </p:cNvSpPr>
              <p:nvPr/>
            </p:nvSpPr>
            <p:spPr bwMode="auto">
              <a:xfrm>
                <a:off x="3354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3" name="AutoShape 539"/>
              <p:cNvSpPr>
                <a:spLocks noChangeArrowheads="1"/>
              </p:cNvSpPr>
              <p:nvPr/>
            </p:nvSpPr>
            <p:spPr bwMode="auto">
              <a:xfrm>
                <a:off x="3330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4" name="AutoShape 540"/>
              <p:cNvSpPr>
                <a:spLocks noChangeArrowheads="1"/>
              </p:cNvSpPr>
              <p:nvPr/>
            </p:nvSpPr>
            <p:spPr bwMode="auto">
              <a:xfrm>
                <a:off x="3271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5" name="AutoShape 541"/>
              <p:cNvSpPr>
                <a:spLocks noChangeArrowheads="1"/>
              </p:cNvSpPr>
              <p:nvPr/>
            </p:nvSpPr>
            <p:spPr bwMode="auto">
              <a:xfrm>
                <a:off x="3443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1" name="AutoShape 542"/>
            <p:cNvSpPr>
              <a:spLocks noChangeArrowheads="1"/>
            </p:cNvSpPr>
            <p:nvPr/>
          </p:nvSpPr>
          <p:spPr bwMode="auto">
            <a:xfrm rot="1740000">
              <a:off x="4526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2" name="Group 543"/>
            <p:cNvGrpSpPr>
              <a:grpSpLocks/>
            </p:cNvGrpSpPr>
            <p:nvPr/>
          </p:nvGrpSpPr>
          <p:grpSpPr bwMode="auto">
            <a:xfrm>
              <a:off x="4598" y="3872"/>
              <a:ext cx="427" cy="90"/>
              <a:chOff x="4598" y="3872"/>
              <a:chExt cx="427" cy="90"/>
            </a:xfrm>
          </p:grpSpPr>
          <p:sp>
            <p:nvSpPr>
              <p:cNvPr id="8618" name="AutoShape 544"/>
              <p:cNvSpPr>
                <a:spLocks noChangeArrowheads="1"/>
              </p:cNvSpPr>
              <p:nvPr/>
            </p:nvSpPr>
            <p:spPr bwMode="auto">
              <a:xfrm>
                <a:off x="4764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9" name="AutoShape 545"/>
              <p:cNvSpPr>
                <a:spLocks noChangeArrowheads="1"/>
              </p:cNvSpPr>
              <p:nvPr/>
            </p:nvSpPr>
            <p:spPr bwMode="auto">
              <a:xfrm>
                <a:off x="4598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0" name="AutoShape 546"/>
              <p:cNvSpPr>
                <a:spLocks noChangeArrowheads="1"/>
              </p:cNvSpPr>
              <p:nvPr/>
            </p:nvSpPr>
            <p:spPr bwMode="auto">
              <a:xfrm>
                <a:off x="4598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3" name="AutoShape 547"/>
            <p:cNvSpPr>
              <a:spLocks noChangeArrowheads="1"/>
            </p:cNvSpPr>
            <p:nvPr/>
          </p:nvSpPr>
          <p:spPr bwMode="auto">
            <a:xfrm>
              <a:off x="4805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4" name="Group 548"/>
            <p:cNvGrpSpPr>
              <a:grpSpLocks/>
            </p:cNvGrpSpPr>
            <p:nvPr/>
          </p:nvGrpSpPr>
          <p:grpSpPr bwMode="auto">
            <a:xfrm>
              <a:off x="4657" y="3942"/>
              <a:ext cx="178" cy="60"/>
              <a:chOff x="4657" y="3942"/>
              <a:chExt cx="178" cy="60"/>
            </a:xfrm>
          </p:grpSpPr>
          <p:sp>
            <p:nvSpPr>
              <p:cNvPr id="8613" name="AutoShape 549"/>
              <p:cNvSpPr>
                <a:spLocks noChangeArrowheads="1"/>
              </p:cNvSpPr>
              <p:nvPr/>
            </p:nvSpPr>
            <p:spPr bwMode="auto">
              <a:xfrm>
                <a:off x="4657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4" name="AutoShape 550"/>
              <p:cNvSpPr>
                <a:spLocks noChangeArrowheads="1"/>
              </p:cNvSpPr>
              <p:nvPr/>
            </p:nvSpPr>
            <p:spPr bwMode="auto">
              <a:xfrm>
                <a:off x="4740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5" name="AutoShape 551"/>
              <p:cNvSpPr>
                <a:spLocks noChangeArrowheads="1"/>
              </p:cNvSpPr>
              <p:nvPr/>
            </p:nvSpPr>
            <p:spPr bwMode="auto">
              <a:xfrm>
                <a:off x="4716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6" name="AutoShape 552"/>
              <p:cNvSpPr>
                <a:spLocks noChangeArrowheads="1"/>
              </p:cNvSpPr>
              <p:nvPr/>
            </p:nvSpPr>
            <p:spPr bwMode="auto">
              <a:xfrm>
                <a:off x="4657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7" name="AutoShape 553"/>
              <p:cNvSpPr>
                <a:spLocks noChangeArrowheads="1"/>
              </p:cNvSpPr>
              <p:nvPr/>
            </p:nvSpPr>
            <p:spPr bwMode="auto">
              <a:xfrm>
                <a:off x="4829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5" name="AutoShape 554"/>
            <p:cNvSpPr>
              <a:spLocks noChangeArrowheads="1"/>
            </p:cNvSpPr>
            <p:nvPr/>
          </p:nvSpPr>
          <p:spPr bwMode="auto">
            <a:xfrm rot="1740000">
              <a:off x="4147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6" name="Group 555"/>
            <p:cNvGrpSpPr>
              <a:grpSpLocks/>
            </p:cNvGrpSpPr>
            <p:nvPr/>
          </p:nvGrpSpPr>
          <p:grpSpPr bwMode="auto">
            <a:xfrm>
              <a:off x="4219" y="3872"/>
              <a:ext cx="427" cy="90"/>
              <a:chOff x="4219" y="3872"/>
              <a:chExt cx="427" cy="90"/>
            </a:xfrm>
          </p:grpSpPr>
          <p:sp>
            <p:nvSpPr>
              <p:cNvPr id="8610" name="AutoShape 556"/>
              <p:cNvSpPr>
                <a:spLocks noChangeArrowheads="1"/>
              </p:cNvSpPr>
              <p:nvPr/>
            </p:nvSpPr>
            <p:spPr bwMode="auto">
              <a:xfrm>
                <a:off x="4385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1" name="AutoShape 557"/>
              <p:cNvSpPr>
                <a:spLocks noChangeArrowheads="1"/>
              </p:cNvSpPr>
              <p:nvPr/>
            </p:nvSpPr>
            <p:spPr bwMode="auto">
              <a:xfrm>
                <a:off x="4219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2" name="AutoShape 558"/>
              <p:cNvSpPr>
                <a:spLocks noChangeArrowheads="1"/>
              </p:cNvSpPr>
              <p:nvPr/>
            </p:nvSpPr>
            <p:spPr bwMode="auto">
              <a:xfrm>
                <a:off x="4219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7" name="AutoShape 559"/>
            <p:cNvSpPr>
              <a:spLocks noChangeArrowheads="1"/>
            </p:cNvSpPr>
            <p:nvPr/>
          </p:nvSpPr>
          <p:spPr bwMode="auto">
            <a:xfrm>
              <a:off x="4426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8" name="Group 560"/>
            <p:cNvGrpSpPr>
              <a:grpSpLocks/>
            </p:cNvGrpSpPr>
            <p:nvPr/>
          </p:nvGrpSpPr>
          <p:grpSpPr bwMode="auto">
            <a:xfrm>
              <a:off x="4278" y="3942"/>
              <a:ext cx="178" cy="60"/>
              <a:chOff x="4278" y="3942"/>
              <a:chExt cx="178" cy="60"/>
            </a:xfrm>
          </p:grpSpPr>
          <p:sp>
            <p:nvSpPr>
              <p:cNvPr id="8605" name="AutoShape 561"/>
              <p:cNvSpPr>
                <a:spLocks noChangeArrowheads="1"/>
              </p:cNvSpPr>
              <p:nvPr/>
            </p:nvSpPr>
            <p:spPr bwMode="auto">
              <a:xfrm>
                <a:off x="4278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6" name="AutoShape 562"/>
              <p:cNvSpPr>
                <a:spLocks noChangeArrowheads="1"/>
              </p:cNvSpPr>
              <p:nvPr/>
            </p:nvSpPr>
            <p:spPr bwMode="auto">
              <a:xfrm>
                <a:off x="4361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7" name="AutoShape 563"/>
              <p:cNvSpPr>
                <a:spLocks noChangeArrowheads="1"/>
              </p:cNvSpPr>
              <p:nvPr/>
            </p:nvSpPr>
            <p:spPr bwMode="auto">
              <a:xfrm>
                <a:off x="4337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8" name="AutoShape 564"/>
              <p:cNvSpPr>
                <a:spLocks noChangeArrowheads="1"/>
              </p:cNvSpPr>
              <p:nvPr/>
            </p:nvSpPr>
            <p:spPr bwMode="auto">
              <a:xfrm>
                <a:off x="4278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9" name="AutoShape 565"/>
              <p:cNvSpPr>
                <a:spLocks noChangeArrowheads="1"/>
              </p:cNvSpPr>
              <p:nvPr/>
            </p:nvSpPr>
            <p:spPr bwMode="auto">
              <a:xfrm>
                <a:off x="4450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9" name="AutoShape 566"/>
            <p:cNvSpPr>
              <a:spLocks noChangeArrowheads="1"/>
            </p:cNvSpPr>
            <p:nvPr/>
          </p:nvSpPr>
          <p:spPr bwMode="auto">
            <a:xfrm rot="1740000">
              <a:off x="3768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0" name="Group 567"/>
            <p:cNvGrpSpPr>
              <a:grpSpLocks/>
            </p:cNvGrpSpPr>
            <p:nvPr/>
          </p:nvGrpSpPr>
          <p:grpSpPr bwMode="auto">
            <a:xfrm>
              <a:off x="3840" y="3872"/>
              <a:ext cx="427" cy="90"/>
              <a:chOff x="3840" y="3872"/>
              <a:chExt cx="427" cy="90"/>
            </a:xfrm>
          </p:grpSpPr>
          <p:sp>
            <p:nvSpPr>
              <p:cNvPr id="8602" name="AutoShape 568"/>
              <p:cNvSpPr>
                <a:spLocks noChangeArrowheads="1"/>
              </p:cNvSpPr>
              <p:nvPr/>
            </p:nvSpPr>
            <p:spPr bwMode="auto">
              <a:xfrm>
                <a:off x="4006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3" name="AutoShape 569"/>
              <p:cNvSpPr>
                <a:spLocks noChangeArrowheads="1"/>
              </p:cNvSpPr>
              <p:nvPr/>
            </p:nvSpPr>
            <p:spPr bwMode="auto">
              <a:xfrm>
                <a:off x="3840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4" name="AutoShape 570"/>
              <p:cNvSpPr>
                <a:spLocks noChangeArrowheads="1"/>
              </p:cNvSpPr>
              <p:nvPr/>
            </p:nvSpPr>
            <p:spPr bwMode="auto">
              <a:xfrm>
                <a:off x="3840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1" name="AutoShape 571"/>
            <p:cNvSpPr>
              <a:spLocks noChangeArrowheads="1"/>
            </p:cNvSpPr>
            <p:nvPr/>
          </p:nvSpPr>
          <p:spPr bwMode="auto">
            <a:xfrm>
              <a:off x="4047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2" name="Group 572"/>
            <p:cNvGrpSpPr>
              <a:grpSpLocks/>
            </p:cNvGrpSpPr>
            <p:nvPr/>
          </p:nvGrpSpPr>
          <p:grpSpPr bwMode="auto">
            <a:xfrm>
              <a:off x="3899" y="3942"/>
              <a:ext cx="178" cy="60"/>
              <a:chOff x="3899" y="3942"/>
              <a:chExt cx="178" cy="60"/>
            </a:xfrm>
          </p:grpSpPr>
          <p:sp>
            <p:nvSpPr>
              <p:cNvPr id="8597" name="AutoShape 573"/>
              <p:cNvSpPr>
                <a:spLocks noChangeArrowheads="1"/>
              </p:cNvSpPr>
              <p:nvPr/>
            </p:nvSpPr>
            <p:spPr bwMode="auto">
              <a:xfrm>
                <a:off x="3899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8" name="AutoShape 574"/>
              <p:cNvSpPr>
                <a:spLocks noChangeArrowheads="1"/>
              </p:cNvSpPr>
              <p:nvPr/>
            </p:nvSpPr>
            <p:spPr bwMode="auto">
              <a:xfrm>
                <a:off x="3982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9" name="AutoShape 575"/>
              <p:cNvSpPr>
                <a:spLocks noChangeArrowheads="1"/>
              </p:cNvSpPr>
              <p:nvPr/>
            </p:nvSpPr>
            <p:spPr bwMode="auto">
              <a:xfrm>
                <a:off x="3958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0" name="AutoShape 576"/>
              <p:cNvSpPr>
                <a:spLocks noChangeArrowheads="1"/>
              </p:cNvSpPr>
              <p:nvPr/>
            </p:nvSpPr>
            <p:spPr bwMode="auto">
              <a:xfrm>
                <a:off x="3899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1" name="AutoShape 577"/>
              <p:cNvSpPr>
                <a:spLocks noChangeArrowheads="1"/>
              </p:cNvSpPr>
              <p:nvPr/>
            </p:nvSpPr>
            <p:spPr bwMode="auto">
              <a:xfrm>
                <a:off x="4071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3" name="AutoShape 578"/>
            <p:cNvSpPr>
              <a:spLocks noChangeArrowheads="1"/>
            </p:cNvSpPr>
            <p:nvPr/>
          </p:nvSpPr>
          <p:spPr bwMode="auto">
            <a:xfrm rot="1740000">
              <a:off x="3389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4" name="Group 579"/>
            <p:cNvGrpSpPr>
              <a:grpSpLocks/>
            </p:cNvGrpSpPr>
            <p:nvPr/>
          </p:nvGrpSpPr>
          <p:grpSpPr bwMode="auto">
            <a:xfrm>
              <a:off x="3461" y="3872"/>
              <a:ext cx="427" cy="90"/>
              <a:chOff x="3461" y="3872"/>
              <a:chExt cx="427" cy="90"/>
            </a:xfrm>
          </p:grpSpPr>
          <p:sp>
            <p:nvSpPr>
              <p:cNvPr id="8594" name="AutoShape 580"/>
              <p:cNvSpPr>
                <a:spLocks noChangeArrowheads="1"/>
              </p:cNvSpPr>
              <p:nvPr/>
            </p:nvSpPr>
            <p:spPr bwMode="auto">
              <a:xfrm>
                <a:off x="3627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5" name="AutoShape 581"/>
              <p:cNvSpPr>
                <a:spLocks noChangeArrowheads="1"/>
              </p:cNvSpPr>
              <p:nvPr/>
            </p:nvSpPr>
            <p:spPr bwMode="auto">
              <a:xfrm>
                <a:off x="3461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6" name="AutoShape 582"/>
              <p:cNvSpPr>
                <a:spLocks noChangeArrowheads="1"/>
              </p:cNvSpPr>
              <p:nvPr/>
            </p:nvSpPr>
            <p:spPr bwMode="auto">
              <a:xfrm>
                <a:off x="3461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5" name="AutoShape 583"/>
            <p:cNvSpPr>
              <a:spLocks noChangeArrowheads="1"/>
            </p:cNvSpPr>
            <p:nvPr/>
          </p:nvSpPr>
          <p:spPr bwMode="auto">
            <a:xfrm>
              <a:off x="3668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6" name="Group 584"/>
            <p:cNvGrpSpPr>
              <a:grpSpLocks/>
            </p:cNvGrpSpPr>
            <p:nvPr/>
          </p:nvGrpSpPr>
          <p:grpSpPr bwMode="auto">
            <a:xfrm>
              <a:off x="3520" y="3942"/>
              <a:ext cx="178" cy="60"/>
              <a:chOff x="3520" y="3942"/>
              <a:chExt cx="178" cy="60"/>
            </a:xfrm>
          </p:grpSpPr>
          <p:sp>
            <p:nvSpPr>
              <p:cNvPr id="8589" name="AutoShape 585"/>
              <p:cNvSpPr>
                <a:spLocks noChangeArrowheads="1"/>
              </p:cNvSpPr>
              <p:nvPr/>
            </p:nvSpPr>
            <p:spPr bwMode="auto">
              <a:xfrm>
                <a:off x="3520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0" name="AutoShape 586"/>
              <p:cNvSpPr>
                <a:spLocks noChangeArrowheads="1"/>
              </p:cNvSpPr>
              <p:nvPr/>
            </p:nvSpPr>
            <p:spPr bwMode="auto">
              <a:xfrm>
                <a:off x="3603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1" name="AutoShape 587"/>
              <p:cNvSpPr>
                <a:spLocks noChangeArrowheads="1"/>
              </p:cNvSpPr>
              <p:nvPr/>
            </p:nvSpPr>
            <p:spPr bwMode="auto">
              <a:xfrm>
                <a:off x="3579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2" name="AutoShape 588"/>
              <p:cNvSpPr>
                <a:spLocks noChangeArrowheads="1"/>
              </p:cNvSpPr>
              <p:nvPr/>
            </p:nvSpPr>
            <p:spPr bwMode="auto">
              <a:xfrm>
                <a:off x="3520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3" name="AutoShape 589"/>
              <p:cNvSpPr>
                <a:spLocks noChangeArrowheads="1"/>
              </p:cNvSpPr>
              <p:nvPr/>
            </p:nvSpPr>
            <p:spPr bwMode="auto">
              <a:xfrm>
                <a:off x="3692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7" name="AutoShape 590"/>
            <p:cNvSpPr>
              <a:spLocks noChangeArrowheads="1"/>
            </p:cNvSpPr>
            <p:nvPr/>
          </p:nvSpPr>
          <p:spPr bwMode="auto">
            <a:xfrm rot="1740000">
              <a:off x="2264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8" name="Group 591"/>
            <p:cNvGrpSpPr>
              <a:grpSpLocks/>
            </p:cNvGrpSpPr>
            <p:nvPr/>
          </p:nvGrpSpPr>
          <p:grpSpPr bwMode="auto">
            <a:xfrm>
              <a:off x="2336" y="3512"/>
              <a:ext cx="427" cy="90"/>
              <a:chOff x="2336" y="3512"/>
              <a:chExt cx="427" cy="90"/>
            </a:xfrm>
          </p:grpSpPr>
          <p:sp>
            <p:nvSpPr>
              <p:cNvPr id="8586" name="AutoShape 592"/>
              <p:cNvSpPr>
                <a:spLocks noChangeArrowheads="1"/>
              </p:cNvSpPr>
              <p:nvPr/>
            </p:nvSpPr>
            <p:spPr bwMode="auto">
              <a:xfrm>
                <a:off x="2502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7" name="AutoShape 593"/>
              <p:cNvSpPr>
                <a:spLocks noChangeArrowheads="1"/>
              </p:cNvSpPr>
              <p:nvPr/>
            </p:nvSpPr>
            <p:spPr bwMode="auto">
              <a:xfrm>
                <a:off x="2336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8" name="AutoShape 594"/>
              <p:cNvSpPr>
                <a:spLocks noChangeArrowheads="1"/>
              </p:cNvSpPr>
              <p:nvPr/>
            </p:nvSpPr>
            <p:spPr bwMode="auto">
              <a:xfrm>
                <a:off x="2336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9" name="AutoShape 595"/>
            <p:cNvSpPr>
              <a:spLocks noChangeArrowheads="1"/>
            </p:cNvSpPr>
            <p:nvPr/>
          </p:nvSpPr>
          <p:spPr bwMode="auto">
            <a:xfrm>
              <a:off x="2543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0" name="Group 596"/>
            <p:cNvGrpSpPr>
              <a:grpSpLocks/>
            </p:cNvGrpSpPr>
            <p:nvPr/>
          </p:nvGrpSpPr>
          <p:grpSpPr bwMode="auto">
            <a:xfrm>
              <a:off x="2395" y="3582"/>
              <a:ext cx="178" cy="60"/>
              <a:chOff x="2395" y="3582"/>
              <a:chExt cx="178" cy="60"/>
            </a:xfrm>
          </p:grpSpPr>
          <p:sp>
            <p:nvSpPr>
              <p:cNvPr id="8581" name="AutoShape 597"/>
              <p:cNvSpPr>
                <a:spLocks noChangeArrowheads="1"/>
              </p:cNvSpPr>
              <p:nvPr/>
            </p:nvSpPr>
            <p:spPr bwMode="auto">
              <a:xfrm>
                <a:off x="2395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2" name="AutoShape 598"/>
              <p:cNvSpPr>
                <a:spLocks noChangeArrowheads="1"/>
              </p:cNvSpPr>
              <p:nvPr/>
            </p:nvSpPr>
            <p:spPr bwMode="auto">
              <a:xfrm>
                <a:off x="2478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3" name="AutoShape 599"/>
              <p:cNvSpPr>
                <a:spLocks noChangeArrowheads="1"/>
              </p:cNvSpPr>
              <p:nvPr/>
            </p:nvSpPr>
            <p:spPr bwMode="auto">
              <a:xfrm>
                <a:off x="2454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4" name="AutoShape 600"/>
              <p:cNvSpPr>
                <a:spLocks noChangeArrowheads="1"/>
              </p:cNvSpPr>
              <p:nvPr/>
            </p:nvSpPr>
            <p:spPr bwMode="auto">
              <a:xfrm>
                <a:off x="2395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5" name="AutoShape 601"/>
              <p:cNvSpPr>
                <a:spLocks noChangeArrowheads="1"/>
              </p:cNvSpPr>
              <p:nvPr/>
            </p:nvSpPr>
            <p:spPr bwMode="auto">
              <a:xfrm>
                <a:off x="2567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1" name="AutoShape 602"/>
            <p:cNvSpPr>
              <a:spLocks noChangeArrowheads="1"/>
            </p:cNvSpPr>
            <p:nvPr/>
          </p:nvSpPr>
          <p:spPr bwMode="auto">
            <a:xfrm rot="1740000">
              <a:off x="1885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2" name="Group 603"/>
            <p:cNvGrpSpPr>
              <a:grpSpLocks/>
            </p:cNvGrpSpPr>
            <p:nvPr/>
          </p:nvGrpSpPr>
          <p:grpSpPr bwMode="auto">
            <a:xfrm>
              <a:off x="1957" y="3512"/>
              <a:ext cx="427" cy="90"/>
              <a:chOff x="1957" y="3512"/>
              <a:chExt cx="427" cy="90"/>
            </a:xfrm>
          </p:grpSpPr>
          <p:sp>
            <p:nvSpPr>
              <p:cNvPr id="8578" name="AutoShape 604"/>
              <p:cNvSpPr>
                <a:spLocks noChangeArrowheads="1"/>
              </p:cNvSpPr>
              <p:nvPr/>
            </p:nvSpPr>
            <p:spPr bwMode="auto">
              <a:xfrm>
                <a:off x="2123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9" name="AutoShape 605"/>
              <p:cNvSpPr>
                <a:spLocks noChangeArrowheads="1"/>
              </p:cNvSpPr>
              <p:nvPr/>
            </p:nvSpPr>
            <p:spPr bwMode="auto">
              <a:xfrm>
                <a:off x="1957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0" name="AutoShape 606"/>
              <p:cNvSpPr>
                <a:spLocks noChangeArrowheads="1"/>
              </p:cNvSpPr>
              <p:nvPr/>
            </p:nvSpPr>
            <p:spPr bwMode="auto">
              <a:xfrm>
                <a:off x="1957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3" name="AutoShape 607"/>
            <p:cNvSpPr>
              <a:spLocks noChangeArrowheads="1"/>
            </p:cNvSpPr>
            <p:nvPr/>
          </p:nvSpPr>
          <p:spPr bwMode="auto">
            <a:xfrm>
              <a:off x="2164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4" name="Group 608"/>
            <p:cNvGrpSpPr>
              <a:grpSpLocks/>
            </p:cNvGrpSpPr>
            <p:nvPr/>
          </p:nvGrpSpPr>
          <p:grpSpPr bwMode="auto">
            <a:xfrm>
              <a:off x="2016" y="3582"/>
              <a:ext cx="178" cy="60"/>
              <a:chOff x="2016" y="3582"/>
              <a:chExt cx="178" cy="60"/>
            </a:xfrm>
          </p:grpSpPr>
          <p:sp>
            <p:nvSpPr>
              <p:cNvPr id="8573" name="AutoShape 609"/>
              <p:cNvSpPr>
                <a:spLocks noChangeArrowheads="1"/>
              </p:cNvSpPr>
              <p:nvPr/>
            </p:nvSpPr>
            <p:spPr bwMode="auto">
              <a:xfrm>
                <a:off x="2016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4" name="AutoShape 610"/>
              <p:cNvSpPr>
                <a:spLocks noChangeArrowheads="1"/>
              </p:cNvSpPr>
              <p:nvPr/>
            </p:nvSpPr>
            <p:spPr bwMode="auto">
              <a:xfrm>
                <a:off x="2099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5" name="AutoShape 611"/>
              <p:cNvSpPr>
                <a:spLocks noChangeArrowheads="1"/>
              </p:cNvSpPr>
              <p:nvPr/>
            </p:nvSpPr>
            <p:spPr bwMode="auto">
              <a:xfrm>
                <a:off x="2075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6" name="AutoShape 612"/>
              <p:cNvSpPr>
                <a:spLocks noChangeArrowheads="1"/>
              </p:cNvSpPr>
              <p:nvPr/>
            </p:nvSpPr>
            <p:spPr bwMode="auto">
              <a:xfrm>
                <a:off x="2016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7" name="AutoShape 613"/>
              <p:cNvSpPr>
                <a:spLocks noChangeArrowheads="1"/>
              </p:cNvSpPr>
              <p:nvPr/>
            </p:nvSpPr>
            <p:spPr bwMode="auto">
              <a:xfrm>
                <a:off x="2188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5" name="AutoShape 614"/>
            <p:cNvSpPr>
              <a:spLocks noChangeArrowheads="1"/>
            </p:cNvSpPr>
            <p:nvPr/>
          </p:nvSpPr>
          <p:spPr bwMode="auto">
            <a:xfrm rot="1740000">
              <a:off x="1506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6" name="Group 615"/>
            <p:cNvGrpSpPr>
              <a:grpSpLocks/>
            </p:cNvGrpSpPr>
            <p:nvPr/>
          </p:nvGrpSpPr>
          <p:grpSpPr bwMode="auto">
            <a:xfrm>
              <a:off x="1578" y="3512"/>
              <a:ext cx="427" cy="90"/>
              <a:chOff x="1578" y="3512"/>
              <a:chExt cx="427" cy="90"/>
            </a:xfrm>
          </p:grpSpPr>
          <p:sp>
            <p:nvSpPr>
              <p:cNvPr id="8570" name="AutoShape 616"/>
              <p:cNvSpPr>
                <a:spLocks noChangeArrowheads="1"/>
              </p:cNvSpPr>
              <p:nvPr/>
            </p:nvSpPr>
            <p:spPr bwMode="auto">
              <a:xfrm>
                <a:off x="1744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1" name="AutoShape 617"/>
              <p:cNvSpPr>
                <a:spLocks noChangeArrowheads="1"/>
              </p:cNvSpPr>
              <p:nvPr/>
            </p:nvSpPr>
            <p:spPr bwMode="auto">
              <a:xfrm>
                <a:off x="1578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2" name="AutoShape 618"/>
              <p:cNvSpPr>
                <a:spLocks noChangeArrowheads="1"/>
              </p:cNvSpPr>
              <p:nvPr/>
            </p:nvSpPr>
            <p:spPr bwMode="auto">
              <a:xfrm>
                <a:off x="1578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7" name="AutoShape 619"/>
            <p:cNvSpPr>
              <a:spLocks noChangeArrowheads="1"/>
            </p:cNvSpPr>
            <p:nvPr/>
          </p:nvSpPr>
          <p:spPr bwMode="auto">
            <a:xfrm>
              <a:off x="1785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8" name="Group 620"/>
            <p:cNvGrpSpPr>
              <a:grpSpLocks/>
            </p:cNvGrpSpPr>
            <p:nvPr/>
          </p:nvGrpSpPr>
          <p:grpSpPr bwMode="auto">
            <a:xfrm>
              <a:off x="1637" y="3582"/>
              <a:ext cx="178" cy="60"/>
              <a:chOff x="1637" y="3582"/>
              <a:chExt cx="178" cy="60"/>
            </a:xfrm>
          </p:grpSpPr>
          <p:sp>
            <p:nvSpPr>
              <p:cNvPr id="8565" name="AutoShape 621"/>
              <p:cNvSpPr>
                <a:spLocks noChangeArrowheads="1"/>
              </p:cNvSpPr>
              <p:nvPr/>
            </p:nvSpPr>
            <p:spPr bwMode="auto">
              <a:xfrm>
                <a:off x="1637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6" name="AutoShape 622"/>
              <p:cNvSpPr>
                <a:spLocks noChangeArrowheads="1"/>
              </p:cNvSpPr>
              <p:nvPr/>
            </p:nvSpPr>
            <p:spPr bwMode="auto">
              <a:xfrm>
                <a:off x="1720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7" name="AutoShape 623"/>
              <p:cNvSpPr>
                <a:spLocks noChangeArrowheads="1"/>
              </p:cNvSpPr>
              <p:nvPr/>
            </p:nvSpPr>
            <p:spPr bwMode="auto">
              <a:xfrm>
                <a:off x="1696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8" name="AutoShape 624"/>
              <p:cNvSpPr>
                <a:spLocks noChangeArrowheads="1"/>
              </p:cNvSpPr>
              <p:nvPr/>
            </p:nvSpPr>
            <p:spPr bwMode="auto">
              <a:xfrm>
                <a:off x="1637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9" name="AutoShape 625"/>
              <p:cNvSpPr>
                <a:spLocks noChangeArrowheads="1"/>
              </p:cNvSpPr>
              <p:nvPr/>
            </p:nvSpPr>
            <p:spPr bwMode="auto">
              <a:xfrm>
                <a:off x="1809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9" name="AutoShape 626"/>
            <p:cNvSpPr>
              <a:spLocks noChangeArrowheads="1"/>
            </p:cNvSpPr>
            <p:nvPr/>
          </p:nvSpPr>
          <p:spPr bwMode="auto">
            <a:xfrm rot="1740000">
              <a:off x="1127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0" name="Group 627"/>
            <p:cNvGrpSpPr>
              <a:grpSpLocks/>
            </p:cNvGrpSpPr>
            <p:nvPr/>
          </p:nvGrpSpPr>
          <p:grpSpPr bwMode="auto">
            <a:xfrm>
              <a:off x="1199" y="3512"/>
              <a:ext cx="427" cy="90"/>
              <a:chOff x="1199" y="3512"/>
              <a:chExt cx="427" cy="90"/>
            </a:xfrm>
          </p:grpSpPr>
          <p:sp>
            <p:nvSpPr>
              <p:cNvPr id="8562" name="AutoShape 628"/>
              <p:cNvSpPr>
                <a:spLocks noChangeArrowheads="1"/>
              </p:cNvSpPr>
              <p:nvPr/>
            </p:nvSpPr>
            <p:spPr bwMode="auto">
              <a:xfrm>
                <a:off x="1365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3" name="AutoShape 629"/>
              <p:cNvSpPr>
                <a:spLocks noChangeArrowheads="1"/>
              </p:cNvSpPr>
              <p:nvPr/>
            </p:nvSpPr>
            <p:spPr bwMode="auto">
              <a:xfrm>
                <a:off x="1199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4" name="AutoShape 630"/>
              <p:cNvSpPr>
                <a:spLocks noChangeArrowheads="1"/>
              </p:cNvSpPr>
              <p:nvPr/>
            </p:nvSpPr>
            <p:spPr bwMode="auto">
              <a:xfrm>
                <a:off x="1199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1" name="AutoShape 631"/>
            <p:cNvSpPr>
              <a:spLocks noChangeArrowheads="1"/>
            </p:cNvSpPr>
            <p:nvPr/>
          </p:nvSpPr>
          <p:spPr bwMode="auto">
            <a:xfrm>
              <a:off x="1406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2" name="Group 632"/>
            <p:cNvGrpSpPr>
              <a:grpSpLocks/>
            </p:cNvGrpSpPr>
            <p:nvPr/>
          </p:nvGrpSpPr>
          <p:grpSpPr bwMode="auto">
            <a:xfrm>
              <a:off x="1258" y="3582"/>
              <a:ext cx="178" cy="60"/>
              <a:chOff x="1258" y="3582"/>
              <a:chExt cx="178" cy="60"/>
            </a:xfrm>
          </p:grpSpPr>
          <p:sp>
            <p:nvSpPr>
              <p:cNvPr id="8557" name="AutoShape 633"/>
              <p:cNvSpPr>
                <a:spLocks noChangeArrowheads="1"/>
              </p:cNvSpPr>
              <p:nvPr/>
            </p:nvSpPr>
            <p:spPr bwMode="auto">
              <a:xfrm>
                <a:off x="1258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8" name="AutoShape 634"/>
              <p:cNvSpPr>
                <a:spLocks noChangeArrowheads="1"/>
              </p:cNvSpPr>
              <p:nvPr/>
            </p:nvSpPr>
            <p:spPr bwMode="auto">
              <a:xfrm>
                <a:off x="1341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9" name="AutoShape 635"/>
              <p:cNvSpPr>
                <a:spLocks noChangeArrowheads="1"/>
              </p:cNvSpPr>
              <p:nvPr/>
            </p:nvSpPr>
            <p:spPr bwMode="auto">
              <a:xfrm>
                <a:off x="1317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0" name="AutoShape 636"/>
              <p:cNvSpPr>
                <a:spLocks noChangeArrowheads="1"/>
              </p:cNvSpPr>
              <p:nvPr/>
            </p:nvSpPr>
            <p:spPr bwMode="auto">
              <a:xfrm>
                <a:off x="1258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1" name="AutoShape 637"/>
              <p:cNvSpPr>
                <a:spLocks noChangeArrowheads="1"/>
              </p:cNvSpPr>
              <p:nvPr/>
            </p:nvSpPr>
            <p:spPr bwMode="auto">
              <a:xfrm>
                <a:off x="1430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3" name="AutoShape 638"/>
            <p:cNvSpPr>
              <a:spLocks noChangeArrowheads="1"/>
            </p:cNvSpPr>
            <p:nvPr/>
          </p:nvSpPr>
          <p:spPr bwMode="auto">
            <a:xfrm rot="1740000">
              <a:off x="2513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4" name="Group 639"/>
            <p:cNvGrpSpPr>
              <a:grpSpLocks/>
            </p:cNvGrpSpPr>
            <p:nvPr/>
          </p:nvGrpSpPr>
          <p:grpSpPr bwMode="auto">
            <a:xfrm>
              <a:off x="2585" y="3632"/>
              <a:ext cx="427" cy="90"/>
              <a:chOff x="2585" y="3632"/>
              <a:chExt cx="427" cy="90"/>
            </a:xfrm>
          </p:grpSpPr>
          <p:sp>
            <p:nvSpPr>
              <p:cNvPr id="8554" name="AutoShape 640"/>
              <p:cNvSpPr>
                <a:spLocks noChangeArrowheads="1"/>
              </p:cNvSpPr>
              <p:nvPr/>
            </p:nvSpPr>
            <p:spPr bwMode="auto">
              <a:xfrm>
                <a:off x="2751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5" name="AutoShape 641"/>
              <p:cNvSpPr>
                <a:spLocks noChangeArrowheads="1"/>
              </p:cNvSpPr>
              <p:nvPr/>
            </p:nvSpPr>
            <p:spPr bwMode="auto">
              <a:xfrm>
                <a:off x="2585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6" name="AutoShape 642"/>
              <p:cNvSpPr>
                <a:spLocks noChangeArrowheads="1"/>
              </p:cNvSpPr>
              <p:nvPr/>
            </p:nvSpPr>
            <p:spPr bwMode="auto">
              <a:xfrm>
                <a:off x="2585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5" name="AutoShape 643"/>
            <p:cNvSpPr>
              <a:spLocks noChangeArrowheads="1"/>
            </p:cNvSpPr>
            <p:nvPr/>
          </p:nvSpPr>
          <p:spPr bwMode="auto">
            <a:xfrm>
              <a:off x="2792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6" name="Group 644"/>
            <p:cNvGrpSpPr>
              <a:grpSpLocks/>
            </p:cNvGrpSpPr>
            <p:nvPr/>
          </p:nvGrpSpPr>
          <p:grpSpPr bwMode="auto">
            <a:xfrm>
              <a:off x="2644" y="3702"/>
              <a:ext cx="178" cy="60"/>
              <a:chOff x="2644" y="3702"/>
              <a:chExt cx="178" cy="60"/>
            </a:xfrm>
          </p:grpSpPr>
          <p:sp>
            <p:nvSpPr>
              <p:cNvPr id="8549" name="AutoShape 645"/>
              <p:cNvSpPr>
                <a:spLocks noChangeArrowheads="1"/>
              </p:cNvSpPr>
              <p:nvPr/>
            </p:nvSpPr>
            <p:spPr bwMode="auto">
              <a:xfrm>
                <a:off x="2644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0" name="AutoShape 646"/>
              <p:cNvSpPr>
                <a:spLocks noChangeArrowheads="1"/>
              </p:cNvSpPr>
              <p:nvPr/>
            </p:nvSpPr>
            <p:spPr bwMode="auto">
              <a:xfrm>
                <a:off x="2727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1" name="AutoShape 647"/>
              <p:cNvSpPr>
                <a:spLocks noChangeArrowheads="1"/>
              </p:cNvSpPr>
              <p:nvPr/>
            </p:nvSpPr>
            <p:spPr bwMode="auto">
              <a:xfrm>
                <a:off x="2703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2" name="AutoShape 648"/>
              <p:cNvSpPr>
                <a:spLocks noChangeArrowheads="1"/>
              </p:cNvSpPr>
              <p:nvPr/>
            </p:nvSpPr>
            <p:spPr bwMode="auto">
              <a:xfrm>
                <a:off x="2644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3" name="AutoShape 649"/>
              <p:cNvSpPr>
                <a:spLocks noChangeArrowheads="1"/>
              </p:cNvSpPr>
              <p:nvPr/>
            </p:nvSpPr>
            <p:spPr bwMode="auto">
              <a:xfrm>
                <a:off x="2816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7" name="AutoShape 650"/>
            <p:cNvSpPr>
              <a:spLocks noChangeArrowheads="1"/>
            </p:cNvSpPr>
            <p:nvPr/>
          </p:nvSpPr>
          <p:spPr bwMode="auto">
            <a:xfrm rot="1740000">
              <a:off x="2134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8" name="Group 651"/>
            <p:cNvGrpSpPr>
              <a:grpSpLocks/>
            </p:cNvGrpSpPr>
            <p:nvPr/>
          </p:nvGrpSpPr>
          <p:grpSpPr bwMode="auto">
            <a:xfrm>
              <a:off x="2206" y="3632"/>
              <a:ext cx="427" cy="90"/>
              <a:chOff x="2206" y="3632"/>
              <a:chExt cx="427" cy="90"/>
            </a:xfrm>
          </p:grpSpPr>
          <p:sp>
            <p:nvSpPr>
              <p:cNvPr id="8546" name="AutoShape 652"/>
              <p:cNvSpPr>
                <a:spLocks noChangeArrowheads="1"/>
              </p:cNvSpPr>
              <p:nvPr/>
            </p:nvSpPr>
            <p:spPr bwMode="auto">
              <a:xfrm>
                <a:off x="2372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7" name="AutoShape 653"/>
              <p:cNvSpPr>
                <a:spLocks noChangeArrowheads="1"/>
              </p:cNvSpPr>
              <p:nvPr/>
            </p:nvSpPr>
            <p:spPr bwMode="auto">
              <a:xfrm>
                <a:off x="2206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8" name="AutoShape 654"/>
              <p:cNvSpPr>
                <a:spLocks noChangeArrowheads="1"/>
              </p:cNvSpPr>
              <p:nvPr/>
            </p:nvSpPr>
            <p:spPr bwMode="auto">
              <a:xfrm>
                <a:off x="2206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9" name="AutoShape 655"/>
            <p:cNvSpPr>
              <a:spLocks noChangeArrowheads="1"/>
            </p:cNvSpPr>
            <p:nvPr/>
          </p:nvSpPr>
          <p:spPr bwMode="auto">
            <a:xfrm>
              <a:off x="2413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0" name="Group 656"/>
            <p:cNvGrpSpPr>
              <a:grpSpLocks/>
            </p:cNvGrpSpPr>
            <p:nvPr/>
          </p:nvGrpSpPr>
          <p:grpSpPr bwMode="auto">
            <a:xfrm>
              <a:off x="2265" y="3702"/>
              <a:ext cx="178" cy="60"/>
              <a:chOff x="2265" y="3702"/>
              <a:chExt cx="178" cy="60"/>
            </a:xfrm>
          </p:grpSpPr>
          <p:sp>
            <p:nvSpPr>
              <p:cNvPr id="8541" name="AutoShape 657"/>
              <p:cNvSpPr>
                <a:spLocks noChangeArrowheads="1"/>
              </p:cNvSpPr>
              <p:nvPr/>
            </p:nvSpPr>
            <p:spPr bwMode="auto">
              <a:xfrm>
                <a:off x="2265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2" name="AutoShape 658"/>
              <p:cNvSpPr>
                <a:spLocks noChangeArrowheads="1"/>
              </p:cNvSpPr>
              <p:nvPr/>
            </p:nvSpPr>
            <p:spPr bwMode="auto">
              <a:xfrm>
                <a:off x="2348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3" name="AutoShape 659"/>
              <p:cNvSpPr>
                <a:spLocks noChangeArrowheads="1"/>
              </p:cNvSpPr>
              <p:nvPr/>
            </p:nvSpPr>
            <p:spPr bwMode="auto">
              <a:xfrm>
                <a:off x="2324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4" name="AutoShape 660"/>
              <p:cNvSpPr>
                <a:spLocks noChangeArrowheads="1"/>
              </p:cNvSpPr>
              <p:nvPr/>
            </p:nvSpPr>
            <p:spPr bwMode="auto">
              <a:xfrm>
                <a:off x="2265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5" name="AutoShape 661"/>
              <p:cNvSpPr>
                <a:spLocks noChangeArrowheads="1"/>
              </p:cNvSpPr>
              <p:nvPr/>
            </p:nvSpPr>
            <p:spPr bwMode="auto">
              <a:xfrm>
                <a:off x="2437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1" name="AutoShape 662"/>
            <p:cNvSpPr>
              <a:spLocks noChangeArrowheads="1"/>
            </p:cNvSpPr>
            <p:nvPr/>
          </p:nvSpPr>
          <p:spPr bwMode="auto">
            <a:xfrm rot="1740000">
              <a:off x="1755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2" name="Group 663"/>
            <p:cNvGrpSpPr>
              <a:grpSpLocks/>
            </p:cNvGrpSpPr>
            <p:nvPr/>
          </p:nvGrpSpPr>
          <p:grpSpPr bwMode="auto">
            <a:xfrm>
              <a:off x="1827" y="3632"/>
              <a:ext cx="427" cy="90"/>
              <a:chOff x="1827" y="3632"/>
              <a:chExt cx="427" cy="90"/>
            </a:xfrm>
          </p:grpSpPr>
          <p:sp>
            <p:nvSpPr>
              <p:cNvPr id="8538" name="AutoShape 664"/>
              <p:cNvSpPr>
                <a:spLocks noChangeArrowheads="1"/>
              </p:cNvSpPr>
              <p:nvPr/>
            </p:nvSpPr>
            <p:spPr bwMode="auto">
              <a:xfrm>
                <a:off x="1993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9" name="AutoShape 665"/>
              <p:cNvSpPr>
                <a:spLocks noChangeArrowheads="1"/>
              </p:cNvSpPr>
              <p:nvPr/>
            </p:nvSpPr>
            <p:spPr bwMode="auto">
              <a:xfrm>
                <a:off x="1827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0" name="AutoShape 666"/>
              <p:cNvSpPr>
                <a:spLocks noChangeArrowheads="1"/>
              </p:cNvSpPr>
              <p:nvPr/>
            </p:nvSpPr>
            <p:spPr bwMode="auto">
              <a:xfrm>
                <a:off x="1827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3" name="AutoShape 667"/>
            <p:cNvSpPr>
              <a:spLocks noChangeArrowheads="1"/>
            </p:cNvSpPr>
            <p:nvPr/>
          </p:nvSpPr>
          <p:spPr bwMode="auto">
            <a:xfrm>
              <a:off x="2034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4" name="Group 668"/>
            <p:cNvGrpSpPr>
              <a:grpSpLocks/>
            </p:cNvGrpSpPr>
            <p:nvPr/>
          </p:nvGrpSpPr>
          <p:grpSpPr bwMode="auto">
            <a:xfrm>
              <a:off x="1886" y="3702"/>
              <a:ext cx="178" cy="60"/>
              <a:chOff x="1886" y="3702"/>
              <a:chExt cx="178" cy="60"/>
            </a:xfrm>
          </p:grpSpPr>
          <p:sp>
            <p:nvSpPr>
              <p:cNvPr id="8533" name="AutoShape 669"/>
              <p:cNvSpPr>
                <a:spLocks noChangeArrowheads="1"/>
              </p:cNvSpPr>
              <p:nvPr/>
            </p:nvSpPr>
            <p:spPr bwMode="auto">
              <a:xfrm>
                <a:off x="1886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4" name="AutoShape 670"/>
              <p:cNvSpPr>
                <a:spLocks noChangeArrowheads="1"/>
              </p:cNvSpPr>
              <p:nvPr/>
            </p:nvSpPr>
            <p:spPr bwMode="auto">
              <a:xfrm>
                <a:off x="1969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5" name="AutoShape 671"/>
              <p:cNvSpPr>
                <a:spLocks noChangeArrowheads="1"/>
              </p:cNvSpPr>
              <p:nvPr/>
            </p:nvSpPr>
            <p:spPr bwMode="auto">
              <a:xfrm>
                <a:off x="1945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6" name="AutoShape 672"/>
              <p:cNvSpPr>
                <a:spLocks noChangeArrowheads="1"/>
              </p:cNvSpPr>
              <p:nvPr/>
            </p:nvSpPr>
            <p:spPr bwMode="auto">
              <a:xfrm>
                <a:off x="1886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7" name="AutoShape 673"/>
              <p:cNvSpPr>
                <a:spLocks noChangeArrowheads="1"/>
              </p:cNvSpPr>
              <p:nvPr/>
            </p:nvSpPr>
            <p:spPr bwMode="auto">
              <a:xfrm>
                <a:off x="2058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5" name="AutoShape 674"/>
            <p:cNvSpPr>
              <a:spLocks noChangeArrowheads="1"/>
            </p:cNvSpPr>
            <p:nvPr/>
          </p:nvSpPr>
          <p:spPr bwMode="auto">
            <a:xfrm rot="1740000">
              <a:off x="1376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6" name="Group 675"/>
            <p:cNvGrpSpPr>
              <a:grpSpLocks/>
            </p:cNvGrpSpPr>
            <p:nvPr/>
          </p:nvGrpSpPr>
          <p:grpSpPr bwMode="auto">
            <a:xfrm>
              <a:off x="1448" y="3632"/>
              <a:ext cx="427" cy="90"/>
              <a:chOff x="1448" y="3632"/>
              <a:chExt cx="427" cy="90"/>
            </a:xfrm>
          </p:grpSpPr>
          <p:sp>
            <p:nvSpPr>
              <p:cNvPr id="8530" name="AutoShape 676"/>
              <p:cNvSpPr>
                <a:spLocks noChangeArrowheads="1"/>
              </p:cNvSpPr>
              <p:nvPr/>
            </p:nvSpPr>
            <p:spPr bwMode="auto">
              <a:xfrm>
                <a:off x="1614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1" name="AutoShape 677"/>
              <p:cNvSpPr>
                <a:spLocks noChangeArrowheads="1"/>
              </p:cNvSpPr>
              <p:nvPr/>
            </p:nvSpPr>
            <p:spPr bwMode="auto">
              <a:xfrm>
                <a:off x="1448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2" name="AutoShape 678"/>
              <p:cNvSpPr>
                <a:spLocks noChangeArrowheads="1"/>
              </p:cNvSpPr>
              <p:nvPr/>
            </p:nvSpPr>
            <p:spPr bwMode="auto">
              <a:xfrm>
                <a:off x="1448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7" name="AutoShape 679"/>
            <p:cNvSpPr>
              <a:spLocks noChangeArrowheads="1"/>
            </p:cNvSpPr>
            <p:nvPr/>
          </p:nvSpPr>
          <p:spPr bwMode="auto">
            <a:xfrm>
              <a:off x="1655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8" name="Group 680"/>
            <p:cNvGrpSpPr>
              <a:grpSpLocks/>
            </p:cNvGrpSpPr>
            <p:nvPr/>
          </p:nvGrpSpPr>
          <p:grpSpPr bwMode="auto">
            <a:xfrm>
              <a:off x="1507" y="3702"/>
              <a:ext cx="178" cy="60"/>
              <a:chOff x="1507" y="3702"/>
              <a:chExt cx="178" cy="60"/>
            </a:xfrm>
          </p:grpSpPr>
          <p:sp>
            <p:nvSpPr>
              <p:cNvPr id="8525" name="AutoShape 681"/>
              <p:cNvSpPr>
                <a:spLocks noChangeArrowheads="1"/>
              </p:cNvSpPr>
              <p:nvPr/>
            </p:nvSpPr>
            <p:spPr bwMode="auto">
              <a:xfrm>
                <a:off x="1507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6" name="AutoShape 682"/>
              <p:cNvSpPr>
                <a:spLocks noChangeArrowheads="1"/>
              </p:cNvSpPr>
              <p:nvPr/>
            </p:nvSpPr>
            <p:spPr bwMode="auto">
              <a:xfrm>
                <a:off x="1590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7" name="AutoShape 683"/>
              <p:cNvSpPr>
                <a:spLocks noChangeArrowheads="1"/>
              </p:cNvSpPr>
              <p:nvPr/>
            </p:nvSpPr>
            <p:spPr bwMode="auto">
              <a:xfrm>
                <a:off x="1566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8" name="AutoShape 684"/>
              <p:cNvSpPr>
                <a:spLocks noChangeArrowheads="1"/>
              </p:cNvSpPr>
              <p:nvPr/>
            </p:nvSpPr>
            <p:spPr bwMode="auto">
              <a:xfrm>
                <a:off x="1507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9" name="AutoShape 685"/>
              <p:cNvSpPr>
                <a:spLocks noChangeArrowheads="1"/>
              </p:cNvSpPr>
              <p:nvPr/>
            </p:nvSpPr>
            <p:spPr bwMode="auto">
              <a:xfrm>
                <a:off x="1679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9" name="AutoShape 686"/>
            <p:cNvSpPr>
              <a:spLocks noChangeArrowheads="1"/>
            </p:cNvSpPr>
            <p:nvPr/>
          </p:nvSpPr>
          <p:spPr bwMode="auto">
            <a:xfrm rot="1740000">
              <a:off x="2762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0" name="Group 687"/>
            <p:cNvGrpSpPr>
              <a:grpSpLocks/>
            </p:cNvGrpSpPr>
            <p:nvPr/>
          </p:nvGrpSpPr>
          <p:grpSpPr bwMode="auto">
            <a:xfrm>
              <a:off x="2834" y="3752"/>
              <a:ext cx="427" cy="90"/>
              <a:chOff x="2834" y="3752"/>
              <a:chExt cx="427" cy="90"/>
            </a:xfrm>
          </p:grpSpPr>
          <p:sp>
            <p:nvSpPr>
              <p:cNvPr id="8522" name="AutoShape 688"/>
              <p:cNvSpPr>
                <a:spLocks noChangeArrowheads="1"/>
              </p:cNvSpPr>
              <p:nvPr/>
            </p:nvSpPr>
            <p:spPr bwMode="auto">
              <a:xfrm>
                <a:off x="3000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3" name="AutoShape 689"/>
              <p:cNvSpPr>
                <a:spLocks noChangeArrowheads="1"/>
              </p:cNvSpPr>
              <p:nvPr/>
            </p:nvSpPr>
            <p:spPr bwMode="auto">
              <a:xfrm>
                <a:off x="2834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4" name="AutoShape 690"/>
              <p:cNvSpPr>
                <a:spLocks noChangeArrowheads="1"/>
              </p:cNvSpPr>
              <p:nvPr/>
            </p:nvSpPr>
            <p:spPr bwMode="auto">
              <a:xfrm>
                <a:off x="2834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1" name="AutoShape 691"/>
            <p:cNvSpPr>
              <a:spLocks noChangeArrowheads="1"/>
            </p:cNvSpPr>
            <p:nvPr/>
          </p:nvSpPr>
          <p:spPr bwMode="auto">
            <a:xfrm>
              <a:off x="3041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2" name="Group 692"/>
            <p:cNvGrpSpPr>
              <a:grpSpLocks/>
            </p:cNvGrpSpPr>
            <p:nvPr/>
          </p:nvGrpSpPr>
          <p:grpSpPr bwMode="auto">
            <a:xfrm>
              <a:off x="2893" y="3822"/>
              <a:ext cx="178" cy="60"/>
              <a:chOff x="2893" y="3822"/>
              <a:chExt cx="178" cy="60"/>
            </a:xfrm>
          </p:grpSpPr>
          <p:sp>
            <p:nvSpPr>
              <p:cNvPr id="8517" name="AutoShape 693"/>
              <p:cNvSpPr>
                <a:spLocks noChangeArrowheads="1"/>
              </p:cNvSpPr>
              <p:nvPr/>
            </p:nvSpPr>
            <p:spPr bwMode="auto">
              <a:xfrm>
                <a:off x="2893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8" name="AutoShape 694"/>
              <p:cNvSpPr>
                <a:spLocks noChangeArrowheads="1"/>
              </p:cNvSpPr>
              <p:nvPr/>
            </p:nvSpPr>
            <p:spPr bwMode="auto">
              <a:xfrm>
                <a:off x="2976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9" name="AutoShape 695"/>
              <p:cNvSpPr>
                <a:spLocks noChangeArrowheads="1"/>
              </p:cNvSpPr>
              <p:nvPr/>
            </p:nvSpPr>
            <p:spPr bwMode="auto">
              <a:xfrm>
                <a:off x="2952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0" name="AutoShape 696"/>
              <p:cNvSpPr>
                <a:spLocks noChangeArrowheads="1"/>
              </p:cNvSpPr>
              <p:nvPr/>
            </p:nvSpPr>
            <p:spPr bwMode="auto">
              <a:xfrm>
                <a:off x="2893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1" name="AutoShape 697"/>
              <p:cNvSpPr>
                <a:spLocks noChangeArrowheads="1"/>
              </p:cNvSpPr>
              <p:nvPr/>
            </p:nvSpPr>
            <p:spPr bwMode="auto">
              <a:xfrm>
                <a:off x="3065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3" name="AutoShape 698"/>
            <p:cNvSpPr>
              <a:spLocks noChangeArrowheads="1"/>
            </p:cNvSpPr>
            <p:nvPr/>
          </p:nvSpPr>
          <p:spPr bwMode="auto">
            <a:xfrm rot="1740000">
              <a:off x="2383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4" name="Group 699"/>
            <p:cNvGrpSpPr>
              <a:grpSpLocks/>
            </p:cNvGrpSpPr>
            <p:nvPr/>
          </p:nvGrpSpPr>
          <p:grpSpPr bwMode="auto">
            <a:xfrm>
              <a:off x="2455" y="3752"/>
              <a:ext cx="427" cy="90"/>
              <a:chOff x="2455" y="3752"/>
              <a:chExt cx="427" cy="90"/>
            </a:xfrm>
          </p:grpSpPr>
          <p:sp>
            <p:nvSpPr>
              <p:cNvPr id="8514" name="AutoShape 700"/>
              <p:cNvSpPr>
                <a:spLocks noChangeArrowheads="1"/>
              </p:cNvSpPr>
              <p:nvPr/>
            </p:nvSpPr>
            <p:spPr bwMode="auto">
              <a:xfrm>
                <a:off x="2621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5" name="AutoShape 701"/>
              <p:cNvSpPr>
                <a:spLocks noChangeArrowheads="1"/>
              </p:cNvSpPr>
              <p:nvPr/>
            </p:nvSpPr>
            <p:spPr bwMode="auto">
              <a:xfrm>
                <a:off x="2455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6" name="AutoShape 702"/>
              <p:cNvSpPr>
                <a:spLocks noChangeArrowheads="1"/>
              </p:cNvSpPr>
              <p:nvPr/>
            </p:nvSpPr>
            <p:spPr bwMode="auto">
              <a:xfrm>
                <a:off x="2455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5" name="AutoShape 703"/>
            <p:cNvSpPr>
              <a:spLocks noChangeArrowheads="1"/>
            </p:cNvSpPr>
            <p:nvPr/>
          </p:nvSpPr>
          <p:spPr bwMode="auto">
            <a:xfrm>
              <a:off x="2662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6" name="Group 704"/>
            <p:cNvGrpSpPr>
              <a:grpSpLocks/>
            </p:cNvGrpSpPr>
            <p:nvPr/>
          </p:nvGrpSpPr>
          <p:grpSpPr bwMode="auto">
            <a:xfrm>
              <a:off x="2514" y="3822"/>
              <a:ext cx="178" cy="60"/>
              <a:chOff x="2514" y="3822"/>
              <a:chExt cx="178" cy="60"/>
            </a:xfrm>
          </p:grpSpPr>
          <p:sp>
            <p:nvSpPr>
              <p:cNvPr id="8509" name="AutoShape 705"/>
              <p:cNvSpPr>
                <a:spLocks noChangeArrowheads="1"/>
              </p:cNvSpPr>
              <p:nvPr/>
            </p:nvSpPr>
            <p:spPr bwMode="auto">
              <a:xfrm>
                <a:off x="2514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0" name="AutoShape 706"/>
              <p:cNvSpPr>
                <a:spLocks noChangeArrowheads="1"/>
              </p:cNvSpPr>
              <p:nvPr/>
            </p:nvSpPr>
            <p:spPr bwMode="auto">
              <a:xfrm>
                <a:off x="2597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1" name="AutoShape 707"/>
              <p:cNvSpPr>
                <a:spLocks noChangeArrowheads="1"/>
              </p:cNvSpPr>
              <p:nvPr/>
            </p:nvSpPr>
            <p:spPr bwMode="auto">
              <a:xfrm>
                <a:off x="2573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2" name="AutoShape 708"/>
              <p:cNvSpPr>
                <a:spLocks noChangeArrowheads="1"/>
              </p:cNvSpPr>
              <p:nvPr/>
            </p:nvSpPr>
            <p:spPr bwMode="auto">
              <a:xfrm>
                <a:off x="2514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3" name="AutoShape 709"/>
              <p:cNvSpPr>
                <a:spLocks noChangeArrowheads="1"/>
              </p:cNvSpPr>
              <p:nvPr/>
            </p:nvSpPr>
            <p:spPr bwMode="auto">
              <a:xfrm>
                <a:off x="2686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7" name="AutoShape 710"/>
            <p:cNvSpPr>
              <a:spLocks noChangeArrowheads="1"/>
            </p:cNvSpPr>
            <p:nvPr/>
          </p:nvSpPr>
          <p:spPr bwMode="auto">
            <a:xfrm rot="1740000">
              <a:off x="2004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8" name="Group 711"/>
            <p:cNvGrpSpPr>
              <a:grpSpLocks/>
            </p:cNvGrpSpPr>
            <p:nvPr/>
          </p:nvGrpSpPr>
          <p:grpSpPr bwMode="auto">
            <a:xfrm>
              <a:off x="2076" y="3752"/>
              <a:ext cx="427" cy="90"/>
              <a:chOff x="2076" y="3752"/>
              <a:chExt cx="427" cy="90"/>
            </a:xfrm>
          </p:grpSpPr>
          <p:sp>
            <p:nvSpPr>
              <p:cNvPr id="8506" name="AutoShape 712"/>
              <p:cNvSpPr>
                <a:spLocks noChangeArrowheads="1"/>
              </p:cNvSpPr>
              <p:nvPr/>
            </p:nvSpPr>
            <p:spPr bwMode="auto">
              <a:xfrm>
                <a:off x="2242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7" name="AutoShape 713"/>
              <p:cNvSpPr>
                <a:spLocks noChangeArrowheads="1"/>
              </p:cNvSpPr>
              <p:nvPr/>
            </p:nvSpPr>
            <p:spPr bwMode="auto">
              <a:xfrm>
                <a:off x="2076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8" name="AutoShape 714"/>
              <p:cNvSpPr>
                <a:spLocks noChangeArrowheads="1"/>
              </p:cNvSpPr>
              <p:nvPr/>
            </p:nvSpPr>
            <p:spPr bwMode="auto">
              <a:xfrm>
                <a:off x="2076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9" name="AutoShape 715"/>
            <p:cNvSpPr>
              <a:spLocks noChangeArrowheads="1"/>
            </p:cNvSpPr>
            <p:nvPr/>
          </p:nvSpPr>
          <p:spPr bwMode="auto">
            <a:xfrm>
              <a:off x="2283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0" name="Group 716"/>
            <p:cNvGrpSpPr>
              <a:grpSpLocks/>
            </p:cNvGrpSpPr>
            <p:nvPr/>
          </p:nvGrpSpPr>
          <p:grpSpPr bwMode="auto">
            <a:xfrm>
              <a:off x="2135" y="3822"/>
              <a:ext cx="178" cy="60"/>
              <a:chOff x="2135" y="3822"/>
              <a:chExt cx="178" cy="60"/>
            </a:xfrm>
          </p:grpSpPr>
          <p:sp>
            <p:nvSpPr>
              <p:cNvPr id="8501" name="AutoShape 717"/>
              <p:cNvSpPr>
                <a:spLocks noChangeArrowheads="1"/>
              </p:cNvSpPr>
              <p:nvPr/>
            </p:nvSpPr>
            <p:spPr bwMode="auto">
              <a:xfrm>
                <a:off x="2135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2" name="AutoShape 718"/>
              <p:cNvSpPr>
                <a:spLocks noChangeArrowheads="1"/>
              </p:cNvSpPr>
              <p:nvPr/>
            </p:nvSpPr>
            <p:spPr bwMode="auto">
              <a:xfrm>
                <a:off x="2218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3" name="AutoShape 719"/>
              <p:cNvSpPr>
                <a:spLocks noChangeArrowheads="1"/>
              </p:cNvSpPr>
              <p:nvPr/>
            </p:nvSpPr>
            <p:spPr bwMode="auto">
              <a:xfrm>
                <a:off x="2194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4" name="AutoShape 720"/>
              <p:cNvSpPr>
                <a:spLocks noChangeArrowheads="1"/>
              </p:cNvSpPr>
              <p:nvPr/>
            </p:nvSpPr>
            <p:spPr bwMode="auto">
              <a:xfrm>
                <a:off x="2135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5" name="AutoShape 721"/>
              <p:cNvSpPr>
                <a:spLocks noChangeArrowheads="1"/>
              </p:cNvSpPr>
              <p:nvPr/>
            </p:nvSpPr>
            <p:spPr bwMode="auto">
              <a:xfrm>
                <a:off x="2307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1" name="AutoShape 722"/>
            <p:cNvSpPr>
              <a:spLocks noChangeArrowheads="1"/>
            </p:cNvSpPr>
            <p:nvPr/>
          </p:nvSpPr>
          <p:spPr bwMode="auto">
            <a:xfrm rot="1740000">
              <a:off x="1625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2" name="Group 723"/>
            <p:cNvGrpSpPr>
              <a:grpSpLocks/>
            </p:cNvGrpSpPr>
            <p:nvPr/>
          </p:nvGrpSpPr>
          <p:grpSpPr bwMode="auto">
            <a:xfrm>
              <a:off x="1697" y="3752"/>
              <a:ext cx="427" cy="90"/>
              <a:chOff x="1697" y="3752"/>
              <a:chExt cx="427" cy="90"/>
            </a:xfrm>
          </p:grpSpPr>
          <p:sp>
            <p:nvSpPr>
              <p:cNvPr id="8498" name="AutoShape 724"/>
              <p:cNvSpPr>
                <a:spLocks noChangeArrowheads="1"/>
              </p:cNvSpPr>
              <p:nvPr/>
            </p:nvSpPr>
            <p:spPr bwMode="auto">
              <a:xfrm>
                <a:off x="1863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9" name="AutoShape 725"/>
              <p:cNvSpPr>
                <a:spLocks noChangeArrowheads="1"/>
              </p:cNvSpPr>
              <p:nvPr/>
            </p:nvSpPr>
            <p:spPr bwMode="auto">
              <a:xfrm>
                <a:off x="1697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0" name="AutoShape 726"/>
              <p:cNvSpPr>
                <a:spLocks noChangeArrowheads="1"/>
              </p:cNvSpPr>
              <p:nvPr/>
            </p:nvSpPr>
            <p:spPr bwMode="auto">
              <a:xfrm>
                <a:off x="1697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3" name="AutoShape 727"/>
            <p:cNvSpPr>
              <a:spLocks noChangeArrowheads="1"/>
            </p:cNvSpPr>
            <p:nvPr/>
          </p:nvSpPr>
          <p:spPr bwMode="auto">
            <a:xfrm>
              <a:off x="1904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4" name="Group 728"/>
            <p:cNvGrpSpPr>
              <a:grpSpLocks/>
            </p:cNvGrpSpPr>
            <p:nvPr/>
          </p:nvGrpSpPr>
          <p:grpSpPr bwMode="auto">
            <a:xfrm>
              <a:off x="1756" y="3822"/>
              <a:ext cx="178" cy="60"/>
              <a:chOff x="1756" y="3822"/>
              <a:chExt cx="178" cy="60"/>
            </a:xfrm>
          </p:grpSpPr>
          <p:sp>
            <p:nvSpPr>
              <p:cNvPr id="8493" name="AutoShape 729"/>
              <p:cNvSpPr>
                <a:spLocks noChangeArrowheads="1"/>
              </p:cNvSpPr>
              <p:nvPr/>
            </p:nvSpPr>
            <p:spPr bwMode="auto">
              <a:xfrm>
                <a:off x="1756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4" name="AutoShape 730"/>
              <p:cNvSpPr>
                <a:spLocks noChangeArrowheads="1"/>
              </p:cNvSpPr>
              <p:nvPr/>
            </p:nvSpPr>
            <p:spPr bwMode="auto">
              <a:xfrm>
                <a:off x="1839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5" name="AutoShape 731"/>
              <p:cNvSpPr>
                <a:spLocks noChangeArrowheads="1"/>
              </p:cNvSpPr>
              <p:nvPr/>
            </p:nvSpPr>
            <p:spPr bwMode="auto">
              <a:xfrm>
                <a:off x="1815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6" name="AutoShape 732"/>
              <p:cNvSpPr>
                <a:spLocks noChangeArrowheads="1"/>
              </p:cNvSpPr>
              <p:nvPr/>
            </p:nvSpPr>
            <p:spPr bwMode="auto">
              <a:xfrm>
                <a:off x="1756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7" name="AutoShape 733"/>
              <p:cNvSpPr>
                <a:spLocks noChangeArrowheads="1"/>
              </p:cNvSpPr>
              <p:nvPr/>
            </p:nvSpPr>
            <p:spPr bwMode="auto">
              <a:xfrm>
                <a:off x="1928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5" name="AutoShape 734"/>
            <p:cNvSpPr>
              <a:spLocks noChangeArrowheads="1"/>
            </p:cNvSpPr>
            <p:nvPr/>
          </p:nvSpPr>
          <p:spPr bwMode="auto">
            <a:xfrm rot="1740000">
              <a:off x="3010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6" name="Group 735"/>
            <p:cNvGrpSpPr>
              <a:grpSpLocks/>
            </p:cNvGrpSpPr>
            <p:nvPr/>
          </p:nvGrpSpPr>
          <p:grpSpPr bwMode="auto">
            <a:xfrm>
              <a:off x="3082" y="3872"/>
              <a:ext cx="427" cy="90"/>
              <a:chOff x="3082" y="3872"/>
              <a:chExt cx="427" cy="90"/>
            </a:xfrm>
          </p:grpSpPr>
          <p:sp>
            <p:nvSpPr>
              <p:cNvPr id="8490" name="AutoShape 736"/>
              <p:cNvSpPr>
                <a:spLocks noChangeArrowheads="1"/>
              </p:cNvSpPr>
              <p:nvPr/>
            </p:nvSpPr>
            <p:spPr bwMode="auto">
              <a:xfrm>
                <a:off x="3248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1" name="AutoShape 737"/>
              <p:cNvSpPr>
                <a:spLocks noChangeArrowheads="1"/>
              </p:cNvSpPr>
              <p:nvPr/>
            </p:nvSpPr>
            <p:spPr bwMode="auto">
              <a:xfrm>
                <a:off x="3082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2" name="AutoShape 738"/>
              <p:cNvSpPr>
                <a:spLocks noChangeArrowheads="1"/>
              </p:cNvSpPr>
              <p:nvPr/>
            </p:nvSpPr>
            <p:spPr bwMode="auto">
              <a:xfrm>
                <a:off x="3082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7" name="AutoShape 739"/>
            <p:cNvSpPr>
              <a:spLocks noChangeArrowheads="1"/>
            </p:cNvSpPr>
            <p:nvPr/>
          </p:nvSpPr>
          <p:spPr bwMode="auto">
            <a:xfrm>
              <a:off x="3289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8" name="Group 740"/>
            <p:cNvGrpSpPr>
              <a:grpSpLocks/>
            </p:cNvGrpSpPr>
            <p:nvPr/>
          </p:nvGrpSpPr>
          <p:grpSpPr bwMode="auto">
            <a:xfrm>
              <a:off x="3141" y="3942"/>
              <a:ext cx="178" cy="60"/>
              <a:chOff x="3141" y="3942"/>
              <a:chExt cx="178" cy="60"/>
            </a:xfrm>
          </p:grpSpPr>
          <p:sp>
            <p:nvSpPr>
              <p:cNvPr id="8485" name="AutoShape 741"/>
              <p:cNvSpPr>
                <a:spLocks noChangeArrowheads="1"/>
              </p:cNvSpPr>
              <p:nvPr/>
            </p:nvSpPr>
            <p:spPr bwMode="auto">
              <a:xfrm>
                <a:off x="3141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6" name="AutoShape 742"/>
              <p:cNvSpPr>
                <a:spLocks noChangeArrowheads="1"/>
              </p:cNvSpPr>
              <p:nvPr/>
            </p:nvSpPr>
            <p:spPr bwMode="auto">
              <a:xfrm>
                <a:off x="3224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7" name="AutoShape 743"/>
              <p:cNvSpPr>
                <a:spLocks noChangeArrowheads="1"/>
              </p:cNvSpPr>
              <p:nvPr/>
            </p:nvSpPr>
            <p:spPr bwMode="auto">
              <a:xfrm>
                <a:off x="3200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8" name="AutoShape 744"/>
              <p:cNvSpPr>
                <a:spLocks noChangeArrowheads="1"/>
              </p:cNvSpPr>
              <p:nvPr/>
            </p:nvSpPr>
            <p:spPr bwMode="auto">
              <a:xfrm>
                <a:off x="3141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9" name="AutoShape 745"/>
              <p:cNvSpPr>
                <a:spLocks noChangeArrowheads="1"/>
              </p:cNvSpPr>
              <p:nvPr/>
            </p:nvSpPr>
            <p:spPr bwMode="auto">
              <a:xfrm>
                <a:off x="3313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9" name="AutoShape 746"/>
            <p:cNvSpPr>
              <a:spLocks noChangeArrowheads="1"/>
            </p:cNvSpPr>
            <p:nvPr/>
          </p:nvSpPr>
          <p:spPr bwMode="auto">
            <a:xfrm rot="1740000">
              <a:off x="2632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0" name="Group 747"/>
            <p:cNvGrpSpPr>
              <a:grpSpLocks/>
            </p:cNvGrpSpPr>
            <p:nvPr/>
          </p:nvGrpSpPr>
          <p:grpSpPr bwMode="auto">
            <a:xfrm>
              <a:off x="2704" y="3872"/>
              <a:ext cx="426" cy="90"/>
              <a:chOff x="2704" y="3872"/>
              <a:chExt cx="426" cy="90"/>
            </a:xfrm>
          </p:grpSpPr>
          <p:sp>
            <p:nvSpPr>
              <p:cNvPr id="8482" name="AutoShape 748"/>
              <p:cNvSpPr>
                <a:spLocks noChangeArrowheads="1"/>
              </p:cNvSpPr>
              <p:nvPr/>
            </p:nvSpPr>
            <p:spPr bwMode="auto">
              <a:xfrm>
                <a:off x="2870" y="3952"/>
                <a:ext cx="260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3" name="AutoShape 749"/>
              <p:cNvSpPr>
                <a:spLocks noChangeArrowheads="1"/>
              </p:cNvSpPr>
              <p:nvPr/>
            </p:nvSpPr>
            <p:spPr bwMode="auto">
              <a:xfrm>
                <a:off x="2704" y="3872"/>
                <a:ext cx="426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4" name="AutoShape 750"/>
              <p:cNvSpPr>
                <a:spLocks noChangeArrowheads="1"/>
              </p:cNvSpPr>
              <p:nvPr/>
            </p:nvSpPr>
            <p:spPr bwMode="auto">
              <a:xfrm>
                <a:off x="2704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1" name="AutoShape 751"/>
            <p:cNvSpPr>
              <a:spLocks noChangeArrowheads="1"/>
            </p:cNvSpPr>
            <p:nvPr/>
          </p:nvSpPr>
          <p:spPr bwMode="auto">
            <a:xfrm>
              <a:off x="2911" y="3959"/>
              <a:ext cx="260" cy="25"/>
            </a:xfrm>
            <a:prstGeom prst="leftRightArrow">
              <a:avLst>
                <a:gd name="adj1" fmla="val 50000"/>
                <a:gd name="adj2" fmla="val 207037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2" name="Group 752"/>
            <p:cNvGrpSpPr>
              <a:grpSpLocks/>
            </p:cNvGrpSpPr>
            <p:nvPr/>
          </p:nvGrpSpPr>
          <p:grpSpPr bwMode="auto">
            <a:xfrm>
              <a:off x="2763" y="3942"/>
              <a:ext cx="177" cy="60"/>
              <a:chOff x="2763" y="3942"/>
              <a:chExt cx="177" cy="60"/>
            </a:xfrm>
          </p:grpSpPr>
          <p:sp>
            <p:nvSpPr>
              <p:cNvPr id="8477" name="AutoShape 753"/>
              <p:cNvSpPr>
                <a:spLocks noChangeArrowheads="1"/>
              </p:cNvSpPr>
              <p:nvPr/>
            </p:nvSpPr>
            <p:spPr bwMode="auto">
              <a:xfrm>
                <a:off x="2763" y="3942"/>
                <a:ext cx="177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8" name="AutoShape 754"/>
              <p:cNvSpPr>
                <a:spLocks noChangeArrowheads="1"/>
              </p:cNvSpPr>
              <p:nvPr/>
            </p:nvSpPr>
            <p:spPr bwMode="auto">
              <a:xfrm>
                <a:off x="2846" y="3982"/>
                <a:ext cx="88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9" name="AutoShape 755"/>
              <p:cNvSpPr>
                <a:spLocks noChangeArrowheads="1"/>
              </p:cNvSpPr>
              <p:nvPr/>
            </p:nvSpPr>
            <p:spPr bwMode="auto">
              <a:xfrm>
                <a:off x="2822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0" name="AutoShape 756"/>
              <p:cNvSpPr>
                <a:spLocks noChangeArrowheads="1"/>
              </p:cNvSpPr>
              <p:nvPr/>
            </p:nvSpPr>
            <p:spPr bwMode="auto">
              <a:xfrm>
                <a:off x="2763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1" name="AutoShape 757"/>
              <p:cNvSpPr>
                <a:spLocks noChangeArrowheads="1"/>
              </p:cNvSpPr>
              <p:nvPr/>
            </p:nvSpPr>
            <p:spPr bwMode="auto">
              <a:xfrm>
                <a:off x="2934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3" name="AutoShape 758"/>
            <p:cNvSpPr>
              <a:spLocks noChangeArrowheads="1"/>
            </p:cNvSpPr>
            <p:nvPr/>
          </p:nvSpPr>
          <p:spPr bwMode="auto">
            <a:xfrm rot="1740000">
              <a:off x="2253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4" name="Group 759"/>
            <p:cNvGrpSpPr>
              <a:grpSpLocks/>
            </p:cNvGrpSpPr>
            <p:nvPr/>
          </p:nvGrpSpPr>
          <p:grpSpPr bwMode="auto">
            <a:xfrm>
              <a:off x="2325" y="3872"/>
              <a:ext cx="426" cy="90"/>
              <a:chOff x="2325" y="3872"/>
              <a:chExt cx="426" cy="90"/>
            </a:xfrm>
          </p:grpSpPr>
          <p:sp>
            <p:nvSpPr>
              <p:cNvPr id="8474" name="AutoShape 760"/>
              <p:cNvSpPr>
                <a:spLocks noChangeArrowheads="1"/>
              </p:cNvSpPr>
              <p:nvPr/>
            </p:nvSpPr>
            <p:spPr bwMode="auto">
              <a:xfrm>
                <a:off x="2491" y="3952"/>
                <a:ext cx="260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5" name="AutoShape 761"/>
              <p:cNvSpPr>
                <a:spLocks noChangeArrowheads="1"/>
              </p:cNvSpPr>
              <p:nvPr/>
            </p:nvSpPr>
            <p:spPr bwMode="auto">
              <a:xfrm>
                <a:off x="2325" y="3872"/>
                <a:ext cx="426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6" name="AutoShape 762"/>
              <p:cNvSpPr>
                <a:spLocks noChangeArrowheads="1"/>
              </p:cNvSpPr>
              <p:nvPr/>
            </p:nvSpPr>
            <p:spPr bwMode="auto">
              <a:xfrm>
                <a:off x="2325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5" name="AutoShape 763"/>
            <p:cNvSpPr>
              <a:spLocks noChangeArrowheads="1"/>
            </p:cNvSpPr>
            <p:nvPr/>
          </p:nvSpPr>
          <p:spPr bwMode="auto">
            <a:xfrm>
              <a:off x="2532" y="3959"/>
              <a:ext cx="260" cy="25"/>
            </a:xfrm>
            <a:prstGeom prst="leftRightArrow">
              <a:avLst>
                <a:gd name="adj1" fmla="val 50000"/>
                <a:gd name="adj2" fmla="val 207037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6" name="Group 764"/>
            <p:cNvGrpSpPr>
              <a:grpSpLocks/>
            </p:cNvGrpSpPr>
            <p:nvPr/>
          </p:nvGrpSpPr>
          <p:grpSpPr bwMode="auto">
            <a:xfrm>
              <a:off x="2384" y="3942"/>
              <a:ext cx="177" cy="60"/>
              <a:chOff x="2384" y="3942"/>
              <a:chExt cx="177" cy="60"/>
            </a:xfrm>
          </p:grpSpPr>
          <p:sp>
            <p:nvSpPr>
              <p:cNvPr id="8469" name="AutoShape 765"/>
              <p:cNvSpPr>
                <a:spLocks noChangeArrowheads="1"/>
              </p:cNvSpPr>
              <p:nvPr/>
            </p:nvSpPr>
            <p:spPr bwMode="auto">
              <a:xfrm>
                <a:off x="2384" y="3942"/>
                <a:ext cx="177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0" name="AutoShape 766"/>
              <p:cNvSpPr>
                <a:spLocks noChangeArrowheads="1"/>
              </p:cNvSpPr>
              <p:nvPr/>
            </p:nvSpPr>
            <p:spPr bwMode="auto">
              <a:xfrm>
                <a:off x="2467" y="3982"/>
                <a:ext cx="88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1" name="AutoShape 767"/>
              <p:cNvSpPr>
                <a:spLocks noChangeArrowheads="1"/>
              </p:cNvSpPr>
              <p:nvPr/>
            </p:nvSpPr>
            <p:spPr bwMode="auto">
              <a:xfrm>
                <a:off x="2443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2" name="AutoShape 768"/>
              <p:cNvSpPr>
                <a:spLocks noChangeArrowheads="1"/>
              </p:cNvSpPr>
              <p:nvPr/>
            </p:nvSpPr>
            <p:spPr bwMode="auto">
              <a:xfrm>
                <a:off x="2384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3" name="AutoShape 769"/>
              <p:cNvSpPr>
                <a:spLocks noChangeArrowheads="1"/>
              </p:cNvSpPr>
              <p:nvPr/>
            </p:nvSpPr>
            <p:spPr bwMode="auto">
              <a:xfrm>
                <a:off x="2555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7" name="AutoShape 770"/>
            <p:cNvSpPr>
              <a:spLocks noChangeArrowheads="1"/>
            </p:cNvSpPr>
            <p:nvPr/>
          </p:nvSpPr>
          <p:spPr bwMode="auto">
            <a:xfrm rot="1740000">
              <a:off x="1874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8" name="Group 771"/>
            <p:cNvGrpSpPr>
              <a:grpSpLocks/>
            </p:cNvGrpSpPr>
            <p:nvPr/>
          </p:nvGrpSpPr>
          <p:grpSpPr bwMode="auto">
            <a:xfrm>
              <a:off x="1946" y="3872"/>
              <a:ext cx="427" cy="90"/>
              <a:chOff x="1946" y="3872"/>
              <a:chExt cx="427" cy="90"/>
            </a:xfrm>
          </p:grpSpPr>
          <p:sp>
            <p:nvSpPr>
              <p:cNvPr id="8466" name="AutoShape 772"/>
              <p:cNvSpPr>
                <a:spLocks noChangeArrowheads="1"/>
              </p:cNvSpPr>
              <p:nvPr/>
            </p:nvSpPr>
            <p:spPr bwMode="auto">
              <a:xfrm>
                <a:off x="2112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7" name="AutoShape 773"/>
              <p:cNvSpPr>
                <a:spLocks noChangeArrowheads="1"/>
              </p:cNvSpPr>
              <p:nvPr/>
            </p:nvSpPr>
            <p:spPr bwMode="auto">
              <a:xfrm>
                <a:off x="1946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8" name="AutoShape 774"/>
              <p:cNvSpPr>
                <a:spLocks noChangeArrowheads="1"/>
              </p:cNvSpPr>
              <p:nvPr/>
            </p:nvSpPr>
            <p:spPr bwMode="auto">
              <a:xfrm>
                <a:off x="1946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9" name="AutoShape 775"/>
            <p:cNvSpPr>
              <a:spLocks noChangeArrowheads="1"/>
            </p:cNvSpPr>
            <p:nvPr/>
          </p:nvSpPr>
          <p:spPr bwMode="auto">
            <a:xfrm>
              <a:off x="2153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60" name="Group 776"/>
            <p:cNvGrpSpPr>
              <a:grpSpLocks/>
            </p:cNvGrpSpPr>
            <p:nvPr/>
          </p:nvGrpSpPr>
          <p:grpSpPr bwMode="auto">
            <a:xfrm>
              <a:off x="2005" y="3942"/>
              <a:ext cx="178" cy="60"/>
              <a:chOff x="2005" y="3942"/>
              <a:chExt cx="178" cy="60"/>
            </a:xfrm>
          </p:grpSpPr>
          <p:sp>
            <p:nvSpPr>
              <p:cNvPr id="8461" name="AutoShape 777"/>
              <p:cNvSpPr>
                <a:spLocks noChangeArrowheads="1"/>
              </p:cNvSpPr>
              <p:nvPr/>
            </p:nvSpPr>
            <p:spPr bwMode="auto">
              <a:xfrm>
                <a:off x="2005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2" name="AutoShape 778"/>
              <p:cNvSpPr>
                <a:spLocks noChangeArrowheads="1"/>
              </p:cNvSpPr>
              <p:nvPr/>
            </p:nvSpPr>
            <p:spPr bwMode="auto">
              <a:xfrm>
                <a:off x="2088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3" name="AutoShape 779"/>
              <p:cNvSpPr>
                <a:spLocks noChangeArrowheads="1"/>
              </p:cNvSpPr>
              <p:nvPr/>
            </p:nvSpPr>
            <p:spPr bwMode="auto">
              <a:xfrm>
                <a:off x="2064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4" name="AutoShape 780"/>
              <p:cNvSpPr>
                <a:spLocks noChangeArrowheads="1"/>
              </p:cNvSpPr>
              <p:nvPr/>
            </p:nvSpPr>
            <p:spPr bwMode="auto">
              <a:xfrm>
                <a:off x="2005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5" name="AutoShape 781"/>
              <p:cNvSpPr>
                <a:spLocks noChangeArrowheads="1"/>
              </p:cNvSpPr>
              <p:nvPr/>
            </p:nvSpPr>
            <p:spPr bwMode="auto">
              <a:xfrm>
                <a:off x="2177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8198" name="Picture 7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81400"/>
            <a:ext cx="2214562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85" name="TextBox 4"/>
          <p:cNvSpPr txBox="1">
            <a:spLocks noChangeArrowheads="1"/>
          </p:cNvSpPr>
          <p:nvPr/>
        </p:nvSpPr>
        <p:spPr bwMode="auto">
          <a:xfrm>
            <a:off x="2662333" y="6603357"/>
            <a:ext cx="40126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omic Sans MS" pitchFamily="66" charset="0"/>
              </a:rPr>
              <a:t>Hong Kong University of Science and Technology, March 2013</a:t>
            </a:r>
            <a:endParaRPr lang="en-US" sz="1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1450" cy="5181600"/>
          </a:xfrm>
        </p:spPr>
        <p:txBody>
          <a:bodyPr/>
          <a:lstStyle/>
          <a:p>
            <a:r>
              <a:rPr lang="en-US" sz="2400" dirty="0"/>
              <a:t>S&amp;F switching forwards a packet only when there is enough space available in the receiving buffer to hold </a:t>
            </a:r>
            <a:r>
              <a:rPr lang="en-US" sz="2400" dirty="0" smtClean="0"/>
              <a:t>the entire </a:t>
            </a:r>
            <a:r>
              <a:rPr lang="en-US" sz="2400" dirty="0"/>
              <a:t>packet.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Thus</a:t>
            </a:r>
            <a:r>
              <a:rPr lang="en-US" sz="2400" dirty="0"/>
              <a:t>, there is no need for dividing a packet into flits. This reduces the overhead, as it does </a:t>
            </a:r>
            <a:r>
              <a:rPr lang="en-US" sz="2400" dirty="0" smtClean="0"/>
              <a:t>not require </a:t>
            </a:r>
            <a:r>
              <a:rPr lang="en-US" sz="2400" dirty="0"/>
              <a:t>circuits such as a flit builder, a flit decoder, a flit stripper and a flit sequencer. 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Nevertheless</a:t>
            </a:r>
            <a:r>
              <a:rPr lang="en-US" sz="2400" dirty="0"/>
              <a:t>, such </a:t>
            </a:r>
            <a:r>
              <a:rPr lang="en-US" sz="2400" dirty="0" smtClean="0"/>
              <a:t>a switching </a:t>
            </a:r>
            <a:r>
              <a:rPr lang="en-US" sz="2400" dirty="0"/>
              <a:t>technique requires a large amount of buffer space at each node. Thus, it may not be a feasible </a:t>
            </a:r>
            <a:r>
              <a:rPr lang="en-US" sz="2400" dirty="0" smtClean="0"/>
              <a:t>solution for </a:t>
            </a:r>
            <a:r>
              <a:rPr lang="en-US" sz="2400" dirty="0"/>
              <a:t>embedded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82EE9-6320-4821-A6ED-CDE0EA0EFEC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1" y="304800"/>
            <a:ext cx="7781924" cy="6096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Store &amp; Forward Switching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8465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5257800"/>
            <a:ext cx="7296150" cy="10207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High per-hop latency</a:t>
            </a:r>
          </a:p>
          <a:p>
            <a:pPr>
              <a:defRPr/>
            </a:pPr>
            <a:r>
              <a:rPr lang="en-US" dirty="0" smtClean="0"/>
              <a:t>Larger buffering required</a:t>
            </a:r>
            <a:endParaRPr lang="en-US" dirty="0"/>
          </a:p>
        </p:txBody>
      </p:sp>
      <p:sp>
        <p:nvSpPr>
          <p:cNvPr id="14340" name="Rectangle 4" descr="Large checker board"/>
          <p:cNvSpPr>
            <a:spLocks noChangeArrowheads="1"/>
          </p:cNvSpPr>
          <p:nvPr/>
        </p:nvSpPr>
        <p:spPr bwMode="auto">
          <a:xfrm>
            <a:off x="25908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 descr="Large checker board"/>
          <p:cNvSpPr>
            <a:spLocks noChangeArrowheads="1"/>
          </p:cNvSpPr>
          <p:nvPr/>
        </p:nvSpPr>
        <p:spPr bwMode="auto">
          <a:xfrm>
            <a:off x="40386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 descr="Large checker board"/>
          <p:cNvSpPr>
            <a:spLocks noChangeArrowheads="1"/>
          </p:cNvSpPr>
          <p:nvPr/>
        </p:nvSpPr>
        <p:spPr bwMode="auto">
          <a:xfrm>
            <a:off x="54864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 descr="Large checker board"/>
          <p:cNvSpPr>
            <a:spLocks noChangeArrowheads="1"/>
          </p:cNvSpPr>
          <p:nvPr/>
        </p:nvSpPr>
        <p:spPr bwMode="auto">
          <a:xfrm>
            <a:off x="54864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 descr="Large checker board"/>
          <p:cNvSpPr>
            <a:spLocks noChangeArrowheads="1"/>
          </p:cNvSpPr>
          <p:nvPr/>
        </p:nvSpPr>
        <p:spPr bwMode="auto">
          <a:xfrm>
            <a:off x="25908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 descr="Large checker board"/>
          <p:cNvSpPr>
            <a:spLocks noChangeArrowheads="1"/>
          </p:cNvSpPr>
          <p:nvPr/>
        </p:nvSpPr>
        <p:spPr bwMode="auto">
          <a:xfrm>
            <a:off x="40386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 descr="Large checker board"/>
          <p:cNvSpPr>
            <a:spLocks noChangeArrowheads="1"/>
          </p:cNvSpPr>
          <p:nvPr/>
        </p:nvSpPr>
        <p:spPr bwMode="auto">
          <a:xfrm>
            <a:off x="54864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 descr="Large checker board"/>
          <p:cNvSpPr>
            <a:spLocks noChangeArrowheads="1"/>
          </p:cNvSpPr>
          <p:nvPr/>
        </p:nvSpPr>
        <p:spPr bwMode="auto">
          <a:xfrm>
            <a:off x="25908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 descr="Large checker board"/>
          <p:cNvSpPr>
            <a:spLocks noChangeArrowheads="1"/>
          </p:cNvSpPr>
          <p:nvPr/>
        </p:nvSpPr>
        <p:spPr bwMode="auto">
          <a:xfrm>
            <a:off x="40386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1242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5720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3124200" y="3200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572000" y="3200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3124200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572000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8194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28194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42672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42672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57150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57150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718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194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6670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5146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196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672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624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674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150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5626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102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486400" y="33528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86400" y="32004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86400" y="30480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86400" y="28956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399" cy="6096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Store &amp; Forward Switching Example</a:t>
            </a:r>
            <a:endParaRPr lang="en-US" sz="4800" b="1" dirty="0" smtClean="0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218510"/>
            <a:ext cx="8001000" cy="3487089"/>
          </a:xfrm>
        </p:spPr>
        <p:txBody>
          <a:bodyPr/>
          <a:lstStyle/>
          <a:p>
            <a:r>
              <a:rPr lang="en-US" sz="2800" dirty="0" smtClean="0"/>
              <a:t>Advantage </a:t>
            </a:r>
          </a:p>
          <a:p>
            <a:pPr lvl="1"/>
            <a:r>
              <a:rPr lang="en-US" sz="2400" dirty="0" smtClean="0"/>
              <a:t>While </a:t>
            </a:r>
            <a:r>
              <a:rPr lang="en-US" sz="2400" dirty="0"/>
              <a:t>waiting to </a:t>
            </a:r>
            <a:r>
              <a:rPr lang="en-US" sz="2400" dirty="0" smtClean="0"/>
              <a:t>acquire resources</a:t>
            </a:r>
            <a:r>
              <a:rPr lang="en-US" sz="2400" dirty="0"/>
              <a:t>, no channels are being </a:t>
            </a:r>
            <a:r>
              <a:rPr lang="en-US" sz="2400" dirty="0" smtClean="0"/>
              <a:t>held idle </a:t>
            </a:r>
          </a:p>
          <a:p>
            <a:r>
              <a:rPr lang="en-US" sz="2800" dirty="0" smtClean="0"/>
              <a:t>Disadvantage </a:t>
            </a:r>
          </a:p>
          <a:p>
            <a:pPr lvl="1"/>
            <a:r>
              <a:rPr lang="en-US" sz="2400" dirty="0" smtClean="0"/>
              <a:t>Requires </a:t>
            </a:r>
            <a:r>
              <a:rPr lang="en-US" sz="2400" dirty="0"/>
              <a:t>a large amount of buffer space at each </a:t>
            </a:r>
            <a:r>
              <a:rPr lang="en-US" sz="2400" dirty="0" smtClean="0"/>
              <a:t>node </a:t>
            </a:r>
          </a:p>
          <a:p>
            <a:pPr lvl="1"/>
            <a:r>
              <a:rPr lang="en-US" sz="2400" dirty="0" smtClean="0"/>
              <a:t>Very </a:t>
            </a:r>
            <a:r>
              <a:rPr lang="en-US" sz="2400" dirty="0"/>
              <a:t>high </a:t>
            </a:r>
            <a:r>
              <a:rPr lang="en-US" sz="2400" dirty="0" smtClean="0"/>
              <a:t>latency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82EE9-6320-4821-A6ED-CDE0EA0EFEC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05650" cy="21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1" y="304800"/>
            <a:ext cx="7781924" cy="6096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Store &amp; Forward Switching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8191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1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buSzPct val="50000"/>
              <a:defRPr/>
            </a:pPr>
            <a:r>
              <a:rPr lang="en-US" dirty="0"/>
              <a:t>Finer grained sharing of the link bandwidth</a:t>
            </a:r>
          </a:p>
          <a:p>
            <a:pPr>
              <a:lnSpc>
                <a:spcPct val="80000"/>
              </a:lnSpc>
              <a:buSzPct val="50000"/>
              <a:defRPr/>
            </a:pPr>
            <a:r>
              <a:rPr lang="en-US" dirty="0"/>
              <a:t>Routing, arbitration, switching overheads experienced for each packet</a:t>
            </a:r>
          </a:p>
          <a:p>
            <a:pPr>
              <a:lnSpc>
                <a:spcPct val="80000"/>
              </a:lnSpc>
              <a:buSzPct val="50000"/>
              <a:defRPr/>
            </a:pPr>
            <a:r>
              <a:rPr lang="en-US" dirty="0"/>
              <a:t>Increased storage requirements at the nodes</a:t>
            </a:r>
          </a:p>
          <a:p>
            <a:pPr>
              <a:lnSpc>
                <a:spcPct val="80000"/>
              </a:lnSpc>
              <a:buSzPct val="50000"/>
              <a:defRPr/>
            </a:pPr>
            <a:r>
              <a:rPr lang="en-US" dirty="0" err="1"/>
              <a:t>Packetization</a:t>
            </a:r>
            <a:r>
              <a:rPr lang="en-US" dirty="0"/>
              <a:t> and in-order delivery requirements</a:t>
            </a:r>
          </a:p>
          <a:p>
            <a:pPr>
              <a:lnSpc>
                <a:spcPct val="80000"/>
              </a:lnSpc>
              <a:buSzPct val="50000"/>
              <a:defRPr/>
            </a:pPr>
            <a:r>
              <a:rPr lang="en-US" dirty="0"/>
              <a:t>Alternative buffering schemes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Use of local processor memory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Central (to the switch) queues</a:t>
            </a: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066C1E-91A8-49E4-8DC2-074513A5EE8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90601" y="304800"/>
            <a:ext cx="7781924" cy="6096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Store &amp; Forward Switching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2991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4"/>
          <p:cNvGrpSpPr>
            <a:grpSpLocks/>
          </p:cNvGrpSpPr>
          <p:nvPr/>
        </p:nvGrpSpPr>
        <p:grpSpPr bwMode="auto">
          <a:xfrm>
            <a:off x="8181975" y="1695450"/>
            <a:ext cx="609600" cy="381000"/>
            <a:chOff x="1344" y="2208"/>
            <a:chExt cx="384" cy="240"/>
          </a:xfrm>
        </p:grpSpPr>
        <p:sp>
          <p:nvSpPr>
            <p:cNvPr id="49189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90" name="Rectangle 2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91" name="Rectangle 2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92" name="Rectangle 2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155" name="Oval 6"/>
          <p:cNvSpPr>
            <a:spLocks noChangeArrowheads="1"/>
          </p:cNvSpPr>
          <p:nvPr/>
        </p:nvSpPr>
        <p:spPr bwMode="auto">
          <a:xfrm>
            <a:off x="8058150" y="134302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直線コネクタ 2"/>
          <p:cNvCxnSpPr>
            <a:stCxn id="49166" idx="2"/>
            <a:endCxn id="49155" idx="6"/>
          </p:cNvCxnSpPr>
          <p:nvPr/>
        </p:nvCxnSpPr>
        <p:spPr>
          <a:xfrm flipV="1">
            <a:off x="2266950" y="1838325"/>
            <a:ext cx="6781800" cy="28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157" name="Group 14"/>
          <p:cNvGrpSpPr>
            <a:grpSpLocks/>
          </p:cNvGrpSpPr>
          <p:nvPr/>
        </p:nvGrpSpPr>
        <p:grpSpPr bwMode="auto">
          <a:xfrm>
            <a:off x="8296275" y="1671638"/>
            <a:ext cx="609600" cy="381000"/>
            <a:chOff x="1344" y="2208"/>
            <a:chExt cx="384" cy="240"/>
          </a:xfrm>
        </p:grpSpPr>
        <p:sp>
          <p:nvSpPr>
            <p:cNvPr id="49185" name="Rectangle 1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6" name="Rectangle 1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7" name="Rectangle 1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8" name="Rectangle 1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1" name="直線コネクタ 270"/>
          <p:cNvCxnSpPr>
            <a:stCxn id="49166" idx="6"/>
            <a:endCxn id="49162" idx="2"/>
          </p:cNvCxnSpPr>
          <p:nvPr/>
        </p:nvCxnSpPr>
        <p:spPr>
          <a:xfrm flipV="1">
            <a:off x="3257550" y="1857375"/>
            <a:ext cx="990600" cy="9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49162" idx="6"/>
            <a:endCxn id="49161" idx="2"/>
          </p:cNvCxnSpPr>
          <p:nvPr/>
        </p:nvCxnSpPr>
        <p:spPr>
          <a:xfrm flipV="1">
            <a:off x="5238750" y="1852613"/>
            <a:ext cx="952500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stCxn id="49161" idx="6"/>
            <a:endCxn id="49155" idx="2"/>
          </p:cNvCxnSpPr>
          <p:nvPr/>
        </p:nvCxnSpPr>
        <p:spPr>
          <a:xfrm flipV="1">
            <a:off x="7181850" y="1838325"/>
            <a:ext cx="876300" cy="142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1" name="Oval 6"/>
          <p:cNvSpPr>
            <a:spLocks noChangeArrowheads="1"/>
          </p:cNvSpPr>
          <p:nvPr/>
        </p:nvSpPr>
        <p:spPr bwMode="auto">
          <a:xfrm>
            <a:off x="6191250" y="1357313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62" name="Oval 5"/>
          <p:cNvSpPr>
            <a:spLocks noChangeArrowheads="1"/>
          </p:cNvSpPr>
          <p:nvPr/>
        </p:nvSpPr>
        <p:spPr bwMode="auto">
          <a:xfrm>
            <a:off x="4248150" y="13620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163" name="Group 13"/>
          <p:cNvGrpSpPr>
            <a:grpSpLocks/>
          </p:cNvGrpSpPr>
          <p:nvPr/>
        </p:nvGrpSpPr>
        <p:grpSpPr bwMode="auto">
          <a:xfrm>
            <a:off x="4438650" y="1662113"/>
            <a:ext cx="609600" cy="381000"/>
            <a:chOff x="1344" y="2208"/>
            <a:chExt cx="384" cy="240"/>
          </a:xfrm>
        </p:grpSpPr>
        <p:sp>
          <p:nvSpPr>
            <p:cNvPr id="49181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2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3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4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00975" cy="1257300"/>
          </a:xfrm>
        </p:spPr>
        <p:txBody>
          <a:bodyPr/>
          <a:lstStyle/>
          <a:p>
            <a:r>
              <a:rPr lang="en-US" sz="3600" b="1" dirty="0">
                <a:effectLst/>
              </a:rPr>
              <a:t>Virtual </a:t>
            </a:r>
            <a:r>
              <a:rPr lang="en-US" sz="3600" b="1" dirty="0" smtClean="0">
                <a:effectLst/>
              </a:rPr>
              <a:t>Cut-through Switching</a:t>
            </a:r>
            <a:endParaRPr lang="en-US" sz="4800" b="1" dirty="0" smtClean="0"/>
          </a:p>
        </p:txBody>
      </p:sp>
      <p:sp>
        <p:nvSpPr>
          <p:cNvPr id="4916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AD3A725-76A1-4AC1-9430-6B7CF0F88C8C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66" name="Oval 4"/>
          <p:cNvSpPr>
            <a:spLocks noChangeArrowheads="1"/>
          </p:cNvSpPr>
          <p:nvPr/>
        </p:nvSpPr>
        <p:spPr bwMode="auto">
          <a:xfrm>
            <a:off x="2266950" y="13716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167" name="Group 13"/>
          <p:cNvGrpSpPr>
            <a:grpSpLocks/>
          </p:cNvGrpSpPr>
          <p:nvPr/>
        </p:nvGrpSpPr>
        <p:grpSpPr bwMode="auto">
          <a:xfrm>
            <a:off x="2466975" y="1700213"/>
            <a:ext cx="609600" cy="381000"/>
            <a:chOff x="1344" y="2208"/>
            <a:chExt cx="384" cy="240"/>
          </a:xfrm>
        </p:grpSpPr>
        <p:sp>
          <p:nvSpPr>
            <p:cNvPr id="49177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8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9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0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168" name="Group 13"/>
          <p:cNvGrpSpPr>
            <a:grpSpLocks/>
          </p:cNvGrpSpPr>
          <p:nvPr/>
        </p:nvGrpSpPr>
        <p:grpSpPr bwMode="auto">
          <a:xfrm>
            <a:off x="6391275" y="1662113"/>
            <a:ext cx="609600" cy="381000"/>
            <a:chOff x="1344" y="2208"/>
            <a:chExt cx="384" cy="240"/>
          </a:xfrm>
        </p:grpSpPr>
        <p:sp>
          <p:nvSpPr>
            <p:cNvPr id="49173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4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5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6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169" name="Oval 65"/>
          <p:cNvSpPr>
            <a:spLocks noChangeArrowheads="1"/>
          </p:cNvSpPr>
          <p:nvPr/>
        </p:nvSpPr>
        <p:spPr bwMode="auto">
          <a:xfrm>
            <a:off x="1095375" y="1700213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70" name="Oval 66"/>
          <p:cNvSpPr>
            <a:spLocks noChangeArrowheads="1"/>
          </p:cNvSpPr>
          <p:nvPr/>
        </p:nvSpPr>
        <p:spPr bwMode="auto">
          <a:xfrm>
            <a:off x="1257300" y="1700213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71" name="Oval 67"/>
          <p:cNvSpPr>
            <a:spLocks noChangeArrowheads="1"/>
          </p:cNvSpPr>
          <p:nvPr/>
        </p:nvSpPr>
        <p:spPr bwMode="auto">
          <a:xfrm>
            <a:off x="1419225" y="1700213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68"/>
          <p:cNvSpPr>
            <a:spLocks noChangeArrowheads="1"/>
          </p:cNvSpPr>
          <p:nvPr/>
        </p:nvSpPr>
        <p:spPr bwMode="auto">
          <a:xfrm>
            <a:off x="1581150" y="1700213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063625" y="2362200"/>
            <a:ext cx="7904162" cy="3124200"/>
          </a:xfrm>
        </p:spPr>
        <p:txBody>
          <a:bodyPr/>
          <a:lstStyle/>
          <a:p>
            <a:r>
              <a:rPr lang="en-US" sz="2800" dirty="0" smtClean="0"/>
              <a:t>Transmission </a:t>
            </a:r>
            <a:r>
              <a:rPr lang="en-US" sz="2800" dirty="0"/>
              <a:t>on the next channel </a:t>
            </a:r>
            <a:r>
              <a:rPr lang="en-US" sz="2800" dirty="0" smtClean="0">
                <a:solidFill>
                  <a:srgbClr val="00B0F0"/>
                </a:solidFill>
              </a:rPr>
              <a:t>starts directly </a:t>
            </a:r>
            <a:r>
              <a:rPr lang="en-US" sz="2800" dirty="0">
                <a:solidFill>
                  <a:srgbClr val="00B0F0"/>
                </a:solidFill>
              </a:rPr>
              <a:t>when the new header flit is received</a:t>
            </a:r>
          </a:p>
          <a:p>
            <a:r>
              <a:rPr lang="en-US" sz="2800" dirty="0" smtClean="0"/>
              <a:t>Channel </a:t>
            </a:r>
            <a:r>
              <a:rPr lang="en-US" sz="2800" dirty="0"/>
              <a:t>is released after tail flit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72000"/>
            <a:ext cx="4090987" cy="20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92 L 0.15191 -0.00231 " pathEditMode="relative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4"/>
          <p:cNvGrpSpPr>
            <a:grpSpLocks/>
          </p:cNvGrpSpPr>
          <p:nvPr/>
        </p:nvGrpSpPr>
        <p:grpSpPr bwMode="auto">
          <a:xfrm>
            <a:off x="8181975" y="1724025"/>
            <a:ext cx="609600" cy="381000"/>
            <a:chOff x="1344" y="2208"/>
            <a:chExt cx="384" cy="240"/>
          </a:xfrm>
        </p:grpSpPr>
        <p:sp>
          <p:nvSpPr>
            <p:cNvPr id="50213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14" name="Rectangle 2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15" name="Rectangle 2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16" name="Rectangle 2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179" name="Oval 6"/>
          <p:cNvSpPr>
            <a:spLocks noChangeArrowheads="1"/>
          </p:cNvSpPr>
          <p:nvPr/>
        </p:nvSpPr>
        <p:spPr bwMode="auto">
          <a:xfrm>
            <a:off x="8058150" y="13716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直線コネクタ 2"/>
          <p:cNvCxnSpPr>
            <a:stCxn id="50190" idx="2"/>
            <a:endCxn id="50179" idx="6"/>
          </p:cNvCxnSpPr>
          <p:nvPr/>
        </p:nvCxnSpPr>
        <p:spPr>
          <a:xfrm flipV="1">
            <a:off x="2266950" y="1866900"/>
            <a:ext cx="6781800" cy="28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0181" name="Group 14"/>
          <p:cNvGrpSpPr>
            <a:grpSpLocks/>
          </p:cNvGrpSpPr>
          <p:nvPr/>
        </p:nvGrpSpPr>
        <p:grpSpPr bwMode="auto">
          <a:xfrm>
            <a:off x="8296275" y="1700213"/>
            <a:ext cx="609600" cy="381000"/>
            <a:chOff x="1344" y="2208"/>
            <a:chExt cx="384" cy="240"/>
          </a:xfrm>
        </p:grpSpPr>
        <p:sp>
          <p:nvSpPr>
            <p:cNvPr id="50209" name="Rectangle 1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10" name="Rectangle 1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11" name="Rectangle 1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12" name="Rectangle 1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1" name="直線コネクタ 270"/>
          <p:cNvCxnSpPr>
            <a:stCxn id="50190" idx="6"/>
            <a:endCxn id="50186" idx="2"/>
          </p:cNvCxnSpPr>
          <p:nvPr/>
        </p:nvCxnSpPr>
        <p:spPr>
          <a:xfrm flipV="1">
            <a:off x="3257550" y="1885950"/>
            <a:ext cx="990600" cy="9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50186" idx="6"/>
            <a:endCxn id="50185" idx="2"/>
          </p:cNvCxnSpPr>
          <p:nvPr/>
        </p:nvCxnSpPr>
        <p:spPr>
          <a:xfrm flipV="1">
            <a:off x="5238750" y="1881188"/>
            <a:ext cx="952500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stCxn id="50185" idx="6"/>
            <a:endCxn id="50179" idx="2"/>
          </p:cNvCxnSpPr>
          <p:nvPr/>
        </p:nvCxnSpPr>
        <p:spPr>
          <a:xfrm flipV="1">
            <a:off x="7181850" y="1866900"/>
            <a:ext cx="876300" cy="142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5" name="Oval 6"/>
          <p:cNvSpPr>
            <a:spLocks noChangeArrowheads="1"/>
          </p:cNvSpPr>
          <p:nvPr/>
        </p:nvSpPr>
        <p:spPr bwMode="auto">
          <a:xfrm>
            <a:off x="6191250" y="1385888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86" name="Oval 5"/>
          <p:cNvSpPr>
            <a:spLocks noChangeArrowheads="1"/>
          </p:cNvSpPr>
          <p:nvPr/>
        </p:nvSpPr>
        <p:spPr bwMode="auto">
          <a:xfrm>
            <a:off x="4248150" y="139065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187" name="Group 13"/>
          <p:cNvGrpSpPr>
            <a:grpSpLocks/>
          </p:cNvGrpSpPr>
          <p:nvPr/>
        </p:nvGrpSpPr>
        <p:grpSpPr bwMode="auto">
          <a:xfrm>
            <a:off x="4438650" y="1690688"/>
            <a:ext cx="609600" cy="381000"/>
            <a:chOff x="1344" y="2208"/>
            <a:chExt cx="384" cy="240"/>
          </a:xfrm>
        </p:grpSpPr>
        <p:sp>
          <p:nvSpPr>
            <p:cNvPr id="50205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6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7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8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18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549209-8323-4EC1-A0F9-9D4B9AF824AB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90" name="Oval 4"/>
          <p:cNvSpPr>
            <a:spLocks noChangeArrowheads="1"/>
          </p:cNvSpPr>
          <p:nvPr/>
        </p:nvSpPr>
        <p:spPr bwMode="auto">
          <a:xfrm>
            <a:off x="2266950" y="14001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191" name="Group 13"/>
          <p:cNvGrpSpPr>
            <a:grpSpLocks/>
          </p:cNvGrpSpPr>
          <p:nvPr/>
        </p:nvGrpSpPr>
        <p:grpSpPr bwMode="auto">
          <a:xfrm>
            <a:off x="2466975" y="1728788"/>
            <a:ext cx="609600" cy="381000"/>
            <a:chOff x="1344" y="2208"/>
            <a:chExt cx="384" cy="240"/>
          </a:xfrm>
        </p:grpSpPr>
        <p:sp>
          <p:nvSpPr>
            <p:cNvPr id="50201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2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3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4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192" name="Group 13"/>
          <p:cNvGrpSpPr>
            <a:grpSpLocks/>
          </p:cNvGrpSpPr>
          <p:nvPr/>
        </p:nvGrpSpPr>
        <p:grpSpPr bwMode="auto">
          <a:xfrm>
            <a:off x="6391275" y="1690688"/>
            <a:ext cx="609600" cy="381000"/>
            <a:chOff x="1344" y="2208"/>
            <a:chExt cx="384" cy="240"/>
          </a:xfrm>
        </p:grpSpPr>
        <p:sp>
          <p:nvSpPr>
            <p:cNvPr id="50197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8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9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0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193" name="Oval 66"/>
          <p:cNvSpPr>
            <a:spLocks noChangeArrowheads="1"/>
          </p:cNvSpPr>
          <p:nvPr/>
        </p:nvSpPr>
        <p:spPr bwMode="auto">
          <a:xfrm>
            <a:off x="1257300" y="17287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94" name="Oval 67"/>
          <p:cNvSpPr>
            <a:spLocks noChangeArrowheads="1"/>
          </p:cNvSpPr>
          <p:nvPr/>
        </p:nvSpPr>
        <p:spPr bwMode="auto">
          <a:xfrm>
            <a:off x="1419225" y="17287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68"/>
          <p:cNvSpPr>
            <a:spLocks noChangeArrowheads="1"/>
          </p:cNvSpPr>
          <p:nvPr/>
        </p:nvSpPr>
        <p:spPr bwMode="auto">
          <a:xfrm>
            <a:off x="1581150" y="17287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68"/>
          <p:cNvSpPr>
            <a:spLocks noChangeArrowheads="1"/>
          </p:cNvSpPr>
          <p:nvPr/>
        </p:nvSpPr>
        <p:spPr bwMode="auto">
          <a:xfrm>
            <a:off x="2971800" y="1733550"/>
            <a:ext cx="80963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063625" y="2362200"/>
            <a:ext cx="7904162" cy="3124200"/>
          </a:xfrm>
        </p:spPr>
        <p:txBody>
          <a:bodyPr/>
          <a:lstStyle/>
          <a:p>
            <a:r>
              <a:rPr lang="en-US" sz="2800" dirty="0" smtClean="0"/>
              <a:t>Transmission </a:t>
            </a:r>
            <a:r>
              <a:rPr lang="en-US" sz="2800" dirty="0"/>
              <a:t>on the next channel </a:t>
            </a:r>
            <a:r>
              <a:rPr lang="en-US" sz="2800" dirty="0" smtClean="0">
                <a:solidFill>
                  <a:srgbClr val="00B0F0"/>
                </a:solidFill>
              </a:rPr>
              <a:t>starts directly </a:t>
            </a:r>
            <a:r>
              <a:rPr lang="en-US" sz="2800" dirty="0">
                <a:solidFill>
                  <a:srgbClr val="00B0F0"/>
                </a:solidFill>
              </a:rPr>
              <a:t>when the new header flit is received</a:t>
            </a:r>
          </a:p>
          <a:p>
            <a:r>
              <a:rPr lang="en-US" sz="2800" dirty="0" smtClean="0"/>
              <a:t>Channel </a:t>
            </a:r>
            <a:r>
              <a:rPr lang="en-US" sz="2800" dirty="0"/>
              <a:t>is released after tail flit</a:t>
            </a:r>
            <a:endParaRPr lang="en-US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72000"/>
            <a:ext cx="4090987" cy="20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00975" cy="1257300"/>
          </a:xfrm>
        </p:spPr>
        <p:txBody>
          <a:bodyPr/>
          <a:lstStyle/>
          <a:p>
            <a:r>
              <a:rPr lang="en-US" sz="3600" b="1" dirty="0">
                <a:effectLst/>
              </a:rPr>
              <a:t>Virtual </a:t>
            </a:r>
            <a:r>
              <a:rPr lang="en-US" sz="3600" b="1" dirty="0" smtClean="0">
                <a:effectLst/>
              </a:rPr>
              <a:t>Cut</a:t>
            </a:r>
            <a:r>
              <a:rPr lang="en-US" sz="3600" dirty="0" smtClean="0">
                <a:effectLst/>
              </a:rPr>
              <a:t>-</a:t>
            </a:r>
            <a:r>
              <a:rPr lang="en-US" sz="3600" b="1" dirty="0" smtClean="0">
                <a:effectLst/>
              </a:rPr>
              <a:t>through Switching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4502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92 L 0.15191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301 L 0.21545 -0.00949 " pathEditMode="relative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4"/>
          <p:cNvGrpSpPr>
            <a:grpSpLocks/>
          </p:cNvGrpSpPr>
          <p:nvPr/>
        </p:nvGrpSpPr>
        <p:grpSpPr bwMode="auto">
          <a:xfrm>
            <a:off x="8181975" y="1724025"/>
            <a:ext cx="609600" cy="381000"/>
            <a:chOff x="1344" y="2208"/>
            <a:chExt cx="384" cy="240"/>
          </a:xfrm>
        </p:grpSpPr>
        <p:sp>
          <p:nvSpPr>
            <p:cNvPr id="51237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8" name="Rectangle 2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9" name="Rectangle 2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0" name="Rectangle 2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03" name="Oval 6"/>
          <p:cNvSpPr>
            <a:spLocks noChangeArrowheads="1"/>
          </p:cNvSpPr>
          <p:nvPr/>
        </p:nvSpPr>
        <p:spPr bwMode="auto">
          <a:xfrm>
            <a:off x="8058150" y="13716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直線コネクタ 2"/>
          <p:cNvCxnSpPr>
            <a:stCxn id="51214" idx="2"/>
            <a:endCxn id="51203" idx="6"/>
          </p:cNvCxnSpPr>
          <p:nvPr/>
        </p:nvCxnSpPr>
        <p:spPr>
          <a:xfrm flipV="1">
            <a:off x="2266950" y="1866900"/>
            <a:ext cx="6781800" cy="28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1205" name="Group 14"/>
          <p:cNvGrpSpPr>
            <a:grpSpLocks/>
          </p:cNvGrpSpPr>
          <p:nvPr/>
        </p:nvGrpSpPr>
        <p:grpSpPr bwMode="auto">
          <a:xfrm>
            <a:off x="8296275" y="1700213"/>
            <a:ext cx="609600" cy="381000"/>
            <a:chOff x="1344" y="2208"/>
            <a:chExt cx="384" cy="240"/>
          </a:xfrm>
        </p:grpSpPr>
        <p:sp>
          <p:nvSpPr>
            <p:cNvPr id="51233" name="Rectangle 1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4" name="Rectangle 1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5" name="Rectangle 1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6" name="Rectangle 1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1" name="直線コネクタ 270"/>
          <p:cNvCxnSpPr>
            <a:stCxn id="51214" idx="6"/>
            <a:endCxn id="51210" idx="2"/>
          </p:cNvCxnSpPr>
          <p:nvPr/>
        </p:nvCxnSpPr>
        <p:spPr>
          <a:xfrm flipV="1">
            <a:off x="3257550" y="1885950"/>
            <a:ext cx="990600" cy="9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51210" idx="6"/>
            <a:endCxn id="51209" idx="2"/>
          </p:cNvCxnSpPr>
          <p:nvPr/>
        </p:nvCxnSpPr>
        <p:spPr>
          <a:xfrm flipV="1">
            <a:off x="5238750" y="1881188"/>
            <a:ext cx="952500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stCxn id="51209" idx="6"/>
            <a:endCxn id="51203" idx="2"/>
          </p:cNvCxnSpPr>
          <p:nvPr/>
        </p:nvCxnSpPr>
        <p:spPr>
          <a:xfrm flipV="1">
            <a:off x="7181850" y="1866900"/>
            <a:ext cx="876300" cy="142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09" name="Oval 6"/>
          <p:cNvSpPr>
            <a:spLocks noChangeArrowheads="1"/>
          </p:cNvSpPr>
          <p:nvPr/>
        </p:nvSpPr>
        <p:spPr bwMode="auto">
          <a:xfrm>
            <a:off x="6191250" y="1385888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0" name="Oval 5"/>
          <p:cNvSpPr>
            <a:spLocks noChangeArrowheads="1"/>
          </p:cNvSpPr>
          <p:nvPr/>
        </p:nvSpPr>
        <p:spPr bwMode="auto">
          <a:xfrm>
            <a:off x="4248150" y="139065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11" name="Group 13"/>
          <p:cNvGrpSpPr>
            <a:grpSpLocks/>
          </p:cNvGrpSpPr>
          <p:nvPr/>
        </p:nvGrpSpPr>
        <p:grpSpPr bwMode="auto">
          <a:xfrm>
            <a:off x="4438650" y="1690688"/>
            <a:ext cx="609600" cy="381000"/>
            <a:chOff x="1344" y="2208"/>
            <a:chExt cx="384" cy="240"/>
          </a:xfrm>
        </p:grpSpPr>
        <p:sp>
          <p:nvSpPr>
            <p:cNvPr id="51229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0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1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2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1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350598-33E7-4D6E-98D7-4B0236BCC025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14" name="Oval 4"/>
          <p:cNvSpPr>
            <a:spLocks noChangeArrowheads="1"/>
          </p:cNvSpPr>
          <p:nvPr/>
        </p:nvSpPr>
        <p:spPr bwMode="auto">
          <a:xfrm>
            <a:off x="2266950" y="14001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15" name="Group 13"/>
          <p:cNvGrpSpPr>
            <a:grpSpLocks/>
          </p:cNvGrpSpPr>
          <p:nvPr/>
        </p:nvGrpSpPr>
        <p:grpSpPr bwMode="auto">
          <a:xfrm>
            <a:off x="2466975" y="1728788"/>
            <a:ext cx="609600" cy="381000"/>
            <a:chOff x="1344" y="2208"/>
            <a:chExt cx="384" cy="240"/>
          </a:xfrm>
        </p:grpSpPr>
        <p:sp>
          <p:nvSpPr>
            <p:cNvPr id="51225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6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7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8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16" name="Group 13"/>
          <p:cNvGrpSpPr>
            <a:grpSpLocks/>
          </p:cNvGrpSpPr>
          <p:nvPr/>
        </p:nvGrpSpPr>
        <p:grpSpPr bwMode="auto">
          <a:xfrm>
            <a:off x="6391275" y="1690688"/>
            <a:ext cx="609600" cy="381000"/>
            <a:chOff x="1344" y="2208"/>
            <a:chExt cx="384" cy="240"/>
          </a:xfrm>
        </p:grpSpPr>
        <p:sp>
          <p:nvSpPr>
            <p:cNvPr id="51221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2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3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4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17" name="Oval 67"/>
          <p:cNvSpPr>
            <a:spLocks noChangeArrowheads="1"/>
          </p:cNvSpPr>
          <p:nvPr/>
        </p:nvSpPr>
        <p:spPr bwMode="auto">
          <a:xfrm>
            <a:off x="1419225" y="17287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68"/>
          <p:cNvSpPr>
            <a:spLocks noChangeArrowheads="1"/>
          </p:cNvSpPr>
          <p:nvPr/>
        </p:nvSpPr>
        <p:spPr bwMode="auto">
          <a:xfrm>
            <a:off x="1581150" y="17287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68"/>
          <p:cNvSpPr>
            <a:spLocks noChangeArrowheads="1"/>
          </p:cNvSpPr>
          <p:nvPr/>
        </p:nvSpPr>
        <p:spPr bwMode="auto">
          <a:xfrm>
            <a:off x="2971800" y="1733550"/>
            <a:ext cx="80963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68"/>
          <p:cNvSpPr>
            <a:spLocks noChangeArrowheads="1"/>
          </p:cNvSpPr>
          <p:nvPr/>
        </p:nvSpPr>
        <p:spPr bwMode="auto">
          <a:xfrm>
            <a:off x="4933950" y="1676400"/>
            <a:ext cx="80963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063625" y="2362200"/>
            <a:ext cx="7904162" cy="3124200"/>
          </a:xfrm>
        </p:spPr>
        <p:txBody>
          <a:bodyPr/>
          <a:lstStyle/>
          <a:p>
            <a:r>
              <a:rPr lang="en-US" sz="2800" dirty="0" smtClean="0"/>
              <a:t>Transmission </a:t>
            </a:r>
            <a:r>
              <a:rPr lang="en-US" sz="2800" dirty="0"/>
              <a:t>on the next channel </a:t>
            </a:r>
            <a:r>
              <a:rPr lang="en-US" sz="2800" dirty="0" smtClean="0">
                <a:solidFill>
                  <a:srgbClr val="00B0F0"/>
                </a:solidFill>
              </a:rPr>
              <a:t>starts directly </a:t>
            </a:r>
            <a:r>
              <a:rPr lang="en-US" sz="2800" dirty="0">
                <a:solidFill>
                  <a:srgbClr val="00B0F0"/>
                </a:solidFill>
              </a:rPr>
              <a:t>when the new header flit is received</a:t>
            </a:r>
          </a:p>
          <a:p>
            <a:r>
              <a:rPr lang="en-US" sz="2800" dirty="0" smtClean="0"/>
              <a:t>Channel </a:t>
            </a:r>
            <a:r>
              <a:rPr lang="en-US" sz="2800" dirty="0"/>
              <a:t>is released after tail flit</a:t>
            </a:r>
            <a:endParaRPr lang="en-US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72000"/>
            <a:ext cx="4090987" cy="20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00975" cy="1257300"/>
          </a:xfrm>
        </p:spPr>
        <p:txBody>
          <a:bodyPr/>
          <a:lstStyle/>
          <a:p>
            <a:r>
              <a:rPr lang="en-US" sz="3600" b="1" dirty="0">
                <a:effectLst/>
              </a:rPr>
              <a:t>Virtual </a:t>
            </a:r>
            <a:r>
              <a:rPr lang="en-US" sz="3600" b="1" dirty="0" smtClean="0">
                <a:effectLst/>
              </a:rPr>
              <a:t>Cut</a:t>
            </a:r>
            <a:r>
              <a:rPr lang="en-US" sz="3600" dirty="0" smtClean="0">
                <a:effectLst/>
              </a:rPr>
              <a:t>-</a:t>
            </a:r>
            <a:r>
              <a:rPr lang="en-US" sz="3600" b="1" dirty="0" smtClean="0">
                <a:effectLst/>
              </a:rPr>
              <a:t>through Switching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9496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92 L 0.15191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301 L 0.21545 -0.00949 " pathEditMode="relative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1458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4"/>
          <p:cNvGrpSpPr>
            <a:grpSpLocks/>
          </p:cNvGrpSpPr>
          <p:nvPr/>
        </p:nvGrpSpPr>
        <p:grpSpPr bwMode="auto">
          <a:xfrm>
            <a:off x="8181975" y="1695450"/>
            <a:ext cx="609600" cy="381000"/>
            <a:chOff x="1344" y="2208"/>
            <a:chExt cx="384" cy="240"/>
          </a:xfrm>
        </p:grpSpPr>
        <p:sp>
          <p:nvSpPr>
            <p:cNvPr id="52261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2" name="Rectangle 2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3" name="Rectangle 2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4" name="Rectangle 2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227" name="Oval 6"/>
          <p:cNvSpPr>
            <a:spLocks noChangeArrowheads="1"/>
          </p:cNvSpPr>
          <p:nvPr/>
        </p:nvSpPr>
        <p:spPr bwMode="auto">
          <a:xfrm>
            <a:off x="8096250" y="134302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直線コネクタ 2"/>
          <p:cNvCxnSpPr>
            <a:stCxn id="52238" idx="2"/>
            <a:endCxn id="52227" idx="6"/>
          </p:cNvCxnSpPr>
          <p:nvPr/>
        </p:nvCxnSpPr>
        <p:spPr>
          <a:xfrm flipV="1">
            <a:off x="2266950" y="1838325"/>
            <a:ext cx="6819900" cy="28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2229" name="Group 14"/>
          <p:cNvGrpSpPr>
            <a:grpSpLocks/>
          </p:cNvGrpSpPr>
          <p:nvPr/>
        </p:nvGrpSpPr>
        <p:grpSpPr bwMode="auto">
          <a:xfrm>
            <a:off x="8315325" y="1652588"/>
            <a:ext cx="609600" cy="381000"/>
            <a:chOff x="1344" y="2208"/>
            <a:chExt cx="384" cy="240"/>
          </a:xfrm>
        </p:grpSpPr>
        <p:sp>
          <p:nvSpPr>
            <p:cNvPr id="52257" name="Rectangle 1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8" name="Rectangle 1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9" name="Rectangle 1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0" name="Rectangle 1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1" name="直線コネクタ 270"/>
          <p:cNvCxnSpPr>
            <a:stCxn id="52238" idx="6"/>
            <a:endCxn id="52234" idx="2"/>
          </p:cNvCxnSpPr>
          <p:nvPr/>
        </p:nvCxnSpPr>
        <p:spPr>
          <a:xfrm flipV="1">
            <a:off x="3257550" y="1857375"/>
            <a:ext cx="990600" cy="9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52234" idx="6"/>
            <a:endCxn id="52233" idx="2"/>
          </p:cNvCxnSpPr>
          <p:nvPr/>
        </p:nvCxnSpPr>
        <p:spPr>
          <a:xfrm flipV="1">
            <a:off x="5238750" y="1852613"/>
            <a:ext cx="952500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stCxn id="52233" idx="6"/>
            <a:endCxn id="52227" idx="2"/>
          </p:cNvCxnSpPr>
          <p:nvPr/>
        </p:nvCxnSpPr>
        <p:spPr>
          <a:xfrm flipV="1">
            <a:off x="7181850" y="1838325"/>
            <a:ext cx="914400" cy="142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33" name="Oval 6"/>
          <p:cNvSpPr>
            <a:spLocks noChangeArrowheads="1"/>
          </p:cNvSpPr>
          <p:nvPr/>
        </p:nvSpPr>
        <p:spPr bwMode="auto">
          <a:xfrm>
            <a:off x="6191250" y="1357313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Oval 5"/>
          <p:cNvSpPr>
            <a:spLocks noChangeArrowheads="1"/>
          </p:cNvSpPr>
          <p:nvPr/>
        </p:nvSpPr>
        <p:spPr bwMode="auto">
          <a:xfrm>
            <a:off x="4248150" y="13620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235" name="Group 13"/>
          <p:cNvGrpSpPr>
            <a:grpSpLocks/>
          </p:cNvGrpSpPr>
          <p:nvPr/>
        </p:nvGrpSpPr>
        <p:grpSpPr bwMode="auto">
          <a:xfrm>
            <a:off x="4438650" y="1662113"/>
            <a:ext cx="609600" cy="381000"/>
            <a:chOff x="1344" y="2208"/>
            <a:chExt cx="384" cy="240"/>
          </a:xfrm>
        </p:grpSpPr>
        <p:sp>
          <p:nvSpPr>
            <p:cNvPr id="52253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4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5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6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23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619975-25D4-4D50-96B8-5B86FF1414D5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38" name="Oval 4"/>
          <p:cNvSpPr>
            <a:spLocks noChangeArrowheads="1"/>
          </p:cNvSpPr>
          <p:nvPr/>
        </p:nvSpPr>
        <p:spPr bwMode="auto">
          <a:xfrm>
            <a:off x="2266950" y="13716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239" name="Group 13"/>
          <p:cNvGrpSpPr>
            <a:grpSpLocks/>
          </p:cNvGrpSpPr>
          <p:nvPr/>
        </p:nvGrpSpPr>
        <p:grpSpPr bwMode="auto">
          <a:xfrm>
            <a:off x="2466975" y="1700213"/>
            <a:ext cx="609600" cy="381000"/>
            <a:chOff x="1344" y="2208"/>
            <a:chExt cx="384" cy="240"/>
          </a:xfrm>
        </p:grpSpPr>
        <p:sp>
          <p:nvSpPr>
            <p:cNvPr id="52249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0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1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2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240" name="Group 13"/>
          <p:cNvGrpSpPr>
            <a:grpSpLocks/>
          </p:cNvGrpSpPr>
          <p:nvPr/>
        </p:nvGrpSpPr>
        <p:grpSpPr bwMode="auto">
          <a:xfrm>
            <a:off x="6391275" y="1643063"/>
            <a:ext cx="609600" cy="381000"/>
            <a:chOff x="1344" y="2208"/>
            <a:chExt cx="384" cy="240"/>
          </a:xfrm>
        </p:grpSpPr>
        <p:sp>
          <p:nvSpPr>
            <p:cNvPr id="52245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6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7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8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9" name="Oval 68"/>
          <p:cNvSpPr>
            <a:spLocks noChangeArrowheads="1"/>
          </p:cNvSpPr>
          <p:nvPr/>
        </p:nvSpPr>
        <p:spPr bwMode="auto">
          <a:xfrm>
            <a:off x="1581150" y="1700213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68"/>
          <p:cNvSpPr>
            <a:spLocks noChangeArrowheads="1"/>
          </p:cNvSpPr>
          <p:nvPr/>
        </p:nvSpPr>
        <p:spPr bwMode="auto">
          <a:xfrm>
            <a:off x="2971800" y="1704975"/>
            <a:ext cx="80963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68"/>
          <p:cNvSpPr>
            <a:spLocks noChangeArrowheads="1"/>
          </p:cNvSpPr>
          <p:nvPr/>
        </p:nvSpPr>
        <p:spPr bwMode="auto">
          <a:xfrm>
            <a:off x="4933950" y="1647825"/>
            <a:ext cx="80963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6884988" y="1670050"/>
            <a:ext cx="79375" cy="384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063625" y="2362200"/>
            <a:ext cx="7904162" cy="3124200"/>
          </a:xfrm>
        </p:spPr>
        <p:txBody>
          <a:bodyPr/>
          <a:lstStyle/>
          <a:p>
            <a:r>
              <a:rPr lang="en-US" sz="2800" dirty="0" smtClean="0"/>
              <a:t>Transmission </a:t>
            </a:r>
            <a:r>
              <a:rPr lang="en-US" sz="2800" dirty="0"/>
              <a:t>on the next channel </a:t>
            </a:r>
            <a:r>
              <a:rPr lang="en-US" sz="2800" dirty="0" smtClean="0">
                <a:solidFill>
                  <a:srgbClr val="00B0F0"/>
                </a:solidFill>
              </a:rPr>
              <a:t>starts directly </a:t>
            </a:r>
            <a:r>
              <a:rPr lang="en-US" sz="2800" dirty="0">
                <a:solidFill>
                  <a:srgbClr val="00B0F0"/>
                </a:solidFill>
              </a:rPr>
              <a:t>when the new header flit is received</a:t>
            </a:r>
          </a:p>
          <a:p>
            <a:r>
              <a:rPr lang="en-US" sz="2800" dirty="0" smtClean="0"/>
              <a:t>Channel </a:t>
            </a:r>
            <a:r>
              <a:rPr lang="en-US" sz="2800" dirty="0"/>
              <a:t>is released after tail flit</a:t>
            </a:r>
            <a:endParaRPr lang="en-US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72000"/>
            <a:ext cx="4090987" cy="20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00975" cy="1257300"/>
          </a:xfrm>
        </p:spPr>
        <p:txBody>
          <a:bodyPr/>
          <a:lstStyle/>
          <a:p>
            <a:r>
              <a:rPr lang="en-US" sz="3600" b="1" dirty="0">
                <a:effectLst/>
              </a:rPr>
              <a:t>Virtual </a:t>
            </a:r>
            <a:r>
              <a:rPr lang="en-US" sz="3600" b="1" dirty="0" smtClean="0">
                <a:effectLst/>
              </a:rPr>
              <a:t>Cut</a:t>
            </a:r>
            <a:r>
              <a:rPr lang="en-US" sz="3600" dirty="0" smtClean="0">
                <a:effectLst/>
              </a:rPr>
              <a:t>-</a:t>
            </a:r>
            <a:r>
              <a:rPr lang="en-US" sz="3600" b="1" dirty="0" smtClean="0">
                <a:effectLst/>
              </a:rPr>
              <a:t>through Switching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3922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92 L 0.15191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301 L 0.21545 -0.00949 " pathEditMode="relative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1458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22222E-6 L 0.21354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5181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Packet-based: similar to Store and Forward</a:t>
            </a:r>
          </a:p>
          <a:p>
            <a:pPr>
              <a:defRPr/>
            </a:pPr>
            <a:r>
              <a:rPr lang="en-US" dirty="0" smtClean="0"/>
              <a:t>Links and Buffers allocated to entire packets</a:t>
            </a:r>
          </a:p>
          <a:p>
            <a:pPr>
              <a:defRPr/>
            </a:pPr>
            <a:r>
              <a:rPr lang="en-US" dirty="0" smtClean="0"/>
              <a:t>Flits can proceed to next hop before tail flit has been received by current router</a:t>
            </a:r>
          </a:p>
          <a:p>
            <a:pPr lvl="1">
              <a:defRPr/>
            </a:pPr>
            <a:r>
              <a:rPr lang="en-US" dirty="0" smtClean="0"/>
              <a:t>But only if next router has enough buffer space for entire packet</a:t>
            </a:r>
          </a:p>
          <a:p>
            <a:pPr>
              <a:defRPr/>
            </a:pPr>
            <a:r>
              <a:rPr lang="en-US" dirty="0" smtClean="0"/>
              <a:t>Reduces the latency significantly compared to SAF</a:t>
            </a:r>
          </a:p>
          <a:p>
            <a:pPr>
              <a:defRPr/>
            </a:pPr>
            <a:r>
              <a:rPr lang="en-US" dirty="0" smtClean="0"/>
              <a:t>But still requires large buffers</a:t>
            </a:r>
          </a:p>
          <a:p>
            <a:pPr lvl="1">
              <a:defRPr/>
            </a:pPr>
            <a:r>
              <a:rPr lang="en-US" dirty="0" smtClean="0"/>
              <a:t>Unsuitable for on-chip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00975" cy="1257300"/>
          </a:xfrm>
        </p:spPr>
        <p:txBody>
          <a:bodyPr/>
          <a:lstStyle/>
          <a:p>
            <a:r>
              <a:rPr lang="en-US" sz="3600" b="1" dirty="0">
                <a:effectLst/>
              </a:rPr>
              <a:t>Virtual </a:t>
            </a:r>
            <a:r>
              <a:rPr lang="en-US" sz="3600" b="1" dirty="0" smtClean="0">
                <a:effectLst/>
              </a:rPr>
              <a:t>Cut</a:t>
            </a:r>
            <a:r>
              <a:rPr lang="en-US" sz="3600" dirty="0" smtClean="0">
                <a:effectLst/>
              </a:rPr>
              <a:t>-</a:t>
            </a:r>
            <a:r>
              <a:rPr lang="en-US" sz="3600" b="1" dirty="0" smtClean="0">
                <a:effectLst/>
              </a:rPr>
              <a:t>through Switching</a:t>
            </a:r>
            <a:endParaRPr lang="en-US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222500" y="2746375"/>
            <a:ext cx="137636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222500" y="2746375"/>
            <a:ext cx="234950" cy="201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024313" y="3252788"/>
            <a:ext cx="1376362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024313" y="3252788"/>
            <a:ext cx="23653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3595688" y="2947988"/>
            <a:ext cx="3175" cy="1009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3598863" y="3957638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4024313" y="2947988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264025" y="2951163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4970463" y="3756025"/>
            <a:ext cx="1376362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4970463" y="3756025"/>
            <a:ext cx="234950" cy="201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3573463" y="3944938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blocking</a:t>
            </a: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4024313" y="3136900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4016375" y="2790825"/>
            <a:ext cx="34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w</a:t>
            </a:r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4579938" y="34559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4264025" y="3944938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r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4648200" y="3944938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s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2151063" y="2230438"/>
            <a:ext cx="1527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Packet Header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6086475" y="2492375"/>
            <a:ext cx="16859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i="1"/>
              <a:t>Message Packet</a:t>
            </a:r>
          </a:p>
          <a:p>
            <a:pPr eaLnBrk="1" hangingPunct="1"/>
            <a:r>
              <a:rPr lang="en-US" sz="1600" i="1"/>
              <a:t>cuts through</a:t>
            </a:r>
          </a:p>
          <a:p>
            <a:pPr eaLnBrk="1" hangingPunct="1"/>
            <a:r>
              <a:rPr lang="en-US" sz="1600" i="1"/>
              <a:t>the Router</a:t>
            </a:r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1408113" y="3067050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Link</a:t>
            </a:r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>
            <a:off x="4264025" y="3957638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>
            <a:off x="4579938" y="3957638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auto">
          <a:xfrm>
            <a:off x="4090988" y="43878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Time Busy</a:t>
            </a:r>
            <a:endParaRPr lang="en-US" sz="1600" baseline="-25000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 flipV="1">
            <a:off x="1985963" y="2265363"/>
            <a:ext cx="0" cy="2098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 flipV="1">
            <a:off x="1985963" y="4357688"/>
            <a:ext cx="56149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8"/>
          <p:cNvSpPr>
            <a:spLocks noChangeShapeType="1"/>
          </p:cNvSpPr>
          <p:nvPr/>
        </p:nvSpPr>
        <p:spPr bwMode="auto">
          <a:xfrm flipV="1">
            <a:off x="2319338" y="2462213"/>
            <a:ext cx="0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3F5FE7-47C7-41C1-AE91-33997435FA0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00975" cy="1257300"/>
          </a:xfrm>
        </p:spPr>
        <p:txBody>
          <a:bodyPr/>
          <a:lstStyle/>
          <a:p>
            <a:r>
              <a:rPr lang="en-US" sz="3600" b="1" dirty="0">
                <a:effectLst/>
              </a:rPr>
              <a:t>Virtual </a:t>
            </a:r>
            <a:r>
              <a:rPr lang="en-US" sz="3600" b="1" dirty="0" smtClean="0">
                <a:effectLst/>
              </a:rPr>
              <a:t>Cut</a:t>
            </a:r>
            <a:r>
              <a:rPr lang="en-US" sz="3600" dirty="0" smtClean="0">
                <a:effectLst/>
              </a:rPr>
              <a:t>-</a:t>
            </a:r>
            <a:r>
              <a:rPr lang="en-US" sz="3600" b="1" dirty="0" smtClean="0">
                <a:effectLst/>
              </a:rPr>
              <a:t>through Switching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2831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804150" cy="6057900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Part II: NoC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Routing Algorithms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Routing Mechanisms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/>
              <a:t>Switching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/>
              <a:t>Flow Control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/>
              <a:t>Router Architecture</a:t>
            </a:r>
          </a:p>
          <a:p>
            <a:pPr marL="82550" indent="0" algn="ctr">
              <a:buClr>
                <a:srgbClr val="C0654C"/>
              </a:buClr>
              <a:buNone/>
            </a:pPr>
            <a:r>
              <a:rPr lang="en-US" sz="4000" dirty="0"/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000" dirty="0" smtClean="0"/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3600" dirty="0" smtClean="0"/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105400"/>
            <a:ext cx="7467600" cy="10207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Lower per-hop latency</a:t>
            </a:r>
          </a:p>
          <a:p>
            <a:pPr>
              <a:defRPr/>
            </a:pPr>
            <a:r>
              <a:rPr lang="en-US" dirty="0" smtClean="0"/>
              <a:t>Larger buffering required</a:t>
            </a:r>
            <a:endParaRPr lang="en-US" dirty="0"/>
          </a:p>
        </p:txBody>
      </p:sp>
      <p:sp>
        <p:nvSpPr>
          <p:cNvPr id="17412" name="Rectangle 4" descr="Large checker board"/>
          <p:cNvSpPr>
            <a:spLocks noChangeArrowheads="1"/>
          </p:cNvSpPr>
          <p:nvPr/>
        </p:nvSpPr>
        <p:spPr bwMode="auto">
          <a:xfrm>
            <a:off x="25908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 descr="Large checker board"/>
          <p:cNvSpPr>
            <a:spLocks noChangeArrowheads="1"/>
          </p:cNvSpPr>
          <p:nvPr/>
        </p:nvSpPr>
        <p:spPr bwMode="auto">
          <a:xfrm>
            <a:off x="40386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 descr="Large checker board"/>
          <p:cNvSpPr>
            <a:spLocks noChangeArrowheads="1"/>
          </p:cNvSpPr>
          <p:nvPr/>
        </p:nvSpPr>
        <p:spPr bwMode="auto">
          <a:xfrm>
            <a:off x="54864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 descr="Large checker board"/>
          <p:cNvSpPr>
            <a:spLocks noChangeArrowheads="1"/>
          </p:cNvSpPr>
          <p:nvPr/>
        </p:nvSpPr>
        <p:spPr bwMode="auto">
          <a:xfrm>
            <a:off x="54864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 descr="Large checker board"/>
          <p:cNvSpPr>
            <a:spLocks noChangeArrowheads="1"/>
          </p:cNvSpPr>
          <p:nvPr/>
        </p:nvSpPr>
        <p:spPr bwMode="auto">
          <a:xfrm>
            <a:off x="25908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 descr="Large checker board"/>
          <p:cNvSpPr>
            <a:spLocks noChangeArrowheads="1"/>
          </p:cNvSpPr>
          <p:nvPr/>
        </p:nvSpPr>
        <p:spPr bwMode="auto">
          <a:xfrm>
            <a:off x="40386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 descr="Large checker board"/>
          <p:cNvSpPr>
            <a:spLocks noChangeArrowheads="1"/>
          </p:cNvSpPr>
          <p:nvPr/>
        </p:nvSpPr>
        <p:spPr bwMode="auto">
          <a:xfrm>
            <a:off x="54864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1" descr="Large checker board"/>
          <p:cNvSpPr>
            <a:spLocks noChangeArrowheads="1"/>
          </p:cNvSpPr>
          <p:nvPr/>
        </p:nvSpPr>
        <p:spPr bwMode="auto">
          <a:xfrm>
            <a:off x="25908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2" descr="Large checker board"/>
          <p:cNvSpPr>
            <a:spLocks noChangeArrowheads="1"/>
          </p:cNvSpPr>
          <p:nvPr/>
        </p:nvSpPr>
        <p:spPr bwMode="auto">
          <a:xfrm>
            <a:off x="40386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31242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45720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124200" y="3200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572000" y="3200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3124200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572000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8194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194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42672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2672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57150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57150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3" name="Text Box 49" descr="Large checker board"/>
          <p:cNvSpPr txBox="1">
            <a:spLocks noChangeArrowheads="1"/>
          </p:cNvSpPr>
          <p:nvPr/>
        </p:nvSpPr>
        <p:spPr bwMode="auto">
          <a:xfrm>
            <a:off x="2286000" y="144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7434" name="Text Box 50" descr="Large checker board"/>
          <p:cNvSpPr txBox="1">
            <a:spLocks noChangeArrowheads="1"/>
          </p:cNvSpPr>
          <p:nvPr/>
        </p:nvSpPr>
        <p:spPr bwMode="auto">
          <a:xfrm>
            <a:off x="5181600" y="259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718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194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6670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5146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196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672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624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674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150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5626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102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486400" y="33528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86400" y="32004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86400" y="30480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86400" y="28956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257300"/>
          </a:xfrm>
        </p:spPr>
        <p:txBody>
          <a:bodyPr/>
          <a:lstStyle/>
          <a:p>
            <a:r>
              <a:rPr lang="en-US" sz="3600" b="1" dirty="0">
                <a:effectLst/>
              </a:rPr>
              <a:t>Virtual </a:t>
            </a:r>
            <a:r>
              <a:rPr lang="en-US" sz="3600" b="1" dirty="0" smtClean="0">
                <a:effectLst/>
              </a:rPr>
              <a:t>Cut</a:t>
            </a:r>
            <a:r>
              <a:rPr lang="en-US" sz="3600" dirty="0" smtClean="0">
                <a:effectLst/>
              </a:rPr>
              <a:t>-</a:t>
            </a:r>
            <a:r>
              <a:rPr lang="en-US" sz="3600" b="1" dirty="0" smtClean="0">
                <a:effectLst/>
              </a:rPr>
              <a:t>through Switching Example</a:t>
            </a:r>
            <a:endParaRPr lang="en-US" sz="4800" dirty="0" smtClean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>
            <a:stCxn id="45066" idx="2"/>
            <a:endCxn id="45074" idx="6"/>
          </p:cNvCxnSpPr>
          <p:nvPr/>
        </p:nvCxnSpPr>
        <p:spPr>
          <a:xfrm flipV="1">
            <a:off x="2238375" y="1790700"/>
            <a:ext cx="6781800" cy="28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>
            <a:stCxn id="45066" idx="6"/>
            <a:endCxn id="45063" idx="2"/>
          </p:cNvCxnSpPr>
          <p:nvPr/>
        </p:nvCxnSpPr>
        <p:spPr>
          <a:xfrm flipV="1">
            <a:off x="3228975" y="1809750"/>
            <a:ext cx="990600" cy="9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45063" idx="6"/>
            <a:endCxn id="45062" idx="2"/>
          </p:cNvCxnSpPr>
          <p:nvPr/>
        </p:nvCxnSpPr>
        <p:spPr>
          <a:xfrm flipV="1">
            <a:off x="5210175" y="1804988"/>
            <a:ext cx="952500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stCxn id="45062" idx="6"/>
            <a:endCxn id="45074" idx="2"/>
          </p:cNvCxnSpPr>
          <p:nvPr/>
        </p:nvCxnSpPr>
        <p:spPr>
          <a:xfrm flipV="1">
            <a:off x="7153275" y="1790700"/>
            <a:ext cx="876300" cy="142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162675" y="1309688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3" name="Oval 5"/>
          <p:cNvSpPr>
            <a:spLocks noChangeArrowheads="1"/>
          </p:cNvSpPr>
          <p:nvPr/>
        </p:nvSpPr>
        <p:spPr bwMode="auto">
          <a:xfrm>
            <a:off x="4219575" y="131445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7AF0282-BD57-43BD-9B48-49E77369164E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66" name="Oval 4"/>
          <p:cNvSpPr>
            <a:spLocks noChangeArrowheads="1"/>
          </p:cNvSpPr>
          <p:nvPr/>
        </p:nvSpPr>
        <p:spPr bwMode="auto">
          <a:xfrm>
            <a:off x="2238375" y="13239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7" name="Rectangle 9"/>
          <p:cNvSpPr>
            <a:spLocks noChangeArrowheads="1"/>
          </p:cNvSpPr>
          <p:nvPr/>
        </p:nvSpPr>
        <p:spPr bwMode="auto">
          <a:xfrm>
            <a:off x="2657475" y="160655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8" name="Oval 65"/>
          <p:cNvSpPr>
            <a:spLocks noChangeArrowheads="1"/>
          </p:cNvSpPr>
          <p:nvPr/>
        </p:nvSpPr>
        <p:spPr bwMode="auto">
          <a:xfrm>
            <a:off x="1095375" y="16525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9" name="Oval 66"/>
          <p:cNvSpPr>
            <a:spLocks noChangeArrowheads="1"/>
          </p:cNvSpPr>
          <p:nvPr/>
        </p:nvSpPr>
        <p:spPr bwMode="auto">
          <a:xfrm>
            <a:off x="1257300" y="16525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70" name="Oval 67"/>
          <p:cNvSpPr>
            <a:spLocks noChangeArrowheads="1"/>
          </p:cNvSpPr>
          <p:nvPr/>
        </p:nvSpPr>
        <p:spPr bwMode="auto">
          <a:xfrm>
            <a:off x="1419225" y="16525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68"/>
          <p:cNvSpPr>
            <a:spLocks noChangeArrowheads="1"/>
          </p:cNvSpPr>
          <p:nvPr/>
        </p:nvSpPr>
        <p:spPr bwMode="auto">
          <a:xfrm>
            <a:off x="1581150" y="16525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Rectangle 9"/>
          <p:cNvSpPr>
            <a:spLocks noChangeArrowheads="1"/>
          </p:cNvSpPr>
          <p:nvPr/>
        </p:nvSpPr>
        <p:spPr bwMode="auto">
          <a:xfrm>
            <a:off x="4638675" y="16002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73" name="Rectangle 9"/>
          <p:cNvSpPr>
            <a:spLocks noChangeArrowheads="1"/>
          </p:cNvSpPr>
          <p:nvPr/>
        </p:nvSpPr>
        <p:spPr bwMode="auto">
          <a:xfrm>
            <a:off x="6581775" y="162877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74" name="Oval 6"/>
          <p:cNvSpPr>
            <a:spLocks noChangeArrowheads="1"/>
          </p:cNvSpPr>
          <p:nvPr/>
        </p:nvSpPr>
        <p:spPr bwMode="auto">
          <a:xfrm>
            <a:off x="8029575" y="1295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75" name="Rectangle 9"/>
          <p:cNvSpPr>
            <a:spLocks noChangeArrowheads="1"/>
          </p:cNvSpPr>
          <p:nvPr/>
        </p:nvSpPr>
        <p:spPr bwMode="auto">
          <a:xfrm>
            <a:off x="8448675" y="160655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4267" y="2390745"/>
            <a:ext cx="123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ource node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086350" y="2306106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 nodes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414277" y="2221468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estination node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114421" y="2162175"/>
            <a:ext cx="238629" cy="98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038850" y="2133600"/>
            <a:ext cx="17145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201025" y="2133600"/>
            <a:ext cx="11430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990601" y="2644660"/>
            <a:ext cx="802957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2800" dirty="0" smtClean="0"/>
              <a:t>Large packets are </a:t>
            </a:r>
            <a:r>
              <a:rPr lang="en-US" sz="2800" dirty="0" smtClean="0">
                <a:solidFill>
                  <a:srgbClr val="FF0000"/>
                </a:solidFill>
              </a:rPr>
              <a:t>divided into small flits</a:t>
            </a:r>
          </a:p>
          <a:p>
            <a:r>
              <a:rPr lang="en-US" sz="2800" dirty="0" smtClean="0"/>
              <a:t>An entire packet </a:t>
            </a:r>
            <a:r>
              <a:rPr lang="en-US" sz="2800" dirty="0" smtClean="0">
                <a:solidFill>
                  <a:srgbClr val="00B0F0"/>
                </a:solidFill>
              </a:rPr>
              <a:t>need not be buffered </a:t>
            </a:r>
            <a:r>
              <a:rPr lang="en-US" sz="2800" dirty="0" smtClean="0"/>
              <a:t>to move on to the next node, increasing throughput.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More efficient use of buffers </a:t>
            </a:r>
            <a:r>
              <a:rPr lang="en-US" sz="2800" dirty="0" smtClean="0"/>
              <a:t>than virtual cut-through</a:t>
            </a:r>
          </a:p>
          <a:p>
            <a:r>
              <a:rPr lang="en-US" sz="2800" dirty="0" smtClean="0"/>
              <a:t>Bandwidth and Channel allocation are </a:t>
            </a:r>
            <a:r>
              <a:rPr lang="en-US" sz="2800" dirty="0" smtClean="0">
                <a:solidFill>
                  <a:srgbClr val="00B0F0"/>
                </a:solidFill>
              </a:rPr>
              <a:t>decoupled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176337" y="228600"/>
            <a:ext cx="7662863" cy="762000"/>
          </a:xfrm>
        </p:spPr>
        <p:txBody>
          <a:bodyPr/>
          <a:lstStyle/>
          <a:p>
            <a:r>
              <a:rPr lang="en-US" sz="3600" b="1" dirty="0" smtClean="0"/>
              <a:t>Wormhole</a:t>
            </a:r>
            <a:r>
              <a:rPr lang="ja-JP" altLang="en-US" sz="3600" b="1" dirty="0" smtClean="0"/>
              <a:t>　</a:t>
            </a:r>
            <a:r>
              <a:rPr lang="en-US" altLang="ja-JP" sz="3600" b="1" dirty="0"/>
              <a:t>Switching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52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12274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>
            <a:stCxn id="46090" idx="2"/>
            <a:endCxn id="46097" idx="6"/>
          </p:cNvCxnSpPr>
          <p:nvPr/>
        </p:nvCxnSpPr>
        <p:spPr>
          <a:xfrm flipV="1">
            <a:off x="2238375" y="1790700"/>
            <a:ext cx="6781800" cy="28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>
            <a:stCxn id="46090" idx="6"/>
            <a:endCxn id="46087" idx="2"/>
          </p:cNvCxnSpPr>
          <p:nvPr/>
        </p:nvCxnSpPr>
        <p:spPr>
          <a:xfrm flipV="1">
            <a:off x="3228975" y="1809750"/>
            <a:ext cx="990600" cy="9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46087" idx="6"/>
            <a:endCxn id="46086" idx="2"/>
          </p:cNvCxnSpPr>
          <p:nvPr/>
        </p:nvCxnSpPr>
        <p:spPr>
          <a:xfrm flipV="1">
            <a:off x="5210175" y="1804988"/>
            <a:ext cx="952500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stCxn id="46086" idx="6"/>
            <a:endCxn id="46097" idx="2"/>
          </p:cNvCxnSpPr>
          <p:nvPr/>
        </p:nvCxnSpPr>
        <p:spPr>
          <a:xfrm flipV="1">
            <a:off x="7153275" y="1790700"/>
            <a:ext cx="876300" cy="142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6162675" y="1309688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7" name="Oval 5"/>
          <p:cNvSpPr>
            <a:spLocks noChangeArrowheads="1"/>
          </p:cNvSpPr>
          <p:nvPr/>
        </p:nvSpPr>
        <p:spPr bwMode="auto">
          <a:xfrm>
            <a:off x="4219575" y="131445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36E3CF8-074D-400D-85D4-7BEE97CA6CD5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90" name="Oval 4"/>
          <p:cNvSpPr>
            <a:spLocks noChangeArrowheads="1"/>
          </p:cNvSpPr>
          <p:nvPr/>
        </p:nvSpPr>
        <p:spPr bwMode="auto">
          <a:xfrm>
            <a:off x="2238375" y="13239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9"/>
          <p:cNvSpPr>
            <a:spLocks noChangeArrowheads="1"/>
          </p:cNvSpPr>
          <p:nvPr/>
        </p:nvSpPr>
        <p:spPr bwMode="auto">
          <a:xfrm>
            <a:off x="2657475" y="160655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Oval 65"/>
          <p:cNvSpPr>
            <a:spLocks noChangeArrowheads="1"/>
          </p:cNvSpPr>
          <p:nvPr/>
        </p:nvSpPr>
        <p:spPr bwMode="auto">
          <a:xfrm>
            <a:off x="1095375" y="16525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3" name="Oval 66"/>
          <p:cNvSpPr>
            <a:spLocks noChangeArrowheads="1"/>
          </p:cNvSpPr>
          <p:nvPr/>
        </p:nvSpPr>
        <p:spPr bwMode="auto">
          <a:xfrm>
            <a:off x="1257300" y="16525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67"/>
          <p:cNvSpPr>
            <a:spLocks noChangeArrowheads="1"/>
          </p:cNvSpPr>
          <p:nvPr/>
        </p:nvSpPr>
        <p:spPr bwMode="auto">
          <a:xfrm>
            <a:off x="1419225" y="16525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5" name="Rectangle 9"/>
          <p:cNvSpPr>
            <a:spLocks noChangeArrowheads="1"/>
          </p:cNvSpPr>
          <p:nvPr/>
        </p:nvSpPr>
        <p:spPr bwMode="auto">
          <a:xfrm>
            <a:off x="4638675" y="16002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6" name="Rectangle 9"/>
          <p:cNvSpPr>
            <a:spLocks noChangeArrowheads="1"/>
          </p:cNvSpPr>
          <p:nvPr/>
        </p:nvSpPr>
        <p:spPr bwMode="auto">
          <a:xfrm>
            <a:off x="6581775" y="162877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7" name="Oval 6"/>
          <p:cNvSpPr>
            <a:spLocks noChangeArrowheads="1"/>
          </p:cNvSpPr>
          <p:nvPr/>
        </p:nvSpPr>
        <p:spPr bwMode="auto">
          <a:xfrm>
            <a:off x="8029575" y="1295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8" name="Rectangle 9"/>
          <p:cNvSpPr>
            <a:spLocks noChangeArrowheads="1"/>
          </p:cNvSpPr>
          <p:nvPr/>
        </p:nvSpPr>
        <p:spPr bwMode="auto">
          <a:xfrm>
            <a:off x="8448675" y="160655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2686050" y="1609725"/>
            <a:ext cx="80963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4267" y="2390745"/>
            <a:ext cx="123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ource node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086350" y="2306106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 nodes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414277" y="2221468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estination node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114421" y="2162175"/>
            <a:ext cx="238629" cy="98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38850" y="2133600"/>
            <a:ext cx="17145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201025" y="2133600"/>
            <a:ext cx="11430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990601" y="2644660"/>
            <a:ext cx="802957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2800" dirty="0" smtClean="0"/>
              <a:t>Large packets are </a:t>
            </a:r>
            <a:r>
              <a:rPr lang="en-US" sz="2800" dirty="0" smtClean="0">
                <a:solidFill>
                  <a:srgbClr val="FF0000"/>
                </a:solidFill>
              </a:rPr>
              <a:t>divided into small flits</a:t>
            </a:r>
          </a:p>
          <a:p>
            <a:r>
              <a:rPr lang="en-US" sz="2800" dirty="0" smtClean="0"/>
              <a:t>An entire packet </a:t>
            </a:r>
            <a:r>
              <a:rPr lang="en-US" sz="2800" dirty="0" smtClean="0">
                <a:solidFill>
                  <a:srgbClr val="00B0F0"/>
                </a:solidFill>
              </a:rPr>
              <a:t>need not be buffered </a:t>
            </a:r>
            <a:r>
              <a:rPr lang="en-US" sz="2800" dirty="0" smtClean="0"/>
              <a:t>to move on to the next node, increasing throughput.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More efficient use of buffers </a:t>
            </a:r>
            <a:r>
              <a:rPr lang="en-US" sz="2800" dirty="0" smtClean="0"/>
              <a:t>than virtual cut-through</a:t>
            </a:r>
          </a:p>
          <a:p>
            <a:r>
              <a:rPr lang="en-US" sz="2800" dirty="0" smtClean="0"/>
              <a:t>Bandwidth and Channel allocation are </a:t>
            </a:r>
            <a:r>
              <a:rPr lang="en-US" sz="2800" dirty="0" smtClean="0">
                <a:solidFill>
                  <a:srgbClr val="00B0F0"/>
                </a:solidFill>
              </a:rPr>
              <a:t>decoupled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176337" y="228600"/>
            <a:ext cx="7662863" cy="762000"/>
          </a:xfrm>
        </p:spPr>
        <p:txBody>
          <a:bodyPr/>
          <a:lstStyle/>
          <a:p>
            <a:r>
              <a:rPr lang="en-US" sz="3600" b="1" dirty="0" smtClean="0"/>
              <a:t>Wormhole</a:t>
            </a:r>
            <a:r>
              <a:rPr lang="ja-JP" altLang="en-US" sz="3600" b="1" dirty="0" smtClean="0"/>
              <a:t>　</a:t>
            </a:r>
            <a:r>
              <a:rPr lang="en-US" altLang="ja-JP" sz="3600" b="1" dirty="0"/>
              <a:t>Switching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8717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L 0.21876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208 L 0.13854 -0.00625 " pathEditMode="relative" ptsTypes="AA"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>
            <a:stCxn id="47114" idx="2"/>
            <a:endCxn id="47120" idx="6"/>
          </p:cNvCxnSpPr>
          <p:nvPr/>
        </p:nvCxnSpPr>
        <p:spPr>
          <a:xfrm flipV="1">
            <a:off x="2238375" y="1790700"/>
            <a:ext cx="6781800" cy="28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>
            <a:stCxn id="47114" idx="6"/>
            <a:endCxn id="47111" idx="2"/>
          </p:cNvCxnSpPr>
          <p:nvPr/>
        </p:nvCxnSpPr>
        <p:spPr>
          <a:xfrm flipV="1">
            <a:off x="3228975" y="1809750"/>
            <a:ext cx="990600" cy="9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47111" idx="6"/>
            <a:endCxn id="47110" idx="2"/>
          </p:cNvCxnSpPr>
          <p:nvPr/>
        </p:nvCxnSpPr>
        <p:spPr>
          <a:xfrm flipV="1">
            <a:off x="5210175" y="1804988"/>
            <a:ext cx="952500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stCxn id="47110" idx="6"/>
            <a:endCxn id="47120" idx="2"/>
          </p:cNvCxnSpPr>
          <p:nvPr/>
        </p:nvCxnSpPr>
        <p:spPr>
          <a:xfrm flipV="1">
            <a:off x="7153275" y="1790700"/>
            <a:ext cx="876300" cy="142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6162675" y="1309688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Oval 5"/>
          <p:cNvSpPr>
            <a:spLocks noChangeArrowheads="1"/>
          </p:cNvSpPr>
          <p:nvPr/>
        </p:nvSpPr>
        <p:spPr bwMode="auto">
          <a:xfrm>
            <a:off x="4219575" y="131445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7BF3FF-844F-4586-ABAE-607B9A2AA05C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14" name="Oval 4"/>
          <p:cNvSpPr>
            <a:spLocks noChangeArrowheads="1"/>
          </p:cNvSpPr>
          <p:nvPr/>
        </p:nvSpPr>
        <p:spPr bwMode="auto">
          <a:xfrm>
            <a:off x="2238375" y="13239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5" name="Rectangle 9"/>
          <p:cNvSpPr>
            <a:spLocks noChangeArrowheads="1"/>
          </p:cNvSpPr>
          <p:nvPr/>
        </p:nvSpPr>
        <p:spPr bwMode="auto">
          <a:xfrm>
            <a:off x="2657475" y="160655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6" name="Oval 66"/>
          <p:cNvSpPr>
            <a:spLocks noChangeArrowheads="1"/>
          </p:cNvSpPr>
          <p:nvPr/>
        </p:nvSpPr>
        <p:spPr bwMode="auto">
          <a:xfrm>
            <a:off x="1257300" y="16525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67"/>
          <p:cNvSpPr>
            <a:spLocks noChangeArrowheads="1"/>
          </p:cNvSpPr>
          <p:nvPr/>
        </p:nvSpPr>
        <p:spPr bwMode="auto">
          <a:xfrm>
            <a:off x="1419225" y="1652588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8" name="Rectangle 9"/>
          <p:cNvSpPr>
            <a:spLocks noChangeArrowheads="1"/>
          </p:cNvSpPr>
          <p:nvPr/>
        </p:nvSpPr>
        <p:spPr bwMode="auto">
          <a:xfrm>
            <a:off x="4638675" y="16002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9" name="Rectangle 9"/>
          <p:cNvSpPr>
            <a:spLocks noChangeArrowheads="1"/>
          </p:cNvSpPr>
          <p:nvPr/>
        </p:nvSpPr>
        <p:spPr bwMode="auto">
          <a:xfrm>
            <a:off x="6581775" y="162877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20" name="Oval 6"/>
          <p:cNvSpPr>
            <a:spLocks noChangeArrowheads="1"/>
          </p:cNvSpPr>
          <p:nvPr/>
        </p:nvSpPr>
        <p:spPr bwMode="auto">
          <a:xfrm>
            <a:off x="8029575" y="1295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21" name="Rectangle 9"/>
          <p:cNvSpPr>
            <a:spLocks noChangeArrowheads="1"/>
          </p:cNvSpPr>
          <p:nvPr/>
        </p:nvSpPr>
        <p:spPr bwMode="auto">
          <a:xfrm>
            <a:off x="8448675" y="160655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2686050" y="1609725"/>
            <a:ext cx="80963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68"/>
          <p:cNvSpPr>
            <a:spLocks noChangeArrowheads="1"/>
          </p:cNvSpPr>
          <p:nvPr/>
        </p:nvSpPr>
        <p:spPr bwMode="auto">
          <a:xfrm>
            <a:off x="4662488" y="1609725"/>
            <a:ext cx="80962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4267" y="2390745"/>
            <a:ext cx="123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ource node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086350" y="2306106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 nodes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414277" y="2221468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estination node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114421" y="2162175"/>
            <a:ext cx="238629" cy="98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038850" y="2133600"/>
            <a:ext cx="17145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201025" y="2133600"/>
            <a:ext cx="11430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990601" y="2644660"/>
            <a:ext cx="802957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2800" dirty="0" smtClean="0"/>
              <a:t>Large packets are </a:t>
            </a:r>
            <a:r>
              <a:rPr lang="en-US" sz="2800" dirty="0" smtClean="0">
                <a:solidFill>
                  <a:srgbClr val="FF0000"/>
                </a:solidFill>
              </a:rPr>
              <a:t>divided into small flits</a:t>
            </a:r>
          </a:p>
          <a:p>
            <a:r>
              <a:rPr lang="en-US" sz="2800" dirty="0" smtClean="0"/>
              <a:t>An entire packet </a:t>
            </a:r>
            <a:r>
              <a:rPr lang="en-US" sz="2800" dirty="0" smtClean="0">
                <a:solidFill>
                  <a:srgbClr val="00B0F0"/>
                </a:solidFill>
              </a:rPr>
              <a:t>need not be buffered </a:t>
            </a:r>
            <a:r>
              <a:rPr lang="en-US" sz="2800" dirty="0" smtClean="0"/>
              <a:t>to move on to the next node, increasing throughput.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More efficient use of buffers </a:t>
            </a:r>
            <a:r>
              <a:rPr lang="en-US" sz="2800" dirty="0" smtClean="0"/>
              <a:t>than virtual cut-through</a:t>
            </a:r>
          </a:p>
          <a:p>
            <a:r>
              <a:rPr lang="en-US" sz="2800" dirty="0" smtClean="0"/>
              <a:t>Bandwidth and Channel allocation are </a:t>
            </a:r>
            <a:r>
              <a:rPr lang="en-US" sz="2800" dirty="0" smtClean="0">
                <a:solidFill>
                  <a:srgbClr val="00B0F0"/>
                </a:solidFill>
              </a:rPr>
              <a:t>decoupled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176337" y="228600"/>
            <a:ext cx="7662863" cy="762000"/>
          </a:xfrm>
        </p:spPr>
        <p:txBody>
          <a:bodyPr/>
          <a:lstStyle/>
          <a:p>
            <a:r>
              <a:rPr lang="en-US" sz="3600" b="1" dirty="0" smtClean="0"/>
              <a:t>Wormhole</a:t>
            </a:r>
            <a:r>
              <a:rPr lang="ja-JP" altLang="en-US" sz="3600" b="1" dirty="0" smtClean="0"/>
              <a:t>　</a:t>
            </a:r>
            <a:r>
              <a:rPr lang="en-US" altLang="ja-JP" sz="3600" b="1" dirty="0"/>
              <a:t>Switching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1237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L 0.21876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208 L 0.13854 -0.00625 " pathEditMode="relative" ptsTypes="AA"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4.81481E-6 L 0.21389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>
            <a:stCxn id="48138" idx="2"/>
            <a:endCxn id="48143" idx="6"/>
          </p:cNvCxnSpPr>
          <p:nvPr/>
        </p:nvCxnSpPr>
        <p:spPr>
          <a:xfrm flipV="1">
            <a:off x="2238375" y="1762125"/>
            <a:ext cx="6781800" cy="28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>
            <a:stCxn id="48138" idx="6"/>
            <a:endCxn id="48135" idx="2"/>
          </p:cNvCxnSpPr>
          <p:nvPr/>
        </p:nvCxnSpPr>
        <p:spPr>
          <a:xfrm flipV="1">
            <a:off x="3228975" y="1781175"/>
            <a:ext cx="990600" cy="9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48135" idx="6"/>
            <a:endCxn id="48134" idx="2"/>
          </p:cNvCxnSpPr>
          <p:nvPr/>
        </p:nvCxnSpPr>
        <p:spPr>
          <a:xfrm flipV="1">
            <a:off x="5210175" y="1776413"/>
            <a:ext cx="952500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stCxn id="48134" idx="6"/>
            <a:endCxn id="48143" idx="2"/>
          </p:cNvCxnSpPr>
          <p:nvPr/>
        </p:nvCxnSpPr>
        <p:spPr>
          <a:xfrm flipV="1">
            <a:off x="7153275" y="1762125"/>
            <a:ext cx="876300" cy="142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6162675" y="1281113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5" name="Oval 5"/>
          <p:cNvSpPr>
            <a:spLocks noChangeArrowheads="1"/>
          </p:cNvSpPr>
          <p:nvPr/>
        </p:nvSpPr>
        <p:spPr bwMode="auto">
          <a:xfrm>
            <a:off x="4219575" y="12858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38E653D-0EC6-4BA6-A31A-2160A68578E5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8" name="Oval 4"/>
          <p:cNvSpPr>
            <a:spLocks noChangeArrowheads="1"/>
          </p:cNvSpPr>
          <p:nvPr/>
        </p:nvSpPr>
        <p:spPr bwMode="auto">
          <a:xfrm>
            <a:off x="2238375" y="1295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9" name="Rectangle 9"/>
          <p:cNvSpPr>
            <a:spLocks noChangeArrowheads="1"/>
          </p:cNvSpPr>
          <p:nvPr/>
        </p:nvSpPr>
        <p:spPr bwMode="auto">
          <a:xfrm>
            <a:off x="2657475" y="157797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67"/>
          <p:cNvSpPr>
            <a:spLocks noChangeArrowheads="1"/>
          </p:cNvSpPr>
          <p:nvPr/>
        </p:nvSpPr>
        <p:spPr bwMode="auto">
          <a:xfrm>
            <a:off x="1419225" y="1624013"/>
            <a:ext cx="80963" cy="38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41" name="Rectangle 9"/>
          <p:cNvSpPr>
            <a:spLocks noChangeArrowheads="1"/>
          </p:cNvSpPr>
          <p:nvPr/>
        </p:nvSpPr>
        <p:spPr bwMode="auto">
          <a:xfrm>
            <a:off x="4638675" y="15716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42" name="Rectangle 9"/>
          <p:cNvSpPr>
            <a:spLocks noChangeArrowheads="1"/>
          </p:cNvSpPr>
          <p:nvPr/>
        </p:nvSpPr>
        <p:spPr bwMode="auto">
          <a:xfrm>
            <a:off x="6581775" y="16002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43" name="Oval 6"/>
          <p:cNvSpPr>
            <a:spLocks noChangeArrowheads="1"/>
          </p:cNvSpPr>
          <p:nvPr/>
        </p:nvSpPr>
        <p:spPr bwMode="auto">
          <a:xfrm>
            <a:off x="8029575" y="126682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44" name="Rectangle 9"/>
          <p:cNvSpPr>
            <a:spLocks noChangeArrowheads="1"/>
          </p:cNvSpPr>
          <p:nvPr/>
        </p:nvSpPr>
        <p:spPr bwMode="auto">
          <a:xfrm>
            <a:off x="8448675" y="157797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2686050" y="1581150"/>
            <a:ext cx="80963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68"/>
          <p:cNvSpPr>
            <a:spLocks noChangeArrowheads="1"/>
          </p:cNvSpPr>
          <p:nvPr/>
        </p:nvSpPr>
        <p:spPr bwMode="auto">
          <a:xfrm>
            <a:off x="4662488" y="1581150"/>
            <a:ext cx="80962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68"/>
          <p:cNvSpPr>
            <a:spLocks noChangeArrowheads="1"/>
          </p:cNvSpPr>
          <p:nvPr/>
        </p:nvSpPr>
        <p:spPr bwMode="auto">
          <a:xfrm>
            <a:off x="6619875" y="1590675"/>
            <a:ext cx="80963" cy="385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4267" y="2390745"/>
            <a:ext cx="123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ource node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086350" y="2306106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 nodes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414277" y="2221468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estination node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114421" y="2162175"/>
            <a:ext cx="238629" cy="98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038850" y="2133600"/>
            <a:ext cx="17145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201025" y="2133600"/>
            <a:ext cx="11430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990601" y="2644660"/>
            <a:ext cx="802957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2800" dirty="0" smtClean="0"/>
              <a:t>Large packets are </a:t>
            </a:r>
            <a:r>
              <a:rPr lang="en-US" sz="2800" dirty="0" smtClean="0">
                <a:solidFill>
                  <a:srgbClr val="FF0000"/>
                </a:solidFill>
              </a:rPr>
              <a:t>divided into small flits</a:t>
            </a:r>
          </a:p>
          <a:p>
            <a:r>
              <a:rPr lang="en-US" sz="2800" dirty="0" smtClean="0"/>
              <a:t>An entire packet </a:t>
            </a:r>
            <a:r>
              <a:rPr lang="en-US" sz="2800" dirty="0" smtClean="0">
                <a:solidFill>
                  <a:srgbClr val="00B0F0"/>
                </a:solidFill>
              </a:rPr>
              <a:t>need not be buffered </a:t>
            </a:r>
            <a:r>
              <a:rPr lang="en-US" sz="2800" dirty="0" smtClean="0"/>
              <a:t>to move on to the next node, increasing throughput.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More efficient use of buffers </a:t>
            </a:r>
            <a:r>
              <a:rPr lang="en-US" sz="2800" dirty="0" smtClean="0"/>
              <a:t>than virtual cut-through</a:t>
            </a:r>
          </a:p>
          <a:p>
            <a:r>
              <a:rPr lang="en-US" sz="2800" dirty="0" smtClean="0"/>
              <a:t>Bandwidth and Channel allocation are </a:t>
            </a:r>
            <a:r>
              <a:rPr lang="en-US" sz="2800" dirty="0" smtClean="0">
                <a:solidFill>
                  <a:srgbClr val="00B0F0"/>
                </a:solidFill>
              </a:rPr>
              <a:t>decoupled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176337" y="228600"/>
            <a:ext cx="7662863" cy="762000"/>
          </a:xfrm>
        </p:spPr>
        <p:txBody>
          <a:bodyPr/>
          <a:lstStyle/>
          <a:p>
            <a:r>
              <a:rPr lang="en-US" sz="3600" b="1" dirty="0" smtClean="0"/>
              <a:t>Wormhole</a:t>
            </a:r>
            <a:r>
              <a:rPr lang="ja-JP" altLang="en-US" sz="3600" b="1" dirty="0" smtClean="0"/>
              <a:t>　</a:t>
            </a:r>
            <a:r>
              <a:rPr lang="en-US" altLang="ja-JP" sz="3600" b="1" dirty="0"/>
              <a:t>Switching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1853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L 0.21876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208 L 0.13854 -0.00625 " pathEditMode="relative" ptsTypes="AA"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4.81481E-6 L 0.21389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625 0.00023 " pathEditMode="relative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75088"/>
            <a:ext cx="8153400" cy="2754312"/>
          </a:xfrm>
        </p:spPr>
        <p:txBody>
          <a:bodyPr/>
          <a:lstStyle/>
          <a:p>
            <a:pPr>
              <a:buSzPct val="50000"/>
              <a:defRPr/>
            </a:pPr>
            <a:r>
              <a:rPr lang="en-US" sz="2400" dirty="0" smtClean="0"/>
              <a:t>Message are </a:t>
            </a:r>
            <a:r>
              <a:rPr lang="en-US" sz="2400" dirty="0"/>
              <a:t>pipelined, but buffer space is on the order of a few flits</a:t>
            </a:r>
          </a:p>
          <a:p>
            <a:pPr>
              <a:buSzPct val="50000"/>
              <a:defRPr/>
            </a:pPr>
            <a:r>
              <a:rPr lang="en-US" sz="2400" dirty="0"/>
              <a:t>Small buffers + message pipelining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small compact switches/routers</a:t>
            </a:r>
          </a:p>
          <a:p>
            <a:pPr>
              <a:buSzPct val="50000"/>
              <a:defRPr/>
            </a:pPr>
            <a:r>
              <a:rPr lang="en-US" sz="2400" dirty="0" smtClean="0"/>
              <a:t>Messages </a:t>
            </a:r>
            <a:r>
              <a:rPr lang="en-US" sz="2400" dirty="0"/>
              <a:t>cannot be interleaved over a channel: routing information is only associated with the </a:t>
            </a:r>
            <a:r>
              <a:rPr lang="en-US" sz="2400" dirty="0" smtClean="0"/>
              <a:t>header</a:t>
            </a:r>
            <a:endParaRPr lang="en-US" sz="200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20788" y="2030413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Link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059238" y="3290888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Time Busy</a:t>
            </a:r>
            <a:endParaRPr lang="en-US" sz="1600" baseline="-2500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831975" y="1265238"/>
            <a:ext cx="0" cy="200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1831975" y="3262313"/>
            <a:ext cx="497522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081213" y="1724025"/>
            <a:ext cx="21605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081213" y="1724025"/>
            <a:ext cx="249237" cy="193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581275" y="1722438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828925" y="1722438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078163" y="1722438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989388" y="1722438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Oval 14"/>
          <p:cNvSpPr>
            <a:spLocks noChangeAspect="1" noChangeArrowheads="1"/>
          </p:cNvSpPr>
          <p:nvPr/>
        </p:nvSpPr>
        <p:spPr bwMode="auto">
          <a:xfrm>
            <a:off x="3441700" y="1811338"/>
            <a:ext cx="42863" cy="31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5"/>
          <p:cNvSpPr>
            <a:spLocks noChangeAspect="1" noChangeArrowheads="1"/>
          </p:cNvSpPr>
          <p:nvPr/>
        </p:nvSpPr>
        <p:spPr bwMode="auto">
          <a:xfrm>
            <a:off x="3589338" y="1811338"/>
            <a:ext cx="41275" cy="31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827338" y="2171700"/>
            <a:ext cx="2160587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827338" y="2171700"/>
            <a:ext cx="249237" cy="192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3327400" y="217011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3575050" y="217011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824288" y="217011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4735513" y="217011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Oval 22"/>
          <p:cNvSpPr>
            <a:spLocks noChangeAspect="1" noChangeArrowheads="1"/>
          </p:cNvSpPr>
          <p:nvPr/>
        </p:nvSpPr>
        <p:spPr bwMode="auto">
          <a:xfrm>
            <a:off x="4187825" y="2259013"/>
            <a:ext cx="42863" cy="31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23"/>
          <p:cNvSpPr>
            <a:spLocks noChangeAspect="1" noChangeArrowheads="1"/>
          </p:cNvSpPr>
          <p:nvPr/>
        </p:nvSpPr>
        <p:spPr bwMode="auto">
          <a:xfrm>
            <a:off x="4335463" y="2259013"/>
            <a:ext cx="41275" cy="31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3573463" y="2622550"/>
            <a:ext cx="2159000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3573463" y="2622550"/>
            <a:ext cx="249237" cy="192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4073525" y="262096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4321175" y="262096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4570413" y="262096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5481638" y="262096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Oval 30"/>
          <p:cNvSpPr>
            <a:spLocks noChangeAspect="1" noChangeArrowheads="1"/>
          </p:cNvSpPr>
          <p:nvPr/>
        </p:nvSpPr>
        <p:spPr bwMode="auto">
          <a:xfrm>
            <a:off x="4933950" y="2709863"/>
            <a:ext cx="41275" cy="31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31"/>
          <p:cNvSpPr>
            <a:spLocks noChangeAspect="1" noChangeArrowheads="1"/>
          </p:cNvSpPr>
          <p:nvPr/>
        </p:nvSpPr>
        <p:spPr bwMode="auto">
          <a:xfrm>
            <a:off x="5081588" y="2709863"/>
            <a:ext cx="41275" cy="31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2084388" y="1917700"/>
            <a:ext cx="0" cy="1220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H="1">
            <a:off x="2336800" y="1917700"/>
            <a:ext cx="0" cy="446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H="1">
            <a:off x="2579688" y="1917700"/>
            <a:ext cx="0" cy="446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H="1">
            <a:off x="5730875" y="2820988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2336800" y="2363788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2579688" y="236378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flipV="1">
            <a:off x="2084388" y="3138488"/>
            <a:ext cx="364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2319338" y="2363788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r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2566988" y="2363788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s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3540125" y="2787650"/>
            <a:ext cx="847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wormhole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5341938" y="2138363"/>
            <a:ext cx="1073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Single Flit</a:t>
            </a:r>
            <a:endParaRPr lang="en-US" sz="1600" baseline="-25000"/>
          </a:p>
        </p:txBody>
      </p:sp>
      <p:sp>
        <p:nvSpPr>
          <p:cNvPr id="18475" name="Freeform 43"/>
          <p:cNvSpPr>
            <a:spLocks/>
          </p:cNvSpPr>
          <p:nvPr/>
        </p:nvSpPr>
        <p:spPr bwMode="auto">
          <a:xfrm>
            <a:off x="4857750" y="1974850"/>
            <a:ext cx="828675" cy="203200"/>
          </a:xfrm>
          <a:custGeom>
            <a:avLst/>
            <a:gdLst>
              <a:gd name="T0" fmla="*/ 0 w 576"/>
              <a:gd name="T1" fmla="*/ 2147483647 h 181"/>
              <a:gd name="T2" fmla="*/ 2147483647 w 576"/>
              <a:gd name="T3" fmla="*/ 2147483647 h 181"/>
              <a:gd name="T4" fmla="*/ 2147483647 w 576"/>
              <a:gd name="T5" fmla="*/ 2147483647 h 181"/>
              <a:gd name="T6" fmla="*/ 2147483647 w 576"/>
              <a:gd name="T7" fmla="*/ 2147483647 h 1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" h="181">
                <a:moveTo>
                  <a:pt x="0" y="175"/>
                </a:moveTo>
                <a:cubicBezTo>
                  <a:pt x="32" y="151"/>
                  <a:pt x="120" y="56"/>
                  <a:pt x="192" y="31"/>
                </a:cubicBezTo>
                <a:cubicBezTo>
                  <a:pt x="264" y="6"/>
                  <a:pt x="368" y="0"/>
                  <a:pt x="432" y="25"/>
                </a:cubicBezTo>
                <a:cubicBezTo>
                  <a:pt x="496" y="50"/>
                  <a:pt x="546" y="149"/>
                  <a:pt x="576" y="18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1962150" y="1200150"/>
            <a:ext cx="1176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Header Flit</a:t>
            </a:r>
            <a:endParaRPr lang="en-US" sz="1600" baseline="-2500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2184400" y="15081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FF91A1-ABEF-4FF8-9A0E-5D2144459610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176337" y="228600"/>
            <a:ext cx="7662863" cy="762000"/>
          </a:xfrm>
        </p:spPr>
        <p:txBody>
          <a:bodyPr/>
          <a:lstStyle/>
          <a:p>
            <a:r>
              <a:rPr lang="en-US" sz="3600" b="1" dirty="0" smtClean="0"/>
              <a:t>Wormhole</a:t>
            </a:r>
            <a:r>
              <a:rPr lang="ja-JP" altLang="en-US" sz="3600" b="1" dirty="0" smtClean="0"/>
              <a:t>　</a:t>
            </a:r>
            <a:r>
              <a:rPr lang="en-US" altLang="ja-JP" sz="3600" b="1" dirty="0"/>
              <a:t>Switching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6742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5635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Wormhole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5837238"/>
            <a:ext cx="7239000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 flit buffers/input port</a:t>
            </a:r>
            <a:endParaRPr lang="en-US" dirty="0"/>
          </a:p>
        </p:txBody>
      </p:sp>
      <p:sp>
        <p:nvSpPr>
          <p:cNvPr id="19460" name="Rectangle 4" descr="Large checker board"/>
          <p:cNvSpPr>
            <a:spLocks noChangeArrowheads="1"/>
          </p:cNvSpPr>
          <p:nvPr/>
        </p:nvSpPr>
        <p:spPr bwMode="auto">
          <a:xfrm>
            <a:off x="1752600" y="2667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 descr="Large checker board"/>
          <p:cNvSpPr>
            <a:spLocks noChangeArrowheads="1"/>
          </p:cNvSpPr>
          <p:nvPr/>
        </p:nvSpPr>
        <p:spPr bwMode="auto">
          <a:xfrm>
            <a:off x="3200400" y="2667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 descr="Large checker board"/>
          <p:cNvSpPr>
            <a:spLocks noChangeArrowheads="1"/>
          </p:cNvSpPr>
          <p:nvPr/>
        </p:nvSpPr>
        <p:spPr bwMode="auto">
          <a:xfrm>
            <a:off x="4648200" y="2667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 descr="Large checker board"/>
          <p:cNvSpPr>
            <a:spLocks noChangeArrowheads="1"/>
          </p:cNvSpPr>
          <p:nvPr/>
        </p:nvSpPr>
        <p:spPr bwMode="auto">
          <a:xfrm>
            <a:off x="4648200" y="3886200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4" name="Rectangle 8" descr="Large checker board"/>
          <p:cNvSpPr>
            <a:spLocks noChangeArrowheads="1"/>
          </p:cNvSpPr>
          <p:nvPr/>
        </p:nvSpPr>
        <p:spPr bwMode="auto">
          <a:xfrm>
            <a:off x="1752600" y="38862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 descr="Large checker board"/>
          <p:cNvSpPr>
            <a:spLocks noChangeArrowheads="1"/>
          </p:cNvSpPr>
          <p:nvPr/>
        </p:nvSpPr>
        <p:spPr bwMode="auto">
          <a:xfrm>
            <a:off x="6096000" y="2667000"/>
            <a:ext cx="5334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6" name="Rectangle 10" descr="Large checker board"/>
          <p:cNvSpPr>
            <a:spLocks noChangeArrowheads="1"/>
          </p:cNvSpPr>
          <p:nvPr/>
        </p:nvSpPr>
        <p:spPr bwMode="auto">
          <a:xfrm>
            <a:off x="46482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1" descr="Large checker board"/>
          <p:cNvSpPr>
            <a:spLocks noChangeArrowheads="1"/>
          </p:cNvSpPr>
          <p:nvPr/>
        </p:nvSpPr>
        <p:spPr bwMode="auto">
          <a:xfrm>
            <a:off x="17526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Rectangle 12" descr="Large checker board"/>
          <p:cNvSpPr>
            <a:spLocks noChangeArrowheads="1"/>
          </p:cNvSpPr>
          <p:nvPr/>
        </p:nvSpPr>
        <p:spPr bwMode="auto">
          <a:xfrm>
            <a:off x="32004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2860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37338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22860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7338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22860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37338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19812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19812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34290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34290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48768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48768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098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36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574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812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576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814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052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290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054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292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768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648200" y="3962400"/>
            <a:ext cx="533400" cy="76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94" name="Rectangle 7" descr="Large checker board"/>
          <p:cNvSpPr>
            <a:spLocks noChangeArrowheads="1"/>
          </p:cNvSpPr>
          <p:nvPr/>
        </p:nvSpPr>
        <p:spPr bwMode="auto">
          <a:xfrm>
            <a:off x="46482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Rectangle 8" descr="Large checker board"/>
          <p:cNvSpPr>
            <a:spLocks noChangeArrowheads="1"/>
          </p:cNvSpPr>
          <p:nvPr/>
        </p:nvSpPr>
        <p:spPr bwMode="auto">
          <a:xfrm>
            <a:off x="17526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Rectangle 9" descr="Large checker board"/>
          <p:cNvSpPr>
            <a:spLocks noChangeArrowheads="1"/>
          </p:cNvSpPr>
          <p:nvPr/>
        </p:nvSpPr>
        <p:spPr bwMode="auto">
          <a:xfrm>
            <a:off x="32004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Line 15"/>
          <p:cNvSpPr>
            <a:spLocks noChangeShapeType="1"/>
          </p:cNvSpPr>
          <p:nvPr/>
        </p:nvSpPr>
        <p:spPr bwMode="auto">
          <a:xfrm>
            <a:off x="2286000" y="167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98" name="Line 16"/>
          <p:cNvSpPr>
            <a:spLocks noChangeShapeType="1"/>
          </p:cNvSpPr>
          <p:nvPr/>
        </p:nvSpPr>
        <p:spPr bwMode="auto">
          <a:xfrm>
            <a:off x="3733800" y="167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99" name="Line 20"/>
          <p:cNvSpPr>
            <a:spLocks noChangeShapeType="1"/>
          </p:cNvSpPr>
          <p:nvPr/>
        </p:nvSpPr>
        <p:spPr bwMode="auto">
          <a:xfrm>
            <a:off x="19812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00" name="Line 22"/>
          <p:cNvSpPr>
            <a:spLocks noChangeShapeType="1"/>
          </p:cNvSpPr>
          <p:nvPr/>
        </p:nvSpPr>
        <p:spPr bwMode="auto">
          <a:xfrm>
            <a:off x="34290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01" name="Line 24"/>
          <p:cNvSpPr>
            <a:spLocks noChangeShapeType="1"/>
          </p:cNvSpPr>
          <p:nvPr/>
        </p:nvSpPr>
        <p:spPr bwMode="auto">
          <a:xfrm>
            <a:off x="48768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02" name="Rectangle 7" descr="Large checker board"/>
          <p:cNvSpPr>
            <a:spLocks noChangeArrowheads="1"/>
          </p:cNvSpPr>
          <p:nvPr/>
        </p:nvSpPr>
        <p:spPr bwMode="auto">
          <a:xfrm>
            <a:off x="6096000" y="38862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Rectangle 10" descr="Large checker board"/>
          <p:cNvSpPr>
            <a:spLocks noChangeArrowheads="1"/>
          </p:cNvSpPr>
          <p:nvPr/>
        </p:nvSpPr>
        <p:spPr bwMode="auto">
          <a:xfrm>
            <a:off x="60960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Line 16"/>
          <p:cNvSpPr>
            <a:spLocks noChangeShapeType="1"/>
          </p:cNvSpPr>
          <p:nvPr/>
        </p:nvSpPr>
        <p:spPr bwMode="auto">
          <a:xfrm>
            <a:off x="51816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05" name="Line 18"/>
          <p:cNvSpPr>
            <a:spLocks noChangeShapeType="1"/>
          </p:cNvSpPr>
          <p:nvPr/>
        </p:nvSpPr>
        <p:spPr bwMode="auto">
          <a:xfrm>
            <a:off x="51816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06" name="Line 24"/>
          <p:cNvSpPr>
            <a:spLocks noChangeShapeType="1"/>
          </p:cNvSpPr>
          <p:nvPr/>
        </p:nvSpPr>
        <p:spPr bwMode="auto">
          <a:xfrm>
            <a:off x="63246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07" name="Rectangle 7" descr="Large checker board"/>
          <p:cNvSpPr>
            <a:spLocks noChangeArrowheads="1"/>
          </p:cNvSpPr>
          <p:nvPr/>
        </p:nvSpPr>
        <p:spPr bwMode="auto">
          <a:xfrm>
            <a:off x="3200400" y="38862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16"/>
          <p:cNvSpPr>
            <a:spLocks noChangeShapeType="1"/>
          </p:cNvSpPr>
          <p:nvPr/>
        </p:nvSpPr>
        <p:spPr bwMode="auto">
          <a:xfrm>
            <a:off x="51816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09" name="Line 24"/>
          <p:cNvSpPr>
            <a:spLocks noChangeShapeType="1"/>
          </p:cNvSpPr>
          <p:nvPr/>
        </p:nvSpPr>
        <p:spPr bwMode="auto">
          <a:xfrm>
            <a:off x="63246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10" name="Rectangle 7" descr="Large checker board"/>
          <p:cNvSpPr>
            <a:spLocks noChangeArrowheads="1"/>
          </p:cNvSpPr>
          <p:nvPr/>
        </p:nvSpPr>
        <p:spPr bwMode="auto">
          <a:xfrm>
            <a:off x="60960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Line 16"/>
          <p:cNvSpPr>
            <a:spLocks noChangeShapeType="1"/>
          </p:cNvSpPr>
          <p:nvPr/>
        </p:nvSpPr>
        <p:spPr bwMode="auto">
          <a:xfrm>
            <a:off x="5181600" y="167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12" name="Line 24"/>
          <p:cNvSpPr>
            <a:spLocks noChangeShapeType="1"/>
          </p:cNvSpPr>
          <p:nvPr/>
        </p:nvSpPr>
        <p:spPr bwMode="auto">
          <a:xfrm>
            <a:off x="63246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050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8288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7526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6764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648200" y="4343400"/>
            <a:ext cx="5334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8200" y="4267200"/>
            <a:ext cx="5334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48200" y="4191000"/>
            <a:ext cx="5334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648200" y="4114800"/>
            <a:ext cx="5334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648200" y="4038600"/>
            <a:ext cx="5334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3528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766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2004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1242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006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7244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648200" y="2667000"/>
            <a:ext cx="76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ounded Rectangular Callout 82"/>
          <p:cNvSpPr/>
          <p:nvPr/>
        </p:nvSpPr>
        <p:spPr>
          <a:xfrm>
            <a:off x="5486400" y="4800600"/>
            <a:ext cx="2133600" cy="1036637"/>
          </a:xfrm>
          <a:prstGeom prst="wedgeRoundRectCallout">
            <a:avLst>
              <a:gd name="adj1" fmla="val -78571"/>
              <a:gd name="adj2" fmla="val -649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Blocked by other packets</a:t>
            </a:r>
          </a:p>
        </p:txBody>
      </p:sp>
      <p:sp>
        <p:nvSpPr>
          <p:cNvPr id="84" name="Rounded Rectangular Callout 83"/>
          <p:cNvSpPr/>
          <p:nvPr/>
        </p:nvSpPr>
        <p:spPr>
          <a:xfrm>
            <a:off x="6096000" y="1158081"/>
            <a:ext cx="2133600" cy="1036637"/>
          </a:xfrm>
          <a:prstGeom prst="wedgeRoundRectCallout">
            <a:avLst>
              <a:gd name="adj1" fmla="val -75595"/>
              <a:gd name="adj2" fmla="val 1151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Channel idle but red packet blocked behind blue</a:t>
            </a:r>
          </a:p>
        </p:txBody>
      </p:sp>
      <p:sp>
        <p:nvSpPr>
          <p:cNvPr id="85" name="Rounded Rectangular Callout 84"/>
          <p:cNvSpPr/>
          <p:nvPr/>
        </p:nvSpPr>
        <p:spPr>
          <a:xfrm>
            <a:off x="6324600" y="3444081"/>
            <a:ext cx="2133600" cy="1036637"/>
          </a:xfrm>
          <a:prstGeom prst="wedgeRoundRectCallout">
            <a:avLst>
              <a:gd name="adj1" fmla="val -117261"/>
              <a:gd name="adj2" fmla="val -538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Buffer full: blue cannot proceed</a:t>
            </a:r>
          </a:p>
        </p:txBody>
      </p:sp>
      <p:sp>
        <p:nvSpPr>
          <p:cNvPr id="86" name="Rounded Rectangular Callout 85"/>
          <p:cNvSpPr/>
          <p:nvPr/>
        </p:nvSpPr>
        <p:spPr>
          <a:xfrm>
            <a:off x="2667000" y="1143000"/>
            <a:ext cx="2438400" cy="1036637"/>
          </a:xfrm>
          <a:prstGeom prst="wedgeRoundRectCallout">
            <a:avLst>
              <a:gd name="adj1" fmla="val 10914"/>
              <a:gd name="adj2" fmla="val 11640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Red holds this channel: channel remains idle until read proceeds</a:t>
            </a:r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/>
              <a:t>Virtual Channel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Virtual channels used to combat HOL block in wormhole</a:t>
            </a:r>
          </a:p>
          <a:p>
            <a:pPr>
              <a:defRPr/>
            </a:pPr>
            <a:r>
              <a:rPr lang="en-US" dirty="0" smtClean="0"/>
              <a:t>Virtual channels: multiple flit queues per input port</a:t>
            </a:r>
          </a:p>
          <a:p>
            <a:pPr lvl="1">
              <a:defRPr/>
            </a:pPr>
            <a:r>
              <a:rPr lang="en-US" dirty="0" smtClean="0"/>
              <a:t>Share same physical link (channel)</a:t>
            </a:r>
          </a:p>
          <a:p>
            <a:pPr>
              <a:defRPr/>
            </a:pPr>
            <a:r>
              <a:rPr lang="en-US" dirty="0" smtClean="0"/>
              <a:t>Link utilization improved</a:t>
            </a:r>
          </a:p>
          <a:p>
            <a:pPr lvl="1">
              <a:defRPr/>
            </a:pPr>
            <a:r>
              <a:rPr lang="en-US" dirty="0" smtClean="0"/>
              <a:t>Flits on different VC can pass blocked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86650" cy="71596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Virtual Channel Example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913438"/>
            <a:ext cx="7391400" cy="7921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6 flit buffers/input port</a:t>
            </a:r>
          </a:p>
          <a:p>
            <a:pPr>
              <a:defRPr/>
            </a:pPr>
            <a:r>
              <a:rPr lang="en-US" dirty="0" smtClean="0"/>
              <a:t>3 flit buffers/VC</a:t>
            </a:r>
            <a:endParaRPr lang="en-US" dirty="0"/>
          </a:p>
        </p:txBody>
      </p:sp>
      <p:sp>
        <p:nvSpPr>
          <p:cNvPr id="21508" name="Rectangle 4" descr="Large checker board"/>
          <p:cNvSpPr>
            <a:spLocks noChangeArrowheads="1"/>
          </p:cNvSpPr>
          <p:nvPr/>
        </p:nvSpPr>
        <p:spPr bwMode="auto">
          <a:xfrm>
            <a:off x="1752600" y="2667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 descr="Large checker board"/>
          <p:cNvSpPr>
            <a:spLocks noChangeArrowheads="1"/>
          </p:cNvSpPr>
          <p:nvPr/>
        </p:nvSpPr>
        <p:spPr bwMode="auto">
          <a:xfrm>
            <a:off x="3200400" y="2667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 descr="Large checker board"/>
          <p:cNvSpPr>
            <a:spLocks noChangeArrowheads="1"/>
          </p:cNvSpPr>
          <p:nvPr/>
        </p:nvSpPr>
        <p:spPr bwMode="auto">
          <a:xfrm>
            <a:off x="4648200" y="2667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 descr="Large checker board"/>
          <p:cNvSpPr>
            <a:spLocks noChangeArrowheads="1"/>
          </p:cNvSpPr>
          <p:nvPr/>
        </p:nvSpPr>
        <p:spPr bwMode="auto">
          <a:xfrm>
            <a:off x="4648200" y="3886200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2" name="Rectangle 8" descr="Large checker board"/>
          <p:cNvSpPr>
            <a:spLocks noChangeArrowheads="1"/>
          </p:cNvSpPr>
          <p:nvPr/>
        </p:nvSpPr>
        <p:spPr bwMode="auto">
          <a:xfrm>
            <a:off x="1752600" y="38862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 descr="Large checker board"/>
          <p:cNvSpPr>
            <a:spLocks noChangeArrowheads="1"/>
          </p:cNvSpPr>
          <p:nvPr/>
        </p:nvSpPr>
        <p:spPr bwMode="auto">
          <a:xfrm>
            <a:off x="6096000" y="2667000"/>
            <a:ext cx="5334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4" name="Rectangle 10" descr="Large checker board"/>
          <p:cNvSpPr>
            <a:spLocks noChangeArrowheads="1"/>
          </p:cNvSpPr>
          <p:nvPr/>
        </p:nvSpPr>
        <p:spPr bwMode="auto">
          <a:xfrm>
            <a:off x="46482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 descr="Large checker board"/>
          <p:cNvSpPr>
            <a:spLocks noChangeArrowheads="1"/>
          </p:cNvSpPr>
          <p:nvPr/>
        </p:nvSpPr>
        <p:spPr bwMode="auto">
          <a:xfrm>
            <a:off x="17526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 descr="Large checker board"/>
          <p:cNvSpPr>
            <a:spLocks noChangeArrowheads="1"/>
          </p:cNvSpPr>
          <p:nvPr/>
        </p:nvSpPr>
        <p:spPr bwMode="auto">
          <a:xfrm>
            <a:off x="32004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2860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7338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2860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37338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22860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37338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19812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19812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34290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34290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48768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8768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098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36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574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812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814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052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290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054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292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76800" y="2667000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76800" y="4191000"/>
            <a:ext cx="304800" cy="76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42" name="Rectangle 7" descr="Large checker board"/>
          <p:cNvSpPr>
            <a:spLocks noChangeArrowheads="1"/>
          </p:cNvSpPr>
          <p:nvPr/>
        </p:nvSpPr>
        <p:spPr bwMode="auto">
          <a:xfrm>
            <a:off x="46482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8" descr="Large checker board"/>
          <p:cNvSpPr>
            <a:spLocks noChangeArrowheads="1"/>
          </p:cNvSpPr>
          <p:nvPr/>
        </p:nvSpPr>
        <p:spPr bwMode="auto">
          <a:xfrm>
            <a:off x="17526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Rectangle 9" descr="Large checker board"/>
          <p:cNvSpPr>
            <a:spLocks noChangeArrowheads="1"/>
          </p:cNvSpPr>
          <p:nvPr/>
        </p:nvSpPr>
        <p:spPr bwMode="auto">
          <a:xfrm>
            <a:off x="32004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Line 15"/>
          <p:cNvSpPr>
            <a:spLocks noChangeShapeType="1"/>
          </p:cNvSpPr>
          <p:nvPr/>
        </p:nvSpPr>
        <p:spPr bwMode="auto">
          <a:xfrm>
            <a:off x="2286000" y="167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46" name="Line 16"/>
          <p:cNvSpPr>
            <a:spLocks noChangeShapeType="1"/>
          </p:cNvSpPr>
          <p:nvPr/>
        </p:nvSpPr>
        <p:spPr bwMode="auto">
          <a:xfrm>
            <a:off x="3733800" y="167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47" name="Line 20"/>
          <p:cNvSpPr>
            <a:spLocks noChangeShapeType="1"/>
          </p:cNvSpPr>
          <p:nvPr/>
        </p:nvSpPr>
        <p:spPr bwMode="auto">
          <a:xfrm>
            <a:off x="19812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48" name="Line 22"/>
          <p:cNvSpPr>
            <a:spLocks noChangeShapeType="1"/>
          </p:cNvSpPr>
          <p:nvPr/>
        </p:nvSpPr>
        <p:spPr bwMode="auto">
          <a:xfrm>
            <a:off x="34290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49" name="Line 24"/>
          <p:cNvSpPr>
            <a:spLocks noChangeShapeType="1"/>
          </p:cNvSpPr>
          <p:nvPr/>
        </p:nvSpPr>
        <p:spPr bwMode="auto">
          <a:xfrm>
            <a:off x="48768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50" name="Rectangle 7" descr="Large checker board"/>
          <p:cNvSpPr>
            <a:spLocks noChangeArrowheads="1"/>
          </p:cNvSpPr>
          <p:nvPr/>
        </p:nvSpPr>
        <p:spPr bwMode="auto">
          <a:xfrm>
            <a:off x="6096000" y="38862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10" descr="Large checker board"/>
          <p:cNvSpPr>
            <a:spLocks noChangeArrowheads="1"/>
          </p:cNvSpPr>
          <p:nvPr/>
        </p:nvSpPr>
        <p:spPr bwMode="auto">
          <a:xfrm>
            <a:off x="60960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Line 16"/>
          <p:cNvSpPr>
            <a:spLocks noChangeShapeType="1"/>
          </p:cNvSpPr>
          <p:nvPr/>
        </p:nvSpPr>
        <p:spPr bwMode="auto">
          <a:xfrm>
            <a:off x="51816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53" name="Line 18"/>
          <p:cNvSpPr>
            <a:spLocks noChangeShapeType="1"/>
          </p:cNvSpPr>
          <p:nvPr/>
        </p:nvSpPr>
        <p:spPr bwMode="auto">
          <a:xfrm>
            <a:off x="51816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54" name="Line 24"/>
          <p:cNvSpPr>
            <a:spLocks noChangeShapeType="1"/>
          </p:cNvSpPr>
          <p:nvPr/>
        </p:nvSpPr>
        <p:spPr bwMode="auto">
          <a:xfrm>
            <a:off x="63246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55" name="Rectangle 7" descr="Large checker board"/>
          <p:cNvSpPr>
            <a:spLocks noChangeArrowheads="1"/>
          </p:cNvSpPr>
          <p:nvPr/>
        </p:nvSpPr>
        <p:spPr bwMode="auto">
          <a:xfrm>
            <a:off x="3200400" y="38862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Line 16"/>
          <p:cNvSpPr>
            <a:spLocks noChangeShapeType="1"/>
          </p:cNvSpPr>
          <p:nvPr/>
        </p:nvSpPr>
        <p:spPr bwMode="auto">
          <a:xfrm>
            <a:off x="51816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57" name="Line 24"/>
          <p:cNvSpPr>
            <a:spLocks noChangeShapeType="1"/>
          </p:cNvSpPr>
          <p:nvPr/>
        </p:nvSpPr>
        <p:spPr bwMode="auto">
          <a:xfrm>
            <a:off x="63246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58" name="Rectangle 7" descr="Large checker board"/>
          <p:cNvSpPr>
            <a:spLocks noChangeArrowheads="1"/>
          </p:cNvSpPr>
          <p:nvPr/>
        </p:nvSpPr>
        <p:spPr bwMode="auto">
          <a:xfrm>
            <a:off x="60960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Line 16"/>
          <p:cNvSpPr>
            <a:spLocks noChangeShapeType="1"/>
          </p:cNvSpPr>
          <p:nvPr/>
        </p:nvSpPr>
        <p:spPr bwMode="auto">
          <a:xfrm>
            <a:off x="5181600" y="167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60" name="Line 24"/>
          <p:cNvSpPr>
            <a:spLocks noChangeShapeType="1"/>
          </p:cNvSpPr>
          <p:nvPr/>
        </p:nvSpPr>
        <p:spPr bwMode="auto">
          <a:xfrm>
            <a:off x="63246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2098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1336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0574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812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76800" y="4343400"/>
            <a:ext cx="3048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48200" y="4343400"/>
            <a:ext cx="2286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48200" y="4267200"/>
            <a:ext cx="2286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648200" y="4191000"/>
            <a:ext cx="2286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6576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814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5052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4290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1054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0292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9530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ounded Rectangular Callout 72"/>
          <p:cNvSpPr/>
          <p:nvPr/>
        </p:nvSpPr>
        <p:spPr>
          <a:xfrm>
            <a:off x="5486400" y="4800600"/>
            <a:ext cx="2133600" cy="1036637"/>
          </a:xfrm>
          <a:prstGeom prst="wedgeRoundRectCallout">
            <a:avLst>
              <a:gd name="adj1" fmla="val -78571"/>
              <a:gd name="adj2" fmla="val -649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Blocked by other packets</a:t>
            </a:r>
          </a:p>
        </p:txBody>
      </p:sp>
      <p:sp>
        <p:nvSpPr>
          <p:cNvPr id="75" name="Rounded Rectangular Callout 74"/>
          <p:cNvSpPr/>
          <p:nvPr/>
        </p:nvSpPr>
        <p:spPr>
          <a:xfrm>
            <a:off x="6324600" y="3444081"/>
            <a:ext cx="2133600" cy="1036637"/>
          </a:xfrm>
          <a:prstGeom prst="wedgeRoundRectCallout">
            <a:avLst>
              <a:gd name="adj1" fmla="val -117261"/>
              <a:gd name="adj2" fmla="val -538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Buffer full: blue cannot proceed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876800" y="4267200"/>
            <a:ext cx="3048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5532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4770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008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876800" y="2895600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Virtual Channel Example</a:t>
            </a:r>
            <a:endParaRPr lang="en-US" sz="3600" b="1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1AEE3B-C36E-41E7-9411-F9CBD679E206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311275"/>
            <a:ext cx="553085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143000" y="1725613"/>
            <a:ext cx="124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</a:rPr>
              <a:t>A</a:t>
            </a:r>
            <a:r>
              <a:rPr lang="en-US"/>
              <a:t>: active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/>
              <a:t>: waiting</a:t>
            </a:r>
          </a:p>
          <a:p>
            <a:pPr eaLnBrk="1" hangingPunct="1"/>
            <a:r>
              <a:rPr lang="en-US">
                <a:solidFill>
                  <a:srgbClr val="FFC000"/>
                </a:solidFill>
              </a:rPr>
              <a:t>I</a:t>
            </a:r>
            <a:r>
              <a:rPr lang="en-US"/>
              <a:t>: idle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2260600" y="1852613"/>
            <a:ext cx="457200" cy="7953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70600" y="1501775"/>
            <a:ext cx="267017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hold information about  which output virtual channel we are attempting to acquire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600" y="2690813"/>
            <a:ext cx="202882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hold information about which input VC it is reserved by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521575" y="2490788"/>
            <a:ext cx="327025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91200" y="1725613"/>
            <a:ext cx="279400" cy="25558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804150" cy="6057900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Part II: NoC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Routing Algorithms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Routing Mechanisms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/>
              <a:t>Switching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Flow Control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Router Architecture</a:t>
            </a:r>
          </a:p>
          <a:p>
            <a:pPr marL="82550" indent="0" algn="ctr">
              <a:buClr>
                <a:srgbClr val="C0654C"/>
              </a:buClr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3600" dirty="0" smtClean="0"/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A Virtual Channel Router</a:t>
            </a:r>
          </a:p>
        </p:txBody>
      </p:sp>
      <p:pic>
        <p:nvPicPr>
          <p:cNvPr id="23555" name="Picture 30" descr="switc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1114425"/>
            <a:ext cx="7143750" cy="5260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569942-6131-4DA8-B14E-E500D61289A2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71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witc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1114425"/>
            <a:ext cx="7143750" cy="5260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188913" y="3265488"/>
            <a:ext cx="2268537" cy="914400"/>
          </a:xfrm>
          <a:prstGeom prst="wedgeRectCallout">
            <a:avLst>
              <a:gd name="adj1" fmla="val 81491"/>
              <a:gd name="adj2" fmla="val -87329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Arriving flits are placed into the buffers of corresponding VC</a:t>
            </a:r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111125" y="939800"/>
            <a:ext cx="2268538" cy="914400"/>
          </a:xfrm>
          <a:prstGeom prst="wedgeRectCallout">
            <a:avLst>
              <a:gd name="adj1" fmla="val 48250"/>
              <a:gd name="adj2" fmla="val 8420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Every VC of every input port has buffers to hold arriving flits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A Virtual Channel Router</a:t>
            </a:r>
          </a:p>
        </p:txBody>
      </p:sp>
      <p:sp>
        <p:nvSpPr>
          <p:cNvPr id="245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E84302-9A2C-4DF3-889D-2EF3F9548FF0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07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witc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1114425"/>
            <a:ext cx="7143750" cy="5260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188913" y="3265488"/>
            <a:ext cx="2268537" cy="914400"/>
          </a:xfrm>
          <a:prstGeom prst="wedgeRectCallout">
            <a:avLst>
              <a:gd name="adj1" fmla="val 81491"/>
              <a:gd name="adj2" fmla="val -87329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Arriving flits are placed into the buffers of corresponding VC</a:t>
            </a: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111125" y="939800"/>
            <a:ext cx="2268538" cy="914400"/>
          </a:xfrm>
          <a:prstGeom prst="wedgeRectCallout">
            <a:avLst>
              <a:gd name="adj1" fmla="val 48250"/>
              <a:gd name="adj2" fmla="val 8420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Every VC of every input port has buffers to hold arriving flits</a:t>
            </a: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6697663" y="952500"/>
            <a:ext cx="2268537" cy="914400"/>
          </a:xfrm>
          <a:prstGeom prst="wedgeRectCallout">
            <a:avLst>
              <a:gd name="adj1" fmla="val -77852"/>
              <a:gd name="adj2" fmla="val 204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Routing logic assigns set of outgoing VC on which flit can go</a:t>
            </a:r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6875463" y="2236788"/>
            <a:ext cx="2268537" cy="914400"/>
          </a:xfrm>
          <a:prstGeom prst="wedgeRectCallout">
            <a:avLst>
              <a:gd name="adj1" fmla="val -80231"/>
              <a:gd name="adj2" fmla="val -7309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Arbitrates between competing input VC &amp; allocates output VC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A Virtual Channel Router</a:t>
            </a:r>
          </a:p>
        </p:txBody>
      </p:sp>
      <p:sp>
        <p:nvSpPr>
          <p:cNvPr id="256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9D6358-04BF-4695-83C4-4562FF28F519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03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witc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1114425"/>
            <a:ext cx="7143750" cy="5260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188913" y="3265488"/>
            <a:ext cx="2268537" cy="914400"/>
          </a:xfrm>
          <a:prstGeom prst="wedgeRectCallout">
            <a:avLst>
              <a:gd name="adj1" fmla="val 81491"/>
              <a:gd name="adj2" fmla="val -87329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Arriving flits are placed into the buffers of corresponding VC</a:t>
            </a: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111125" y="939800"/>
            <a:ext cx="2268538" cy="914400"/>
          </a:xfrm>
          <a:prstGeom prst="wedgeRectCallout">
            <a:avLst>
              <a:gd name="adj1" fmla="val 48250"/>
              <a:gd name="adj2" fmla="val 8420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Every VC of every input port has buffers to hold arriving flits</a:t>
            </a:r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6697663" y="952500"/>
            <a:ext cx="2268537" cy="914400"/>
          </a:xfrm>
          <a:prstGeom prst="wedgeRectCallout">
            <a:avLst>
              <a:gd name="adj1" fmla="val -77852"/>
              <a:gd name="adj2" fmla="val 204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Routing logic assigns set of outgoing VC on which flit can go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6875463" y="2236788"/>
            <a:ext cx="2268537" cy="914400"/>
          </a:xfrm>
          <a:prstGeom prst="wedgeRectCallout">
            <a:avLst>
              <a:gd name="adj1" fmla="val -80231"/>
              <a:gd name="adj2" fmla="val -7309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Arbitrates between competing input VC &amp; allocates output VC</a:t>
            </a:r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6875463" y="3709988"/>
            <a:ext cx="2268537" cy="914400"/>
          </a:xfrm>
          <a:prstGeom prst="wedgeRectCallout">
            <a:avLst>
              <a:gd name="adj1" fmla="val -84361"/>
              <a:gd name="adj2" fmla="val -17777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Matches successful input ports (allocated VC) to output ports</a:t>
            </a:r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6875463" y="5357813"/>
            <a:ext cx="2268537" cy="914400"/>
          </a:xfrm>
          <a:prstGeom prst="wedgeRectCallout">
            <a:avLst>
              <a:gd name="adj1" fmla="val -85338"/>
              <a:gd name="adj2" fmla="val -24305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/>
              <a:t>Flits at input VCs getting grants are passed to output VCs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A Virtual Channel Router</a:t>
            </a:r>
          </a:p>
        </p:txBody>
      </p:sp>
      <p:sp>
        <p:nvSpPr>
          <p:cNvPr id="2663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452B48-4476-401A-AA52-5AB6BB35D8B5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050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VC Arbitration: Fair Bandwidth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75600" cy="1295400"/>
          </a:xfrm>
        </p:spPr>
        <p:txBody>
          <a:bodyPr/>
          <a:lstStyle/>
          <a:p>
            <a:pPr>
              <a:buSzPct val="50000"/>
              <a:defRPr/>
            </a:pPr>
            <a:r>
              <a:rPr lang="en-US" dirty="0"/>
              <a:t>The virtual channels interleave their flits</a:t>
            </a:r>
          </a:p>
          <a:p>
            <a:pPr>
              <a:buSzPct val="50000"/>
              <a:defRPr/>
            </a:pPr>
            <a:r>
              <a:rPr lang="en-US" dirty="0"/>
              <a:t> This results in a high average latency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82C9EA-6AB1-42F9-8256-15CA818F0821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3200400"/>
            <a:ext cx="772795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001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VC </a:t>
            </a:r>
            <a:r>
              <a:rPr lang="en-US" sz="3600" b="1" dirty="0" smtClean="0"/>
              <a:t>Arbitration: Winner-Take-All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43850" cy="1531938"/>
          </a:xfrm>
        </p:spPr>
        <p:txBody>
          <a:bodyPr/>
          <a:lstStyle/>
          <a:p>
            <a:pPr>
              <a:buSzPct val="50000"/>
              <a:defRPr/>
            </a:pPr>
            <a:r>
              <a:rPr lang="en-US" dirty="0"/>
              <a:t>A winner-take all arbitration reduces </a:t>
            </a:r>
            <a:r>
              <a:rPr lang="en-US" dirty="0" smtClean="0"/>
              <a:t>the average </a:t>
            </a:r>
            <a:r>
              <a:rPr lang="en-US" dirty="0"/>
              <a:t>latency with no throughput penalty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34850E-8D27-494B-BEDD-42C463CEC8D7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32138"/>
            <a:ext cx="7912100" cy="31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6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9"/>
          <p:cNvSpPr>
            <a:spLocks noChangeArrowheads="1"/>
          </p:cNvSpPr>
          <p:nvPr/>
        </p:nvSpPr>
        <p:spPr bwMode="auto">
          <a:xfrm rot="10800000">
            <a:off x="1600200" y="4894653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03</a:t>
            </a:r>
          </a:p>
        </p:txBody>
      </p:sp>
      <p:sp>
        <p:nvSpPr>
          <p:cNvPr id="166" name="Rectangle 9"/>
          <p:cNvSpPr>
            <a:spLocks noChangeArrowheads="1"/>
          </p:cNvSpPr>
          <p:nvPr/>
        </p:nvSpPr>
        <p:spPr bwMode="auto">
          <a:xfrm rot="16200000">
            <a:off x="5925582" y="630932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22</a:t>
            </a:r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 rot="10800000">
            <a:off x="7304317" y="2048069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68" name="Rectangle 9"/>
          <p:cNvSpPr>
            <a:spLocks noChangeArrowheads="1"/>
          </p:cNvSpPr>
          <p:nvPr/>
        </p:nvSpPr>
        <p:spPr bwMode="auto">
          <a:xfrm rot="16200000">
            <a:off x="3227527" y="711912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00</a:t>
            </a:r>
          </a:p>
        </p:txBody>
      </p:sp>
      <p:sp>
        <p:nvSpPr>
          <p:cNvPr id="6452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8077201" cy="685800"/>
          </a:xfrm>
        </p:spPr>
        <p:txBody>
          <a:bodyPr/>
          <a:lstStyle/>
          <a:p>
            <a:pPr marL="82550"/>
            <a:r>
              <a:rPr lang="en-US" sz="3600" b="1" dirty="0" smtClean="0"/>
              <a:t>Virtual Channels</a:t>
            </a:r>
          </a:p>
        </p:txBody>
      </p:sp>
      <p:sp>
        <p:nvSpPr>
          <p:cNvPr id="645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D54385-98DD-4745-81BA-0AA78D1AADD4}" type="slidenum">
              <a:rPr lang="en-US">
                <a:solidFill>
                  <a:prstClr val="black"/>
                </a:solidFill>
              </a:rPr>
              <a:pPr eaLnBrk="1" hangingPunct="1"/>
              <a:t>36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4524" name="グループ化 130"/>
          <p:cNvGrpSpPr>
            <a:grpSpLocks/>
          </p:cNvGrpSpPr>
          <p:nvPr/>
        </p:nvGrpSpPr>
        <p:grpSpPr bwMode="auto">
          <a:xfrm>
            <a:off x="3844925" y="4514850"/>
            <a:ext cx="1851025" cy="1349375"/>
            <a:chOff x="533400" y="2487688"/>
            <a:chExt cx="1850802" cy="1349924"/>
          </a:xfrm>
        </p:grpSpPr>
        <p:sp>
          <p:nvSpPr>
            <p:cNvPr id="64578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79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580" name="グループ化 133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40" name="直線コネクタ 139"/>
              <p:cNvCxnSpPr>
                <a:endCxn id="64579" idx="1"/>
              </p:cNvCxnSpPr>
              <p:nvPr/>
            </p:nvCxnSpPr>
            <p:spPr>
              <a:xfrm>
                <a:off x="678104" y="2825963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>
                <a:endCxn id="64578" idx="1"/>
              </p:cNvCxnSpPr>
              <p:nvPr/>
            </p:nvCxnSpPr>
            <p:spPr>
              <a:xfrm flipV="1">
                <a:off x="678104" y="3500925"/>
                <a:ext cx="590524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 flipV="1">
                <a:off x="678104" y="28259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95250" y="3165827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581" name="グループ化 134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36" name="直線コネクタ 135"/>
              <p:cNvCxnSpPr/>
              <p:nvPr/>
            </p:nvCxnSpPr>
            <p:spPr>
              <a:xfrm>
                <a:off x="684178" y="2825262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 flipV="1">
                <a:off x="684178" y="3503401"/>
                <a:ext cx="590522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V="1">
                <a:off x="679065" y="2825262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 rot="5400000" flipV="1">
                <a:off x="300411" y="2773690"/>
                <a:ext cx="3176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4525" name="Oval 4"/>
          <p:cNvSpPr>
            <a:spLocks noChangeArrowheads="1"/>
          </p:cNvSpPr>
          <p:nvPr/>
        </p:nvSpPr>
        <p:spPr bwMode="auto">
          <a:xfrm>
            <a:off x="28670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grpSp>
        <p:nvGrpSpPr>
          <p:cNvPr id="64526" name="グループ化 12"/>
          <p:cNvGrpSpPr>
            <a:grpSpLocks/>
          </p:cNvGrpSpPr>
          <p:nvPr/>
        </p:nvGrpSpPr>
        <p:grpSpPr bwMode="auto">
          <a:xfrm rot="5400000">
            <a:off x="5040313" y="3241675"/>
            <a:ext cx="2035175" cy="1114425"/>
            <a:chOff x="533400" y="2487688"/>
            <a:chExt cx="1850802" cy="1349924"/>
          </a:xfrm>
        </p:grpSpPr>
        <p:sp>
          <p:nvSpPr>
            <p:cNvPr id="64566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67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568" name="グループ化 11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67" name="直線コネクタ 66"/>
              <p:cNvCxnSpPr>
                <a:endCxn id="64567" idx="1"/>
              </p:cNvCxnSpPr>
              <p:nvPr/>
            </p:nvCxnSpPr>
            <p:spPr>
              <a:xfrm>
                <a:off x="678843" y="2826130"/>
                <a:ext cx="590567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endCxn id="64566" idx="1"/>
              </p:cNvCxnSpPr>
              <p:nvPr/>
            </p:nvCxnSpPr>
            <p:spPr>
              <a:xfrm flipV="1">
                <a:off x="678843" y="3503015"/>
                <a:ext cx="590567" cy="57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 flipV="1">
                <a:off x="678843" y="2829976"/>
                <a:ext cx="0" cy="678809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95251" y="3164573"/>
                <a:ext cx="590567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569" name="グループ化 99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0" y="2825169"/>
              <a:chExt cx="1362787" cy="680031"/>
            </a:xfrm>
          </p:grpSpPr>
          <p:cxnSp>
            <p:nvCxnSpPr>
              <p:cNvPr id="101" name="直線コネクタ 100"/>
              <p:cNvCxnSpPr/>
              <p:nvPr/>
            </p:nvCxnSpPr>
            <p:spPr>
              <a:xfrm>
                <a:off x="683611" y="2825430"/>
                <a:ext cx="590567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V="1">
                <a:off x="683611" y="3500392"/>
                <a:ext cx="590567" cy="76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683612" y="2825431"/>
                <a:ext cx="0" cy="68265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>
                <a:stCxn id="64531" idx="0"/>
              </p:cNvCxnSpPr>
              <p:nvPr/>
            </p:nvCxnSpPr>
            <p:spPr>
              <a:xfrm rot="5400000" flipV="1">
                <a:off x="303865" y="2774425"/>
                <a:ext cx="3846" cy="77889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527" name="グループ化 104"/>
          <p:cNvGrpSpPr>
            <a:grpSpLocks/>
          </p:cNvGrpSpPr>
          <p:nvPr/>
        </p:nvGrpSpPr>
        <p:grpSpPr bwMode="auto">
          <a:xfrm>
            <a:off x="3844925" y="1690688"/>
            <a:ext cx="1851025" cy="1350962"/>
            <a:chOff x="533400" y="2487688"/>
            <a:chExt cx="1850802" cy="1349924"/>
          </a:xfrm>
        </p:grpSpPr>
        <p:sp>
          <p:nvSpPr>
            <p:cNvPr id="64554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55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556" name="グループ化 107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14" name="直線コネクタ 113"/>
              <p:cNvCxnSpPr>
                <a:endCxn id="64555" idx="1"/>
              </p:cNvCxnSpPr>
              <p:nvPr/>
            </p:nvCxnSpPr>
            <p:spPr>
              <a:xfrm>
                <a:off x="678104" y="2825565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>
                <a:endCxn id="64554" idx="1"/>
              </p:cNvCxnSpPr>
              <p:nvPr/>
            </p:nvCxnSpPr>
            <p:spPr>
              <a:xfrm flipV="1">
                <a:off x="678104" y="3499734"/>
                <a:ext cx="590524" cy="475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678104" y="2825565"/>
                <a:ext cx="0" cy="67892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95250" y="3165029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557" name="グループ化 108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10" name="直線コネクタ 109"/>
              <p:cNvCxnSpPr/>
              <p:nvPr/>
            </p:nvCxnSpPr>
            <p:spPr>
              <a:xfrm>
                <a:off x="679065" y="2821693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flipV="1">
                <a:off x="679065" y="3500621"/>
                <a:ext cx="590522" cy="4759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V="1">
                <a:off x="673952" y="2824865"/>
                <a:ext cx="0" cy="68051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rot="5400000" flipV="1">
                <a:off x="295300" y="2769723"/>
                <a:ext cx="3173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4528" name="Oval 4"/>
          <p:cNvSpPr>
            <a:spLocks noChangeArrowheads="1"/>
          </p:cNvSpPr>
          <p:nvPr/>
        </p:nvSpPr>
        <p:spPr bwMode="auto">
          <a:xfrm>
            <a:off x="28575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4529" name="Oval 4"/>
          <p:cNvSpPr>
            <a:spLocks noChangeArrowheads="1"/>
          </p:cNvSpPr>
          <p:nvPr/>
        </p:nvSpPr>
        <p:spPr bwMode="auto">
          <a:xfrm>
            <a:off x="554355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grpSp>
        <p:nvGrpSpPr>
          <p:cNvPr id="64530" name="グループ化 117"/>
          <p:cNvGrpSpPr>
            <a:grpSpLocks/>
          </p:cNvGrpSpPr>
          <p:nvPr/>
        </p:nvGrpSpPr>
        <p:grpSpPr bwMode="auto">
          <a:xfrm rot="5400000">
            <a:off x="2416175" y="3127375"/>
            <a:ext cx="1851025" cy="1349375"/>
            <a:chOff x="533400" y="2487688"/>
            <a:chExt cx="1850802" cy="1349924"/>
          </a:xfrm>
        </p:grpSpPr>
        <p:sp>
          <p:nvSpPr>
            <p:cNvPr id="64542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3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544" name="グループ化 120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27" name="直線コネクタ 126"/>
              <p:cNvCxnSpPr>
                <a:endCxn id="64543" idx="1"/>
              </p:cNvCxnSpPr>
              <p:nvPr/>
            </p:nvCxnSpPr>
            <p:spPr>
              <a:xfrm>
                <a:off x="678104" y="2825963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>
                <a:endCxn id="64542" idx="1"/>
              </p:cNvCxnSpPr>
              <p:nvPr/>
            </p:nvCxnSpPr>
            <p:spPr>
              <a:xfrm flipV="1">
                <a:off x="678104" y="3504102"/>
                <a:ext cx="590524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 flipV="1">
                <a:off x="678104" y="2825962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95251" y="3165826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545" name="グループ化 121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23" name="直線コネクタ 122"/>
              <p:cNvCxnSpPr/>
              <p:nvPr/>
            </p:nvCxnSpPr>
            <p:spPr>
              <a:xfrm>
                <a:off x="684178" y="2825263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 flipV="1">
                <a:off x="684178" y="3500225"/>
                <a:ext cx="590522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V="1">
                <a:off x="679065" y="28252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rot="5400000" flipV="1">
                <a:off x="300411" y="2773691"/>
                <a:ext cx="3176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4531" name="Oval 4"/>
          <p:cNvSpPr>
            <a:spLocks noChangeArrowheads="1"/>
          </p:cNvSpPr>
          <p:nvPr/>
        </p:nvSpPr>
        <p:spPr bwMode="auto">
          <a:xfrm>
            <a:off x="5562600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57" name="Rectangle 9"/>
          <p:cNvSpPr>
            <a:spLocks noChangeArrowheads="1"/>
          </p:cNvSpPr>
          <p:nvPr/>
        </p:nvSpPr>
        <p:spPr bwMode="auto">
          <a:xfrm rot="10800000">
            <a:off x="2057400" y="488221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159" name="Rectangle 9"/>
          <p:cNvSpPr>
            <a:spLocks noChangeArrowheads="1"/>
          </p:cNvSpPr>
          <p:nvPr/>
        </p:nvSpPr>
        <p:spPr bwMode="auto">
          <a:xfrm rot="16200000">
            <a:off x="5925581" y="5796889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161" name="Rectangle 9"/>
          <p:cNvSpPr>
            <a:spLocks noChangeArrowheads="1"/>
          </p:cNvSpPr>
          <p:nvPr/>
        </p:nvSpPr>
        <p:spPr bwMode="auto">
          <a:xfrm rot="10800000">
            <a:off x="6807635" y="204081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64" name="Rectangle 9"/>
          <p:cNvSpPr>
            <a:spLocks noChangeArrowheads="1"/>
          </p:cNvSpPr>
          <p:nvPr/>
        </p:nvSpPr>
        <p:spPr bwMode="auto">
          <a:xfrm rot="16200000">
            <a:off x="3227526" y="1114432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</p:spTree>
    <p:extLst>
      <p:ext uri="{BB962C8B-B14F-4D97-AF65-F5344CB8AC3E}">
        <p14:creationId xmlns:p14="http://schemas.microsoft.com/office/powerpoint/2010/main" val="25517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8.88889E-6 L -7.22222E-6 -0.27083 L 0.03177 -0.27083 L 0.03072 -0.35092 " pathEditMode="relative" ptsTypes="AAAA">
                                      <p:cBhvr>
                                        <p:cTn id="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9079 -0.00139 L -0.19184 0.04884 L -0.24496 0.04769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7 L -0.00139 0.26181 L 0.03646 0.26181 L 0.03542 0.33542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L 0.22152 -0.00393 L 0.22152 0.04491 L 0.2776 0.04491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3323C7-9373-4FCE-89F9-277AE5698873}" type="slidenum">
              <a:rPr lang="en-US">
                <a:solidFill>
                  <a:prstClr val="black"/>
                </a:solidFill>
              </a:rPr>
              <a:pPr eaLnBrk="1" hangingPunct="1"/>
              <a:t>37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5540" name="グループ化 130"/>
          <p:cNvGrpSpPr>
            <a:grpSpLocks/>
          </p:cNvGrpSpPr>
          <p:nvPr/>
        </p:nvGrpSpPr>
        <p:grpSpPr bwMode="auto">
          <a:xfrm>
            <a:off x="3844925" y="4514850"/>
            <a:ext cx="1851025" cy="1349375"/>
            <a:chOff x="533400" y="2487688"/>
            <a:chExt cx="1850802" cy="1349924"/>
          </a:xfrm>
        </p:grpSpPr>
        <p:sp>
          <p:nvSpPr>
            <p:cNvPr id="65602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3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604" name="グループ化 133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40" name="直線コネクタ 139"/>
              <p:cNvCxnSpPr>
                <a:endCxn id="65603" idx="1"/>
              </p:cNvCxnSpPr>
              <p:nvPr/>
            </p:nvCxnSpPr>
            <p:spPr>
              <a:xfrm>
                <a:off x="678104" y="2825963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>
                <a:endCxn id="65602" idx="1"/>
              </p:cNvCxnSpPr>
              <p:nvPr/>
            </p:nvCxnSpPr>
            <p:spPr>
              <a:xfrm flipV="1">
                <a:off x="678104" y="3500925"/>
                <a:ext cx="590524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 flipV="1">
                <a:off x="678104" y="28259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95250" y="3165827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605" name="グループ化 134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36" name="直線コネクタ 135"/>
              <p:cNvCxnSpPr/>
              <p:nvPr/>
            </p:nvCxnSpPr>
            <p:spPr>
              <a:xfrm>
                <a:off x="684178" y="2825262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 flipV="1">
                <a:off x="684178" y="3503401"/>
                <a:ext cx="590522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V="1">
                <a:off x="679065" y="2825262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 rot="5400000" flipV="1">
                <a:off x="300411" y="2773690"/>
                <a:ext cx="3176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541" name="グループ化 12"/>
          <p:cNvGrpSpPr>
            <a:grpSpLocks/>
          </p:cNvGrpSpPr>
          <p:nvPr/>
        </p:nvGrpSpPr>
        <p:grpSpPr bwMode="auto">
          <a:xfrm rot="5400000">
            <a:off x="5049838" y="3124200"/>
            <a:ext cx="2016125" cy="1349375"/>
            <a:chOff x="533400" y="2487688"/>
            <a:chExt cx="1850802" cy="1349924"/>
          </a:xfrm>
        </p:grpSpPr>
        <p:sp>
          <p:nvSpPr>
            <p:cNvPr id="65590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1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592" name="グループ化 11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67" name="直線コネクタ 66"/>
              <p:cNvCxnSpPr>
                <a:endCxn id="65591" idx="1"/>
              </p:cNvCxnSpPr>
              <p:nvPr/>
            </p:nvCxnSpPr>
            <p:spPr>
              <a:xfrm>
                <a:off x="679663" y="2827551"/>
                <a:ext cx="589105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endCxn id="65590" idx="1"/>
              </p:cNvCxnSpPr>
              <p:nvPr/>
            </p:nvCxnSpPr>
            <p:spPr>
              <a:xfrm flipV="1">
                <a:off x="679662" y="3504102"/>
                <a:ext cx="589105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 flipV="1">
                <a:off x="679663" y="2829140"/>
                <a:ext cx="0" cy="67813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95251" y="3165828"/>
                <a:ext cx="58910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593" name="グループ化 99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0" y="2825169"/>
              <a:chExt cx="1362787" cy="680031"/>
            </a:xfrm>
          </p:grpSpPr>
          <p:cxnSp>
            <p:nvCxnSpPr>
              <p:cNvPr id="101" name="直線コネクタ 100"/>
              <p:cNvCxnSpPr/>
              <p:nvPr/>
            </p:nvCxnSpPr>
            <p:spPr>
              <a:xfrm>
                <a:off x="679213" y="2825263"/>
                <a:ext cx="59145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V="1">
                <a:off x="679213" y="3500225"/>
                <a:ext cx="591453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679213" y="28252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>
                <a:stCxn id="65545" idx="0"/>
              </p:cNvCxnSpPr>
              <p:nvPr/>
            </p:nvCxnSpPr>
            <p:spPr>
              <a:xfrm rot="5400000" flipV="1">
                <a:off x="295059" y="2773930"/>
                <a:ext cx="3176" cy="7792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542" name="グループ化 104"/>
          <p:cNvGrpSpPr>
            <a:grpSpLocks/>
          </p:cNvGrpSpPr>
          <p:nvPr/>
        </p:nvGrpSpPr>
        <p:grpSpPr bwMode="auto">
          <a:xfrm>
            <a:off x="3844925" y="1690688"/>
            <a:ext cx="1851025" cy="1350962"/>
            <a:chOff x="533400" y="2487688"/>
            <a:chExt cx="1850802" cy="1349924"/>
          </a:xfrm>
        </p:grpSpPr>
        <p:sp>
          <p:nvSpPr>
            <p:cNvPr id="65578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9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580" name="グループ化 107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14" name="直線コネクタ 113"/>
              <p:cNvCxnSpPr>
                <a:endCxn id="65579" idx="1"/>
              </p:cNvCxnSpPr>
              <p:nvPr/>
            </p:nvCxnSpPr>
            <p:spPr>
              <a:xfrm>
                <a:off x="678104" y="2825565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>
                <a:endCxn id="65578" idx="1"/>
              </p:cNvCxnSpPr>
              <p:nvPr/>
            </p:nvCxnSpPr>
            <p:spPr>
              <a:xfrm flipV="1">
                <a:off x="678104" y="3499734"/>
                <a:ext cx="590524" cy="475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678104" y="2825565"/>
                <a:ext cx="0" cy="67892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95250" y="3165029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581" name="グループ化 108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10" name="直線コネクタ 109"/>
              <p:cNvCxnSpPr/>
              <p:nvPr/>
            </p:nvCxnSpPr>
            <p:spPr>
              <a:xfrm>
                <a:off x="679065" y="2821693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flipV="1">
                <a:off x="679065" y="3500621"/>
                <a:ext cx="590522" cy="4759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V="1">
                <a:off x="673952" y="2824865"/>
                <a:ext cx="0" cy="68051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rot="5400000" flipV="1">
                <a:off x="295300" y="2769723"/>
                <a:ext cx="3173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5543" name="Oval 4"/>
          <p:cNvSpPr>
            <a:spLocks noChangeArrowheads="1"/>
          </p:cNvSpPr>
          <p:nvPr/>
        </p:nvSpPr>
        <p:spPr bwMode="auto">
          <a:xfrm>
            <a:off x="554355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grpSp>
        <p:nvGrpSpPr>
          <p:cNvPr id="65544" name="グループ化 117"/>
          <p:cNvGrpSpPr>
            <a:grpSpLocks/>
          </p:cNvGrpSpPr>
          <p:nvPr/>
        </p:nvGrpSpPr>
        <p:grpSpPr bwMode="auto">
          <a:xfrm rot="5400000">
            <a:off x="2350294" y="3071019"/>
            <a:ext cx="1984375" cy="1462087"/>
            <a:chOff x="533400" y="2487688"/>
            <a:chExt cx="1850802" cy="1349924"/>
          </a:xfrm>
        </p:grpSpPr>
        <p:sp>
          <p:nvSpPr>
            <p:cNvPr id="65566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7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568" name="グループ化 120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27" name="直線コネクタ 126"/>
              <p:cNvCxnSpPr>
                <a:endCxn id="65567" idx="1"/>
              </p:cNvCxnSpPr>
              <p:nvPr/>
            </p:nvCxnSpPr>
            <p:spPr>
              <a:xfrm>
                <a:off x="679474" y="2821871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>
                <a:endCxn id="65566" idx="1"/>
              </p:cNvCxnSpPr>
              <p:nvPr/>
            </p:nvCxnSpPr>
            <p:spPr>
              <a:xfrm flipV="1">
                <a:off x="679473" y="3500497"/>
                <a:ext cx="591378" cy="439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 flipV="1">
                <a:off x="679474" y="2821871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95249" y="3161917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569" name="グループ化 121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23" name="直線コネクタ 122"/>
              <p:cNvCxnSpPr/>
              <p:nvPr/>
            </p:nvCxnSpPr>
            <p:spPr>
              <a:xfrm>
                <a:off x="684414" y="2828500"/>
                <a:ext cx="58899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 flipV="1">
                <a:off x="684414" y="3504195"/>
                <a:ext cx="588993" cy="439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V="1">
                <a:off x="679645" y="2828500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rot="5400000" flipV="1">
                <a:off x="294261" y="2778392"/>
                <a:ext cx="2931" cy="77737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5545" name="Oval 4"/>
          <p:cNvSpPr>
            <a:spLocks noChangeArrowheads="1"/>
          </p:cNvSpPr>
          <p:nvPr/>
        </p:nvSpPr>
        <p:spPr bwMode="auto">
          <a:xfrm>
            <a:off x="5562600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57" name="Rectangle 9"/>
          <p:cNvSpPr>
            <a:spLocks noChangeArrowheads="1"/>
          </p:cNvSpPr>
          <p:nvPr/>
        </p:nvSpPr>
        <p:spPr bwMode="auto">
          <a:xfrm rot="10800000">
            <a:off x="4583004" y="519005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159" name="Rectangle 9"/>
          <p:cNvSpPr>
            <a:spLocks noChangeArrowheads="1"/>
          </p:cNvSpPr>
          <p:nvPr/>
        </p:nvSpPr>
        <p:spPr bwMode="auto">
          <a:xfrm rot="16200000">
            <a:off x="6258730" y="3399007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161" name="Rectangle 9"/>
          <p:cNvSpPr>
            <a:spLocks noChangeArrowheads="1"/>
          </p:cNvSpPr>
          <p:nvPr/>
        </p:nvSpPr>
        <p:spPr bwMode="auto">
          <a:xfrm rot="10800000">
            <a:off x="4583004" y="236467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64" name="Rectangle 9"/>
          <p:cNvSpPr>
            <a:spLocks noChangeArrowheads="1"/>
          </p:cNvSpPr>
          <p:nvPr/>
        </p:nvSpPr>
        <p:spPr bwMode="auto">
          <a:xfrm rot="16200000">
            <a:off x="3564777" y="340476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65556" name="Oval 4"/>
          <p:cNvSpPr>
            <a:spLocks noChangeArrowheads="1"/>
          </p:cNvSpPr>
          <p:nvPr/>
        </p:nvSpPr>
        <p:spPr bwMode="auto">
          <a:xfrm>
            <a:off x="28670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65557" name="Oval 4"/>
          <p:cNvSpPr>
            <a:spLocks noChangeArrowheads="1"/>
          </p:cNvSpPr>
          <p:nvPr/>
        </p:nvSpPr>
        <p:spPr bwMode="auto">
          <a:xfrm>
            <a:off x="28575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65" name="Rectangle 9"/>
          <p:cNvSpPr>
            <a:spLocks noChangeArrowheads="1"/>
          </p:cNvSpPr>
          <p:nvPr/>
        </p:nvSpPr>
        <p:spPr bwMode="auto">
          <a:xfrm rot="10800000">
            <a:off x="1600200" y="4894653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03</a:t>
            </a:r>
          </a:p>
        </p:txBody>
      </p:sp>
      <p:sp>
        <p:nvSpPr>
          <p:cNvPr id="166" name="Rectangle 9"/>
          <p:cNvSpPr>
            <a:spLocks noChangeArrowheads="1"/>
          </p:cNvSpPr>
          <p:nvPr/>
        </p:nvSpPr>
        <p:spPr bwMode="auto">
          <a:xfrm rot="16200000">
            <a:off x="5925582" y="630932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22</a:t>
            </a:r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 rot="10800000">
            <a:off x="7304317" y="203873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 rot="16200000">
            <a:off x="3227527" y="711912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00</a:t>
            </a:r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8077201" cy="685800"/>
          </a:xfrm>
        </p:spPr>
        <p:txBody>
          <a:bodyPr/>
          <a:lstStyle/>
          <a:p>
            <a:pPr marL="82550"/>
            <a:r>
              <a:rPr lang="en-US" sz="3600" b="1" dirty="0" smtClean="0"/>
              <a:t>Virtual Channels</a:t>
            </a:r>
          </a:p>
        </p:txBody>
      </p:sp>
    </p:spTree>
    <p:extLst>
      <p:ext uri="{BB962C8B-B14F-4D97-AF65-F5344CB8AC3E}">
        <p14:creationId xmlns:p14="http://schemas.microsoft.com/office/powerpoint/2010/main" val="7686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277 L 0.00104 -0.34699 L -0.03681 -0.34838 L -0.03681 -0.4245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-2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L 0.26944 -0.00393 L 0.26944 -0.05578 L 0.32656 -0.05578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2.77778E-6 0.31435 L -0.04288 0.31574 L -0.04288 0.3919 " pathEditMode="relative" ptsTypes="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69 L -0.24305 -0.00348 L -0.24305 -0.05371 L -0.29826 -0.05116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54711C-3959-4F31-8CDA-696656299FAB}" type="slidenum">
              <a:rPr lang="en-US">
                <a:solidFill>
                  <a:prstClr val="black"/>
                </a:solidFill>
              </a:rPr>
              <a:pPr eaLnBrk="1" hangingPunct="1"/>
              <a:t>38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6564" name="グループ化 130"/>
          <p:cNvGrpSpPr>
            <a:grpSpLocks/>
          </p:cNvGrpSpPr>
          <p:nvPr/>
        </p:nvGrpSpPr>
        <p:grpSpPr bwMode="auto">
          <a:xfrm>
            <a:off x="3844925" y="4514850"/>
            <a:ext cx="1851025" cy="1349375"/>
            <a:chOff x="533400" y="2487688"/>
            <a:chExt cx="1850802" cy="1349924"/>
          </a:xfrm>
        </p:grpSpPr>
        <p:sp>
          <p:nvSpPr>
            <p:cNvPr id="66626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627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6628" name="グループ化 133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40" name="直線コネクタ 139"/>
              <p:cNvCxnSpPr>
                <a:endCxn id="66627" idx="1"/>
              </p:cNvCxnSpPr>
              <p:nvPr/>
            </p:nvCxnSpPr>
            <p:spPr>
              <a:xfrm>
                <a:off x="678104" y="2825963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>
                <a:endCxn id="66626" idx="1"/>
              </p:cNvCxnSpPr>
              <p:nvPr/>
            </p:nvCxnSpPr>
            <p:spPr>
              <a:xfrm flipV="1">
                <a:off x="678104" y="3500925"/>
                <a:ext cx="590524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 flipV="1">
                <a:off x="678104" y="28259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95250" y="3165827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629" name="グループ化 134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36" name="直線コネクタ 135"/>
              <p:cNvCxnSpPr/>
              <p:nvPr/>
            </p:nvCxnSpPr>
            <p:spPr>
              <a:xfrm>
                <a:off x="684178" y="2825262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 flipV="1">
                <a:off x="684178" y="3503401"/>
                <a:ext cx="590522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V="1">
                <a:off x="679065" y="2825262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 rot="5400000" flipV="1">
                <a:off x="300411" y="2773690"/>
                <a:ext cx="3176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565" name="グループ化 12"/>
          <p:cNvGrpSpPr>
            <a:grpSpLocks/>
          </p:cNvGrpSpPr>
          <p:nvPr/>
        </p:nvGrpSpPr>
        <p:grpSpPr bwMode="auto">
          <a:xfrm rot="5400000">
            <a:off x="5049838" y="3124200"/>
            <a:ext cx="2016125" cy="1349375"/>
            <a:chOff x="533400" y="2487688"/>
            <a:chExt cx="1850802" cy="1349924"/>
          </a:xfrm>
        </p:grpSpPr>
        <p:sp>
          <p:nvSpPr>
            <p:cNvPr id="66614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615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6616" name="グループ化 11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67" name="直線コネクタ 66"/>
              <p:cNvCxnSpPr>
                <a:endCxn id="66615" idx="1"/>
              </p:cNvCxnSpPr>
              <p:nvPr/>
            </p:nvCxnSpPr>
            <p:spPr>
              <a:xfrm>
                <a:off x="679663" y="2827551"/>
                <a:ext cx="589105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endCxn id="66614" idx="1"/>
              </p:cNvCxnSpPr>
              <p:nvPr/>
            </p:nvCxnSpPr>
            <p:spPr>
              <a:xfrm flipV="1">
                <a:off x="679662" y="3504102"/>
                <a:ext cx="589105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 flipV="1">
                <a:off x="679663" y="2829140"/>
                <a:ext cx="0" cy="67813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95251" y="3165828"/>
                <a:ext cx="58910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617" name="グループ化 99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0" y="2825169"/>
              <a:chExt cx="1362787" cy="680031"/>
            </a:xfrm>
          </p:grpSpPr>
          <p:cxnSp>
            <p:nvCxnSpPr>
              <p:cNvPr id="101" name="直線コネクタ 100"/>
              <p:cNvCxnSpPr/>
              <p:nvPr/>
            </p:nvCxnSpPr>
            <p:spPr>
              <a:xfrm>
                <a:off x="679213" y="2825263"/>
                <a:ext cx="59145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V="1">
                <a:off x="679213" y="3500225"/>
                <a:ext cx="591453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679213" y="28252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>
                <a:stCxn id="66569" idx="0"/>
              </p:cNvCxnSpPr>
              <p:nvPr/>
            </p:nvCxnSpPr>
            <p:spPr>
              <a:xfrm rot="5400000" flipV="1">
                <a:off x="295059" y="2773930"/>
                <a:ext cx="3176" cy="7792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566" name="グループ化 104"/>
          <p:cNvGrpSpPr>
            <a:grpSpLocks/>
          </p:cNvGrpSpPr>
          <p:nvPr/>
        </p:nvGrpSpPr>
        <p:grpSpPr bwMode="auto">
          <a:xfrm>
            <a:off x="3844925" y="1690688"/>
            <a:ext cx="1851025" cy="1350962"/>
            <a:chOff x="533400" y="2487688"/>
            <a:chExt cx="1850802" cy="1349924"/>
          </a:xfrm>
        </p:grpSpPr>
        <p:sp>
          <p:nvSpPr>
            <p:cNvPr id="66602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603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6604" name="グループ化 107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14" name="直線コネクタ 113"/>
              <p:cNvCxnSpPr>
                <a:endCxn id="66603" idx="1"/>
              </p:cNvCxnSpPr>
              <p:nvPr/>
            </p:nvCxnSpPr>
            <p:spPr>
              <a:xfrm>
                <a:off x="678104" y="2825565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>
                <a:endCxn id="66602" idx="1"/>
              </p:cNvCxnSpPr>
              <p:nvPr/>
            </p:nvCxnSpPr>
            <p:spPr>
              <a:xfrm flipV="1">
                <a:off x="678104" y="3499734"/>
                <a:ext cx="590524" cy="475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678104" y="2825565"/>
                <a:ext cx="0" cy="67892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95250" y="3165029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605" name="グループ化 108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10" name="直線コネクタ 109"/>
              <p:cNvCxnSpPr/>
              <p:nvPr/>
            </p:nvCxnSpPr>
            <p:spPr>
              <a:xfrm>
                <a:off x="679065" y="2821693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flipV="1">
                <a:off x="679065" y="3500621"/>
                <a:ext cx="590522" cy="4759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V="1">
                <a:off x="673952" y="2824865"/>
                <a:ext cx="0" cy="68051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rot="5400000" flipV="1">
                <a:off x="295300" y="2769723"/>
                <a:ext cx="3173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6567" name="Oval 4"/>
          <p:cNvSpPr>
            <a:spLocks noChangeArrowheads="1"/>
          </p:cNvSpPr>
          <p:nvPr/>
        </p:nvSpPr>
        <p:spPr bwMode="auto">
          <a:xfrm>
            <a:off x="554355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grpSp>
        <p:nvGrpSpPr>
          <p:cNvPr id="66568" name="グループ化 117"/>
          <p:cNvGrpSpPr>
            <a:grpSpLocks/>
          </p:cNvGrpSpPr>
          <p:nvPr/>
        </p:nvGrpSpPr>
        <p:grpSpPr bwMode="auto">
          <a:xfrm rot="5400000">
            <a:off x="2350294" y="3071019"/>
            <a:ext cx="1984375" cy="1462087"/>
            <a:chOff x="533400" y="2487688"/>
            <a:chExt cx="1850802" cy="1349924"/>
          </a:xfrm>
        </p:grpSpPr>
        <p:sp>
          <p:nvSpPr>
            <p:cNvPr id="66590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591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6592" name="グループ化 120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27" name="直線コネクタ 126"/>
              <p:cNvCxnSpPr>
                <a:endCxn id="66591" idx="1"/>
              </p:cNvCxnSpPr>
              <p:nvPr/>
            </p:nvCxnSpPr>
            <p:spPr>
              <a:xfrm>
                <a:off x="679474" y="2821871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>
                <a:endCxn id="66590" idx="1"/>
              </p:cNvCxnSpPr>
              <p:nvPr/>
            </p:nvCxnSpPr>
            <p:spPr>
              <a:xfrm flipV="1">
                <a:off x="679473" y="3500497"/>
                <a:ext cx="591378" cy="439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 flipV="1">
                <a:off x="679474" y="2821871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95249" y="3161917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593" name="グループ化 121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23" name="直線コネクタ 122"/>
              <p:cNvCxnSpPr/>
              <p:nvPr/>
            </p:nvCxnSpPr>
            <p:spPr>
              <a:xfrm>
                <a:off x="684414" y="2828500"/>
                <a:ext cx="58899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 flipV="1">
                <a:off x="684414" y="3504195"/>
                <a:ext cx="588993" cy="439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V="1">
                <a:off x="679645" y="2828500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rot="5400000" flipV="1">
                <a:off x="294261" y="2778392"/>
                <a:ext cx="2931" cy="77737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6569" name="Oval 4"/>
          <p:cNvSpPr>
            <a:spLocks noChangeArrowheads="1"/>
          </p:cNvSpPr>
          <p:nvPr/>
        </p:nvSpPr>
        <p:spPr bwMode="auto">
          <a:xfrm>
            <a:off x="5562600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57" name="Rectangle 9"/>
          <p:cNvSpPr>
            <a:spLocks noChangeArrowheads="1"/>
          </p:cNvSpPr>
          <p:nvPr/>
        </p:nvSpPr>
        <p:spPr bwMode="auto">
          <a:xfrm rot="10800000">
            <a:off x="4583004" y="519005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159" name="Rectangle 9"/>
          <p:cNvSpPr>
            <a:spLocks noChangeArrowheads="1"/>
          </p:cNvSpPr>
          <p:nvPr/>
        </p:nvSpPr>
        <p:spPr bwMode="auto">
          <a:xfrm rot="16200000">
            <a:off x="6258730" y="3399007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161" name="Rectangle 9"/>
          <p:cNvSpPr>
            <a:spLocks noChangeArrowheads="1"/>
          </p:cNvSpPr>
          <p:nvPr/>
        </p:nvSpPr>
        <p:spPr bwMode="auto">
          <a:xfrm rot="10800000">
            <a:off x="4583004" y="236467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64" name="Rectangle 9"/>
          <p:cNvSpPr>
            <a:spLocks noChangeArrowheads="1"/>
          </p:cNvSpPr>
          <p:nvPr/>
        </p:nvSpPr>
        <p:spPr bwMode="auto">
          <a:xfrm rot="16200000">
            <a:off x="3564777" y="340476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66580" name="Oval 4"/>
          <p:cNvSpPr>
            <a:spLocks noChangeArrowheads="1"/>
          </p:cNvSpPr>
          <p:nvPr/>
        </p:nvSpPr>
        <p:spPr bwMode="auto">
          <a:xfrm>
            <a:off x="28670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66581" name="Oval 4"/>
          <p:cNvSpPr>
            <a:spLocks noChangeArrowheads="1"/>
          </p:cNvSpPr>
          <p:nvPr/>
        </p:nvSpPr>
        <p:spPr bwMode="auto">
          <a:xfrm>
            <a:off x="28575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65" name="Rectangle 9"/>
          <p:cNvSpPr>
            <a:spLocks noChangeArrowheads="1"/>
          </p:cNvSpPr>
          <p:nvPr/>
        </p:nvSpPr>
        <p:spPr bwMode="auto">
          <a:xfrm rot="10800000">
            <a:off x="4584187" y="4507663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03</a:t>
            </a:r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 rot="10800000">
            <a:off x="4583004" y="168555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 rot="16200000">
            <a:off x="2843001" y="3398001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00</a:t>
            </a: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 rot="16200000">
            <a:off x="5588655" y="3398001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22</a:t>
            </a: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8077201" cy="685800"/>
          </a:xfrm>
        </p:spPr>
        <p:txBody>
          <a:bodyPr/>
          <a:lstStyle/>
          <a:p>
            <a:pPr marL="82550"/>
            <a:r>
              <a:rPr lang="en-US" sz="3600" b="1" dirty="0" smtClean="0"/>
              <a:t>Virtual Channels</a:t>
            </a:r>
          </a:p>
        </p:txBody>
      </p:sp>
    </p:spTree>
    <p:extLst>
      <p:ext uri="{BB962C8B-B14F-4D97-AF65-F5344CB8AC3E}">
        <p14:creationId xmlns:p14="http://schemas.microsoft.com/office/powerpoint/2010/main" val="3770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05434 0.00232 L 0.05434 0.05417 L 0.35329 0.05278 " pathEditMode="relative" ptsTypes="AAAA">
                                      <p:cBhvr>
                                        <p:cTn id="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593E-6 L 0.00105 0.0817 L 0.04185 0.0817 L 0.04081 0.2162 L -0.10607 0.21504 " pathEditMode="relative" ptsTypes="AAAAA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24 L 0.00139 -0.07778 L 0.04011 -0.07778 L 0.04011 -0.18936 L 0.04011 -0.3553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グループ化 117"/>
          <p:cNvGrpSpPr>
            <a:grpSpLocks/>
          </p:cNvGrpSpPr>
          <p:nvPr/>
        </p:nvGrpSpPr>
        <p:grpSpPr bwMode="auto">
          <a:xfrm rot="5400000">
            <a:off x="2350294" y="3071019"/>
            <a:ext cx="1984375" cy="1462087"/>
            <a:chOff x="533400" y="2487688"/>
            <a:chExt cx="1850802" cy="1349924"/>
          </a:xfrm>
        </p:grpSpPr>
        <p:sp>
          <p:nvSpPr>
            <p:cNvPr id="67645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6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647" name="グループ化 120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27" name="直線コネクタ 126"/>
              <p:cNvCxnSpPr>
                <a:endCxn id="67646" idx="1"/>
              </p:cNvCxnSpPr>
              <p:nvPr/>
            </p:nvCxnSpPr>
            <p:spPr>
              <a:xfrm>
                <a:off x="679474" y="2821871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>
                <a:endCxn id="67645" idx="1"/>
              </p:cNvCxnSpPr>
              <p:nvPr/>
            </p:nvCxnSpPr>
            <p:spPr>
              <a:xfrm flipV="1">
                <a:off x="679473" y="3500497"/>
                <a:ext cx="591378" cy="439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 flipV="1">
                <a:off x="679474" y="2821871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95249" y="3161917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648" name="グループ化 121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23" name="直線コネクタ 122"/>
              <p:cNvCxnSpPr/>
              <p:nvPr/>
            </p:nvCxnSpPr>
            <p:spPr>
              <a:xfrm>
                <a:off x="684414" y="2828500"/>
                <a:ext cx="58899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 flipV="1">
                <a:off x="684414" y="3504195"/>
                <a:ext cx="588993" cy="439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V="1">
                <a:off x="679645" y="2828500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rot="5400000" flipV="1">
                <a:off x="294261" y="2778392"/>
                <a:ext cx="2931" cy="77737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7587" name="Oval 4"/>
          <p:cNvSpPr>
            <a:spLocks noChangeArrowheads="1"/>
          </p:cNvSpPr>
          <p:nvPr/>
        </p:nvSpPr>
        <p:spPr bwMode="auto">
          <a:xfrm>
            <a:off x="28670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6758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827440-274B-4964-9126-E5275F159EDB}" type="slidenum">
              <a:rPr lang="en-US">
                <a:solidFill>
                  <a:prstClr val="black"/>
                </a:solidFill>
              </a:rPr>
              <a:pPr eaLnBrk="1" hangingPunct="1"/>
              <a:t>39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7590" name="グループ化 130"/>
          <p:cNvGrpSpPr>
            <a:grpSpLocks/>
          </p:cNvGrpSpPr>
          <p:nvPr/>
        </p:nvGrpSpPr>
        <p:grpSpPr bwMode="auto">
          <a:xfrm>
            <a:off x="3844925" y="4514850"/>
            <a:ext cx="1851025" cy="1349375"/>
            <a:chOff x="533400" y="2487688"/>
            <a:chExt cx="1850802" cy="1349924"/>
          </a:xfrm>
        </p:grpSpPr>
        <p:sp>
          <p:nvSpPr>
            <p:cNvPr id="67633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4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635" name="グループ化 133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40" name="直線コネクタ 139"/>
              <p:cNvCxnSpPr>
                <a:endCxn id="67634" idx="1"/>
              </p:cNvCxnSpPr>
              <p:nvPr/>
            </p:nvCxnSpPr>
            <p:spPr>
              <a:xfrm>
                <a:off x="678104" y="2825963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>
                <a:endCxn id="67633" idx="1"/>
              </p:cNvCxnSpPr>
              <p:nvPr/>
            </p:nvCxnSpPr>
            <p:spPr>
              <a:xfrm flipV="1">
                <a:off x="678104" y="3500925"/>
                <a:ext cx="590524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 flipV="1">
                <a:off x="678104" y="28259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95250" y="3165827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636" name="グループ化 134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36" name="直線コネクタ 135"/>
              <p:cNvCxnSpPr/>
              <p:nvPr/>
            </p:nvCxnSpPr>
            <p:spPr>
              <a:xfrm>
                <a:off x="684178" y="2825262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 flipV="1">
                <a:off x="684178" y="3503401"/>
                <a:ext cx="590522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V="1">
                <a:off x="679065" y="2825262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 rot="5400000" flipV="1">
                <a:off x="300411" y="2773690"/>
                <a:ext cx="3176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591" name="グループ化 12"/>
          <p:cNvGrpSpPr>
            <a:grpSpLocks/>
          </p:cNvGrpSpPr>
          <p:nvPr/>
        </p:nvGrpSpPr>
        <p:grpSpPr bwMode="auto">
          <a:xfrm rot="5400000">
            <a:off x="5049838" y="3124200"/>
            <a:ext cx="2016125" cy="1349375"/>
            <a:chOff x="533400" y="2487688"/>
            <a:chExt cx="1850802" cy="1349924"/>
          </a:xfrm>
        </p:grpSpPr>
        <p:sp>
          <p:nvSpPr>
            <p:cNvPr id="67621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2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623" name="グループ化 11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67" name="直線コネクタ 66"/>
              <p:cNvCxnSpPr>
                <a:endCxn id="67622" idx="1"/>
              </p:cNvCxnSpPr>
              <p:nvPr/>
            </p:nvCxnSpPr>
            <p:spPr>
              <a:xfrm>
                <a:off x="679663" y="2827551"/>
                <a:ext cx="589105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endCxn id="67621" idx="1"/>
              </p:cNvCxnSpPr>
              <p:nvPr/>
            </p:nvCxnSpPr>
            <p:spPr>
              <a:xfrm flipV="1">
                <a:off x="679662" y="3504102"/>
                <a:ext cx="589105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 flipV="1">
                <a:off x="679663" y="2829140"/>
                <a:ext cx="0" cy="67813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95251" y="3165828"/>
                <a:ext cx="58910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624" name="グループ化 99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0" y="2825169"/>
              <a:chExt cx="1362787" cy="680031"/>
            </a:xfrm>
          </p:grpSpPr>
          <p:cxnSp>
            <p:nvCxnSpPr>
              <p:cNvPr id="101" name="直線コネクタ 100"/>
              <p:cNvCxnSpPr/>
              <p:nvPr/>
            </p:nvCxnSpPr>
            <p:spPr>
              <a:xfrm>
                <a:off x="679213" y="2825263"/>
                <a:ext cx="59145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V="1">
                <a:off x="679213" y="3500225"/>
                <a:ext cx="591453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679213" y="28252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>
                <a:stCxn id="67594" idx="0"/>
              </p:cNvCxnSpPr>
              <p:nvPr/>
            </p:nvCxnSpPr>
            <p:spPr>
              <a:xfrm rot="5400000" flipV="1">
                <a:off x="295059" y="2773930"/>
                <a:ext cx="3176" cy="7792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592" name="グループ化 104"/>
          <p:cNvGrpSpPr>
            <a:grpSpLocks/>
          </p:cNvGrpSpPr>
          <p:nvPr/>
        </p:nvGrpSpPr>
        <p:grpSpPr bwMode="auto">
          <a:xfrm>
            <a:off x="3844925" y="1690688"/>
            <a:ext cx="1851025" cy="1350962"/>
            <a:chOff x="533400" y="2487688"/>
            <a:chExt cx="1850802" cy="1349924"/>
          </a:xfrm>
        </p:grpSpPr>
        <p:sp>
          <p:nvSpPr>
            <p:cNvPr id="67609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0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611" name="グループ化 107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14" name="直線コネクタ 113"/>
              <p:cNvCxnSpPr>
                <a:endCxn id="67610" idx="1"/>
              </p:cNvCxnSpPr>
              <p:nvPr/>
            </p:nvCxnSpPr>
            <p:spPr>
              <a:xfrm>
                <a:off x="678104" y="2825565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>
                <a:endCxn id="67609" idx="1"/>
              </p:cNvCxnSpPr>
              <p:nvPr/>
            </p:nvCxnSpPr>
            <p:spPr>
              <a:xfrm flipV="1">
                <a:off x="678104" y="3499734"/>
                <a:ext cx="590524" cy="475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678104" y="2825565"/>
                <a:ext cx="0" cy="67892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95250" y="3165029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612" name="グループ化 108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10" name="直線コネクタ 109"/>
              <p:cNvCxnSpPr/>
              <p:nvPr/>
            </p:nvCxnSpPr>
            <p:spPr>
              <a:xfrm>
                <a:off x="679065" y="2821693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flipV="1">
                <a:off x="679065" y="3500621"/>
                <a:ext cx="590522" cy="4759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V="1">
                <a:off x="673952" y="2824865"/>
                <a:ext cx="0" cy="68051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rot="5400000" flipV="1">
                <a:off x="295300" y="2769723"/>
                <a:ext cx="3173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7593" name="Oval 4"/>
          <p:cNvSpPr>
            <a:spLocks noChangeArrowheads="1"/>
          </p:cNvSpPr>
          <p:nvPr/>
        </p:nvSpPr>
        <p:spPr bwMode="auto">
          <a:xfrm>
            <a:off x="554355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67594" name="Oval 4"/>
          <p:cNvSpPr>
            <a:spLocks noChangeArrowheads="1"/>
          </p:cNvSpPr>
          <p:nvPr/>
        </p:nvSpPr>
        <p:spPr bwMode="auto">
          <a:xfrm>
            <a:off x="5562600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59" name="Rectangle 9"/>
          <p:cNvSpPr>
            <a:spLocks noChangeArrowheads="1"/>
          </p:cNvSpPr>
          <p:nvPr/>
        </p:nvSpPr>
        <p:spPr bwMode="auto">
          <a:xfrm rot="10800000">
            <a:off x="6258730" y="3399007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67598" name="Oval 4"/>
          <p:cNvSpPr>
            <a:spLocks noChangeArrowheads="1"/>
          </p:cNvSpPr>
          <p:nvPr/>
        </p:nvSpPr>
        <p:spPr bwMode="auto">
          <a:xfrm>
            <a:off x="28575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 rot="10800000">
            <a:off x="4583004" y="168555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57" name="Rectangle 9"/>
          <p:cNvSpPr>
            <a:spLocks noChangeArrowheads="1"/>
          </p:cNvSpPr>
          <p:nvPr/>
        </p:nvSpPr>
        <p:spPr bwMode="auto">
          <a:xfrm rot="16200000">
            <a:off x="4583004" y="519005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161" name="Rectangle 9"/>
          <p:cNvSpPr>
            <a:spLocks noChangeArrowheads="1"/>
          </p:cNvSpPr>
          <p:nvPr/>
        </p:nvSpPr>
        <p:spPr bwMode="auto">
          <a:xfrm rot="16200000">
            <a:off x="4583004" y="236467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64" name="Rectangle 9"/>
          <p:cNvSpPr>
            <a:spLocks noChangeArrowheads="1"/>
          </p:cNvSpPr>
          <p:nvPr/>
        </p:nvSpPr>
        <p:spPr bwMode="auto">
          <a:xfrm rot="10800000">
            <a:off x="3564777" y="340476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8077201" cy="685800"/>
          </a:xfrm>
        </p:spPr>
        <p:txBody>
          <a:bodyPr/>
          <a:lstStyle/>
          <a:p>
            <a:pPr marL="82550"/>
            <a:r>
              <a:rPr lang="en-US" sz="3600" b="1" dirty="0" smtClean="0"/>
              <a:t>Virtual Channels</a:t>
            </a:r>
          </a:p>
        </p:txBody>
      </p:sp>
    </p:spTree>
    <p:extLst>
      <p:ext uri="{BB962C8B-B14F-4D97-AF65-F5344CB8AC3E}">
        <p14:creationId xmlns:p14="http://schemas.microsoft.com/office/powerpoint/2010/main" val="19044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1.48148E-6 L -0.05903 -0.00417 L -0.05903 -0.05301 L -0.15295 -0.05023 L -0.15399 0.06667 L -0.11111 0.06806 L -0.11111 0.14977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4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0191 0.08009 L -0.03993 0.07893 L -0.03889 0.20671 L 0.05607 0.2081 L 0.05711 0.15903 L 0.11007 0.15903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417 L 0.05608 -0.00278 L 0.05608 -0.05047 L 0.14705 -0.05047 L 0.14792 -0.18241 L 0.11233 -0.18241 L 0.11129 -0.26135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128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8.14815E-6 L -0.00105 -0.07755 L -0.03977 -0.08033 L -0.03977 -0.19862 L -0.13161 -0.20001 L -0.12865 -0.147 L -0.18577 -0.14954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1450" cy="639762"/>
          </a:xfrm>
        </p:spPr>
        <p:txBody>
          <a:bodyPr/>
          <a:lstStyle/>
          <a:p>
            <a:r>
              <a:rPr lang="en-US" sz="3600" b="1" dirty="0" err="1" smtClean="0"/>
              <a:t>NoC</a:t>
            </a:r>
            <a:r>
              <a:rPr lang="en-US" sz="3600" b="1" dirty="0" smtClean="0"/>
              <a:t> Switching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972425" cy="2957383"/>
          </a:xfrm>
        </p:spPr>
        <p:txBody>
          <a:bodyPr/>
          <a:lstStyle/>
          <a:p>
            <a:r>
              <a:rPr lang="en-US" sz="2800" dirty="0" smtClean="0"/>
              <a:t>Switching </a:t>
            </a:r>
            <a:r>
              <a:rPr lang="en-US" sz="2800" dirty="0"/>
              <a:t>techniques define </a:t>
            </a:r>
            <a:r>
              <a:rPr lang="en-US" sz="2800" dirty="0">
                <a:solidFill>
                  <a:srgbClr val="FF0000"/>
                </a:solidFill>
              </a:rPr>
              <a:t>the way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time</a:t>
            </a:r>
            <a:r>
              <a:rPr lang="en-US" sz="2800" dirty="0"/>
              <a:t> of connections between input </a:t>
            </a:r>
            <a:r>
              <a:rPr lang="en-US" sz="2800" dirty="0" smtClean="0"/>
              <a:t>and output </a:t>
            </a:r>
            <a:r>
              <a:rPr lang="en-US" sz="2800" dirty="0"/>
              <a:t>ports inside a </a:t>
            </a:r>
            <a:r>
              <a:rPr lang="en-US" sz="2800" dirty="0" smtClean="0"/>
              <a:t>switch.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Circuit </a:t>
            </a:r>
            <a:r>
              <a:rPr lang="en-US" sz="2800" dirty="0">
                <a:solidFill>
                  <a:srgbClr val="00B0F0"/>
                </a:solidFill>
              </a:rPr>
              <a:t>switched </a:t>
            </a:r>
            <a:r>
              <a:rPr lang="en-US" sz="2800" dirty="0" smtClean="0"/>
              <a:t>networks </a:t>
            </a:r>
            <a:r>
              <a:rPr lang="en-US" sz="2800" dirty="0"/>
              <a:t>reserve </a:t>
            </a:r>
            <a:r>
              <a:rPr lang="en-US" sz="2800" dirty="0" smtClean="0"/>
              <a:t>a physical </a:t>
            </a:r>
            <a:r>
              <a:rPr lang="en-US" sz="2800" dirty="0"/>
              <a:t>path before transmitting the data </a:t>
            </a:r>
            <a:r>
              <a:rPr lang="en-US" sz="2800" dirty="0" smtClean="0"/>
              <a:t>packets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Packet </a:t>
            </a:r>
            <a:r>
              <a:rPr lang="en-US" sz="2800" dirty="0">
                <a:solidFill>
                  <a:srgbClr val="00B0F0"/>
                </a:solidFill>
              </a:rPr>
              <a:t>switched </a:t>
            </a:r>
            <a:r>
              <a:rPr lang="en-US" sz="2800" dirty="0"/>
              <a:t>networks transmit the packets </a:t>
            </a:r>
            <a:r>
              <a:rPr lang="en-US" sz="2800" dirty="0" smtClean="0"/>
              <a:t>without reserving </a:t>
            </a:r>
            <a:r>
              <a:rPr lang="en-US" sz="2800" dirty="0"/>
              <a:t>the entire path.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82EE9-6320-4821-A6ED-CDE0EA0EFEC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5848350" cy="252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グループ化 117"/>
          <p:cNvGrpSpPr>
            <a:grpSpLocks/>
          </p:cNvGrpSpPr>
          <p:nvPr/>
        </p:nvGrpSpPr>
        <p:grpSpPr bwMode="auto">
          <a:xfrm rot="5400000">
            <a:off x="2350294" y="3071019"/>
            <a:ext cx="1984375" cy="1462087"/>
            <a:chOff x="533400" y="2487688"/>
            <a:chExt cx="1850802" cy="1349924"/>
          </a:xfrm>
        </p:grpSpPr>
        <p:sp>
          <p:nvSpPr>
            <p:cNvPr id="68669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70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8671" name="グループ化 120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27" name="直線コネクタ 126"/>
              <p:cNvCxnSpPr>
                <a:endCxn id="68670" idx="1"/>
              </p:cNvCxnSpPr>
              <p:nvPr/>
            </p:nvCxnSpPr>
            <p:spPr>
              <a:xfrm>
                <a:off x="679474" y="2821871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>
                <a:endCxn id="68669" idx="1"/>
              </p:cNvCxnSpPr>
              <p:nvPr/>
            </p:nvCxnSpPr>
            <p:spPr>
              <a:xfrm flipV="1">
                <a:off x="679473" y="3500497"/>
                <a:ext cx="591378" cy="439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 flipV="1">
                <a:off x="679474" y="2821871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95249" y="3161917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672" name="グループ化 121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23" name="直線コネクタ 122"/>
              <p:cNvCxnSpPr/>
              <p:nvPr/>
            </p:nvCxnSpPr>
            <p:spPr>
              <a:xfrm>
                <a:off x="684414" y="2828500"/>
                <a:ext cx="58899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 flipV="1">
                <a:off x="684414" y="3504195"/>
                <a:ext cx="588993" cy="439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V="1">
                <a:off x="679645" y="2828500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rot="5400000" flipV="1">
                <a:off x="294261" y="2778392"/>
                <a:ext cx="2931" cy="77737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8611" name="Oval 4"/>
          <p:cNvSpPr>
            <a:spLocks noChangeArrowheads="1"/>
          </p:cNvSpPr>
          <p:nvPr/>
        </p:nvSpPr>
        <p:spPr bwMode="auto">
          <a:xfrm>
            <a:off x="28670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6675E6-27A8-49CB-A8D5-F4AE0B929EF3}" type="slidenum">
              <a:rPr lang="en-US">
                <a:solidFill>
                  <a:prstClr val="black"/>
                </a:solidFill>
              </a:rPr>
              <a:pPr eaLnBrk="1" hangingPunct="1"/>
              <a:t>40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8614" name="グループ化 130"/>
          <p:cNvGrpSpPr>
            <a:grpSpLocks/>
          </p:cNvGrpSpPr>
          <p:nvPr/>
        </p:nvGrpSpPr>
        <p:grpSpPr bwMode="auto">
          <a:xfrm>
            <a:off x="3844925" y="4514850"/>
            <a:ext cx="1851025" cy="1349375"/>
            <a:chOff x="533400" y="2487688"/>
            <a:chExt cx="1850802" cy="1349924"/>
          </a:xfrm>
        </p:grpSpPr>
        <p:sp>
          <p:nvSpPr>
            <p:cNvPr id="68657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58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8659" name="グループ化 133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40" name="直線コネクタ 139"/>
              <p:cNvCxnSpPr>
                <a:endCxn id="68658" idx="1"/>
              </p:cNvCxnSpPr>
              <p:nvPr/>
            </p:nvCxnSpPr>
            <p:spPr>
              <a:xfrm>
                <a:off x="678104" y="2825963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>
                <a:endCxn id="68657" idx="1"/>
              </p:cNvCxnSpPr>
              <p:nvPr/>
            </p:nvCxnSpPr>
            <p:spPr>
              <a:xfrm flipV="1">
                <a:off x="678104" y="3500925"/>
                <a:ext cx="590524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 flipV="1">
                <a:off x="678104" y="28259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95250" y="3165827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660" name="グループ化 134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36" name="直線コネクタ 135"/>
              <p:cNvCxnSpPr/>
              <p:nvPr/>
            </p:nvCxnSpPr>
            <p:spPr>
              <a:xfrm>
                <a:off x="684178" y="2825262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 flipV="1">
                <a:off x="684178" y="3503401"/>
                <a:ext cx="590522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V="1">
                <a:off x="679065" y="2825262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 rot="5400000" flipV="1">
                <a:off x="300411" y="2773690"/>
                <a:ext cx="3176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615" name="グループ化 12"/>
          <p:cNvGrpSpPr>
            <a:grpSpLocks/>
          </p:cNvGrpSpPr>
          <p:nvPr/>
        </p:nvGrpSpPr>
        <p:grpSpPr bwMode="auto">
          <a:xfrm rot="5400000">
            <a:off x="5049838" y="3124200"/>
            <a:ext cx="2016125" cy="1349375"/>
            <a:chOff x="533400" y="2487688"/>
            <a:chExt cx="1850802" cy="1349924"/>
          </a:xfrm>
        </p:grpSpPr>
        <p:sp>
          <p:nvSpPr>
            <p:cNvPr id="68645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46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8647" name="グループ化 11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67" name="直線コネクタ 66"/>
              <p:cNvCxnSpPr>
                <a:endCxn id="68646" idx="1"/>
              </p:cNvCxnSpPr>
              <p:nvPr/>
            </p:nvCxnSpPr>
            <p:spPr>
              <a:xfrm>
                <a:off x="679663" y="2827551"/>
                <a:ext cx="589105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endCxn id="68645" idx="1"/>
              </p:cNvCxnSpPr>
              <p:nvPr/>
            </p:nvCxnSpPr>
            <p:spPr>
              <a:xfrm flipV="1">
                <a:off x="679662" y="3504102"/>
                <a:ext cx="589105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 flipV="1">
                <a:off x="679663" y="2829140"/>
                <a:ext cx="0" cy="67813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95251" y="3165828"/>
                <a:ext cx="58910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648" name="グループ化 99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0" y="2825169"/>
              <a:chExt cx="1362787" cy="680031"/>
            </a:xfrm>
          </p:grpSpPr>
          <p:cxnSp>
            <p:nvCxnSpPr>
              <p:cNvPr id="101" name="直線コネクタ 100"/>
              <p:cNvCxnSpPr/>
              <p:nvPr/>
            </p:nvCxnSpPr>
            <p:spPr>
              <a:xfrm>
                <a:off x="679213" y="2825263"/>
                <a:ext cx="59145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V="1">
                <a:off x="679213" y="3500225"/>
                <a:ext cx="591453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679213" y="28252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>
                <a:stCxn id="68618" idx="0"/>
              </p:cNvCxnSpPr>
              <p:nvPr/>
            </p:nvCxnSpPr>
            <p:spPr>
              <a:xfrm rot="5400000" flipV="1">
                <a:off x="295059" y="2773930"/>
                <a:ext cx="3176" cy="7792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616" name="グループ化 104"/>
          <p:cNvGrpSpPr>
            <a:grpSpLocks/>
          </p:cNvGrpSpPr>
          <p:nvPr/>
        </p:nvGrpSpPr>
        <p:grpSpPr bwMode="auto">
          <a:xfrm>
            <a:off x="3844925" y="1690688"/>
            <a:ext cx="1851025" cy="1350962"/>
            <a:chOff x="533400" y="2487688"/>
            <a:chExt cx="1850802" cy="1349924"/>
          </a:xfrm>
        </p:grpSpPr>
        <p:sp>
          <p:nvSpPr>
            <p:cNvPr id="68633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34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8635" name="グループ化 107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14" name="直線コネクタ 113"/>
              <p:cNvCxnSpPr>
                <a:endCxn id="68634" idx="1"/>
              </p:cNvCxnSpPr>
              <p:nvPr/>
            </p:nvCxnSpPr>
            <p:spPr>
              <a:xfrm>
                <a:off x="678104" y="2825565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>
                <a:endCxn id="68633" idx="1"/>
              </p:cNvCxnSpPr>
              <p:nvPr/>
            </p:nvCxnSpPr>
            <p:spPr>
              <a:xfrm flipV="1">
                <a:off x="678104" y="3499734"/>
                <a:ext cx="590524" cy="475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678104" y="2825565"/>
                <a:ext cx="0" cy="67892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95250" y="3165029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636" name="グループ化 108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10" name="直線コネクタ 109"/>
              <p:cNvCxnSpPr/>
              <p:nvPr/>
            </p:nvCxnSpPr>
            <p:spPr>
              <a:xfrm>
                <a:off x="679065" y="2821693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flipV="1">
                <a:off x="679065" y="3500621"/>
                <a:ext cx="590522" cy="4759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V="1">
                <a:off x="673952" y="2824865"/>
                <a:ext cx="0" cy="68051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rot="5400000" flipV="1">
                <a:off x="295300" y="2769723"/>
                <a:ext cx="3173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8617" name="Oval 4"/>
          <p:cNvSpPr>
            <a:spLocks noChangeArrowheads="1"/>
          </p:cNvSpPr>
          <p:nvPr/>
        </p:nvSpPr>
        <p:spPr bwMode="auto">
          <a:xfrm>
            <a:off x="554355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68618" name="Oval 4"/>
          <p:cNvSpPr>
            <a:spLocks noChangeArrowheads="1"/>
          </p:cNvSpPr>
          <p:nvPr/>
        </p:nvSpPr>
        <p:spPr bwMode="auto">
          <a:xfrm>
            <a:off x="5562600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68619" name="Oval 4"/>
          <p:cNvSpPr>
            <a:spLocks noChangeArrowheads="1"/>
          </p:cNvSpPr>
          <p:nvPr/>
        </p:nvSpPr>
        <p:spPr bwMode="auto">
          <a:xfrm>
            <a:off x="28575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 rot="16200000">
            <a:off x="4583004" y="168555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57" name="Rectangle 9"/>
          <p:cNvSpPr>
            <a:spLocks noChangeArrowheads="1"/>
          </p:cNvSpPr>
          <p:nvPr/>
        </p:nvSpPr>
        <p:spPr bwMode="auto">
          <a:xfrm rot="16200000">
            <a:off x="5596220" y="3399006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161" name="Rectangle 9"/>
          <p:cNvSpPr>
            <a:spLocks noChangeArrowheads="1"/>
          </p:cNvSpPr>
          <p:nvPr/>
        </p:nvSpPr>
        <p:spPr bwMode="auto">
          <a:xfrm rot="16200000">
            <a:off x="3573170" y="339724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64" name="Rectangle 9"/>
          <p:cNvSpPr>
            <a:spLocks noChangeArrowheads="1"/>
          </p:cNvSpPr>
          <p:nvPr/>
        </p:nvSpPr>
        <p:spPr bwMode="auto">
          <a:xfrm rot="10800000">
            <a:off x="4584818" y="451446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166" name="Rectangle 9"/>
          <p:cNvSpPr>
            <a:spLocks noChangeArrowheads="1"/>
          </p:cNvSpPr>
          <p:nvPr/>
        </p:nvSpPr>
        <p:spPr bwMode="auto">
          <a:xfrm rot="10800000">
            <a:off x="4574856" y="236051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8077201" cy="685800"/>
          </a:xfrm>
        </p:spPr>
        <p:txBody>
          <a:bodyPr/>
          <a:lstStyle/>
          <a:p>
            <a:pPr marL="82550"/>
            <a:r>
              <a:rPr lang="en-US" sz="3600" b="1" dirty="0" smtClean="0"/>
              <a:t>Virtual Channels</a:t>
            </a:r>
          </a:p>
        </p:txBody>
      </p:sp>
    </p:spTree>
    <p:extLst>
      <p:ext uri="{BB962C8B-B14F-4D97-AF65-F5344CB8AC3E}">
        <p14:creationId xmlns:p14="http://schemas.microsoft.com/office/powerpoint/2010/main" val="317607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278 L -0.05503 -0.00533 L -0.05607 0.04768 L -0.14896 0.04907 L -0.15 0.16458 L -0.11024 0.16736 L -0.11024 0.2504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12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552 -0.00139 L 0.05625 0.04768 L 0.14704 0.05046 L 0.25 0.16342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00105 -0.07245 L 0.03263 -0.07361 L 0.03159 -0.18241 L 0.16927 -0.3171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8311 L -0.04288 0.08172 L -0.04184 0.20949 L -0.13472 0.30625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グループ化 117"/>
          <p:cNvGrpSpPr>
            <a:grpSpLocks/>
          </p:cNvGrpSpPr>
          <p:nvPr/>
        </p:nvGrpSpPr>
        <p:grpSpPr bwMode="auto">
          <a:xfrm rot="5400000">
            <a:off x="2350294" y="3071019"/>
            <a:ext cx="1984375" cy="1462087"/>
            <a:chOff x="533400" y="2487688"/>
            <a:chExt cx="1850802" cy="1349924"/>
          </a:xfrm>
        </p:grpSpPr>
        <p:sp>
          <p:nvSpPr>
            <p:cNvPr id="69686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87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9688" name="グループ化 120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27" name="直線コネクタ 126"/>
              <p:cNvCxnSpPr>
                <a:endCxn id="69687" idx="1"/>
              </p:cNvCxnSpPr>
              <p:nvPr/>
            </p:nvCxnSpPr>
            <p:spPr>
              <a:xfrm>
                <a:off x="679474" y="2821871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>
                <a:endCxn id="69686" idx="1"/>
              </p:cNvCxnSpPr>
              <p:nvPr/>
            </p:nvCxnSpPr>
            <p:spPr>
              <a:xfrm flipV="1">
                <a:off x="679473" y="3500497"/>
                <a:ext cx="591378" cy="439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 flipV="1">
                <a:off x="679474" y="2821871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95249" y="3161917"/>
                <a:ext cx="5913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689" name="グループ化 121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23" name="直線コネクタ 122"/>
              <p:cNvCxnSpPr/>
              <p:nvPr/>
            </p:nvCxnSpPr>
            <p:spPr>
              <a:xfrm>
                <a:off x="684414" y="2828500"/>
                <a:ext cx="58899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 flipV="1">
                <a:off x="684414" y="3504195"/>
                <a:ext cx="588993" cy="439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V="1">
                <a:off x="679645" y="2828500"/>
                <a:ext cx="0" cy="680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rot="5400000" flipV="1">
                <a:off x="294261" y="2778392"/>
                <a:ext cx="2931" cy="77737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9635" name="Oval 4"/>
          <p:cNvSpPr>
            <a:spLocks noChangeArrowheads="1"/>
          </p:cNvSpPr>
          <p:nvPr/>
        </p:nvSpPr>
        <p:spPr bwMode="auto">
          <a:xfrm>
            <a:off x="28670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6963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33345F-D202-4A11-8591-E7D4C8E420D5}" type="slidenum">
              <a:rPr lang="en-US">
                <a:solidFill>
                  <a:prstClr val="black"/>
                </a:solidFill>
              </a:rPr>
              <a:pPr eaLnBrk="1" hangingPunct="1"/>
              <a:t>41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9638" name="グループ化 130"/>
          <p:cNvGrpSpPr>
            <a:grpSpLocks/>
          </p:cNvGrpSpPr>
          <p:nvPr/>
        </p:nvGrpSpPr>
        <p:grpSpPr bwMode="auto">
          <a:xfrm>
            <a:off x="3844925" y="4514850"/>
            <a:ext cx="1851025" cy="1349375"/>
            <a:chOff x="533400" y="2487688"/>
            <a:chExt cx="1850802" cy="1349924"/>
          </a:xfrm>
        </p:grpSpPr>
        <p:sp>
          <p:nvSpPr>
            <p:cNvPr id="69674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75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9676" name="グループ化 133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40" name="直線コネクタ 139"/>
              <p:cNvCxnSpPr>
                <a:endCxn id="69675" idx="1"/>
              </p:cNvCxnSpPr>
              <p:nvPr/>
            </p:nvCxnSpPr>
            <p:spPr>
              <a:xfrm>
                <a:off x="678104" y="2825963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>
                <a:endCxn id="69674" idx="1"/>
              </p:cNvCxnSpPr>
              <p:nvPr/>
            </p:nvCxnSpPr>
            <p:spPr>
              <a:xfrm flipV="1">
                <a:off x="678104" y="3500925"/>
                <a:ext cx="590524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 flipV="1">
                <a:off x="678104" y="28259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95250" y="3165827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677" name="グループ化 134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36" name="直線コネクタ 135"/>
              <p:cNvCxnSpPr/>
              <p:nvPr/>
            </p:nvCxnSpPr>
            <p:spPr>
              <a:xfrm>
                <a:off x="684178" y="2825262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 flipV="1">
                <a:off x="684178" y="3503401"/>
                <a:ext cx="590522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V="1">
                <a:off x="679065" y="2825262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 rot="5400000" flipV="1">
                <a:off x="300411" y="2773690"/>
                <a:ext cx="3176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639" name="グループ化 12"/>
          <p:cNvGrpSpPr>
            <a:grpSpLocks/>
          </p:cNvGrpSpPr>
          <p:nvPr/>
        </p:nvGrpSpPr>
        <p:grpSpPr bwMode="auto">
          <a:xfrm rot="5400000">
            <a:off x="5049838" y="3124200"/>
            <a:ext cx="2016125" cy="1349375"/>
            <a:chOff x="533400" y="2487688"/>
            <a:chExt cx="1850802" cy="1349924"/>
          </a:xfrm>
        </p:grpSpPr>
        <p:sp>
          <p:nvSpPr>
            <p:cNvPr id="69662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63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9664" name="グループ化 11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67" name="直線コネクタ 66"/>
              <p:cNvCxnSpPr>
                <a:endCxn id="69663" idx="1"/>
              </p:cNvCxnSpPr>
              <p:nvPr/>
            </p:nvCxnSpPr>
            <p:spPr>
              <a:xfrm>
                <a:off x="679663" y="2827551"/>
                <a:ext cx="589105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endCxn id="69662" idx="1"/>
              </p:cNvCxnSpPr>
              <p:nvPr/>
            </p:nvCxnSpPr>
            <p:spPr>
              <a:xfrm flipV="1">
                <a:off x="679662" y="3504102"/>
                <a:ext cx="589105" cy="476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 flipV="1">
                <a:off x="679663" y="2829140"/>
                <a:ext cx="0" cy="67813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95251" y="3165828"/>
                <a:ext cx="58910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665" name="グループ化 99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0" y="2825169"/>
              <a:chExt cx="1362787" cy="680031"/>
            </a:xfrm>
          </p:grpSpPr>
          <p:cxnSp>
            <p:nvCxnSpPr>
              <p:cNvPr id="101" name="直線コネクタ 100"/>
              <p:cNvCxnSpPr/>
              <p:nvPr/>
            </p:nvCxnSpPr>
            <p:spPr>
              <a:xfrm>
                <a:off x="679213" y="2825263"/>
                <a:ext cx="59145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V="1">
                <a:off x="679213" y="3500225"/>
                <a:ext cx="591453" cy="476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679213" y="2825263"/>
                <a:ext cx="0" cy="67972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>
                <a:stCxn id="69642" idx="0"/>
              </p:cNvCxnSpPr>
              <p:nvPr/>
            </p:nvCxnSpPr>
            <p:spPr>
              <a:xfrm rot="5400000" flipV="1">
                <a:off x="295059" y="2773930"/>
                <a:ext cx="3176" cy="7792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640" name="グループ化 104"/>
          <p:cNvGrpSpPr>
            <a:grpSpLocks/>
          </p:cNvGrpSpPr>
          <p:nvPr/>
        </p:nvGrpSpPr>
        <p:grpSpPr bwMode="auto">
          <a:xfrm>
            <a:off x="3844925" y="1690688"/>
            <a:ext cx="1851025" cy="1350962"/>
            <a:chOff x="533400" y="2487688"/>
            <a:chExt cx="1850802" cy="1349924"/>
          </a:xfrm>
        </p:grpSpPr>
        <p:sp>
          <p:nvSpPr>
            <p:cNvPr id="69650" name="Rectangle 9"/>
            <p:cNvSpPr>
              <a:spLocks noChangeArrowheads="1"/>
            </p:cNvSpPr>
            <p:nvPr/>
          </p:nvSpPr>
          <p:spPr bwMode="auto">
            <a:xfrm>
              <a:off x="1269827" y="3162650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1" name="Rectangle 10"/>
            <p:cNvSpPr>
              <a:spLocks noChangeArrowheads="1"/>
            </p:cNvSpPr>
            <p:nvPr/>
          </p:nvSpPr>
          <p:spPr bwMode="auto">
            <a:xfrm>
              <a:off x="1269827" y="2487688"/>
              <a:ext cx="269986" cy="674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9652" name="グループ化 107"/>
            <p:cNvGrpSpPr>
              <a:grpSpLocks/>
            </p:cNvGrpSpPr>
            <p:nvPr/>
          </p:nvGrpSpPr>
          <p:grpSpPr bwMode="auto">
            <a:xfrm>
              <a:off x="533400" y="2825169"/>
              <a:ext cx="729320" cy="680031"/>
              <a:chOff x="95250" y="2825169"/>
              <a:chExt cx="1174577" cy="680031"/>
            </a:xfrm>
          </p:grpSpPr>
          <p:cxnSp>
            <p:nvCxnSpPr>
              <p:cNvPr id="114" name="直線コネクタ 113"/>
              <p:cNvCxnSpPr>
                <a:endCxn id="69651" idx="1"/>
              </p:cNvCxnSpPr>
              <p:nvPr/>
            </p:nvCxnSpPr>
            <p:spPr>
              <a:xfrm>
                <a:off x="678104" y="2825565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>
                <a:endCxn id="69650" idx="1"/>
              </p:cNvCxnSpPr>
              <p:nvPr/>
            </p:nvCxnSpPr>
            <p:spPr>
              <a:xfrm flipV="1">
                <a:off x="678104" y="3499734"/>
                <a:ext cx="590524" cy="475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678104" y="2825565"/>
                <a:ext cx="0" cy="67892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95250" y="3165029"/>
                <a:ext cx="59052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653" name="グループ化 108"/>
            <p:cNvGrpSpPr>
              <a:grpSpLocks/>
            </p:cNvGrpSpPr>
            <p:nvPr/>
          </p:nvGrpSpPr>
          <p:grpSpPr bwMode="auto">
            <a:xfrm rot="10800000">
              <a:off x="1538018" y="2819400"/>
              <a:ext cx="846184" cy="680031"/>
              <a:chOff x="-92961" y="2825169"/>
              <a:chExt cx="1362788" cy="680031"/>
            </a:xfrm>
          </p:grpSpPr>
          <p:cxnSp>
            <p:nvCxnSpPr>
              <p:cNvPr id="110" name="直線コネクタ 109"/>
              <p:cNvCxnSpPr/>
              <p:nvPr/>
            </p:nvCxnSpPr>
            <p:spPr>
              <a:xfrm>
                <a:off x="679065" y="2821693"/>
                <a:ext cx="59052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flipV="1">
                <a:off x="679065" y="3500621"/>
                <a:ext cx="590522" cy="4759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V="1">
                <a:off x="673952" y="2824865"/>
                <a:ext cx="0" cy="68051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rot="5400000" flipV="1">
                <a:off x="295300" y="2769723"/>
                <a:ext cx="3173" cy="77969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9641" name="Oval 4"/>
          <p:cNvSpPr>
            <a:spLocks noChangeArrowheads="1"/>
          </p:cNvSpPr>
          <p:nvPr/>
        </p:nvSpPr>
        <p:spPr bwMode="auto">
          <a:xfrm>
            <a:off x="554355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69642" name="Oval 4"/>
          <p:cNvSpPr>
            <a:spLocks noChangeArrowheads="1"/>
          </p:cNvSpPr>
          <p:nvPr/>
        </p:nvSpPr>
        <p:spPr bwMode="auto">
          <a:xfrm>
            <a:off x="5562600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69643" name="Oval 4"/>
          <p:cNvSpPr>
            <a:spLocks noChangeArrowheads="1"/>
          </p:cNvSpPr>
          <p:nvPr/>
        </p:nvSpPr>
        <p:spPr bwMode="auto">
          <a:xfrm>
            <a:off x="28575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61" name="Rectangle 9"/>
          <p:cNvSpPr>
            <a:spLocks noChangeArrowheads="1"/>
          </p:cNvSpPr>
          <p:nvPr/>
        </p:nvSpPr>
        <p:spPr bwMode="auto">
          <a:xfrm rot="16200000">
            <a:off x="3573170" y="339724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66" name="Rectangle 9"/>
          <p:cNvSpPr>
            <a:spLocks noChangeArrowheads="1"/>
          </p:cNvSpPr>
          <p:nvPr/>
        </p:nvSpPr>
        <p:spPr bwMode="auto">
          <a:xfrm rot="10800000">
            <a:off x="4574856" y="236051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8077201" cy="685800"/>
          </a:xfrm>
        </p:spPr>
        <p:txBody>
          <a:bodyPr/>
          <a:lstStyle/>
          <a:p>
            <a:pPr marL="82550"/>
            <a:r>
              <a:rPr lang="en-US" sz="3600" b="1" dirty="0" smtClean="0"/>
              <a:t>Virtual Channels</a:t>
            </a:r>
          </a:p>
        </p:txBody>
      </p:sp>
    </p:spTree>
    <p:extLst>
      <p:ext uri="{BB962C8B-B14F-4D97-AF65-F5344CB8AC3E}">
        <p14:creationId xmlns:p14="http://schemas.microsoft.com/office/powerpoint/2010/main" val="27615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8311 L -0.04288 0.08172 L -0.04184 0.20949 L -0.13472 0.30625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05191 0.00254 L -0.05295 -0.0463 L -0.15503 -0.05046 L -0.23767 -0.15116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Summary of </a:t>
            </a:r>
            <a:r>
              <a:rPr lang="en-US" sz="3600" b="1" dirty="0" smtClean="0"/>
              <a:t>Switching Techniques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82EE9-6320-4821-A6ED-CDE0EA0EFEC8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71632"/>
              </p:ext>
            </p:extLst>
          </p:nvPr>
        </p:nvGraphicFramePr>
        <p:xfrm>
          <a:off x="1524000" y="2209800"/>
          <a:ext cx="6934200" cy="29443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6840"/>
                <a:gridCol w="1386840"/>
                <a:gridCol w="1386840"/>
                <a:gridCol w="1386840"/>
                <a:gridCol w="138684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Switching</a:t>
                      </a:r>
                      <a:r>
                        <a:rPr 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Technique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Communication Entity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Path Reservation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Buffer</a:t>
                      </a:r>
                    </a:p>
                    <a:p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Size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Resource Utilization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81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Circuit Switching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Flit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Poor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SAF </a:t>
                      </a:r>
                    </a:p>
                    <a:p>
                      <a:r>
                        <a:rPr lang="en-US" sz="1600" dirty="0" smtClean="0"/>
                        <a:t>Switching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Packer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Large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VCT Switching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Packet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Large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8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Wormhole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Switching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Flit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5105400"/>
            <a:ext cx="3297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Summary of switching techniques</a:t>
            </a:r>
          </a:p>
        </p:txBody>
      </p:sp>
    </p:spTree>
    <p:extLst>
      <p:ext uri="{BB962C8B-B14F-4D97-AF65-F5344CB8AC3E}">
        <p14:creationId xmlns:p14="http://schemas.microsoft.com/office/powerpoint/2010/main" val="36626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791450" cy="1143000"/>
          </a:xfrm>
        </p:spPr>
        <p:txBody>
          <a:bodyPr/>
          <a:lstStyle/>
          <a:p>
            <a:r>
              <a:rPr kumimoji="1" lang="en-US" altLang="ja-JP" sz="7200" dirty="0" smtClean="0">
                <a:solidFill>
                  <a:schemeClr val="tx1"/>
                </a:solidFill>
                <a:effectLst/>
              </a:rPr>
              <a:t>Break + Qs</a:t>
            </a:r>
            <a:endParaRPr kumimoji="1" lang="ja-JP" alt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82EE9-6320-4821-A6ED-CDE0EA0EFEC8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804150" cy="6057900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Part II: NoC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Routing Algorithms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Routing Mechanisms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Switching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/>
              <a:t>Flow Control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Router Architecture</a:t>
            </a:r>
          </a:p>
          <a:p>
            <a:pPr marL="82550" indent="0" algn="ctr">
              <a:buClr>
                <a:srgbClr val="C0654C"/>
              </a:buClr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3600" dirty="0" smtClean="0"/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dirty="0" smtClean="0"/>
              <a:t>Flow Control (FC)</a:t>
            </a:r>
            <a:endParaRPr lang="en-US" sz="3600" b="1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90600" y="3505200"/>
            <a:ext cx="7750175" cy="2362200"/>
          </a:xfrm>
        </p:spPr>
        <p:txBody>
          <a:bodyPr/>
          <a:lstStyle/>
          <a:p>
            <a:pPr>
              <a:buClr>
                <a:srgbClr val="C0654C"/>
              </a:buClr>
            </a:pPr>
            <a:r>
              <a:rPr lang="en-US" sz="2800" smtClean="0"/>
              <a:t>Goal is to use resources as efficient as possible to allow a </a:t>
            </a:r>
            <a:r>
              <a:rPr lang="en-US" sz="2800" u="sng" smtClean="0"/>
              <a:t>high throughput</a:t>
            </a:r>
          </a:p>
          <a:p>
            <a:pPr>
              <a:buClr>
                <a:srgbClr val="C0654C"/>
              </a:buClr>
            </a:pPr>
            <a:endParaRPr lang="en-US" sz="2800" smtClean="0"/>
          </a:p>
          <a:p>
            <a:pPr>
              <a:buClr>
                <a:srgbClr val="C0654C"/>
              </a:buClr>
            </a:pPr>
            <a:r>
              <a:rPr lang="en-US" sz="2800" smtClean="0"/>
              <a:t>A </a:t>
            </a:r>
            <a:r>
              <a:rPr lang="en-US" sz="2800" u="sng" smtClean="0"/>
              <a:t>resource collision </a:t>
            </a:r>
            <a:r>
              <a:rPr lang="en-US" sz="2800" smtClean="0"/>
              <a:t>occurs when a packet P is unable to proceed because some resource it needs is held by another packet.</a:t>
            </a:r>
            <a:endParaRPr lang="en-US" sz="2800" u="sng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3C3132-F0E3-4CCD-95A1-7578F07544B9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1295400" y="1503363"/>
            <a:ext cx="7391400" cy="1816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Comic Sans MS" pitchFamily="66" charset="0"/>
              </a:rPr>
              <a:t>FC determines (1) how resources (Buffers and channel bandwidth) are allocated  and (2) how packet collisions over resources are </a:t>
            </a:r>
            <a:r>
              <a:rPr lang="en-US" sz="2800" dirty="0" smtClean="0">
                <a:latin typeface="Comic Sans MS" pitchFamily="66" charset="0"/>
              </a:rPr>
              <a:t>resolved.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393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dirty="0" smtClean="0"/>
              <a:t>Node Resources</a:t>
            </a:r>
            <a:endParaRPr lang="en-US" sz="36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572000"/>
          </a:xfrm>
        </p:spPr>
        <p:txBody>
          <a:bodyPr/>
          <a:lstStyle/>
          <a:p>
            <a:pPr marL="596900" indent="-514350">
              <a:buClr>
                <a:srgbClr val="C0654C"/>
              </a:buClr>
              <a:buFont typeface="+mj-lt"/>
              <a:buAutoNum type="arabicPeriod"/>
              <a:defRPr/>
            </a:pPr>
            <a:r>
              <a:rPr lang="en-US" b="1" dirty="0" smtClean="0"/>
              <a:t>Control State</a:t>
            </a:r>
          </a:p>
          <a:p>
            <a:pPr lvl="1">
              <a:defRPr/>
            </a:pPr>
            <a:r>
              <a:rPr lang="en-US" sz="2400" dirty="0" smtClean="0"/>
              <a:t>Tracks the resources allocated to the packet in the node and the state of the </a:t>
            </a:r>
            <a:r>
              <a:rPr lang="en-US" dirty="0" smtClean="0"/>
              <a:t>packet</a:t>
            </a:r>
          </a:p>
          <a:p>
            <a:pPr marL="596900" indent="-514350">
              <a:buClr>
                <a:srgbClr val="C0654C"/>
              </a:buClr>
              <a:buFont typeface="+mj-lt"/>
              <a:buAutoNum type="arabicPeriod"/>
              <a:defRPr/>
            </a:pPr>
            <a:r>
              <a:rPr lang="en-US" b="1" dirty="0" smtClean="0"/>
              <a:t>Buffer</a:t>
            </a:r>
          </a:p>
          <a:p>
            <a:pPr lvl="1">
              <a:defRPr/>
            </a:pPr>
            <a:r>
              <a:rPr lang="en-US" sz="2400" dirty="0" smtClean="0"/>
              <a:t>Packet is stored in                                                         a buffer before it is                                                          send to next  node</a:t>
            </a:r>
          </a:p>
          <a:p>
            <a:pPr>
              <a:buClr>
                <a:srgbClr val="C0654C"/>
              </a:buClr>
              <a:defRPr/>
            </a:pPr>
            <a:endParaRPr lang="en-US" dirty="0" smtClean="0"/>
          </a:p>
          <a:p>
            <a:pPr marL="596900" indent="-514350">
              <a:buClr>
                <a:srgbClr val="C0654C"/>
              </a:buClr>
              <a:buFont typeface="+mj-lt"/>
              <a:buAutoNum type="arabicPeriod" startAt="3"/>
              <a:defRPr/>
            </a:pPr>
            <a:r>
              <a:rPr lang="en-US" b="1" dirty="0" smtClean="0"/>
              <a:t>Bandwidth</a:t>
            </a:r>
          </a:p>
          <a:p>
            <a:pPr lvl="1">
              <a:defRPr/>
            </a:pPr>
            <a:r>
              <a:rPr lang="en-US" sz="2400" dirty="0" smtClean="0"/>
              <a:t>To travel to the next node bandwidth has to be allocated for the packet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7FA875-0996-4EDB-A6DB-BF41A66053A0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819400"/>
            <a:ext cx="44704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1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Flow Control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153400" cy="4800600"/>
          </a:xfrm>
        </p:spPr>
        <p:txBody>
          <a:bodyPr/>
          <a:lstStyle/>
          <a:p>
            <a:pPr marL="82550" indent="0">
              <a:buClr>
                <a:srgbClr val="C0654C"/>
              </a:buClr>
              <a:buFont typeface="Wingdings" pitchFamily="2" charset="2"/>
              <a:buNone/>
            </a:pPr>
            <a:r>
              <a:rPr lang="en-US" dirty="0" smtClean="0"/>
              <a:t>NoC Flow Control can be divided into:</a:t>
            </a:r>
          </a:p>
          <a:p>
            <a:pPr marL="596900" indent="-514350">
              <a:buClr>
                <a:srgbClr val="C0654C"/>
              </a:buClr>
              <a:buSzPct val="100000"/>
              <a:buFont typeface="+mj-lt"/>
              <a:buAutoNum type="arabicPeriod"/>
            </a:pPr>
            <a:r>
              <a:rPr lang="en-US" dirty="0" smtClean="0"/>
              <a:t>Bufferless flow control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Packets are either </a:t>
            </a:r>
            <a:r>
              <a:rPr lang="en-US" i="1" dirty="0" smtClean="0">
                <a:solidFill>
                  <a:srgbClr val="0070C0"/>
                </a:solidFill>
              </a:rPr>
              <a:t>dropped </a:t>
            </a:r>
            <a:r>
              <a:rPr lang="en-US" dirty="0" smtClean="0">
                <a:solidFill>
                  <a:srgbClr val="0070C0"/>
                </a:solidFill>
              </a:rPr>
              <a:t>or </a:t>
            </a:r>
            <a:r>
              <a:rPr lang="en-US" i="1" dirty="0" smtClean="0">
                <a:solidFill>
                  <a:srgbClr val="0070C0"/>
                </a:solidFill>
              </a:rPr>
              <a:t>misrouted</a:t>
            </a:r>
          </a:p>
          <a:p>
            <a:pPr marL="403225" lvl="1" indent="0">
              <a:buNone/>
            </a:pPr>
            <a:endParaRPr lang="en-US" i="1" dirty="0" smtClean="0"/>
          </a:p>
          <a:p>
            <a:pPr marL="82550" indent="0">
              <a:buClr>
                <a:srgbClr val="C0654C"/>
              </a:buClr>
              <a:buSzPct val="100000"/>
              <a:buFont typeface="Gill Sans MT" pitchFamily="34" charset="0"/>
              <a:buAutoNum type="arabicPeriod"/>
            </a:pPr>
            <a:r>
              <a:rPr lang="en-US" dirty="0" smtClean="0"/>
              <a:t>Buffered flow control (covered here)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Packets that cannot be routed via the desired channel are stored in buffers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Stop-Go,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ACK/NACK,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Credit-Based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DF29AA-E2BC-4F61-AEE8-76985AE9585A}" type="slidenum">
              <a:rPr lang="en-US" smtClean="0">
                <a:solidFill>
                  <a:prstClr val="black"/>
                </a:solidFill>
              </a:rPr>
              <a:pPr eaLnBrk="1" hangingPunct="1"/>
              <a:t>47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44562"/>
          </a:xfrm>
        </p:spPr>
        <p:txBody>
          <a:bodyPr/>
          <a:lstStyle/>
          <a:p>
            <a:pPr algn="ctr">
              <a:defRPr/>
            </a:pPr>
            <a:r>
              <a:rPr lang="en-US" sz="3600" b="1" dirty="0" err="1" smtClean="0"/>
              <a:t>Bufferless</a:t>
            </a:r>
            <a:r>
              <a:rPr lang="en-US" sz="3600" b="1" dirty="0" smtClean="0"/>
              <a:t> flow Control</a:t>
            </a:r>
            <a:endParaRPr lang="el-GR" sz="36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886200" cy="5257800"/>
          </a:xfrm>
        </p:spPr>
        <p:txBody>
          <a:bodyPr/>
          <a:lstStyle/>
          <a:p>
            <a:r>
              <a:rPr lang="en-US" sz="2600" smtClean="0"/>
              <a:t>Flits can’t wait in routers.</a:t>
            </a:r>
          </a:p>
          <a:p>
            <a:endParaRPr lang="en-US" smtClean="0"/>
          </a:p>
          <a:p>
            <a:r>
              <a:rPr lang="en-US" sz="2600" smtClean="0"/>
              <a:t>Contention is handled by:</a:t>
            </a:r>
          </a:p>
          <a:p>
            <a:pPr lvl="1"/>
            <a:r>
              <a:rPr lang="en-US" sz="2200" smtClean="0"/>
              <a:t>Dropping and retransmitting from the source.</a:t>
            </a:r>
          </a:p>
          <a:p>
            <a:pPr lvl="1"/>
            <a:r>
              <a:rPr lang="en-US" sz="2200" smtClean="0"/>
              <a:t>Deflecting to a free output.</a:t>
            </a:r>
          </a:p>
        </p:txBody>
      </p:sp>
      <p:pic>
        <p:nvPicPr>
          <p:cNvPr id="32772" name="Picture 2" descr="Q:\hpca10_bless\figures\me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2438400"/>
            <a:ext cx="33512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rot="5400000" flipH="1" flipV="1">
            <a:off x="6780213" y="4654550"/>
            <a:ext cx="668338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 flipV="1">
            <a:off x="6781800" y="3435350"/>
            <a:ext cx="668338" cy="1588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H="1" flipV="1">
            <a:off x="7440613" y="4217988"/>
            <a:ext cx="666750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H="1" flipV="1">
            <a:off x="7440613" y="3859213"/>
            <a:ext cx="666750" cy="1587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03265" y="2630788"/>
            <a:ext cx="4429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Cloud"/>
          <p:cNvSpPr>
            <a:spLocks noChangeAspect="1" noEditPoints="1" noChangeArrowheads="1"/>
          </p:cNvSpPr>
          <p:nvPr/>
        </p:nvSpPr>
        <p:spPr bwMode="auto">
          <a:xfrm>
            <a:off x="7239000" y="3208338"/>
            <a:ext cx="1539875" cy="441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contention</a:t>
            </a:r>
            <a:endParaRPr lang="el-GR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03938" y="3865563"/>
            <a:ext cx="668337" cy="1587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07041" y="5093001"/>
            <a:ext cx="4429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 smtClean="0">
                <a:solidFill>
                  <a:prstClr val="black"/>
                </a:solidFill>
              </a:rPr>
              <a:pPr eaLnBrk="1" hangingPunct="1"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C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1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417 0.134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3334 L 0.14167 -0.177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13495 L -0.14584 0.1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92162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/>
              <a:t>Bufferless Flow Control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181100"/>
            <a:ext cx="8080375" cy="33147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No buffers mean </a:t>
            </a:r>
            <a:r>
              <a:rPr lang="en-US" sz="2800" b="1" dirty="0" smtClean="0"/>
              <a:t>less implementation </a:t>
            </a:r>
            <a:r>
              <a:rPr lang="en-US" sz="2800" b="1" dirty="0"/>
              <a:t>cost</a:t>
            </a:r>
          </a:p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/>
              <a:t>more than one </a:t>
            </a:r>
            <a:r>
              <a:rPr lang="en-US" sz="2800" dirty="0" smtClean="0"/>
              <a:t>packet shall </a:t>
            </a:r>
            <a:r>
              <a:rPr lang="en-US" sz="2800" dirty="0"/>
              <a:t>be routed to </a:t>
            </a:r>
            <a:r>
              <a:rPr lang="en-US" sz="2800" dirty="0" smtClean="0"/>
              <a:t>the same </a:t>
            </a:r>
            <a:r>
              <a:rPr lang="en-US" sz="2800" dirty="0"/>
              <a:t>output, one has </a:t>
            </a:r>
            <a:r>
              <a:rPr lang="en-US" sz="2800" dirty="0" smtClean="0"/>
              <a:t>to be</a:t>
            </a:r>
            <a:endParaRPr lang="en-US" sz="2800" dirty="0"/>
          </a:p>
          <a:p>
            <a:pPr lvl="1">
              <a:defRPr/>
            </a:pPr>
            <a:r>
              <a:rPr lang="en-US" sz="2400" dirty="0" smtClean="0"/>
              <a:t>Misrouted </a:t>
            </a:r>
            <a:r>
              <a:rPr lang="en-US" sz="2400" dirty="0"/>
              <a:t>or</a:t>
            </a:r>
          </a:p>
          <a:p>
            <a:pPr lvl="1">
              <a:defRPr/>
            </a:pPr>
            <a:r>
              <a:rPr lang="en-US" sz="2400" dirty="0" smtClean="0"/>
              <a:t>Dropped</a:t>
            </a:r>
            <a:endParaRPr lang="en-US" sz="2400" dirty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 marL="82550" indent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Example</a:t>
            </a:r>
            <a:r>
              <a:rPr lang="en-US" sz="2000" b="1" dirty="0" smtClean="0"/>
              <a:t>:</a:t>
            </a:r>
            <a:r>
              <a:rPr lang="en-US" sz="2000" dirty="0" smtClean="0"/>
              <a:t> 2 packets </a:t>
            </a:r>
            <a:r>
              <a:rPr lang="en-US" sz="2000" dirty="0"/>
              <a:t>A and </a:t>
            </a:r>
            <a:r>
              <a:rPr lang="en-US" sz="2000" dirty="0" smtClean="0"/>
              <a:t>B (</a:t>
            </a:r>
            <a:r>
              <a:rPr lang="en-US" sz="2000" dirty="0"/>
              <a:t>consisting of several flits</a:t>
            </a:r>
            <a:r>
              <a:rPr lang="en-US" sz="2000" dirty="0" smtClean="0"/>
              <a:t>) arrive </a:t>
            </a:r>
            <a:r>
              <a:rPr lang="en-US" sz="2000" dirty="0"/>
              <a:t>at a network node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76B256-A70F-4067-8CDC-41333EFB550C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895600"/>
            <a:ext cx="4232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0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750"/>
            <a:ext cx="7791450" cy="487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 smtClean="0"/>
              <a:t>Circuit Switching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943850" cy="5867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All resources (from source to destination) are allocated to the message prior to transport</a:t>
            </a:r>
          </a:p>
          <a:p>
            <a:pPr lvl="1">
              <a:defRPr/>
            </a:pPr>
            <a:r>
              <a:rPr lang="en-US" dirty="0" smtClean="0"/>
              <a:t>Probe sent into network to reserve resources</a:t>
            </a:r>
          </a:p>
          <a:p>
            <a:pPr>
              <a:defRPr/>
            </a:pPr>
            <a:r>
              <a:rPr lang="en-US" dirty="0" smtClean="0"/>
              <a:t>Once probe sets up circuit</a:t>
            </a:r>
          </a:p>
          <a:p>
            <a:pPr lvl="1">
              <a:defRPr/>
            </a:pPr>
            <a:r>
              <a:rPr lang="en-US" dirty="0" smtClean="0"/>
              <a:t>Message does not need to perform any routing or allocation at each network hop</a:t>
            </a:r>
          </a:p>
          <a:p>
            <a:pPr lvl="1">
              <a:defRPr/>
            </a:pPr>
            <a:r>
              <a:rPr lang="en-US" dirty="0" smtClean="0"/>
              <a:t>Good for transferring large amounts of data</a:t>
            </a:r>
          </a:p>
          <a:p>
            <a:pPr lvl="2">
              <a:defRPr/>
            </a:pPr>
            <a:r>
              <a:rPr lang="en-US" dirty="0" smtClean="0"/>
              <a:t>Can amortize circuit setup cost by sending data with very low per-hop overheads</a:t>
            </a:r>
          </a:p>
          <a:p>
            <a:pPr>
              <a:defRPr/>
            </a:pPr>
            <a:r>
              <a:rPr lang="en-US" dirty="0" smtClean="0"/>
              <a:t>No other message can use those resources until transfer is complete</a:t>
            </a:r>
          </a:p>
          <a:p>
            <a:pPr lvl="1">
              <a:defRPr/>
            </a:pPr>
            <a:r>
              <a:rPr lang="en-US" dirty="0" smtClean="0"/>
              <a:t>Throughput can suffer due setup and hold time for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92162"/>
          </a:xfrm>
        </p:spPr>
        <p:txBody>
          <a:bodyPr/>
          <a:lstStyle/>
          <a:p>
            <a:pPr algn="ctr">
              <a:defRPr/>
            </a:pPr>
            <a:r>
              <a:rPr lang="en-US" sz="3600" b="1" dirty="0"/>
              <a:t>Bufferless 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43850" cy="3048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Packet B is </a:t>
            </a:r>
            <a:r>
              <a:rPr lang="en-US" sz="2800" b="1" dirty="0"/>
              <a:t>dropped </a:t>
            </a:r>
            <a:r>
              <a:rPr lang="en-US" sz="2800" dirty="0"/>
              <a:t>and must be </a:t>
            </a:r>
            <a:r>
              <a:rPr lang="en-US" sz="2800" dirty="0" err="1">
                <a:solidFill>
                  <a:srgbClr val="FF0000"/>
                </a:solidFill>
              </a:rPr>
              <a:t>resended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But, there </a:t>
            </a:r>
            <a:r>
              <a:rPr lang="en-US" sz="2800" dirty="0"/>
              <a:t>must be a </a:t>
            </a:r>
            <a:r>
              <a:rPr lang="en-US" sz="2800" b="1" dirty="0"/>
              <a:t>protocol</a:t>
            </a:r>
            <a:r>
              <a:rPr lang="en-US" sz="2800" dirty="0"/>
              <a:t> that informs the sending node that </a:t>
            </a:r>
            <a:r>
              <a:rPr lang="en-US" sz="2800" dirty="0" smtClean="0"/>
              <a:t>the packet </a:t>
            </a:r>
            <a:r>
              <a:rPr lang="en-US" sz="2800" dirty="0"/>
              <a:t>has been dropped</a:t>
            </a:r>
          </a:p>
          <a:p>
            <a:pPr lvl="1">
              <a:defRPr/>
            </a:pPr>
            <a:r>
              <a:rPr lang="en-US" sz="2400" dirty="0" smtClean="0"/>
              <a:t>Example: Resend </a:t>
            </a:r>
            <a:r>
              <a:rPr lang="en-US" sz="2400" dirty="0"/>
              <a:t>after no </a:t>
            </a:r>
            <a:r>
              <a:rPr lang="en-US" sz="2400" dirty="0" smtClean="0"/>
              <a:t>ACK </a:t>
            </a:r>
            <a:r>
              <a:rPr lang="en-US" sz="2400" dirty="0"/>
              <a:t>has been received within </a:t>
            </a:r>
            <a:r>
              <a:rPr lang="en-US" sz="2400" dirty="0" smtClean="0"/>
              <a:t>a given </a:t>
            </a:r>
            <a:r>
              <a:rPr lang="en-US" sz="2400" dirty="0"/>
              <a:t>time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B51D02-93A7-4C53-A427-5FDBA8FB8C44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82800"/>
            <a:ext cx="4402138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dirty="0"/>
              <a:t>Bufferless 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2133600"/>
          </a:xfrm>
        </p:spPr>
        <p:txBody>
          <a:bodyPr/>
          <a:lstStyle/>
          <a:p>
            <a:pPr>
              <a:defRPr/>
            </a:pPr>
            <a:r>
              <a:rPr lang="en-US" dirty="0"/>
              <a:t>Packet B is </a:t>
            </a:r>
            <a:r>
              <a:rPr lang="en-US" b="1" dirty="0"/>
              <a:t>misrouted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No </a:t>
            </a:r>
            <a:r>
              <a:rPr lang="en-US" dirty="0"/>
              <a:t>further action is required here, </a:t>
            </a:r>
            <a:r>
              <a:rPr lang="en-US" dirty="0" smtClean="0"/>
              <a:t>but at </a:t>
            </a:r>
            <a:r>
              <a:rPr lang="en-US" dirty="0"/>
              <a:t>the receiving node packets have to be </a:t>
            </a:r>
            <a:r>
              <a:rPr lang="en-US" b="1" dirty="0"/>
              <a:t>sorted</a:t>
            </a:r>
            <a:r>
              <a:rPr lang="en-US" dirty="0"/>
              <a:t> </a:t>
            </a:r>
            <a:r>
              <a:rPr lang="en-US" dirty="0" smtClean="0"/>
              <a:t>into original </a:t>
            </a:r>
            <a:r>
              <a:rPr lang="en-US" dirty="0"/>
              <a:t>order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299F5A-7957-44AB-B2CC-BA0F4BEF9A4B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066925"/>
            <a:ext cx="55943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2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33382"/>
            <a:ext cx="7772400" cy="5539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Stop-Go Flow Control</a:t>
            </a:r>
            <a:endParaRPr lang="en-GB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6400800" y="2757488"/>
            <a:ext cx="1763713" cy="241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blackWhite">
          <a:xfrm>
            <a:off x="7053263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blackWhite">
          <a:xfrm>
            <a:off x="6988175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blackWhite">
          <a:xfrm>
            <a:off x="6921500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7" name="Rectangle 8"/>
          <p:cNvSpPr>
            <a:spLocks noChangeArrowheads="1"/>
          </p:cNvSpPr>
          <p:nvPr/>
        </p:nvSpPr>
        <p:spPr bwMode="blackWhite">
          <a:xfrm>
            <a:off x="6858000" y="3278188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Rectangle 9"/>
          <p:cNvSpPr>
            <a:spLocks noChangeArrowheads="1"/>
          </p:cNvSpPr>
          <p:nvPr/>
        </p:nvSpPr>
        <p:spPr bwMode="blackWhite">
          <a:xfrm>
            <a:off x="6791325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9" name="Rectangle 10"/>
          <p:cNvSpPr>
            <a:spLocks noChangeArrowheads="1"/>
          </p:cNvSpPr>
          <p:nvPr/>
        </p:nvSpPr>
        <p:spPr bwMode="blackWhite">
          <a:xfrm>
            <a:off x="6726238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0" name="Rectangle 11"/>
          <p:cNvSpPr>
            <a:spLocks noChangeArrowheads="1"/>
          </p:cNvSpPr>
          <p:nvPr/>
        </p:nvSpPr>
        <p:spPr bwMode="blackWhite">
          <a:xfrm>
            <a:off x="6659563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1" name="Rectangle 12"/>
          <p:cNvSpPr>
            <a:spLocks noChangeArrowheads="1"/>
          </p:cNvSpPr>
          <p:nvPr/>
        </p:nvSpPr>
        <p:spPr bwMode="blackWhite">
          <a:xfrm>
            <a:off x="6594475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2" name="Rectangle 13"/>
          <p:cNvSpPr>
            <a:spLocks noChangeArrowheads="1"/>
          </p:cNvSpPr>
          <p:nvPr/>
        </p:nvSpPr>
        <p:spPr bwMode="blackWhite">
          <a:xfrm>
            <a:off x="6530975" y="3278188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3" name="Rectangle 14"/>
          <p:cNvSpPr>
            <a:spLocks noChangeArrowheads="1"/>
          </p:cNvSpPr>
          <p:nvPr/>
        </p:nvSpPr>
        <p:spPr bwMode="blackWhite">
          <a:xfrm>
            <a:off x="6465888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383" name="Rectangle 15"/>
          <p:cNvSpPr>
            <a:spLocks noChangeArrowheads="1"/>
          </p:cNvSpPr>
          <p:nvPr/>
        </p:nvSpPr>
        <p:spPr bwMode="auto">
          <a:xfrm>
            <a:off x="849313" y="2757488"/>
            <a:ext cx="1697037" cy="241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5" name="Text Box 16"/>
          <p:cNvSpPr txBox="1">
            <a:spLocks noChangeArrowheads="1"/>
          </p:cNvSpPr>
          <p:nvPr/>
        </p:nvSpPr>
        <p:spPr bwMode="auto">
          <a:xfrm>
            <a:off x="6840538" y="2495550"/>
            <a:ext cx="781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prstClr val="black"/>
                </a:solidFill>
              </a:rPr>
              <a:t>receiver</a:t>
            </a:r>
          </a:p>
        </p:txBody>
      </p:sp>
      <p:sp>
        <p:nvSpPr>
          <p:cNvPr id="71696" name="Text Box 17"/>
          <p:cNvSpPr txBox="1">
            <a:spLocks noChangeArrowheads="1"/>
          </p:cNvSpPr>
          <p:nvPr/>
        </p:nvSpPr>
        <p:spPr bwMode="auto">
          <a:xfrm>
            <a:off x="1295400" y="2495550"/>
            <a:ext cx="6905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prstClr val="black"/>
                </a:solidFill>
              </a:rPr>
              <a:t>sender</a:t>
            </a:r>
          </a:p>
        </p:txBody>
      </p:sp>
      <p:sp>
        <p:nvSpPr>
          <p:cNvPr id="70673" name="AutoShape 18"/>
          <p:cNvSpPr>
            <a:spLocks noChangeArrowheads="1"/>
          </p:cNvSpPr>
          <p:nvPr/>
        </p:nvSpPr>
        <p:spPr bwMode="auto">
          <a:xfrm>
            <a:off x="752475" y="1581150"/>
            <a:ext cx="1762125" cy="782638"/>
          </a:xfrm>
          <a:prstGeom prst="roundRect">
            <a:avLst>
              <a:gd name="adj" fmla="val 21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 anchorCtr="1"/>
          <a:lstStyle/>
          <a:p>
            <a:pPr algn="ctr" defTabSz="40798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Sender sends packets whenever </a:t>
            </a:r>
            <a:r>
              <a:rPr lang="en-GB" sz="13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signal is idle</a:t>
            </a:r>
          </a:p>
        </p:txBody>
      </p:sp>
      <p:sp>
        <p:nvSpPr>
          <p:cNvPr id="71698" name="Rectangle 21"/>
          <p:cNvSpPr>
            <a:spLocks noChangeArrowheads="1"/>
          </p:cNvSpPr>
          <p:nvPr/>
        </p:nvSpPr>
        <p:spPr bwMode="invGray">
          <a:xfrm>
            <a:off x="2416175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9" name="Rectangle 22"/>
          <p:cNvSpPr>
            <a:spLocks noChangeArrowheads="1"/>
          </p:cNvSpPr>
          <p:nvPr/>
        </p:nvSpPr>
        <p:spPr bwMode="invGray">
          <a:xfrm>
            <a:off x="2351088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0" name="Rectangle 23"/>
          <p:cNvSpPr>
            <a:spLocks noChangeArrowheads="1"/>
          </p:cNvSpPr>
          <p:nvPr/>
        </p:nvSpPr>
        <p:spPr bwMode="invGray">
          <a:xfrm>
            <a:off x="2286000" y="3278188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1" name="Rectangle 24"/>
          <p:cNvSpPr>
            <a:spLocks noChangeArrowheads="1"/>
          </p:cNvSpPr>
          <p:nvPr/>
        </p:nvSpPr>
        <p:spPr bwMode="invGray">
          <a:xfrm>
            <a:off x="2220913" y="3278188"/>
            <a:ext cx="65087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2" name="Rectangle 25"/>
          <p:cNvSpPr>
            <a:spLocks noChangeArrowheads="1"/>
          </p:cNvSpPr>
          <p:nvPr/>
        </p:nvSpPr>
        <p:spPr bwMode="invGray">
          <a:xfrm>
            <a:off x="2154238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3" name="Rectangle 26"/>
          <p:cNvSpPr>
            <a:spLocks noChangeArrowheads="1"/>
          </p:cNvSpPr>
          <p:nvPr/>
        </p:nvSpPr>
        <p:spPr bwMode="invGray">
          <a:xfrm>
            <a:off x="2089150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4" name="Rectangle 27"/>
          <p:cNvSpPr>
            <a:spLocks noChangeArrowheads="1"/>
          </p:cNvSpPr>
          <p:nvPr/>
        </p:nvSpPr>
        <p:spPr bwMode="auto">
          <a:xfrm>
            <a:off x="2022475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5" name="Rectangle 28"/>
          <p:cNvSpPr>
            <a:spLocks noChangeArrowheads="1"/>
          </p:cNvSpPr>
          <p:nvPr/>
        </p:nvSpPr>
        <p:spPr bwMode="auto">
          <a:xfrm>
            <a:off x="1893888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6" name="Rectangle 29"/>
          <p:cNvSpPr>
            <a:spLocks noChangeArrowheads="1"/>
          </p:cNvSpPr>
          <p:nvPr/>
        </p:nvSpPr>
        <p:spPr bwMode="auto">
          <a:xfrm>
            <a:off x="1828800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7" name="Rectangle 30"/>
          <p:cNvSpPr>
            <a:spLocks noChangeArrowheads="1"/>
          </p:cNvSpPr>
          <p:nvPr/>
        </p:nvSpPr>
        <p:spPr bwMode="auto">
          <a:xfrm>
            <a:off x="1762125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8" name="Rectangle 31"/>
          <p:cNvSpPr>
            <a:spLocks noChangeArrowheads="1"/>
          </p:cNvSpPr>
          <p:nvPr/>
        </p:nvSpPr>
        <p:spPr bwMode="auto">
          <a:xfrm>
            <a:off x="1697038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00" name="Rectangle 32"/>
          <p:cNvSpPr>
            <a:spLocks noChangeArrowheads="1"/>
          </p:cNvSpPr>
          <p:nvPr/>
        </p:nvSpPr>
        <p:spPr bwMode="invGray">
          <a:xfrm>
            <a:off x="2416175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0" name="Line 33"/>
          <p:cNvSpPr>
            <a:spLocks noChangeShapeType="1"/>
          </p:cNvSpPr>
          <p:nvPr/>
        </p:nvSpPr>
        <p:spPr bwMode="auto">
          <a:xfrm>
            <a:off x="2547938" y="3605213"/>
            <a:ext cx="3852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1" name="Line 34"/>
          <p:cNvSpPr>
            <a:spLocks noChangeShapeType="1"/>
          </p:cNvSpPr>
          <p:nvPr/>
        </p:nvSpPr>
        <p:spPr bwMode="auto">
          <a:xfrm flipH="1">
            <a:off x="2547938" y="4473575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2" name="Rectangle 35"/>
          <p:cNvSpPr>
            <a:spLocks noChangeArrowheads="1"/>
          </p:cNvSpPr>
          <p:nvPr/>
        </p:nvSpPr>
        <p:spPr bwMode="auto">
          <a:xfrm>
            <a:off x="1631950" y="3278188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3" name="Line 36"/>
          <p:cNvSpPr>
            <a:spLocks noChangeShapeType="1"/>
          </p:cNvSpPr>
          <p:nvPr/>
        </p:nvSpPr>
        <p:spPr bwMode="auto">
          <a:xfrm>
            <a:off x="8164513" y="3540125"/>
            <a:ext cx="847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4" name="Rectangle 37"/>
          <p:cNvSpPr>
            <a:spLocks noChangeArrowheads="1"/>
          </p:cNvSpPr>
          <p:nvPr/>
        </p:nvSpPr>
        <p:spPr bwMode="blackWhite">
          <a:xfrm>
            <a:off x="1566863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5" name="Rectangle 38"/>
          <p:cNvSpPr>
            <a:spLocks noChangeArrowheads="1"/>
          </p:cNvSpPr>
          <p:nvPr/>
        </p:nvSpPr>
        <p:spPr bwMode="blackWhite">
          <a:xfrm>
            <a:off x="1500188" y="3278188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6" name="Rectangle 39"/>
          <p:cNvSpPr>
            <a:spLocks noChangeArrowheads="1"/>
          </p:cNvSpPr>
          <p:nvPr/>
        </p:nvSpPr>
        <p:spPr bwMode="auto">
          <a:xfrm>
            <a:off x="1960563" y="3278188"/>
            <a:ext cx="65087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7" name="Rectangle 50"/>
          <p:cNvSpPr>
            <a:spLocks noChangeArrowheads="1"/>
          </p:cNvSpPr>
          <p:nvPr/>
        </p:nvSpPr>
        <p:spPr bwMode="invGray">
          <a:xfrm>
            <a:off x="1697038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8" name="Rectangle 51"/>
          <p:cNvSpPr>
            <a:spLocks noChangeArrowheads="1"/>
          </p:cNvSpPr>
          <p:nvPr/>
        </p:nvSpPr>
        <p:spPr bwMode="invGray">
          <a:xfrm>
            <a:off x="1762125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9" name="Rectangle 52"/>
          <p:cNvSpPr>
            <a:spLocks noChangeArrowheads="1"/>
          </p:cNvSpPr>
          <p:nvPr/>
        </p:nvSpPr>
        <p:spPr bwMode="invGray">
          <a:xfrm>
            <a:off x="1633538" y="3278188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21" name="Rectangle 53"/>
          <p:cNvSpPr>
            <a:spLocks noChangeArrowheads="1"/>
          </p:cNvSpPr>
          <p:nvPr/>
        </p:nvSpPr>
        <p:spPr bwMode="invGray">
          <a:xfrm>
            <a:off x="2349500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22" name="Rectangle 54"/>
          <p:cNvSpPr>
            <a:spLocks noChangeArrowheads="1"/>
          </p:cNvSpPr>
          <p:nvPr/>
        </p:nvSpPr>
        <p:spPr bwMode="invGray">
          <a:xfrm>
            <a:off x="2286000" y="3278188"/>
            <a:ext cx="65088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23" name="Rectangle 55"/>
          <p:cNvSpPr>
            <a:spLocks noChangeArrowheads="1"/>
          </p:cNvSpPr>
          <p:nvPr/>
        </p:nvSpPr>
        <p:spPr bwMode="invGray">
          <a:xfrm>
            <a:off x="2220913" y="3278188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24" name="Rectangle 56"/>
          <p:cNvSpPr>
            <a:spLocks noChangeArrowheads="1"/>
          </p:cNvSpPr>
          <p:nvPr/>
        </p:nvSpPr>
        <p:spPr bwMode="invGray">
          <a:xfrm>
            <a:off x="2155825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25" name="Rectangle 57"/>
          <p:cNvSpPr>
            <a:spLocks noChangeArrowheads="1"/>
          </p:cNvSpPr>
          <p:nvPr/>
        </p:nvSpPr>
        <p:spPr bwMode="invGray">
          <a:xfrm>
            <a:off x="2089150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26" name="Rectangle 58"/>
          <p:cNvSpPr>
            <a:spLocks noChangeArrowheads="1"/>
          </p:cNvSpPr>
          <p:nvPr/>
        </p:nvSpPr>
        <p:spPr bwMode="invGray">
          <a:xfrm>
            <a:off x="2022475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27" name="Rectangle 59"/>
          <p:cNvSpPr>
            <a:spLocks noChangeArrowheads="1"/>
          </p:cNvSpPr>
          <p:nvPr/>
        </p:nvSpPr>
        <p:spPr bwMode="invGray">
          <a:xfrm>
            <a:off x="1960563" y="3278188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28" name="Rectangle 60"/>
          <p:cNvSpPr>
            <a:spLocks noChangeArrowheads="1"/>
          </p:cNvSpPr>
          <p:nvPr/>
        </p:nvSpPr>
        <p:spPr bwMode="invGray">
          <a:xfrm>
            <a:off x="1893888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429" name="Rectangle 61"/>
          <p:cNvSpPr>
            <a:spLocks noChangeArrowheads="1"/>
          </p:cNvSpPr>
          <p:nvPr/>
        </p:nvSpPr>
        <p:spPr bwMode="invGray">
          <a:xfrm>
            <a:off x="1828800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10430" name="Group 62"/>
          <p:cNvGrpSpPr>
            <a:grpSpLocks/>
          </p:cNvGrpSpPr>
          <p:nvPr/>
        </p:nvGrpSpPr>
        <p:grpSpPr bwMode="auto">
          <a:xfrm>
            <a:off x="7707313" y="3275013"/>
            <a:ext cx="1347787" cy="1481137"/>
            <a:chOff x="5352" y="2560"/>
            <a:chExt cx="936" cy="1028"/>
          </a:xfrm>
        </p:grpSpPr>
        <p:sp>
          <p:nvSpPr>
            <p:cNvPr id="71749" name="Text Box 63"/>
            <p:cNvSpPr txBox="1">
              <a:spLocks noChangeArrowheads="1"/>
            </p:cNvSpPr>
            <p:nvPr/>
          </p:nvSpPr>
          <p:spPr bwMode="hidden">
            <a:xfrm>
              <a:off x="5352" y="2560"/>
              <a:ext cx="2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2900" b="1">
                  <a:solidFill>
                    <a:srgbClr val="FF0000"/>
                  </a:solidFill>
                  <a:latin typeface="Tahoma" pitchFamily="34" charset="0"/>
                </a:rPr>
                <a:t>X</a:t>
              </a:r>
            </a:p>
          </p:txBody>
        </p:sp>
        <p:sp>
          <p:nvSpPr>
            <p:cNvPr id="71750" name="Rectangle 64"/>
            <p:cNvSpPr>
              <a:spLocks noChangeArrowheads="1"/>
            </p:cNvSpPr>
            <p:nvPr/>
          </p:nvSpPr>
          <p:spPr bwMode="hidden">
            <a:xfrm>
              <a:off x="5378" y="3214"/>
              <a:ext cx="910" cy="374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 anchor="ctr">
              <a:spAutoFit/>
            </a:bodyPr>
            <a:lstStyle/>
            <a:p>
              <a:pPr algn="ctr" defTabSz="8286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Tahoma" pitchFamily="34" charset="0"/>
                  <a:cs typeface="Arial" pitchFamily="34" charset="0"/>
                </a:rPr>
                <a:t>Queue is</a:t>
              </a:r>
            </a:p>
            <a:p>
              <a:pPr algn="ctr" defTabSz="8286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Tahoma" pitchFamily="34" charset="0"/>
                  <a:cs typeface="Arial" pitchFamily="34" charset="0"/>
                </a:rPr>
                <a:t>not serviced</a:t>
              </a:r>
            </a:p>
          </p:txBody>
        </p:sp>
        <p:sp>
          <p:nvSpPr>
            <p:cNvPr id="71751" name="Line 65"/>
            <p:cNvSpPr>
              <a:spLocks noChangeShapeType="1"/>
            </p:cNvSpPr>
            <p:nvPr/>
          </p:nvSpPr>
          <p:spPr bwMode="hidden">
            <a:xfrm flipH="1" flipV="1">
              <a:off x="5579" y="2925"/>
              <a:ext cx="18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730" name="Text Box 66"/>
          <p:cNvSpPr txBox="1">
            <a:spLocks noChangeArrowheads="1"/>
          </p:cNvSpPr>
          <p:nvPr/>
        </p:nvSpPr>
        <p:spPr bwMode="auto">
          <a:xfrm>
            <a:off x="3462338" y="3822700"/>
            <a:ext cx="1814512" cy="30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500" b="1">
                <a:solidFill>
                  <a:prstClr val="black"/>
                </a:solidFill>
                <a:latin typeface="Tahoma" pitchFamily="34" charset="0"/>
              </a:rPr>
              <a:t>pipelined transfer</a:t>
            </a:r>
          </a:p>
        </p:txBody>
      </p:sp>
      <p:sp>
        <p:nvSpPr>
          <p:cNvPr id="71731" name="Rectangle 67"/>
          <p:cNvSpPr>
            <a:spLocks noChangeArrowheads="1"/>
          </p:cNvSpPr>
          <p:nvPr/>
        </p:nvSpPr>
        <p:spPr bwMode="auto">
          <a:xfrm>
            <a:off x="6019800" y="6591300"/>
            <a:ext cx="3124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© </a:t>
            </a:r>
            <a:r>
              <a:rPr lang="en-US" sz="500" i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T.M. Pinkston, J. Duato, with major contributions by J. Filch</a:t>
            </a:r>
          </a:p>
        </p:txBody>
      </p:sp>
      <p:sp>
        <p:nvSpPr>
          <p:cNvPr id="717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CF3D80-4E28-4972-B1AC-B92D29B8174A}" type="slidenum">
              <a:rPr lang="en-US">
                <a:solidFill>
                  <a:prstClr val="black"/>
                </a:solidFill>
              </a:rPr>
              <a:pPr eaLnBrk="1" hangingPunct="1"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33" name="Line 34"/>
          <p:cNvSpPr>
            <a:spLocks noChangeShapeType="1"/>
          </p:cNvSpPr>
          <p:nvPr/>
        </p:nvSpPr>
        <p:spPr bwMode="auto">
          <a:xfrm flipH="1">
            <a:off x="2546350" y="4876800"/>
            <a:ext cx="3852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4" name="Text Box 16"/>
          <p:cNvSpPr txBox="1">
            <a:spLocks noChangeArrowheads="1"/>
          </p:cNvSpPr>
          <p:nvPr/>
        </p:nvSpPr>
        <p:spPr bwMode="auto">
          <a:xfrm>
            <a:off x="4108450" y="4473575"/>
            <a:ext cx="4254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prstClr val="black"/>
                </a:solidFill>
              </a:rPr>
              <a:t>GO</a:t>
            </a:r>
          </a:p>
        </p:txBody>
      </p:sp>
      <p:sp>
        <p:nvSpPr>
          <p:cNvPr id="71735" name="Text Box 16"/>
          <p:cNvSpPr txBox="1">
            <a:spLocks noChangeArrowheads="1"/>
          </p:cNvSpPr>
          <p:nvPr/>
        </p:nvSpPr>
        <p:spPr bwMode="auto">
          <a:xfrm>
            <a:off x="4032250" y="4913313"/>
            <a:ext cx="6159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prstClr val="black"/>
                </a:solidFill>
              </a:rPr>
              <a:t>STOP</a:t>
            </a:r>
          </a:p>
        </p:txBody>
      </p:sp>
      <p:sp>
        <p:nvSpPr>
          <p:cNvPr id="71736" name="Line 34"/>
          <p:cNvSpPr>
            <a:spLocks noChangeShapeType="1"/>
          </p:cNvSpPr>
          <p:nvPr/>
        </p:nvSpPr>
        <p:spPr bwMode="auto">
          <a:xfrm flipV="1">
            <a:off x="6692900" y="3473450"/>
            <a:ext cx="1588" cy="1012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 flipH="1">
            <a:off x="2547938" y="4476750"/>
            <a:ext cx="3852862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4110038" y="4475163"/>
            <a:ext cx="42386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srgbClr val="00B050"/>
                </a:solidFill>
              </a:rPr>
              <a:t>GO</a:t>
            </a: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2547938" y="4876800"/>
            <a:ext cx="38528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4033838" y="4913313"/>
            <a:ext cx="6159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79" name="AutoShape 70"/>
          <p:cNvSpPr>
            <a:spLocks noChangeArrowheads="1"/>
          </p:cNvSpPr>
          <p:nvPr/>
        </p:nvSpPr>
        <p:spPr bwMode="auto">
          <a:xfrm>
            <a:off x="6291263" y="1430338"/>
            <a:ext cx="1938337" cy="954087"/>
          </a:xfrm>
          <a:prstGeom prst="roundRect">
            <a:avLst>
              <a:gd name="adj" fmla="val 21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 anchorCtr="1"/>
          <a:lstStyle/>
          <a:p>
            <a:pPr algn="ctr" defTabSz="40798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Receiver sends Issues a STOP signal when </a:t>
            </a:r>
            <a:r>
              <a:rPr lang="en-GB" sz="1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STOP threshold </a:t>
            </a: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reached</a:t>
            </a:r>
          </a:p>
        </p:txBody>
      </p:sp>
      <p:sp>
        <p:nvSpPr>
          <p:cNvPr id="80" name="AutoShape 18"/>
          <p:cNvSpPr>
            <a:spLocks noChangeArrowheads="1"/>
          </p:cNvSpPr>
          <p:nvPr/>
        </p:nvSpPr>
        <p:spPr bwMode="auto">
          <a:xfrm>
            <a:off x="739775" y="1581150"/>
            <a:ext cx="1762125" cy="782638"/>
          </a:xfrm>
          <a:prstGeom prst="roundRect">
            <a:avLst>
              <a:gd name="adj" fmla="val 21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 anchorCtr="1"/>
          <a:lstStyle/>
          <a:p>
            <a:pPr algn="ctr" defTabSz="40798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Sender suspends injecting flits</a:t>
            </a:r>
            <a:endParaRPr lang="en-GB" sz="13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3" name="Rectangle 50"/>
          <p:cNvSpPr>
            <a:spLocks noChangeArrowheads="1"/>
          </p:cNvSpPr>
          <p:nvPr/>
        </p:nvSpPr>
        <p:spPr bwMode="invGray">
          <a:xfrm>
            <a:off x="1563688" y="3278188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4" name="Rectangle 52"/>
          <p:cNvSpPr>
            <a:spLocks noChangeArrowheads="1"/>
          </p:cNvSpPr>
          <p:nvPr/>
        </p:nvSpPr>
        <p:spPr bwMode="invGray">
          <a:xfrm>
            <a:off x="1500188" y="3278188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63"/>
          <p:cNvSpPr txBox="1">
            <a:spLocks noChangeArrowheads="1"/>
          </p:cNvSpPr>
          <p:nvPr/>
        </p:nvSpPr>
        <p:spPr bwMode="hidden">
          <a:xfrm>
            <a:off x="2484438" y="3319463"/>
            <a:ext cx="4159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900" b="1">
                <a:solidFill>
                  <a:srgbClr val="FF0000"/>
                </a:solidFill>
                <a:latin typeface="Tahoma" pitchFamily="34" charset="0"/>
              </a:rPr>
              <a:t>X</a:t>
            </a:r>
          </a:p>
        </p:txBody>
      </p:sp>
      <p:sp>
        <p:nvSpPr>
          <p:cNvPr id="71746" name="Line 34"/>
          <p:cNvSpPr>
            <a:spLocks noChangeShapeType="1"/>
          </p:cNvSpPr>
          <p:nvPr/>
        </p:nvSpPr>
        <p:spPr bwMode="auto">
          <a:xfrm flipH="1" flipV="1">
            <a:off x="6958013" y="3475038"/>
            <a:ext cx="0" cy="1011237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7" name="Text Box 16"/>
          <p:cNvSpPr txBox="1">
            <a:spLocks noChangeArrowheads="1"/>
          </p:cNvSpPr>
          <p:nvPr/>
        </p:nvSpPr>
        <p:spPr bwMode="auto">
          <a:xfrm rot="-5400000">
            <a:off x="6534944" y="3840956"/>
            <a:ext cx="10636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100" b="1">
                <a:solidFill>
                  <a:srgbClr val="00B050"/>
                </a:solidFill>
              </a:rPr>
              <a:t>GO threshold</a:t>
            </a:r>
          </a:p>
        </p:txBody>
      </p:sp>
      <p:sp>
        <p:nvSpPr>
          <p:cNvPr id="71748" name="Text Box 16"/>
          <p:cNvSpPr txBox="1">
            <a:spLocks noChangeArrowheads="1"/>
          </p:cNvSpPr>
          <p:nvPr/>
        </p:nvSpPr>
        <p:spPr bwMode="auto">
          <a:xfrm rot="-5400000">
            <a:off x="5981701" y="3913187"/>
            <a:ext cx="12303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100" b="1">
                <a:solidFill>
                  <a:srgbClr val="FF0000"/>
                </a:solidFill>
              </a:rPr>
              <a:t>STOP threshold</a:t>
            </a:r>
          </a:p>
        </p:txBody>
      </p:sp>
    </p:spTree>
    <p:extLst>
      <p:ext uri="{BB962C8B-B14F-4D97-AF65-F5344CB8AC3E}">
        <p14:creationId xmlns:p14="http://schemas.microsoft.com/office/powerpoint/2010/main" val="2322921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10" dur="5000" fill="hold"/>
                                        <p:tgtEl>
                                          <p:spTgt spid="121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12" dur="5000" fill="hold"/>
                                        <p:tgtEl>
                                          <p:spTgt spid="121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14" dur="5000" fill="hold"/>
                                        <p:tgtEl>
                                          <p:spTgt spid="121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16" dur="50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18" dur="5000" fill="hold"/>
                                        <p:tgtEl>
                                          <p:spTgt spid="121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20" dur="5000" fill="hold"/>
                                        <p:tgtEl>
                                          <p:spTgt spid="1210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22" dur="5000" fill="hold"/>
                                        <p:tgtEl>
                                          <p:spTgt spid="1210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24" dur="5000" fill="hold"/>
                                        <p:tgtEl>
                                          <p:spTgt spid="121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26" dur="5000" fill="hold"/>
                                        <p:tgtEl>
                                          <p:spTgt spid="121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28" dur="5000" fill="hold"/>
                                        <p:tgtEl>
                                          <p:spTgt spid="1210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3" grpId="0" animBg="1"/>
      <p:bldP spid="1210400" grpId="0" animBg="1"/>
      <p:bldP spid="1210421" grpId="0" animBg="1"/>
      <p:bldP spid="1210422" grpId="0" animBg="1"/>
      <p:bldP spid="1210423" grpId="0" animBg="1"/>
      <p:bldP spid="1210424" grpId="0" animBg="1"/>
      <p:bldP spid="1210425" grpId="0" animBg="1"/>
      <p:bldP spid="1210426" grpId="0" animBg="1"/>
      <p:bldP spid="1210427" grpId="0" animBg="1"/>
      <p:bldP spid="1210428" grpId="0" animBg="1"/>
      <p:bldP spid="1210429" grpId="0" animBg="1"/>
      <p:bldP spid="75" grpId="0" animBg="1"/>
      <p:bldP spid="76" grpId="0"/>
      <p:bldP spid="77" grpId="0" animBg="1"/>
      <p:bldP spid="78" grpId="0"/>
      <p:bldP spid="79" grpId="0" animBg="1"/>
      <p:bldP spid="80" grpId="0" animBg="1"/>
      <p:bldP spid="8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33382"/>
            <a:ext cx="7772400" cy="5539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Stop-Go Flow Control</a:t>
            </a:r>
            <a:endParaRPr lang="en-GB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6400800" y="2757488"/>
            <a:ext cx="1763713" cy="241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0383" name="Rectangle 15"/>
          <p:cNvSpPr>
            <a:spLocks noChangeArrowheads="1"/>
          </p:cNvSpPr>
          <p:nvPr/>
        </p:nvSpPr>
        <p:spPr bwMode="auto">
          <a:xfrm>
            <a:off x="849313" y="2757488"/>
            <a:ext cx="1697037" cy="241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09" name="Text Box 16"/>
          <p:cNvSpPr txBox="1">
            <a:spLocks noChangeArrowheads="1"/>
          </p:cNvSpPr>
          <p:nvPr/>
        </p:nvSpPr>
        <p:spPr bwMode="auto">
          <a:xfrm>
            <a:off x="6840538" y="2495550"/>
            <a:ext cx="781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prstClr val="black"/>
                </a:solidFill>
              </a:rPr>
              <a:t>receiver</a:t>
            </a:r>
          </a:p>
        </p:txBody>
      </p:sp>
      <p:sp>
        <p:nvSpPr>
          <p:cNvPr id="72710" name="Text Box 17"/>
          <p:cNvSpPr txBox="1">
            <a:spLocks noChangeArrowheads="1"/>
          </p:cNvSpPr>
          <p:nvPr/>
        </p:nvSpPr>
        <p:spPr bwMode="auto">
          <a:xfrm>
            <a:off x="1295400" y="2495550"/>
            <a:ext cx="6905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prstClr val="black"/>
                </a:solidFill>
              </a:rPr>
              <a:t>sender</a:t>
            </a:r>
          </a:p>
        </p:txBody>
      </p:sp>
      <p:sp>
        <p:nvSpPr>
          <p:cNvPr id="72711" name="AutoShape 18"/>
          <p:cNvSpPr>
            <a:spLocks noChangeArrowheads="1"/>
          </p:cNvSpPr>
          <p:nvPr/>
        </p:nvSpPr>
        <p:spPr bwMode="auto">
          <a:xfrm>
            <a:off x="774700" y="1581150"/>
            <a:ext cx="1762125" cy="782638"/>
          </a:xfrm>
          <a:prstGeom prst="roundRect">
            <a:avLst>
              <a:gd name="adj" fmla="val 21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 anchorCtr="1"/>
          <a:lstStyle/>
          <a:p>
            <a:pPr algn="ctr" defTabSz="40798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Sender suspends sending packets whenever </a:t>
            </a:r>
            <a:r>
              <a:rPr lang="en-GB" sz="13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STOP </a:t>
            </a: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signal is idle</a:t>
            </a:r>
          </a:p>
        </p:txBody>
      </p:sp>
      <p:sp>
        <p:nvSpPr>
          <p:cNvPr id="72712" name="Line 34"/>
          <p:cNvSpPr>
            <a:spLocks noChangeShapeType="1"/>
          </p:cNvSpPr>
          <p:nvPr/>
        </p:nvSpPr>
        <p:spPr bwMode="auto">
          <a:xfrm flipH="1">
            <a:off x="2547938" y="4473575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13" name="Line 36"/>
          <p:cNvSpPr>
            <a:spLocks noChangeShapeType="1"/>
          </p:cNvSpPr>
          <p:nvPr/>
        </p:nvSpPr>
        <p:spPr bwMode="auto">
          <a:xfrm>
            <a:off x="8164513" y="3540125"/>
            <a:ext cx="847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14" name="Text Box 66"/>
          <p:cNvSpPr txBox="1">
            <a:spLocks noChangeArrowheads="1"/>
          </p:cNvSpPr>
          <p:nvPr/>
        </p:nvSpPr>
        <p:spPr bwMode="auto">
          <a:xfrm>
            <a:off x="3462338" y="3822700"/>
            <a:ext cx="1814512" cy="30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500" b="1">
                <a:solidFill>
                  <a:prstClr val="black"/>
                </a:solidFill>
                <a:latin typeface="Tahoma" pitchFamily="34" charset="0"/>
              </a:rPr>
              <a:t>pipelined transfer</a:t>
            </a:r>
          </a:p>
        </p:txBody>
      </p:sp>
      <p:sp>
        <p:nvSpPr>
          <p:cNvPr id="72715" name="Rectangle 67"/>
          <p:cNvSpPr>
            <a:spLocks noChangeArrowheads="1"/>
          </p:cNvSpPr>
          <p:nvPr/>
        </p:nvSpPr>
        <p:spPr bwMode="auto">
          <a:xfrm>
            <a:off x="6019800" y="6591300"/>
            <a:ext cx="3124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© </a:t>
            </a:r>
            <a:r>
              <a:rPr lang="en-US" sz="500" i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T.M. Pinkston, J. Duato, with major contributions by J. Filch</a:t>
            </a:r>
          </a:p>
        </p:txBody>
      </p:sp>
      <p:sp>
        <p:nvSpPr>
          <p:cNvPr id="727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1ACD2E-1B93-44FC-9BDF-5DC8C0560D07}" type="slidenum">
              <a:rPr lang="en-US">
                <a:solidFill>
                  <a:prstClr val="black"/>
                </a:solidFill>
              </a:rPr>
              <a:pPr eaLnBrk="1" hangingPunct="1"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717" name="Line 34"/>
          <p:cNvSpPr>
            <a:spLocks noChangeShapeType="1"/>
          </p:cNvSpPr>
          <p:nvPr/>
        </p:nvSpPr>
        <p:spPr bwMode="auto">
          <a:xfrm flipH="1">
            <a:off x="2546350" y="4876800"/>
            <a:ext cx="3852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18" name="Text Box 16"/>
          <p:cNvSpPr txBox="1">
            <a:spLocks noChangeArrowheads="1"/>
          </p:cNvSpPr>
          <p:nvPr/>
        </p:nvSpPr>
        <p:spPr bwMode="auto">
          <a:xfrm>
            <a:off x="4108450" y="4473575"/>
            <a:ext cx="4254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prstClr val="black"/>
                </a:solidFill>
              </a:rPr>
              <a:t>GO</a:t>
            </a:r>
          </a:p>
        </p:txBody>
      </p:sp>
      <p:sp>
        <p:nvSpPr>
          <p:cNvPr id="72719" name="Text Box 16"/>
          <p:cNvSpPr txBox="1">
            <a:spLocks noChangeArrowheads="1"/>
          </p:cNvSpPr>
          <p:nvPr/>
        </p:nvSpPr>
        <p:spPr bwMode="auto">
          <a:xfrm>
            <a:off x="4032250" y="4913313"/>
            <a:ext cx="6159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prstClr val="black"/>
                </a:solidFill>
              </a:rPr>
              <a:t>STOP</a:t>
            </a:r>
          </a:p>
        </p:txBody>
      </p:sp>
      <p:sp>
        <p:nvSpPr>
          <p:cNvPr id="72720" name="Line 34"/>
          <p:cNvSpPr>
            <a:spLocks noChangeShapeType="1"/>
          </p:cNvSpPr>
          <p:nvPr/>
        </p:nvSpPr>
        <p:spPr bwMode="auto">
          <a:xfrm flipH="1" flipV="1">
            <a:off x="6958013" y="3475038"/>
            <a:ext cx="0" cy="1011237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21" name="Line 34"/>
          <p:cNvSpPr>
            <a:spLocks noChangeShapeType="1"/>
          </p:cNvSpPr>
          <p:nvPr/>
        </p:nvSpPr>
        <p:spPr bwMode="auto">
          <a:xfrm flipV="1">
            <a:off x="6692900" y="3473450"/>
            <a:ext cx="1588" cy="1012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22" name="Text Box 16"/>
          <p:cNvSpPr txBox="1">
            <a:spLocks noChangeArrowheads="1"/>
          </p:cNvSpPr>
          <p:nvPr/>
        </p:nvSpPr>
        <p:spPr bwMode="auto">
          <a:xfrm rot="-5400000">
            <a:off x="6534944" y="3840956"/>
            <a:ext cx="10636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100" b="1">
                <a:solidFill>
                  <a:srgbClr val="00B050"/>
                </a:solidFill>
              </a:rPr>
              <a:t>GO threshold</a:t>
            </a:r>
          </a:p>
        </p:txBody>
      </p:sp>
      <p:sp>
        <p:nvSpPr>
          <p:cNvPr id="72723" name="Text Box 16"/>
          <p:cNvSpPr txBox="1">
            <a:spLocks noChangeArrowheads="1"/>
          </p:cNvSpPr>
          <p:nvPr/>
        </p:nvSpPr>
        <p:spPr bwMode="auto">
          <a:xfrm rot="-5400000">
            <a:off x="5981701" y="3913187"/>
            <a:ext cx="12303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100" b="1">
                <a:solidFill>
                  <a:srgbClr val="FF0000"/>
                </a:solidFill>
              </a:rPr>
              <a:t>STOP threshold</a:t>
            </a: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 flipH="1">
            <a:off x="2547938" y="4476750"/>
            <a:ext cx="3852862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4110038" y="4475163"/>
            <a:ext cx="42386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srgbClr val="00B050"/>
                </a:solidFill>
              </a:rPr>
              <a:t>GO</a:t>
            </a: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2547938" y="4876800"/>
            <a:ext cx="38528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4033838" y="4913313"/>
            <a:ext cx="6159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79" name="AutoShape 70"/>
          <p:cNvSpPr>
            <a:spLocks noChangeArrowheads="1"/>
          </p:cNvSpPr>
          <p:nvPr/>
        </p:nvSpPr>
        <p:spPr bwMode="auto">
          <a:xfrm>
            <a:off x="6291263" y="1430338"/>
            <a:ext cx="1938337" cy="954087"/>
          </a:xfrm>
          <a:prstGeom prst="roundRect">
            <a:avLst>
              <a:gd name="adj" fmla="val 21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 anchorCtr="1"/>
          <a:lstStyle/>
          <a:p>
            <a:pPr algn="ctr" defTabSz="40798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Receiver sends Issues a GO signal when </a:t>
            </a:r>
            <a:r>
              <a:rPr lang="en-GB" sz="1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 threshold</a:t>
            </a:r>
            <a:r>
              <a:rPr lang="en-GB" sz="1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reached</a:t>
            </a:r>
          </a:p>
        </p:txBody>
      </p:sp>
      <p:sp>
        <p:nvSpPr>
          <p:cNvPr id="72729" name="Line 33"/>
          <p:cNvSpPr>
            <a:spLocks noChangeShapeType="1"/>
          </p:cNvSpPr>
          <p:nvPr/>
        </p:nvSpPr>
        <p:spPr bwMode="auto">
          <a:xfrm>
            <a:off x="2547938" y="3605213"/>
            <a:ext cx="3852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0" name="Rectangle 5"/>
          <p:cNvSpPr>
            <a:spLocks noChangeArrowheads="1"/>
          </p:cNvSpPr>
          <p:nvPr/>
        </p:nvSpPr>
        <p:spPr bwMode="invGray">
          <a:xfrm>
            <a:off x="7053263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1" name="Rectangle 6"/>
          <p:cNvSpPr>
            <a:spLocks noChangeArrowheads="1"/>
          </p:cNvSpPr>
          <p:nvPr/>
        </p:nvSpPr>
        <p:spPr bwMode="invGray">
          <a:xfrm>
            <a:off x="6988175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2" name="Rectangle 7"/>
          <p:cNvSpPr>
            <a:spLocks noChangeArrowheads="1"/>
          </p:cNvSpPr>
          <p:nvPr/>
        </p:nvSpPr>
        <p:spPr bwMode="invGray">
          <a:xfrm>
            <a:off x="6921500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3" name="Rectangle 8"/>
          <p:cNvSpPr>
            <a:spLocks noChangeArrowheads="1"/>
          </p:cNvSpPr>
          <p:nvPr/>
        </p:nvSpPr>
        <p:spPr bwMode="invGray">
          <a:xfrm>
            <a:off x="6858000" y="327660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4" name="Rectangle 9"/>
          <p:cNvSpPr>
            <a:spLocks noChangeArrowheads="1"/>
          </p:cNvSpPr>
          <p:nvPr/>
        </p:nvSpPr>
        <p:spPr bwMode="invGray">
          <a:xfrm>
            <a:off x="6791325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5" name="Rectangle 10"/>
          <p:cNvSpPr>
            <a:spLocks noChangeArrowheads="1"/>
          </p:cNvSpPr>
          <p:nvPr/>
        </p:nvSpPr>
        <p:spPr bwMode="invGray">
          <a:xfrm>
            <a:off x="6726238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6" name="Rectangle 11"/>
          <p:cNvSpPr>
            <a:spLocks noChangeArrowheads="1"/>
          </p:cNvSpPr>
          <p:nvPr/>
        </p:nvSpPr>
        <p:spPr bwMode="invGray">
          <a:xfrm>
            <a:off x="6659563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7" name="Rectangle 12"/>
          <p:cNvSpPr>
            <a:spLocks noChangeArrowheads="1"/>
          </p:cNvSpPr>
          <p:nvPr/>
        </p:nvSpPr>
        <p:spPr bwMode="invGray">
          <a:xfrm>
            <a:off x="6594475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8" name="Rectangle 13"/>
          <p:cNvSpPr>
            <a:spLocks noChangeArrowheads="1"/>
          </p:cNvSpPr>
          <p:nvPr/>
        </p:nvSpPr>
        <p:spPr bwMode="invGray">
          <a:xfrm>
            <a:off x="6530975" y="327660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39" name="Rectangle 14"/>
          <p:cNvSpPr>
            <a:spLocks noChangeArrowheads="1"/>
          </p:cNvSpPr>
          <p:nvPr/>
        </p:nvSpPr>
        <p:spPr bwMode="invGray">
          <a:xfrm>
            <a:off x="6465888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0" name="Rectangle 20"/>
          <p:cNvSpPr>
            <a:spLocks noChangeArrowheads="1"/>
          </p:cNvSpPr>
          <p:nvPr/>
        </p:nvSpPr>
        <p:spPr bwMode="invGray">
          <a:xfrm>
            <a:off x="2416175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1" name="Rectangle 21"/>
          <p:cNvSpPr>
            <a:spLocks noChangeArrowheads="1"/>
          </p:cNvSpPr>
          <p:nvPr/>
        </p:nvSpPr>
        <p:spPr bwMode="invGray">
          <a:xfrm>
            <a:off x="2351088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2" name="Rectangle 22"/>
          <p:cNvSpPr>
            <a:spLocks noChangeArrowheads="1"/>
          </p:cNvSpPr>
          <p:nvPr/>
        </p:nvSpPr>
        <p:spPr bwMode="invGray">
          <a:xfrm>
            <a:off x="2286000" y="327660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3" name="Rectangle 23"/>
          <p:cNvSpPr>
            <a:spLocks noChangeArrowheads="1"/>
          </p:cNvSpPr>
          <p:nvPr/>
        </p:nvSpPr>
        <p:spPr bwMode="blackWhite">
          <a:xfrm>
            <a:off x="2220913" y="3276600"/>
            <a:ext cx="65087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4" name="Rectangle 24"/>
          <p:cNvSpPr>
            <a:spLocks noChangeArrowheads="1"/>
          </p:cNvSpPr>
          <p:nvPr/>
        </p:nvSpPr>
        <p:spPr bwMode="blackWhite">
          <a:xfrm>
            <a:off x="2154238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5" name="Rectangle 25"/>
          <p:cNvSpPr>
            <a:spLocks noChangeArrowheads="1"/>
          </p:cNvSpPr>
          <p:nvPr/>
        </p:nvSpPr>
        <p:spPr bwMode="blackWhite">
          <a:xfrm>
            <a:off x="2089150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6" name="Rectangle 26"/>
          <p:cNvSpPr>
            <a:spLocks noChangeArrowheads="1"/>
          </p:cNvSpPr>
          <p:nvPr/>
        </p:nvSpPr>
        <p:spPr bwMode="blackWhite">
          <a:xfrm>
            <a:off x="2022475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7" name="Rectangle 27"/>
          <p:cNvSpPr>
            <a:spLocks noChangeArrowheads="1"/>
          </p:cNvSpPr>
          <p:nvPr/>
        </p:nvSpPr>
        <p:spPr bwMode="blackWhite">
          <a:xfrm>
            <a:off x="1893888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8" name="Rectangle 28"/>
          <p:cNvSpPr>
            <a:spLocks noChangeArrowheads="1"/>
          </p:cNvSpPr>
          <p:nvPr/>
        </p:nvSpPr>
        <p:spPr bwMode="blackWhite">
          <a:xfrm>
            <a:off x="1828800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49" name="Rectangle 29"/>
          <p:cNvSpPr>
            <a:spLocks noChangeArrowheads="1"/>
          </p:cNvSpPr>
          <p:nvPr/>
        </p:nvSpPr>
        <p:spPr bwMode="auto">
          <a:xfrm>
            <a:off x="1762125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50" name="Rectangle 30"/>
          <p:cNvSpPr>
            <a:spLocks noChangeArrowheads="1"/>
          </p:cNvSpPr>
          <p:nvPr/>
        </p:nvSpPr>
        <p:spPr bwMode="auto">
          <a:xfrm>
            <a:off x="1697038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51" name="Rectangle 31"/>
          <p:cNvSpPr>
            <a:spLocks noChangeArrowheads="1"/>
          </p:cNvSpPr>
          <p:nvPr/>
        </p:nvSpPr>
        <p:spPr bwMode="invGray">
          <a:xfrm>
            <a:off x="7053263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52" name="Rectangle 34"/>
          <p:cNvSpPr>
            <a:spLocks noChangeArrowheads="1"/>
          </p:cNvSpPr>
          <p:nvPr/>
        </p:nvSpPr>
        <p:spPr bwMode="auto">
          <a:xfrm>
            <a:off x="1631950" y="327660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53" name="Rectangle 36"/>
          <p:cNvSpPr>
            <a:spLocks noChangeArrowheads="1"/>
          </p:cNvSpPr>
          <p:nvPr/>
        </p:nvSpPr>
        <p:spPr bwMode="blackWhite">
          <a:xfrm>
            <a:off x="1566863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54" name="Rectangle 37"/>
          <p:cNvSpPr>
            <a:spLocks noChangeArrowheads="1"/>
          </p:cNvSpPr>
          <p:nvPr/>
        </p:nvSpPr>
        <p:spPr bwMode="blackWhite">
          <a:xfrm>
            <a:off x="1500188" y="327660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55" name="Rectangle 38"/>
          <p:cNvSpPr>
            <a:spLocks noChangeArrowheads="1"/>
          </p:cNvSpPr>
          <p:nvPr/>
        </p:nvSpPr>
        <p:spPr bwMode="blackWhite">
          <a:xfrm>
            <a:off x="1960563" y="3276600"/>
            <a:ext cx="65087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49"/>
          <p:cNvSpPr>
            <a:spLocks noChangeArrowheads="1"/>
          </p:cNvSpPr>
          <p:nvPr/>
        </p:nvSpPr>
        <p:spPr bwMode="auto">
          <a:xfrm>
            <a:off x="1762125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50"/>
          <p:cNvSpPr>
            <a:spLocks noChangeArrowheads="1"/>
          </p:cNvSpPr>
          <p:nvPr/>
        </p:nvSpPr>
        <p:spPr bwMode="blackWhite">
          <a:xfrm>
            <a:off x="6465888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51"/>
          <p:cNvSpPr>
            <a:spLocks noChangeArrowheads="1"/>
          </p:cNvSpPr>
          <p:nvPr/>
        </p:nvSpPr>
        <p:spPr bwMode="blackWhite">
          <a:xfrm>
            <a:off x="6532563" y="3276600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Rectangle 52"/>
          <p:cNvSpPr>
            <a:spLocks noChangeArrowheads="1"/>
          </p:cNvSpPr>
          <p:nvPr/>
        </p:nvSpPr>
        <p:spPr bwMode="blackWhite">
          <a:xfrm>
            <a:off x="6596063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53"/>
          <p:cNvSpPr>
            <a:spLocks noChangeArrowheads="1"/>
          </p:cNvSpPr>
          <p:nvPr/>
        </p:nvSpPr>
        <p:spPr bwMode="blackWhite">
          <a:xfrm>
            <a:off x="6661150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54"/>
          <p:cNvSpPr>
            <a:spLocks noChangeArrowheads="1"/>
          </p:cNvSpPr>
          <p:nvPr/>
        </p:nvSpPr>
        <p:spPr bwMode="blackWhite">
          <a:xfrm>
            <a:off x="6726238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62" name="Rectangle 55"/>
          <p:cNvSpPr>
            <a:spLocks noChangeArrowheads="1"/>
          </p:cNvSpPr>
          <p:nvPr/>
        </p:nvSpPr>
        <p:spPr bwMode="invGray">
          <a:xfrm>
            <a:off x="6988175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6" name="Group 66"/>
          <p:cNvGrpSpPr>
            <a:grpSpLocks/>
          </p:cNvGrpSpPr>
          <p:nvPr/>
        </p:nvGrpSpPr>
        <p:grpSpPr bwMode="auto">
          <a:xfrm>
            <a:off x="7707313" y="3276600"/>
            <a:ext cx="1347787" cy="1481138"/>
            <a:chOff x="5352" y="2560"/>
            <a:chExt cx="936" cy="1028"/>
          </a:xfrm>
        </p:grpSpPr>
        <p:sp>
          <p:nvSpPr>
            <p:cNvPr id="72773" name="Text Box 67"/>
            <p:cNvSpPr txBox="1">
              <a:spLocks noChangeArrowheads="1"/>
            </p:cNvSpPr>
            <p:nvPr/>
          </p:nvSpPr>
          <p:spPr bwMode="hidden">
            <a:xfrm>
              <a:off x="5352" y="2560"/>
              <a:ext cx="2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2900" b="1">
                  <a:solidFill>
                    <a:srgbClr val="FF0000"/>
                  </a:solidFill>
                  <a:latin typeface="Tahoma" pitchFamily="34" charset="0"/>
                </a:rPr>
                <a:t>X</a:t>
              </a:r>
            </a:p>
          </p:txBody>
        </p:sp>
        <p:sp>
          <p:nvSpPr>
            <p:cNvPr id="72774" name="Rectangle 68"/>
            <p:cNvSpPr>
              <a:spLocks noChangeArrowheads="1"/>
            </p:cNvSpPr>
            <p:nvPr/>
          </p:nvSpPr>
          <p:spPr bwMode="hidden">
            <a:xfrm>
              <a:off x="5378" y="3214"/>
              <a:ext cx="910" cy="374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 anchor="ctr">
              <a:spAutoFit/>
            </a:bodyPr>
            <a:lstStyle/>
            <a:p>
              <a:pPr algn="ctr" defTabSz="8286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Tahoma" pitchFamily="34" charset="0"/>
                  <a:cs typeface="Arial" pitchFamily="34" charset="0"/>
                </a:rPr>
                <a:t>Queue is</a:t>
              </a:r>
            </a:p>
            <a:p>
              <a:pPr algn="ctr" defTabSz="8286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Tahoma" pitchFamily="34" charset="0"/>
                  <a:cs typeface="Arial" pitchFamily="34" charset="0"/>
                </a:rPr>
                <a:t>not serviced</a:t>
              </a:r>
            </a:p>
          </p:txBody>
        </p:sp>
        <p:sp>
          <p:nvSpPr>
            <p:cNvPr id="72775" name="Line 69"/>
            <p:cNvSpPr>
              <a:spLocks noChangeShapeType="1"/>
            </p:cNvSpPr>
            <p:nvPr/>
          </p:nvSpPr>
          <p:spPr bwMode="hidden">
            <a:xfrm flipH="1" flipV="1">
              <a:off x="5579" y="2925"/>
              <a:ext cx="18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0" name="Rectangle 52"/>
          <p:cNvSpPr>
            <a:spLocks noChangeArrowheads="1"/>
          </p:cNvSpPr>
          <p:nvPr/>
        </p:nvSpPr>
        <p:spPr bwMode="blackWhite">
          <a:xfrm>
            <a:off x="6791325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Rectangle 53"/>
          <p:cNvSpPr>
            <a:spLocks noChangeArrowheads="1"/>
          </p:cNvSpPr>
          <p:nvPr/>
        </p:nvSpPr>
        <p:spPr bwMode="blackWhite">
          <a:xfrm>
            <a:off x="6856413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54"/>
          <p:cNvSpPr>
            <a:spLocks noChangeArrowheads="1"/>
          </p:cNvSpPr>
          <p:nvPr/>
        </p:nvSpPr>
        <p:spPr bwMode="blackWhite">
          <a:xfrm>
            <a:off x="6921500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 Box 63"/>
          <p:cNvSpPr txBox="1">
            <a:spLocks noChangeArrowheads="1"/>
          </p:cNvSpPr>
          <p:nvPr/>
        </p:nvSpPr>
        <p:spPr bwMode="hidden">
          <a:xfrm>
            <a:off x="2484438" y="3319463"/>
            <a:ext cx="4159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900" b="1">
                <a:solidFill>
                  <a:srgbClr val="FF0000"/>
                </a:solidFill>
                <a:latin typeface="Tahoma" pitchFamily="34" charset="0"/>
              </a:rPr>
              <a:t>X</a:t>
            </a:r>
          </a:p>
        </p:txBody>
      </p:sp>
      <p:sp>
        <p:nvSpPr>
          <p:cNvPr id="184" name="AutoShape 18"/>
          <p:cNvSpPr>
            <a:spLocks noChangeArrowheads="1"/>
          </p:cNvSpPr>
          <p:nvPr/>
        </p:nvSpPr>
        <p:spPr bwMode="auto">
          <a:xfrm>
            <a:off x="762000" y="1581150"/>
            <a:ext cx="1762125" cy="782638"/>
          </a:xfrm>
          <a:prstGeom prst="roundRect">
            <a:avLst>
              <a:gd name="adj" fmla="val 21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 anchorCtr="1"/>
          <a:lstStyle/>
          <a:p>
            <a:pPr algn="ctr" defTabSz="40798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Sender resumes injecting flits</a:t>
            </a:r>
            <a:endParaRPr lang="en-GB" sz="13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Rectangle 49"/>
          <p:cNvSpPr>
            <a:spLocks noChangeArrowheads="1"/>
          </p:cNvSpPr>
          <p:nvPr/>
        </p:nvSpPr>
        <p:spPr bwMode="auto">
          <a:xfrm>
            <a:off x="1695450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ectangle 49"/>
          <p:cNvSpPr>
            <a:spLocks noChangeArrowheads="1"/>
          </p:cNvSpPr>
          <p:nvPr/>
        </p:nvSpPr>
        <p:spPr bwMode="auto">
          <a:xfrm>
            <a:off x="1628775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Rectangle 49"/>
          <p:cNvSpPr>
            <a:spLocks noChangeArrowheads="1"/>
          </p:cNvSpPr>
          <p:nvPr/>
        </p:nvSpPr>
        <p:spPr bwMode="auto">
          <a:xfrm>
            <a:off x="1562100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ectangle 49"/>
          <p:cNvSpPr>
            <a:spLocks noChangeArrowheads="1"/>
          </p:cNvSpPr>
          <p:nvPr/>
        </p:nvSpPr>
        <p:spPr bwMode="auto">
          <a:xfrm>
            <a:off x="1498600" y="327660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48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13" dur="5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15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17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19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21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23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25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animMotion origin="layout" path="M -0.00069 -0.00116 L 0.56459 -0.00023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4" y="4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animMotion origin="layout" path="M -0.00069 -0.00116 L 0.56459 -0.00023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4" y="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animMotion origin="layout" path="M -0.00069 -0.00116 L 0.56459 -0.00023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4" y="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animMotion origin="layout" path="M -0.00069 -0.00116 L 0.56459 -0.00023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4" y="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animMotion origin="layout" path="M -0.00069 -0.00116 L 0.56459 -0.00023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78" grpId="0"/>
      <p:bldP spid="79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80" grpId="0" animBg="1"/>
      <p:bldP spid="181" grpId="0" animBg="1"/>
      <p:bldP spid="182" grpId="0" animBg="1"/>
      <p:bldP spid="183" grpId="0"/>
      <p:bldP spid="184" grpId="0" animBg="1"/>
      <p:bldP spid="185" grpId="0" animBg="1"/>
      <p:bldP spid="186" grpId="0" animBg="1"/>
      <p:bldP spid="187" grpId="0" animBg="1"/>
      <p:bldP spid="19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/>
          <a:lstStyle/>
          <a:p>
            <a:pPr algn="ctr">
              <a:defRPr/>
            </a:pPr>
            <a:r>
              <a:rPr lang="en-US" sz="3600" b="1" dirty="0" err="1" smtClean="0"/>
              <a:t>Ack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Nack</a:t>
            </a:r>
            <a:r>
              <a:rPr lang="en-US" sz="3600" b="1" dirty="0" smtClean="0"/>
              <a:t> </a:t>
            </a:r>
            <a:r>
              <a:rPr lang="en-US" sz="3600" b="1" dirty="0"/>
              <a:t>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800600"/>
            <a:ext cx="8080375" cy="1371600"/>
          </a:xfrm>
        </p:spPr>
        <p:txBody>
          <a:bodyPr/>
          <a:lstStyle/>
          <a:p>
            <a:pPr>
              <a:buSzPct val="50000"/>
              <a:defRPr/>
            </a:pPr>
            <a:r>
              <a:rPr lang="en-US" dirty="0" smtClean="0"/>
              <a:t>Upstream node sends </a:t>
            </a:r>
            <a:r>
              <a:rPr lang="en-US" dirty="0"/>
              <a:t>packets </a:t>
            </a:r>
            <a:r>
              <a:rPr lang="en-US" dirty="0" smtClean="0"/>
              <a:t>without knowing</a:t>
            </a:r>
            <a:r>
              <a:rPr lang="en-US" dirty="0"/>
              <a:t>, if there </a:t>
            </a:r>
            <a:r>
              <a:rPr lang="en-US" dirty="0" smtClean="0"/>
              <a:t>are free </a:t>
            </a:r>
            <a:r>
              <a:rPr lang="en-US" dirty="0"/>
              <a:t>buffers in </a:t>
            </a:r>
            <a:r>
              <a:rPr lang="en-US" dirty="0" smtClean="0"/>
              <a:t>the downstream node.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FD0002-5C00-43FC-B18E-449A04D6F9EA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3813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563562"/>
          </a:xfrm>
        </p:spPr>
        <p:txBody>
          <a:bodyPr/>
          <a:lstStyle/>
          <a:p>
            <a:pPr algn="ctr">
              <a:defRPr/>
            </a:pPr>
            <a:r>
              <a:rPr lang="en-US" sz="3600" b="1" dirty="0" err="1" smtClean="0"/>
              <a:t>Ack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Nack</a:t>
            </a:r>
            <a:r>
              <a:rPr lang="en-US" sz="3600" b="1" dirty="0" smtClean="0"/>
              <a:t> </a:t>
            </a:r>
            <a:r>
              <a:rPr lang="en-US" sz="3600" b="1" dirty="0"/>
              <a:t>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4572000" cy="5029200"/>
          </a:xfrm>
        </p:spPr>
        <p:txBody>
          <a:bodyPr/>
          <a:lstStyle/>
          <a:p>
            <a:pPr>
              <a:buClr>
                <a:srgbClr val="C0654C"/>
              </a:buClr>
              <a:buSzPct val="50000"/>
              <a:defRPr/>
            </a:pPr>
            <a:r>
              <a:rPr lang="en-US" sz="2800" dirty="0" smtClean="0"/>
              <a:t>If there is no buffer available:</a:t>
            </a:r>
          </a:p>
          <a:p>
            <a:pPr lvl="1">
              <a:defRPr/>
            </a:pPr>
            <a:r>
              <a:rPr lang="en-US" sz="2000" dirty="0" smtClean="0"/>
              <a:t>the downstream node sends </a:t>
            </a:r>
            <a:r>
              <a:rPr lang="en-US" sz="2000" b="1" i="1" dirty="0" err="1" smtClean="0"/>
              <a:t>Nack</a:t>
            </a:r>
            <a:r>
              <a:rPr lang="en-US" sz="2000" i="1" dirty="0" smtClean="0"/>
              <a:t> </a:t>
            </a:r>
            <a:r>
              <a:rPr lang="en-US" sz="2000" dirty="0" smtClean="0"/>
              <a:t>and  drops the flit </a:t>
            </a:r>
          </a:p>
          <a:p>
            <a:pPr lvl="1">
              <a:defRPr/>
            </a:pPr>
            <a:r>
              <a:rPr lang="en-US" sz="2000" dirty="0" smtClean="0"/>
              <a:t>the flit must be resent </a:t>
            </a:r>
          </a:p>
          <a:p>
            <a:pPr lvl="1">
              <a:defRPr/>
            </a:pPr>
            <a:r>
              <a:rPr lang="en-US" sz="2000" dirty="0" smtClean="0"/>
              <a:t> flits must be  reordered at the downstream node</a:t>
            </a:r>
          </a:p>
          <a:p>
            <a:pPr marL="82550" indent="0">
              <a:buClr>
                <a:srgbClr val="C0654C"/>
              </a:buClr>
              <a:buSzPct val="50000"/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>
              <a:buClr>
                <a:srgbClr val="C0654C"/>
              </a:buClr>
              <a:buSzPct val="50000"/>
              <a:defRPr/>
            </a:pPr>
            <a:r>
              <a:rPr lang="en-US" sz="2800" dirty="0" smtClean="0"/>
              <a:t>If there is a buffer available: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the downstream node sends </a:t>
            </a:r>
            <a:r>
              <a:rPr lang="en-US" sz="2400" b="1" i="1" dirty="0" err="1" smtClean="0"/>
              <a:t>Ack</a:t>
            </a:r>
            <a:r>
              <a:rPr lang="en-US" sz="2400" i="1" dirty="0" smtClean="0"/>
              <a:t> </a:t>
            </a:r>
            <a:r>
              <a:rPr lang="en-US" sz="2400" dirty="0" smtClean="0"/>
              <a:t>and stores the flit in a buffer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C9E343-7605-40ED-8D0C-368B5B9C0032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887538"/>
            <a:ext cx="33813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5" name="Rectangle 3"/>
          <p:cNvSpPr>
            <a:spLocks noChangeArrowheads="1"/>
          </p:cNvSpPr>
          <p:nvPr/>
        </p:nvSpPr>
        <p:spPr bwMode="auto">
          <a:xfrm>
            <a:off x="1203325" y="5124450"/>
            <a:ext cx="291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it-IT" sz="2000">
                <a:solidFill>
                  <a:srgbClr val="00B050"/>
                </a:solidFill>
                <a:latin typeface="Tahoma" pitchFamily="34" charset="0"/>
                <a:cs typeface="Arial" pitchFamily="34" charset="0"/>
              </a:rPr>
              <a:t>ACK/NACK propagation</a:t>
            </a: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1203325" y="5505450"/>
            <a:ext cx="2522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it-IT" sz="2000">
                <a:solidFill>
                  <a:srgbClr val="00B050"/>
                </a:solidFill>
                <a:latin typeface="Tahoma" pitchFamily="34" charset="0"/>
                <a:cs typeface="Arial" pitchFamily="34" charset="0"/>
              </a:rPr>
              <a:t>Memory deallocation</a:t>
            </a:r>
          </a:p>
        </p:txBody>
      </p:sp>
      <p:sp>
        <p:nvSpPr>
          <p:cNvPr id="858117" name="Rectangle 5"/>
          <p:cNvSpPr>
            <a:spLocks noChangeArrowheads="1"/>
          </p:cNvSpPr>
          <p:nvPr/>
        </p:nvSpPr>
        <p:spPr bwMode="auto">
          <a:xfrm>
            <a:off x="1203325" y="4743450"/>
            <a:ext cx="814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it-IT" sz="2000">
                <a:solidFill>
                  <a:srgbClr val="00B050"/>
                </a:solidFill>
                <a:latin typeface="Tahoma" pitchFamily="34" charset="0"/>
                <a:cs typeface="Arial" pitchFamily="34" charset="0"/>
              </a:rPr>
              <a:t>NACK</a:t>
            </a:r>
          </a:p>
        </p:txBody>
      </p:sp>
      <p:sp>
        <p:nvSpPr>
          <p:cNvPr id="858118" name="Rectangle 6"/>
          <p:cNvSpPr>
            <a:spLocks noChangeArrowheads="1"/>
          </p:cNvSpPr>
          <p:nvPr/>
        </p:nvSpPr>
        <p:spPr bwMode="auto">
          <a:xfrm>
            <a:off x="1203325" y="5886450"/>
            <a:ext cx="188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it-IT" sz="200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Retransmission</a:t>
            </a:r>
          </a:p>
        </p:txBody>
      </p:sp>
      <p:sp>
        <p:nvSpPr>
          <p:cNvPr id="858119" name="Rectangle 7"/>
          <p:cNvSpPr>
            <a:spLocks noChangeArrowheads="1"/>
          </p:cNvSpPr>
          <p:nvPr/>
        </p:nvSpPr>
        <p:spPr bwMode="auto">
          <a:xfrm>
            <a:off x="1203325" y="6267450"/>
            <a:ext cx="1363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it-IT" sz="2000">
                <a:solidFill>
                  <a:srgbClr val="00B050"/>
                </a:solidFill>
                <a:latin typeface="Tahoma" pitchFamily="34" charset="0"/>
                <a:cs typeface="Arial" pitchFamily="34" charset="0"/>
              </a:rPr>
              <a:t>Go-back-N</a:t>
            </a:r>
          </a:p>
        </p:txBody>
      </p:sp>
      <p:pic>
        <p:nvPicPr>
          <p:cNvPr id="73735" name="Picture 8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1" name="Picture 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2" name="Picture 10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3" name="Picture 11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4" name="Picture 12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5" name="Picture 13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6" name="Picture 14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7" name="Picture 15" descr="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8" name="Picture 16" descr="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9" name="Picture 17" descr="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0" name="Picture 18" descr="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1" name="Picture 19" descr="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2" name="Picture 20" descr="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3" name="Picture 21" descr="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4" name="Picture 22" descr="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5" name="Picture 23" descr="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6" name="Picture 24" descr="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7" name="Picture 25" descr="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8" name="Picture 26" descr="1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39" name="Picture 27" descr="1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40" name="Picture 28" descr="2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41" name="Picture 29" descr="2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42" name="Picture 30" descr="2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43" name="Picture 31" descr="2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69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8144" name="Text Box 32"/>
          <p:cNvSpPr txBox="1">
            <a:spLocks noChangeArrowheads="1"/>
          </p:cNvSpPr>
          <p:nvPr/>
        </p:nvSpPr>
        <p:spPr bwMode="auto">
          <a:xfrm>
            <a:off x="1203325" y="3981450"/>
            <a:ext cx="163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it-IT" sz="2000">
                <a:solidFill>
                  <a:srgbClr val="00B050"/>
                </a:solidFill>
                <a:latin typeface="Tahoma" pitchFamily="34" charset="0"/>
              </a:rPr>
              <a:t>Transmission</a:t>
            </a:r>
          </a:p>
        </p:txBody>
      </p:sp>
      <p:sp>
        <p:nvSpPr>
          <p:cNvPr id="73760" name="Rectangle 3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67650" cy="1143000"/>
          </a:xfrm>
        </p:spPr>
        <p:txBody>
          <a:bodyPr/>
          <a:lstStyle/>
          <a:p>
            <a:r>
              <a:rPr lang="it-IT" sz="3600" b="1" dirty="0" smtClean="0"/>
              <a:t>ACK/NACK</a:t>
            </a:r>
          </a:p>
        </p:txBody>
      </p:sp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1203325" y="4362450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it-IT" sz="2000">
                <a:solidFill>
                  <a:srgbClr val="00B050"/>
                </a:solidFill>
                <a:latin typeface="Tahoma" pitchFamily="34" charset="0"/>
                <a:cs typeface="Arial" pitchFamily="34" charset="0"/>
              </a:rPr>
              <a:t>ACK and buffering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36E3CF8-074D-400D-85D4-7BEE97CA6CD5}" type="slidenum">
              <a:rPr lang="en-US">
                <a:solidFill>
                  <a:prstClr val="black"/>
                </a:solidFill>
              </a:rPr>
              <a:pPr eaLnBrk="1" hangingPunct="1"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07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5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5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5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5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5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5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5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5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5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5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5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5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5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5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5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5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autoUpdateAnimBg="0"/>
      <p:bldP spid="858116" grpId="0" autoUpdateAnimBg="0"/>
      <p:bldP spid="858117" grpId="0" autoUpdateAnimBg="0"/>
      <p:bldP spid="858118" grpId="0" autoUpdateAnimBg="0"/>
      <p:bldP spid="858119" grpId="0" autoUpdateAnimBg="0"/>
      <p:bldP spid="858144" grpId="0" autoUpdateAnimBg="0"/>
      <p:bldP spid="85811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92162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/>
              <a:t>Credit-Based Flow Control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>
            <a:normAutofit lnSpcReduction="10000"/>
          </a:bodyPr>
          <a:lstStyle/>
          <a:p>
            <a:pPr>
              <a:buSzPct val="60000"/>
              <a:defRPr/>
            </a:pPr>
            <a:r>
              <a:rPr lang="en-US" dirty="0" smtClean="0"/>
              <a:t>Upstream router stores credit counts for each downstream VC</a:t>
            </a:r>
          </a:p>
          <a:p>
            <a:pPr>
              <a:buSzPct val="60000"/>
              <a:defRPr/>
            </a:pPr>
            <a:r>
              <a:rPr lang="en-US" dirty="0" smtClean="0"/>
              <a:t>Upstream router</a:t>
            </a:r>
          </a:p>
          <a:p>
            <a:pPr lvl="1">
              <a:buSzPct val="60000"/>
              <a:buFont typeface="Wingdings" pitchFamily="2" charset="2"/>
              <a:buChar char="q"/>
              <a:defRPr/>
            </a:pPr>
            <a:r>
              <a:rPr lang="en-US" dirty="0" smtClean="0"/>
              <a:t>When flit forwarded</a:t>
            </a:r>
          </a:p>
          <a:p>
            <a:pPr lvl="2">
              <a:buSzPct val="60000"/>
              <a:buFont typeface="Wingdings" pitchFamily="2" charset="2"/>
              <a:buChar char="q"/>
              <a:defRPr/>
            </a:pPr>
            <a:r>
              <a:rPr lang="en-US" dirty="0" smtClean="0"/>
              <a:t>Decrement credit count</a:t>
            </a:r>
          </a:p>
          <a:p>
            <a:pPr lvl="1">
              <a:buSzPct val="60000"/>
              <a:buFont typeface="Wingdings" pitchFamily="2" charset="2"/>
              <a:buChar char="q"/>
              <a:defRPr/>
            </a:pPr>
            <a:r>
              <a:rPr lang="en-US" dirty="0" smtClean="0"/>
              <a:t>Count == 0, buffer full, stop sending</a:t>
            </a:r>
          </a:p>
          <a:p>
            <a:pPr>
              <a:buSzPct val="60000"/>
              <a:defRPr/>
            </a:pPr>
            <a:r>
              <a:rPr lang="en-US" dirty="0" smtClean="0"/>
              <a:t>Downstream router</a:t>
            </a:r>
          </a:p>
          <a:p>
            <a:pPr lvl="1">
              <a:buSzPct val="60000"/>
              <a:buFont typeface="Wingdings" pitchFamily="2" charset="2"/>
              <a:buChar char="q"/>
              <a:defRPr/>
            </a:pPr>
            <a:r>
              <a:rPr lang="en-US" dirty="0" smtClean="0"/>
              <a:t>When flit forwarded and buffer freed</a:t>
            </a:r>
          </a:p>
          <a:p>
            <a:pPr lvl="2">
              <a:buSzPct val="60000"/>
              <a:buFont typeface="Wingdings" pitchFamily="2" charset="2"/>
              <a:buChar char="q"/>
              <a:defRPr/>
            </a:pPr>
            <a:r>
              <a:rPr lang="en-US" dirty="0" smtClean="0"/>
              <a:t>Send credit to upstream router</a:t>
            </a:r>
          </a:p>
          <a:p>
            <a:pPr lvl="2">
              <a:buSzPct val="60000"/>
              <a:buFont typeface="Wingdings" pitchFamily="2" charset="2"/>
              <a:buChar char="q"/>
              <a:defRPr/>
            </a:pPr>
            <a:r>
              <a:rPr lang="en-US" dirty="0" smtClean="0"/>
              <a:t>Upstream increments credit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/>
              <a:t>Credit Timeline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419600"/>
            <a:ext cx="7924800" cy="22860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5100" dirty="0" smtClean="0"/>
              <a:t>Round-trip credit delay: </a:t>
            </a:r>
          </a:p>
          <a:p>
            <a:pPr lvl="1">
              <a:defRPr/>
            </a:pPr>
            <a:r>
              <a:rPr lang="en-US" sz="3600" dirty="0" smtClean="0"/>
              <a:t>Time between when buffer empties and when next flit can be processed from that buffer entry</a:t>
            </a:r>
          </a:p>
          <a:p>
            <a:pPr lvl="1">
              <a:defRPr/>
            </a:pPr>
            <a:r>
              <a:rPr lang="en-US" sz="3600" dirty="0" smtClean="0"/>
              <a:t>If only single entry buffer, would result in significant throughput degradation</a:t>
            </a:r>
          </a:p>
          <a:p>
            <a:pPr lvl="1">
              <a:defRPr/>
            </a:pPr>
            <a:r>
              <a:rPr lang="en-US" sz="3600" dirty="0" smtClean="0"/>
              <a:t>Important to size buffers to tolerate credit turn-around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447007" y="2959894"/>
            <a:ext cx="25908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961607" y="2959894"/>
            <a:ext cx="25908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1981200" y="1295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Node 1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4495800" y="1295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Node 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56213" y="1741488"/>
            <a:ext cx="1144587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16764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Flit departs </a:t>
            </a:r>
          </a:p>
          <a:p>
            <a:pPr algn="r" eaLnBrk="1" hangingPunct="1"/>
            <a:r>
              <a:rPr lang="en-US"/>
              <a:t>router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00200" y="1739900"/>
            <a:ext cx="6324600" cy="1588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5" name="TextBox 14"/>
          <p:cNvSpPr txBox="1">
            <a:spLocks noChangeArrowheads="1"/>
          </p:cNvSpPr>
          <p:nvPr/>
        </p:nvSpPr>
        <p:spPr bwMode="auto">
          <a:xfrm>
            <a:off x="609600" y="1512888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t1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743200" y="1741488"/>
            <a:ext cx="2514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852584">
            <a:off x="3192463" y="16113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Credit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514601" y="25781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28800" y="2286000"/>
            <a:ext cx="91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Process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600200" y="2360613"/>
            <a:ext cx="44196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9600" y="2133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t2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2817813"/>
            <a:ext cx="44196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9600" y="2590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t3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1600200" y="2813050"/>
            <a:ext cx="11430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-1443438">
            <a:off x="1512888" y="2851150"/>
            <a:ext cx="808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Credit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43200" y="2808288"/>
            <a:ext cx="25146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115004">
            <a:off x="3878263" y="3201988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57800" y="3657600"/>
            <a:ext cx="91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Process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5028407" y="3874294"/>
            <a:ext cx="4572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600200" y="3656013"/>
            <a:ext cx="44196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09600" y="3429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t4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600200" y="4103688"/>
            <a:ext cx="6324600" cy="9525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09600" y="3886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t5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6128544" y="2928144"/>
            <a:ext cx="23749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162800" y="24384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Credit round trip delay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5" grpId="0"/>
      <p:bldP spid="27" grpId="0"/>
      <p:bldP spid="29" grpId="0"/>
      <p:bldP spid="32" grpId="0"/>
      <p:bldP spid="35" grpId="0"/>
      <p:bldP spid="38" grpId="0"/>
      <p:bldP spid="40" grpId="0"/>
      <p:bldP spid="4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383"/>
            <a:ext cx="8153400" cy="5539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  <a:defRPr/>
            </a:pPr>
            <a:r>
              <a:rPr lang="en-US" sz="3600" b="1" dirty="0" smtClean="0"/>
              <a:t>Credit-Based </a:t>
            </a:r>
            <a:r>
              <a:rPr lang="en-US" sz="3600" b="1" dirty="0"/>
              <a:t>Flow </a:t>
            </a:r>
            <a:r>
              <a:rPr lang="en-US" sz="3600" b="1" dirty="0" smtClean="0"/>
              <a:t>Control in action</a:t>
            </a:r>
            <a:endParaRPr lang="en-GB" sz="3600" b="1" dirty="0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6400800" y="3168650"/>
            <a:ext cx="1763713" cy="241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blackWhite">
          <a:xfrm>
            <a:off x="7053263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blackWhite">
          <a:xfrm>
            <a:off x="698817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blackWhite">
          <a:xfrm>
            <a:off x="6921500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blackWhite">
          <a:xfrm>
            <a:off x="6858000" y="368935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blackWhite">
          <a:xfrm>
            <a:off x="679132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37" name="Rectangle 10"/>
          <p:cNvSpPr>
            <a:spLocks noChangeArrowheads="1"/>
          </p:cNvSpPr>
          <p:nvPr/>
        </p:nvSpPr>
        <p:spPr bwMode="blackWhite">
          <a:xfrm>
            <a:off x="672623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blackWhite">
          <a:xfrm>
            <a:off x="6659563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39" name="Rectangle 12"/>
          <p:cNvSpPr>
            <a:spLocks noChangeArrowheads="1"/>
          </p:cNvSpPr>
          <p:nvPr/>
        </p:nvSpPr>
        <p:spPr bwMode="blackWhite">
          <a:xfrm>
            <a:off x="659447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blackWhite">
          <a:xfrm>
            <a:off x="6530975" y="368935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blackWhite">
          <a:xfrm>
            <a:off x="646588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383" name="Rectangle 15"/>
          <p:cNvSpPr>
            <a:spLocks noChangeArrowheads="1"/>
          </p:cNvSpPr>
          <p:nvPr/>
        </p:nvSpPr>
        <p:spPr bwMode="auto">
          <a:xfrm>
            <a:off x="849313" y="3168650"/>
            <a:ext cx="1697037" cy="241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43" name="Text Box 16"/>
          <p:cNvSpPr txBox="1">
            <a:spLocks noChangeArrowheads="1"/>
          </p:cNvSpPr>
          <p:nvPr/>
        </p:nvSpPr>
        <p:spPr bwMode="auto">
          <a:xfrm>
            <a:off x="6840538" y="2906713"/>
            <a:ext cx="781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/>
              <a:t>receiver</a:t>
            </a:r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1697038" y="2906713"/>
            <a:ext cx="6905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/>
              <a:t>sender</a:t>
            </a:r>
          </a:p>
        </p:txBody>
      </p:sp>
      <p:sp>
        <p:nvSpPr>
          <p:cNvPr id="48145" name="AutoShape 18"/>
          <p:cNvSpPr>
            <a:spLocks noChangeArrowheads="1"/>
          </p:cNvSpPr>
          <p:nvPr/>
        </p:nvSpPr>
        <p:spPr bwMode="auto">
          <a:xfrm>
            <a:off x="1763713" y="1992313"/>
            <a:ext cx="1762125" cy="782637"/>
          </a:xfrm>
          <a:prstGeom prst="roundRect">
            <a:avLst>
              <a:gd name="adj" fmla="val 21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 anchorCtr="1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</a:rPr>
              <a:t>Sender sends packets whenever credit counter</a:t>
            </a:r>
          </a:p>
          <a:p>
            <a:pPr algn="ctr"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</a:rPr>
              <a:t> is not zero</a:t>
            </a:r>
          </a:p>
        </p:txBody>
      </p:sp>
      <p:sp>
        <p:nvSpPr>
          <p:cNvPr id="1210387" name="AutoShape 19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10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1241425" y="3297238"/>
            <a:ext cx="95091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900" b="1">
                <a:solidFill>
                  <a:srgbClr val="000000"/>
                </a:solidFill>
              </a:rPr>
              <a:t>Credit counter</a:t>
            </a:r>
          </a:p>
        </p:txBody>
      </p:sp>
      <p:sp>
        <p:nvSpPr>
          <p:cNvPr id="48148" name="Rectangle 21"/>
          <p:cNvSpPr>
            <a:spLocks noChangeArrowheads="1"/>
          </p:cNvSpPr>
          <p:nvPr/>
        </p:nvSpPr>
        <p:spPr bwMode="invGray">
          <a:xfrm>
            <a:off x="241617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invGray">
          <a:xfrm>
            <a:off x="235108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invGray">
          <a:xfrm>
            <a:off x="2286000" y="368935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invGray">
          <a:xfrm>
            <a:off x="2220913" y="3689350"/>
            <a:ext cx="65087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52" name="Rectangle 25"/>
          <p:cNvSpPr>
            <a:spLocks noChangeArrowheads="1"/>
          </p:cNvSpPr>
          <p:nvPr/>
        </p:nvSpPr>
        <p:spPr bwMode="invGray">
          <a:xfrm>
            <a:off x="215423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invGray">
          <a:xfrm>
            <a:off x="2089150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202247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189388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1828800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57" name="Rectangle 30"/>
          <p:cNvSpPr>
            <a:spLocks noChangeArrowheads="1"/>
          </p:cNvSpPr>
          <p:nvPr/>
        </p:nvSpPr>
        <p:spPr bwMode="auto">
          <a:xfrm>
            <a:off x="176212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58" name="Rectangle 31"/>
          <p:cNvSpPr>
            <a:spLocks noChangeArrowheads="1"/>
          </p:cNvSpPr>
          <p:nvPr/>
        </p:nvSpPr>
        <p:spPr bwMode="auto">
          <a:xfrm>
            <a:off x="169703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00" name="Rectangle 32"/>
          <p:cNvSpPr>
            <a:spLocks noChangeArrowheads="1"/>
          </p:cNvSpPr>
          <p:nvPr/>
        </p:nvSpPr>
        <p:spPr bwMode="invGray">
          <a:xfrm>
            <a:off x="2416175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60" name="Line 33"/>
          <p:cNvSpPr>
            <a:spLocks noChangeShapeType="1"/>
          </p:cNvSpPr>
          <p:nvPr/>
        </p:nvSpPr>
        <p:spPr bwMode="auto">
          <a:xfrm>
            <a:off x="2547938" y="4016375"/>
            <a:ext cx="3852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8161" name="Line 34"/>
          <p:cNvSpPr>
            <a:spLocks noChangeShapeType="1"/>
          </p:cNvSpPr>
          <p:nvPr/>
        </p:nvSpPr>
        <p:spPr bwMode="auto">
          <a:xfrm flipH="1">
            <a:off x="2547938" y="4735513"/>
            <a:ext cx="3852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8162" name="Rectangle 35"/>
          <p:cNvSpPr>
            <a:spLocks noChangeArrowheads="1"/>
          </p:cNvSpPr>
          <p:nvPr/>
        </p:nvSpPr>
        <p:spPr bwMode="auto">
          <a:xfrm>
            <a:off x="1631950" y="368935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63" name="Line 36"/>
          <p:cNvSpPr>
            <a:spLocks noChangeShapeType="1"/>
          </p:cNvSpPr>
          <p:nvPr/>
        </p:nvSpPr>
        <p:spPr bwMode="auto">
          <a:xfrm>
            <a:off x="8164513" y="3951288"/>
            <a:ext cx="847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8164" name="Rectangle 37"/>
          <p:cNvSpPr>
            <a:spLocks noChangeArrowheads="1"/>
          </p:cNvSpPr>
          <p:nvPr/>
        </p:nvSpPr>
        <p:spPr bwMode="blackWhite">
          <a:xfrm>
            <a:off x="1566863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65" name="Rectangle 38"/>
          <p:cNvSpPr>
            <a:spLocks noChangeArrowheads="1"/>
          </p:cNvSpPr>
          <p:nvPr/>
        </p:nvSpPr>
        <p:spPr bwMode="blackWhite">
          <a:xfrm>
            <a:off x="150018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66" name="Rectangle 39"/>
          <p:cNvSpPr>
            <a:spLocks noChangeArrowheads="1"/>
          </p:cNvSpPr>
          <p:nvPr/>
        </p:nvSpPr>
        <p:spPr bwMode="auto">
          <a:xfrm>
            <a:off x="1960563" y="3689350"/>
            <a:ext cx="65087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08" name="AutoShape 40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9</a:t>
            </a:r>
          </a:p>
        </p:txBody>
      </p:sp>
      <p:sp>
        <p:nvSpPr>
          <p:cNvPr id="1210409" name="AutoShape 41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8</a:t>
            </a:r>
          </a:p>
        </p:txBody>
      </p:sp>
      <p:sp>
        <p:nvSpPr>
          <p:cNvPr id="1210410" name="AutoShape 42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7</a:t>
            </a:r>
          </a:p>
        </p:txBody>
      </p:sp>
      <p:sp>
        <p:nvSpPr>
          <p:cNvPr id="1210411" name="AutoShape 43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6</a:t>
            </a:r>
          </a:p>
        </p:txBody>
      </p:sp>
      <p:sp>
        <p:nvSpPr>
          <p:cNvPr id="1210412" name="AutoShape 44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5</a:t>
            </a:r>
          </a:p>
        </p:txBody>
      </p:sp>
      <p:sp>
        <p:nvSpPr>
          <p:cNvPr id="1210413" name="AutoShape 45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4</a:t>
            </a:r>
          </a:p>
        </p:txBody>
      </p:sp>
      <p:sp>
        <p:nvSpPr>
          <p:cNvPr id="1210414" name="AutoShape 46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3</a:t>
            </a:r>
          </a:p>
        </p:txBody>
      </p:sp>
      <p:sp>
        <p:nvSpPr>
          <p:cNvPr id="1210415" name="AutoShape 47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2</a:t>
            </a:r>
          </a:p>
        </p:txBody>
      </p:sp>
      <p:sp>
        <p:nvSpPr>
          <p:cNvPr id="1210416" name="AutoShape 48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1</a:t>
            </a:r>
          </a:p>
        </p:txBody>
      </p:sp>
      <p:sp>
        <p:nvSpPr>
          <p:cNvPr id="1210417" name="AutoShape 49"/>
          <p:cNvSpPr>
            <a:spLocks noChangeArrowheads="1"/>
          </p:cNvSpPr>
          <p:nvPr/>
        </p:nvSpPr>
        <p:spPr bwMode="hidden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0</a:t>
            </a:r>
          </a:p>
        </p:txBody>
      </p:sp>
      <p:sp>
        <p:nvSpPr>
          <p:cNvPr id="48177" name="Rectangle 50"/>
          <p:cNvSpPr>
            <a:spLocks noChangeArrowheads="1"/>
          </p:cNvSpPr>
          <p:nvPr/>
        </p:nvSpPr>
        <p:spPr bwMode="invGray">
          <a:xfrm>
            <a:off x="1697038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78" name="Rectangle 51"/>
          <p:cNvSpPr>
            <a:spLocks noChangeArrowheads="1"/>
          </p:cNvSpPr>
          <p:nvPr/>
        </p:nvSpPr>
        <p:spPr bwMode="invGray">
          <a:xfrm>
            <a:off x="1762125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8179" name="Rectangle 52"/>
          <p:cNvSpPr>
            <a:spLocks noChangeArrowheads="1"/>
          </p:cNvSpPr>
          <p:nvPr/>
        </p:nvSpPr>
        <p:spPr bwMode="invGray">
          <a:xfrm>
            <a:off x="1633538" y="3689350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21" name="Rectangle 53"/>
          <p:cNvSpPr>
            <a:spLocks noChangeArrowheads="1"/>
          </p:cNvSpPr>
          <p:nvPr/>
        </p:nvSpPr>
        <p:spPr bwMode="invGray">
          <a:xfrm>
            <a:off x="2349500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22" name="Rectangle 54"/>
          <p:cNvSpPr>
            <a:spLocks noChangeArrowheads="1"/>
          </p:cNvSpPr>
          <p:nvPr/>
        </p:nvSpPr>
        <p:spPr bwMode="invGray">
          <a:xfrm>
            <a:off x="2286000" y="3689350"/>
            <a:ext cx="65088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23" name="Rectangle 55"/>
          <p:cNvSpPr>
            <a:spLocks noChangeArrowheads="1"/>
          </p:cNvSpPr>
          <p:nvPr/>
        </p:nvSpPr>
        <p:spPr bwMode="invGray">
          <a:xfrm>
            <a:off x="2220913" y="3689350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24" name="Rectangle 56"/>
          <p:cNvSpPr>
            <a:spLocks noChangeArrowheads="1"/>
          </p:cNvSpPr>
          <p:nvPr/>
        </p:nvSpPr>
        <p:spPr bwMode="invGray">
          <a:xfrm>
            <a:off x="2155825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25" name="Rectangle 57"/>
          <p:cNvSpPr>
            <a:spLocks noChangeArrowheads="1"/>
          </p:cNvSpPr>
          <p:nvPr/>
        </p:nvSpPr>
        <p:spPr bwMode="invGray">
          <a:xfrm>
            <a:off x="2089150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26" name="Rectangle 58"/>
          <p:cNvSpPr>
            <a:spLocks noChangeArrowheads="1"/>
          </p:cNvSpPr>
          <p:nvPr/>
        </p:nvSpPr>
        <p:spPr bwMode="invGray">
          <a:xfrm>
            <a:off x="2022475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27" name="Rectangle 59"/>
          <p:cNvSpPr>
            <a:spLocks noChangeArrowheads="1"/>
          </p:cNvSpPr>
          <p:nvPr/>
        </p:nvSpPr>
        <p:spPr bwMode="invGray">
          <a:xfrm>
            <a:off x="1960563" y="3689350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28" name="Rectangle 60"/>
          <p:cNvSpPr>
            <a:spLocks noChangeArrowheads="1"/>
          </p:cNvSpPr>
          <p:nvPr/>
        </p:nvSpPr>
        <p:spPr bwMode="invGray">
          <a:xfrm>
            <a:off x="1893888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0429" name="Rectangle 61"/>
          <p:cNvSpPr>
            <a:spLocks noChangeArrowheads="1"/>
          </p:cNvSpPr>
          <p:nvPr/>
        </p:nvSpPr>
        <p:spPr bwMode="invGray">
          <a:xfrm>
            <a:off x="1828800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1210430" name="Group 62"/>
          <p:cNvGrpSpPr>
            <a:grpSpLocks/>
          </p:cNvGrpSpPr>
          <p:nvPr/>
        </p:nvGrpSpPr>
        <p:grpSpPr bwMode="auto">
          <a:xfrm>
            <a:off x="7707313" y="3686175"/>
            <a:ext cx="1347787" cy="1481138"/>
            <a:chOff x="5352" y="2560"/>
            <a:chExt cx="936" cy="1028"/>
          </a:xfrm>
        </p:grpSpPr>
        <p:sp>
          <p:nvSpPr>
            <p:cNvPr id="48193" name="Text Box 63"/>
            <p:cNvSpPr txBox="1">
              <a:spLocks noChangeArrowheads="1"/>
            </p:cNvSpPr>
            <p:nvPr/>
          </p:nvSpPr>
          <p:spPr bwMode="hidden">
            <a:xfrm>
              <a:off x="5352" y="2560"/>
              <a:ext cx="2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sz="2900" b="1">
                  <a:solidFill>
                    <a:srgbClr val="FF0000"/>
                  </a:solidFill>
                  <a:latin typeface="Tahoma" pitchFamily="34" charset="0"/>
                </a:rPr>
                <a:t>X</a:t>
              </a:r>
            </a:p>
          </p:txBody>
        </p:sp>
        <p:sp>
          <p:nvSpPr>
            <p:cNvPr id="48194" name="Rectangle 64"/>
            <p:cNvSpPr>
              <a:spLocks noChangeArrowheads="1"/>
            </p:cNvSpPr>
            <p:nvPr/>
          </p:nvSpPr>
          <p:spPr bwMode="hidden">
            <a:xfrm>
              <a:off x="5378" y="3214"/>
              <a:ext cx="910" cy="374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 anchor="ctr">
              <a:spAutoFit/>
            </a:bodyPr>
            <a:lstStyle/>
            <a:p>
              <a:pPr algn="ctr" defTabSz="828675"/>
              <a:r>
                <a:rPr lang="en-US" sz="1500" b="1">
                  <a:latin typeface="Tahoma" pitchFamily="34" charset="0"/>
                </a:rPr>
                <a:t>Queue is</a:t>
              </a:r>
            </a:p>
            <a:p>
              <a:pPr algn="ctr" defTabSz="828675"/>
              <a:r>
                <a:rPr lang="en-US" sz="1500" b="1">
                  <a:latin typeface="Tahoma" pitchFamily="34" charset="0"/>
                </a:rPr>
                <a:t>not serviced</a:t>
              </a:r>
            </a:p>
          </p:txBody>
        </p:sp>
        <p:sp>
          <p:nvSpPr>
            <p:cNvPr id="48195" name="Line 65"/>
            <p:cNvSpPr>
              <a:spLocks noChangeShapeType="1"/>
            </p:cNvSpPr>
            <p:nvPr/>
          </p:nvSpPr>
          <p:spPr bwMode="hidden">
            <a:xfrm flipH="1" flipV="1">
              <a:off x="5579" y="2925"/>
              <a:ext cx="18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48190" name="Text Box 66"/>
          <p:cNvSpPr txBox="1">
            <a:spLocks noChangeArrowheads="1"/>
          </p:cNvSpPr>
          <p:nvPr/>
        </p:nvSpPr>
        <p:spPr bwMode="auto">
          <a:xfrm>
            <a:off x="3462338" y="4233863"/>
            <a:ext cx="1814512" cy="30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500" b="1">
                <a:latin typeface="Tahoma" pitchFamily="34" charset="0"/>
              </a:rPr>
              <a:t>pipelined transfer</a:t>
            </a:r>
          </a:p>
        </p:txBody>
      </p:sp>
      <p:sp>
        <p:nvSpPr>
          <p:cNvPr id="48191" name="Rectangle 67"/>
          <p:cNvSpPr>
            <a:spLocks noChangeArrowheads="1"/>
          </p:cNvSpPr>
          <p:nvPr/>
        </p:nvSpPr>
        <p:spPr bwMode="auto">
          <a:xfrm>
            <a:off x="6019800" y="6591300"/>
            <a:ext cx="3124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800" i="1">
                <a:solidFill>
                  <a:srgbClr val="003366"/>
                </a:solidFill>
              </a:rPr>
              <a:t> © </a:t>
            </a:r>
            <a:r>
              <a:rPr lang="en-US" sz="500" i="1">
                <a:solidFill>
                  <a:srgbClr val="003366"/>
                </a:solidFill>
              </a:rPr>
              <a:t>T.M. Pinkston, J. Duato, with major contributions by J. Filch</a:t>
            </a:r>
          </a:p>
        </p:txBody>
      </p:sp>
      <p:sp>
        <p:nvSpPr>
          <p:cNvPr id="481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6A4D1B-FBF1-4779-99DF-EC811AD70E68}" type="slidenum">
              <a:rPr lang="en-US" smtClean="0"/>
              <a:pPr eaLnBrk="1" hangingPunct="1"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7847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14" dur="5000" fill="hold"/>
                                        <p:tgtEl>
                                          <p:spTgt spid="121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20" dur="5000" fill="hold"/>
                                        <p:tgtEl>
                                          <p:spTgt spid="121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0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0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26" dur="5000" fill="hold"/>
                                        <p:tgtEl>
                                          <p:spTgt spid="121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0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0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32" dur="50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0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0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38" dur="5000" fill="hold"/>
                                        <p:tgtEl>
                                          <p:spTgt spid="121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0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0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44" dur="5000" fill="hold"/>
                                        <p:tgtEl>
                                          <p:spTgt spid="1210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0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0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50" dur="5000" fill="hold"/>
                                        <p:tgtEl>
                                          <p:spTgt spid="1210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56" dur="5000" fill="hold"/>
                                        <p:tgtEl>
                                          <p:spTgt spid="121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0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10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pat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62" dur="5000" fill="hold"/>
                                        <p:tgtEl>
                                          <p:spTgt spid="121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10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10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0" presetClass="path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0.00047 0.00042 L 0.5074 0.00063 " pathEditMode="relative" ptsTypes="AA">
                                      <p:cBhvr>
                                        <p:cTn id="68" dur="5000" fill="hold"/>
                                        <p:tgtEl>
                                          <p:spTgt spid="1210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animBg="1"/>
      <p:bldP spid="1210400" grpId="0" animBg="1"/>
      <p:bldP spid="1210408" grpId="0" animBg="1"/>
      <p:bldP spid="1210409" grpId="0" animBg="1"/>
      <p:bldP spid="1210410" grpId="0" animBg="1"/>
      <p:bldP spid="1210411" grpId="0" animBg="1"/>
      <p:bldP spid="1210412" grpId="0" animBg="1"/>
      <p:bldP spid="1210413" grpId="0" animBg="1"/>
      <p:bldP spid="1210414" grpId="0" animBg="1"/>
      <p:bldP spid="1210415" grpId="0" animBg="1"/>
      <p:bldP spid="1210416" grpId="0" animBg="1"/>
      <p:bldP spid="1210417" grpId="0" animBg="1"/>
      <p:bldP spid="1210421" grpId="0" animBg="1"/>
      <p:bldP spid="1210422" grpId="0" animBg="1"/>
      <p:bldP spid="1210423" grpId="0" animBg="1"/>
      <p:bldP spid="1210424" grpId="0" animBg="1"/>
      <p:bldP spid="1210425" grpId="0" animBg="1"/>
      <p:bldP spid="1210426" grpId="0" animBg="1"/>
      <p:bldP spid="1210427" grpId="0" animBg="1"/>
      <p:bldP spid="1210428" grpId="0" animBg="1"/>
      <p:bldP spid="12104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838" y="128588"/>
            <a:ext cx="7791450" cy="633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/>
              <a:t>Circuit Switching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98875"/>
            <a:ext cx="7913688" cy="2701925"/>
          </a:xfrm>
        </p:spPr>
        <p:txBody>
          <a:bodyPr/>
          <a:lstStyle/>
          <a:p>
            <a:pPr>
              <a:buSzPct val="30000"/>
              <a:defRPr/>
            </a:pPr>
            <a:r>
              <a:rPr lang="en-US" dirty="0"/>
              <a:t>Hardware path setup by a </a:t>
            </a:r>
            <a:r>
              <a:rPr lang="en-US" i="1" dirty="0"/>
              <a:t>routing header</a:t>
            </a:r>
            <a:r>
              <a:rPr lang="en-US" dirty="0"/>
              <a:t> or </a:t>
            </a:r>
            <a:r>
              <a:rPr lang="en-US" i="1" dirty="0"/>
              <a:t>probe</a:t>
            </a:r>
            <a:r>
              <a:rPr lang="en-US" dirty="0"/>
              <a:t> </a:t>
            </a:r>
          </a:p>
          <a:p>
            <a:pPr>
              <a:buSzPct val="30000"/>
              <a:defRPr/>
            </a:pPr>
            <a:r>
              <a:rPr lang="en-US" dirty="0"/>
              <a:t>End-to-end acknowledgment initiates transfer at full hardware </a:t>
            </a:r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459413" y="2192338"/>
            <a:ext cx="2019300" cy="18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459413" y="1760538"/>
            <a:ext cx="2019300" cy="18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459413" y="1328738"/>
            <a:ext cx="2019300" cy="18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921250" y="1331913"/>
            <a:ext cx="241300" cy="1857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405313" y="1763713"/>
            <a:ext cx="242887" cy="184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844925" y="2195513"/>
            <a:ext cx="242888" cy="184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198813" y="2195513"/>
            <a:ext cx="242887" cy="184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393950" y="1763713"/>
            <a:ext cx="241300" cy="184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584325" y="1331913"/>
            <a:ext cx="241300" cy="1857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566863" y="1517650"/>
            <a:ext cx="7937" cy="1476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1830388" y="1517650"/>
            <a:ext cx="0" cy="4302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108200" y="1517650"/>
            <a:ext cx="0" cy="4302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1830388" y="1947863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108200" y="194786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866900" y="1963738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r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135188" y="1963738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s</a:t>
            </a: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5459413" y="2379663"/>
            <a:ext cx="1587" cy="614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340100" y="2625725"/>
            <a:ext cx="58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setup</a:t>
            </a: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1584325" y="2994025"/>
            <a:ext cx="3875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7475538" y="2379663"/>
            <a:ext cx="3175" cy="614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203950" y="2625725"/>
            <a:ext cx="512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data</a:t>
            </a: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5459413" y="2994025"/>
            <a:ext cx="201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1292225" y="3275013"/>
            <a:ext cx="65119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4068763" y="3300413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Time Busy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127750" y="94932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725863" y="949325"/>
            <a:ext cx="1728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Acknowledgment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4083050" y="1765300"/>
            <a:ext cx="0" cy="36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83050" y="1758950"/>
            <a:ext cx="3190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1490663" y="9493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Header Probe</a:t>
            </a: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 flipV="1">
            <a:off x="1292225" y="1014413"/>
            <a:ext cx="0" cy="226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830262" y="2024063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Link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4114800" y="1371600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</a:t>
            </a:r>
            <a:r>
              <a:rPr lang="en-US" sz="1600" baseline="-25000"/>
              <a:t>s</a:t>
            </a:r>
          </a:p>
        </p:txBody>
      </p:sp>
      <p:sp>
        <p:nvSpPr>
          <p:cNvPr id="113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217732-F664-4574-A8CA-2CDA151B6F91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71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20" name="Rectangle 4"/>
          <p:cNvSpPr>
            <a:spLocks noChangeArrowheads="1"/>
          </p:cNvSpPr>
          <p:nvPr/>
        </p:nvSpPr>
        <p:spPr bwMode="auto">
          <a:xfrm>
            <a:off x="6400800" y="3168650"/>
            <a:ext cx="1763713" cy="241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invGray">
          <a:xfrm>
            <a:off x="7053263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invGray">
          <a:xfrm>
            <a:off x="698817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invGray">
          <a:xfrm>
            <a:off x="6921500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invGray">
          <a:xfrm>
            <a:off x="6858000" y="368935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invGray">
          <a:xfrm>
            <a:off x="679132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invGray">
          <a:xfrm>
            <a:off x="672623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invGray">
          <a:xfrm>
            <a:off x="6659563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invGray">
          <a:xfrm>
            <a:off x="659447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63" name="Rectangle 13"/>
          <p:cNvSpPr>
            <a:spLocks noChangeArrowheads="1"/>
          </p:cNvSpPr>
          <p:nvPr/>
        </p:nvSpPr>
        <p:spPr bwMode="invGray">
          <a:xfrm>
            <a:off x="6530975" y="368935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64" name="Rectangle 14"/>
          <p:cNvSpPr>
            <a:spLocks noChangeArrowheads="1"/>
          </p:cNvSpPr>
          <p:nvPr/>
        </p:nvSpPr>
        <p:spPr bwMode="invGray">
          <a:xfrm>
            <a:off x="646588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2431" name="Rectangle 15"/>
          <p:cNvSpPr>
            <a:spLocks noChangeArrowheads="1"/>
          </p:cNvSpPr>
          <p:nvPr/>
        </p:nvSpPr>
        <p:spPr bwMode="auto">
          <a:xfrm>
            <a:off x="849313" y="3168650"/>
            <a:ext cx="1697037" cy="241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66" name="Text Box 16"/>
          <p:cNvSpPr txBox="1">
            <a:spLocks noChangeArrowheads="1"/>
          </p:cNvSpPr>
          <p:nvPr/>
        </p:nvSpPr>
        <p:spPr bwMode="auto">
          <a:xfrm>
            <a:off x="6840538" y="2906713"/>
            <a:ext cx="781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/>
              <a:t>receiver</a:t>
            </a:r>
          </a:p>
        </p:txBody>
      </p:sp>
      <p:sp>
        <p:nvSpPr>
          <p:cNvPr id="49167" name="Text Box 17"/>
          <p:cNvSpPr txBox="1">
            <a:spLocks noChangeArrowheads="1"/>
          </p:cNvSpPr>
          <p:nvPr/>
        </p:nvSpPr>
        <p:spPr bwMode="auto">
          <a:xfrm>
            <a:off x="1697038" y="2906713"/>
            <a:ext cx="6905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300" b="1"/>
              <a:t>sender</a:t>
            </a:r>
          </a:p>
        </p:txBody>
      </p:sp>
      <p:sp>
        <p:nvSpPr>
          <p:cNvPr id="49168" name="AutoShape 18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10</a:t>
            </a: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1241425" y="3297238"/>
            <a:ext cx="95091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>
            <a:spAutoFit/>
          </a:bodyPr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900" b="1">
                <a:solidFill>
                  <a:srgbClr val="000000"/>
                </a:solidFill>
              </a:rPr>
              <a:t>Credit counter</a:t>
            </a:r>
          </a:p>
        </p:txBody>
      </p:sp>
      <p:sp>
        <p:nvSpPr>
          <p:cNvPr id="49170" name="Rectangle 20"/>
          <p:cNvSpPr>
            <a:spLocks noChangeArrowheads="1"/>
          </p:cNvSpPr>
          <p:nvPr/>
        </p:nvSpPr>
        <p:spPr bwMode="invGray">
          <a:xfrm>
            <a:off x="241617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1" name="Rectangle 21"/>
          <p:cNvSpPr>
            <a:spLocks noChangeArrowheads="1"/>
          </p:cNvSpPr>
          <p:nvPr/>
        </p:nvSpPr>
        <p:spPr bwMode="invGray">
          <a:xfrm>
            <a:off x="235108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2" name="Rectangle 22"/>
          <p:cNvSpPr>
            <a:spLocks noChangeArrowheads="1"/>
          </p:cNvSpPr>
          <p:nvPr/>
        </p:nvSpPr>
        <p:spPr bwMode="invGray">
          <a:xfrm>
            <a:off x="2286000" y="368935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3" name="Rectangle 23"/>
          <p:cNvSpPr>
            <a:spLocks noChangeArrowheads="1"/>
          </p:cNvSpPr>
          <p:nvPr/>
        </p:nvSpPr>
        <p:spPr bwMode="blackWhite">
          <a:xfrm>
            <a:off x="2220913" y="3689350"/>
            <a:ext cx="65087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4" name="Rectangle 24"/>
          <p:cNvSpPr>
            <a:spLocks noChangeArrowheads="1"/>
          </p:cNvSpPr>
          <p:nvPr/>
        </p:nvSpPr>
        <p:spPr bwMode="blackWhite">
          <a:xfrm>
            <a:off x="215423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5" name="Rectangle 25"/>
          <p:cNvSpPr>
            <a:spLocks noChangeArrowheads="1"/>
          </p:cNvSpPr>
          <p:nvPr/>
        </p:nvSpPr>
        <p:spPr bwMode="blackWhite">
          <a:xfrm>
            <a:off x="2089150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6" name="Rectangle 26"/>
          <p:cNvSpPr>
            <a:spLocks noChangeArrowheads="1"/>
          </p:cNvSpPr>
          <p:nvPr/>
        </p:nvSpPr>
        <p:spPr bwMode="blackWhite">
          <a:xfrm>
            <a:off x="202247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7" name="Rectangle 27"/>
          <p:cNvSpPr>
            <a:spLocks noChangeArrowheads="1"/>
          </p:cNvSpPr>
          <p:nvPr/>
        </p:nvSpPr>
        <p:spPr bwMode="blackWhite">
          <a:xfrm>
            <a:off x="189388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8" name="Rectangle 28"/>
          <p:cNvSpPr>
            <a:spLocks noChangeArrowheads="1"/>
          </p:cNvSpPr>
          <p:nvPr/>
        </p:nvSpPr>
        <p:spPr bwMode="blackWhite">
          <a:xfrm>
            <a:off x="1828800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9" name="Rectangle 29"/>
          <p:cNvSpPr>
            <a:spLocks noChangeArrowheads="1"/>
          </p:cNvSpPr>
          <p:nvPr/>
        </p:nvSpPr>
        <p:spPr bwMode="auto">
          <a:xfrm>
            <a:off x="1762125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80" name="Rectangle 30"/>
          <p:cNvSpPr>
            <a:spLocks noChangeArrowheads="1"/>
          </p:cNvSpPr>
          <p:nvPr/>
        </p:nvSpPr>
        <p:spPr bwMode="auto">
          <a:xfrm>
            <a:off x="169703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81" name="Rectangle 31"/>
          <p:cNvSpPr>
            <a:spLocks noChangeArrowheads="1"/>
          </p:cNvSpPr>
          <p:nvPr/>
        </p:nvSpPr>
        <p:spPr bwMode="invGray">
          <a:xfrm>
            <a:off x="7053263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82" name="Line 32"/>
          <p:cNvSpPr>
            <a:spLocks noChangeShapeType="1"/>
          </p:cNvSpPr>
          <p:nvPr/>
        </p:nvSpPr>
        <p:spPr bwMode="auto">
          <a:xfrm>
            <a:off x="2547938" y="4016375"/>
            <a:ext cx="3852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9183" name="Line 33"/>
          <p:cNvSpPr>
            <a:spLocks noChangeShapeType="1"/>
          </p:cNvSpPr>
          <p:nvPr/>
        </p:nvSpPr>
        <p:spPr bwMode="auto">
          <a:xfrm flipH="1">
            <a:off x="2547938" y="4735513"/>
            <a:ext cx="3852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9184" name="Rectangle 34"/>
          <p:cNvSpPr>
            <a:spLocks noChangeArrowheads="1"/>
          </p:cNvSpPr>
          <p:nvPr/>
        </p:nvSpPr>
        <p:spPr bwMode="auto">
          <a:xfrm>
            <a:off x="1631950" y="3689350"/>
            <a:ext cx="65088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85" name="Line 35"/>
          <p:cNvSpPr>
            <a:spLocks noChangeShapeType="1"/>
          </p:cNvSpPr>
          <p:nvPr/>
        </p:nvSpPr>
        <p:spPr bwMode="auto">
          <a:xfrm>
            <a:off x="8164513" y="3951288"/>
            <a:ext cx="847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9186" name="Rectangle 36"/>
          <p:cNvSpPr>
            <a:spLocks noChangeArrowheads="1"/>
          </p:cNvSpPr>
          <p:nvPr/>
        </p:nvSpPr>
        <p:spPr bwMode="blackWhite">
          <a:xfrm>
            <a:off x="1566863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87" name="Rectangle 37"/>
          <p:cNvSpPr>
            <a:spLocks noChangeArrowheads="1"/>
          </p:cNvSpPr>
          <p:nvPr/>
        </p:nvSpPr>
        <p:spPr bwMode="blackWhite">
          <a:xfrm>
            <a:off x="1500188" y="3689350"/>
            <a:ext cx="66675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88" name="Rectangle 38"/>
          <p:cNvSpPr>
            <a:spLocks noChangeArrowheads="1"/>
          </p:cNvSpPr>
          <p:nvPr/>
        </p:nvSpPr>
        <p:spPr bwMode="blackWhite">
          <a:xfrm>
            <a:off x="1960563" y="3689350"/>
            <a:ext cx="65087" cy="19685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89" name="AutoShape 39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9</a:t>
            </a:r>
          </a:p>
        </p:txBody>
      </p:sp>
      <p:sp>
        <p:nvSpPr>
          <p:cNvPr id="49190" name="AutoShape 40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8</a:t>
            </a:r>
          </a:p>
        </p:txBody>
      </p:sp>
      <p:sp>
        <p:nvSpPr>
          <p:cNvPr id="49191" name="AutoShape 41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7</a:t>
            </a:r>
          </a:p>
        </p:txBody>
      </p:sp>
      <p:sp>
        <p:nvSpPr>
          <p:cNvPr id="49192" name="AutoShape 42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6</a:t>
            </a:r>
          </a:p>
        </p:txBody>
      </p:sp>
      <p:sp>
        <p:nvSpPr>
          <p:cNvPr id="49193" name="AutoShape 43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5</a:t>
            </a:r>
          </a:p>
        </p:txBody>
      </p:sp>
      <p:sp>
        <p:nvSpPr>
          <p:cNvPr id="49194" name="AutoShape 44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4</a:t>
            </a:r>
          </a:p>
        </p:txBody>
      </p:sp>
      <p:sp>
        <p:nvSpPr>
          <p:cNvPr id="49195" name="AutoShape 45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3</a:t>
            </a:r>
          </a:p>
        </p:txBody>
      </p:sp>
      <p:sp>
        <p:nvSpPr>
          <p:cNvPr id="49196" name="AutoShape 46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2</a:t>
            </a:r>
          </a:p>
        </p:txBody>
      </p:sp>
      <p:sp>
        <p:nvSpPr>
          <p:cNvPr id="49197" name="AutoShape 47"/>
          <p:cNvSpPr>
            <a:spLocks noChangeArrowheads="1"/>
          </p:cNvSpPr>
          <p:nvPr/>
        </p:nvSpPr>
        <p:spPr bwMode="auto">
          <a:xfrm>
            <a:off x="2224088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1</a:t>
            </a:r>
          </a:p>
        </p:txBody>
      </p:sp>
      <p:sp>
        <p:nvSpPr>
          <p:cNvPr id="49198" name="AutoShape 48"/>
          <p:cNvSpPr>
            <a:spLocks noChangeArrowheads="1"/>
          </p:cNvSpPr>
          <p:nvPr/>
        </p:nvSpPr>
        <p:spPr bwMode="auto">
          <a:xfrm>
            <a:off x="2224088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0</a:t>
            </a:r>
          </a:p>
        </p:txBody>
      </p:sp>
      <p:sp>
        <p:nvSpPr>
          <p:cNvPr id="1212465" name="Rectangle 49"/>
          <p:cNvSpPr>
            <a:spLocks noChangeArrowheads="1"/>
          </p:cNvSpPr>
          <p:nvPr/>
        </p:nvSpPr>
        <p:spPr bwMode="auto">
          <a:xfrm>
            <a:off x="1762125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2466" name="Rectangle 50"/>
          <p:cNvSpPr>
            <a:spLocks noChangeArrowheads="1"/>
          </p:cNvSpPr>
          <p:nvPr/>
        </p:nvSpPr>
        <p:spPr bwMode="blackWhite">
          <a:xfrm>
            <a:off x="6465888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2467" name="Rectangle 51"/>
          <p:cNvSpPr>
            <a:spLocks noChangeArrowheads="1"/>
          </p:cNvSpPr>
          <p:nvPr/>
        </p:nvSpPr>
        <p:spPr bwMode="blackWhite">
          <a:xfrm>
            <a:off x="6532563" y="3689350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2468" name="Rectangle 52"/>
          <p:cNvSpPr>
            <a:spLocks noChangeArrowheads="1"/>
          </p:cNvSpPr>
          <p:nvPr/>
        </p:nvSpPr>
        <p:spPr bwMode="blackWhite">
          <a:xfrm>
            <a:off x="6596063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2469" name="Rectangle 53"/>
          <p:cNvSpPr>
            <a:spLocks noChangeArrowheads="1"/>
          </p:cNvSpPr>
          <p:nvPr/>
        </p:nvSpPr>
        <p:spPr bwMode="blackWhite">
          <a:xfrm>
            <a:off x="6661150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2470" name="Rectangle 54"/>
          <p:cNvSpPr>
            <a:spLocks noChangeArrowheads="1"/>
          </p:cNvSpPr>
          <p:nvPr/>
        </p:nvSpPr>
        <p:spPr bwMode="blackWhite">
          <a:xfrm>
            <a:off x="6726238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5" name="Rectangle 55"/>
          <p:cNvSpPr>
            <a:spLocks noChangeArrowheads="1"/>
          </p:cNvSpPr>
          <p:nvPr/>
        </p:nvSpPr>
        <p:spPr bwMode="invGray">
          <a:xfrm>
            <a:off x="6988175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6" name="Rectangle 56"/>
          <p:cNvSpPr>
            <a:spLocks noChangeArrowheads="1"/>
          </p:cNvSpPr>
          <p:nvPr/>
        </p:nvSpPr>
        <p:spPr bwMode="invGray">
          <a:xfrm>
            <a:off x="6923088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7" name="Rectangle 57"/>
          <p:cNvSpPr>
            <a:spLocks noChangeArrowheads="1"/>
          </p:cNvSpPr>
          <p:nvPr/>
        </p:nvSpPr>
        <p:spPr bwMode="invGray">
          <a:xfrm>
            <a:off x="6858000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8" name="Rectangle 58"/>
          <p:cNvSpPr>
            <a:spLocks noChangeArrowheads="1"/>
          </p:cNvSpPr>
          <p:nvPr/>
        </p:nvSpPr>
        <p:spPr bwMode="invGray">
          <a:xfrm>
            <a:off x="6792913" y="3689350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2475" name="AutoShape 59"/>
          <p:cNvSpPr>
            <a:spLocks noChangeArrowheads="1"/>
          </p:cNvSpPr>
          <p:nvPr/>
        </p:nvSpPr>
        <p:spPr bwMode="hidden">
          <a:xfrm>
            <a:off x="6662738" y="4016375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+5</a:t>
            </a:r>
          </a:p>
        </p:txBody>
      </p:sp>
      <p:sp>
        <p:nvSpPr>
          <p:cNvPr id="1212476" name="AutoShape 60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5</a:t>
            </a:r>
          </a:p>
        </p:txBody>
      </p:sp>
      <p:sp>
        <p:nvSpPr>
          <p:cNvPr id="1212477" name="Rectangle 61"/>
          <p:cNvSpPr>
            <a:spLocks noChangeArrowheads="1"/>
          </p:cNvSpPr>
          <p:nvPr/>
        </p:nvSpPr>
        <p:spPr bwMode="auto">
          <a:xfrm>
            <a:off x="1697038" y="3689350"/>
            <a:ext cx="66675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2478" name="Rectangle 62"/>
          <p:cNvSpPr>
            <a:spLocks noChangeArrowheads="1"/>
          </p:cNvSpPr>
          <p:nvPr/>
        </p:nvSpPr>
        <p:spPr bwMode="auto">
          <a:xfrm>
            <a:off x="1633538" y="3689350"/>
            <a:ext cx="65087" cy="1968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12479" name="AutoShape 63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4</a:t>
            </a:r>
          </a:p>
        </p:txBody>
      </p:sp>
      <p:sp>
        <p:nvSpPr>
          <p:cNvPr id="1212480" name="AutoShape 64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3</a:t>
            </a:r>
          </a:p>
        </p:txBody>
      </p:sp>
      <p:sp>
        <p:nvSpPr>
          <p:cNvPr id="1212481" name="AutoShape 65"/>
          <p:cNvSpPr>
            <a:spLocks noChangeArrowheads="1"/>
          </p:cNvSpPr>
          <p:nvPr/>
        </p:nvSpPr>
        <p:spPr bwMode="auto">
          <a:xfrm>
            <a:off x="2220913" y="3297238"/>
            <a:ext cx="258762" cy="196850"/>
          </a:xfrm>
          <a:prstGeom prst="roundRect">
            <a:avLst>
              <a:gd name="adj" fmla="val 87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sz="1500">
                <a:latin typeface="Tahoma" pitchFamily="34" charset="0"/>
              </a:rPr>
              <a:t>2</a:t>
            </a:r>
          </a:p>
        </p:txBody>
      </p:sp>
      <p:grpSp>
        <p:nvGrpSpPr>
          <p:cNvPr id="1212482" name="Group 66"/>
          <p:cNvGrpSpPr>
            <a:grpSpLocks/>
          </p:cNvGrpSpPr>
          <p:nvPr/>
        </p:nvGrpSpPr>
        <p:grpSpPr bwMode="auto">
          <a:xfrm>
            <a:off x="7707313" y="3686175"/>
            <a:ext cx="1347787" cy="1481138"/>
            <a:chOff x="5352" y="2560"/>
            <a:chExt cx="936" cy="1028"/>
          </a:xfrm>
        </p:grpSpPr>
        <p:sp>
          <p:nvSpPr>
            <p:cNvPr id="49222" name="Text Box 67"/>
            <p:cNvSpPr txBox="1">
              <a:spLocks noChangeArrowheads="1"/>
            </p:cNvSpPr>
            <p:nvPr/>
          </p:nvSpPr>
          <p:spPr bwMode="hidden">
            <a:xfrm>
              <a:off x="5352" y="2560"/>
              <a:ext cx="2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sz="2900" b="1">
                  <a:solidFill>
                    <a:srgbClr val="FF0000"/>
                  </a:solidFill>
                  <a:latin typeface="Tahoma" pitchFamily="34" charset="0"/>
                </a:rPr>
                <a:t>X</a:t>
              </a:r>
            </a:p>
          </p:txBody>
        </p:sp>
        <p:sp>
          <p:nvSpPr>
            <p:cNvPr id="49223" name="Rectangle 68"/>
            <p:cNvSpPr>
              <a:spLocks noChangeArrowheads="1"/>
            </p:cNvSpPr>
            <p:nvPr/>
          </p:nvSpPr>
          <p:spPr bwMode="hidden">
            <a:xfrm>
              <a:off x="5378" y="3214"/>
              <a:ext cx="910" cy="374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 anchor="ctr">
              <a:spAutoFit/>
            </a:bodyPr>
            <a:lstStyle/>
            <a:p>
              <a:pPr algn="ctr" defTabSz="828675"/>
              <a:r>
                <a:rPr lang="en-US" sz="1500" b="1">
                  <a:latin typeface="Tahoma" pitchFamily="34" charset="0"/>
                </a:rPr>
                <a:t>Queue is</a:t>
              </a:r>
            </a:p>
            <a:p>
              <a:pPr algn="ctr" defTabSz="828675"/>
              <a:r>
                <a:rPr lang="en-US" sz="1500" b="1">
                  <a:latin typeface="Tahoma" pitchFamily="34" charset="0"/>
                </a:rPr>
                <a:t>not serviced</a:t>
              </a:r>
            </a:p>
          </p:txBody>
        </p:sp>
        <p:sp>
          <p:nvSpPr>
            <p:cNvPr id="49224" name="Line 69"/>
            <p:cNvSpPr>
              <a:spLocks noChangeShapeType="1"/>
            </p:cNvSpPr>
            <p:nvPr/>
          </p:nvSpPr>
          <p:spPr bwMode="hidden">
            <a:xfrm flipH="1" flipV="1">
              <a:off x="5579" y="2925"/>
              <a:ext cx="18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212486" name="AutoShape 70"/>
          <p:cNvSpPr>
            <a:spLocks noChangeArrowheads="1"/>
          </p:cNvSpPr>
          <p:nvPr/>
        </p:nvSpPr>
        <p:spPr bwMode="auto">
          <a:xfrm>
            <a:off x="5878513" y="2055813"/>
            <a:ext cx="1762125" cy="652462"/>
          </a:xfrm>
          <a:prstGeom prst="roundRect">
            <a:avLst>
              <a:gd name="adj" fmla="val 21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 anchorCtr="1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</a:rPr>
              <a:t>Receiver sends credits after they become available</a:t>
            </a:r>
          </a:p>
        </p:txBody>
      </p:sp>
      <p:sp>
        <p:nvSpPr>
          <p:cNvPr id="1212487" name="AutoShape 71"/>
          <p:cNvSpPr>
            <a:spLocks noChangeArrowheads="1"/>
          </p:cNvSpPr>
          <p:nvPr/>
        </p:nvSpPr>
        <p:spPr bwMode="auto">
          <a:xfrm>
            <a:off x="1566863" y="2055813"/>
            <a:ext cx="1762125" cy="652462"/>
          </a:xfrm>
          <a:prstGeom prst="roundRect">
            <a:avLst>
              <a:gd name="adj" fmla="val 21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 anchorCtr="1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</a:rPr>
              <a:t>Sender resumes</a:t>
            </a:r>
          </a:p>
          <a:p>
            <a:pPr algn="ctr"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1">
                <a:solidFill>
                  <a:srgbClr val="000000"/>
                </a:solidFill>
              </a:rPr>
              <a:t>injection</a:t>
            </a:r>
          </a:p>
        </p:txBody>
      </p:sp>
      <p:sp>
        <p:nvSpPr>
          <p:cNvPr id="49219" name="Text Box 72"/>
          <p:cNvSpPr txBox="1">
            <a:spLocks noChangeArrowheads="1"/>
          </p:cNvSpPr>
          <p:nvPr/>
        </p:nvSpPr>
        <p:spPr bwMode="auto">
          <a:xfrm>
            <a:off x="3462338" y="4233863"/>
            <a:ext cx="1814512" cy="30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500" b="1">
                <a:latin typeface="Tahoma" pitchFamily="34" charset="0"/>
              </a:rPr>
              <a:t>pipelined transfer</a:t>
            </a:r>
          </a:p>
        </p:txBody>
      </p:sp>
      <p:sp>
        <p:nvSpPr>
          <p:cNvPr id="4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02E5C6-F346-4368-9A13-66AEFA76527E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sp>
        <p:nvSpPr>
          <p:cNvPr id="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383"/>
            <a:ext cx="8153400" cy="5539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  <a:defRPr/>
            </a:pPr>
            <a:r>
              <a:rPr lang="en-US" sz="3600" b="1" dirty="0" smtClean="0"/>
              <a:t>Credit-Based </a:t>
            </a:r>
            <a:r>
              <a:rPr lang="en-US" sz="3600" b="1" dirty="0"/>
              <a:t>Flow </a:t>
            </a:r>
            <a:r>
              <a:rPr lang="en-US" sz="3600" b="1" dirty="0" smtClean="0"/>
              <a:t>Control in action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52189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21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21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21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18" dur="5000" fill="hold"/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20" dur="5000" fill="hold"/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22" dur="5000" fill="hold"/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24" dur="5000" fill="hold"/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047 -0.00021 L 0.30545 -4.95694E-6 " pathEditMode="relative" ptsTypes="AA">
                                      <p:cBhvr>
                                        <p:cTn id="26" dur="5000" fill="hold"/>
                                        <p:tgtEl>
                                          <p:spTgt spid="121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016 -0.0809 L -0.61417 -0.08069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212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00095 -3.00021E-6 L 0.54355 0.0002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21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-0.00094 -3.00021E-6 L 0.54355 0.0002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212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0.00063 2.90512E-6 L 0.54376 0.00021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1212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65" grpId="0" animBg="1"/>
      <p:bldP spid="1212466" grpId="0" animBg="1"/>
      <p:bldP spid="1212467" grpId="0" animBg="1"/>
      <p:bldP spid="1212468" grpId="0" animBg="1"/>
      <p:bldP spid="1212469" grpId="0" animBg="1"/>
      <p:bldP spid="1212470" grpId="0" animBg="1"/>
      <p:bldP spid="1212475" grpId="0" animBg="1"/>
      <p:bldP spid="1212476" grpId="0" animBg="1"/>
      <p:bldP spid="1212477" grpId="0" animBg="1"/>
      <p:bldP spid="1212478" grpId="0" animBg="1"/>
      <p:bldP spid="1212479" grpId="0" animBg="1"/>
      <p:bldP spid="1212480" grpId="0" animBg="1"/>
      <p:bldP spid="1212481" grpId="0" animBg="1"/>
      <p:bldP spid="1212486" grpId="0" animBg="1"/>
      <p:bldP spid="121248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92162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/>
              <a:t>On-Off  (stall-go) Flow Control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Credit: requires upstream signaling for every flit</a:t>
            </a:r>
          </a:p>
          <a:p>
            <a:pPr>
              <a:defRPr/>
            </a:pPr>
            <a:r>
              <a:rPr lang="en-US" dirty="0" smtClean="0"/>
              <a:t>On-off: decreases upstream signaling</a:t>
            </a:r>
          </a:p>
          <a:p>
            <a:pPr>
              <a:defRPr/>
            </a:pPr>
            <a:r>
              <a:rPr lang="en-US" dirty="0" smtClean="0"/>
              <a:t>Off signal</a:t>
            </a:r>
          </a:p>
          <a:p>
            <a:pPr lvl="1">
              <a:defRPr/>
            </a:pPr>
            <a:r>
              <a:rPr lang="en-US" dirty="0" smtClean="0"/>
              <a:t>Sent when number of free buffers falls below threshold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off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On signal</a:t>
            </a:r>
          </a:p>
          <a:p>
            <a:pPr lvl="1">
              <a:defRPr/>
            </a:pPr>
            <a:r>
              <a:rPr lang="en-US" dirty="0" smtClean="0"/>
              <a:t>Send when number of free buffers rises above threshold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on</a:t>
            </a:r>
            <a:endParaRPr lang="en-US" i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67000" y="2690813"/>
            <a:ext cx="758825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0000"/>
                </a:solidFill>
              </a:rPr>
              <a:t>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411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On-Off Timeline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19800"/>
            <a:ext cx="7162800" cy="762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Less signaling but more buffering</a:t>
            </a:r>
          </a:p>
          <a:p>
            <a:pPr lvl="1">
              <a:defRPr/>
            </a:pPr>
            <a:r>
              <a:rPr lang="en-US" dirty="0" smtClean="0"/>
              <a:t>On-chip buffers more expensive than wires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1265237" y="3703638"/>
            <a:ext cx="432752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780631" y="3702844"/>
            <a:ext cx="4327525" cy="1588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9" name="TextBox 5"/>
          <p:cNvSpPr txBox="1">
            <a:spLocks noChangeArrowheads="1"/>
          </p:cNvSpPr>
          <p:nvPr/>
        </p:nvSpPr>
        <p:spPr bwMode="auto">
          <a:xfrm>
            <a:off x="2667000" y="1168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Node 1</a:t>
            </a:r>
          </a:p>
        </p:txBody>
      </p:sp>
      <p:sp>
        <p:nvSpPr>
          <p:cNvPr id="54280" name="TextBox 6"/>
          <p:cNvSpPr txBox="1">
            <a:spLocks noChangeArrowheads="1"/>
          </p:cNvSpPr>
          <p:nvPr/>
        </p:nvSpPr>
        <p:spPr bwMode="auto">
          <a:xfrm>
            <a:off x="5181600" y="1168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Node 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1612900"/>
            <a:ext cx="5943600" cy="3175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82" name="TextBox 8"/>
          <p:cNvSpPr txBox="1">
            <a:spLocks noChangeArrowheads="1"/>
          </p:cNvSpPr>
          <p:nvPr/>
        </p:nvSpPr>
        <p:spPr bwMode="auto">
          <a:xfrm>
            <a:off x="1752600" y="1385888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9000" y="1625600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811925">
            <a:off x="4803775" y="170656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1951038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811925">
            <a:off x="4803775" y="20320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9000" y="2255838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811925">
            <a:off x="4803775" y="23368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29000" y="2560638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811925">
            <a:off x="4803775" y="26416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667000" y="2235200"/>
            <a:ext cx="5943600" cy="127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92" name="TextBox 19"/>
          <p:cNvSpPr txBox="1">
            <a:spLocks noChangeArrowheads="1"/>
          </p:cNvSpPr>
          <p:nvPr/>
        </p:nvSpPr>
        <p:spPr bwMode="auto">
          <a:xfrm>
            <a:off x="1752600" y="2019300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t2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705600" y="1066800"/>
            <a:ext cx="1905000" cy="638516"/>
          </a:xfrm>
          <a:prstGeom prst="wedgeRoundRectCallout">
            <a:avLst>
              <a:gd name="adj1" fmla="val -87500"/>
              <a:gd name="adj2" fmla="val 1281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F</a:t>
            </a:r>
            <a:r>
              <a:rPr lang="en-US" baseline="-25000" dirty="0" err="1"/>
              <a:t>off</a:t>
            </a:r>
            <a:r>
              <a:rPr lang="en-US" dirty="0"/>
              <a:t>threshold reached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557293">
            <a:off x="3925888" y="2292350"/>
            <a:ext cx="520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Off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429000" y="2255838"/>
            <a:ext cx="2513013" cy="463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3278981" y="2842419"/>
            <a:ext cx="300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29000" y="2844800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811925">
            <a:off x="4803775" y="292576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43600" y="33020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811925">
            <a:off x="6284913" y="31289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943600" y="36068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811925">
            <a:off x="6284913" y="34337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943600" y="39116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811925">
            <a:off x="6284913" y="37385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943600" y="42164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 rot="811925">
            <a:off x="6284913" y="40433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57293">
            <a:off x="3925888" y="4297363"/>
            <a:ext cx="520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8000"/>
                </a:solidFill>
              </a:rPr>
              <a:t>On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3429000" y="4260850"/>
            <a:ext cx="2513013" cy="4635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67000" y="4724400"/>
            <a:ext cx="7588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8000"/>
                </a:solidFill>
              </a:rPr>
              <a:t>Process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16200000" flipH="1">
            <a:off x="3279775" y="4876800"/>
            <a:ext cx="29845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29000" y="5029200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 rot="811925">
            <a:off x="4803775" y="5110163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943600" y="44958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 rot="811925">
            <a:off x="6284913" y="43227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943600" y="48006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 rot="811925">
            <a:off x="6284913" y="46275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943600" y="51054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 rot="811925">
            <a:off x="6284913" y="49323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943600" y="54102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 rot="811925">
            <a:off x="6284913" y="52371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943600" y="57150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811925">
            <a:off x="6284913" y="55419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2667000" y="2743200"/>
            <a:ext cx="5943600" cy="127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24" name="TextBox 61"/>
          <p:cNvSpPr txBox="1">
            <a:spLocks noChangeArrowheads="1"/>
          </p:cNvSpPr>
          <p:nvPr/>
        </p:nvSpPr>
        <p:spPr bwMode="auto">
          <a:xfrm>
            <a:off x="1752600" y="2525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t3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667000" y="2973388"/>
            <a:ext cx="59436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26" name="TextBox 63"/>
          <p:cNvSpPr txBox="1">
            <a:spLocks noChangeArrowheads="1"/>
          </p:cNvSpPr>
          <p:nvPr/>
        </p:nvSpPr>
        <p:spPr bwMode="auto">
          <a:xfrm>
            <a:off x="1752600" y="2743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t4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2667000" y="4192588"/>
            <a:ext cx="59436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28" name="TextBox 65"/>
          <p:cNvSpPr txBox="1">
            <a:spLocks noChangeArrowheads="1"/>
          </p:cNvSpPr>
          <p:nvPr/>
        </p:nvSpPr>
        <p:spPr bwMode="auto">
          <a:xfrm>
            <a:off x="1752600" y="3962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t5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667000" y="4706938"/>
            <a:ext cx="5943600" cy="1905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30" name="TextBox 67"/>
          <p:cNvSpPr txBox="1">
            <a:spLocks noChangeArrowheads="1"/>
          </p:cNvSpPr>
          <p:nvPr/>
        </p:nvSpPr>
        <p:spPr bwMode="auto">
          <a:xfrm>
            <a:off x="1752600" y="4495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t6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2667000" y="5008563"/>
            <a:ext cx="5943600" cy="3333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32" name="TextBox 69"/>
          <p:cNvSpPr txBox="1">
            <a:spLocks noChangeArrowheads="1"/>
          </p:cNvSpPr>
          <p:nvPr/>
        </p:nvSpPr>
        <p:spPr bwMode="auto">
          <a:xfrm>
            <a:off x="1752600" y="4811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t7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2667000" y="5651500"/>
            <a:ext cx="5943600" cy="1588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34" name="TextBox 71"/>
          <p:cNvSpPr txBox="1">
            <a:spLocks noChangeArrowheads="1"/>
          </p:cNvSpPr>
          <p:nvPr/>
        </p:nvSpPr>
        <p:spPr bwMode="auto">
          <a:xfrm>
            <a:off x="1752600" y="5421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t8</a:t>
            </a:r>
          </a:p>
        </p:txBody>
      </p:sp>
      <p:sp>
        <p:nvSpPr>
          <p:cNvPr id="73" name="Right Brace 72"/>
          <p:cNvSpPr/>
          <p:nvPr/>
        </p:nvSpPr>
        <p:spPr>
          <a:xfrm rot="10800000">
            <a:off x="2133600" y="2235200"/>
            <a:ext cx="228600" cy="750888"/>
          </a:xfrm>
          <a:prstGeom prst="rightBrace">
            <a:avLst>
              <a:gd name="adj1" fmla="val 52123"/>
              <a:gd name="adj2" fmla="val 50000"/>
            </a:avLst>
          </a:prstGeom>
          <a:solidFill>
            <a:srgbClr val="FFFFFF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76200" y="1957917"/>
            <a:ext cx="1981199" cy="13186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F</a:t>
            </a:r>
            <a:r>
              <a:rPr lang="en-US" baseline="-25000" dirty="0" err="1"/>
              <a:t>off</a:t>
            </a:r>
            <a:r>
              <a:rPr lang="en-US" dirty="0"/>
              <a:t>set to prevent flits arriving before t4 from overflowing</a:t>
            </a:r>
          </a:p>
        </p:txBody>
      </p:sp>
      <p:sp>
        <p:nvSpPr>
          <p:cNvPr id="75" name="Rounded Rectangular Callout 74"/>
          <p:cNvSpPr/>
          <p:nvPr/>
        </p:nvSpPr>
        <p:spPr>
          <a:xfrm>
            <a:off x="6705600" y="3810000"/>
            <a:ext cx="1905000" cy="638516"/>
          </a:xfrm>
          <a:prstGeom prst="wedgeRoundRectCallout">
            <a:avLst>
              <a:gd name="adj1" fmla="val -88833"/>
              <a:gd name="adj2" fmla="val 207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F</a:t>
            </a:r>
            <a:r>
              <a:rPr lang="en-US" baseline="-25000" dirty="0" err="1"/>
              <a:t>on</a:t>
            </a:r>
            <a:r>
              <a:rPr lang="en-US" dirty="0"/>
              <a:t>threshold reached</a:t>
            </a:r>
          </a:p>
        </p:txBody>
      </p:sp>
      <p:sp>
        <p:nvSpPr>
          <p:cNvPr id="76" name="Right Brace 75"/>
          <p:cNvSpPr/>
          <p:nvPr/>
        </p:nvSpPr>
        <p:spPr>
          <a:xfrm rot="10800000">
            <a:off x="2057400" y="4176713"/>
            <a:ext cx="304800" cy="1485900"/>
          </a:xfrm>
          <a:prstGeom prst="rightBrace">
            <a:avLst>
              <a:gd name="adj1" fmla="val 52123"/>
              <a:gd name="adj2" fmla="val 50000"/>
            </a:avLst>
          </a:prstGeom>
          <a:solidFill>
            <a:srgbClr val="FFFFFF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52400" y="4164209"/>
            <a:ext cx="1828800" cy="1626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F</a:t>
            </a:r>
            <a:r>
              <a:rPr lang="en-US" baseline="-25000" dirty="0" err="1"/>
              <a:t>on</a:t>
            </a:r>
            <a:r>
              <a:rPr lang="en-US" dirty="0"/>
              <a:t>set so that Node 2 does not run out of flits between t5 and t8</a:t>
            </a:r>
          </a:p>
        </p:txBody>
      </p:sp>
      <p:sp>
        <p:nvSpPr>
          <p:cNvPr id="6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  <p:bldP spid="14" grpId="0"/>
      <p:bldP spid="16" grpId="0"/>
      <p:bldP spid="18" grpId="0"/>
      <p:bldP spid="23" grpId="0" animBg="1"/>
      <p:bldP spid="29" grpId="0"/>
      <p:bldP spid="33" grpId="0"/>
      <p:bldP spid="36" grpId="0"/>
      <p:bldP spid="38" grpId="0"/>
      <p:bldP spid="40" grpId="0"/>
      <p:bldP spid="43" grpId="0" animBg="1"/>
      <p:bldP spid="45" grpId="0" animBg="1"/>
      <p:bldP spid="48" grpId="0"/>
      <p:bldP spid="52" grpId="0"/>
      <p:bldP spid="54" grpId="0"/>
      <p:bldP spid="56" grpId="0"/>
      <p:bldP spid="58" grpId="0"/>
      <p:bldP spid="60" grpId="0"/>
      <p:bldP spid="73" grpId="0" animBg="1"/>
      <p:bldP spid="7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5635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Summary of FC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On-chip networks require techniques with </a:t>
            </a:r>
            <a:r>
              <a:rPr lang="en-US" dirty="0" smtClean="0">
                <a:solidFill>
                  <a:srgbClr val="7030A0"/>
                </a:solidFill>
              </a:rPr>
              <a:t>lower buffering requirements</a:t>
            </a:r>
          </a:p>
          <a:p>
            <a:pPr lvl="1">
              <a:defRPr/>
            </a:pPr>
            <a:r>
              <a:rPr lang="en-US" dirty="0" smtClean="0"/>
              <a:t>Wormhole or Virtual Channel flow control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Dropping packets unacceptable in on-chip environment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Complexity of flow control impacts router microarchitecture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487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Summary of FC</a:t>
            </a:r>
            <a:endParaRPr lang="en-US" b="1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pPr>
              <a:buClr>
                <a:srgbClr val="C0654C"/>
              </a:buClr>
              <a:buSzPct val="50000"/>
            </a:pPr>
            <a:r>
              <a:rPr lang="en-US" dirty="0" err="1" smtClean="0">
                <a:solidFill>
                  <a:srgbClr val="0070C0"/>
                </a:solidFill>
              </a:rPr>
              <a:t>Ack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Nack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 is rarely used because of its buffer and bandwidth inefficiency. </a:t>
            </a:r>
          </a:p>
          <a:p>
            <a:pPr>
              <a:buClr>
                <a:srgbClr val="C0654C"/>
              </a:buClr>
              <a:buSzPct val="50000"/>
            </a:pPr>
            <a:endParaRPr lang="en-US" sz="3600" dirty="0" smtClean="0"/>
          </a:p>
          <a:p>
            <a:pPr>
              <a:buClr>
                <a:srgbClr val="C0654C"/>
              </a:buClr>
              <a:buSzPct val="50000"/>
            </a:pPr>
            <a:r>
              <a:rPr lang="en-US" dirty="0" smtClean="0">
                <a:solidFill>
                  <a:srgbClr val="0070C0"/>
                </a:solidFill>
              </a:rPr>
              <a:t>Credit-based:</a:t>
            </a:r>
            <a:r>
              <a:rPr lang="en-US" dirty="0" smtClean="0"/>
              <a:t>  Used in systems with small numbers of buffers.</a:t>
            </a:r>
          </a:p>
          <a:p>
            <a:pPr>
              <a:buClr>
                <a:srgbClr val="C0654C"/>
              </a:buClr>
              <a:buSzPct val="50000"/>
            </a:pPr>
            <a:endParaRPr lang="en-US" dirty="0" smtClean="0"/>
          </a:p>
          <a:p>
            <a:pPr>
              <a:buClr>
                <a:srgbClr val="C0654C"/>
              </a:buClr>
              <a:buSzPct val="50000"/>
            </a:pPr>
            <a:r>
              <a:rPr lang="en-US" dirty="0" smtClean="0">
                <a:solidFill>
                  <a:srgbClr val="0070C0"/>
                </a:solidFill>
              </a:rPr>
              <a:t>On/Off :</a:t>
            </a:r>
            <a:r>
              <a:rPr lang="en-US" dirty="0" smtClean="0"/>
              <a:t>  Used in systems that have large numbers of flit buffers.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EC5A5A-B6AD-4195-AB47-72B4C9C22605}" type="slidenum">
              <a:rPr lang="en-US" smtClean="0"/>
              <a:pPr eaLnBrk="1" hangingPunct="1"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34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804150" cy="6095999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Part II: NoC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Routing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Switching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Virtual Channels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Flow Control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/>
              <a:t>Router Architecture</a:t>
            </a:r>
          </a:p>
          <a:p>
            <a:pPr marL="82550" indent="0" algn="ctr">
              <a:buClr>
                <a:srgbClr val="C0654C"/>
              </a:buClr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15962"/>
          </a:xfrm>
        </p:spPr>
        <p:txBody>
          <a:bodyPr/>
          <a:lstStyle/>
          <a:p>
            <a:r>
              <a:rPr lang="en-US" sz="3600" b="1" dirty="0" smtClean="0"/>
              <a:t>Typical Virtual Channel Router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001000" cy="4876800"/>
          </a:xfrm>
        </p:spPr>
        <p:txBody>
          <a:bodyPr/>
          <a:lstStyle/>
          <a:p>
            <a:pPr marL="82550" indent="0">
              <a:lnSpc>
                <a:spcPct val="150000"/>
              </a:lnSpc>
              <a:buClr>
                <a:srgbClr val="C0654C"/>
              </a:buClr>
              <a:buNone/>
            </a:pPr>
            <a:r>
              <a:rPr lang="en-US" sz="2400" b="1" dirty="0" smtClean="0"/>
              <a:t>A router functional blocks can be divided into:</a:t>
            </a:r>
          </a:p>
          <a:p>
            <a:pPr marL="59690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u="sng" dirty="0" smtClean="0"/>
              <a:t>Data path</a:t>
            </a:r>
            <a:r>
              <a:rPr lang="en-US" sz="2800" dirty="0" smtClean="0"/>
              <a:t>: handles storage and movement of a packets payload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Input buffers , Switch, Output buffers</a:t>
            </a:r>
          </a:p>
          <a:p>
            <a:pPr marL="59690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u="sng" dirty="0" smtClean="0"/>
              <a:t>Control path</a:t>
            </a:r>
            <a:r>
              <a:rPr lang="en-US" sz="2800" dirty="0" smtClean="0"/>
              <a:t>: coordinating the movements of the packets through the resources of the </a:t>
            </a:r>
            <a:r>
              <a:rPr lang="en-US" sz="2800" dirty="0" err="1" smtClean="0"/>
              <a:t>datapath</a:t>
            </a:r>
            <a:r>
              <a:rPr lang="en-US" sz="2800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Route Computation, VC Allocator,  Switch Allocator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CA740B-AAD5-43AC-93C8-D79D26E3D2DD}" type="slidenum">
              <a:rPr lang="en-US" smtClean="0">
                <a:solidFill>
                  <a:srgbClr val="000000"/>
                </a:solidFill>
              </a:rPr>
              <a:pPr eaLnBrk="1" hangingPunct="1"/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15962"/>
          </a:xfrm>
        </p:spPr>
        <p:txBody>
          <a:bodyPr/>
          <a:lstStyle/>
          <a:p>
            <a:r>
              <a:rPr lang="en-US" sz="3600" b="1" dirty="0" smtClean="0"/>
              <a:t>Typical Virtual Channel Router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876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800" dirty="0" smtClean="0"/>
              <a:t>The input unit contains a set of </a:t>
            </a:r>
            <a:r>
              <a:rPr lang="en-US" sz="2800" dirty="0" smtClean="0">
                <a:solidFill>
                  <a:srgbClr val="4F0DD3"/>
                </a:solidFill>
              </a:rPr>
              <a:t>flit buffers</a:t>
            </a:r>
            <a:endParaRPr lang="en-US" sz="2800" dirty="0" smtClean="0"/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800" dirty="0" smtClean="0"/>
              <a:t>Maintains the </a:t>
            </a:r>
            <a:r>
              <a:rPr lang="en-US" sz="2800" dirty="0" smtClean="0">
                <a:solidFill>
                  <a:srgbClr val="4F0DD3"/>
                </a:solidFill>
              </a:rPr>
              <a:t>state</a:t>
            </a:r>
            <a:r>
              <a:rPr lang="en-US" sz="2800" dirty="0" smtClean="0"/>
              <a:t> for each virtual channel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en-US" sz="2400" dirty="0" smtClean="0"/>
              <a:t> = Global State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 = Route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 = Output VC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= Pointers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 = Credits</a:t>
            </a:r>
            <a:endParaRPr lang="en-US" sz="1600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B6D4AB-FB8F-43E8-86D2-84D2E88DD07A}" type="slidenum">
              <a:rPr lang="en-US" smtClean="0">
                <a:solidFill>
                  <a:srgbClr val="000000"/>
                </a:solidFill>
              </a:rPr>
              <a:pPr eaLnBrk="1" hangingPunct="1"/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8862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Virtual </a:t>
            </a:r>
            <a:r>
              <a:rPr lang="en-US" b="1" dirty="0" smtClean="0"/>
              <a:t>Channel State Fields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(Input)</a:t>
            </a: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D083F0-2AFF-4992-82C2-057F889CAB3A}" type="slidenum">
              <a:rPr lang="en-US" smtClean="0">
                <a:solidFill>
                  <a:srgbClr val="000000"/>
                </a:solidFill>
              </a:rPr>
              <a:pPr eaLnBrk="1" hangingPunct="1"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7372350" cy="3686175"/>
          </a:xfrm>
          <a:prstGeom prst="rect">
            <a:avLst/>
          </a:prstGeom>
          <a:solidFill>
            <a:srgbClr val="C0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3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Virtual </a:t>
            </a:r>
            <a:r>
              <a:rPr lang="en-US" b="1" dirty="0" smtClean="0"/>
              <a:t>Channel State Fields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(Output)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06302A-E790-443E-84E4-572CDF10FA5A}" type="slidenum">
              <a:rPr lang="en-US" smtClean="0">
                <a:solidFill>
                  <a:srgbClr val="000000"/>
                </a:solidFill>
              </a:rPr>
              <a:pPr eaLnBrk="1" hangingPunct="1"/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590812" cy="23338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152400"/>
            <a:ext cx="7791450" cy="563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Circuit Switching Example </a:t>
            </a:r>
            <a:endParaRPr lang="en-US" b="1" dirty="0"/>
          </a:p>
        </p:txBody>
      </p:sp>
      <p:sp>
        <p:nvSpPr>
          <p:cNvPr id="51" name="Content Placeholder 50"/>
          <p:cNvSpPr>
            <a:spLocks noGrp="1"/>
          </p:cNvSpPr>
          <p:nvPr>
            <p:ph idx="1"/>
          </p:nvPr>
        </p:nvSpPr>
        <p:spPr>
          <a:xfrm>
            <a:off x="1143000" y="4953000"/>
            <a:ext cx="7543800" cy="152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Significant latency overhead prior to data transfer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Other requests forced to wait for resources</a:t>
            </a:r>
          </a:p>
        </p:txBody>
      </p:sp>
      <p:sp>
        <p:nvSpPr>
          <p:cNvPr id="12292" name="Rectangle 4" descr="Large checker board"/>
          <p:cNvSpPr>
            <a:spLocks noChangeArrowheads="1"/>
          </p:cNvSpPr>
          <p:nvPr/>
        </p:nvSpPr>
        <p:spPr bwMode="auto">
          <a:xfrm>
            <a:off x="18288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 descr="Large checker board"/>
          <p:cNvSpPr>
            <a:spLocks noChangeArrowheads="1"/>
          </p:cNvSpPr>
          <p:nvPr/>
        </p:nvSpPr>
        <p:spPr bwMode="auto">
          <a:xfrm>
            <a:off x="32766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 descr="Large checker board"/>
          <p:cNvSpPr>
            <a:spLocks noChangeArrowheads="1"/>
          </p:cNvSpPr>
          <p:nvPr/>
        </p:nvSpPr>
        <p:spPr bwMode="auto">
          <a:xfrm>
            <a:off x="47244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 descr="Large checker board"/>
          <p:cNvSpPr>
            <a:spLocks noChangeArrowheads="1"/>
          </p:cNvSpPr>
          <p:nvPr/>
        </p:nvSpPr>
        <p:spPr bwMode="auto">
          <a:xfrm>
            <a:off x="47244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 descr="Large checker board"/>
          <p:cNvSpPr>
            <a:spLocks noChangeArrowheads="1"/>
          </p:cNvSpPr>
          <p:nvPr/>
        </p:nvSpPr>
        <p:spPr bwMode="auto">
          <a:xfrm>
            <a:off x="18288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 descr="Large checker board"/>
          <p:cNvSpPr>
            <a:spLocks noChangeArrowheads="1"/>
          </p:cNvSpPr>
          <p:nvPr/>
        </p:nvSpPr>
        <p:spPr bwMode="auto">
          <a:xfrm>
            <a:off x="32766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 descr="Large checker board"/>
          <p:cNvSpPr>
            <a:spLocks noChangeArrowheads="1"/>
          </p:cNvSpPr>
          <p:nvPr/>
        </p:nvSpPr>
        <p:spPr bwMode="auto">
          <a:xfrm>
            <a:off x="47244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 descr="Large checker board"/>
          <p:cNvSpPr>
            <a:spLocks noChangeArrowheads="1"/>
          </p:cNvSpPr>
          <p:nvPr/>
        </p:nvSpPr>
        <p:spPr bwMode="auto">
          <a:xfrm>
            <a:off x="18288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 descr="Large checker board"/>
          <p:cNvSpPr>
            <a:spLocks noChangeArrowheads="1"/>
          </p:cNvSpPr>
          <p:nvPr/>
        </p:nvSpPr>
        <p:spPr bwMode="auto">
          <a:xfrm>
            <a:off x="32766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3622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8100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362200" y="3200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3810000" y="3200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2362200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810000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20574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20574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35052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5052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49530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9530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13" name="Rectangle 27"/>
          <p:cNvSpPr>
            <a:spLocks noChangeArrowheads="1"/>
          </p:cNvSpPr>
          <p:nvPr/>
        </p:nvSpPr>
        <p:spPr bwMode="auto">
          <a:xfrm>
            <a:off x="6477000" y="4114800"/>
            <a:ext cx="228600" cy="6096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8" descr="Large checker board"/>
          <p:cNvSpPr txBox="1">
            <a:spLocks noChangeArrowheads="1"/>
          </p:cNvSpPr>
          <p:nvPr/>
        </p:nvSpPr>
        <p:spPr bwMode="auto">
          <a:xfrm>
            <a:off x="6858000" y="41751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Acknowledgement</a:t>
            </a:r>
          </a:p>
        </p:txBody>
      </p:sp>
      <p:sp>
        <p:nvSpPr>
          <p:cNvPr id="334879" name="Rectangle 31"/>
          <p:cNvSpPr>
            <a:spLocks noChangeArrowheads="1"/>
          </p:cNvSpPr>
          <p:nvPr/>
        </p:nvSpPr>
        <p:spPr bwMode="auto">
          <a:xfrm>
            <a:off x="2133600" y="1752600"/>
            <a:ext cx="228600" cy="5334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87" name="Rectangle 39"/>
          <p:cNvSpPr>
            <a:spLocks noChangeArrowheads="1"/>
          </p:cNvSpPr>
          <p:nvPr/>
        </p:nvSpPr>
        <p:spPr bwMode="auto">
          <a:xfrm>
            <a:off x="2362200" y="1981200"/>
            <a:ext cx="914400" cy="76200"/>
          </a:xfrm>
          <a:prstGeom prst="rect">
            <a:avLst/>
          </a:prstGeom>
          <a:solidFill>
            <a:srgbClr val="0099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88" name="Rectangle 40"/>
          <p:cNvSpPr>
            <a:spLocks noChangeArrowheads="1"/>
          </p:cNvSpPr>
          <p:nvPr/>
        </p:nvSpPr>
        <p:spPr bwMode="auto">
          <a:xfrm>
            <a:off x="3276600" y="1981200"/>
            <a:ext cx="1752600" cy="76200"/>
          </a:xfrm>
          <a:prstGeom prst="rect">
            <a:avLst/>
          </a:prstGeom>
          <a:solidFill>
            <a:srgbClr val="0099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89" name="Rectangle 41"/>
          <p:cNvSpPr>
            <a:spLocks noChangeArrowheads="1"/>
          </p:cNvSpPr>
          <p:nvPr/>
        </p:nvSpPr>
        <p:spPr bwMode="auto">
          <a:xfrm>
            <a:off x="4953000" y="1981200"/>
            <a:ext cx="76200" cy="990600"/>
          </a:xfrm>
          <a:prstGeom prst="rect">
            <a:avLst/>
          </a:prstGeom>
          <a:solidFill>
            <a:srgbClr val="0099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43"/>
          <p:cNvSpPr>
            <a:spLocks noChangeArrowheads="1"/>
          </p:cNvSpPr>
          <p:nvPr/>
        </p:nvSpPr>
        <p:spPr bwMode="auto">
          <a:xfrm>
            <a:off x="6477000" y="1844675"/>
            <a:ext cx="228600" cy="6096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Text Box 44" descr="Large checker board"/>
          <p:cNvSpPr txBox="1">
            <a:spLocks noChangeArrowheads="1"/>
          </p:cNvSpPr>
          <p:nvPr/>
        </p:nvSpPr>
        <p:spPr bwMode="auto">
          <a:xfrm>
            <a:off x="6858000" y="1828800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Configuration Probe</a:t>
            </a:r>
          </a:p>
        </p:txBody>
      </p:sp>
      <p:sp>
        <p:nvSpPr>
          <p:cNvPr id="12321" name="Rectangle 45"/>
          <p:cNvSpPr>
            <a:spLocks noChangeArrowheads="1"/>
          </p:cNvSpPr>
          <p:nvPr/>
        </p:nvSpPr>
        <p:spPr bwMode="auto">
          <a:xfrm>
            <a:off x="6477000" y="2590800"/>
            <a:ext cx="2286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Text Box 46" descr="Large checker board"/>
          <p:cNvSpPr txBox="1">
            <a:spLocks noChangeArrowheads="1"/>
          </p:cNvSpPr>
          <p:nvPr/>
        </p:nvSpPr>
        <p:spPr bwMode="auto">
          <a:xfrm>
            <a:off x="68580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Data</a:t>
            </a:r>
          </a:p>
        </p:txBody>
      </p:sp>
      <p:sp>
        <p:nvSpPr>
          <p:cNvPr id="12323" name="Rectangle 47"/>
          <p:cNvSpPr>
            <a:spLocks noChangeArrowheads="1"/>
          </p:cNvSpPr>
          <p:nvPr/>
        </p:nvSpPr>
        <p:spPr bwMode="auto">
          <a:xfrm>
            <a:off x="6477000" y="3352800"/>
            <a:ext cx="228600" cy="609600"/>
          </a:xfrm>
          <a:prstGeom prst="rect">
            <a:avLst/>
          </a:prstGeom>
          <a:solidFill>
            <a:srgbClr val="0099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Text Box 48" descr="Large checker board"/>
          <p:cNvSpPr txBox="1">
            <a:spLocks noChangeArrowheads="1"/>
          </p:cNvSpPr>
          <p:nvPr/>
        </p:nvSpPr>
        <p:spPr bwMode="auto">
          <a:xfrm>
            <a:off x="6858000" y="34290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Circuit</a:t>
            </a:r>
          </a:p>
        </p:txBody>
      </p:sp>
      <p:sp>
        <p:nvSpPr>
          <p:cNvPr id="334882" name="Rectangle 34"/>
          <p:cNvSpPr>
            <a:spLocks noChangeArrowheads="1"/>
          </p:cNvSpPr>
          <p:nvPr/>
        </p:nvSpPr>
        <p:spPr bwMode="auto">
          <a:xfrm rot="5400000">
            <a:off x="4876800" y="2971800"/>
            <a:ext cx="228600" cy="533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83" name="Rectangle 35"/>
          <p:cNvSpPr>
            <a:spLocks noChangeArrowheads="1"/>
          </p:cNvSpPr>
          <p:nvPr/>
        </p:nvSpPr>
        <p:spPr bwMode="auto">
          <a:xfrm>
            <a:off x="4876800" y="1752600"/>
            <a:ext cx="228600" cy="533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85" name="Rectangle 37"/>
          <p:cNvSpPr>
            <a:spLocks noChangeArrowheads="1"/>
          </p:cNvSpPr>
          <p:nvPr/>
        </p:nvSpPr>
        <p:spPr bwMode="auto">
          <a:xfrm>
            <a:off x="1828800" y="1752600"/>
            <a:ext cx="533400" cy="5334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80" name="Rectangle 32"/>
          <p:cNvSpPr>
            <a:spLocks noChangeArrowheads="1"/>
          </p:cNvSpPr>
          <p:nvPr/>
        </p:nvSpPr>
        <p:spPr bwMode="auto">
          <a:xfrm>
            <a:off x="3581400" y="1752600"/>
            <a:ext cx="228600" cy="5334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81" name="Rectangle 33"/>
          <p:cNvSpPr>
            <a:spLocks noChangeArrowheads="1"/>
          </p:cNvSpPr>
          <p:nvPr/>
        </p:nvSpPr>
        <p:spPr bwMode="auto">
          <a:xfrm rot="5400000">
            <a:off x="4876800" y="1752600"/>
            <a:ext cx="228600" cy="5334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Text Box 49" descr="Large checker board"/>
          <p:cNvSpPr txBox="1">
            <a:spLocks noChangeArrowheads="1"/>
          </p:cNvSpPr>
          <p:nvPr/>
        </p:nvSpPr>
        <p:spPr bwMode="auto">
          <a:xfrm>
            <a:off x="1524000" y="144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2331" name="Text Box 50" descr="Large checker board"/>
          <p:cNvSpPr txBox="1">
            <a:spLocks noChangeArrowheads="1"/>
          </p:cNvSpPr>
          <p:nvPr/>
        </p:nvSpPr>
        <p:spPr bwMode="auto">
          <a:xfrm>
            <a:off x="4419600" y="259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66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6 L 0.15417 -4.0462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4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04624E-6 L 0.13334 -4.0462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4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3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4624E-6 L 3.33333E-6 0.183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4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3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3.33333E-6 -0.177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4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2916 -2.22222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3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17 3.69942E-6 L 0.31666 3.6994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4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7 0.00555 L 0.31667 0.183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4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334879" grpId="0" animBg="1"/>
      <p:bldP spid="334879" grpId="1" animBg="1"/>
      <p:bldP spid="334879" grpId="2" animBg="1"/>
      <p:bldP spid="334887" grpId="0" animBg="1"/>
      <p:bldP spid="334888" grpId="0" animBg="1"/>
      <p:bldP spid="334889" grpId="0" animBg="1"/>
      <p:bldP spid="334882" grpId="0" animBg="1"/>
      <p:bldP spid="334882" grpId="1" animBg="1"/>
      <p:bldP spid="334882" grpId="2" animBg="1"/>
      <p:bldP spid="334883" grpId="0" animBg="1"/>
      <p:bldP spid="334883" grpId="1" animBg="1"/>
      <p:bldP spid="334883" grpId="2" animBg="1"/>
      <p:bldP spid="334885" grpId="0" animBg="1"/>
      <p:bldP spid="334885" grpId="1" animBg="1"/>
      <p:bldP spid="334885" grpId="2" animBg="1"/>
      <p:bldP spid="334880" grpId="0" animBg="1"/>
      <p:bldP spid="334880" grpId="1" animBg="1"/>
      <p:bldP spid="334880" grpId="2" animBg="1"/>
      <p:bldP spid="334881" grpId="0" animBg="1"/>
      <p:bldP spid="334881" grpId="1" animBg="1"/>
      <p:bldP spid="334881" grpId="2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487362"/>
          </a:xfrm>
        </p:spPr>
        <p:txBody>
          <a:bodyPr/>
          <a:lstStyle/>
          <a:p>
            <a:r>
              <a:rPr lang="en-US" sz="3600" b="1" dirty="0" smtClean="0"/>
              <a:t>Packet Rate and Flit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43850" cy="495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800" dirty="0"/>
              <a:t>The control of the router operates at </a:t>
            </a:r>
            <a:r>
              <a:rPr lang="en-US" sz="2800" dirty="0" smtClean="0"/>
              <a:t>two distinct </a:t>
            </a:r>
            <a:r>
              <a:rPr lang="en-US" sz="2800" dirty="0"/>
              <a:t>frequencies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Packet </a:t>
            </a:r>
            <a:r>
              <a:rPr lang="en-US" sz="2400" dirty="0">
                <a:solidFill>
                  <a:srgbClr val="0070C0"/>
                </a:solidFill>
              </a:rPr>
              <a:t>Rate (performed once per packet)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000" dirty="0" smtClean="0"/>
              <a:t>Route </a:t>
            </a:r>
            <a:r>
              <a:rPr lang="en-US" sz="2000" dirty="0"/>
              <a:t>computation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000" dirty="0" smtClean="0"/>
              <a:t>Virtual-channel </a:t>
            </a:r>
            <a:r>
              <a:rPr lang="en-US" sz="2000" dirty="0"/>
              <a:t>allocation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Flit </a:t>
            </a:r>
            <a:r>
              <a:rPr lang="en-US" sz="2400" dirty="0">
                <a:solidFill>
                  <a:srgbClr val="0070C0"/>
                </a:solidFill>
              </a:rPr>
              <a:t>Rate (performed once per flit)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000" dirty="0" smtClean="0"/>
              <a:t>Switch </a:t>
            </a:r>
            <a:r>
              <a:rPr lang="en-US" sz="2000" dirty="0"/>
              <a:t>allocation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000" dirty="0" smtClean="0"/>
              <a:t>Pointer </a:t>
            </a:r>
            <a:r>
              <a:rPr lang="en-US" sz="2000" dirty="0"/>
              <a:t>and credit count update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F0306A2-D49C-4F8D-8A7B-61B6744B0965}" type="slidenum">
              <a:rPr lang="en-US" smtClean="0">
                <a:solidFill>
                  <a:srgbClr val="000000"/>
                </a:solidFill>
              </a:rPr>
              <a:pPr eaLnBrk="1" hangingPunct="1"/>
              <a:t>70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146C0C8-0594-4764-97A0-CB4A626CD4CD}" type="slidenum">
              <a:rPr lang="en-US" smtClean="0">
                <a:solidFill>
                  <a:srgbClr val="000000"/>
                </a:solidFill>
              </a:rPr>
              <a:pPr eaLnBrk="1" hangingPunct="1"/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290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704070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Rectangle 4"/>
          <p:cNvSpPr>
            <a:spLocks noChangeArrowheads="1"/>
          </p:cNvSpPr>
          <p:nvPr/>
        </p:nvSpPr>
        <p:spPr bwMode="auto">
          <a:xfrm>
            <a:off x="4057693" y="6063941"/>
            <a:ext cx="208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pipeline stalls</a:t>
            </a:r>
          </a:p>
        </p:txBody>
      </p:sp>
    </p:spTree>
    <p:extLst>
      <p:ext uri="{BB962C8B-B14F-4D97-AF65-F5344CB8AC3E}">
        <p14:creationId xmlns:p14="http://schemas.microsoft.com/office/powerpoint/2010/main" val="25077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48600" cy="4800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800" dirty="0"/>
              <a:t>A typical router </a:t>
            </a:r>
            <a:r>
              <a:rPr lang="en-US" sz="2800" dirty="0" smtClean="0"/>
              <a:t>pipeline includes </a:t>
            </a:r>
            <a:r>
              <a:rPr lang="en-US" sz="2800" dirty="0"/>
              <a:t>the </a:t>
            </a:r>
            <a:r>
              <a:rPr lang="en-US" sz="2800" dirty="0" smtClean="0"/>
              <a:t>following stages:</a:t>
            </a:r>
            <a:endParaRPr lang="en-US" sz="2800" dirty="0"/>
          </a:p>
          <a:p>
            <a:pPr lvl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</a:rPr>
              <a:t>RC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Routing Computation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</a:rPr>
              <a:t>VC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(Virtual </a:t>
            </a:r>
            <a:r>
              <a:rPr lang="en-US" dirty="0" smtClean="0">
                <a:solidFill>
                  <a:srgbClr val="0070C0"/>
                </a:solidFill>
              </a:rPr>
              <a:t>Channel Allocation) 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</a:rPr>
              <a:t>SA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(Switch Allocation)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(Switch Traversal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146C0C8-0594-4764-97A0-CB4A626CD4CD}" type="slidenum">
              <a:rPr lang="en-US" smtClean="0">
                <a:solidFill>
                  <a:srgbClr val="000000"/>
                </a:solidFill>
              </a:rPr>
              <a:pPr eaLnBrk="1" hangingPunct="1"/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447800"/>
            <a:ext cx="4724400" cy="4800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4F0DD3"/>
                </a:solidFill>
              </a:rPr>
              <a:t>Cycle </a:t>
            </a:r>
            <a:r>
              <a:rPr lang="en-US" sz="2800" dirty="0" smtClean="0">
                <a:solidFill>
                  <a:srgbClr val="4F0DD3"/>
                </a:solidFill>
              </a:rPr>
              <a:t>0</a:t>
            </a:r>
            <a:endParaRPr lang="en-US" sz="2800" dirty="0">
              <a:solidFill>
                <a:srgbClr val="4F0DD3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70C0"/>
                </a:solidFill>
              </a:rPr>
              <a:t>Head flit arrives and </a:t>
            </a:r>
            <a:r>
              <a:rPr lang="en-US" dirty="0" smtClean="0">
                <a:solidFill>
                  <a:srgbClr val="0070C0"/>
                </a:solidFill>
              </a:rPr>
              <a:t>the packet </a:t>
            </a:r>
            <a:r>
              <a:rPr lang="en-US" dirty="0">
                <a:solidFill>
                  <a:srgbClr val="0070C0"/>
                </a:solidFill>
              </a:rPr>
              <a:t>is directed to </a:t>
            </a:r>
            <a:r>
              <a:rPr lang="en-US" dirty="0" smtClean="0">
                <a:solidFill>
                  <a:srgbClr val="0070C0"/>
                </a:solidFill>
              </a:rPr>
              <a:t>an virtual </a:t>
            </a:r>
            <a:r>
              <a:rPr lang="en-US" dirty="0">
                <a:solidFill>
                  <a:srgbClr val="0070C0"/>
                </a:solidFill>
              </a:rPr>
              <a:t>channel of </a:t>
            </a:r>
            <a:r>
              <a:rPr lang="en-US" dirty="0" smtClean="0">
                <a:solidFill>
                  <a:srgbClr val="0070C0"/>
                </a:solidFill>
              </a:rPr>
              <a:t>the input </a:t>
            </a:r>
            <a:r>
              <a:rPr lang="en-US" dirty="0">
                <a:solidFill>
                  <a:srgbClr val="0070C0"/>
                </a:solidFill>
              </a:rPr>
              <a:t>port (G = I)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04110C-593E-4563-B35B-83F65AC1EB32}" type="slidenum">
              <a:rPr lang="en-US" smtClean="0">
                <a:solidFill>
                  <a:srgbClr val="000000"/>
                </a:solidFill>
              </a:rPr>
              <a:pPr eaLnBrk="1" hangingPunct="1"/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0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09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Rectangle 4"/>
          <p:cNvSpPr>
            <a:spLocks noChangeArrowheads="1"/>
          </p:cNvSpPr>
          <p:nvPr/>
        </p:nvSpPr>
        <p:spPr bwMode="auto">
          <a:xfrm>
            <a:off x="1731963" y="4249738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pipeline stalls</a:t>
            </a:r>
          </a:p>
        </p:txBody>
      </p:sp>
    </p:spTree>
    <p:extLst>
      <p:ext uri="{BB962C8B-B14F-4D97-AF65-F5344CB8AC3E}">
        <p14:creationId xmlns:p14="http://schemas.microsoft.com/office/powerpoint/2010/main" val="7530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447800"/>
            <a:ext cx="4724400" cy="4800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4F0DD3"/>
                </a:solidFill>
              </a:rPr>
              <a:t>Cycle 1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Routing </a:t>
            </a:r>
            <a:r>
              <a:rPr lang="en-US" sz="2400" dirty="0">
                <a:solidFill>
                  <a:srgbClr val="0070C0"/>
                </a:solidFill>
              </a:rPr>
              <a:t>computation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Virtual </a:t>
            </a:r>
            <a:r>
              <a:rPr lang="en-US" sz="2400" dirty="0">
                <a:solidFill>
                  <a:srgbClr val="0070C0"/>
                </a:solidFill>
              </a:rPr>
              <a:t>channel </a:t>
            </a:r>
            <a:r>
              <a:rPr lang="en-US" sz="2400" dirty="0" smtClean="0">
                <a:solidFill>
                  <a:srgbClr val="0070C0"/>
                </a:solidFill>
              </a:rPr>
              <a:t>state </a:t>
            </a:r>
            <a:r>
              <a:rPr lang="en-US" dirty="0" smtClean="0">
                <a:solidFill>
                  <a:srgbClr val="0070C0"/>
                </a:solidFill>
              </a:rPr>
              <a:t>changes </a:t>
            </a:r>
            <a:r>
              <a:rPr lang="en-US" dirty="0">
                <a:solidFill>
                  <a:srgbClr val="0070C0"/>
                </a:solidFill>
              </a:rPr>
              <a:t>to routing (G </a:t>
            </a:r>
            <a:r>
              <a:rPr lang="en-US" dirty="0" smtClean="0">
                <a:solidFill>
                  <a:srgbClr val="0070C0"/>
                </a:solidFill>
              </a:rPr>
              <a:t>= R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Head </a:t>
            </a:r>
            <a:r>
              <a:rPr lang="en-US" sz="2400" dirty="0">
                <a:solidFill>
                  <a:srgbClr val="0070C0"/>
                </a:solidFill>
              </a:rPr>
              <a:t>flit enters RC-stage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First </a:t>
            </a:r>
            <a:r>
              <a:rPr lang="en-US" sz="2400" dirty="0">
                <a:solidFill>
                  <a:srgbClr val="0070C0"/>
                </a:solidFill>
              </a:rPr>
              <a:t>body flit arrives </a:t>
            </a:r>
            <a:r>
              <a:rPr lang="en-US" sz="2400" dirty="0" smtClean="0">
                <a:solidFill>
                  <a:srgbClr val="0070C0"/>
                </a:solidFill>
              </a:rPr>
              <a:t>at </a:t>
            </a:r>
            <a:r>
              <a:rPr lang="en-US" dirty="0" smtClean="0">
                <a:solidFill>
                  <a:srgbClr val="0070C0"/>
                </a:solidFill>
              </a:rPr>
              <a:t>router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1C825ED-5484-4A3B-84D9-63588932F961}" type="slidenum">
              <a:rPr lang="en-US" smtClean="0">
                <a:solidFill>
                  <a:srgbClr val="000000"/>
                </a:solidFill>
              </a:rPr>
              <a:pPr eaLnBrk="1" hangingPunct="1"/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1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09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Rectangle 4"/>
          <p:cNvSpPr>
            <a:spLocks noChangeArrowheads="1"/>
          </p:cNvSpPr>
          <p:nvPr/>
        </p:nvSpPr>
        <p:spPr bwMode="auto">
          <a:xfrm>
            <a:off x="1731963" y="4249738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pipeline stalls</a:t>
            </a:r>
          </a:p>
        </p:txBody>
      </p:sp>
      <p:sp>
        <p:nvSpPr>
          <p:cNvPr id="8" name="Oval 7"/>
          <p:cNvSpPr/>
          <p:nvPr/>
        </p:nvSpPr>
        <p:spPr>
          <a:xfrm>
            <a:off x="1905000" y="2667000"/>
            <a:ext cx="266700" cy="37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447800"/>
            <a:ext cx="4724400" cy="4800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4F0DD3"/>
                </a:solidFill>
              </a:rPr>
              <a:t>Cycle 2: </a:t>
            </a:r>
            <a:r>
              <a:rPr lang="en-US" sz="2800" dirty="0" smtClean="0">
                <a:solidFill>
                  <a:srgbClr val="4F0DD3"/>
                </a:solidFill>
              </a:rPr>
              <a:t>Virtual Channel </a:t>
            </a:r>
            <a:r>
              <a:rPr lang="en-US" sz="2800" dirty="0">
                <a:solidFill>
                  <a:srgbClr val="4F0DD3"/>
                </a:solidFill>
              </a:rPr>
              <a:t>Allocation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Route </a:t>
            </a:r>
            <a:r>
              <a:rPr lang="en-US" sz="2000" dirty="0">
                <a:solidFill>
                  <a:srgbClr val="0070C0"/>
                </a:solidFill>
              </a:rPr>
              <a:t>field (R) of </a:t>
            </a:r>
            <a:r>
              <a:rPr lang="en-US" sz="2000" dirty="0" smtClean="0">
                <a:solidFill>
                  <a:srgbClr val="0070C0"/>
                </a:solidFill>
              </a:rPr>
              <a:t>virtual </a:t>
            </a:r>
            <a:r>
              <a:rPr lang="en-US" sz="2400" dirty="0" smtClean="0">
                <a:solidFill>
                  <a:srgbClr val="0070C0"/>
                </a:solidFill>
              </a:rPr>
              <a:t>channel </a:t>
            </a:r>
            <a:r>
              <a:rPr lang="en-US" sz="2400" dirty="0">
                <a:solidFill>
                  <a:srgbClr val="0070C0"/>
                </a:solidFill>
              </a:rPr>
              <a:t>is updated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Virtual </a:t>
            </a:r>
            <a:r>
              <a:rPr lang="en-US" sz="2000" dirty="0">
                <a:solidFill>
                  <a:srgbClr val="0070C0"/>
                </a:solidFill>
              </a:rPr>
              <a:t>channel state </a:t>
            </a:r>
            <a:r>
              <a:rPr lang="en-US" sz="2000" dirty="0" smtClean="0">
                <a:solidFill>
                  <a:srgbClr val="0070C0"/>
                </a:solidFill>
              </a:rPr>
              <a:t>is </a:t>
            </a:r>
            <a:r>
              <a:rPr lang="en-US" sz="2400" dirty="0" smtClean="0">
                <a:solidFill>
                  <a:srgbClr val="0070C0"/>
                </a:solidFill>
              </a:rPr>
              <a:t>set </a:t>
            </a:r>
            <a:r>
              <a:rPr lang="en-US" sz="2400" dirty="0">
                <a:solidFill>
                  <a:srgbClr val="0070C0"/>
                </a:solidFill>
              </a:rPr>
              <a:t>to “waiting for </a:t>
            </a:r>
            <a:r>
              <a:rPr lang="en-US" sz="2400" dirty="0" smtClean="0">
                <a:solidFill>
                  <a:srgbClr val="0070C0"/>
                </a:solidFill>
              </a:rPr>
              <a:t>output virtual </a:t>
            </a:r>
            <a:r>
              <a:rPr lang="en-US" sz="2400" dirty="0">
                <a:solidFill>
                  <a:srgbClr val="0070C0"/>
                </a:solidFill>
              </a:rPr>
              <a:t>channel” (G = V)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Head </a:t>
            </a:r>
            <a:r>
              <a:rPr lang="en-US" sz="2000" dirty="0">
                <a:solidFill>
                  <a:srgbClr val="0070C0"/>
                </a:solidFill>
              </a:rPr>
              <a:t>flit enters VA state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First </a:t>
            </a:r>
            <a:r>
              <a:rPr lang="en-US" sz="2000" dirty="0">
                <a:solidFill>
                  <a:srgbClr val="0070C0"/>
                </a:solidFill>
              </a:rPr>
              <a:t>body flit enters </a:t>
            </a:r>
            <a:r>
              <a:rPr lang="en-US" sz="2000" dirty="0" smtClean="0">
                <a:solidFill>
                  <a:srgbClr val="0070C0"/>
                </a:solidFill>
              </a:rPr>
              <a:t>RC </a:t>
            </a:r>
            <a:r>
              <a:rPr lang="en-US" sz="2400" dirty="0" smtClean="0">
                <a:solidFill>
                  <a:srgbClr val="0070C0"/>
                </a:solidFill>
              </a:rPr>
              <a:t>stage</a:t>
            </a:r>
            <a:endParaRPr lang="en-US" sz="2400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Second </a:t>
            </a:r>
            <a:r>
              <a:rPr lang="en-US" sz="2000" dirty="0">
                <a:solidFill>
                  <a:srgbClr val="0070C0"/>
                </a:solidFill>
              </a:rPr>
              <a:t>body flit </a:t>
            </a:r>
            <a:r>
              <a:rPr lang="en-US" sz="2000" dirty="0" smtClean="0">
                <a:solidFill>
                  <a:srgbClr val="0070C0"/>
                </a:solidFill>
              </a:rPr>
              <a:t>arrives </a:t>
            </a:r>
            <a:r>
              <a:rPr lang="en-US" sz="2400" dirty="0" smtClean="0">
                <a:solidFill>
                  <a:srgbClr val="0070C0"/>
                </a:solidFill>
              </a:rPr>
              <a:t>at </a:t>
            </a:r>
            <a:r>
              <a:rPr lang="en-US" sz="2400" dirty="0">
                <a:solidFill>
                  <a:srgbClr val="0070C0"/>
                </a:solidFill>
              </a:rPr>
              <a:t>router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092A5C9-2F6E-45A9-B62B-0BCA4C65AE9E}" type="slidenum">
              <a:rPr lang="en-US" smtClean="0">
                <a:solidFill>
                  <a:srgbClr val="000000"/>
                </a:solidFill>
              </a:rPr>
              <a:pPr eaLnBrk="1" hangingPunct="1"/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2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09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Rectangle 4"/>
          <p:cNvSpPr>
            <a:spLocks noChangeArrowheads="1"/>
          </p:cNvSpPr>
          <p:nvPr/>
        </p:nvSpPr>
        <p:spPr bwMode="auto">
          <a:xfrm>
            <a:off x="1731963" y="4249738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pipeline stalls</a:t>
            </a:r>
          </a:p>
        </p:txBody>
      </p:sp>
      <p:sp>
        <p:nvSpPr>
          <p:cNvPr id="7" name="Oval 6"/>
          <p:cNvSpPr/>
          <p:nvPr/>
        </p:nvSpPr>
        <p:spPr>
          <a:xfrm>
            <a:off x="2247900" y="2667000"/>
            <a:ext cx="266700" cy="37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4724400" cy="5334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4F0DD3"/>
                </a:solidFill>
              </a:rPr>
              <a:t>Cycle 2: </a:t>
            </a:r>
            <a:r>
              <a:rPr lang="en-US" sz="2800" dirty="0" smtClean="0">
                <a:solidFill>
                  <a:srgbClr val="4F0DD3"/>
                </a:solidFill>
              </a:rPr>
              <a:t>Virtual Channel </a:t>
            </a:r>
            <a:r>
              <a:rPr lang="en-US" sz="2800" dirty="0">
                <a:solidFill>
                  <a:srgbClr val="4F0DD3"/>
                </a:solidFill>
              </a:rPr>
              <a:t>Allocation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The result of the </a:t>
            </a:r>
            <a:r>
              <a:rPr lang="en-US" sz="2400" dirty="0" smtClean="0">
                <a:solidFill>
                  <a:srgbClr val="0070C0"/>
                </a:solidFill>
              </a:rPr>
              <a:t>routing computation </a:t>
            </a:r>
            <a:r>
              <a:rPr lang="en-US" sz="2400" dirty="0">
                <a:solidFill>
                  <a:srgbClr val="0070C0"/>
                </a:solidFill>
              </a:rPr>
              <a:t>is input </a:t>
            </a:r>
            <a:r>
              <a:rPr lang="en-US" sz="2400" dirty="0" smtClean="0">
                <a:solidFill>
                  <a:srgbClr val="0070C0"/>
                </a:solidFill>
              </a:rPr>
              <a:t>to the </a:t>
            </a:r>
            <a:r>
              <a:rPr lang="en-US" sz="2400" dirty="0">
                <a:solidFill>
                  <a:srgbClr val="0070C0"/>
                </a:solidFill>
              </a:rPr>
              <a:t>virtual </a:t>
            </a:r>
            <a:r>
              <a:rPr lang="en-US" sz="2400" dirty="0" smtClean="0">
                <a:solidFill>
                  <a:srgbClr val="0070C0"/>
                </a:solidFill>
              </a:rPr>
              <a:t>channel allocator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If </a:t>
            </a:r>
            <a:r>
              <a:rPr lang="en-US" sz="2400" dirty="0">
                <a:solidFill>
                  <a:srgbClr val="0070C0"/>
                </a:solidFill>
              </a:rPr>
              <a:t>successful, </a:t>
            </a:r>
            <a:r>
              <a:rPr lang="en-US" sz="2400" dirty="0" smtClean="0">
                <a:solidFill>
                  <a:srgbClr val="0070C0"/>
                </a:solidFill>
              </a:rPr>
              <a:t>the allocator </a:t>
            </a:r>
            <a:r>
              <a:rPr lang="en-US" sz="2400" dirty="0">
                <a:solidFill>
                  <a:srgbClr val="0070C0"/>
                </a:solidFill>
              </a:rPr>
              <a:t>assigns a </a:t>
            </a:r>
            <a:r>
              <a:rPr lang="en-US" sz="2400" dirty="0" smtClean="0">
                <a:solidFill>
                  <a:srgbClr val="0070C0"/>
                </a:solidFill>
              </a:rPr>
              <a:t>single output </a:t>
            </a:r>
            <a:r>
              <a:rPr lang="en-US" sz="2400" dirty="0">
                <a:solidFill>
                  <a:srgbClr val="0070C0"/>
                </a:solidFill>
              </a:rPr>
              <a:t>virtual </a:t>
            </a:r>
            <a:r>
              <a:rPr lang="en-US" sz="2400" dirty="0" smtClean="0">
                <a:solidFill>
                  <a:srgbClr val="0070C0"/>
                </a:solidFill>
              </a:rPr>
              <a:t>channel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The </a:t>
            </a:r>
            <a:r>
              <a:rPr lang="en-US" sz="2400" dirty="0">
                <a:solidFill>
                  <a:srgbClr val="0070C0"/>
                </a:solidFill>
              </a:rPr>
              <a:t>state of the </a:t>
            </a:r>
            <a:r>
              <a:rPr lang="en-US" sz="2400" dirty="0" smtClean="0">
                <a:solidFill>
                  <a:srgbClr val="0070C0"/>
                </a:solidFill>
              </a:rPr>
              <a:t>virtual channel </a:t>
            </a:r>
            <a:r>
              <a:rPr lang="en-US" sz="2400" dirty="0">
                <a:solidFill>
                  <a:srgbClr val="0070C0"/>
                </a:solidFill>
              </a:rPr>
              <a:t>is set to </a:t>
            </a:r>
            <a:r>
              <a:rPr lang="en-US" sz="2400" dirty="0" smtClean="0">
                <a:solidFill>
                  <a:srgbClr val="0070C0"/>
                </a:solidFill>
              </a:rPr>
              <a:t>active (</a:t>
            </a:r>
            <a:r>
              <a:rPr lang="en-US" sz="2400" dirty="0">
                <a:solidFill>
                  <a:srgbClr val="0070C0"/>
                </a:solidFill>
              </a:rPr>
              <a:t>G = A</a:t>
            </a: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58748B-FF07-4BA1-B49B-DFEDB5F954BC}" type="slidenum">
              <a:rPr lang="en-US" smtClean="0">
                <a:solidFill>
                  <a:srgbClr val="000000"/>
                </a:solidFill>
              </a:rPr>
              <a:pPr eaLnBrk="1" hangingPunct="1"/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3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09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Rectangle 4"/>
          <p:cNvSpPr>
            <a:spLocks noChangeArrowheads="1"/>
          </p:cNvSpPr>
          <p:nvPr/>
        </p:nvSpPr>
        <p:spPr bwMode="auto">
          <a:xfrm>
            <a:off x="1731963" y="4249738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pipeline stalls</a:t>
            </a:r>
          </a:p>
        </p:txBody>
      </p:sp>
      <p:sp>
        <p:nvSpPr>
          <p:cNvPr id="7" name="Oval 6"/>
          <p:cNvSpPr/>
          <p:nvPr/>
        </p:nvSpPr>
        <p:spPr>
          <a:xfrm>
            <a:off x="2247900" y="2667000"/>
            <a:ext cx="266700" cy="37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4724400" cy="5334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4F0DD3"/>
                </a:solidFill>
              </a:rPr>
              <a:t>Cycle </a:t>
            </a:r>
            <a:r>
              <a:rPr lang="en-US" sz="2800" dirty="0" smtClean="0">
                <a:solidFill>
                  <a:srgbClr val="4F0DD3"/>
                </a:solidFill>
              </a:rPr>
              <a:t>3: Switch Allocation</a:t>
            </a:r>
            <a:endParaRPr lang="en-US" sz="2800" dirty="0">
              <a:solidFill>
                <a:srgbClr val="4F0DD3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All further processing </a:t>
            </a:r>
            <a:r>
              <a:rPr lang="en-US" sz="2400" dirty="0" smtClean="0">
                <a:solidFill>
                  <a:srgbClr val="0070C0"/>
                </a:solidFill>
              </a:rPr>
              <a:t>is done </a:t>
            </a:r>
            <a:r>
              <a:rPr lang="en-US" sz="2400" dirty="0">
                <a:solidFill>
                  <a:srgbClr val="0070C0"/>
                </a:solidFill>
              </a:rPr>
              <a:t>on a flit </a:t>
            </a:r>
            <a:r>
              <a:rPr lang="en-US" sz="2400" dirty="0" smtClean="0">
                <a:solidFill>
                  <a:srgbClr val="0070C0"/>
                </a:solidFill>
              </a:rPr>
              <a:t>base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Head </a:t>
            </a:r>
            <a:r>
              <a:rPr lang="en-US" sz="2400" dirty="0">
                <a:solidFill>
                  <a:srgbClr val="0070C0"/>
                </a:solidFill>
              </a:rPr>
              <a:t>flit enters SA </a:t>
            </a:r>
            <a:r>
              <a:rPr lang="en-US" sz="2400" dirty="0" smtClean="0">
                <a:solidFill>
                  <a:srgbClr val="0070C0"/>
                </a:solidFill>
              </a:rPr>
              <a:t>stage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Any </a:t>
            </a:r>
            <a:r>
              <a:rPr lang="en-US" sz="2400" dirty="0">
                <a:solidFill>
                  <a:srgbClr val="0070C0"/>
                </a:solidFill>
              </a:rPr>
              <a:t>active VA (G = A) </a:t>
            </a:r>
            <a:r>
              <a:rPr lang="en-US" sz="2400" dirty="0" smtClean="0">
                <a:solidFill>
                  <a:srgbClr val="0070C0"/>
                </a:solidFill>
              </a:rPr>
              <a:t>that contains </a:t>
            </a:r>
            <a:r>
              <a:rPr lang="en-US" sz="2400" dirty="0">
                <a:solidFill>
                  <a:srgbClr val="0070C0"/>
                </a:solidFill>
              </a:rPr>
              <a:t>buffered </a:t>
            </a:r>
            <a:r>
              <a:rPr lang="en-US" sz="2400" dirty="0" smtClean="0">
                <a:solidFill>
                  <a:srgbClr val="0070C0"/>
                </a:solidFill>
              </a:rPr>
              <a:t>flits (</a:t>
            </a:r>
            <a:r>
              <a:rPr lang="en-US" sz="2400" dirty="0">
                <a:solidFill>
                  <a:srgbClr val="0070C0"/>
                </a:solidFill>
              </a:rPr>
              <a:t>indicated by P) and </a:t>
            </a:r>
            <a:r>
              <a:rPr lang="en-US" sz="2400" dirty="0" smtClean="0">
                <a:solidFill>
                  <a:srgbClr val="0070C0"/>
                </a:solidFill>
              </a:rPr>
              <a:t>has downstream buffers available </a:t>
            </a:r>
            <a:r>
              <a:rPr lang="en-US" sz="2400" dirty="0">
                <a:solidFill>
                  <a:srgbClr val="0070C0"/>
                </a:solidFill>
              </a:rPr>
              <a:t>(C &gt; 0) bids for </a:t>
            </a:r>
            <a:r>
              <a:rPr lang="en-US" sz="2400" dirty="0" smtClean="0">
                <a:solidFill>
                  <a:srgbClr val="0070C0"/>
                </a:solidFill>
              </a:rPr>
              <a:t>a single-flit </a:t>
            </a:r>
            <a:r>
              <a:rPr lang="en-US" sz="2400" dirty="0">
                <a:solidFill>
                  <a:srgbClr val="0070C0"/>
                </a:solidFill>
              </a:rPr>
              <a:t>time slot </a:t>
            </a:r>
            <a:r>
              <a:rPr lang="en-US" sz="2400" dirty="0" smtClean="0">
                <a:solidFill>
                  <a:srgbClr val="0070C0"/>
                </a:solidFill>
              </a:rPr>
              <a:t>through the switch </a:t>
            </a:r>
            <a:r>
              <a:rPr lang="en-US" sz="2400" dirty="0">
                <a:solidFill>
                  <a:srgbClr val="0070C0"/>
                </a:solidFill>
              </a:rPr>
              <a:t>from its input </a:t>
            </a:r>
            <a:r>
              <a:rPr lang="en-US" sz="2400" dirty="0" smtClean="0">
                <a:solidFill>
                  <a:srgbClr val="0070C0"/>
                </a:solidFill>
              </a:rPr>
              <a:t>VC to </a:t>
            </a:r>
            <a:r>
              <a:rPr lang="en-US" sz="2400" dirty="0">
                <a:solidFill>
                  <a:srgbClr val="0070C0"/>
                </a:solidFill>
              </a:rPr>
              <a:t>the output VC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EED00C3-CFA6-4488-8C43-6DD9BBDEF142}" type="slidenum">
              <a:rPr lang="en-US" smtClean="0">
                <a:solidFill>
                  <a:srgbClr val="000000"/>
                </a:solidFill>
              </a:rPr>
              <a:pPr eaLnBrk="1" hangingPunct="1"/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4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09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Rectangle 4"/>
          <p:cNvSpPr>
            <a:spLocks noChangeArrowheads="1"/>
          </p:cNvSpPr>
          <p:nvPr/>
        </p:nvSpPr>
        <p:spPr bwMode="auto">
          <a:xfrm>
            <a:off x="1731963" y="4249738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pipeline stalls</a:t>
            </a:r>
          </a:p>
        </p:txBody>
      </p:sp>
      <p:sp>
        <p:nvSpPr>
          <p:cNvPr id="7" name="Oval 6"/>
          <p:cNvSpPr/>
          <p:nvPr/>
        </p:nvSpPr>
        <p:spPr>
          <a:xfrm>
            <a:off x="2514600" y="2667000"/>
            <a:ext cx="266700" cy="37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4724400" cy="5334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4F0DD3"/>
                </a:solidFill>
              </a:rPr>
              <a:t>Cycle </a:t>
            </a:r>
            <a:r>
              <a:rPr lang="en-US" sz="2800" dirty="0" smtClean="0">
                <a:solidFill>
                  <a:srgbClr val="4F0DD3"/>
                </a:solidFill>
              </a:rPr>
              <a:t>3: Switch Allocation</a:t>
            </a:r>
            <a:endParaRPr lang="en-US" sz="2800" dirty="0">
              <a:solidFill>
                <a:srgbClr val="4F0DD3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70C0"/>
                </a:solidFill>
              </a:rPr>
              <a:t>If successful, pointer </a:t>
            </a:r>
            <a:r>
              <a:rPr lang="en-US" dirty="0" smtClean="0">
                <a:solidFill>
                  <a:srgbClr val="0070C0"/>
                </a:solidFill>
              </a:rPr>
              <a:t>field is updated 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Credit </a:t>
            </a:r>
            <a:r>
              <a:rPr lang="en-US" dirty="0">
                <a:solidFill>
                  <a:srgbClr val="0070C0"/>
                </a:solidFill>
              </a:rPr>
              <a:t>field </a:t>
            </a:r>
            <a:r>
              <a:rPr lang="en-US" dirty="0" smtClean="0">
                <a:solidFill>
                  <a:srgbClr val="0070C0"/>
                </a:solidFill>
              </a:rPr>
              <a:t>is decremented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75877F-D2DE-4856-90CF-51A6EB1CB487}" type="slidenum">
              <a:rPr lang="en-US" smtClean="0">
                <a:solidFill>
                  <a:srgbClr val="000000"/>
                </a:solidFill>
              </a:rPr>
              <a:pPr eaLnBrk="1" hangingPunct="1"/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5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09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Rectangle 4"/>
          <p:cNvSpPr>
            <a:spLocks noChangeArrowheads="1"/>
          </p:cNvSpPr>
          <p:nvPr/>
        </p:nvSpPr>
        <p:spPr bwMode="auto">
          <a:xfrm>
            <a:off x="1731963" y="4249738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pipeline stalls</a:t>
            </a:r>
          </a:p>
        </p:txBody>
      </p:sp>
      <p:sp>
        <p:nvSpPr>
          <p:cNvPr id="7" name="Oval 6"/>
          <p:cNvSpPr/>
          <p:nvPr/>
        </p:nvSpPr>
        <p:spPr>
          <a:xfrm>
            <a:off x="2514600" y="2667000"/>
            <a:ext cx="266700" cy="37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4724400" cy="5334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4F0DD3"/>
                </a:solidFill>
              </a:rPr>
              <a:t>Cycle </a:t>
            </a:r>
            <a:r>
              <a:rPr lang="en-US" sz="2800" dirty="0" smtClean="0">
                <a:solidFill>
                  <a:srgbClr val="4F0DD3"/>
                </a:solidFill>
              </a:rPr>
              <a:t>4: Switch Traversal </a:t>
            </a:r>
            <a:endParaRPr lang="en-US" sz="2800" dirty="0">
              <a:solidFill>
                <a:srgbClr val="4F0DD3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Head </a:t>
            </a:r>
            <a:r>
              <a:rPr lang="en-US" dirty="0">
                <a:solidFill>
                  <a:srgbClr val="0070C0"/>
                </a:solidFill>
              </a:rPr>
              <a:t>flit traverses </a:t>
            </a:r>
            <a:r>
              <a:rPr lang="en-US" dirty="0" smtClean="0">
                <a:solidFill>
                  <a:srgbClr val="0070C0"/>
                </a:solidFill>
              </a:rPr>
              <a:t>the switch</a:t>
            </a: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4F0DD3"/>
                </a:solidFill>
              </a:rPr>
              <a:t>Cycle </a:t>
            </a:r>
            <a:r>
              <a:rPr lang="en-US" dirty="0">
                <a:solidFill>
                  <a:srgbClr val="4F0DD3"/>
                </a:solidFill>
              </a:rPr>
              <a:t>5: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Head </a:t>
            </a:r>
            <a:r>
              <a:rPr lang="en-US" dirty="0">
                <a:solidFill>
                  <a:srgbClr val="0070C0"/>
                </a:solidFill>
              </a:rPr>
              <a:t>flit starts </a:t>
            </a:r>
            <a:r>
              <a:rPr lang="en-US" dirty="0" smtClean="0">
                <a:solidFill>
                  <a:srgbClr val="0070C0"/>
                </a:solidFill>
              </a:rPr>
              <a:t>traversing the </a:t>
            </a:r>
            <a:r>
              <a:rPr lang="en-US" dirty="0">
                <a:solidFill>
                  <a:srgbClr val="0070C0"/>
                </a:solidFill>
              </a:rPr>
              <a:t>channel to the </a:t>
            </a:r>
            <a:r>
              <a:rPr lang="en-US" dirty="0" smtClean="0">
                <a:solidFill>
                  <a:srgbClr val="0070C0"/>
                </a:solidFill>
              </a:rPr>
              <a:t>next router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F30A44-E121-4394-AEFE-104878ACB2EF}" type="slidenum">
              <a:rPr lang="en-US" smtClean="0">
                <a:solidFill>
                  <a:srgbClr val="000000"/>
                </a:solidFill>
              </a:rPr>
              <a:pPr eaLnBrk="1" hangingPunct="1"/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6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09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Rectangle 4"/>
          <p:cNvSpPr>
            <a:spLocks noChangeArrowheads="1"/>
          </p:cNvSpPr>
          <p:nvPr/>
        </p:nvSpPr>
        <p:spPr bwMode="auto">
          <a:xfrm>
            <a:off x="1731963" y="4249738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pipeline stalls</a:t>
            </a:r>
          </a:p>
        </p:txBody>
      </p:sp>
      <p:sp>
        <p:nvSpPr>
          <p:cNvPr id="7" name="Oval 6"/>
          <p:cNvSpPr/>
          <p:nvPr/>
        </p:nvSpPr>
        <p:spPr>
          <a:xfrm>
            <a:off x="2781300" y="2667000"/>
            <a:ext cx="266700" cy="37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Circuit Switching Delay</a:t>
            </a:r>
            <a:endParaRPr lang="en-US" sz="3600" b="1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7BD130-914B-4D01-9E73-E85F8B897C5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1901825" y="1676400"/>
            <a:ext cx="5340350" cy="9223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03225" lvl="1" eaLnBrk="0" hangingPunct="0">
              <a:spcBef>
                <a:spcPts val="550"/>
              </a:spcBef>
              <a:buClr>
                <a:srgbClr val="3891A7"/>
              </a:buClr>
              <a:defRPr/>
            </a:pPr>
            <a:r>
              <a:rPr lang="en-US" sz="5400" b="1" i="1" dirty="0">
                <a:solidFill>
                  <a:srgbClr val="FF0000"/>
                </a:solidFill>
                <a:latin typeface="Gill Sans MT"/>
                <a:cs typeface="+mn-cs"/>
              </a:rPr>
              <a:t>T = 3 H </a:t>
            </a:r>
            <a:r>
              <a:rPr lang="en-US" sz="5400" b="1" i="1" dirty="0" err="1">
                <a:solidFill>
                  <a:srgbClr val="FF0000"/>
                </a:solidFill>
                <a:latin typeface="Gill Sans MT"/>
                <a:cs typeface="+mn-cs"/>
              </a:rPr>
              <a:t>tr</a:t>
            </a:r>
            <a:r>
              <a:rPr lang="en-US" sz="5400" b="1" i="1" dirty="0">
                <a:solidFill>
                  <a:srgbClr val="FF0000"/>
                </a:solidFill>
                <a:latin typeface="Gill Sans MT"/>
                <a:cs typeface="+mn-cs"/>
              </a:rPr>
              <a:t> + L/b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990600" y="2884488"/>
            <a:ext cx="8080375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>
                <a:latin typeface="Comic Sans MS" pitchFamily="66" charset="0"/>
              </a:rPr>
              <a:t> : time required to set up the channel and delivers the head flit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tr</a:t>
            </a:r>
            <a:r>
              <a:rPr lang="en-US" sz="2400">
                <a:latin typeface="Comic Sans MS" pitchFamily="66" charset="0"/>
              </a:rPr>
              <a:t>: serialization latency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2400">
                <a:latin typeface="Comic Sans MS" pitchFamily="66" charset="0"/>
              </a:rPr>
              <a:t>: time of flight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2400">
                <a:latin typeface="Comic Sans MS" pitchFamily="66" charset="0"/>
              </a:rPr>
              <a:t>: contention time</a:t>
            </a:r>
          </a:p>
          <a:p>
            <a:pPr eaLnBrk="1" hangingPunct="1"/>
            <a:endParaRPr lang="en-US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989013" y="5181600"/>
            <a:ext cx="7958137" cy="1323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 sz="2000">
                <a:solidFill>
                  <a:srgbClr val="0070C0"/>
                </a:solidFill>
                <a:latin typeface="Comic Sans MS" pitchFamily="66" charset="0"/>
              </a:rPr>
              <a:t>3 x header latency because the path from source to destination must be traversed </a:t>
            </a:r>
            <a:r>
              <a:rPr lang="en-US" sz="2000">
                <a:latin typeface="Comic Sans MS" pitchFamily="66" charset="0"/>
              </a:rPr>
              <a:t>3 times to deliver  the packet</a:t>
            </a:r>
            <a:r>
              <a:rPr lang="en-US" sz="2000">
                <a:solidFill>
                  <a:srgbClr val="0070C0"/>
                </a:solidFill>
                <a:latin typeface="Comic Sans MS" pitchFamily="66" charset="0"/>
              </a:rPr>
              <a:t>: Once in each direction to set up the circuit and then again to deliver the first flit  </a:t>
            </a:r>
          </a:p>
        </p:txBody>
      </p:sp>
    </p:spTree>
    <p:extLst>
      <p:ext uri="{BB962C8B-B14F-4D97-AF65-F5344CB8AC3E}">
        <p14:creationId xmlns:p14="http://schemas.microsoft.com/office/powerpoint/2010/main" val="14616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4724400" cy="5334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4F0DD3"/>
                </a:solidFill>
              </a:rPr>
              <a:t>Cycle 7: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Tail </a:t>
            </a:r>
            <a:r>
              <a:rPr lang="en-US" sz="2400" dirty="0">
                <a:solidFill>
                  <a:srgbClr val="0070C0"/>
                </a:solidFill>
              </a:rPr>
              <a:t>traverses the switch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Output </a:t>
            </a:r>
            <a:r>
              <a:rPr lang="en-US" sz="2400" dirty="0">
                <a:solidFill>
                  <a:srgbClr val="0070C0"/>
                </a:solidFill>
              </a:rPr>
              <a:t>VC set to idle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Input </a:t>
            </a:r>
            <a:r>
              <a:rPr lang="en-US" sz="2400" dirty="0">
                <a:solidFill>
                  <a:srgbClr val="0070C0"/>
                </a:solidFill>
              </a:rPr>
              <a:t>VC set to idle (G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), if buffer is empty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Input </a:t>
            </a:r>
            <a:r>
              <a:rPr lang="en-US" sz="2400" dirty="0">
                <a:solidFill>
                  <a:srgbClr val="0070C0"/>
                </a:solidFill>
              </a:rPr>
              <a:t>VC set to </a:t>
            </a:r>
            <a:r>
              <a:rPr lang="en-US" sz="2400" dirty="0" smtClean="0">
                <a:solidFill>
                  <a:srgbClr val="0070C0"/>
                </a:solidFill>
              </a:rPr>
              <a:t>routing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G = R), if another </a:t>
            </a:r>
            <a:r>
              <a:rPr lang="en-US" dirty="0" smtClean="0">
                <a:solidFill>
                  <a:srgbClr val="0070C0"/>
                </a:solidFill>
              </a:rPr>
              <a:t>head flit </a:t>
            </a:r>
            <a:r>
              <a:rPr lang="en-US" dirty="0">
                <a:solidFill>
                  <a:srgbClr val="0070C0"/>
                </a:solidFill>
              </a:rPr>
              <a:t>is in the buffer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C665951-89A3-4FE5-A2A3-D2EB856FD915}" type="slidenum">
              <a:rPr lang="en-US" smtClean="0">
                <a:solidFill>
                  <a:srgbClr val="000000"/>
                </a:solidFill>
              </a:rPr>
              <a:pPr eaLnBrk="1" hangingPunct="1"/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7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3009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2" name="Rectangle 4"/>
          <p:cNvSpPr>
            <a:spLocks noChangeArrowheads="1"/>
          </p:cNvSpPr>
          <p:nvPr/>
        </p:nvSpPr>
        <p:spPr bwMode="auto">
          <a:xfrm>
            <a:off x="1731963" y="4249738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pipeline stalls</a:t>
            </a:r>
          </a:p>
        </p:txBody>
      </p:sp>
      <p:sp>
        <p:nvSpPr>
          <p:cNvPr id="8" name="Oval 6"/>
          <p:cNvSpPr/>
          <p:nvPr/>
        </p:nvSpPr>
        <p:spPr>
          <a:xfrm>
            <a:off x="3621088" y="2320131"/>
            <a:ext cx="266700" cy="37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Router Pipeline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4724400" cy="5334000"/>
          </a:xfrm>
        </p:spPr>
        <p:txBody>
          <a:bodyPr/>
          <a:lstStyle/>
          <a:p>
            <a:pPr>
              <a:buClr>
                <a:srgbClr val="C0654C"/>
              </a:buClr>
            </a:pPr>
            <a:r>
              <a:rPr lang="en-US" sz="2800" smtClean="0"/>
              <a:t>Only the head flits enter the RC and VC stages</a:t>
            </a:r>
          </a:p>
          <a:p>
            <a:pPr>
              <a:buClr>
                <a:srgbClr val="C0654C"/>
              </a:buClr>
            </a:pPr>
            <a:endParaRPr lang="en-US" sz="2800" smtClean="0"/>
          </a:p>
          <a:p>
            <a:pPr>
              <a:buClr>
                <a:srgbClr val="C0654C"/>
              </a:buClr>
            </a:pPr>
            <a:r>
              <a:rPr lang="en-US" sz="2800" smtClean="0"/>
              <a:t>The body and tail flits are stored in the flit buffers until they can enter the SA stage</a:t>
            </a: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4FDB28-3505-4AFF-922A-4F33DC710B24}" type="slidenum">
              <a:rPr lang="en-US" smtClean="0">
                <a:solidFill>
                  <a:srgbClr val="000000"/>
                </a:solidFill>
              </a:rPr>
              <a:pPr eaLnBrk="1" hangingPunct="1"/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09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4"/>
          <p:cNvSpPr>
            <a:spLocks noChangeArrowheads="1"/>
          </p:cNvSpPr>
          <p:nvPr/>
        </p:nvSpPr>
        <p:spPr bwMode="auto">
          <a:xfrm>
            <a:off x="1731963" y="4249738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pipeline stalls</a:t>
            </a:r>
          </a:p>
        </p:txBody>
      </p:sp>
      <p:sp>
        <p:nvSpPr>
          <p:cNvPr id="7" name="Oval 6"/>
          <p:cNvSpPr/>
          <p:nvPr/>
        </p:nvSpPr>
        <p:spPr>
          <a:xfrm>
            <a:off x="3733800" y="2370137"/>
            <a:ext cx="266700" cy="37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1450" cy="715962"/>
          </a:xfrm>
        </p:spPr>
        <p:txBody>
          <a:bodyPr/>
          <a:lstStyle/>
          <a:p>
            <a:r>
              <a:rPr lang="en-US" dirty="0" smtClean="0"/>
              <a:t>Pipeline Stalls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850" cy="5410200"/>
          </a:xfrm>
        </p:spPr>
        <p:txBody>
          <a:bodyPr/>
          <a:lstStyle/>
          <a:p>
            <a:pPr marL="82550" indent="0">
              <a:lnSpc>
                <a:spcPct val="150000"/>
              </a:lnSpc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Pipeline stalls can be divided </a:t>
            </a:r>
            <a:r>
              <a:rPr lang="en-US" sz="2400" dirty="0" smtClean="0">
                <a:solidFill>
                  <a:srgbClr val="FF0000"/>
                </a:solidFill>
              </a:rPr>
              <a:t>into: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Packet </a:t>
            </a:r>
            <a:r>
              <a:rPr lang="en-US" sz="2800" b="1" dirty="0">
                <a:solidFill>
                  <a:srgbClr val="0070C0"/>
                </a:solidFill>
              </a:rPr>
              <a:t>stalls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/>
              <a:t>can </a:t>
            </a:r>
            <a:r>
              <a:rPr lang="en-US" sz="2400" dirty="0"/>
              <a:t>occur if the virtual channel cannot advance to </a:t>
            </a:r>
            <a:r>
              <a:rPr lang="en-US" sz="2400" dirty="0" smtClean="0"/>
              <a:t>its R</a:t>
            </a:r>
            <a:r>
              <a:rPr lang="en-US" sz="2400" dirty="0"/>
              <a:t>, V, or A state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Flit </a:t>
            </a:r>
            <a:r>
              <a:rPr lang="en-US" sz="2800" b="1" dirty="0">
                <a:solidFill>
                  <a:srgbClr val="0070C0"/>
                </a:solidFill>
              </a:rPr>
              <a:t>stalls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/>
              <a:t>If </a:t>
            </a:r>
            <a:r>
              <a:rPr lang="en-US" sz="2400" dirty="0"/>
              <a:t>a virtual channel is in active state and the flit </a:t>
            </a:r>
            <a:r>
              <a:rPr lang="en-US" sz="2400" dirty="0" smtClean="0"/>
              <a:t>cannot successfully </a:t>
            </a:r>
            <a:r>
              <a:rPr lang="en-US" sz="2400" dirty="0"/>
              <a:t>complete switch allocation due to</a:t>
            </a:r>
          </a:p>
          <a:p>
            <a:pPr lvl="3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7030A0"/>
                </a:solidFill>
              </a:rPr>
              <a:t>Lack </a:t>
            </a:r>
            <a:r>
              <a:rPr lang="en-US" sz="1800" dirty="0">
                <a:solidFill>
                  <a:srgbClr val="7030A0"/>
                </a:solidFill>
              </a:rPr>
              <a:t>of </a:t>
            </a:r>
            <a:r>
              <a:rPr lang="en-US" sz="1800" dirty="0" smtClean="0">
                <a:solidFill>
                  <a:srgbClr val="7030A0"/>
                </a:solidFill>
              </a:rPr>
              <a:t>flit, Lack </a:t>
            </a:r>
            <a:r>
              <a:rPr lang="en-US" sz="1800" dirty="0">
                <a:solidFill>
                  <a:srgbClr val="7030A0"/>
                </a:solidFill>
              </a:rPr>
              <a:t>of </a:t>
            </a:r>
            <a:r>
              <a:rPr lang="en-US" sz="1800" dirty="0" smtClean="0">
                <a:solidFill>
                  <a:srgbClr val="7030A0"/>
                </a:solidFill>
              </a:rPr>
              <a:t>credit, Losing </a:t>
            </a:r>
            <a:r>
              <a:rPr lang="en-US" sz="1800" dirty="0">
                <a:solidFill>
                  <a:srgbClr val="7030A0"/>
                </a:solidFill>
              </a:rPr>
              <a:t>arbitration for the switch time slot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2B460A-6DD8-49DA-8F5E-969A198E68B9}" type="slidenum">
              <a:rPr lang="en-US" smtClean="0">
                <a:solidFill>
                  <a:srgbClr val="000000"/>
                </a:solidFill>
              </a:rPr>
              <a:pPr eaLnBrk="1" hangingPunct="1"/>
              <a:t>82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/>
          <a:lstStyle/>
          <a:p>
            <a:r>
              <a:rPr lang="en-US" sz="3600" b="1" dirty="0" smtClean="0"/>
              <a:t>Example for Packet 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2667000"/>
          </a:xfrm>
        </p:spPr>
        <p:txBody>
          <a:bodyPr/>
          <a:lstStyle/>
          <a:p>
            <a:pPr marL="82550" indent="0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1. </a:t>
            </a:r>
            <a:r>
              <a:rPr lang="en-US" sz="2400" dirty="0" smtClean="0">
                <a:solidFill>
                  <a:srgbClr val="0070C0"/>
                </a:solidFill>
              </a:rPr>
              <a:t>Virtual-channel allocation </a:t>
            </a:r>
            <a:r>
              <a:rPr lang="en-US" sz="2400" dirty="0">
                <a:solidFill>
                  <a:srgbClr val="0070C0"/>
                </a:solidFill>
              </a:rPr>
              <a:t>stall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/>
              <a:t>Head </a:t>
            </a:r>
            <a:r>
              <a:rPr lang="en-US" sz="2400" dirty="0"/>
              <a:t>flit of A can </a:t>
            </a:r>
            <a:r>
              <a:rPr lang="en-US" sz="2400" dirty="0" smtClean="0"/>
              <a:t>first enter </a:t>
            </a:r>
            <a:r>
              <a:rPr lang="en-US" sz="2400" dirty="0"/>
              <a:t>the VA stage </a:t>
            </a:r>
            <a:r>
              <a:rPr lang="en-US" sz="2400" dirty="0" smtClean="0"/>
              <a:t>when the </a:t>
            </a:r>
            <a:r>
              <a:rPr lang="en-US" sz="2400" dirty="0"/>
              <a:t>tail flit of packet </a:t>
            </a:r>
            <a:r>
              <a:rPr lang="en-US" sz="2400" dirty="0" smtClean="0"/>
              <a:t>B completes switch allocation </a:t>
            </a:r>
            <a:r>
              <a:rPr lang="en-US" sz="2400" dirty="0"/>
              <a:t>and </a:t>
            </a:r>
            <a:r>
              <a:rPr lang="en-US" sz="2400" dirty="0" smtClean="0"/>
              <a:t>releases the </a:t>
            </a:r>
            <a:r>
              <a:rPr lang="en-US" sz="2400" dirty="0"/>
              <a:t>virtual channel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43CB59-DE29-4BF8-9ACF-3793AE290407}" type="slidenum">
              <a:rPr lang="en-US" smtClean="0">
                <a:solidFill>
                  <a:srgbClr val="000000"/>
                </a:solidFill>
              </a:rPr>
              <a:pPr eaLnBrk="1" hangingPunct="1"/>
              <a:t>83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40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7772400" cy="2590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for Flit Stalls</a:t>
            </a: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913D7C-F8CE-44F4-86BF-56CE33E35ECE}" type="slidenum">
              <a:rPr lang="en-US" smtClean="0">
                <a:solidFill>
                  <a:srgbClr val="000000"/>
                </a:solidFill>
              </a:rPr>
              <a:pPr eaLnBrk="1" hangingPunct="1"/>
              <a:t>84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42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429250" cy="30765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Rectangle 4"/>
          <p:cNvSpPr>
            <a:spLocks noChangeArrowheads="1"/>
          </p:cNvSpPr>
          <p:nvPr/>
        </p:nvSpPr>
        <p:spPr bwMode="auto">
          <a:xfrm>
            <a:off x="1212397" y="5752987"/>
            <a:ext cx="6486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Second body flit fails to allocate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requested connection in cycle 5</a:t>
            </a:r>
          </a:p>
        </p:txBody>
      </p:sp>
      <p:sp>
        <p:nvSpPr>
          <p:cNvPr id="142342" name="Rectangle 5"/>
          <p:cNvSpPr>
            <a:spLocks noChangeArrowheads="1"/>
          </p:cNvSpPr>
          <p:nvPr/>
        </p:nvSpPr>
        <p:spPr bwMode="auto">
          <a:xfrm>
            <a:off x="1122363" y="1622425"/>
            <a:ext cx="3693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2. Switch 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allocation stall</a:t>
            </a:r>
          </a:p>
        </p:txBody>
      </p:sp>
    </p:spTree>
    <p:extLst>
      <p:ext uri="{BB962C8B-B14F-4D97-AF65-F5344CB8AC3E}">
        <p14:creationId xmlns:p14="http://schemas.microsoft.com/office/powerpoint/2010/main" val="15469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92162"/>
          </a:xfrm>
        </p:spPr>
        <p:txBody>
          <a:bodyPr/>
          <a:lstStyle/>
          <a:p>
            <a:r>
              <a:rPr lang="en-US" sz="3600" dirty="0" smtClean="0"/>
              <a:t>Example for Flit Stalls</a:t>
            </a: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7A5DE2-37AE-49E3-BED4-D40C786AC2A2}" type="slidenum">
              <a:rPr lang="en-US" smtClean="0">
                <a:solidFill>
                  <a:srgbClr val="000000"/>
                </a:solidFill>
              </a:rPr>
              <a:pPr eaLnBrk="1" hangingPunct="1"/>
              <a:t>85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43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31" y="2133600"/>
            <a:ext cx="5429250" cy="26955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1274763" y="1371600"/>
            <a:ext cx="3204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3. Buffer 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empty stall</a:t>
            </a:r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1090613" y="5181600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Body flit 2 is delayed three cycles. However, since it does not have to enter the RC and VA stage the output is only delayed one cycle!</a:t>
            </a:r>
          </a:p>
        </p:txBody>
      </p:sp>
    </p:spTree>
    <p:extLst>
      <p:ext uri="{BB962C8B-B14F-4D97-AF65-F5344CB8AC3E}">
        <p14:creationId xmlns:p14="http://schemas.microsoft.com/office/powerpoint/2010/main" val="39372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804150" cy="6095999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Part II: NoC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Routing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Switching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Virtual Channels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Flow Control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Router Architecture</a:t>
            </a:r>
          </a:p>
          <a:p>
            <a:pPr marL="82550" indent="0" algn="ctr">
              <a:buClr>
                <a:srgbClr val="C0654C"/>
              </a:buClr>
              <a:buNone/>
            </a:pPr>
            <a:r>
              <a:rPr lang="en-US" sz="4400" dirty="0"/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86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990600" y="128588"/>
            <a:ext cx="80010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ja-JP" sz="3600" b="1" dirty="0">
                <a:solidFill>
                  <a:srgbClr val="C00000"/>
                </a:solidFill>
                <a:latin typeface="Comic Sans MS" pitchFamily="66" charset="0"/>
                <a:ea typeface="MS PGothic" pitchFamily="34" charset="-128"/>
              </a:rPr>
              <a:t>Network Interface</a:t>
            </a:r>
          </a:p>
        </p:txBody>
      </p:sp>
      <p:sp>
        <p:nvSpPr>
          <p:cNvPr id="344" name="Rectangle 1"/>
          <p:cNvSpPr/>
          <p:nvPr/>
        </p:nvSpPr>
        <p:spPr>
          <a:xfrm>
            <a:off x="3070933" y="4101726"/>
            <a:ext cx="1316182" cy="1213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Router</a:t>
            </a:r>
          </a:p>
        </p:txBody>
      </p:sp>
      <p:grpSp>
        <p:nvGrpSpPr>
          <p:cNvPr id="89094" name="グループ化 4"/>
          <p:cNvGrpSpPr>
            <a:grpSpLocks/>
          </p:cNvGrpSpPr>
          <p:nvPr/>
        </p:nvGrpSpPr>
        <p:grpSpPr bwMode="auto">
          <a:xfrm rot="3191064">
            <a:off x="2326482" y="3199606"/>
            <a:ext cx="1084262" cy="835025"/>
            <a:chOff x="3644414" y="2113141"/>
            <a:chExt cx="350528" cy="834795"/>
          </a:xfrm>
        </p:grpSpPr>
        <p:cxnSp>
          <p:nvCxnSpPr>
            <p:cNvPr id="8" name="直線矢印コネクタ 7"/>
            <p:cNvCxnSpPr/>
            <p:nvPr/>
          </p:nvCxnSpPr>
          <p:spPr>
            <a:xfrm rot="18408936">
              <a:off x="3424877" y="2332920"/>
              <a:ext cx="771312" cy="3330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rot="18408936">
              <a:off x="3722635" y="2678429"/>
              <a:ext cx="385656" cy="157558"/>
            </a:xfrm>
            <a:prstGeom prst="straightConnector1">
              <a:avLst/>
            </a:prstGeom>
            <a:ln w="28575"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"/>
          <p:cNvSpPr/>
          <p:nvPr/>
        </p:nvSpPr>
        <p:spPr>
          <a:xfrm>
            <a:off x="5468811" y="4101725"/>
            <a:ext cx="1316182" cy="1213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Router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425950" y="4565650"/>
            <a:ext cx="103187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422775" y="4813300"/>
            <a:ext cx="1031875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9100" name="グループ化 3"/>
          <p:cNvGrpSpPr>
            <a:grpSpLocks/>
          </p:cNvGrpSpPr>
          <p:nvPr/>
        </p:nvGrpSpPr>
        <p:grpSpPr bwMode="auto">
          <a:xfrm>
            <a:off x="1857375" y="2441575"/>
            <a:ext cx="989013" cy="1304925"/>
            <a:chOff x="1625185" y="1819057"/>
            <a:chExt cx="988867" cy="1305144"/>
          </a:xfrm>
        </p:grpSpPr>
        <p:sp>
          <p:nvSpPr>
            <p:cNvPr id="189" name="Rectangle 1"/>
            <p:cNvSpPr/>
            <p:nvPr/>
          </p:nvSpPr>
          <p:spPr>
            <a:xfrm>
              <a:off x="1625185" y="1819057"/>
              <a:ext cx="988867" cy="91209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Core</a:t>
              </a:r>
            </a:p>
          </p:txBody>
        </p:sp>
        <p:sp>
          <p:nvSpPr>
            <p:cNvPr id="190" name="Rectangle 14"/>
            <p:cNvSpPr/>
            <p:nvPr/>
          </p:nvSpPr>
          <p:spPr>
            <a:xfrm>
              <a:off x="1625186" y="2746701"/>
              <a:ext cx="988866" cy="3775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NI</a:t>
              </a:r>
            </a:p>
          </p:txBody>
        </p:sp>
      </p:grpSp>
      <p:grpSp>
        <p:nvGrpSpPr>
          <p:cNvPr id="89101" name="グループ化 37"/>
          <p:cNvGrpSpPr>
            <a:grpSpLocks/>
          </p:cNvGrpSpPr>
          <p:nvPr/>
        </p:nvGrpSpPr>
        <p:grpSpPr bwMode="auto">
          <a:xfrm rot="8057274">
            <a:off x="6650038" y="3382962"/>
            <a:ext cx="1085850" cy="835025"/>
            <a:chOff x="3644414" y="2113141"/>
            <a:chExt cx="350528" cy="834795"/>
          </a:xfrm>
        </p:grpSpPr>
        <p:cxnSp>
          <p:nvCxnSpPr>
            <p:cNvPr id="39" name="直線矢印コネクタ 38"/>
            <p:cNvCxnSpPr/>
            <p:nvPr/>
          </p:nvCxnSpPr>
          <p:spPr>
            <a:xfrm rot="18408936">
              <a:off x="3425085" y="2333340"/>
              <a:ext cx="771312" cy="3331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rot="18408936">
              <a:off x="3722883" y="2678093"/>
              <a:ext cx="385656" cy="157840"/>
            </a:xfrm>
            <a:prstGeom prst="straightConnector1">
              <a:avLst/>
            </a:prstGeom>
            <a:ln w="28575"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102" name="グループ化 40"/>
          <p:cNvGrpSpPr>
            <a:grpSpLocks/>
          </p:cNvGrpSpPr>
          <p:nvPr/>
        </p:nvGrpSpPr>
        <p:grpSpPr bwMode="auto">
          <a:xfrm>
            <a:off x="7034213" y="2403475"/>
            <a:ext cx="1103312" cy="1304925"/>
            <a:chOff x="1625185" y="1819057"/>
            <a:chExt cx="988867" cy="1305144"/>
          </a:xfrm>
        </p:grpSpPr>
        <p:sp>
          <p:nvSpPr>
            <p:cNvPr id="42" name="Rectangle 1"/>
            <p:cNvSpPr/>
            <p:nvPr/>
          </p:nvSpPr>
          <p:spPr>
            <a:xfrm>
              <a:off x="1625185" y="1819057"/>
              <a:ext cx="988867" cy="91209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Memory</a:t>
              </a:r>
            </a:p>
          </p:txBody>
        </p:sp>
        <p:sp>
          <p:nvSpPr>
            <p:cNvPr id="43" name="Rectangle 14"/>
            <p:cNvSpPr/>
            <p:nvPr/>
          </p:nvSpPr>
          <p:spPr>
            <a:xfrm>
              <a:off x="1625186" y="2746701"/>
              <a:ext cx="988866" cy="3775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NI</a:t>
              </a:r>
            </a:p>
          </p:txBody>
        </p:sp>
      </p:grpSp>
      <p:sp>
        <p:nvSpPr>
          <p:cNvPr id="44" name="Rectangle 1"/>
          <p:cNvSpPr/>
          <p:nvPr/>
        </p:nvSpPr>
        <p:spPr>
          <a:xfrm>
            <a:off x="1763713" y="1660525"/>
            <a:ext cx="2803525" cy="39020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Transmitter side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553200"/>
            <a:ext cx="457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 sz="1100">
                <a:solidFill>
                  <a:prstClr val="black"/>
                </a:solidFill>
              </a:rPr>
              <a:pPr eaLnBrk="1" hangingPunct="1"/>
              <a:t>87</a:t>
            </a:fld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97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矢印コネクタ 7"/>
          <p:cNvCxnSpPr/>
          <p:nvPr/>
        </p:nvCxnSpPr>
        <p:spPr>
          <a:xfrm>
            <a:off x="3070225" y="2717800"/>
            <a:ext cx="10795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Rectangle 1"/>
          <p:cNvSpPr/>
          <p:nvPr/>
        </p:nvSpPr>
        <p:spPr>
          <a:xfrm>
            <a:off x="1143000" y="2209800"/>
            <a:ext cx="1927022" cy="19551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190" name="Rectangle 14"/>
          <p:cNvSpPr/>
          <p:nvPr/>
        </p:nvSpPr>
        <p:spPr>
          <a:xfrm>
            <a:off x="4150500" y="2209800"/>
            <a:ext cx="1115644" cy="1955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NI</a:t>
            </a:r>
          </a:p>
        </p:txBody>
      </p:sp>
      <p:sp>
        <p:nvSpPr>
          <p:cNvPr id="337" name="Rectangle 14"/>
          <p:cNvSpPr/>
          <p:nvPr/>
        </p:nvSpPr>
        <p:spPr>
          <a:xfrm>
            <a:off x="4308197" y="2564752"/>
            <a:ext cx="797796" cy="2081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Flit type</a:t>
            </a:r>
          </a:p>
        </p:txBody>
      </p:sp>
      <p:sp>
        <p:nvSpPr>
          <p:cNvPr id="338" name="Rectangle 14"/>
          <p:cNvSpPr/>
          <p:nvPr/>
        </p:nvSpPr>
        <p:spPr>
          <a:xfrm>
            <a:off x="4309424" y="2808446"/>
            <a:ext cx="797796" cy="2081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Destination</a:t>
            </a:r>
          </a:p>
        </p:txBody>
      </p:sp>
      <p:sp>
        <p:nvSpPr>
          <p:cNvPr id="339" name="Rectangle 14"/>
          <p:cNvSpPr/>
          <p:nvPr/>
        </p:nvSpPr>
        <p:spPr>
          <a:xfrm>
            <a:off x="4308270" y="3043942"/>
            <a:ext cx="797796" cy="2081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Source</a:t>
            </a:r>
          </a:p>
        </p:txBody>
      </p:sp>
      <p:sp>
        <p:nvSpPr>
          <p:cNvPr id="340" name="Rectangle 14"/>
          <p:cNvSpPr/>
          <p:nvPr/>
        </p:nvSpPr>
        <p:spPr>
          <a:xfrm>
            <a:off x="4309497" y="3287636"/>
            <a:ext cx="797796" cy="2081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Packet #</a:t>
            </a:r>
          </a:p>
        </p:txBody>
      </p:sp>
      <p:sp>
        <p:nvSpPr>
          <p:cNvPr id="341" name="Rectangle 14"/>
          <p:cNvSpPr/>
          <p:nvPr/>
        </p:nvSpPr>
        <p:spPr>
          <a:xfrm>
            <a:off x="4311447" y="3555352"/>
            <a:ext cx="797796" cy="2081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Packet size</a:t>
            </a:r>
          </a:p>
        </p:txBody>
      </p:sp>
      <p:sp>
        <p:nvSpPr>
          <p:cNvPr id="342" name="Rectangle 14"/>
          <p:cNvSpPr/>
          <p:nvPr/>
        </p:nvSpPr>
        <p:spPr>
          <a:xfrm>
            <a:off x="1563925" y="2813769"/>
            <a:ext cx="965334" cy="20818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err="1">
                <a:solidFill>
                  <a:prstClr val="black"/>
                </a:solidFill>
              </a:rPr>
              <a:t>stw</a:t>
            </a:r>
            <a:r>
              <a:rPr lang="en-US" sz="900" dirty="0">
                <a:solidFill>
                  <a:prstClr val="black"/>
                </a:solidFill>
              </a:rPr>
              <a:t> r9, 0(r10)</a:t>
            </a:r>
          </a:p>
        </p:txBody>
      </p:sp>
      <p:sp>
        <p:nvSpPr>
          <p:cNvPr id="344" name="Rectangle 1"/>
          <p:cNvSpPr/>
          <p:nvPr/>
        </p:nvSpPr>
        <p:spPr>
          <a:xfrm>
            <a:off x="6499022" y="2209800"/>
            <a:ext cx="1927022" cy="19551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Router</a:t>
            </a:r>
          </a:p>
        </p:txBody>
      </p:sp>
      <p:cxnSp>
        <p:nvCxnSpPr>
          <p:cNvPr id="345" name="直線矢印コネクタ 344"/>
          <p:cNvCxnSpPr/>
          <p:nvPr/>
        </p:nvCxnSpPr>
        <p:spPr>
          <a:xfrm>
            <a:off x="5265738" y="2717800"/>
            <a:ext cx="12334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6" name="Rectangle 14"/>
          <p:cNvSpPr/>
          <p:nvPr/>
        </p:nvSpPr>
        <p:spPr>
          <a:xfrm>
            <a:off x="4147469" y="2212975"/>
            <a:ext cx="1115644" cy="1955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NI</a:t>
            </a:r>
          </a:p>
        </p:txBody>
      </p: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3425825" y="3098800"/>
            <a:ext cx="2657475" cy="207963"/>
            <a:chOff x="2348439" y="3809997"/>
            <a:chExt cx="2657054" cy="208186"/>
          </a:xfrm>
        </p:grpSpPr>
        <p:sp>
          <p:nvSpPr>
            <p:cNvPr id="350" name="Rectangle 14"/>
            <p:cNvSpPr/>
            <p:nvPr/>
          </p:nvSpPr>
          <p:spPr>
            <a:xfrm>
              <a:off x="4667149" y="3810000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FT</a:t>
              </a:r>
            </a:p>
          </p:txBody>
        </p:sp>
        <p:sp>
          <p:nvSpPr>
            <p:cNvPr id="351" name="Rectangle 14"/>
            <p:cNvSpPr/>
            <p:nvPr/>
          </p:nvSpPr>
          <p:spPr>
            <a:xfrm>
              <a:off x="4328805" y="3810000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352" name="Rectangle 14"/>
            <p:cNvSpPr/>
            <p:nvPr/>
          </p:nvSpPr>
          <p:spPr>
            <a:xfrm>
              <a:off x="3990461" y="3809999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353" name="Rectangle 14"/>
            <p:cNvSpPr/>
            <p:nvPr/>
          </p:nvSpPr>
          <p:spPr>
            <a:xfrm>
              <a:off x="3652117" y="3809999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P#</a:t>
              </a:r>
            </a:p>
          </p:txBody>
        </p:sp>
        <p:sp>
          <p:nvSpPr>
            <p:cNvPr id="354" name="Rectangle 14"/>
            <p:cNvSpPr/>
            <p:nvPr/>
          </p:nvSpPr>
          <p:spPr>
            <a:xfrm>
              <a:off x="3313773" y="3809998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PS</a:t>
              </a:r>
            </a:p>
          </p:txBody>
        </p:sp>
        <p:sp>
          <p:nvSpPr>
            <p:cNvPr id="355" name="Rectangle 14"/>
            <p:cNvSpPr/>
            <p:nvPr/>
          </p:nvSpPr>
          <p:spPr>
            <a:xfrm>
              <a:off x="2348439" y="3809997"/>
              <a:ext cx="965334" cy="20818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 err="1">
                  <a:solidFill>
                    <a:prstClr val="black"/>
                  </a:solidFill>
                </a:rPr>
                <a:t>stw</a:t>
              </a:r>
              <a:r>
                <a:rPr lang="en-US" sz="900" dirty="0">
                  <a:solidFill>
                    <a:prstClr val="black"/>
                  </a:solidFill>
                </a:rPr>
                <a:t> r9, 0(r10)</a:t>
              </a:r>
            </a:p>
          </p:txBody>
        </p:sp>
      </p:grpSp>
      <p:cxnSp>
        <p:nvCxnSpPr>
          <p:cNvPr id="24" name="直線矢印コネクタ 23"/>
          <p:cNvCxnSpPr/>
          <p:nvPr/>
        </p:nvCxnSpPr>
        <p:spPr>
          <a:xfrm>
            <a:off x="3070225" y="3784600"/>
            <a:ext cx="1079500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265738" y="3784600"/>
            <a:ext cx="1233487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8458200" y="2592388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8458200" y="3659188"/>
            <a:ext cx="609600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雲 2"/>
          <p:cNvSpPr/>
          <p:nvPr/>
        </p:nvSpPr>
        <p:spPr>
          <a:xfrm>
            <a:off x="3738563" y="2808288"/>
            <a:ext cx="1836737" cy="990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</a:rPr>
              <a:t>Flitization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477000"/>
            <a:ext cx="4572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 sz="1200">
                <a:solidFill>
                  <a:prstClr val="black"/>
                </a:solidFill>
              </a:rPr>
              <a:pPr eaLnBrk="1" hangingPunct="1"/>
              <a:t>88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990600" y="128588"/>
            <a:ext cx="80010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ja-JP" sz="3600" b="1" dirty="0">
                <a:solidFill>
                  <a:srgbClr val="C00000"/>
                </a:solidFill>
                <a:latin typeface="Comic Sans MS" pitchFamily="66" charset="0"/>
                <a:ea typeface="MS PGothic" pitchFamily="34" charset="-128"/>
              </a:rPr>
              <a:t>Network Interface</a:t>
            </a:r>
          </a:p>
        </p:txBody>
      </p:sp>
    </p:spTree>
    <p:extLst>
      <p:ext uri="{BB962C8B-B14F-4D97-AF65-F5344CB8AC3E}">
        <p14:creationId xmlns:p14="http://schemas.microsoft.com/office/powerpoint/2010/main" val="370880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18519E-6 L 0.11458 -0.03194 L 0.29063 -0.03194 L 0.28958 0.14584 " pathEditMode="relative" ptsTypes="AAAA">
                                      <p:cBhvr>
                                        <p:cTn id="27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直線矢印コネクタ 384"/>
          <p:cNvCxnSpPr/>
          <p:nvPr/>
        </p:nvCxnSpPr>
        <p:spPr>
          <a:xfrm>
            <a:off x="3070225" y="2717800"/>
            <a:ext cx="10795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6" name="Rectangle 1"/>
          <p:cNvSpPr/>
          <p:nvPr/>
        </p:nvSpPr>
        <p:spPr>
          <a:xfrm>
            <a:off x="1143000" y="2209800"/>
            <a:ext cx="1927022" cy="19551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387" name="Rectangle 1"/>
          <p:cNvSpPr/>
          <p:nvPr/>
        </p:nvSpPr>
        <p:spPr>
          <a:xfrm>
            <a:off x="6499022" y="2209800"/>
            <a:ext cx="1927022" cy="19551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Router</a:t>
            </a:r>
          </a:p>
        </p:txBody>
      </p:sp>
      <p:cxnSp>
        <p:nvCxnSpPr>
          <p:cNvPr id="388" name="直線矢印コネクタ 387"/>
          <p:cNvCxnSpPr/>
          <p:nvPr/>
        </p:nvCxnSpPr>
        <p:spPr>
          <a:xfrm>
            <a:off x="5265738" y="2717800"/>
            <a:ext cx="12334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" name="Rectangle 14"/>
          <p:cNvSpPr/>
          <p:nvPr/>
        </p:nvSpPr>
        <p:spPr>
          <a:xfrm>
            <a:off x="4147469" y="2212975"/>
            <a:ext cx="1115644" cy="1955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NI</a:t>
            </a:r>
          </a:p>
        </p:txBody>
      </p:sp>
      <p:cxnSp>
        <p:nvCxnSpPr>
          <p:cNvPr id="390" name="直線矢印コネクタ 389"/>
          <p:cNvCxnSpPr/>
          <p:nvPr/>
        </p:nvCxnSpPr>
        <p:spPr>
          <a:xfrm>
            <a:off x="3070225" y="3784600"/>
            <a:ext cx="1079500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直線矢印コネクタ 390"/>
          <p:cNvCxnSpPr/>
          <p:nvPr/>
        </p:nvCxnSpPr>
        <p:spPr>
          <a:xfrm>
            <a:off x="5265738" y="3784600"/>
            <a:ext cx="1233487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2" name="直線矢印コネクタ 391"/>
          <p:cNvCxnSpPr/>
          <p:nvPr/>
        </p:nvCxnSpPr>
        <p:spPr>
          <a:xfrm>
            <a:off x="8458200" y="2592388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直線矢印コネクタ 392"/>
          <p:cNvCxnSpPr/>
          <p:nvPr/>
        </p:nvCxnSpPr>
        <p:spPr>
          <a:xfrm>
            <a:off x="8458200" y="3659188"/>
            <a:ext cx="609600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4" name="グループ化 393"/>
          <p:cNvGrpSpPr>
            <a:grpSpLocks/>
          </p:cNvGrpSpPr>
          <p:nvPr/>
        </p:nvGrpSpPr>
        <p:grpSpPr bwMode="auto">
          <a:xfrm>
            <a:off x="3425825" y="3098800"/>
            <a:ext cx="2657475" cy="207963"/>
            <a:chOff x="2348439" y="3809997"/>
            <a:chExt cx="2657054" cy="208186"/>
          </a:xfrm>
        </p:grpSpPr>
        <p:sp>
          <p:nvSpPr>
            <p:cNvPr id="395" name="Rectangle 14"/>
            <p:cNvSpPr/>
            <p:nvPr/>
          </p:nvSpPr>
          <p:spPr>
            <a:xfrm>
              <a:off x="4667149" y="3810000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FT</a:t>
              </a:r>
            </a:p>
          </p:txBody>
        </p:sp>
        <p:sp>
          <p:nvSpPr>
            <p:cNvPr id="396" name="Rectangle 14"/>
            <p:cNvSpPr/>
            <p:nvPr/>
          </p:nvSpPr>
          <p:spPr>
            <a:xfrm>
              <a:off x="4328805" y="3810000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397" name="Rectangle 14"/>
            <p:cNvSpPr/>
            <p:nvPr/>
          </p:nvSpPr>
          <p:spPr>
            <a:xfrm>
              <a:off x="3990461" y="3809999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398" name="Rectangle 14"/>
            <p:cNvSpPr/>
            <p:nvPr/>
          </p:nvSpPr>
          <p:spPr>
            <a:xfrm>
              <a:off x="3652117" y="3809999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P#</a:t>
              </a:r>
            </a:p>
          </p:txBody>
        </p:sp>
        <p:sp>
          <p:nvSpPr>
            <p:cNvPr id="399" name="Rectangle 14"/>
            <p:cNvSpPr/>
            <p:nvPr/>
          </p:nvSpPr>
          <p:spPr>
            <a:xfrm>
              <a:off x="3313773" y="3809998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PS</a:t>
              </a:r>
            </a:p>
          </p:txBody>
        </p:sp>
        <p:sp>
          <p:nvSpPr>
            <p:cNvPr id="400" name="Rectangle 14"/>
            <p:cNvSpPr/>
            <p:nvPr/>
          </p:nvSpPr>
          <p:spPr>
            <a:xfrm>
              <a:off x="2348439" y="3809997"/>
              <a:ext cx="965334" cy="20818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 err="1">
                  <a:solidFill>
                    <a:prstClr val="black"/>
                  </a:solidFill>
                </a:rPr>
                <a:t>stw</a:t>
              </a:r>
              <a:r>
                <a:rPr lang="en-US" sz="900" dirty="0">
                  <a:solidFill>
                    <a:prstClr val="black"/>
                  </a:solidFill>
                </a:rPr>
                <a:t> r9, 0(r10)</a:t>
              </a:r>
            </a:p>
          </p:txBody>
        </p:sp>
      </p:grp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553200"/>
            <a:ext cx="457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 sz="1100">
                <a:solidFill>
                  <a:prstClr val="black"/>
                </a:solidFill>
              </a:rPr>
              <a:pPr eaLnBrk="1" hangingPunct="1"/>
              <a:t>89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90600" y="128588"/>
            <a:ext cx="80010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ja-JP" sz="3600" b="1" dirty="0">
                <a:solidFill>
                  <a:srgbClr val="C00000"/>
                </a:solidFill>
                <a:latin typeface="Comic Sans MS" pitchFamily="66" charset="0"/>
                <a:ea typeface="MS PGothic" pitchFamily="34" charset="-128"/>
              </a:rPr>
              <a:t>Network Interface</a:t>
            </a:r>
          </a:p>
        </p:txBody>
      </p:sp>
    </p:spTree>
    <p:extLst>
      <p:ext uri="{BB962C8B-B14F-4D97-AF65-F5344CB8AC3E}">
        <p14:creationId xmlns:p14="http://schemas.microsoft.com/office/powerpoint/2010/main" val="622824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5833 -0.075 L 0.18958 -0.075 L 0.29167 -0.01528 " pathEditMode="relative" ptsTypes="AAAA">
                                      <p:cBhvr>
                                        <p:cTn id="6"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4"/>
          <p:cNvGrpSpPr>
            <a:grpSpLocks/>
          </p:cNvGrpSpPr>
          <p:nvPr/>
        </p:nvGrpSpPr>
        <p:grpSpPr bwMode="auto">
          <a:xfrm>
            <a:off x="8201025" y="1495425"/>
            <a:ext cx="609600" cy="381000"/>
            <a:chOff x="1344" y="2208"/>
            <a:chExt cx="384" cy="240"/>
          </a:xfrm>
        </p:grpSpPr>
        <p:sp>
          <p:nvSpPr>
            <p:cNvPr id="44100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1" name="Rectangle 2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2" name="Rectangle 2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3" name="Rectangle 2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035" name="Oval 6"/>
          <p:cNvSpPr>
            <a:spLocks noChangeArrowheads="1"/>
          </p:cNvSpPr>
          <p:nvPr/>
        </p:nvSpPr>
        <p:spPr bwMode="auto">
          <a:xfrm>
            <a:off x="8077200" y="11430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直線コネクタ 2"/>
          <p:cNvCxnSpPr>
            <a:stCxn id="44046" idx="2"/>
            <a:endCxn id="44035" idx="6"/>
          </p:cNvCxnSpPr>
          <p:nvPr/>
        </p:nvCxnSpPr>
        <p:spPr>
          <a:xfrm flipV="1">
            <a:off x="2286000" y="1638300"/>
            <a:ext cx="6781800" cy="28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4037" name="Group 14"/>
          <p:cNvGrpSpPr>
            <a:grpSpLocks/>
          </p:cNvGrpSpPr>
          <p:nvPr/>
        </p:nvGrpSpPr>
        <p:grpSpPr bwMode="auto">
          <a:xfrm>
            <a:off x="8315325" y="1471613"/>
            <a:ext cx="609600" cy="381000"/>
            <a:chOff x="1344" y="2208"/>
            <a:chExt cx="384" cy="240"/>
          </a:xfrm>
        </p:grpSpPr>
        <p:sp>
          <p:nvSpPr>
            <p:cNvPr id="44096" name="Rectangle 1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97" name="Rectangle 1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98" name="Rectangle 1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99" name="Rectangle 1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1" name="直線コネクタ 270"/>
          <p:cNvCxnSpPr>
            <a:stCxn id="44046" idx="6"/>
            <a:endCxn id="44042" idx="2"/>
          </p:cNvCxnSpPr>
          <p:nvPr/>
        </p:nvCxnSpPr>
        <p:spPr>
          <a:xfrm flipV="1">
            <a:off x="3276600" y="1657350"/>
            <a:ext cx="990600" cy="9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44042" idx="6"/>
            <a:endCxn id="44041" idx="2"/>
          </p:cNvCxnSpPr>
          <p:nvPr/>
        </p:nvCxnSpPr>
        <p:spPr>
          <a:xfrm flipV="1">
            <a:off x="5257800" y="1652588"/>
            <a:ext cx="952500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stCxn id="44041" idx="6"/>
            <a:endCxn id="44035" idx="2"/>
          </p:cNvCxnSpPr>
          <p:nvPr/>
        </p:nvCxnSpPr>
        <p:spPr>
          <a:xfrm flipV="1">
            <a:off x="7200900" y="1638300"/>
            <a:ext cx="876300" cy="142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041" name="Oval 6"/>
          <p:cNvSpPr>
            <a:spLocks noChangeArrowheads="1"/>
          </p:cNvSpPr>
          <p:nvPr/>
        </p:nvSpPr>
        <p:spPr bwMode="auto">
          <a:xfrm>
            <a:off x="6210300" y="1157288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2" name="Oval 5"/>
          <p:cNvSpPr>
            <a:spLocks noChangeArrowheads="1"/>
          </p:cNvSpPr>
          <p:nvPr/>
        </p:nvSpPr>
        <p:spPr bwMode="auto">
          <a:xfrm>
            <a:off x="4267200" y="116205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8" name="Group 13"/>
          <p:cNvGrpSpPr>
            <a:grpSpLocks/>
          </p:cNvGrpSpPr>
          <p:nvPr/>
        </p:nvGrpSpPr>
        <p:grpSpPr bwMode="auto">
          <a:xfrm>
            <a:off x="4457700" y="1462088"/>
            <a:ext cx="609600" cy="381000"/>
            <a:chOff x="1344" y="2208"/>
            <a:chExt cx="384" cy="240"/>
          </a:xfrm>
        </p:grpSpPr>
        <p:sp>
          <p:nvSpPr>
            <p:cNvPr id="44092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93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94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95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0601" y="304800"/>
            <a:ext cx="7781924" cy="6096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Store &amp; Forward Switching</a:t>
            </a:r>
            <a:endParaRPr lang="en-US" sz="4800" b="1" dirty="0" smtClean="0"/>
          </a:p>
        </p:txBody>
      </p:sp>
      <p:sp>
        <p:nvSpPr>
          <p:cNvPr id="4404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0A69FD-4091-4BC8-8D55-42BEC6A1B07F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46" name="Oval 4"/>
          <p:cNvSpPr>
            <a:spLocks noChangeArrowheads="1"/>
          </p:cNvSpPr>
          <p:nvPr/>
        </p:nvSpPr>
        <p:spPr bwMode="auto">
          <a:xfrm>
            <a:off x="2286000" y="11715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3" name="Group 13"/>
          <p:cNvGrpSpPr>
            <a:grpSpLocks/>
          </p:cNvGrpSpPr>
          <p:nvPr/>
        </p:nvGrpSpPr>
        <p:grpSpPr bwMode="auto">
          <a:xfrm>
            <a:off x="2486025" y="1500188"/>
            <a:ext cx="609600" cy="381000"/>
            <a:chOff x="1344" y="2208"/>
            <a:chExt cx="384" cy="240"/>
          </a:xfrm>
        </p:grpSpPr>
        <p:sp>
          <p:nvSpPr>
            <p:cNvPr id="44088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89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90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91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5" name="Group 13"/>
          <p:cNvGrpSpPr>
            <a:grpSpLocks/>
          </p:cNvGrpSpPr>
          <p:nvPr/>
        </p:nvGrpSpPr>
        <p:grpSpPr bwMode="auto">
          <a:xfrm>
            <a:off x="6410325" y="1462088"/>
            <a:ext cx="609600" cy="381000"/>
            <a:chOff x="1344" y="2208"/>
            <a:chExt cx="384" cy="240"/>
          </a:xfrm>
        </p:grpSpPr>
        <p:sp>
          <p:nvSpPr>
            <p:cNvPr id="44084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85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86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87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0" name="Group 69"/>
          <p:cNvGrpSpPr>
            <a:grpSpLocks/>
          </p:cNvGrpSpPr>
          <p:nvPr/>
        </p:nvGrpSpPr>
        <p:grpSpPr bwMode="auto">
          <a:xfrm>
            <a:off x="6438900" y="1457325"/>
            <a:ext cx="566738" cy="385763"/>
            <a:chOff x="1440" y="1440"/>
            <a:chExt cx="336" cy="48"/>
          </a:xfrm>
        </p:grpSpPr>
        <p:sp>
          <p:nvSpPr>
            <p:cNvPr id="44080" name="Oval 65"/>
            <p:cNvSpPr>
              <a:spLocks noChangeArrowheads="1"/>
            </p:cNvSpPr>
            <p:nvPr/>
          </p:nvSpPr>
          <p:spPr bwMode="auto">
            <a:xfrm>
              <a:off x="1440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81" name="Oval 66"/>
            <p:cNvSpPr>
              <a:spLocks noChangeArrowheads="1"/>
            </p:cNvSpPr>
            <p:nvPr/>
          </p:nvSpPr>
          <p:spPr bwMode="auto">
            <a:xfrm>
              <a:off x="1536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82" name="Oval 67"/>
            <p:cNvSpPr>
              <a:spLocks noChangeArrowheads="1"/>
            </p:cNvSpPr>
            <p:nvPr/>
          </p:nvSpPr>
          <p:spPr bwMode="auto">
            <a:xfrm>
              <a:off x="1632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83" name="Oval 68"/>
            <p:cNvSpPr>
              <a:spLocks noChangeArrowheads="1"/>
            </p:cNvSpPr>
            <p:nvPr/>
          </p:nvSpPr>
          <p:spPr bwMode="auto">
            <a:xfrm>
              <a:off x="172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5" name="Group 14"/>
          <p:cNvGrpSpPr>
            <a:grpSpLocks/>
          </p:cNvGrpSpPr>
          <p:nvPr/>
        </p:nvGrpSpPr>
        <p:grpSpPr bwMode="auto">
          <a:xfrm>
            <a:off x="6410325" y="1462088"/>
            <a:ext cx="609600" cy="381000"/>
            <a:chOff x="1344" y="2208"/>
            <a:chExt cx="384" cy="240"/>
          </a:xfrm>
        </p:grpSpPr>
        <p:sp>
          <p:nvSpPr>
            <p:cNvPr id="44076" name="Rectangle 1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77" name="Rectangle 1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78" name="Rectangle 1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79" name="Rectangle 1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3" name="Group 69"/>
          <p:cNvGrpSpPr>
            <a:grpSpLocks/>
          </p:cNvGrpSpPr>
          <p:nvPr/>
        </p:nvGrpSpPr>
        <p:grpSpPr bwMode="auto">
          <a:xfrm>
            <a:off x="4486275" y="1452563"/>
            <a:ext cx="566738" cy="385762"/>
            <a:chOff x="1440" y="1440"/>
            <a:chExt cx="336" cy="48"/>
          </a:xfrm>
        </p:grpSpPr>
        <p:sp>
          <p:nvSpPr>
            <p:cNvPr id="44072" name="Oval 65"/>
            <p:cNvSpPr>
              <a:spLocks noChangeArrowheads="1"/>
            </p:cNvSpPr>
            <p:nvPr/>
          </p:nvSpPr>
          <p:spPr bwMode="auto">
            <a:xfrm>
              <a:off x="1440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73" name="Oval 66"/>
            <p:cNvSpPr>
              <a:spLocks noChangeArrowheads="1"/>
            </p:cNvSpPr>
            <p:nvPr/>
          </p:nvSpPr>
          <p:spPr bwMode="auto">
            <a:xfrm>
              <a:off x="1536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74" name="Oval 67"/>
            <p:cNvSpPr>
              <a:spLocks noChangeArrowheads="1"/>
            </p:cNvSpPr>
            <p:nvPr/>
          </p:nvSpPr>
          <p:spPr bwMode="auto">
            <a:xfrm>
              <a:off x="1632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75" name="Oval 68"/>
            <p:cNvSpPr>
              <a:spLocks noChangeArrowheads="1"/>
            </p:cNvSpPr>
            <p:nvPr/>
          </p:nvSpPr>
          <p:spPr bwMode="auto">
            <a:xfrm>
              <a:off x="172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14"/>
          <p:cNvGrpSpPr>
            <a:grpSpLocks/>
          </p:cNvGrpSpPr>
          <p:nvPr/>
        </p:nvGrpSpPr>
        <p:grpSpPr bwMode="auto">
          <a:xfrm>
            <a:off x="4457700" y="1457325"/>
            <a:ext cx="609600" cy="381000"/>
            <a:chOff x="1344" y="2208"/>
            <a:chExt cx="384" cy="240"/>
          </a:xfrm>
        </p:grpSpPr>
        <p:sp>
          <p:nvSpPr>
            <p:cNvPr id="44068" name="Rectangle 15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69" name="Rectangle 16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70" name="Rectangle 17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71" name="Rectangle 18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3" name="Group 69"/>
          <p:cNvGrpSpPr>
            <a:grpSpLocks/>
          </p:cNvGrpSpPr>
          <p:nvPr/>
        </p:nvGrpSpPr>
        <p:grpSpPr bwMode="auto">
          <a:xfrm>
            <a:off x="2514600" y="1495425"/>
            <a:ext cx="566738" cy="385763"/>
            <a:chOff x="1440" y="1440"/>
            <a:chExt cx="336" cy="48"/>
          </a:xfrm>
        </p:grpSpPr>
        <p:sp>
          <p:nvSpPr>
            <p:cNvPr id="44064" name="Oval 65"/>
            <p:cNvSpPr>
              <a:spLocks noChangeArrowheads="1"/>
            </p:cNvSpPr>
            <p:nvPr/>
          </p:nvSpPr>
          <p:spPr bwMode="auto">
            <a:xfrm>
              <a:off x="1440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65" name="Oval 66"/>
            <p:cNvSpPr>
              <a:spLocks noChangeArrowheads="1"/>
            </p:cNvSpPr>
            <p:nvPr/>
          </p:nvSpPr>
          <p:spPr bwMode="auto">
            <a:xfrm>
              <a:off x="1536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66" name="Oval 67"/>
            <p:cNvSpPr>
              <a:spLocks noChangeArrowheads="1"/>
            </p:cNvSpPr>
            <p:nvPr/>
          </p:nvSpPr>
          <p:spPr bwMode="auto">
            <a:xfrm>
              <a:off x="1632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67" name="Oval 68"/>
            <p:cNvSpPr>
              <a:spLocks noChangeArrowheads="1"/>
            </p:cNvSpPr>
            <p:nvPr/>
          </p:nvSpPr>
          <p:spPr bwMode="auto">
            <a:xfrm>
              <a:off x="172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8" name="Group 13"/>
          <p:cNvGrpSpPr>
            <a:grpSpLocks/>
          </p:cNvGrpSpPr>
          <p:nvPr/>
        </p:nvGrpSpPr>
        <p:grpSpPr bwMode="auto">
          <a:xfrm>
            <a:off x="2486025" y="1495425"/>
            <a:ext cx="609600" cy="381000"/>
            <a:chOff x="1344" y="2208"/>
            <a:chExt cx="384" cy="240"/>
          </a:xfrm>
        </p:grpSpPr>
        <p:sp>
          <p:nvSpPr>
            <p:cNvPr id="44060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61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62" name="Rectangle 11"/>
            <p:cNvSpPr>
              <a:spLocks noChangeArrowheads="1"/>
            </p:cNvSpPr>
            <p:nvPr/>
          </p:nvSpPr>
          <p:spPr bwMode="auto">
            <a:xfrm>
              <a:off x="1536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63" name="Rectangle 12"/>
            <p:cNvSpPr>
              <a:spLocks noChangeArrowheads="1"/>
            </p:cNvSpPr>
            <p:nvPr/>
          </p:nvSpPr>
          <p:spPr bwMode="auto">
            <a:xfrm>
              <a:off x="1632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5" name="Group 69"/>
          <p:cNvGrpSpPr>
            <a:grpSpLocks/>
          </p:cNvGrpSpPr>
          <p:nvPr/>
        </p:nvGrpSpPr>
        <p:grpSpPr bwMode="auto">
          <a:xfrm>
            <a:off x="1114425" y="1500188"/>
            <a:ext cx="566738" cy="385762"/>
            <a:chOff x="1440" y="1440"/>
            <a:chExt cx="336" cy="48"/>
          </a:xfrm>
        </p:grpSpPr>
        <p:sp>
          <p:nvSpPr>
            <p:cNvPr id="44056" name="Oval 65"/>
            <p:cNvSpPr>
              <a:spLocks noChangeArrowheads="1"/>
            </p:cNvSpPr>
            <p:nvPr/>
          </p:nvSpPr>
          <p:spPr bwMode="auto">
            <a:xfrm>
              <a:off x="1440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57" name="Oval 66"/>
            <p:cNvSpPr>
              <a:spLocks noChangeArrowheads="1"/>
            </p:cNvSpPr>
            <p:nvPr/>
          </p:nvSpPr>
          <p:spPr bwMode="auto">
            <a:xfrm>
              <a:off x="1536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58" name="Oval 67"/>
            <p:cNvSpPr>
              <a:spLocks noChangeArrowheads="1"/>
            </p:cNvSpPr>
            <p:nvPr/>
          </p:nvSpPr>
          <p:spPr bwMode="auto">
            <a:xfrm>
              <a:off x="1632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59" name="Oval 68"/>
            <p:cNvSpPr>
              <a:spLocks noChangeArrowheads="1"/>
            </p:cNvSpPr>
            <p:nvPr/>
          </p:nvSpPr>
          <p:spPr bwMode="auto">
            <a:xfrm>
              <a:off x="172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44267" y="2390745"/>
            <a:ext cx="123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ource node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5086350" y="2306106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 nodes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7414277" y="2221468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estination node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20540" y="2221468"/>
            <a:ext cx="134541" cy="169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114421" y="2162175"/>
            <a:ext cx="238629" cy="98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38850" y="2133600"/>
            <a:ext cx="17145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201025" y="2133600"/>
            <a:ext cx="114300" cy="12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990601" y="2644660"/>
            <a:ext cx="802957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800" dirty="0" smtClean="0"/>
          </a:p>
          <a:p>
            <a:r>
              <a:rPr lang="en-US" sz="2800" dirty="0" smtClean="0"/>
              <a:t>Each </a:t>
            </a:r>
            <a:r>
              <a:rPr lang="en-US" sz="2800" dirty="0"/>
              <a:t>node along a route waits </a:t>
            </a:r>
            <a:r>
              <a:rPr lang="en-US" sz="2800" dirty="0">
                <a:solidFill>
                  <a:srgbClr val="0070C0"/>
                </a:solidFill>
              </a:rPr>
              <a:t>until a </a:t>
            </a:r>
            <a:r>
              <a:rPr lang="en-US" sz="2800" dirty="0" smtClean="0">
                <a:solidFill>
                  <a:srgbClr val="0070C0"/>
                </a:solidFill>
              </a:rPr>
              <a:t>packet is </a:t>
            </a:r>
            <a:r>
              <a:rPr lang="en-US" sz="2800" dirty="0">
                <a:solidFill>
                  <a:srgbClr val="0070C0"/>
                </a:solidFill>
              </a:rPr>
              <a:t>completely received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stored</a:t>
            </a:r>
            <a:r>
              <a:rPr lang="en-US" sz="2800" dirty="0"/>
              <a:t>) and then </a:t>
            </a:r>
            <a:r>
              <a:rPr lang="en-US" sz="2800" dirty="0" smtClean="0"/>
              <a:t>the packet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00B050"/>
                </a:solidFill>
              </a:rPr>
              <a:t>forwarded</a:t>
            </a:r>
            <a:r>
              <a:rPr lang="en-US" sz="2800" dirty="0"/>
              <a:t> to the next </a:t>
            </a:r>
            <a:r>
              <a:rPr lang="en-US" sz="2800" dirty="0" smtClean="0"/>
              <a:t>node</a:t>
            </a:r>
          </a:p>
          <a:p>
            <a:r>
              <a:rPr lang="en-US" sz="2800" dirty="0"/>
              <a:t>Two resources are needed</a:t>
            </a:r>
          </a:p>
          <a:p>
            <a:pPr lvl="1"/>
            <a:r>
              <a:rPr lang="en-US" sz="2400" dirty="0" smtClean="0"/>
              <a:t>Packet-sized </a:t>
            </a:r>
            <a:r>
              <a:rPr lang="en-US" sz="2400" dirty="0"/>
              <a:t>buffer in the switch</a:t>
            </a:r>
          </a:p>
          <a:p>
            <a:pPr lvl="1"/>
            <a:r>
              <a:rPr lang="en-US" sz="2400" dirty="0" smtClean="0"/>
              <a:t>Exclusive </a:t>
            </a:r>
            <a:r>
              <a:rPr lang="en-US" sz="2400" dirty="0"/>
              <a:t>use of the outgoing channel</a:t>
            </a:r>
            <a:endParaRPr lang="en-US" sz="2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15312 0.00139 " pathEditMode="relative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21598 -0.006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209 L 0.21528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20799 0.003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1"/>
          <p:cNvSpPr/>
          <p:nvPr/>
        </p:nvSpPr>
        <p:spPr>
          <a:xfrm>
            <a:off x="3070933" y="4101726"/>
            <a:ext cx="1316182" cy="1213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Router</a:t>
            </a:r>
          </a:p>
        </p:txBody>
      </p:sp>
      <p:grpSp>
        <p:nvGrpSpPr>
          <p:cNvPr id="92166" name="グループ化 4"/>
          <p:cNvGrpSpPr>
            <a:grpSpLocks/>
          </p:cNvGrpSpPr>
          <p:nvPr/>
        </p:nvGrpSpPr>
        <p:grpSpPr bwMode="auto">
          <a:xfrm rot="3191064">
            <a:off x="2326482" y="3199606"/>
            <a:ext cx="1084262" cy="835025"/>
            <a:chOff x="3644414" y="2113141"/>
            <a:chExt cx="350528" cy="834795"/>
          </a:xfrm>
        </p:grpSpPr>
        <p:cxnSp>
          <p:nvCxnSpPr>
            <p:cNvPr id="8" name="直線矢印コネクタ 7"/>
            <p:cNvCxnSpPr/>
            <p:nvPr/>
          </p:nvCxnSpPr>
          <p:spPr>
            <a:xfrm rot="18408936">
              <a:off x="3424877" y="2332920"/>
              <a:ext cx="771312" cy="3330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rot="18408936">
              <a:off x="3722635" y="2678429"/>
              <a:ext cx="385656" cy="157558"/>
            </a:xfrm>
            <a:prstGeom prst="straightConnector1">
              <a:avLst/>
            </a:prstGeom>
            <a:ln w="28575"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"/>
          <p:cNvSpPr/>
          <p:nvPr/>
        </p:nvSpPr>
        <p:spPr>
          <a:xfrm>
            <a:off x="5468811" y="4101725"/>
            <a:ext cx="1316182" cy="1213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Router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395788" y="4565650"/>
            <a:ext cx="10731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392613" y="4813300"/>
            <a:ext cx="1074737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172" name="グループ化 3"/>
          <p:cNvGrpSpPr>
            <a:grpSpLocks/>
          </p:cNvGrpSpPr>
          <p:nvPr/>
        </p:nvGrpSpPr>
        <p:grpSpPr bwMode="auto">
          <a:xfrm>
            <a:off x="1857375" y="2441575"/>
            <a:ext cx="989013" cy="1304925"/>
            <a:chOff x="1625185" y="1819057"/>
            <a:chExt cx="988867" cy="1305144"/>
          </a:xfrm>
        </p:grpSpPr>
        <p:sp>
          <p:nvSpPr>
            <p:cNvPr id="189" name="Rectangle 1"/>
            <p:cNvSpPr/>
            <p:nvPr/>
          </p:nvSpPr>
          <p:spPr>
            <a:xfrm>
              <a:off x="1625185" y="1819057"/>
              <a:ext cx="988867" cy="91209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Core</a:t>
              </a:r>
            </a:p>
          </p:txBody>
        </p:sp>
        <p:sp>
          <p:nvSpPr>
            <p:cNvPr id="190" name="Rectangle 14"/>
            <p:cNvSpPr/>
            <p:nvPr/>
          </p:nvSpPr>
          <p:spPr>
            <a:xfrm>
              <a:off x="1625186" y="2746701"/>
              <a:ext cx="988866" cy="3775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NI</a:t>
              </a:r>
            </a:p>
          </p:txBody>
        </p:sp>
      </p:grpSp>
      <p:grpSp>
        <p:nvGrpSpPr>
          <p:cNvPr id="92173" name="グループ化 37"/>
          <p:cNvGrpSpPr>
            <a:grpSpLocks/>
          </p:cNvGrpSpPr>
          <p:nvPr/>
        </p:nvGrpSpPr>
        <p:grpSpPr bwMode="auto">
          <a:xfrm rot="8057274">
            <a:off x="6650038" y="3382962"/>
            <a:ext cx="1085850" cy="835025"/>
            <a:chOff x="3644414" y="2113141"/>
            <a:chExt cx="350528" cy="834795"/>
          </a:xfrm>
        </p:grpSpPr>
        <p:cxnSp>
          <p:nvCxnSpPr>
            <p:cNvPr id="39" name="直線矢印コネクタ 38"/>
            <p:cNvCxnSpPr/>
            <p:nvPr/>
          </p:nvCxnSpPr>
          <p:spPr>
            <a:xfrm rot="18408936">
              <a:off x="3425085" y="2333340"/>
              <a:ext cx="771312" cy="3331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rot="18408936">
              <a:off x="3722883" y="2678093"/>
              <a:ext cx="385656" cy="157840"/>
            </a:xfrm>
            <a:prstGeom prst="straightConnector1">
              <a:avLst/>
            </a:prstGeom>
            <a:ln w="28575"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1"/>
          <p:cNvSpPr/>
          <p:nvPr/>
        </p:nvSpPr>
        <p:spPr>
          <a:xfrm>
            <a:off x="5383213" y="1625600"/>
            <a:ext cx="2803525" cy="39020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Receiver side</a:t>
            </a:r>
          </a:p>
        </p:txBody>
      </p:sp>
      <p:sp>
        <p:nvSpPr>
          <p:cNvPr id="30" name="Rectangle 14"/>
          <p:cNvSpPr/>
          <p:nvPr/>
        </p:nvSpPr>
        <p:spPr>
          <a:xfrm>
            <a:off x="3399356" y="4264529"/>
            <a:ext cx="659335" cy="335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Flit</a:t>
            </a:r>
          </a:p>
        </p:txBody>
      </p:sp>
      <p:grpSp>
        <p:nvGrpSpPr>
          <p:cNvPr id="92178" name="グループ化 30"/>
          <p:cNvGrpSpPr>
            <a:grpSpLocks/>
          </p:cNvGrpSpPr>
          <p:nvPr/>
        </p:nvGrpSpPr>
        <p:grpSpPr bwMode="auto">
          <a:xfrm>
            <a:off x="7034213" y="2403475"/>
            <a:ext cx="1103312" cy="1304925"/>
            <a:chOff x="1625185" y="1819057"/>
            <a:chExt cx="988867" cy="1305144"/>
          </a:xfrm>
        </p:grpSpPr>
        <p:sp>
          <p:nvSpPr>
            <p:cNvPr id="32" name="Rectangle 1"/>
            <p:cNvSpPr/>
            <p:nvPr/>
          </p:nvSpPr>
          <p:spPr>
            <a:xfrm>
              <a:off x="1625185" y="1819057"/>
              <a:ext cx="988867" cy="91209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Memory</a:t>
              </a:r>
            </a:p>
          </p:txBody>
        </p:sp>
        <p:sp>
          <p:nvSpPr>
            <p:cNvPr id="33" name="Rectangle 14"/>
            <p:cNvSpPr/>
            <p:nvPr/>
          </p:nvSpPr>
          <p:spPr>
            <a:xfrm>
              <a:off x="1625186" y="2746701"/>
              <a:ext cx="988866" cy="3775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NI</a:t>
              </a:r>
            </a:p>
          </p:txBody>
        </p:sp>
      </p:grp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477000"/>
            <a:ext cx="4572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 sz="1100">
                <a:solidFill>
                  <a:prstClr val="black"/>
                </a:solidFill>
              </a:rPr>
              <a:pPr eaLnBrk="1" hangingPunct="1"/>
              <a:t>90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90600" y="128588"/>
            <a:ext cx="80010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ja-JP" sz="3600" b="1" dirty="0">
                <a:solidFill>
                  <a:srgbClr val="C00000"/>
                </a:solidFill>
                <a:latin typeface="Comic Sans MS" pitchFamily="66" charset="0"/>
                <a:ea typeface="MS PGothic" pitchFamily="34" charset="-128"/>
              </a:rPr>
              <a:t>Network Interface</a:t>
            </a:r>
          </a:p>
        </p:txBody>
      </p:sp>
    </p:spTree>
    <p:extLst>
      <p:ext uri="{BB962C8B-B14F-4D97-AF65-F5344CB8AC3E}">
        <p14:creationId xmlns:p14="http://schemas.microsoft.com/office/powerpoint/2010/main" val="2529771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6719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矢印コネクタ 7"/>
          <p:cNvCxnSpPr/>
          <p:nvPr/>
        </p:nvCxnSpPr>
        <p:spPr>
          <a:xfrm>
            <a:off x="3070225" y="2717800"/>
            <a:ext cx="10795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Rectangle 1"/>
          <p:cNvSpPr/>
          <p:nvPr/>
        </p:nvSpPr>
        <p:spPr>
          <a:xfrm>
            <a:off x="1143000" y="2209800"/>
            <a:ext cx="1927022" cy="19551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Router</a:t>
            </a:r>
          </a:p>
        </p:txBody>
      </p:sp>
      <p:sp>
        <p:nvSpPr>
          <p:cNvPr id="190" name="Rectangle 14"/>
          <p:cNvSpPr/>
          <p:nvPr/>
        </p:nvSpPr>
        <p:spPr>
          <a:xfrm>
            <a:off x="4150500" y="2209800"/>
            <a:ext cx="1115644" cy="1955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NI</a:t>
            </a:r>
          </a:p>
        </p:txBody>
      </p:sp>
      <p:sp>
        <p:nvSpPr>
          <p:cNvPr id="344" name="Rectangle 1"/>
          <p:cNvSpPr/>
          <p:nvPr/>
        </p:nvSpPr>
        <p:spPr>
          <a:xfrm>
            <a:off x="6499022" y="2209800"/>
            <a:ext cx="1927022" cy="19551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Memory</a:t>
            </a:r>
          </a:p>
        </p:txBody>
      </p:sp>
      <p:cxnSp>
        <p:nvCxnSpPr>
          <p:cNvPr id="345" name="直線矢印コネクタ 344"/>
          <p:cNvCxnSpPr/>
          <p:nvPr/>
        </p:nvCxnSpPr>
        <p:spPr>
          <a:xfrm>
            <a:off x="5265738" y="2717800"/>
            <a:ext cx="12334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3070225" y="3784600"/>
            <a:ext cx="1079500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265738" y="3784600"/>
            <a:ext cx="1233487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533400" y="2695575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33400" y="3762375"/>
            <a:ext cx="609600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-2362200" y="2613025"/>
            <a:ext cx="2657475" cy="207963"/>
            <a:chOff x="2348439" y="3809997"/>
            <a:chExt cx="2657054" cy="208186"/>
          </a:xfrm>
        </p:grpSpPr>
        <p:sp>
          <p:nvSpPr>
            <p:cNvPr id="350" name="Rectangle 14"/>
            <p:cNvSpPr/>
            <p:nvPr/>
          </p:nvSpPr>
          <p:spPr>
            <a:xfrm>
              <a:off x="4667149" y="3810000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FT</a:t>
              </a:r>
            </a:p>
          </p:txBody>
        </p:sp>
        <p:sp>
          <p:nvSpPr>
            <p:cNvPr id="351" name="Rectangle 14"/>
            <p:cNvSpPr/>
            <p:nvPr/>
          </p:nvSpPr>
          <p:spPr>
            <a:xfrm>
              <a:off x="4328805" y="3810000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352" name="Rectangle 14"/>
            <p:cNvSpPr/>
            <p:nvPr/>
          </p:nvSpPr>
          <p:spPr>
            <a:xfrm>
              <a:off x="3990461" y="3809999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353" name="Rectangle 14"/>
            <p:cNvSpPr/>
            <p:nvPr/>
          </p:nvSpPr>
          <p:spPr>
            <a:xfrm>
              <a:off x="3652117" y="3809999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P#</a:t>
              </a:r>
            </a:p>
          </p:txBody>
        </p:sp>
        <p:sp>
          <p:nvSpPr>
            <p:cNvPr id="354" name="Rectangle 14"/>
            <p:cNvSpPr/>
            <p:nvPr/>
          </p:nvSpPr>
          <p:spPr>
            <a:xfrm>
              <a:off x="3313773" y="3809998"/>
              <a:ext cx="338344" cy="20818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PS</a:t>
              </a:r>
            </a:p>
          </p:txBody>
        </p:sp>
        <p:sp>
          <p:nvSpPr>
            <p:cNvPr id="355" name="Rectangle 14"/>
            <p:cNvSpPr/>
            <p:nvPr/>
          </p:nvSpPr>
          <p:spPr>
            <a:xfrm>
              <a:off x="2348439" y="3809997"/>
              <a:ext cx="965334" cy="20818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 err="1">
                  <a:solidFill>
                    <a:prstClr val="black"/>
                  </a:solidFill>
                </a:rPr>
                <a:t>stw</a:t>
              </a:r>
              <a:r>
                <a:rPr lang="en-US" sz="900" dirty="0">
                  <a:solidFill>
                    <a:prstClr val="black"/>
                  </a:solidFill>
                </a:rPr>
                <a:t> r9, 0(r10)</a:t>
              </a:r>
            </a:p>
          </p:txBody>
        </p:sp>
      </p:grpSp>
      <p:sp>
        <p:nvSpPr>
          <p:cNvPr id="32" name="Rectangle 14"/>
          <p:cNvSpPr/>
          <p:nvPr/>
        </p:nvSpPr>
        <p:spPr>
          <a:xfrm>
            <a:off x="4225655" y="3083284"/>
            <a:ext cx="965334" cy="20818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err="1">
                <a:solidFill>
                  <a:prstClr val="black"/>
                </a:solidFill>
              </a:rPr>
              <a:t>stw</a:t>
            </a:r>
            <a:r>
              <a:rPr lang="en-US" sz="900" dirty="0">
                <a:solidFill>
                  <a:prstClr val="black"/>
                </a:solidFill>
              </a:rPr>
              <a:t> r9, 0(r10)</a:t>
            </a:r>
          </a:p>
        </p:txBody>
      </p:sp>
      <p:sp>
        <p:nvSpPr>
          <p:cNvPr id="33" name="雲 32"/>
          <p:cNvSpPr/>
          <p:nvPr/>
        </p:nvSpPr>
        <p:spPr>
          <a:xfrm>
            <a:off x="3697288" y="2808288"/>
            <a:ext cx="2008187" cy="990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</a:rPr>
              <a:t>Delitization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553200"/>
            <a:ext cx="457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 sz="1200">
                <a:solidFill>
                  <a:prstClr val="black"/>
                </a:solidFill>
              </a:rPr>
              <a:pPr eaLnBrk="1" hangingPunct="1"/>
              <a:t>91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90600" y="128588"/>
            <a:ext cx="80010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ja-JP" sz="3600" b="1" dirty="0">
                <a:solidFill>
                  <a:srgbClr val="C00000"/>
                </a:solidFill>
                <a:latin typeface="Comic Sans MS" pitchFamily="66" charset="0"/>
                <a:ea typeface="MS PGothic" pitchFamily="34" charset="-128"/>
              </a:rPr>
              <a:t>Network Interface</a:t>
            </a:r>
          </a:p>
        </p:txBody>
      </p:sp>
    </p:spTree>
    <p:extLst>
      <p:ext uri="{BB962C8B-B14F-4D97-AF65-F5344CB8AC3E}">
        <p14:creationId xmlns:p14="http://schemas.microsoft.com/office/powerpoint/2010/main" val="1101237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4 L 0.57413 -0.00347 L 0.62691 0.06875 " pathEditMode="relative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矢印コネクタ 7"/>
          <p:cNvCxnSpPr/>
          <p:nvPr/>
        </p:nvCxnSpPr>
        <p:spPr>
          <a:xfrm>
            <a:off x="3070225" y="2717800"/>
            <a:ext cx="10795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Rectangle 1"/>
          <p:cNvSpPr/>
          <p:nvPr/>
        </p:nvSpPr>
        <p:spPr>
          <a:xfrm>
            <a:off x="1143000" y="2209800"/>
            <a:ext cx="1927022" cy="19551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Router</a:t>
            </a:r>
          </a:p>
        </p:txBody>
      </p:sp>
      <p:sp>
        <p:nvSpPr>
          <p:cNvPr id="190" name="Rectangle 14"/>
          <p:cNvSpPr/>
          <p:nvPr/>
        </p:nvSpPr>
        <p:spPr>
          <a:xfrm>
            <a:off x="4150500" y="2209800"/>
            <a:ext cx="1115644" cy="1955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NI</a:t>
            </a:r>
          </a:p>
        </p:txBody>
      </p:sp>
      <p:sp>
        <p:nvSpPr>
          <p:cNvPr id="344" name="Rectangle 1"/>
          <p:cNvSpPr/>
          <p:nvPr/>
        </p:nvSpPr>
        <p:spPr>
          <a:xfrm>
            <a:off x="6499022" y="2209800"/>
            <a:ext cx="1927022" cy="19551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Memory</a:t>
            </a:r>
          </a:p>
        </p:txBody>
      </p:sp>
      <p:cxnSp>
        <p:nvCxnSpPr>
          <p:cNvPr id="345" name="直線矢印コネクタ 344"/>
          <p:cNvCxnSpPr/>
          <p:nvPr/>
        </p:nvCxnSpPr>
        <p:spPr>
          <a:xfrm>
            <a:off x="5265738" y="2717800"/>
            <a:ext cx="12334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3070225" y="3784600"/>
            <a:ext cx="1079500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265738" y="3784600"/>
            <a:ext cx="1233487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533400" y="2695575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33400" y="3762375"/>
            <a:ext cx="609600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14"/>
          <p:cNvSpPr/>
          <p:nvPr/>
        </p:nvSpPr>
        <p:spPr>
          <a:xfrm>
            <a:off x="4225655" y="3083284"/>
            <a:ext cx="965334" cy="20818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err="1">
                <a:solidFill>
                  <a:prstClr val="black"/>
                </a:solidFill>
              </a:rPr>
              <a:t>stw</a:t>
            </a:r>
            <a:r>
              <a:rPr lang="en-US" sz="900" dirty="0">
                <a:solidFill>
                  <a:prstClr val="black"/>
                </a:solidFill>
              </a:rPr>
              <a:t> r9, 0(r10)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3775" y="6477000"/>
            <a:ext cx="4572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 sz="1100">
                <a:solidFill>
                  <a:prstClr val="black"/>
                </a:solidFill>
              </a:rPr>
              <a:pPr eaLnBrk="1" hangingPunct="1"/>
              <a:t>92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90600" y="128588"/>
            <a:ext cx="80010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ja-JP" sz="3600" b="1" dirty="0">
                <a:solidFill>
                  <a:srgbClr val="C00000"/>
                </a:solidFill>
                <a:latin typeface="Comic Sans MS" pitchFamily="66" charset="0"/>
                <a:ea typeface="MS PGothic" pitchFamily="34" charset="-128"/>
              </a:rPr>
              <a:t>Network Interface</a:t>
            </a:r>
          </a:p>
        </p:txBody>
      </p:sp>
    </p:spTree>
    <p:extLst>
      <p:ext uri="{BB962C8B-B14F-4D97-AF65-F5344CB8AC3E}">
        <p14:creationId xmlns:p14="http://schemas.microsoft.com/office/powerpoint/2010/main" val="2207510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163 -0.06667 L 0.19809 -0.06922 L 0.29913 0.00532 " pathEditMode="relative" ptsTypes="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8581406" y="6492875"/>
            <a:ext cx="513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898989"/>
              </a:buClr>
              <a:buSzPct val="100000"/>
              <a:buFont typeface="Calibri" pitchFamily="34" charset="0"/>
              <a:buNone/>
            </a:pPr>
            <a:fld id="{EF05F1F5-5C4F-4276-B815-805C774776CA}" type="slidenum">
              <a:rPr lang="en-GB" altLang="ja-JP" sz="14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898989"/>
                </a:buClr>
                <a:buSzPct val="100000"/>
                <a:buFont typeface="Calibri" pitchFamily="34" charset="0"/>
                <a:buNone/>
              </a:pPr>
              <a:t>93</a:t>
            </a:fld>
            <a:endParaRPr lang="en-GB" altLang="ja-JP" sz="1400" dirty="0">
              <a:solidFill>
                <a:srgbClr val="89898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3779838" y="539750"/>
            <a:ext cx="1466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9523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52538"/>
            <a:ext cx="73945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" name="グループ化 89"/>
          <p:cNvGrpSpPr>
            <a:grpSpLocks/>
          </p:cNvGrpSpPr>
          <p:nvPr/>
        </p:nvGrpSpPr>
        <p:grpSpPr bwMode="auto">
          <a:xfrm>
            <a:off x="5062538" y="1963738"/>
            <a:ext cx="1970087" cy="461962"/>
            <a:chOff x="5061768" y="1963887"/>
            <a:chExt cx="1970474" cy="461665"/>
          </a:xfrm>
        </p:grpSpPr>
        <p:sp>
          <p:nvSpPr>
            <p:cNvPr id="95274" name="正方形/長方形 81"/>
            <p:cNvSpPr>
              <a:spLocks noChangeArrowheads="1"/>
            </p:cNvSpPr>
            <p:nvPr/>
          </p:nvSpPr>
          <p:spPr bwMode="auto">
            <a:xfrm>
              <a:off x="5121275" y="1989139"/>
              <a:ext cx="1857375" cy="41116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ja-JP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5275" name="直線コネクタ 7"/>
            <p:cNvCxnSpPr>
              <a:cxnSpLocks noChangeShapeType="1"/>
            </p:cNvCxnSpPr>
            <p:nvPr/>
          </p:nvCxnSpPr>
          <p:spPr bwMode="auto">
            <a:xfrm>
              <a:off x="5646290" y="1989139"/>
              <a:ext cx="0" cy="4111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276" name="直線コネクタ 30"/>
            <p:cNvCxnSpPr>
              <a:cxnSpLocks noChangeShapeType="1"/>
            </p:cNvCxnSpPr>
            <p:nvPr/>
          </p:nvCxnSpPr>
          <p:spPr bwMode="auto">
            <a:xfrm>
              <a:off x="6621675" y="1989139"/>
              <a:ext cx="0" cy="4111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77" name="テキスト ボックス 31"/>
            <p:cNvSpPr txBox="1">
              <a:spLocks noChangeArrowheads="1"/>
            </p:cNvSpPr>
            <p:nvPr/>
          </p:nvSpPr>
          <p:spPr bwMode="auto">
            <a:xfrm>
              <a:off x="6189462" y="2056219"/>
              <a:ext cx="4666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Dest</a:t>
              </a:r>
            </a:p>
          </p:txBody>
        </p:sp>
        <p:sp>
          <p:nvSpPr>
            <p:cNvPr id="95278" name="テキスト ボックス 33"/>
            <p:cNvSpPr txBox="1">
              <a:spLocks noChangeArrowheads="1"/>
            </p:cNvSpPr>
            <p:nvPr/>
          </p:nvSpPr>
          <p:spPr bwMode="auto">
            <a:xfrm>
              <a:off x="5061768" y="2056220"/>
              <a:ext cx="6721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Payload</a:t>
              </a:r>
              <a:endParaRPr kumimoji="1" lang="ja-JP" altLang="en-US" sz="120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95279" name="テキスト ボックス 34"/>
            <p:cNvSpPr txBox="1">
              <a:spLocks noChangeArrowheads="1"/>
            </p:cNvSpPr>
            <p:nvPr/>
          </p:nvSpPr>
          <p:spPr bwMode="auto">
            <a:xfrm>
              <a:off x="6553200" y="1963887"/>
              <a:ext cx="479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Flit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Type</a:t>
              </a:r>
              <a:endParaRPr kumimoji="1" lang="ja-JP" altLang="en-US" sz="120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cxnSp>
          <p:nvCxnSpPr>
            <p:cNvPr id="95280" name="直線コネクタ 35"/>
            <p:cNvCxnSpPr>
              <a:cxnSpLocks noChangeShapeType="1"/>
            </p:cNvCxnSpPr>
            <p:nvPr/>
          </p:nvCxnSpPr>
          <p:spPr bwMode="auto">
            <a:xfrm>
              <a:off x="6228184" y="1989139"/>
              <a:ext cx="0" cy="4111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81" name="テキスト ボックス 36"/>
            <p:cNvSpPr txBox="1">
              <a:spLocks noChangeArrowheads="1"/>
            </p:cNvSpPr>
            <p:nvPr/>
          </p:nvSpPr>
          <p:spPr bwMode="auto">
            <a:xfrm>
              <a:off x="5646290" y="2056218"/>
              <a:ext cx="6104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Source</a:t>
              </a:r>
              <a:endParaRPr kumimoji="1" lang="ja-JP" altLang="en-US" sz="120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</p:grpSp>
      <p:grpSp>
        <p:nvGrpSpPr>
          <p:cNvPr id="100" name="グループ化 99"/>
          <p:cNvGrpSpPr>
            <a:grpSpLocks/>
          </p:cNvGrpSpPr>
          <p:nvPr/>
        </p:nvGrpSpPr>
        <p:grpSpPr bwMode="auto">
          <a:xfrm>
            <a:off x="7185025" y="4106863"/>
            <a:ext cx="1970088" cy="460375"/>
            <a:chOff x="5061768" y="1963887"/>
            <a:chExt cx="1970474" cy="461665"/>
          </a:xfrm>
        </p:grpSpPr>
        <p:sp>
          <p:nvSpPr>
            <p:cNvPr id="95266" name="正方形/長方形 81"/>
            <p:cNvSpPr>
              <a:spLocks noChangeArrowheads="1"/>
            </p:cNvSpPr>
            <p:nvPr/>
          </p:nvSpPr>
          <p:spPr bwMode="auto">
            <a:xfrm>
              <a:off x="5121275" y="1989139"/>
              <a:ext cx="1857375" cy="41116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ja-JP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5267" name="直線コネクタ 46"/>
            <p:cNvCxnSpPr>
              <a:cxnSpLocks noChangeShapeType="1"/>
            </p:cNvCxnSpPr>
            <p:nvPr/>
          </p:nvCxnSpPr>
          <p:spPr bwMode="auto">
            <a:xfrm>
              <a:off x="5646290" y="1989139"/>
              <a:ext cx="0" cy="4111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268" name="直線コネクタ 47"/>
            <p:cNvCxnSpPr>
              <a:cxnSpLocks noChangeShapeType="1"/>
            </p:cNvCxnSpPr>
            <p:nvPr/>
          </p:nvCxnSpPr>
          <p:spPr bwMode="auto">
            <a:xfrm>
              <a:off x="6621675" y="1989139"/>
              <a:ext cx="0" cy="4111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69" name="テキスト ボックス 48"/>
            <p:cNvSpPr txBox="1">
              <a:spLocks noChangeArrowheads="1"/>
            </p:cNvSpPr>
            <p:nvPr/>
          </p:nvSpPr>
          <p:spPr bwMode="auto">
            <a:xfrm>
              <a:off x="6189462" y="2056219"/>
              <a:ext cx="4666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Dest</a:t>
              </a:r>
            </a:p>
          </p:txBody>
        </p:sp>
        <p:sp>
          <p:nvSpPr>
            <p:cNvPr id="95270" name="テキスト ボックス 49"/>
            <p:cNvSpPr txBox="1">
              <a:spLocks noChangeArrowheads="1"/>
            </p:cNvSpPr>
            <p:nvPr/>
          </p:nvSpPr>
          <p:spPr bwMode="auto">
            <a:xfrm>
              <a:off x="5061768" y="2056220"/>
              <a:ext cx="6721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Payload</a:t>
              </a:r>
              <a:endParaRPr kumimoji="1" lang="ja-JP" altLang="en-US" sz="120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95271" name="テキスト ボックス 50"/>
            <p:cNvSpPr txBox="1">
              <a:spLocks noChangeArrowheads="1"/>
            </p:cNvSpPr>
            <p:nvPr/>
          </p:nvSpPr>
          <p:spPr bwMode="auto">
            <a:xfrm>
              <a:off x="6553200" y="1963887"/>
              <a:ext cx="479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Flit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Type</a:t>
              </a:r>
              <a:endParaRPr kumimoji="1" lang="ja-JP" altLang="en-US" sz="120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cxnSp>
          <p:nvCxnSpPr>
            <p:cNvPr id="95272" name="直線コネクタ 51"/>
            <p:cNvCxnSpPr>
              <a:cxnSpLocks noChangeShapeType="1"/>
            </p:cNvCxnSpPr>
            <p:nvPr/>
          </p:nvCxnSpPr>
          <p:spPr bwMode="auto">
            <a:xfrm>
              <a:off x="6228184" y="1989139"/>
              <a:ext cx="0" cy="4111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73" name="テキスト ボックス 52"/>
            <p:cNvSpPr txBox="1">
              <a:spLocks noChangeArrowheads="1"/>
            </p:cNvSpPr>
            <p:nvPr/>
          </p:nvSpPr>
          <p:spPr bwMode="auto">
            <a:xfrm>
              <a:off x="5646290" y="2056218"/>
              <a:ext cx="6104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Source</a:t>
              </a:r>
              <a:endParaRPr kumimoji="1" lang="ja-JP" altLang="en-US" sz="120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</p:grpSp>
      <p:grpSp>
        <p:nvGrpSpPr>
          <p:cNvPr id="109" name="グループ化 108"/>
          <p:cNvGrpSpPr>
            <a:grpSpLocks/>
          </p:cNvGrpSpPr>
          <p:nvPr/>
        </p:nvGrpSpPr>
        <p:grpSpPr bwMode="auto">
          <a:xfrm>
            <a:off x="139700" y="1963738"/>
            <a:ext cx="1893888" cy="414337"/>
            <a:chOff x="139409" y="1963887"/>
            <a:chExt cx="1893961" cy="414189"/>
          </a:xfrm>
        </p:grpSpPr>
        <p:grpSp>
          <p:nvGrpSpPr>
            <p:cNvPr id="95257" name="グループ化 10"/>
            <p:cNvGrpSpPr>
              <a:grpSpLocks/>
            </p:cNvGrpSpPr>
            <p:nvPr/>
          </p:nvGrpSpPr>
          <p:grpSpPr bwMode="auto">
            <a:xfrm>
              <a:off x="139409" y="1963888"/>
              <a:ext cx="508805" cy="414188"/>
              <a:chOff x="179388" y="1963888"/>
              <a:chExt cx="508805" cy="414188"/>
            </a:xfrm>
          </p:grpSpPr>
          <p:sp>
            <p:nvSpPr>
              <p:cNvPr id="95264" name="正方形/長方形 1"/>
              <p:cNvSpPr>
                <a:spLocks noChangeArrowheads="1"/>
              </p:cNvSpPr>
              <p:nvPr/>
            </p:nvSpPr>
            <p:spPr bwMode="auto">
              <a:xfrm>
                <a:off x="179388" y="1963888"/>
                <a:ext cx="508805" cy="414188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ja-JP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5" name="テキスト ボックス 24"/>
              <p:cNvSpPr txBox="1">
                <a:spLocks noChangeArrowheads="1"/>
              </p:cNvSpPr>
              <p:nvPr/>
            </p:nvSpPr>
            <p:spPr bwMode="auto">
              <a:xfrm>
                <a:off x="202797" y="2013842"/>
                <a:ext cx="46198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40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End</a:t>
                </a:r>
                <a:endParaRPr kumimoji="1" lang="ja-JP" altLang="en-US" sz="14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95258" name="グループ化 11"/>
            <p:cNvGrpSpPr>
              <a:grpSpLocks/>
            </p:cNvGrpSpPr>
            <p:nvPr/>
          </p:nvGrpSpPr>
          <p:grpSpPr bwMode="auto">
            <a:xfrm>
              <a:off x="642763" y="1963887"/>
              <a:ext cx="715455" cy="411163"/>
              <a:chOff x="307055" y="2801242"/>
              <a:chExt cx="715455" cy="411163"/>
            </a:xfrm>
          </p:grpSpPr>
          <p:sp>
            <p:nvSpPr>
              <p:cNvPr id="95262" name="正方形/長方形 1"/>
              <p:cNvSpPr>
                <a:spLocks noChangeArrowheads="1"/>
              </p:cNvSpPr>
              <p:nvPr/>
            </p:nvSpPr>
            <p:spPr bwMode="auto">
              <a:xfrm>
                <a:off x="307055" y="2801242"/>
                <a:ext cx="715455" cy="411163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ja-JP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3" name="テキスト ボックス 58"/>
              <p:cNvSpPr txBox="1">
                <a:spLocks noChangeArrowheads="1"/>
              </p:cNvSpPr>
              <p:nvPr/>
            </p:nvSpPr>
            <p:spPr bwMode="auto">
              <a:xfrm>
                <a:off x="388103" y="2852934"/>
                <a:ext cx="55335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40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Body</a:t>
                </a:r>
                <a:endParaRPr kumimoji="1" lang="ja-JP" altLang="en-US" sz="14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95259" name="グループ化 12"/>
            <p:cNvGrpSpPr>
              <a:grpSpLocks/>
            </p:cNvGrpSpPr>
            <p:nvPr/>
          </p:nvGrpSpPr>
          <p:grpSpPr bwMode="auto">
            <a:xfrm>
              <a:off x="1313301" y="1963887"/>
              <a:ext cx="720069" cy="411163"/>
              <a:chOff x="372043" y="3696965"/>
              <a:chExt cx="720069" cy="411163"/>
            </a:xfrm>
          </p:grpSpPr>
          <p:sp>
            <p:nvSpPr>
              <p:cNvPr id="95260" name="正方形/長方形 1"/>
              <p:cNvSpPr>
                <a:spLocks noChangeArrowheads="1"/>
              </p:cNvSpPr>
              <p:nvPr/>
            </p:nvSpPr>
            <p:spPr bwMode="auto">
              <a:xfrm>
                <a:off x="414727" y="3696965"/>
                <a:ext cx="634702" cy="411163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ja-JP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1" name="テキスト ボックス 64"/>
              <p:cNvSpPr txBox="1">
                <a:spLocks noChangeArrowheads="1"/>
              </p:cNvSpPr>
              <p:nvPr/>
            </p:nvSpPr>
            <p:spPr bwMode="auto">
              <a:xfrm>
                <a:off x="372043" y="3748657"/>
                <a:ext cx="72006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40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Header</a:t>
                </a:r>
                <a:endParaRPr kumimoji="1" lang="ja-JP" altLang="en-US" sz="14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</p:grpSp>
      </p:grpSp>
      <p:grpSp>
        <p:nvGrpSpPr>
          <p:cNvPr id="119" name="グループ化 118"/>
          <p:cNvGrpSpPr>
            <a:grpSpLocks/>
          </p:cNvGrpSpPr>
          <p:nvPr/>
        </p:nvGrpSpPr>
        <p:grpSpPr bwMode="auto">
          <a:xfrm>
            <a:off x="5138738" y="4132263"/>
            <a:ext cx="1893887" cy="412750"/>
            <a:chOff x="139409" y="1962150"/>
            <a:chExt cx="1893961" cy="412900"/>
          </a:xfrm>
        </p:grpSpPr>
        <p:grpSp>
          <p:nvGrpSpPr>
            <p:cNvPr id="95248" name="グループ化 82"/>
            <p:cNvGrpSpPr>
              <a:grpSpLocks/>
            </p:cNvGrpSpPr>
            <p:nvPr/>
          </p:nvGrpSpPr>
          <p:grpSpPr bwMode="auto">
            <a:xfrm>
              <a:off x="139409" y="1962150"/>
              <a:ext cx="508805" cy="411163"/>
              <a:chOff x="179388" y="1962150"/>
              <a:chExt cx="508805" cy="411163"/>
            </a:xfrm>
          </p:grpSpPr>
          <p:sp>
            <p:nvSpPr>
              <p:cNvPr id="95255" name="正方形/長方形 1"/>
              <p:cNvSpPr>
                <a:spLocks noChangeArrowheads="1"/>
              </p:cNvSpPr>
              <p:nvPr/>
            </p:nvSpPr>
            <p:spPr bwMode="auto">
              <a:xfrm>
                <a:off x="179388" y="1962150"/>
                <a:ext cx="508805" cy="411163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ja-JP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56" name="テキスト ボックス 90"/>
              <p:cNvSpPr txBox="1">
                <a:spLocks noChangeArrowheads="1"/>
              </p:cNvSpPr>
              <p:nvPr/>
            </p:nvSpPr>
            <p:spPr bwMode="auto">
              <a:xfrm>
                <a:off x="202797" y="2013842"/>
                <a:ext cx="46198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40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End</a:t>
                </a:r>
                <a:endParaRPr kumimoji="1" lang="ja-JP" altLang="en-US" sz="14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95249" name="グループ化 83"/>
            <p:cNvGrpSpPr>
              <a:grpSpLocks/>
            </p:cNvGrpSpPr>
            <p:nvPr/>
          </p:nvGrpSpPr>
          <p:grpSpPr bwMode="auto">
            <a:xfrm>
              <a:off x="642763" y="1963887"/>
              <a:ext cx="715455" cy="411163"/>
              <a:chOff x="307055" y="2801242"/>
              <a:chExt cx="715455" cy="411163"/>
            </a:xfrm>
          </p:grpSpPr>
          <p:sp>
            <p:nvSpPr>
              <p:cNvPr id="95253" name="正方形/長方形 1"/>
              <p:cNvSpPr>
                <a:spLocks noChangeArrowheads="1"/>
              </p:cNvSpPr>
              <p:nvPr/>
            </p:nvSpPr>
            <p:spPr bwMode="auto">
              <a:xfrm>
                <a:off x="307055" y="2801242"/>
                <a:ext cx="715455" cy="411163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ja-JP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54" name="テキスト ボックス 88"/>
              <p:cNvSpPr txBox="1">
                <a:spLocks noChangeArrowheads="1"/>
              </p:cNvSpPr>
              <p:nvPr/>
            </p:nvSpPr>
            <p:spPr bwMode="auto">
              <a:xfrm>
                <a:off x="388103" y="2852934"/>
                <a:ext cx="55335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40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Body</a:t>
                </a:r>
                <a:endParaRPr kumimoji="1" lang="ja-JP" altLang="en-US" sz="14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95250" name="グループ化 84"/>
            <p:cNvGrpSpPr>
              <a:grpSpLocks/>
            </p:cNvGrpSpPr>
            <p:nvPr/>
          </p:nvGrpSpPr>
          <p:grpSpPr bwMode="auto">
            <a:xfrm>
              <a:off x="1313301" y="1963887"/>
              <a:ext cx="720069" cy="411163"/>
              <a:chOff x="372043" y="3696965"/>
              <a:chExt cx="720069" cy="411163"/>
            </a:xfrm>
          </p:grpSpPr>
          <p:sp>
            <p:nvSpPr>
              <p:cNvPr id="95251" name="正方形/長方形 1"/>
              <p:cNvSpPr>
                <a:spLocks noChangeArrowheads="1"/>
              </p:cNvSpPr>
              <p:nvPr/>
            </p:nvSpPr>
            <p:spPr bwMode="auto">
              <a:xfrm>
                <a:off x="414727" y="3696965"/>
                <a:ext cx="634702" cy="411163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ja-JP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52" name="テキスト ボックス 86"/>
              <p:cNvSpPr txBox="1">
                <a:spLocks noChangeArrowheads="1"/>
              </p:cNvSpPr>
              <p:nvPr/>
            </p:nvSpPr>
            <p:spPr bwMode="auto">
              <a:xfrm>
                <a:off x="372043" y="3748657"/>
                <a:ext cx="72006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40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Header</a:t>
                </a:r>
                <a:endParaRPr kumimoji="1" lang="ja-JP" altLang="en-US" sz="140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</p:grpSp>
      </p:grpSp>
      <p:sp>
        <p:nvSpPr>
          <p:cNvPr id="129" name="正方形/長方形 128"/>
          <p:cNvSpPr/>
          <p:nvPr/>
        </p:nvSpPr>
        <p:spPr bwMode="auto">
          <a:xfrm>
            <a:off x="1877726" y="3838184"/>
            <a:ext cx="5233193" cy="2163782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30" name="正方形/長方形 129"/>
          <p:cNvSpPr/>
          <p:nvPr/>
        </p:nvSpPr>
        <p:spPr bwMode="auto">
          <a:xfrm>
            <a:off x="1877725" y="1674402"/>
            <a:ext cx="5233193" cy="2163782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ja-JP" alt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990600" y="128588"/>
            <a:ext cx="80010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ja-JP" sz="3600" b="1" dirty="0">
                <a:solidFill>
                  <a:srgbClr val="C00000"/>
                </a:solidFill>
                <a:latin typeface="Comic Sans MS" pitchFamily="66" charset="0"/>
                <a:ea typeface="MS PGothic" pitchFamily="34" charset="-128"/>
              </a:rPr>
              <a:t>Network Interface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81067" y="6306105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OASIS </a:t>
            </a:r>
            <a:r>
              <a:rPr kumimoji="1" lang="en-US" altLang="ja-JP" sz="1600" dirty="0" err="1" smtClean="0"/>
              <a:t>NoC</a:t>
            </a:r>
            <a:r>
              <a:rPr kumimoji="1" lang="en-US" altLang="ja-JP" sz="1600" dirty="0" smtClean="0"/>
              <a:t> NI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96331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14815E-6 L 0.32396 0.00024 " pathEditMode="relative" ptsTypes="AA">
                                      <p:cBhvr>
                                        <p:cTn id="2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96 0.00024 L 0.54688 0.00047 " pathEditMode="relative" ptsTypes="AA">
                                      <p:cBhvr>
                                        <p:cTn id="2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85185E-6 L 0.22813 0.00023 " pathEditMode="relative" ptsTypes="AA">
                                      <p:cBhvr>
                                        <p:cTn id="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23021 0.00139 " pathEditMode="relative" ptsTypes="AA">
                                      <p:cBhvr>
                                        <p:cTn id="5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225 0.00023 " pathEditMode="relative" ptsTypes="AA">
                                      <p:cBhvr>
                                        <p:cTn id="6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 0.00023 L -0.56146 0.00047 " pathEditMode="relative" ptsTypes="AA">
                                      <p:cBhvr>
                                        <p:cTn id="6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endParaRPr lang="en-ZA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pPr>
              <a:lnSpc>
                <a:spcPct val="150000"/>
              </a:lnSpc>
              <a:buSzPct val="50000"/>
              <a:defRPr/>
            </a:pPr>
            <a:r>
              <a:rPr lang="en-ZA" sz="2400" dirty="0" err="1" smtClean="0"/>
              <a:t>NoC</a:t>
            </a:r>
            <a:r>
              <a:rPr lang="en-ZA" sz="2400" dirty="0" smtClean="0"/>
              <a:t> is a scalable platform for billion-transistor chips.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ZA" sz="2400" dirty="0" smtClean="0"/>
              <a:t> Several driving forces behind it.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ZA" sz="2400" dirty="0" smtClean="0"/>
              <a:t> Telecommunication devices, embedded and GP domains are attractive applications for </a:t>
            </a:r>
            <a:r>
              <a:rPr lang="en-ZA" sz="2400" dirty="0" err="1" smtClean="0"/>
              <a:t>NoC</a:t>
            </a:r>
            <a:r>
              <a:rPr lang="en-ZA" sz="2400" dirty="0" smtClean="0"/>
              <a:t>. 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ZA" sz="2400" dirty="0" smtClean="0"/>
              <a:t>Expected to change the way we structure and model VLSI systems.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ZA" altLang="ja-JP" sz="2400" dirty="0"/>
              <a:t>Many open research </a:t>
            </a:r>
            <a:r>
              <a:rPr lang="en-ZA" altLang="ja-JP" sz="2400" dirty="0" smtClean="0"/>
              <a:t>questions.</a:t>
            </a:r>
            <a:endParaRPr lang="en-ZA" altLang="ja-JP" sz="2400" dirty="0"/>
          </a:p>
          <a:p>
            <a:pPr>
              <a:lnSpc>
                <a:spcPct val="150000"/>
              </a:lnSpc>
              <a:buSzPct val="50000"/>
              <a:defRPr/>
            </a:pPr>
            <a:endParaRPr lang="en-ZA" sz="2400" dirty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08AAB6-90CD-4F48-A981-5F0BE3F5C000}" type="slidenum">
              <a:rPr lang="en-US" smtClean="0">
                <a:solidFill>
                  <a:prstClr val="black"/>
                </a:solidFill>
              </a:rPr>
              <a:pPr eaLnBrk="1" hangingPunct="1"/>
              <a:t>94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2626"/>
            <a:ext cx="8148861" cy="5594703"/>
          </a:xfrm>
        </p:spPr>
        <p:txBody>
          <a:bodyPr/>
          <a:lstStyle/>
          <a:p>
            <a:pPr>
              <a:defRPr/>
            </a:pPr>
            <a:endParaRPr lang="en-US" sz="1050" dirty="0" smtClean="0">
              <a:hlinkClick r:id="rId3"/>
            </a:endParaRPr>
          </a:p>
          <a:p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Akram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Ben Ahmed,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Shohei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Miura, 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Run-Time Monitoring Mechanism for Efficient Design of Network-on-Chip Architectures, </a:t>
            </a:r>
            <a:r>
              <a:rPr lang="en-US" altLang="ja-JP" sz="1000" i="1" dirty="0">
                <a:latin typeface="Times New Roman" pitchFamily="18" charset="0"/>
                <a:cs typeface="Times New Roman" pitchFamily="18" charset="0"/>
              </a:rPr>
              <a:t>to appear in the 6th International Workshop on Engineering Parallel and Multicore Systems (ePaMuS2013'), July 2013.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Akram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Ben Ahmed, 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4"/>
              </a:rPr>
              <a:t>Low-overhead Routing Algorithm for 3D Network-on-Chip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ja-JP" sz="1000" i="1" dirty="0">
                <a:latin typeface="Times New Roman" pitchFamily="18" charset="0"/>
                <a:cs typeface="Times New Roman" pitchFamily="18" charset="0"/>
              </a:rPr>
              <a:t>IEEE Proc. of the </a:t>
            </a:r>
            <a:r>
              <a:rPr lang="en-US" altLang="ja-JP" sz="10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ja-JP" sz="1000" i="1" dirty="0">
                <a:latin typeface="Times New Roman" pitchFamily="18" charset="0"/>
                <a:cs typeface="Times New Roman" pitchFamily="18" charset="0"/>
              </a:rPr>
              <a:t> Third International Conference on Networking and Computing (ICNC'12), pp. 23-32, 2012.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Akram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Ben Ahmed, 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5"/>
              </a:rPr>
              <a:t>LA-XYZ: Low Latency, High Throughput Look-Ahead Routing Algorithm for 3D Network-on-Chip (3D-NoC) Architecture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ja-JP" sz="1000" i="1" dirty="0">
                <a:latin typeface="Times New Roman" pitchFamily="18" charset="0"/>
                <a:cs typeface="Times New Roman" pitchFamily="18" charset="0"/>
              </a:rPr>
              <a:t>IEEE Proceedings of the 6th International Symposium on Embedded Multicore </a:t>
            </a:r>
            <a:r>
              <a:rPr lang="en-US" altLang="ja-JP" sz="1000" i="1" dirty="0" err="1">
                <a:latin typeface="Times New Roman" pitchFamily="18" charset="0"/>
                <a:cs typeface="Times New Roman" pitchFamily="18" charset="0"/>
              </a:rPr>
              <a:t>SoCs</a:t>
            </a:r>
            <a:r>
              <a:rPr lang="en-US" altLang="ja-JP" sz="1000" i="1" dirty="0">
                <a:latin typeface="Times New Roman" pitchFamily="18" charset="0"/>
                <a:cs typeface="Times New Roman" pitchFamily="18" charset="0"/>
              </a:rPr>
              <a:t> (MCSoC-12), pp. 167-174, 2012.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Akram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Ben Ahmed, 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6"/>
              </a:rPr>
              <a:t>ONoC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6"/>
              </a:rPr>
              <a:t>-SPL Customized Network-on-Chip (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6"/>
              </a:rPr>
              <a:t>NoC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6"/>
              </a:rPr>
              <a:t>) Architecture and Prototyping for Data-intensive Computation Applications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ja-JP" sz="1000" i="1" dirty="0">
                <a:latin typeface="Times New Roman" pitchFamily="18" charset="0"/>
                <a:cs typeface="Times New Roman" pitchFamily="18" charset="0"/>
              </a:rPr>
              <a:t>IEEE Proceedings of The 4th International Conference on Awareness Science and Technology, pp. 257-262, 2012.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A. Ben Ahmed, 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7"/>
              </a:rPr>
              <a:t>Efficient Look-Ahead Routing Algorithm for 3D Network-on-Chip (3D-NoC)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,IEEE Proceedings of the 6th International Symposium on Embedded Multicore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SoCs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(MCSoC-12,) pp. 167-174,2012.</a:t>
            </a:r>
          </a:p>
          <a:p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R. Okada,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8"/>
              </a:rPr>
              <a:t>Architecture and Design of Core Network Interface for Distributed Routing in OASIS 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8"/>
              </a:rPr>
              <a:t>NoC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Technical Report, ASL- Parallel Architecture Group, School of Computer Science and Engineering, The University of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Aizu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March 2012.</a:t>
            </a:r>
          </a:p>
          <a:p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A. Ben Ahmed, 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K.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Kuroda,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9"/>
              </a:rPr>
              <a:t>Architecture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9"/>
              </a:rPr>
              <a:t> and Design of Efficient 3D Network-on-Chip (3D 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9"/>
              </a:rPr>
              <a:t>NoC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9"/>
              </a:rPr>
              <a:t>) for Custom Multicore 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9"/>
              </a:rPr>
              <a:t>SoC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IEEE Proc. of the 5th International Conference on Broadband, Wireless Computing, Communication and Applications (BWCCA-2010), pp.67-73, Nov. 2010. (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</a:rPr>
              <a:t>best paper award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0"/>
              </a:rPr>
              <a:t>slides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K. Mori, A.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Esch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K. Kuroda,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1"/>
              </a:rPr>
              <a:t>Advanced Design Issues for OASIS Network-on-Chip Architecture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IEEE Proc. of the 5th International Conference on Broadband, Wireless Computing, Communication and Applications (BWCCA-2010),pp.74-79, Nov. 2010.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2"/>
              </a:rPr>
              <a:t>slides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Uesaka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3"/>
              </a:rPr>
              <a:t>OASIS 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13"/>
              </a:rPr>
              <a:t>NoC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3"/>
              </a:rPr>
              <a:t> Topology Optimization with Short-Path Link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Technical Report, Systems Architecture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Group,March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2011</a:t>
            </a:r>
          </a:p>
          <a:p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K. Mori, 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OASIS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NoC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Architecture Design in Verilog HDL, Technical Report,TR-062010-OASIS, Adaptive Systems Laboratory, the University of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Aizu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June 2010.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3"/>
              </a:rPr>
              <a:t>slides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000" dirty="0" err="1" smtClean="0">
                <a:latin typeface="Times New Roman" pitchFamily="18" charset="0"/>
                <a:cs typeface="Times New Roman" pitchFamily="18" charset="0"/>
              </a:rPr>
              <a:t>Shohei</a:t>
            </a:r>
            <a:r>
              <a:rPr lang="en-US" altLang="ja-JP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Miura,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Abderazek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Kenichi Kuroda,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PNoC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: Design and Preliminary Evaluation of a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Parameterizable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NoC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MCSoC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Generation and Design Space Exploration, The 19th Intelligent System Symposium (FAN 2009), pp.314-317, Sep.2009.</a:t>
            </a:r>
          </a:p>
          <a:p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Kenichi Mori,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Abderazek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Kenichi Kuroda,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4"/>
              </a:rPr>
              <a:t>Design and Evaluation of a Complexity Effective Network-on-Chip Architecture on FPGA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The 19th Intelligent System Symposium (FAN 2009), pp.318-321, Sep. 2009.</a:t>
            </a:r>
          </a:p>
          <a:p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Yoshinaga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 and M. Sowa, "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5"/>
              </a:rPr>
              <a:t>Mathematical Model for 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15"/>
              </a:rPr>
              <a:t>Multiobjective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5"/>
              </a:rPr>
              <a:t> Synthesis of 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15"/>
              </a:rPr>
              <a:t>NoC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5"/>
              </a:rPr>
              <a:t> Architectures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", IEEE Proc. of the 36th International Conference on Parallel Processing, Sept. 4-8, 2007.</a:t>
            </a:r>
          </a:p>
          <a:p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Masahiro Sowa, "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6"/>
              </a:rPr>
              <a:t>Basic Network-on-Chip Interconnection for Future 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16"/>
              </a:rPr>
              <a:t>Gigascale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6"/>
              </a:rPr>
              <a:t> 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16"/>
              </a:rPr>
              <a:t>MCSoCs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  <a:hlinkClick r:id="rId16"/>
              </a:rPr>
              <a:t> Applications: Communication and Computation </a:t>
            </a:r>
            <a:r>
              <a:rPr lang="en-US" altLang="ja-JP" sz="1000" b="1" dirty="0" err="1">
                <a:latin typeface="Times New Roman" pitchFamily="18" charset="0"/>
                <a:cs typeface="Times New Roman" pitchFamily="18" charset="0"/>
                <a:hlinkClick r:id="rId16"/>
              </a:rPr>
              <a:t>Orthogonalization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", JASSST2006, Dec. 4-9th, 2006.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Book: </a:t>
            </a:r>
            <a:r>
              <a:rPr lang="en-US" altLang="ja-JP" sz="1000" b="1" dirty="0">
                <a:latin typeface="Times New Roman" pitchFamily="18" charset="0"/>
                <a:cs typeface="Times New Roman" pitchFamily="18" charset="0"/>
              </a:rPr>
              <a:t>Multicore Systems-on-Chip: Practical Hardware/Software Design, 2nd Edition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Author: A. Ben </a:t>
            </a:r>
            <a:r>
              <a:rPr lang="en-US" altLang="ja-JP" sz="1000" dirty="0" err="1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 Publisher: 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  <a:hlinkClick r:id="rId17"/>
              </a:rPr>
              <a:t>Springer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, (2013) , ISBN-13: 978-9491216916. 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  <a:hlinkClick r:id="rId18"/>
              </a:rPr>
              <a:t>[Amazon</a:t>
            </a:r>
            <a:r>
              <a:rPr lang="en-US" altLang="ja-JP" sz="1000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10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FCF4E1-572E-4B8E-8623-2CAEFA0E5742}" type="slidenum">
              <a:rPr lang="en-US" smtClean="0">
                <a:solidFill>
                  <a:prstClr val="black"/>
                </a:solidFill>
              </a:rPr>
              <a:pPr eaLnBrk="1" hangingPunct="1"/>
              <a:t>95</a:t>
            </a:fld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05" y="133267"/>
            <a:ext cx="644777" cy="63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016924" y="772626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accent1"/>
                </a:solidFill>
              </a:rPr>
              <a:t>OASIS2 </a:t>
            </a:r>
            <a:r>
              <a:rPr kumimoji="1" lang="en-US" altLang="ja-JP" sz="800" dirty="0" err="1" smtClean="0">
                <a:solidFill>
                  <a:schemeClr val="accent1"/>
                </a:solidFill>
              </a:rPr>
              <a:t>NoC</a:t>
            </a:r>
            <a:r>
              <a:rPr kumimoji="1" lang="en-US" altLang="ja-JP" sz="800" dirty="0" smtClean="0">
                <a:solidFill>
                  <a:schemeClr val="accent1"/>
                </a:solidFill>
              </a:rPr>
              <a:t> Chip</a:t>
            </a:r>
            <a:endParaRPr kumimoji="1" lang="ja-JP" altLang="en-US" sz="800" dirty="0">
              <a:solidFill>
                <a:schemeClr val="accent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59792" y="162296"/>
            <a:ext cx="483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C00000"/>
                </a:solidFill>
                <a:latin typeface="Comic Sans MS" pitchFamily="66" charset="0"/>
              </a:rPr>
              <a:t>References</a:t>
            </a:r>
            <a:endParaRPr kumimoji="1" lang="ja-JP" alt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2|2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2|2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2|2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2|2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6573</TotalTime>
  <Words>3544</Words>
  <Application>Microsoft Office PowerPoint</Application>
  <PresentationFormat>画面に合わせる (4:3)</PresentationFormat>
  <Paragraphs>1074</Paragraphs>
  <Slides>95</Slides>
  <Notes>90</Notes>
  <HiddenSlides>12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95</vt:i4>
      </vt:variant>
    </vt:vector>
  </HeadingPairs>
  <TitlesOfParts>
    <vt:vector size="96" baseType="lpstr">
      <vt:lpstr>Solstice</vt:lpstr>
      <vt:lpstr>PowerPoint プレゼンテーション</vt:lpstr>
      <vt:lpstr>PowerPoint プレゼンテーション</vt:lpstr>
      <vt:lpstr>PowerPoint プレゼンテーション</vt:lpstr>
      <vt:lpstr>NoC Switching </vt:lpstr>
      <vt:lpstr>Circuit Switching</vt:lpstr>
      <vt:lpstr>Circuit Switching</vt:lpstr>
      <vt:lpstr>Circuit Switching Example </vt:lpstr>
      <vt:lpstr>Circuit Switching Delay</vt:lpstr>
      <vt:lpstr>Store &amp; Forward Switching</vt:lpstr>
      <vt:lpstr>Store &amp; Forward Switching</vt:lpstr>
      <vt:lpstr>Store &amp; Forward Switching Example</vt:lpstr>
      <vt:lpstr>Store &amp; Forward Switching</vt:lpstr>
      <vt:lpstr>Store &amp; Forward Switching</vt:lpstr>
      <vt:lpstr>Virtual Cut-through Switching</vt:lpstr>
      <vt:lpstr>Virtual Cut-through Switching</vt:lpstr>
      <vt:lpstr>Virtual Cut-through Switching</vt:lpstr>
      <vt:lpstr>Virtual Cut-through Switching</vt:lpstr>
      <vt:lpstr>Virtual Cut-through Switching</vt:lpstr>
      <vt:lpstr>Virtual Cut-through Switching</vt:lpstr>
      <vt:lpstr>Virtual Cut-through Switching Example</vt:lpstr>
      <vt:lpstr>Wormhole　Switching</vt:lpstr>
      <vt:lpstr>Wormhole　Switching</vt:lpstr>
      <vt:lpstr>Wormhole　Switching</vt:lpstr>
      <vt:lpstr>Wormhole　Switching</vt:lpstr>
      <vt:lpstr>Wormhole　Switching</vt:lpstr>
      <vt:lpstr>Wormhole Example</vt:lpstr>
      <vt:lpstr>Virtual Channel</vt:lpstr>
      <vt:lpstr>Virtual Channel Example</vt:lpstr>
      <vt:lpstr>Virtual Channel Example</vt:lpstr>
      <vt:lpstr>A Virtual Channel Router</vt:lpstr>
      <vt:lpstr>A Virtual Channel Router</vt:lpstr>
      <vt:lpstr>A Virtual Channel Router</vt:lpstr>
      <vt:lpstr>A Virtual Channel Router</vt:lpstr>
      <vt:lpstr>VC Arbitration: Fair Bandwidth</vt:lpstr>
      <vt:lpstr>VC Arbitration: Winner-Take-All</vt:lpstr>
      <vt:lpstr>Virtual Channels</vt:lpstr>
      <vt:lpstr>Virtual Channels</vt:lpstr>
      <vt:lpstr>Virtual Channels</vt:lpstr>
      <vt:lpstr>Virtual Channels</vt:lpstr>
      <vt:lpstr>Virtual Channels</vt:lpstr>
      <vt:lpstr>Virtual Channels</vt:lpstr>
      <vt:lpstr>Summary of Switching Techniques</vt:lpstr>
      <vt:lpstr>Break + Qs</vt:lpstr>
      <vt:lpstr>PowerPoint プレゼンテーション</vt:lpstr>
      <vt:lpstr>Flow Control (FC)</vt:lpstr>
      <vt:lpstr>Node Resources</vt:lpstr>
      <vt:lpstr>Flow Control</vt:lpstr>
      <vt:lpstr>Bufferless flow Control</vt:lpstr>
      <vt:lpstr>Bufferless Flow Control</vt:lpstr>
      <vt:lpstr>Bufferless Flow Control</vt:lpstr>
      <vt:lpstr>Bufferless Flow Control</vt:lpstr>
      <vt:lpstr>Stop-Go Flow Control</vt:lpstr>
      <vt:lpstr>Stop-Go Flow Control</vt:lpstr>
      <vt:lpstr>Ack/Nack Flow Control</vt:lpstr>
      <vt:lpstr>Ack/Nack Flow Control</vt:lpstr>
      <vt:lpstr>ACK/NACK</vt:lpstr>
      <vt:lpstr>Credit-Based Flow Control</vt:lpstr>
      <vt:lpstr>Credit Timeline</vt:lpstr>
      <vt:lpstr>Credit-Based Flow Control in action</vt:lpstr>
      <vt:lpstr>Credit-Based Flow Control in action</vt:lpstr>
      <vt:lpstr>On-Off  (stall-go) Flow Control</vt:lpstr>
      <vt:lpstr>On-Off Timeline</vt:lpstr>
      <vt:lpstr>Summary of FC</vt:lpstr>
      <vt:lpstr>Summary of FC</vt:lpstr>
      <vt:lpstr>PowerPoint プレゼンテーション</vt:lpstr>
      <vt:lpstr>Typical Virtual Channel Router</vt:lpstr>
      <vt:lpstr>Typical Virtual Channel Router</vt:lpstr>
      <vt:lpstr>Virtual Channel State Fields (Input)</vt:lpstr>
      <vt:lpstr>Virtual Channel State Fields (Output)</vt:lpstr>
      <vt:lpstr>Packet Rate and Flit Rate</vt:lpstr>
      <vt:lpstr>The Router Pipeline</vt:lpstr>
      <vt:lpstr>The Router Pipeline</vt:lpstr>
      <vt:lpstr>The Router Pipeline</vt:lpstr>
      <vt:lpstr>The Router Pipeline</vt:lpstr>
      <vt:lpstr>The Router Pipeline</vt:lpstr>
      <vt:lpstr>The Router Pipeline</vt:lpstr>
      <vt:lpstr>The Router Pipeline</vt:lpstr>
      <vt:lpstr>The Router Pipeline</vt:lpstr>
      <vt:lpstr>The Router Pipeline</vt:lpstr>
      <vt:lpstr>The Router Pipeline</vt:lpstr>
      <vt:lpstr>The Router Pipeline</vt:lpstr>
      <vt:lpstr>Pipeline Stalls</vt:lpstr>
      <vt:lpstr>Example for Packet Stall</vt:lpstr>
      <vt:lpstr>Example for Flit Stalls</vt:lpstr>
      <vt:lpstr>Example for Flit Stalls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benab</dc:creator>
  <cp:lastModifiedBy>User</cp:lastModifiedBy>
  <cp:revision>128</cp:revision>
  <dcterms:created xsi:type="dcterms:W3CDTF">2013-02-04T07:38:19Z</dcterms:created>
  <dcterms:modified xsi:type="dcterms:W3CDTF">2013-03-11T08:30:59Z</dcterms:modified>
</cp:coreProperties>
</file>