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4" r:id="rId2"/>
    <p:sldId id="258" r:id="rId3"/>
    <p:sldId id="259" r:id="rId4"/>
    <p:sldId id="260" r:id="rId5"/>
    <p:sldId id="264" r:id="rId6"/>
    <p:sldId id="266" r:id="rId7"/>
    <p:sldId id="269" r:id="rId8"/>
    <p:sldId id="270" r:id="rId9"/>
    <p:sldId id="374" r:id="rId10"/>
    <p:sldId id="286" r:id="rId11"/>
    <p:sldId id="366" r:id="rId12"/>
    <p:sldId id="380" r:id="rId13"/>
    <p:sldId id="322" r:id="rId14"/>
    <p:sldId id="378" r:id="rId15"/>
    <p:sldId id="370" r:id="rId16"/>
    <p:sldId id="328" r:id="rId17"/>
    <p:sldId id="385" r:id="rId18"/>
    <p:sldId id="384" r:id="rId19"/>
  </p:sldIdLst>
  <p:sldSz cx="12192000" cy="6858000"/>
  <p:notesSz cx="9144000" cy="6858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654" autoAdjust="0"/>
  </p:normalViewPr>
  <p:slideViewPr>
    <p:cSldViewPr snapToGrid="0">
      <p:cViewPr varScale="1">
        <p:scale>
          <a:sx n="71" d="100"/>
          <a:sy n="71" d="100"/>
        </p:scale>
        <p:origin x="82" y="341"/>
      </p:cViewPr>
      <p:guideLst/>
    </p:cSldViewPr>
  </p:slideViewPr>
  <p:outlineViewPr>
    <p:cViewPr>
      <p:scale>
        <a:sx n="33" d="100"/>
        <a:sy n="33" d="100"/>
      </p:scale>
      <p:origin x="0" y="-18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0"/>
    </p:cViewPr>
  </p:sorterViewPr>
  <p:notesViewPr>
    <p:cSldViewPr snapToGrid="0">
      <p:cViewPr varScale="1">
        <p:scale>
          <a:sx n="90" d="100"/>
          <a:sy n="90" d="100"/>
        </p:scale>
        <p:origin x="1968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577CB-71E9-473F-99B5-BDE294E056B5}" type="datetimeFigureOut">
              <a:rPr lang="zh-HK" altLang="en-US" smtClean="0"/>
              <a:t>1/9/2015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51FCE-DCE6-4067-828A-947BE24505A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4142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BE6AF-F3A3-4ED7-88CA-776D998AEAA5}" type="datetimeFigureOut">
              <a:rPr lang="zh-HK" altLang="en-US" smtClean="0"/>
              <a:t>1/9/2015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A4667-A1F0-4733-B7A3-A4A802EDA4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90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9FFF3-97FE-4C4F-9DB9-DC178923090C}" type="slidenum">
              <a:rPr lang="zh-HK" altLang="en-US" smtClean="0">
                <a:solidFill>
                  <a:prstClr val="black"/>
                </a:solidFill>
              </a:rPr>
              <a:pPr/>
              <a:t>1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30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A4667-A1F0-4733-B7A3-A4A802EDA406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1638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A4667-A1F0-4733-B7A3-A4A802EDA406}" type="slidenum">
              <a:rPr lang="zh-HK" altLang="en-US" smtClean="0"/>
              <a:t>16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569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819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19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 dirty="0">
              <a:solidFill>
                <a:srgbClr val="1C1C1C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 dirty="0">
              <a:solidFill>
                <a:srgbClr val="1C1C1C"/>
              </a:solidFill>
            </a:endParaRPr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27974C-DD83-4211-9D74-A1DBED37B130}" type="slidenum">
              <a:rPr lang="zh-TW" altLang="en-US">
                <a:solidFill>
                  <a:srgbClr val="1C1C1C"/>
                </a:solidFill>
              </a:rPr>
              <a:pPr/>
              <a:t>‹#›</a:t>
            </a:fld>
            <a:endParaRPr lang="en-US" altLang="zh-TW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0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1B3E5-7708-4BE4-9315-F0BA73814F55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0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F4148-E963-40EA-9AC3-0D3A1E6C095D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56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769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601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769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601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A57B37A-F938-4DEE-B025-4E44F275744B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19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10F34FF-89AA-4C97-812E-6551787C2338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56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1F1C9EF-B00B-4405-89FD-8581F6EB2A0F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61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601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601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14F5A14-DE38-4BB4-9928-D0717F763B9D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78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1DCFE-628D-4CE6-9324-B9AE596DFB2B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8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EFCD8-7367-4792-B3FD-395931F1E01F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1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BC76F-6FF1-4FDC-A5B4-58B75514FB54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C032-224F-4E0B-B37B-FD07C3E24330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2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0E0C6-5F32-44CF-9081-E95D7D69EBB1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9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42B56-CD46-4B6E-A44A-A3703F93D07E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9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1A4D6-8E5F-457B-9533-A3767F77374C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72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F42DB-FFF6-48CD-9D52-3FA6115A05CF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8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28DEA9-79AF-42F7-AA13-FC5F34A16651}" type="slidenum">
              <a:rPr lang="zh-TW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86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 smtClean="0"/>
              <a:t>Trajectory Simplification: On Minimizing the Direction-based Error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270" y="3688486"/>
            <a:ext cx="10775092" cy="2564029"/>
          </a:xfrm>
        </p:spPr>
        <p:txBody>
          <a:bodyPr/>
          <a:lstStyle/>
          <a:p>
            <a:r>
              <a:rPr lang="en-US" altLang="zh-HK" sz="2800" b="1" dirty="0" smtClean="0"/>
              <a:t>Cheng Long, </a:t>
            </a:r>
            <a:r>
              <a:rPr lang="en-US" altLang="zh-HK" sz="2800" dirty="0"/>
              <a:t>Hong Kong University of Science and Technology</a:t>
            </a:r>
          </a:p>
          <a:p>
            <a:r>
              <a:rPr lang="en-US" altLang="zh-HK" sz="2800" dirty="0"/>
              <a:t>Raymond Chi-Wing Wong, Hong Kong University of Science and Technology</a:t>
            </a:r>
          </a:p>
          <a:p>
            <a:r>
              <a:rPr lang="en-US" altLang="zh-HK" sz="2800" dirty="0" smtClean="0"/>
              <a:t>H. V. </a:t>
            </a:r>
            <a:r>
              <a:rPr lang="en-US" altLang="zh-HK" sz="2800" dirty="0" err="1" smtClean="0"/>
              <a:t>Jagadish</a:t>
            </a:r>
            <a:r>
              <a:rPr lang="en-US" altLang="zh-HK" sz="2800" dirty="0" smtClean="0"/>
              <a:t>, University of Michigan</a:t>
            </a:r>
          </a:p>
          <a:p>
            <a:endParaRPr lang="en-US" altLang="zh-HK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27974C-DD83-4211-9D74-A1DBED37B130}" type="slidenum">
              <a:rPr lang="zh-TW" altLang="en-US" smtClean="0">
                <a:solidFill>
                  <a:srgbClr val="1C1C1C"/>
                </a:solidFill>
              </a:rPr>
              <a:pPr/>
              <a:t>1</a:t>
            </a:fld>
            <a:endParaRPr lang="en-US" altLang="zh-TW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7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</a:t>
            </a:r>
            <a:r>
              <a:rPr lang="en-US" altLang="zh-TW" dirty="0" smtClean="0"/>
              <a:t>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1135" y="2270098"/>
            <a:ext cx="8091445" cy="267765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400" b="1" dirty="0" smtClean="0">
                <a:solidFill>
                  <a:srgbClr val="000000"/>
                </a:solidFill>
              </a:rPr>
              <a:t>Given: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An integer W;</a:t>
            </a:r>
          </a:p>
          <a:p>
            <a:pPr lvl="1"/>
            <a:r>
              <a:rPr lang="en-US" altLang="zh-CN" sz="24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400" dirty="0" smtClean="0">
                <a:solidFill>
                  <a:srgbClr val="000000"/>
                </a:solidFill>
              </a:rPr>
              <a:t>: A simplified trajectory T’ of T such that 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the number of positions in T’ is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400" dirty="0" smtClean="0">
                <a:solidFill>
                  <a:srgbClr val="000000"/>
                </a:solidFill>
              </a:rPr>
              <a:t> W, and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the error of T’ is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the smallest</a:t>
            </a:r>
          </a:p>
        </p:txBody>
      </p:sp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7767786" y="2914934"/>
            <a:ext cx="2620450" cy="932270"/>
          </a:xfrm>
          <a:prstGeom prst="wedgeRoundRectCallout">
            <a:avLst>
              <a:gd name="adj1" fmla="val -34836"/>
              <a:gd name="adj2" fmla="val 8368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>
                <a:solidFill>
                  <a:srgbClr val="000000"/>
                </a:solidFill>
              </a:rPr>
              <a:t>We have a storage budget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13" name="AutoShape 31"/>
          <p:cNvSpPr>
            <a:spLocks noChangeArrowheads="1"/>
          </p:cNvSpPr>
          <p:nvPr/>
        </p:nvSpPr>
        <p:spPr bwMode="auto">
          <a:xfrm>
            <a:off x="5611319" y="5085737"/>
            <a:ext cx="4776917" cy="847046"/>
          </a:xfrm>
          <a:prstGeom prst="wedgeRoundRectCallout">
            <a:avLst>
              <a:gd name="adj1" fmla="val -40106"/>
              <a:gd name="adj2" fmla="val -7491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>
                <a:solidFill>
                  <a:srgbClr val="000000"/>
                </a:solidFill>
              </a:rPr>
              <a:t>We want to protect the direction information as much as possible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93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3633" y="3288125"/>
            <a:ext cx="6875900" cy="163121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algn="ctr"/>
            <a:r>
              <a:rPr lang="en-US" altLang="zh-CN" sz="2800" dirty="0" smtClean="0">
                <a:solidFill>
                  <a:srgbClr val="333399"/>
                </a:solidFill>
              </a:rPr>
              <a:t>Algorithms For Min-Error</a:t>
            </a: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 smtClean="0">
              <a:solidFill>
                <a:srgbClr val="333399"/>
              </a:solidFill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5064107" y="3790166"/>
            <a:ext cx="1912650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Error-Search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7277228" y="3790167"/>
            <a:ext cx="1820473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Span-Search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869522" y="3790167"/>
            <a:ext cx="1894114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DP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>
            <a:off x="3510169" y="2162196"/>
            <a:ext cx="2019139" cy="945271"/>
          </a:xfrm>
          <a:prstGeom prst="wedgeRoundRectCallout">
            <a:avLst>
              <a:gd name="adj1" fmla="val -28832"/>
              <a:gd name="adj2" fmla="val 8045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2400" dirty="0"/>
          </a:p>
        </p:txBody>
      </p:sp>
      <p:sp>
        <p:nvSpPr>
          <p:cNvPr id="17" name="AutoShape 31"/>
          <p:cNvSpPr>
            <a:spLocks noChangeArrowheads="1"/>
          </p:cNvSpPr>
          <p:nvPr/>
        </p:nvSpPr>
        <p:spPr bwMode="auto">
          <a:xfrm>
            <a:off x="3510168" y="2162195"/>
            <a:ext cx="2019139" cy="945271"/>
          </a:xfrm>
          <a:prstGeom prst="wedgeRoundRectCallout">
            <a:avLst>
              <a:gd name="adj1" fmla="val 39434"/>
              <a:gd name="adj2" fmla="val 80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Exact Algorithms</a:t>
            </a:r>
            <a:endParaRPr lang="zh-TW" altLang="en-US" sz="2400" dirty="0"/>
          </a:p>
        </p:txBody>
      </p:sp>
      <p:sp>
        <p:nvSpPr>
          <p:cNvPr id="18" name="AutoShape 31"/>
          <p:cNvSpPr>
            <a:spLocks noChangeArrowheads="1"/>
          </p:cNvSpPr>
          <p:nvPr/>
        </p:nvSpPr>
        <p:spPr bwMode="auto">
          <a:xfrm>
            <a:off x="6590882" y="2162194"/>
            <a:ext cx="2019139" cy="945271"/>
          </a:xfrm>
          <a:prstGeom prst="wedgeRoundRectCallout">
            <a:avLst>
              <a:gd name="adj1" fmla="val 10333"/>
              <a:gd name="adj2" fmla="val 8582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err="1" smtClean="0"/>
              <a:t>ApproximateAlgorithm</a:t>
            </a:r>
            <a:endParaRPr lang="zh-TW" altLang="en-US" sz="2400" dirty="0"/>
          </a:p>
        </p:txBody>
      </p: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1762804" y="4940326"/>
            <a:ext cx="2213435" cy="945271"/>
          </a:xfrm>
          <a:prstGeom prst="wedgeRoundRectCallout">
            <a:avLst>
              <a:gd name="adj1" fmla="val 44546"/>
              <a:gd name="adj2" fmla="val -10119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O(W n</a:t>
            </a:r>
            <a:r>
              <a:rPr lang="en-US" altLang="zh-TW" sz="2400" baseline="30000" dirty="0" smtClean="0"/>
              <a:t>3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 smtClean="0"/>
              <a:t>Space: O(n</a:t>
            </a:r>
            <a:r>
              <a:rPr lang="en-US" altLang="zh-TW" sz="2400" baseline="30000" dirty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4196856" y="4940325"/>
            <a:ext cx="2943212" cy="945271"/>
          </a:xfrm>
          <a:prstGeom prst="wedgeRoundRectCallout">
            <a:avLst>
              <a:gd name="adj1" fmla="val -3169"/>
              <a:gd name="adj2" fmla="val -9474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O(C n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 log n)</a:t>
            </a:r>
          </a:p>
          <a:p>
            <a:r>
              <a:rPr lang="en-US" altLang="zh-TW" sz="2400" dirty="0" smtClean="0"/>
              <a:t>Space: O(n</a:t>
            </a:r>
            <a:r>
              <a:rPr lang="en-US" altLang="zh-TW" sz="2400" baseline="30000" dirty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23" name="AutoShape 31"/>
          <p:cNvSpPr>
            <a:spLocks noChangeArrowheads="1"/>
          </p:cNvSpPr>
          <p:nvPr/>
        </p:nvSpPr>
        <p:spPr bwMode="auto">
          <a:xfrm>
            <a:off x="7223470" y="4919341"/>
            <a:ext cx="2911130" cy="945271"/>
          </a:xfrm>
          <a:prstGeom prst="wedgeRoundRectCallout">
            <a:avLst>
              <a:gd name="adj1" fmla="val -3169"/>
              <a:gd name="adj2" fmla="val -9474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</a:t>
            </a:r>
            <a:r>
              <a:rPr lang="en-US" altLang="zh-TW" sz="2400" b="1" dirty="0" smtClean="0"/>
              <a:t>O(n log</a:t>
            </a:r>
            <a:r>
              <a:rPr lang="en-US" altLang="zh-TW" sz="2400" b="1" baseline="30000" dirty="0" smtClean="0"/>
              <a:t>2</a:t>
            </a:r>
            <a:r>
              <a:rPr lang="en-US" altLang="zh-TW" sz="2400" b="1" dirty="0" smtClean="0"/>
              <a:t> n)</a:t>
            </a:r>
          </a:p>
          <a:p>
            <a:r>
              <a:rPr lang="en-US" altLang="zh-TW" sz="2400" dirty="0" smtClean="0"/>
              <a:t>Space: </a:t>
            </a:r>
            <a:r>
              <a:rPr lang="en-US" altLang="zh-TW" sz="2400" b="1" dirty="0" smtClean="0"/>
              <a:t>O(n)</a:t>
            </a:r>
            <a:endParaRPr lang="zh-TW" altLang="en-US" sz="2400" b="1" dirty="0"/>
          </a:p>
        </p:txBody>
      </p:sp>
      <p:sp>
        <p:nvSpPr>
          <p:cNvPr id="26" name="AutoShape 31"/>
          <p:cNvSpPr>
            <a:spLocks noChangeArrowheads="1"/>
          </p:cNvSpPr>
          <p:nvPr/>
        </p:nvSpPr>
        <p:spPr bwMode="auto">
          <a:xfrm>
            <a:off x="7223470" y="5844697"/>
            <a:ext cx="2911130" cy="945271"/>
          </a:xfrm>
          <a:prstGeom prst="wedgeRoundRectCallout">
            <a:avLst>
              <a:gd name="adj1" fmla="val -13639"/>
              <a:gd name="adj2" fmla="val -6088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b="1" dirty="0" smtClean="0"/>
              <a:t>2-factor approximation</a:t>
            </a:r>
            <a:endParaRPr lang="zh-TW" altLang="en-US" sz="2400" b="1" dirty="0"/>
          </a:p>
        </p:txBody>
      </p:sp>
      <p:sp>
        <p:nvSpPr>
          <p:cNvPr id="27" name="Oval 28"/>
          <p:cNvSpPr>
            <a:spLocks noChangeArrowheads="1"/>
          </p:cNvSpPr>
          <p:nvPr/>
        </p:nvSpPr>
        <p:spPr bwMode="auto">
          <a:xfrm>
            <a:off x="7365126" y="3614733"/>
            <a:ext cx="1724537" cy="1231851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6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DP: A Sub-Problem Optimality Property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736560" y="3789000"/>
            <a:ext cx="1152008" cy="792008"/>
            <a:chOff x="5736560" y="3789000"/>
            <a:chExt cx="1152008" cy="792008"/>
          </a:xfrm>
          <a:solidFill>
            <a:schemeClr val="bg1">
              <a:lumMod val="85000"/>
            </a:schemeClr>
          </a:solidFill>
        </p:grpSpPr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72564" y="3861008"/>
            <a:ext cx="1080000" cy="1007992"/>
            <a:chOff x="5772564" y="3861008"/>
            <a:chExt cx="1080000" cy="1007992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5577764" y="3344413"/>
            <a:ext cx="1550398" cy="1204070"/>
            <a:chOff x="5692065" y="3354802"/>
            <a:chExt cx="1550398" cy="1204070"/>
          </a:xfrm>
        </p:grpSpPr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7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8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6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9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10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 flipV="1">
            <a:off x="5798023" y="3850463"/>
            <a:ext cx="1029082" cy="102908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3098204" y="3379052"/>
            <a:ext cx="2984501" cy="1872549"/>
            <a:chOff x="776686" y="4040731"/>
            <a:chExt cx="2984501" cy="1872549"/>
          </a:xfrm>
        </p:grpSpPr>
        <p:grpSp>
          <p:nvGrpSpPr>
            <p:cNvPr id="47" name="Group 46"/>
            <p:cNvGrpSpPr/>
            <p:nvPr/>
          </p:nvGrpSpPr>
          <p:grpSpPr>
            <a:xfrm>
              <a:off x="966896" y="4508679"/>
              <a:ext cx="2448552" cy="1054781"/>
              <a:chOff x="3288008" y="3850463"/>
              <a:chExt cx="2448552" cy="1054781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>
                <a:off x="3288008" y="4905244"/>
                <a:ext cx="64855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V="1">
                <a:off x="3998023" y="3850463"/>
                <a:ext cx="669082" cy="10293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718023" y="3850463"/>
                <a:ext cx="334541" cy="6585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5078023" y="4570463"/>
                <a:ext cx="309082" cy="3090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448568" y="4905004"/>
                <a:ext cx="2879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894888" y="4447216"/>
              <a:ext cx="2592568" cy="1152248"/>
              <a:chOff x="3216000" y="3789000"/>
              <a:chExt cx="2592568" cy="1152248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21600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93656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4656560" y="378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5016560" y="450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537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73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776686" y="4040731"/>
              <a:ext cx="2984501" cy="1872549"/>
              <a:chOff x="3212099" y="3392904"/>
              <a:chExt cx="2984501" cy="1872549"/>
            </a:xfrm>
          </p:grpSpPr>
          <p:sp>
            <p:nvSpPr>
              <p:cNvPr id="55" name="Text Box 20"/>
              <p:cNvSpPr txBox="1">
                <a:spLocks noChangeArrowheads="1"/>
              </p:cNvSpPr>
              <p:nvPr/>
            </p:nvSpPr>
            <p:spPr bwMode="auto">
              <a:xfrm>
                <a:off x="3212099" y="4875340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1</a:t>
                </a:r>
                <a:endParaRPr lang="en-US" altLang="zh-TW" baseline="-25000" dirty="0"/>
              </a:p>
            </p:txBody>
          </p:sp>
          <p:sp>
            <p:nvSpPr>
              <p:cNvPr id="56" name="Text Box 20"/>
              <p:cNvSpPr txBox="1">
                <a:spLocks noChangeArrowheads="1"/>
              </p:cNvSpPr>
              <p:nvPr/>
            </p:nvSpPr>
            <p:spPr bwMode="auto">
              <a:xfrm>
                <a:off x="3884045" y="4882267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2</a:t>
                </a:r>
                <a:endParaRPr lang="en-US" altLang="zh-TW" baseline="-25000" dirty="0"/>
              </a:p>
            </p:txBody>
          </p:sp>
          <p:sp>
            <p:nvSpPr>
              <p:cNvPr id="68" name="Text Box 20"/>
              <p:cNvSpPr txBox="1">
                <a:spLocks noChangeArrowheads="1"/>
              </p:cNvSpPr>
              <p:nvPr/>
            </p:nvSpPr>
            <p:spPr bwMode="auto">
              <a:xfrm>
                <a:off x="4607945" y="3392904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3</a:t>
                </a:r>
                <a:endParaRPr lang="en-US" altLang="zh-TW" baseline="-25000" dirty="0"/>
              </a:p>
            </p:txBody>
          </p:sp>
          <p:sp>
            <p:nvSpPr>
              <p:cNvPr id="69" name="Text Box 20"/>
              <p:cNvSpPr txBox="1">
                <a:spLocks noChangeArrowheads="1"/>
              </p:cNvSpPr>
              <p:nvPr/>
            </p:nvSpPr>
            <p:spPr bwMode="auto">
              <a:xfrm>
                <a:off x="4916208" y="4532440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4</a:t>
                </a:r>
                <a:endParaRPr lang="en-US" altLang="zh-TW" baseline="-25000" dirty="0"/>
              </a:p>
            </p:txBody>
          </p:sp>
          <p:sp>
            <p:nvSpPr>
              <p:cNvPr id="70" name="Text Box 20"/>
              <p:cNvSpPr txBox="1">
                <a:spLocks noChangeArrowheads="1"/>
              </p:cNvSpPr>
              <p:nvPr/>
            </p:nvSpPr>
            <p:spPr bwMode="auto">
              <a:xfrm>
                <a:off x="5335309" y="4889194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5</a:t>
                </a:r>
                <a:endParaRPr lang="en-US" altLang="zh-TW" baseline="-25000" dirty="0"/>
              </a:p>
            </p:txBody>
          </p:sp>
          <p:sp>
            <p:nvSpPr>
              <p:cNvPr id="71" name="Text Box 20"/>
              <p:cNvSpPr txBox="1">
                <a:spLocks noChangeArrowheads="1"/>
              </p:cNvSpPr>
              <p:nvPr/>
            </p:nvSpPr>
            <p:spPr bwMode="auto">
              <a:xfrm>
                <a:off x="5737092" y="4896121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6</a:t>
                </a:r>
                <a:endParaRPr lang="en-US" altLang="zh-TW" baseline="-25000" dirty="0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3277463" y="3850463"/>
            <a:ext cx="2469642" cy="1029322"/>
            <a:chOff x="3277463" y="3850463"/>
            <a:chExt cx="2469642" cy="1029322"/>
          </a:xfrm>
        </p:grpSpPr>
        <p:cxnSp>
          <p:nvCxnSpPr>
            <p:cNvPr id="84" name="Straight Connector 83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1143474" y="5348419"/>
            <a:ext cx="4117942" cy="12003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Instance 2: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Trajectory: 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-</a:t>
            </a:r>
            <a:r>
              <a:rPr lang="en-US" altLang="zh-TW" sz="2400" dirty="0"/>
              <a:t>…-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6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Budget: 3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143474" y="2181260"/>
            <a:ext cx="4117942" cy="12003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Instance 1: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Trajectory: 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-</a:t>
            </a:r>
            <a:r>
              <a:rPr lang="en-US" altLang="zh-TW" sz="2400" dirty="0"/>
              <a:t>…-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10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Budget: 4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142987" y="2181260"/>
            <a:ext cx="281247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>
                <a:solidFill>
                  <a:srgbClr val="7030A0"/>
                </a:solidFill>
              </a:rPr>
              <a:t>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1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3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6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10</a:t>
            </a:r>
            <a:r>
              <a:rPr lang="en-US" altLang="zh-CN" sz="2400" dirty="0" smtClean="0">
                <a:solidFill>
                  <a:srgbClr val="000000"/>
                </a:solidFill>
              </a:rPr>
              <a:t> is the optimal solution for Problem Instance 1</a:t>
            </a:r>
            <a:endParaRPr lang="en-US" altLang="zh-CN" sz="2400" baseline="-25000" dirty="0">
              <a:solidFill>
                <a:srgbClr val="000000"/>
              </a:solidFill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380780" y="3879717"/>
            <a:ext cx="2960146" cy="945271"/>
          </a:xfrm>
          <a:prstGeom prst="wedgeRoundRectCallout">
            <a:avLst>
              <a:gd name="adj1" fmla="val 894"/>
              <a:gd name="adj2" fmla="val 1100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b="1" dirty="0" smtClean="0"/>
              <a:t>Sub-problem</a:t>
            </a:r>
            <a:r>
              <a:rPr lang="en-US" altLang="zh-TW" sz="2400" dirty="0" smtClean="0"/>
              <a:t> of Problem Instance 1</a:t>
            </a:r>
            <a:endParaRPr lang="zh-TW" alt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8142987" y="5342220"/>
            <a:ext cx="281247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>
                <a:solidFill>
                  <a:srgbClr val="FF0000"/>
                </a:solidFill>
              </a:rPr>
              <a:t>p</a:t>
            </a:r>
            <a:r>
              <a:rPr lang="en-US" altLang="zh-CN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CN" sz="2400" dirty="0" smtClean="0">
                <a:solidFill>
                  <a:srgbClr val="FF000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zh-CN" sz="2400" dirty="0" smtClean="0">
                <a:solidFill>
                  <a:srgbClr val="FF000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FF0000"/>
                </a:solidFill>
              </a:rPr>
              <a:t>6</a:t>
            </a:r>
            <a:r>
              <a:rPr lang="en-US" altLang="zh-CN" sz="2400" dirty="0" smtClean="0">
                <a:solidFill>
                  <a:srgbClr val="000000"/>
                </a:solidFill>
              </a:rPr>
              <a:t> is the optimal solution for Problem Instance 2</a:t>
            </a:r>
            <a:endParaRPr lang="en-US" altLang="zh-CN" sz="2400" baseline="-25000" dirty="0">
              <a:solidFill>
                <a:srgbClr val="000000"/>
              </a:solidFill>
            </a:endParaRPr>
          </a:p>
        </p:txBody>
      </p:sp>
      <p:sp>
        <p:nvSpPr>
          <p:cNvPr id="51" name="AutoShape 31"/>
          <p:cNvSpPr>
            <a:spLocks noChangeArrowheads="1"/>
          </p:cNvSpPr>
          <p:nvPr/>
        </p:nvSpPr>
        <p:spPr bwMode="auto">
          <a:xfrm>
            <a:off x="7933138" y="3879717"/>
            <a:ext cx="2960146" cy="945271"/>
          </a:xfrm>
          <a:prstGeom prst="wedgeRoundRectCallout">
            <a:avLst>
              <a:gd name="adj1" fmla="val 7072"/>
              <a:gd name="adj2" fmla="val 1196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Could be verified </a:t>
            </a:r>
            <a:r>
              <a:rPr lang="en-US" altLang="zh-TW" sz="2400" b="1" dirty="0" smtClean="0"/>
              <a:t>by contradiction</a:t>
            </a:r>
            <a:endParaRPr lang="zh-TW" altLang="en-US" sz="2400" b="1" dirty="0"/>
          </a:p>
        </p:txBody>
      </p:sp>
      <p:grpSp>
        <p:nvGrpSpPr>
          <p:cNvPr id="58" name="Group 57"/>
          <p:cNvGrpSpPr/>
          <p:nvPr/>
        </p:nvGrpSpPr>
        <p:grpSpPr>
          <a:xfrm>
            <a:off x="3266918" y="3859723"/>
            <a:ext cx="2469642" cy="1029322"/>
            <a:chOff x="3277463" y="3850463"/>
            <a:chExt cx="2469642" cy="102932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70481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Error-Search: A Rough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0575" y="4507688"/>
            <a:ext cx="3564556" cy="1054781"/>
            <a:chOff x="3288008" y="3850463"/>
            <a:chExt cx="3564556" cy="105478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98567" y="4446225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80365" y="4001638"/>
            <a:ext cx="4030364" cy="1910651"/>
            <a:chOff x="3212099" y="3354802"/>
            <a:chExt cx="4030364" cy="1910651"/>
          </a:xfrm>
        </p:grpSpPr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69251" y="2141807"/>
            <a:ext cx="3741478" cy="156966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Feasible simplification:</a:t>
            </a:r>
          </a:p>
          <a:p>
            <a:pPr lvl="1"/>
            <a:r>
              <a:rPr lang="en-US" altLang="zh-CN" sz="2400" dirty="0" smtClean="0">
                <a:solidFill>
                  <a:srgbClr val="000000"/>
                </a:solidFill>
              </a:rPr>
              <a:t>A simplified trajectory with at most W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65056" y="3324747"/>
            <a:ext cx="3095212" cy="23083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All possible “feasible simplifications”:</a:t>
            </a:r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7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6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HK" sz="2400" dirty="0"/>
              <a:t>p</a:t>
            </a:r>
            <a:r>
              <a:rPr lang="en-US" altLang="zh-HK" sz="2400" baseline="-25000" dirty="0"/>
              <a:t>1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3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6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…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242150" y="3324747"/>
            <a:ext cx="3086250" cy="23083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Corresponding Errors (in radians):</a:t>
            </a:r>
          </a:p>
          <a:p>
            <a:pPr lvl="1"/>
            <a:r>
              <a:rPr lang="en-US" altLang="zh-CN" sz="2400" dirty="0"/>
              <a:t>1.305</a:t>
            </a:r>
          </a:p>
          <a:p>
            <a:pPr lvl="1"/>
            <a:r>
              <a:rPr lang="en-US" altLang="zh-CN" sz="2400" dirty="0"/>
              <a:t>1.305</a:t>
            </a:r>
          </a:p>
          <a:p>
            <a:pPr lvl="1"/>
            <a:r>
              <a:rPr lang="en-US" altLang="zh-CN" sz="2400" dirty="0" smtClean="0"/>
              <a:t>0.785</a:t>
            </a:r>
          </a:p>
          <a:p>
            <a:pPr lvl="1"/>
            <a:r>
              <a:rPr lang="en-US" altLang="zh-CN" sz="2400" dirty="0" smtClean="0"/>
              <a:t>…</a:t>
            </a:r>
            <a:endParaRPr lang="en-US" altLang="zh-CN" sz="2400" dirty="0"/>
          </a:p>
        </p:txBody>
      </p:sp>
      <p:sp>
        <p:nvSpPr>
          <p:cNvPr id="54" name="Oval 28"/>
          <p:cNvSpPr>
            <a:spLocks noChangeArrowheads="1"/>
          </p:cNvSpPr>
          <p:nvPr/>
        </p:nvSpPr>
        <p:spPr bwMode="auto">
          <a:xfrm>
            <a:off x="5255130" y="4039741"/>
            <a:ext cx="4803269" cy="838492"/>
          </a:xfrm>
          <a:prstGeom prst="ellips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srgbClr val="000000"/>
              </a:solidFill>
            </a:endParaRPr>
          </a:p>
        </p:txBody>
      </p:sp>
      <p:sp>
        <p:nvSpPr>
          <p:cNvPr id="56" name="AutoShape 31"/>
          <p:cNvSpPr>
            <a:spLocks noChangeArrowheads="1"/>
          </p:cNvSpPr>
          <p:nvPr/>
        </p:nvSpPr>
        <p:spPr bwMode="auto">
          <a:xfrm>
            <a:off x="5185158" y="5727623"/>
            <a:ext cx="2655007" cy="973215"/>
          </a:xfrm>
          <a:prstGeom prst="wedgeRoundRectCallout">
            <a:avLst>
              <a:gd name="adj1" fmla="val -9811"/>
              <a:gd name="adj2" fmla="val -1010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Size: O( </a:t>
            </a:r>
            <a:r>
              <a:rPr lang="en-US" altLang="zh-TW" sz="2400" dirty="0" err="1" smtClean="0"/>
              <a:t>n</a:t>
            </a:r>
            <a:r>
              <a:rPr lang="en-US" altLang="zh-TW" sz="2400" baseline="30000" dirty="0" err="1" smtClean="0"/>
              <a:t>W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57" name="AutoShape 31"/>
          <p:cNvSpPr>
            <a:spLocks noChangeArrowheads="1"/>
          </p:cNvSpPr>
          <p:nvPr/>
        </p:nvSpPr>
        <p:spPr bwMode="auto">
          <a:xfrm>
            <a:off x="8278707" y="5727623"/>
            <a:ext cx="2655007" cy="973215"/>
          </a:xfrm>
          <a:prstGeom prst="wedgeRoundRectCallout">
            <a:avLst>
              <a:gd name="adj1" fmla="val -14913"/>
              <a:gd name="adj2" fmla="val -1010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Size: bounded by O( n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5051809" y="177196"/>
            <a:ext cx="6276591" cy="255454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0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Given: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An integer W;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A simplified trajectory T’ of T such that 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the number of positions in T’ is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000" dirty="0" smtClean="0">
                <a:solidFill>
                  <a:srgbClr val="000000"/>
                </a:solidFill>
              </a:rPr>
              <a:t> W, and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the error of T’ is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the smallest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085675" y="1401273"/>
            <a:ext cx="6242725" cy="132343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feasible simplification with the smallest error</a:t>
            </a:r>
          </a:p>
          <a:p>
            <a:pPr marL="1257300" lvl="2" indent="-342900">
              <a:buFontTx/>
              <a:buChar char="-"/>
            </a:pP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55" name="AutoShape 31"/>
          <p:cNvSpPr>
            <a:spLocks noChangeArrowheads="1"/>
          </p:cNvSpPr>
          <p:nvPr/>
        </p:nvSpPr>
        <p:spPr bwMode="auto">
          <a:xfrm>
            <a:off x="4965056" y="2533853"/>
            <a:ext cx="6363344" cy="693384"/>
          </a:xfrm>
          <a:prstGeom prst="wedgeRoundRectCallout">
            <a:avLst>
              <a:gd name="adj1" fmla="val -4490"/>
              <a:gd name="adj2" fmla="val 16781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Multiple simplifications share the same error</a:t>
            </a:r>
            <a:endParaRPr lang="zh-TW" altLang="en-US" sz="2400" dirty="0"/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9748783" y="3743252"/>
            <a:ext cx="2369861" cy="1651708"/>
          </a:xfrm>
          <a:prstGeom prst="wedgeRoundRectCallout">
            <a:avLst>
              <a:gd name="adj1" fmla="val -69293"/>
              <a:gd name="adj2" fmla="val 9838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O(n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) possible segments in a simplified trajectory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2382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57" grpId="0" animBg="1"/>
      <p:bldP spid="55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Straight Connector 100"/>
          <p:cNvCxnSpPr/>
          <p:nvPr/>
        </p:nvCxnSpPr>
        <p:spPr>
          <a:xfrm>
            <a:off x="4718023" y="3850463"/>
            <a:ext cx="334541" cy="658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078023" y="4570463"/>
            <a:ext cx="309082" cy="309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448566" y="4905004"/>
            <a:ext cx="287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5016560" y="450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5376558" y="486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4718023" y="3850463"/>
            <a:ext cx="1029082" cy="102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0" name="Text Box 20"/>
          <p:cNvSpPr txBox="1">
            <a:spLocks noChangeArrowheads="1"/>
          </p:cNvSpPr>
          <p:nvPr/>
        </p:nvSpPr>
        <p:spPr bwMode="auto">
          <a:xfrm>
            <a:off x="4801907" y="4522051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4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sp>
        <p:nvSpPr>
          <p:cNvPr id="131" name="Text Box 20"/>
          <p:cNvSpPr txBox="1">
            <a:spLocks noChangeArrowheads="1"/>
          </p:cNvSpPr>
          <p:nvPr/>
        </p:nvSpPr>
        <p:spPr bwMode="auto">
          <a:xfrm>
            <a:off x="5221006" y="4878805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5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4487474" y="3382744"/>
            <a:ext cx="459509" cy="478493"/>
            <a:chOff x="10199161" y="3051439"/>
            <a:chExt cx="459508" cy="478493"/>
          </a:xfrm>
        </p:grpSpPr>
        <p:sp>
          <p:nvSpPr>
            <p:cNvPr id="139" name="Oval 138"/>
            <p:cNvSpPr/>
            <p:nvPr/>
          </p:nvSpPr>
          <p:spPr>
            <a:xfrm>
              <a:off x="10362077" y="3457924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0" name="Text Box 20"/>
            <p:cNvSpPr txBox="1">
              <a:spLocks noChangeArrowheads="1"/>
            </p:cNvSpPr>
            <p:nvPr/>
          </p:nvSpPr>
          <p:spPr bwMode="auto">
            <a:xfrm>
              <a:off x="10199161" y="305143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626215" y="4867858"/>
            <a:ext cx="459508" cy="386064"/>
            <a:chOff x="10224722" y="4085979"/>
            <a:chExt cx="459508" cy="386064"/>
          </a:xfrm>
        </p:grpSpPr>
        <p:sp>
          <p:nvSpPr>
            <p:cNvPr id="142" name="Oval 141"/>
            <p:cNvSpPr/>
            <p:nvPr/>
          </p:nvSpPr>
          <p:spPr>
            <a:xfrm>
              <a:off x="10338491" y="4085979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3" name="Text Box 20"/>
            <p:cNvSpPr txBox="1">
              <a:spLocks noChangeArrowheads="1"/>
            </p:cNvSpPr>
            <p:nvPr/>
          </p:nvSpPr>
          <p:spPr bwMode="auto">
            <a:xfrm>
              <a:off x="10224722" y="410271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1580424" y="3389140"/>
            <a:ext cx="1855354" cy="1858695"/>
            <a:chOff x="3097798" y="3382515"/>
            <a:chExt cx="1855354" cy="1858695"/>
          </a:xfrm>
        </p:grpSpPr>
        <p:cxnSp>
          <p:nvCxnSpPr>
            <p:cNvPr id="145" name="Straight Connector 14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1" name="Text Box 20"/>
            <p:cNvSpPr txBox="1">
              <a:spLocks noChangeArrowheads="1"/>
            </p:cNvSpPr>
            <p:nvPr/>
          </p:nvSpPr>
          <p:spPr bwMode="auto">
            <a:xfrm>
              <a:off x="3097798" y="48649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2" name="Text Box 20"/>
            <p:cNvSpPr txBox="1">
              <a:spLocks noChangeArrowheads="1"/>
            </p:cNvSpPr>
            <p:nvPr/>
          </p:nvSpPr>
          <p:spPr bwMode="auto">
            <a:xfrm>
              <a:off x="3769744" y="4871878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3" name="Text Box 20"/>
            <p:cNvSpPr txBox="1">
              <a:spLocks noChangeArrowheads="1"/>
            </p:cNvSpPr>
            <p:nvPr/>
          </p:nvSpPr>
          <p:spPr bwMode="auto">
            <a:xfrm>
              <a:off x="4493644" y="338251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7399937" y="3337789"/>
            <a:ext cx="1550398" cy="1910651"/>
            <a:chOff x="5577764" y="3344413"/>
            <a:chExt cx="1550398" cy="1910651"/>
          </a:xfrm>
        </p:grpSpPr>
        <p:cxnSp>
          <p:nvCxnSpPr>
            <p:cNvPr id="155" name="Straight Connector 154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Oval 158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65" name="Text Box 20"/>
            <p:cNvSpPr txBox="1">
              <a:spLocks noChangeArrowheads="1"/>
            </p:cNvSpPr>
            <p:nvPr/>
          </p:nvSpPr>
          <p:spPr bwMode="auto">
            <a:xfrm>
              <a:off x="5622791" y="4885732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6" name="Text Box 20"/>
            <p:cNvSpPr txBox="1">
              <a:spLocks noChangeArrowheads="1"/>
            </p:cNvSpPr>
            <p:nvPr/>
          </p:nvSpPr>
          <p:spPr bwMode="auto">
            <a:xfrm>
              <a:off x="5577764" y="405099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7" name="Text Box 20"/>
            <p:cNvSpPr txBox="1">
              <a:spLocks noChangeArrowheads="1"/>
            </p:cNvSpPr>
            <p:nvPr/>
          </p:nvSpPr>
          <p:spPr bwMode="auto">
            <a:xfrm>
              <a:off x="5927589" y="36942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8" name="Text Box 20"/>
            <p:cNvSpPr txBox="1">
              <a:spLocks noChangeArrowheads="1"/>
            </p:cNvSpPr>
            <p:nvPr/>
          </p:nvSpPr>
          <p:spPr bwMode="auto">
            <a:xfrm>
              <a:off x="6641099" y="41791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9" name="Text Box 20"/>
            <p:cNvSpPr txBox="1">
              <a:spLocks noChangeArrowheads="1"/>
            </p:cNvSpPr>
            <p:nvPr/>
          </p:nvSpPr>
          <p:spPr bwMode="auto">
            <a:xfrm>
              <a:off x="6575289" y="3344413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Span-Search: The Main Idea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770634" y="3838536"/>
            <a:ext cx="6917299" cy="1079168"/>
            <a:chOff x="1770634" y="3838536"/>
            <a:chExt cx="6917299" cy="1079168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770634" y="4911869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81"/>
            <p:cNvGrpSpPr/>
            <p:nvPr/>
          </p:nvGrpSpPr>
          <p:grpSpPr>
            <a:xfrm>
              <a:off x="2491194" y="3838536"/>
              <a:ext cx="6196739" cy="1079168"/>
              <a:chOff x="2491194" y="3838536"/>
              <a:chExt cx="6196739" cy="1079168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flipV="1">
                <a:off x="2491194" y="3838536"/>
                <a:ext cx="669082" cy="102932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4730723" y="3863163"/>
                <a:ext cx="334541" cy="658537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090723" y="4583163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5461268" y="4917704"/>
                <a:ext cx="28799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V="1">
                <a:off x="7594737" y="4556294"/>
                <a:ext cx="0" cy="28799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V="1">
                <a:off x="7640038" y="4185018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8001286" y="4168934"/>
                <a:ext cx="64799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8687933" y="3838536"/>
                <a:ext cx="0" cy="28799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2491457" y="5309157"/>
            <a:ext cx="1680874" cy="1407950"/>
            <a:chOff x="2491457" y="5373325"/>
            <a:chExt cx="1680874" cy="1407950"/>
          </a:xfrm>
        </p:grpSpPr>
        <p:grpSp>
          <p:nvGrpSpPr>
            <p:cNvPr id="91" name="Group 90"/>
            <p:cNvGrpSpPr/>
            <p:nvPr/>
          </p:nvGrpSpPr>
          <p:grpSpPr>
            <a:xfrm>
              <a:off x="2491457" y="5373325"/>
              <a:ext cx="1680874" cy="1407950"/>
              <a:chOff x="6889970" y="3352800"/>
              <a:chExt cx="1680874" cy="1407950"/>
            </a:xfrm>
          </p:grpSpPr>
          <p:cxnSp>
            <p:nvCxnSpPr>
              <p:cNvPr id="92" name="Straight Arrow Connector 91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4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5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6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7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12000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8" name="Straight Connector 97"/>
            <p:cNvCxnSpPr/>
            <p:nvPr/>
          </p:nvCxnSpPr>
          <p:spPr>
            <a:xfrm>
              <a:off x="2976270" y="6269250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3003425" y="5721165"/>
              <a:ext cx="337125" cy="518637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Arc 101"/>
          <p:cNvSpPr/>
          <p:nvPr/>
        </p:nvSpPr>
        <p:spPr>
          <a:xfrm>
            <a:off x="3092822" y="5799603"/>
            <a:ext cx="411794" cy="509546"/>
          </a:xfrm>
          <a:prstGeom prst="arc">
            <a:avLst>
              <a:gd name="adj1" fmla="val 15958436"/>
              <a:gd name="adj2" fmla="val 2438303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sp>
        <p:nvSpPr>
          <p:cNvPr id="113" name="Arc 112"/>
          <p:cNvSpPr/>
          <p:nvPr/>
        </p:nvSpPr>
        <p:spPr>
          <a:xfrm>
            <a:off x="6638146" y="6019239"/>
            <a:ext cx="411794" cy="509546"/>
          </a:xfrm>
          <a:prstGeom prst="arc">
            <a:avLst>
              <a:gd name="adj1" fmla="val 21495369"/>
              <a:gd name="adj2" fmla="val 5224206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233979" y="5349220"/>
            <a:ext cx="1680874" cy="1407950"/>
            <a:chOff x="5977307" y="5413388"/>
            <a:chExt cx="1680874" cy="1407950"/>
          </a:xfrm>
        </p:grpSpPr>
        <p:grpSp>
          <p:nvGrpSpPr>
            <p:cNvPr id="103" name="Group 102"/>
            <p:cNvGrpSpPr/>
            <p:nvPr/>
          </p:nvGrpSpPr>
          <p:grpSpPr>
            <a:xfrm>
              <a:off x="5977307" y="5413388"/>
              <a:ext cx="1680874" cy="1407950"/>
              <a:chOff x="6889970" y="3352800"/>
              <a:chExt cx="1680874" cy="1407950"/>
            </a:xfrm>
          </p:grpSpPr>
          <p:cxnSp>
            <p:nvCxnSpPr>
              <p:cNvPr id="104" name="Straight Arrow Connector 103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6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7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8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8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9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6" name="Straight Connector 115"/>
            <p:cNvCxnSpPr/>
            <p:nvPr/>
          </p:nvCxnSpPr>
          <p:spPr>
            <a:xfrm>
              <a:off x="6489815" y="6338180"/>
              <a:ext cx="223474" cy="439904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454339" y="6292633"/>
              <a:ext cx="439136" cy="439136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461455" y="6304990"/>
              <a:ext cx="55068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AutoShape 31"/>
          <p:cNvSpPr>
            <a:spLocks noChangeArrowheads="1"/>
          </p:cNvSpPr>
          <p:nvPr/>
        </p:nvSpPr>
        <p:spPr bwMode="auto">
          <a:xfrm>
            <a:off x="685316" y="5333100"/>
            <a:ext cx="2042486" cy="874227"/>
          </a:xfrm>
          <a:prstGeom prst="wedgeRoundRectCallout">
            <a:avLst>
              <a:gd name="adj1" fmla="val 84691"/>
              <a:gd name="adj2" fmla="val 1751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Span of </a:t>
            </a:r>
          </a:p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3</a:t>
            </a:r>
            <a:endParaRPr lang="zh-TW" altLang="en-US" sz="2400" baseline="-25000" dirty="0"/>
          </a:p>
        </p:txBody>
      </p:sp>
      <p:sp>
        <p:nvSpPr>
          <p:cNvPr id="120" name="AutoShape 31"/>
          <p:cNvSpPr>
            <a:spLocks noChangeArrowheads="1"/>
          </p:cNvSpPr>
          <p:nvPr/>
        </p:nvSpPr>
        <p:spPr bwMode="auto">
          <a:xfrm>
            <a:off x="4487473" y="5327546"/>
            <a:ext cx="2015815" cy="926720"/>
          </a:xfrm>
          <a:prstGeom prst="wedgeRoundRectCallout">
            <a:avLst>
              <a:gd name="adj1" fmla="val 76401"/>
              <a:gd name="adj2" fmla="val 561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Span of </a:t>
            </a:r>
          </a:p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3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4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5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6</a:t>
            </a:r>
            <a:endParaRPr lang="zh-TW" altLang="en-US" sz="2400" baseline="-25000" dirty="0"/>
          </a:p>
        </p:txBody>
      </p:sp>
      <p:sp>
        <p:nvSpPr>
          <p:cNvPr id="128" name="Arc 127"/>
          <p:cNvSpPr/>
          <p:nvPr/>
        </p:nvSpPr>
        <p:spPr>
          <a:xfrm>
            <a:off x="10018320" y="5889031"/>
            <a:ext cx="411794" cy="509546"/>
          </a:xfrm>
          <a:prstGeom prst="arc">
            <a:avLst>
              <a:gd name="adj1" fmla="val 15564264"/>
              <a:gd name="adj2" fmla="val 1265013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651281" y="5304341"/>
            <a:ext cx="1680874" cy="1407950"/>
            <a:chOff x="9651281" y="5368509"/>
            <a:chExt cx="1680874" cy="1407950"/>
          </a:xfrm>
        </p:grpSpPr>
        <p:grpSp>
          <p:nvGrpSpPr>
            <p:cNvPr id="121" name="Group 120"/>
            <p:cNvGrpSpPr/>
            <p:nvPr/>
          </p:nvGrpSpPr>
          <p:grpSpPr>
            <a:xfrm>
              <a:off x="9651281" y="5368509"/>
              <a:ext cx="1680874" cy="1407950"/>
              <a:chOff x="6889970" y="3352800"/>
              <a:chExt cx="1680874" cy="1407950"/>
            </a:xfrm>
          </p:grpSpPr>
          <p:cxnSp>
            <p:nvCxnSpPr>
              <p:cNvPr id="122" name="Straight Arrow Connector 121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Arrow Connector 122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4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4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5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5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b="-12000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6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7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7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2" name="Straight Connector 131"/>
            <p:cNvCxnSpPr/>
            <p:nvPr/>
          </p:nvCxnSpPr>
          <p:spPr>
            <a:xfrm>
              <a:off x="10135429" y="6260111"/>
              <a:ext cx="55068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10171950" y="5720522"/>
              <a:ext cx="0" cy="51928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V="1">
              <a:off x="10164997" y="5831812"/>
              <a:ext cx="433252" cy="43325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AutoShape 31"/>
          <p:cNvSpPr>
            <a:spLocks noChangeArrowheads="1"/>
          </p:cNvSpPr>
          <p:nvPr/>
        </p:nvSpPr>
        <p:spPr bwMode="auto">
          <a:xfrm>
            <a:off x="7678727" y="5265172"/>
            <a:ext cx="2291539" cy="941743"/>
          </a:xfrm>
          <a:prstGeom prst="wedgeRoundRectCallout">
            <a:avLst>
              <a:gd name="adj1" fmla="val 65582"/>
              <a:gd name="adj2" fmla="val 2393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Span of </a:t>
            </a:r>
          </a:p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6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7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8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9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10</a:t>
            </a:r>
            <a:endParaRPr lang="zh-TW" altLang="en-US" sz="2400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004057" y="2770196"/>
            <a:ext cx="7595767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/>
              <a:t>Span of T’ = the </a:t>
            </a:r>
            <a:r>
              <a:rPr lang="en-US" altLang="zh-CN" sz="2400" b="1" dirty="0" smtClean="0"/>
              <a:t>max</a:t>
            </a:r>
            <a:r>
              <a:rPr lang="en-US" altLang="zh-CN" sz="2400" dirty="0" smtClean="0"/>
              <a:t> of its sub-trajectories’ span</a:t>
            </a:r>
            <a:endParaRPr lang="zh-CN" altLang="en-US" sz="2400" dirty="0"/>
          </a:p>
        </p:txBody>
      </p:sp>
      <p:sp>
        <p:nvSpPr>
          <p:cNvPr id="170" name="TextBox 169"/>
          <p:cNvSpPr txBox="1"/>
          <p:nvPr/>
        </p:nvSpPr>
        <p:spPr>
          <a:xfrm>
            <a:off x="1006662" y="2191553"/>
            <a:ext cx="7593163" cy="47682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The “span” of a simplified trajectory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13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13" grpId="0" animBg="1"/>
      <p:bldP spid="119" grpId="0" animBg="1"/>
      <p:bldP spid="120" grpId="0" animBg="1"/>
      <p:bldP spid="128" grpId="0" animBg="1"/>
      <p:bldP spid="136" grpId="0" animBg="1"/>
      <p:bldP spid="1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Span-Search: The Main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0831" y="2169662"/>
            <a:ext cx="8782456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A Property:</a:t>
            </a:r>
          </a:p>
          <a:p>
            <a:pPr lvl="1"/>
            <a:r>
              <a:rPr lang="en-US" altLang="zh-CN" sz="2400" dirty="0" smtClean="0">
                <a:solidFill>
                  <a:srgbClr val="000000"/>
                </a:solidFill>
              </a:rPr>
              <a:t>A </a:t>
            </a:r>
            <a:r>
              <a:rPr lang="en-US" altLang="zh-CN" sz="2400" dirty="0">
                <a:solidFill>
                  <a:srgbClr val="000000"/>
                </a:solidFill>
              </a:rPr>
              <a:t>simplified trajectory has its </a:t>
            </a:r>
            <a:r>
              <a:rPr lang="en-US" altLang="zh-CN" sz="2400" b="1" dirty="0">
                <a:solidFill>
                  <a:srgbClr val="000000"/>
                </a:solidFill>
              </a:rPr>
              <a:t>span</a:t>
            </a:r>
            <a:r>
              <a:rPr lang="en-US" altLang="zh-CN" sz="2400" dirty="0">
                <a:solidFill>
                  <a:srgbClr val="000000"/>
                </a:solidFill>
              </a:rPr>
              <a:t> at most </a:t>
            </a:r>
            <a:r>
              <a:rPr lang="en-US" altLang="zh-CN" sz="2400" b="1" dirty="0">
                <a:solidFill>
                  <a:srgbClr val="000000"/>
                </a:solidFill>
              </a:rPr>
              <a:t>twice</a:t>
            </a:r>
            <a:r>
              <a:rPr lang="en-US" altLang="zh-CN" sz="2400" dirty="0">
                <a:solidFill>
                  <a:srgbClr val="000000"/>
                </a:solidFill>
              </a:rPr>
              <a:t> its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error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3921794" y="3728186"/>
            <a:ext cx="1820473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Span-Search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0831" y="4902578"/>
            <a:ext cx="8318702" cy="156966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Analysis of Span-Search: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Span-Search is a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2-factor</a:t>
            </a:r>
            <a:r>
              <a:rPr lang="en-US" altLang="zh-CN" sz="2400" dirty="0" smtClean="0">
                <a:solidFill>
                  <a:srgbClr val="000000"/>
                </a:solidFill>
              </a:rPr>
              <a:t> approximation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b="1" dirty="0" smtClean="0">
                <a:solidFill>
                  <a:srgbClr val="000000"/>
                </a:solidFill>
              </a:rPr>
              <a:t>O(n log</a:t>
            </a:r>
            <a:r>
              <a:rPr lang="en-US" altLang="zh-CN" sz="2400" b="1" baseline="30000" dirty="0" smtClean="0">
                <a:solidFill>
                  <a:srgbClr val="000000"/>
                </a:solidFill>
              </a:rPr>
              <a:t>2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n)</a:t>
            </a:r>
            <a:r>
              <a:rPr lang="en-US" altLang="zh-CN" sz="2400" dirty="0" smtClean="0">
                <a:solidFill>
                  <a:srgbClr val="000000"/>
                </a:solidFill>
              </a:rPr>
              <a:t> time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b="1" dirty="0" smtClean="0">
                <a:solidFill>
                  <a:srgbClr val="000000"/>
                </a:solidFill>
              </a:rPr>
              <a:t>O(n)</a:t>
            </a:r>
            <a:r>
              <a:rPr lang="en-US" altLang="zh-CN" sz="2400" dirty="0" smtClean="0">
                <a:solidFill>
                  <a:srgbClr val="000000"/>
                </a:solidFill>
              </a:rPr>
              <a:t> space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  <p:sp>
        <p:nvSpPr>
          <p:cNvPr id="9" name="Parallelogram 8"/>
          <p:cNvSpPr/>
          <p:nvPr/>
        </p:nvSpPr>
        <p:spPr>
          <a:xfrm>
            <a:off x="1086874" y="3728187"/>
            <a:ext cx="2336800" cy="830997"/>
          </a:xfrm>
          <a:prstGeom prst="parallelogram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400" dirty="0" smtClean="0">
                <a:solidFill>
                  <a:srgbClr val="000000"/>
                </a:solidFill>
              </a:rPr>
              <a:t>A trajectory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1" name="Parallelogram 10"/>
          <p:cNvSpPr/>
          <p:nvPr/>
        </p:nvSpPr>
        <p:spPr>
          <a:xfrm>
            <a:off x="6238939" y="3728186"/>
            <a:ext cx="3969660" cy="830997"/>
          </a:xfrm>
          <a:prstGeom prst="parallelogram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400" dirty="0" smtClean="0">
                <a:solidFill>
                  <a:srgbClr val="000000"/>
                </a:solidFill>
              </a:rPr>
              <a:t>A simplified trajectory with smallest span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>
            <a:off x="3319799" y="4143686"/>
            <a:ext cx="57332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42267" y="4136479"/>
            <a:ext cx="58926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9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Experiments: Settings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Datasets: </a:t>
            </a:r>
          </a:p>
          <a:p>
            <a:pPr lvl="1"/>
            <a:r>
              <a:rPr lang="en-US" altLang="zh-HK" dirty="0" err="1" smtClean="0"/>
              <a:t>Geolife</a:t>
            </a:r>
            <a:r>
              <a:rPr lang="en-US" altLang="zh-HK" dirty="0"/>
              <a:t> </a:t>
            </a:r>
            <a:r>
              <a:rPr lang="en-US" altLang="zh-HK" dirty="0" smtClean="0"/>
              <a:t>and T-Drive</a:t>
            </a:r>
          </a:p>
          <a:p>
            <a:r>
              <a:rPr lang="en-US" altLang="zh-CN" dirty="0" smtClean="0"/>
              <a:t>Algorithms</a:t>
            </a:r>
          </a:p>
          <a:p>
            <a:pPr lvl="1"/>
            <a:r>
              <a:rPr lang="en-US" altLang="zh-HK" dirty="0" smtClean="0"/>
              <a:t>Exact: </a:t>
            </a:r>
            <a:r>
              <a:rPr lang="en-US" altLang="zh-HK" b="1" dirty="0" smtClean="0"/>
              <a:t>DP</a:t>
            </a:r>
            <a:r>
              <a:rPr lang="en-US" altLang="zh-HK" dirty="0" smtClean="0"/>
              <a:t> and </a:t>
            </a:r>
            <a:r>
              <a:rPr lang="en-US" altLang="zh-HK" b="1" dirty="0" smtClean="0"/>
              <a:t>Error-Search</a:t>
            </a:r>
          </a:p>
          <a:p>
            <a:pPr lvl="1"/>
            <a:r>
              <a:rPr lang="en-US" altLang="zh-HK" dirty="0" smtClean="0"/>
              <a:t>Approximate: </a:t>
            </a:r>
            <a:r>
              <a:rPr lang="en-US" altLang="zh-HK" b="1" dirty="0" smtClean="0"/>
              <a:t>Span-Search</a:t>
            </a:r>
          </a:p>
          <a:p>
            <a:r>
              <a:rPr lang="en-US" altLang="zh-HK" dirty="0" smtClean="0"/>
              <a:t>Experiments</a:t>
            </a:r>
          </a:p>
          <a:p>
            <a:pPr lvl="1"/>
            <a:r>
              <a:rPr lang="en-US" altLang="zh-HK" dirty="0" smtClean="0"/>
              <a:t>DPTS vs. </a:t>
            </a:r>
            <a:r>
              <a:rPr lang="en-US" altLang="zh-HK" b="1" dirty="0" smtClean="0"/>
              <a:t>Wavelet Transformation</a:t>
            </a:r>
          </a:p>
          <a:p>
            <a:pPr lvl="1"/>
            <a:r>
              <a:rPr lang="en-US" altLang="zh-HK" dirty="0" smtClean="0"/>
              <a:t>Performance 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20500"/>
              </p:ext>
            </p:extLst>
          </p:nvPr>
        </p:nvGraphicFramePr>
        <p:xfrm>
          <a:off x="5539317" y="1676401"/>
          <a:ext cx="6400800" cy="2127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203"/>
                <a:gridCol w="1126133"/>
                <a:gridCol w="1586164"/>
                <a:gridCol w="2400300"/>
              </a:tblGrid>
              <a:tr h="1050229">
                <a:tc>
                  <a:txBody>
                    <a:bodyPr/>
                    <a:lstStyle/>
                    <a:p>
                      <a:pPr algn="ctr"/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# of trajectories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Total # of positions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Average # of positions</a:t>
                      </a:r>
                      <a:r>
                        <a:rPr lang="en-US" altLang="zh-HK" sz="2400" baseline="0" dirty="0" smtClean="0"/>
                        <a:t> / trajectory</a:t>
                      </a:r>
                      <a:endParaRPr lang="zh-HK" altLang="en-US" sz="2400" dirty="0"/>
                    </a:p>
                  </a:txBody>
                  <a:tcPr/>
                </a:tc>
              </a:tr>
              <a:tr h="403934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err="1" smtClean="0"/>
                        <a:t>Geolife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18K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25M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1K</a:t>
                      </a:r>
                      <a:endParaRPr lang="zh-HK" altLang="en-US" sz="2400" dirty="0"/>
                    </a:p>
                  </a:txBody>
                  <a:tcPr/>
                </a:tc>
              </a:tr>
              <a:tr h="481317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T-Drive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10K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18M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2K</a:t>
                      </a:r>
                      <a:endParaRPr lang="zh-HK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5539317" y="4781050"/>
            <a:ext cx="5049170" cy="578459"/>
          </a:xfrm>
          <a:prstGeom prst="wedgeRoundRectCallout">
            <a:avLst>
              <a:gd name="adj1" fmla="val -30890"/>
              <a:gd name="adj2" fmla="val -7855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Compared with</a:t>
            </a:r>
            <a:r>
              <a:rPr lang="en-US" altLang="zh-TW" sz="2400" dirty="0" smtClean="0"/>
              <a:t> </a:t>
            </a:r>
            <a:r>
              <a:rPr lang="en-US" altLang="zh-TW" sz="2400" b="1" dirty="0" smtClean="0"/>
              <a:t>Douglas-</a:t>
            </a:r>
            <a:r>
              <a:rPr lang="en-US" altLang="zh-TW" sz="2400" b="1" dirty="0" err="1" smtClean="0"/>
              <a:t>Peucker</a:t>
            </a:r>
            <a:endParaRPr lang="zh-TW" alt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33797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Experiments: </a:t>
            </a:r>
            <a:r>
              <a:rPr lang="en-US" altLang="zh-HK" dirty="0" smtClean="0"/>
              <a:t>Results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077" y="2215792"/>
            <a:ext cx="4645741" cy="3216282"/>
          </a:xfrm>
          <a:prstGeom prst="rect">
            <a:avLst/>
          </a:prstGeom>
        </p:spPr>
      </p:pic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605210" y="5007410"/>
            <a:ext cx="1326364" cy="578459"/>
          </a:xfrm>
          <a:prstGeom prst="wedgeRoundRectCallout">
            <a:avLst>
              <a:gd name="adj1" fmla="val -6891"/>
              <a:gd name="adj2" fmla="val -7485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</a:t>
            </a:r>
            <a:endParaRPr lang="zh-TW" altLang="en-US" sz="2400" baseline="-25000" dirty="0"/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727116" y="5585869"/>
            <a:ext cx="3837698" cy="513575"/>
          </a:xfrm>
          <a:prstGeom prst="wedgeRoundRectCallout">
            <a:avLst>
              <a:gd name="adj1" fmla="val 19974"/>
              <a:gd name="adj2" fmla="val -960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Budget </a:t>
            </a:r>
            <a:r>
              <a:rPr lang="en-US" altLang="zh-TW" sz="2400" dirty="0" smtClean="0"/>
              <a:t>W (in terms of %</a:t>
            </a:r>
            <a:r>
              <a:rPr lang="en-US" altLang="zh-TW" sz="2400" dirty="0" smtClean="0"/>
              <a:t>)</a:t>
            </a:r>
            <a:endParaRPr lang="zh-TW" altLang="en-US" sz="2400" baseline="-25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672608" y="2963529"/>
            <a:ext cx="670356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084804" y="4615047"/>
            <a:ext cx="3466142" cy="139839"/>
            <a:chOff x="4506385" y="5380198"/>
            <a:chExt cx="5575414" cy="16372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4506385" y="5380198"/>
              <a:ext cx="477095" cy="6932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983480" y="5449518"/>
              <a:ext cx="477095" cy="45242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455931" y="5494759"/>
              <a:ext cx="574784" cy="3785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000567" y="5521299"/>
              <a:ext cx="537393" cy="2262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537961" y="5543920"/>
              <a:ext cx="3543838" cy="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624" y="2466718"/>
            <a:ext cx="4752524" cy="3022020"/>
          </a:xfrm>
          <a:prstGeom prst="rect">
            <a:avLst/>
          </a:prstGeom>
        </p:spPr>
      </p:pic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5271348" y="5122137"/>
            <a:ext cx="2038028" cy="578459"/>
          </a:xfrm>
          <a:prstGeom prst="wedgeRoundRectCallout">
            <a:avLst>
              <a:gd name="adj1" fmla="val 15818"/>
              <a:gd name="adj2" fmla="val -11204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Running time</a:t>
            </a:r>
            <a:endParaRPr lang="zh-TW" altLang="en-US" sz="2400" baseline="-25000" dirty="0"/>
          </a:p>
        </p:txBody>
      </p:sp>
      <p:sp>
        <p:nvSpPr>
          <p:cNvPr id="23" name="AutoShape 31"/>
          <p:cNvSpPr>
            <a:spLocks noChangeArrowheads="1"/>
          </p:cNvSpPr>
          <p:nvPr/>
        </p:nvSpPr>
        <p:spPr bwMode="auto">
          <a:xfrm>
            <a:off x="5550946" y="5700596"/>
            <a:ext cx="4383813" cy="578459"/>
          </a:xfrm>
          <a:prstGeom prst="wedgeRoundRectCallout">
            <a:avLst>
              <a:gd name="adj1" fmla="val 26995"/>
              <a:gd name="adj2" fmla="val -8678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# of positions in the trajectory</a:t>
            </a:r>
            <a:endParaRPr lang="zh-TW" alt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272017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Experiments: Results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18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2562225"/>
            <a:ext cx="4331953" cy="2847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556" y="2562225"/>
            <a:ext cx="4912846" cy="303561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52105" y="3017998"/>
            <a:ext cx="84285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52105" y="3185638"/>
            <a:ext cx="842855" cy="0"/>
          </a:xfrm>
          <a:prstGeom prst="line">
            <a:avLst/>
          </a:prstGeom>
          <a:ln w="571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69865" y="4221958"/>
            <a:ext cx="3525095" cy="0"/>
          </a:xfrm>
          <a:prstGeom prst="line">
            <a:avLst/>
          </a:prstGeom>
          <a:ln w="571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869865" y="4389598"/>
            <a:ext cx="3525095" cy="213360"/>
            <a:chOff x="1869865" y="4389598"/>
            <a:chExt cx="3525095" cy="21336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1869865" y="4465320"/>
              <a:ext cx="903815" cy="137638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745380" y="4396740"/>
              <a:ext cx="887032" cy="7620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632412" y="4401029"/>
              <a:ext cx="919693" cy="2619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4513685" y="4389598"/>
              <a:ext cx="881275" cy="40244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9687985" y="2987996"/>
            <a:ext cx="84285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569625" y="3296608"/>
            <a:ext cx="3046041" cy="783425"/>
            <a:chOff x="7569625" y="3296608"/>
            <a:chExt cx="3046041" cy="783425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7569625" y="3840480"/>
              <a:ext cx="675215" cy="239553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8244840" y="3688080"/>
              <a:ext cx="685800" cy="132637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8930640" y="3474720"/>
              <a:ext cx="960120" cy="21336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9890760" y="3296608"/>
              <a:ext cx="724906" cy="178112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AutoShape 31"/>
          <p:cNvSpPr>
            <a:spLocks noChangeArrowheads="1"/>
          </p:cNvSpPr>
          <p:nvPr/>
        </p:nvSpPr>
        <p:spPr bwMode="auto">
          <a:xfrm>
            <a:off x="285911" y="5239598"/>
            <a:ext cx="2038028" cy="578459"/>
          </a:xfrm>
          <a:prstGeom prst="wedgeRoundRectCallout">
            <a:avLst>
              <a:gd name="adj1" fmla="val -3273"/>
              <a:gd name="adj2" fmla="val -18535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err="1" smtClean="0"/>
              <a:t>Appro</a:t>
            </a:r>
            <a:r>
              <a:rPr lang="en-US" altLang="zh-TW" sz="2400" dirty="0" smtClean="0"/>
              <a:t>. factor</a:t>
            </a:r>
            <a:endParaRPr lang="zh-TW" altLang="en-US" sz="2400" baseline="-25000" dirty="0"/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980281" y="5798716"/>
            <a:ext cx="1793399" cy="578459"/>
          </a:xfrm>
          <a:prstGeom prst="wedgeRoundRectCallout">
            <a:avLst>
              <a:gd name="adj1" fmla="val 42440"/>
              <a:gd name="adj2" fmla="val -1563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Budget W</a:t>
            </a:r>
            <a:endParaRPr lang="zh-TW" altLang="en-US" sz="2400" baseline="-25000" dirty="0"/>
          </a:p>
        </p:txBody>
      </p:sp>
      <p:sp>
        <p:nvSpPr>
          <p:cNvPr id="50" name="AutoShape 31"/>
          <p:cNvSpPr>
            <a:spLocks noChangeArrowheads="1"/>
          </p:cNvSpPr>
          <p:nvPr/>
        </p:nvSpPr>
        <p:spPr bwMode="auto">
          <a:xfrm>
            <a:off x="5064822" y="5239598"/>
            <a:ext cx="2038028" cy="578459"/>
          </a:xfrm>
          <a:prstGeom prst="wedgeRoundRectCallout">
            <a:avLst>
              <a:gd name="adj1" fmla="val 18413"/>
              <a:gd name="adj2" fmla="val -10895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Run. time</a:t>
            </a:r>
            <a:endParaRPr lang="zh-TW" altLang="en-US" sz="2400" baseline="-25000" dirty="0"/>
          </a:p>
        </p:txBody>
      </p:sp>
      <p:sp>
        <p:nvSpPr>
          <p:cNvPr id="51" name="AutoShape 31"/>
          <p:cNvSpPr>
            <a:spLocks noChangeArrowheads="1"/>
          </p:cNvSpPr>
          <p:nvPr/>
        </p:nvSpPr>
        <p:spPr bwMode="auto">
          <a:xfrm>
            <a:off x="5759192" y="5798716"/>
            <a:ext cx="1793399" cy="578459"/>
          </a:xfrm>
          <a:prstGeom prst="wedgeRoundRectCallout">
            <a:avLst>
              <a:gd name="adj1" fmla="val 42440"/>
              <a:gd name="adj2" fmla="val -1563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Budget W</a:t>
            </a:r>
            <a:endParaRPr lang="zh-TW" alt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115252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3288008" y="3850463"/>
            <a:ext cx="3564556" cy="1054781"/>
            <a:chOff x="3288008" y="3850463"/>
            <a:chExt cx="3564556" cy="1054781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19" name="Oval 118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9" name="AutoShape 31"/>
          <p:cNvSpPr>
            <a:spLocks noChangeArrowheads="1"/>
          </p:cNvSpPr>
          <p:nvPr/>
        </p:nvSpPr>
        <p:spPr bwMode="auto">
          <a:xfrm>
            <a:off x="2433556" y="3286412"/>
            <a:ext cx="1827377" cy="619798"/>
          </a:xfrm>
          <a:prstGeom prst="wedgeRoundRectCallout">
            <a:avLst>
              <a:gd name="adj1" fmla="val 45419"/>
              <a:gd name="adj2" fmla="val 1266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66691" y="4430354"/>
            <a:ext cx="234072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9 segments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54968" y="3592153"/>
            <a:ext cx="234072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10 </a:t>
            </a:r>
            <a:r>
              <a:rPr lang="en-US" altLang="zh-CN" sz="2400" dirty="0" smtClean="0">
                <a:solidFill>
                  <a:srgbClr val="000000"/>
                </a:solidFill>
              </a:rPr>
              <a:t>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30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830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6390" y="2390499"/>
            <a:ext cx="665550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HK" sz="2400">
                <a:solidFill>
                  <a:srgbClr val="000000"/>
                </a:solidFill>
              </a:rPr>
              <a:t>Raw trajectory data is usually very large</a:t>
            </a:r>
            <a:endParaRPr lang="en-US" altLang="zh-HK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50872" y="3040440"/>
                <a:ext cx="6655506" cy="157799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zh-HK"/>
                </a:defPPr>
              </a:lstStyle>
              <a:p>
                <a:r>
                  <a:rPr lang="en-US" altLang="zh-HK" sz="2400" dirty="0">
                    <a:solidFill>
                      <a:srgbClr val="000000"/>
                    </a:solidFill>
                  </a:rPr>
                  <a:t>For an example,</a:t>
                </a:r>
              </a:p>
              <a:p>
                <a:pPr marL="800100" lvl="1" indent="-342900">
                  <a:buFontTx/>
                  <a:buChar char="-"/>
                </a:pPr>
                <a:r>
                  <a:rPr lang="en-US" altLang="zh-HK" sz="2400" dirty="0">
                    <a:solidFill>
                      <a:srgbClr val="000000"/>
                    </a:solidFill>
                  </a:rPr>
                  <a:t>10,000 taxis</a:t>
                </a:r>
              </a:p>
              <a:p>
                <a:pPr marL="800100" lvl="1" indent="-342900">
                  <a:buFontTx/>
                  <a:buChar char="-"/>
                </a:pPr>
                <a:r>
                  <a:rPr lang="en-US" altLang="zh-HK" sz="2400" dirty="0">
                    <a:solidFill>
                      <a:srgbClr val="000000"/>
                    </a:solidFill>
                  </a:rPr>
                  <a:t>Sampling rate: 5s</a:t>
                </a:r>
              </a:p>
              <a:p>
                <a:pPr marL="800100" lvl="1" indent="-34290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HK" sz="2400" b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altLang="zh-HK" sz="2400" b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HK" sz="2400" b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altLang="zh-HK" sz="24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HK" sz="24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HK" sz="24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altLang="zh-HK" sz="24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altLang="zh-HK" sz="240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 positions </a:t>
                </a:r>
                <a:r>
                  <a:rPr lang="en-US" altLang="zh-HK" sz="2400" b="1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per day</a:t>
                </a:r>
                <a:r>
                  <a:rPr lang="en-US" altLang="zh-HK" sz="240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!!</a:t>
                </a:r>
                <a:endParaRPr lang="en-US" altLang="zh-HK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872" y="3040440"/>
                <a:ext cx="6655506" cy="1577996"/>
              </a:xfrm>
              <a:prstGeom prst="rect">
                <a:avLst/>
              </a:prstGeom>
              <a:blipFill rotWithShape="0">
                <a:blip r:embed="rId3"/>
                <a:stretch>
                  <a:fillRect l="-1371" t="-2682" b="-6897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169894" y="4794702"/>
            <a:ext cx="6669741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 b="0"/>
            </a:lvl1pPr>
          </a:lstStyle>
          <a:p>
            <a:r>
              <a:rPr lang="en-US" altLang="zh-HK" b="1" dirty="0" smtClean="0">
                <a:solidFill>
                  <a:srgbClr val="000000"/>
                </a:solidFill>
              </a:rPr>
              <a:t>Issue 1</a:t>
            </a:r>
            <a:r>
              <a:rPr lang="en-US" altLang="zh-HK" dirty="0" smtClean="0">
                <a:solidFill>
                  <a:srgbClr val="000000"/>
                </a:solidFill>
              </a:rPr>
              <a:t>: Storing all sampled positions incurs a very high </a:t>
            </a:r>
            <a:r>
              <a:rPr lang="en-US" altLang="zh-HK" b="1" dirty="0" smtClean="0">
                <a:solidFill>
                  <a:srgbClr val="000000"/>
                </a:solidFill>
              </a:rPr>
              <a:t>space</a:t>
            </a:r>
            <a:r>
              <a:rPr lang="en-US" altLang="zh-HK" dirty="0" smtClean="0">
                <a:solidFill>
                  <a:srgbClr val="000000"/>
                </a:solidFill>
              </a:rPr>
              <a:t> </a:t>
            </a:r>
            <a:r>
              <a:rPr lang="en-US" altLang="zh-HK" b="1" dirty="0" smtClean="0">
                <a:solidFill>
                  <a:srgbClr val="000000"/>
                </a:solidFill>
              </a:rPr>
              <a:t>cost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6447" y="5763786"/>
            <a:ext cx="6683188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 b="0"/>
            </a:lvl1pPr>
          </a:lstStyle>
          <a:p>
            <a:r>
              <a:rPr lang="en-US" altLang="zh-HK" b="1" dirty="0">
                <a:solidFill>
                  <a:srgbClr val="000000"/>
                </a:solidFill>
              </a:rPr>
              <a:t>Issue 2</a:t>
            </a:r>
            <a:r>
              <a:rPr lang="en-US" altLang="zh-HK" dirty="0">
                <a:solidFill>
                  <a:srgbClr val="000000"/>
                </a:solidFill>
              </a:rPr>
              <a:t>: </a:t>
            </a:r>
            <a:r>
              <a:rPr lang="en-US" altLang="zh-HK" dirty="0" smtClean="0">
                <a:solidFill>
                  <a:srgbClr val="000000"/>
                </a:solidFill>
              </a:rPr>
              <a:t>Query processing big trajectory data incurs high </a:t>
            </a:r>
            <a:r>
              <a:rPr lang="en-US" altLang="zh-HK" b="1" dirty="0" smtClean="0">
                <a:solidFill>
                  <a:srgbClr val="000000"/>
                </a:solidFill>
              </a:rPr>
              <a:t>time cost</a:t>
            </a:r>
            <a:endParaRPr lang="zh-CN" altLang="en-US" b="1" dirty="0">
              <a:solidFill>
                <a:srgbClr val="0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22886" y="3070458"/>
            <a:ext cx="3290270" cy="1168539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400" b="1" dirty="0">
                <a:solidFill>
                  <a:srgbClr val="000000"/>
                </a:solidFill>
              </a:rPr>
              <a:t>Trajectory Simplification</a:t>
            </a:r>
          </a:p>
        </p:txBody>
      </p:sp>
      <p:sp>
        <p:nvSpPr>
          <p:cNvPr id="15" name="AutoShape 31"/>
          <p:cNvSpPr>
            <a:spLocks noChangeArrowheads="1"/>
          </p:cNvSpPr>
          <p:nvPr/>
        </p:nvSpPr>
        <p:spPr bwMode="auto">
          <a:xfrm>
            <a:off x="8243048" y="4394920"/>
            <a:ext cx="3139655" cy="539687"/>
          </a:xfrm>
          <a:prstGeom prst="wedgeRoundRectCallout">
            <a:avLst>
              <a:gd name="adj1" fmla="val -10469"/>
              <a:gd name="adj2" fmla="val -9547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Drop some positions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>
            <a:off x="7801896" y="5051759"/>
            <a:ext cx="3754664" cy="873699"/>
          </a:xfrm>
          <a:prstGeom prst="wedgeRoundRectCallout">
            <a:avLst>
              <a:gd name="adj1" fmla="val -12460"/>
              <a:gd name="adj2" fmla="val -7463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As a result, only a portion of the positions is kept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5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Trajectory Simplification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797465" y="3998289"/>
            <a:ext cx="3225635" cy="1081711"/>
            <a:chOff x="3797465" y="3998289"/>
            <a:chExt cx="3225635" cy="1081711"/>
          </a:xfrm>
        </p:grpSpPr>
        <p:sp>
          <p:nvSpPr>
            <p:cNvPr id="26" name="Oval 28"/>
            <p:cNvSpPr>
              <a:spLocks noChangeArrowheads="1"/>
            </p:cNvSpPr>
            <p:nvPr/>
          </p:nvSpPr>
          <p:spPr bwMode="auto">
            <a:xfrm>
              <a:off x="3797465" y="47348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28"/>
            <p:cNvSpPr>
              <a:spLocks noChangeArrowheads="1"/>
            </p:cNvSpPr>
            <p:nvPr/>
          </p:nvSpPr>
          <p:spPr bwMode="auto">
            <a:xfrm>
              <a:off x="4864265" y="43792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28"/>
            <p:cNvSpPr>
              <a:spLocks noChangeArrowheads="1"/>
            </p:cNvSpPr>
            <p:nvPr/>
          </p:nvSpPr>
          <p:spPr bwMode="auto">
            <a:xfrm>
              <a:off x="5219865" y="47094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6667665" y="39982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5956465" y="40109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5600865" y="43665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43473" y="2181260"/>
            <a:ext cx="664367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Simplification: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Drop some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288008" y="3850463"/>
            <a:ext cx="3564556" cy="1054781"/>
            <a:chOff x="3288008" y="3850463"/>
            <a:chExt cx="3564556" cy="1054781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AutoShape 31"/>
          <p:cNvSpPr>
            <a:spLocks noChangeArrowheads="1"/>
          </p:cNvSpPr>
          <p:nvPr/>
        </p:nvSpPr>
        <p:spPr bwMode="auto">
          <a:xfrm>
            <a:off x="2234669" y="3319155"/>
            <a:ext cx="1827377" cy="619798"/>
          </a:xfrm>
          <a:prstGeom prst="wedgeRoundRectCallout">
            <a:avLst>
              <a:gd name="adj1" fmla="val 45419"/>
              <a:gd name="adj2" fmla="val 1266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58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9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0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3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6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7819565" y="3989396"/>
            <a:ext cx="338870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Suppose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2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4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5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7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8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9</a:t>
            </a:r>
            <a:r>
              <a:rPr lang="en-US" altLang="zh-CN" sz="2400" dirty="0">
                <a:solidFill>
                  <a:srgbClr val="000000"/>
                </a:solidFill>
              </a:rPr>
              <a:t> are dropped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72" name="AutoShape 31"/>
          <p:cNvSpPr>
            <a:spLocks noChangeArrowheads="1"/>
          </p:cNvSpPr>
          <p:nvPr/>
        </p:nvSpPr>
        <p:spPr bwMode="auto">
          <a:xfrm>
            <a:off x="3166534" y="5503555"/>
            <a:ext cx="3945468" cy="575511"/>
          </a:xfrm>
          <a:prstGeom prst="wedgeRoundRectCallout">
            <a:avLst>
              <a:gd name="adj1" fmla="val 23157"/>
              <a:gd name="adj2" fmla="val -11975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73" name="AutoShape 31"/>
          <p:cNvSpPr>
            <a:spLocks noChangeArrowheads="1"/>
          </p:cNvSpPr>
          <p:nvPr/>
        </p:nvSpPr>
        <p:spPr bwMode="auto">
          <a:xfrm>
            <a:off x="3183468" y="5520489"/>
            <a:ext cx="3945468" cy="575511"/>
          </a:xfrm>
          <a:prstGeom prst="wedgeRoundRectCallout">
            <a:avLst>
              <a:gd name="adj1" fmla="val -30613"/>
              <a:gd name="adj2" fmla="val -11689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6 positions to be dropped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277463" y="3850463"/>
            <a:ext cx="3549642" cy="1029322"/>
            <a:chOff x="3277463" y="3850463"/>
            <a:chExt cx="3549642" cy="1029322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5586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0" grpId="0" animBg="1"/>
      <p:bldP spid="72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Trajectory Simplification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473" y="2181260"/>
            <a:ext cx="664367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Simplification: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Drop some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1140122" y="3255108"/>
            <a:ext cx="6683078" cy="927425"/>
          </a:xfrm>
          <a:prstGeom prst="wedgeRoundRectCallout">
            <a:avLst>
              <a:gd name="adj1" fmla="val -19236"/>
              <a:gd name="adj2" fmla="val -889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Depending which positions to be dropped, it returns different simplified trajectories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6" name="AutoShape 83"/>
          <p:cNvSpPr>
            <a:spLocks noChangeArrowheads="1"/>
          </p:cNvSpPr>
          <p:nvPr/>
        </p:nvSpPr>
        <p:spPr bwMode="auto">
          <a:xfrm>
            <a:off x="7282203" y="2271044"/>
            <a:ext cx="4300197" cy="1284956"/>
          </a:xfrm>
          <a:prstGeom prst="cloudCallout">
            <a:avLst>
              <a:gd name="adj1" fmla="val -51309"/>
              <a:gd name="adj2" fmla="val 5455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Which positions should be dropped?</a:t>
            </a: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1108800" y="4381200"/>
            <a:ext cx="9816703" cy="193899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altLang="zh-TW" sz="2800" dirty="0" smtClean="0">
                <a:solidFill>
                  <a:srgbClr val="333399"/>
                </a:solidFill>
              </a:rPr>
              <a:t>Our Idea:</a:t>
            </a:r>
          </a:p>
          <a:p>
            <a:pPr lvl="1"/>
            <a:r>
              <a:rPr lang="en-US" altLang="zh-TW" sz="2800" dirty="0">
                <a:solidFill>
                  <a:srgbClr val="000000"/>
                </a:solidFill>
              </a:rPr>
              <a:t>Drop the positions such that the “</a:t>
            </a:r>
            <a:r>
              <a:rPr lang="en-US" altLang="zh-TW" sz="2800" b="1" dirty="0">
                <a:solidFill>
                  <a:srgbClr val="000000"/>
                </a:solidFill>
              </a:rPr>
              <a:t>direction information</a:t>
            </a:r>
            <a:r>
              <a:rPr lang="en-US" altLang="zh-TW" sz="2800" dirty="0">
                <a:solidFill>
                  <a:srgbClr val="000000"/>
                </a:solidFill>
              </a:rPr>
              <a:t>” of the original trajectory is </a:t>
            </a:r>
            <a:r>
              <a:rPr lang="en-US" altLang="zh-TW" sz="2800" b="1" dirty="0">
                <a:solidFill>
                  <a:srgbClr val="000000"/>
                </a:solidFill>
              </a:rPr>
              <a:t>preserved</a:t>
            </a:r>
            <a:endParaRPr lang="en-US" altLang="zh-TW" b="1" dirty="0">
              <a:solidFill>
                <a:srgbClr val="000000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1142323" y="4415110"/>
            <a:ext cx="9767415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Direction-Preserving Trajectory Simplification (DPTS)</a:t>
            </a:r>
            <a:endParaRPr lang="en-US" altLang="zh-TW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824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Q1: What </a:t>
            </a:r>
            <a:r>
              <a:rPr lang="en-US" altLang="zh-HK" dirty="0" smtClean="0"/>
              <a:t>Is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grpSp>
          <p:nvGrpSpPr>
            <p:cNvPr id="39" name="Group 38"/>
            <p:cNvGrpSpPr/>
            <p:nvPr/>
          </p:nvGrpSpPr>
          <p:grpSpPr>
            <a:xfrm>
              <a:off x="3288008" y="3850463"/>
              <a:ext cx="3564556" cy="1054781"/>
              <a:chOff x="3288008" y="3850463"/>
              <a:chExt cx="3564556" cy="1054781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288008" y="4905244"/>
                <a:ext cx="64855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V="1">
                <a:off x="3998023" y="3850463"/>
                <a:ext cx="669082" cy="10293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718023" y="3850463"/>
                <a:ext cx="334541" cy="6585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078023" y="4570463"/>
                <a:ext cx="309082" cy="3090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5448568" y="4905004"/>
                <a:ext cx="2879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5772564" y="4581008"/>
                <a:ext cx="0" cy="28799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5798023" y="4210463"/>
                <a:ext cx="309082" cy="3090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168568" y="4185004"/>
                <a:ext cx="6479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6852564" y="3861008"/>
                <a:ext cx="0" cy="28799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/>
            <p:nvPr/>
          </p:nvGrpSpPr>
          <p:grpSpPr>
            <a:xfrm>
              <a:off x="3216000" y="3789000"/>
              <a:ext cx="3672568" cy="1152248"/>
              <a:chOff x="3216000" y="3789000"/>
              <a:chExt cx="3672568" cy="1152248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321600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93656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656560" y="378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016560" y="450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37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3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736560" y="450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6096560" y="414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816560" y="414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816560" y="378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1828640" y="3893492"/>
            <a:ext cx="1723451" cy="449908"/>
          </a:xfrm>
          <a:prstGeom prst="wedgeRoundRectCallout">
            <a:avLst>
              <a:gd name="adj1" fmla="val 54866"/>
              <a:gd name="adj2" fmla="val 13822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0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1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3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4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5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6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3300708" y="4917944"/>
            <a:ext cx="648552" cy="0"/>
          </a:xfrm>
          <a:prstGeom prst="line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4010723" y="3863163"/>
            <a:ext cx="2854541" cy="1054541"/>
            <a:chOff x="4010723" y="3863163"/>
            <a:chExt cx="2854541" cy="1054541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4010723" y="3863163"/>
              <a:ext cx="669082" cy="102932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730723" y="3863163"/>
              <a:ext cx="334541" cy="658537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090723" y="458316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461268" y="4917704"/>
              <a:ext cx="28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5785264" y="4593708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5810723" y="422316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181268" y="4197704"/>
              <a:ext cx="64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6865264" y="3873708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AutoShape 31"/>
          <p:cNvSpPr>
            <a:spLocks noChangeArrowheads="1"/>
          </p:cNvSpPr>
          <p:nvPr/>
        </p:nvSpPr>
        <p:spPr bwMode="auto">
          <a:xfrm>
            <a:off x="6641099" y="4941008"/>
            <a:ext cx="3166167" cy="516923"/>
          </a:xfrm>
          <a:prstGeom prst="wedgeRoundRectCallout">
            <a:avLst>
              <a:gd name="adj1" fmla="val -68252"/>
              <a:gd name="adj2" fmla="val -1334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Direction information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892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Why To Preserve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68510" y="6243638"/>
            <a:ext cx="2540000" cy="457200"/>
          </a:xfrm>
        </p:spPr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779929" y="2146872"/>
            <a:ext cx="10757647" cy="273921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Applications That Use “Direction Information”</a:t>
            </a: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r>
              <a:rPr lang="en-US" altLang="zh-TW" dirty="0" smtClean="0">
                <a:solidFill>
                  <a:srgbClr val="333399"/>
                </a:solidFill>
              </a:rPr>
              <a:t/>
            </a:r>
            <a:br>
              <a:rPr lang="en-US" altLang="zh-TW" dirty="0" smtClean="0">
                <a:solidFill>
                  <a:srgbClr val="333399"/>
                </a:solidFill>
              </a:rPr>
            </a:br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9257598" y="2785635"/>
            <a:ext cx="2091720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Trajectory Query Processing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4589577" y="2785635"/>
            <a:ext cx="2792860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Trajectory Mining</a:t>
            </a:r>
          </a:p>
          <a:p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1055131" y="2785635"/>
            <a:ext cx="1768754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Map Matching</a:t>
            </a:r>
          </a:p>
          <a:p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11526" y="3615217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Clustering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4885150" y="3619699"/>
            <a:ext cx="225523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Classification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7189079" y="3624181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Outlier Detection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3025585" y="4654617"/>
            <a:ext cx="176156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</a:t>
            </a:r>
            <a:r>
              <a:rPr lang="en-US" altLang="zh-TW" sz="2000" dirty="0">
                <a:solidFill>
                  <a:srgbClr val="000000"/>
                </a:solidFill>
              </a:rPr>
              <a:t>SIGMOD’07, Hung et al. VLDBJ’11</a:t>
            </a:r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5101138" y="4682926"/>
            <a:ext cx="1850991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VLDB’08</a:t>
            </a: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9196639" y="3955371"/>
            <a:ext cx="2287149" cy="10156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 err="1">
                <a:solidFill>
                  <a:srgbClr val="000000"/>
                </a:solidFill>
              </a:rPr>
              <a:t>Brakatsoulas</a:t>
            </a:r>
            <a:r>
              <a:rPr lang="en-US" altLang="zh-HK" sz="2000" dirty="0">
                <a:solidFill>
                  <a:srgbClr val="000000"/>
                </a:solidFill>
              </a:rPr>
              <a:t>  et al. IDEAS’ 04, </a:t>
            </a:r>
            <a:r>
              <a:rPr lang="en-US" altLang="zh-HK" sz="2000" dirty="0" err="1">
                <a:solidFill>
                  <a:srgbClr val="000000"/>
                </a:solidFill>
              </a:rPr>
              <a:t>Pelekis</a:t>
            </a:r>
            <a:r>
              <a:rPr lang="en-US" altLang="zh-HK" sz="2000" dirty="0">
                <a:solidFill>
                  <a:srgbClr val="000000"/>
                </a:solidFill>
              </a:rPr>
              <a:t> et al. TIME’07</a:t>
            </a:r>
            <a:endParaRPr lang="zh-HK" altLang="en-US" sz="2000" dirty="0">
              <a:solidFill>
                <a:srgbClr val="000000"/>
              </a:solidFill>
            </a:endParaRP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995081" y="3921886"/>
            <a:ext cx="1875049" cy="10156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 err="1">
                <a:solidFill>
                  <a:srgbClr val="000000"/>
                </a:solidFill>
              </a:rPr>
              <a:t>Brakatsoulas</a:t>
            </a:r>
            <a:r>
              <a:rPr lang="en-US" altLang="zh-HK" sz="2000" dirty="0">
                <a:solidFill>
                  <a:srgbClr val="000000"/>
                </a:solidFill>
              </a:rPr>
              <a:t> et al. </a:t>
            </a:r>
            <a:r>
              <a:rPr lang="en-US" altLang="zh-TW" sz="2000" dirty="0">
                <a:solidFill>
                  <a:srgbClr val="000000"/>
                </a:solidFill>
              </a:rPr>
              <a:t>VLDB’05</a:t>
            </a:r>
          </a:p>
          <a:p>
            <a:pPr algn="ctr"/>
            <a:endParaRPr lang="zh-HK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203362" y="4741197"/>
            <a:ext cx="190029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ICDE’08</a:t>
            </a: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2740783" y="3389312"/>
            <a:ext cx="2370665" cy="2513166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888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Oval 28"/>
          <p:cNvSpPr>
            <a:spLocks noChangeArrowheads="1"/>
          </p:cNvSpPr>
          <p:nvPr/>
        </p:nvSpPr>
        <p:spPr bwMode="auto">
          <a:xfrm>
            <a:off x="6487300" y="4042719"/>
            <a:ext cx="4143632" cy="2644346"/>
          </a:xfrm>
          <a:prstGeom prst="ellipse">
            <a:avLst/>
          </a:prstGeom>
          <a:solidFill>
            <a:srgbClr val="FFCCFF"/>
          </a:solidFill>
          <a:ln w="28575">
            <a:solidFill>
              <a:schemeClr val="tx2"/>
            </a:solidFill>
            <a:prstDash val="solid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r>
              <a:rPr lang="en-US" altLang="zh-HK" sz="2400" b="1" dirty="0">
                <a:solidFill>
                  <a:srgbClr val="333399"/>
                </a:solidFill>
              </a:rPr>
              <a:t>Cluster 2</a:t>
            </a:r>
            <a:endParaRPr lang="zh-HK" altLang="en-US" sz="2800" b="1" dirty="0">
              <a:solidFill>
                <a:srgbClr val="333399"/>
              </a:solidFill>
            </a:endParaRPr>
          </a:p>
        </p:txBody>
      </p:sp>
      <p:sp>
        <p:nvSpPr>
          <p:cNvPr id="111" name="Oval 28"/>
          <p:cNvSpPr>
            <a:spLocks noChangeArrowheads="1"/>
          </p:cNvSpPr>
          <p:nvPr/>
        </p:nvSpPr>
        <p:spPr bwMode="auto">
          <a:xfrm>
            <a:off x="1915300" y="4042719"/>
            <a:ext cx="4497860" cy="2644346"/>
          </a:xfrm>
          <a:prstGeom prst="ellipse">
            <a:avLst/>
          </a:prstGeom>
          <a:solidFill>
            <a:srgbClr val="FFCCFF"/>
          </a:solidFill>
          <a:ln w="28575">
            <a:solidFill>
              <a:schemeClr val="tx2"/>
            </a:solidFill>
            <a:prstDash val="solid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r>
              <a:rPr lang="en-US" altLang="zh-HK" sz="2400" b="1" dirty="0">
                <a:solidFill>
                  <a:srgbClr val="333399"/>
                </a:solidFill>
              </a:rPr>
              <a:t>Cluster 1</a:t>
            </a:r>
            <a:endParaRPr lang="zh-HK" altLang="en-US" sz="2400" b="1" dirty="0">
              <a:solidFill>
                <a:srgbClr val="33339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 Clustering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8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2539" y="2384460"/>
            <a:ext cx="9989049" cy="156966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Clustering: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Partition a set of trajectories into several clusters such that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>
                <a:solidFill>
                  <a:srgbClr val="000000"/>
                </a:solidFill>
              </a:rPr>
              <a:t>trajectories in the </a:t>
            </a:r>
            <a:r>
              <a:rPr lang="en-US" altLang="zh-CN" sz="2400" b="1" dirty="0">
                <a:solidFill>
                  <a:srgbClr val="000000"/>
                </a:solidFill>
              </a:rPr>
              <a:t>same</a:t>
            </a:r>
            <a:r>
              <a:rPr lang="en-US" altLang="zh-CN" sz="2400" dirty="0">
                <a:solidFill>
                  <a:srgbClr val="000000"/>
                </a:solidFill>
              </a:rPr>
              <a:t> cluster are </a:t>
            </a:r>
            <a:r>
              <a:rPr lang="en-US" altLang="zh-CN" sz="2400" b="1" dirty="0">
                <a:solidFill>
                  <a:srgbClr val="000000"/>
                </a:solidFill>
              </a:rPr>
              <a:t>similar</a:t>
            </a:r>
            <a:endParaRPr lang="en-US" altLang="zh-CN" sz="2400" dirty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400" dirty="0">
                <a:solidFill>
                  <a:srgbClr val="000000"/>
                </a:solidFill>
              </a:rPr>
              <a:t>trajectories in </a:t>
            </a:r>
            <a:r>
              <a:rPr lang="en-US" altLang="zh-CN" sz="2400" b="1" dirty="0">
                <a:solidFill>
                  <a:srgbClr val="000000"/>
                </a:solidFill>
              </a:rPr>
              <a:t>different</a:t>
            </a:r>
            <a:r>
              <a:rPr lang="en-US" altLang="zh-CN" sz="2400" dirty="0">
                <a:solidFill>
                  <a:srgbClr val="000000"/>
                </a:solidFill>
              </a:rPr>
              <a:t> clusters are </a:t>
            </a:r>
            <a:r>
              <a:rPr lang="en-US" altLang="zh-CN" sz="2400" b="1" dirty="0">
                <a:solidFill>
                  <a:srgbClr val="000000"/>
                </a:solidFill>
              </a:rPr>
              <a:t>dissimilar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2209885" y="4278414"/>
            <a:ext cx="1853084" cy="1039408"/>
            <a:chOff x="1221341" y="4281503"/>
            <a:chExt cx="1853084" cy="1039408"/>
          </a:xfrm>
        </p:grpSpPr>
        <p:grpSp>
          <p:nvGrpSpPr>
            <p:cNvPr id="72" name="Group 71"/>
            <p:cNvGrpSpPr/>
            <p:nvPr/>
          </p:nvGrpSpPr>
          <p:grpSpPr>
            <a:xfrm>
              <a:off x="1244059" y="4298091"/>
              <a:ext cx="1781097" cy="990600"/>
              <a:chOff x="1231165" y="4294755"/>
              <a:chExt cx="1781097" cy="9906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1231165" y="5285355"/>
                <a:ext cx="933112" cy="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2164276" y="4294755"/>
                <a:ext cx="638445" cy="99060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 flipV="1">
                <a:off x="2802721" y="4294755"/>
                <a:ext cx="209541" cy="38100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Oval 53"/>
            <p:cNvSpPr/>
            <p:nvPr/>
          </p:nvSpPr>
          <p:spPr>
            <a:xfrm>
              <a:off x="1221341" y="52489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2155165" y="522240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2767844" y="428150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002425" y="4675755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384676" y="4574640"/>
            <a:ext cx="1760116" cy="743182"/>
            <a:chOff x="3198423" y="4620500"/>
            <a:chExt cx="1760116" cy="743182"/>
          </a:xfrm>
        </p:grpSpPr>
        <p:grpSp>
          <p:nvGrpSpPr>
            <p:cNvPr id="73" name="Group 72"/>
            <p:cNvGrpSpPr/>
            <p:nvPr/>
          </p:nvGrpSpPr>
          <p:grpSpPr>
            <a:xfrm>
              <a:off x="3270423" y="4681956"/>
              <a:ext cx="1626660" cy="645726"/>
              <a:chOff x="3196820" y="4702585"/>
              <a:chExt cx="1626660" cy="645726"/>
            </a:xfrm>
          </p:grpSpPr>
          <p:cxnSp>
            <p:nvCxnSpPr>
              <p:cNvPr id="39" name="Straight Connector 38"/>
              <p:cNvCxnSpPr>
                <a:stCxn id="42" idx="6"/>
                <a:endCxn id="43" idx="3"/>
              </p:cNvCxnSpPr>
              <p:nvPr/>
            </p:nvCxnSpPr>
            <p:spPr>
              <a:xfrm flipV="1">
                <a:off x="3196820" y="5347263"/>
                <a:ext cx="872368" cy="1048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43" idx="7"/>
                <a:endCxn id="44" idx="4"/>
              </p:cNvCxnSpPr>
              <p:nvPr/>
            </p:nvCxnSpPr>
            <p:spPr>
              <a:xfrm flipV="1">
                <a:off x="4120100" y="4713129"/>
                <a:ext cx="213071" cy="583222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45" idx="1"/>
                <a:endCxn id="44" idx="5"/>
              </p:cNvCxnSpPr>
              <p:nvPr/>
            </p:nvCxnSpPr>
            <p:spPr>
              <a:xfrm flipH="1" flipV="1">
                <a:off x="4358627" y="4702585"/>
                <a:ext cx="464853" cy="153871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Oval 41"/>
            <p:cNvSpPr/>
            <p:nvPr/>
          </p:nvSpPr>
          <p:spPr>
            <a:xfrm>
              <a:off x="3198423" y="529168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4132247" y="526517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4370774" y="4620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4886539" y="482528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556431" y="4745479"/>
            <a:ext cx="1731830" cy="572343"/>
            <a:chOff x="5716172" y="5103828"/>
            <a:chExt cx="1731830" cy="572343"/>
          </a:xfrm>
        </p:grpSpPr>
        <p:grpSp>
          <p:nvGrpSpPr>
            <p:cNvPr id="71" name="Group 70"/>
            <p:cNvGrpSpPr/>
            <p:nvPr/>
          </p:nvGrpSpPr>
          <p:grpSpPr>
            <a:xfrm>
              <a:off x="5763067" y="5165284"/>
              <a:ext cx="1623479" cy="484578"/>
              <a:chOff x="5763067" y="5140570"/>
              <a:chExt cx="1623479" cy="484578"/>
            </a:xfrm>
          </p:grpSpPr>
          <p:cxnSp>
            <p:nvCxnSpPr>
              <p:cNvPr id="64" name="Straight Connector 63"/>
              <p:cNvCxnSpPr>
                <a:endCxn id="68" idx="4"/>
              </p:cNvCxnSpPr>
              <p:nvPr/>
            </p:nvCxnSpPr>
            <p:spPr>
              <a:xfrm flipV="1">
                <a:off x="5763067" y="5445974"/>
                <a:ext cx="73666" cy="17917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68" idx="6"/>
                <a:endCxn id="69" idx="2"/>
              </p:cNvCxnSpPr>
              <p:nvPr/>
            </p:nvCxnSpPr>
            <p:spPr>
              <a:xfrm>
                <a:off x="5872733" y="5409974"/>
                <a:ext cx="796020" cy="1649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70" idx="3"/>
                <a:endCxn id="69" idx="7"/>
              </p:cNvCxnSpPr>
              <p:nvPr/>
            </p:nvCxnSpPr>
            <p:spPr>
              <a:xfrm flipH="1">
                <a:off x="6730209" y="5140570"/>
                <a:ext cx="656337" cy="40890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Oval 66"/>
            <p:cNvSpPr/>
            <p:nvPr/>
          </p:nvSpPr>
          <p:spPr>
            <a:xfrm>
              <a:off x="5716172" y="560417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5800733" y="539868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6668753" y="556364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7376002" y="510382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8735340" y="4745479"/>
            <a:ext cx="1731830" cy="572343"/>
            <a:chOff x="5716172" y="5103828"/>
            <a:chExt cx="1731830" cy="572343"/>
          </a:xfrm>
        </p:grpSpPr>
        <p:grpSp>
          <p:nvGrpSpPr>
            <p:cNvPr id="96" name="Group 95"/>
            <p:cNvGrpSpPr/>
            <p:nvPr/>
          </p:nvGrpSpPr>
          <p:grpSpPr>
            <a:xfrm>
              <a:off x="5777628" y="5150481"/>
              <a:ext cx="1608918" cy="464234"/>
              <a:chOff x="5777628" y="5125767"/>
              <a:chExt cx="1608918" cy="464234"/>
            </a:xfrm>
          </p:grpSpPr>
          <p:cxnSp>
            <p:nvCxnSpPr>
              <p:cNvPr id="101" name="Straight Connector 100"/>
              <p:cNvCxnSpPr>
                <a:stCxn id="97" idx="7"/>
                <a:endCxn id="98" idx="4"/>
              </p:cNvCxnSpPr>
              <p:nvPr/>
            </p:nvCxnSpPr>
            <p:spPr>
              <a:xfrm flipV="1">
                <a:off x="5777628" y="5161767"/>
                <a:ext cx="59105" cy="42823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98" idx="6"/>
                <a:endCxn id="99" idx="2"/>
              </p:cNvCxnSpPr>
              <p:nvPr/>
            </p:nvCxnSpPr>
            <p:spPr>
              <a:xfrm>
                <a:off x="5872733" y="5125767"/>
                <a:ext cx="1191433" cy="46151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100" idx="3"/>
                <a:endCxn id="99" idx="7"/>
              </p:cNvCxnSpPr>
              <p:nvPr/>
            </p:nvCxnSpPr>
            <p:spPr>
              <a:xfrm flipH="1">
                <a:off x="7125622" y="5140570"/>
                <a:ext cx="260924" cy="4212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Oval 96"/>
            <p:cNvSpPr/>
            <p:nvPr/>
          </p:nvSpPr>
          <p:spPr>
            <a:xfrm>
              <a:off x="5716172" y="560417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5800733" y="51144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7064166" y="55760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7376002" y="510382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2940911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1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082749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2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348154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3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036910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4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47" name="AutoShape 31"/>
          <p:cNvSpPr>
            <a:spLocks noChangeArrowheads="1"/>
          </p:cNvSpPr>
          <p:nvPr/>
        </p:nvSpPr>
        <p:spPr bwMode="auto">
          <a:xfrm>
            <a:off x="555171" y="5829300"/>
            <a:ext cx="2288615" cy="849468"/>
          </a:xfrm>
          <a:prstGeom prst="wedgeRoundRectCallout">
            <a:avLst>
              <a:gd name="adj1" fmla="val 44617"/>
              <a:gd name="adj2" fmla="val -7723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1</a:t>
            </a:r>
            <a:r>
              <a:rPr lang="en-US" altLang="zh-TW" sz="2400" dirty="0">
                <a:solidFill>
                  <a:srgbClr val="000000"/>
                </a:solidFill>
              </a:rPr>
              <a:t> and 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2</a:t>
            </a:r>
            <a:r>
              <a:rPr lang="en-US" altLang="zh-TW" sz="2400" dirty="0">
                <a:solidFill>
                  <a:srgbClr val="000000"/>
                </a:solidFill>
              </a:rPr>
              <a:t> are similar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8" name="AutoShape 31"/>
          <p:cNvSpPr>
            <a:spLocks noChangeArrowheads="1"/>
          </p:cNvSpPr>
          <p:nvPr/>
        </p:nvSpPr>
        <p:spPr bwMode="auto">
          <a:xfrm>
            <a:off x="5279571" y="5883729"/>
            <a:ext cx="2288615" cy="849468"/>
          </a:xfrm>
          <a:prstGeom prst="wedgeRoundRectCallout">
            <a:avLst>
              <a:gd name="adj1" fmla="val 44617"/>
              <a:gd name="adj2" fmla="val -7723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3</a:t>
            </a:r>
            <a:r>
              <a:rPr lang="en-US" altLang="zh-TW" sz="2400" dirty="0">
                <a:solidFill>
                  <a:srgbClr val="000000"/>
                </a:solidFill>
              </a:rPr>
              <a:t> and 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4</a:t>
            </a:r>
            <a:r>
              <a:rPr lang="en-US" altLang="zh-TW" sz="2400" dirty="0">
                <a:solidFill>
                  <a:srgbClr val="000000"/>
                </a:solidFill>
              </a:rPr>
              <a:t> are similar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9755226" y="300517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Clustering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50" name="Rectangle 37"/>
          <p:cNvSpPr>
            <a:spLocks noChangeArrowheads="1"/>
          </p:cNvSpPr>
          <p:nvPr/>
        </p:nvSpPr>
        <p:spPr bwMode="auto">
          <a:xfrm>
            <a:off x="9769285" y="1339917"/>
            <a:ext cx="176156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</a:t>
            </a:r>
            <a:r>
              <a:rPr lang="en-US" altLang="zh-TW" sz="2000" dirty="0">
                <a:solidFill>
                  <a:srgbClr val="000000"/>
                </a:solidFill>
              </a:rPr>
              <a:t>SIGMOD’07, Hung et al. VLDBJ’11</a:t>
            </a:r>
            <a:endParaRPr lang="en-US" altLang="zh-HK" sz="2000" dirty="0">
              <a:solidFill>
                <a:srgbClr val="000000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338009" y="4297347"/>
            <a:ext cx="1715102" cy="984100"/>
            <a:chOff x="2337323" y="2416629"/>
            <a:chExt cx="1715102" cy="9841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2337323" y="3399387"/>
              <a:ext cx="842386" cy="1342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3233057" y="2423825"/>
              <a:ext cx="523331" cy="874546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837214" y="2416629"/>
              <a:ext cx="215211" cy="426904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498823" y="4600769"/>
            <a:ext cx="1674063" cy="684779"/>
            <a:chOff x="4498137" y="2720051"/>
            <a:chExt cx="1674063" cy="684779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4498137" y="3400729"/>
              <a:ext cx="856363" cy="4101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5361214" y="2756051"/>
              <a:ext cx="231813" cy="645735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557027" y="2720051"/>
              <a:ext cx="615173" cy="202763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588881" y="4729694"/>
            <a:ext cx="1715102" cy="555854"/>
            <a:chOff x="2337323" y="2843533"/>
            <a:chExt cx="1715102" cy="555854"/>
          </a:xfrm>
        </p:grpSpPr>
        <p:cxnSp>
          <p:nvCxnSpPr>
            <p:cNvPr id="77" name="Straight Connector 76"/>
            <p:cNvCxnSpPr/>
            <p:nvPr/>
          </p:nvCxnSpPr>
          <p:spPr>
            <a:xfrm flipV="1">
              <a:off x="2337323" y="3154851"/>
              <a:ext cx="63341" cy="244536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2462120" y="3180307"/>
              <a:ext cx="832020" cy="200955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3330140" y="2843533"/>
              <a:ext cx="722285" cy="501729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8808026" y="4807608"/>
            <a:ext cx="1623830" cy="464343"/>
            <a:chOff x="4589126" y="2954104"/>
            <a:chExt cx="1623830" cy="464343"/>
          </a:xfrm>
        </p:grpSpPr>
        <p:cxnSp>
          <p:nvCxnSpPr>
            <p:cNvPr id="81" name="Straight Connector 80"/>
            <p:cNvCxnSpPr/>
            <p:nvPr/>
          </p:nvCxnSpPr>
          <p:spPr>
            <a:xfrm flipV="1">
              <a:off x="4589126" y="2954213"/>
              <a:ext cx="23105" cy="464234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4713515" y="2966358"/>
              <a:ext cx="1213061" cy="449374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5926576" y="2954104"/>
              <a:ext cx="286380" cy="461628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81312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1" grpId="0" animBg="1"/>
      <p:bldP spid="113" grpId="0"/>
      <p:bldP spid="114" grpId="0"/>
      <p:bldP spid="115" grpId="0"/>
      <p:bldP spid="116" grpId="0"/>
      <p:bldP spid="47" grpId="0" animBg="1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Straight Connector 100"/>
          <p:cNvCxnSpPr/>
          <p:nvPr/>
        </p:nvCxnSpPr>
        <p:spPr>
          <a:xfrm>
            <a:off x="4718023" y="3850463"/>
            <a:ext cx="334541" cy="658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078023" y="4570463"/>
            <a:ext cx="309082" cy="309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448566" y="4905004"/>
            <a:ext cx="287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5016560" y="450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5376558" y="486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4718023" y="3850463"/>
            <a:ext cx="1029082" cy="102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0" name="Text Box 20"/>
          <p:cNvSpPr txBox="1">
            <a:spLocks noChangeArrowheads="1"/>
          </p:cNvSpPr>
          <p:nvPr/>
        </p:nvSpPr>
        <p:spPr bwMode="auto">
          <a:xfrm>
            <a:off x="4801907" y="4522051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4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sp>
        <p:nvSpPr>
          <p:cNvPr id="131" name="Text Box 20"/>
          <p:cNvSpPr txBox="1">
            <a:spLocks noChangeArrowheads="1"/>
          </p:cNvSpPr>
          <p:nvPr/>
        </p:nvSpPr>
        <p:spPr bwMode="auto">
          <a:xfrm>
            <a:off x="5221006" y="4878805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5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4487474" y="3382744"/>
            <a:ext cx="459509" cy="478493"/>
            <a:chOff x="10199161" y="3051439"/>
            <a:chExt cx="459508" cy="478493"/>
          </a:xfrm>
        </p:grpSpPr>
        <p:sp>
          <p:nvSpPr>
            <p:cNvPr id="139" name="Oval 138"/>
            <p:cNvSpPr/>
            <p:nvPr/>
          </p:nvSpPr>
          <p:spPr>
            <a:xfrm>
              <a:off x="10362077" y="3457924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0" name="Text Box 20"/>
            <p:cNvSpPr txBox="1">
              <a:spLocks noChangeArrowheads="1"/>
            </p:cNvSpPr>
            <p:nvPr/>
          </p:nvSpPr>
          <p:spPr bwMode="auto">
            <a:xfrm>
              <a:off x="10199161" y="305143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626215" y="4867858"/>
            <a:ext cx="459508" cy="386064"/>
            <a:chOff x="10224722" y="4085979"/>
            <a:chExt cx="459508" cy="386064"/>
          </a:xfrm>
        </p:grpSpPr>
        <p:sp>
          <p:nvSpPr>
            <p:cNvPr id="142" name="Oval 141"/>
            <p:cNvSpPr/>
            <p:nvPr/>
          </p:nvSpPr>
          <p:spPr>
            <a:xfrm>
              <a:off x="10338491" y="4085979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3" name="Text Box 20"/>
            <p:cNvSpPr txBox="1">
              <a:spLocks noChangeArrowheads="1"/>
            </p:cNvSpPr>
            <p:nvPr/>
          </p:nvSpPr>
          <p:spPr bwMode="auto">
            <a:xfrm>
              <a:off x="10224722" y="410271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1580424" y="3389140"/>
            <a:ext cx="1855354" cy="1858695"/>
            <a:chOff x="3097798" y="3382515"/>
            <a:chExt cx="1855354" cy="1858695"/>
          </a:xfrm>
        </p:grpSpPr>
        <p:cxnSp>
          <p:nvCxnSpPr>
            <p:cNvPr id="145" name="Straight Connector 14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1" name="Text Box 20"/>
            <p:cNvSpPr txBox="1">
              <a:spLocks noChangeArrowheads="1"/>
            </p:cNvSpPr>
            <p:nvPr/>
          </p:nvSpPr>
          <p:spPr bwMode="auto">
            <a:xfrm>
              <a:off x="3097798" y="48649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2" name="Text Box 20"/>
            <p:cNvSpPr txBox="1">
              <a:spLocks noChangeArrowheads="1"/>
            </p:cNvSpPr>
            <p:nvPr/>
          </p:nvSpPr>
          <p:spPr bwMode="auto">
            <a:xfrm>
              <a:off x="3769744" y="4871878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3" name="Text Box 20"/>
            <p:cNvSpPr txBox="1">
              <a:spLocks noChangeArrowheads="1"/>
            </p:cNvSpPr>
            <p:nvPr/>
          </p:nvSpPr>
          <p:spPr bwMode="auto">
            <a:xfrm>
              <a:off x="4493644" y="338251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7399937" y="3337789"/>
            <a:ext cx="1550398" cy="1910651"/>
            <a:chOff x="5577764" y="3344413"/>
            <a:chExt cx="1550398" cy="1910651"/>
          </a:xfrm>
        </p:grpSpPr>
        <p:cxnSp>
          <p:nvCxnSpPr>
            <p:cNvPr id="155" name="Straight Connector 154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Oval 158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65" name="Text Box 20"/>
            <p:cNvSpPr txBox="1">
              <a:spLocks noChangeArrowheads="1"/>
            </p:cNvSpPr>
            <p:nvPr/>
          </p:nvSpPr>
          <p:spPr bwMode="auto">
            <a:xfrm>
              <a:off x="5622791" y="4885732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6" name="Text Box 20"/>
            <p:cNvSpPr txBox="1">
              <a:spLocks noChangeArrowheads="1"/>
            </p:cNvSpPr>
            <p:nvPr/>
          </p:nvSpPr>
          <p:spPr bwMode="auto">
            <a:xfrm>
              <a:off x="5577764" y="405099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7" name="Text Box 20"/>
            <p:cNvSpPr txBox="1">
              <a:spLocks noChangeArrowheads="1"/>
            </p:cNvSpPr>
            <p:nvPr/>
          </p:nvSpPr>
          <p:spPr bwMode="auto">
            <a:xfrm>
              <a:off x="5927589" y="36942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8" name="Text Box 20"/>
            <p:cNvSpPr txBox="1">
              <a:spLocks noChangeArrowheads="1"/>
            </p:cNvSpPr>
            <p:nvPr/>
          </p:nvSpPr>
          <p:spPr bwMode="auto">
            <a:xfrm>
              <a:off x="6641099" y="41791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9" name="Text Box 20"/>
            <p:cNvSpPr txBox="1">
              <a:spLocks noChangeArrowheads="1"/>
            </p:cNvSpPr>
            <p:nvPr/>
          </p:nvSpPr>
          <p:spPr bwMode="auto">
            <a:xfrm>
              <a:off x="6575289" y="3344413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</a:t>
            </a:r>
            <a:r>
              <a:rPr lang="en-US" altLang="zh-TW" dirty="0" smtClean="0"/>
              <a:t>”?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9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6662" y="2191553"/>
            <a:ext cx="7593163" cy="47682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>
                <a:solidFill>
                  <a:srgbClr val="000000"/>
                </a:solidFill>
              </a:rPr>
              <a:t>Direction-based Error Measurement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762589" y="3829369"/>
            <a:ext cx="6898808" cy="1055404"/>
            <a:chOff x="1772421" y="3824452"/>
            <a:chExt cx="6898808" cy="1055404"/>
          </a:xfrm>
        </p:grpSpPr>
        <p:cxnSp>
          <p:nvCxnSpPr>
            <p:cNvPr id="77" name="Straight Connector 76"/>
            <p:cNvCxnSpPr/>
            <p:nvPr/>
          </p:nvCxnSpPr>
          <p:spPr>
            <a:xfrm flipV="1">
              <a:off x="1772421" y="3850534"/>
              <a:ext cx="1389642" cy="1029322"/>
            </a:xfrm>
            <a:prstGeom prst="line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7642147" y="3824452"/>
              <a:ext cx="1029082" cy="1029082"/>
            </a:xfrm>
            <a:prstGeom prst="line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1770634" y="3838536"/>
            <a:ext cx="6917299" cy="1079168"/>
            <a:chOff x="1770634" y="3838536"/>
            <a:chExt cx="6917299" cy="1079168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770634" y="4911869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81"/>
            <p:cNvGrpSpPr/>
            <p:nvPr/>
          </p:nvGrpSpPr>
          <p:grpSpPr>
            <a:xfrm>
              <a:off x="2491194" y="3838536"/>
              <a:ext cx="6196739" cy="1079168"/>
              <a:chOff x="2491194" y="3838536"/>
              <a:chExt cx="6196739" cy="1079168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flipV="1">
                <a:off x="2491194" y="3838536"/>
                <a:ext cx="669082" cy="102932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4730723" y="3863163"/>
                <a:ext cx="334541" cy="658537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090723" y="4583163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5461268" y="4917704"/>
                <a:ext cx="28799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V="1">
                <a:off x="7594737" y="4556294"/>
                <a:ext cx="0" cy="28799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V="1">
                <a:off x="7640038" y="4185018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8001286" y="4168934"/>
                <a:ext cx="64799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8687933" y="3838536"/>
                <a:ext cx="0" cy="28799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2491457" y="5373325"/>
            <a:ext cx="1680874" cy="1407950"/>
            <a:chOff x="2491457" y="5373325"/>
            <a:chExt cx="1680874" cy="1407950"/>
          </a:xfrm>
        </p:grpSpPr>
        <p:grpSp>
          <p:nvGrpSpPr>
            <p:cNvPr id="91" name="Group 90"/>
            <p:cNvGrpSpPr/>
            <p:nvPr/>
          </p:nvGrpSpPr>
          <p:grpSpPr>
            <a:xfrm>
              <a:off x="2491457" y="5373325"/>
              <a:ext cx="1680874" cy="1407950"/>
              <a:chOff x="6889970" y="3352800"/>
              <a:chExt cx="1680874" cy="1407950"/>
            </a:xfrm>
          </p:grpSpPr>
          <p:cxnSp>
            <p:nvCxnSpPr>
              <p:cNvPr id="92" name="Straight Arrow Connector 91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4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5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6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7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12000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8" name="Straight Connector 97"/>
            <p:cNvCxnSpPr/>
            <p:nvPr/>
          </p:nvCxnSpPr>
          <p:spPr>
            <a:xfrm>
              <a:off x="2976270" y="6269250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3003425" y="5721165"/>
              <a:ext cx="337125" cy="518637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V="1">
              <a:off x="2992887" y="5755016"/>
              <a:ext cx="671911" cy="497691"/>
            </a:xfrm>
            <a:prstGeom prst="line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Arc 101"/>
          <p:cNvSpPr/>
          <p:nvPr/>
        </p:nvSpPr>
        <p:spPr>
          <a:xfrm>
            <a:off x="3045276" y="6010154"/>
            <a:ext cx="411794" cy="509546"/>
          </a:xfrm>
          <a:prstGeom prst="arc">
            <a:avLst>
              <a:gd name="adj1" fmla="val 17438361"/>
              <a:gd name="adj2" fmla="val 302526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sp>
        <p:nvSpPr>
          <p:cNvPr id="113" name="Arc 112"/>
          <p:cNvSpPr/>
          <p:nvPr/>
        </p:nvSpPr>
        <p:spPr>
          <a:xfrm>
            <a:off x="6638146" y="6083407"/>
            <a:ext cx="411794" cy="509546"/>
          </a:xfrm>
          <a:prstGeom prst="arc">
            <a:avLst>
              <a:gd name="adj1" fmla="val 20428399"/>
              <a:gd name="adj2" fmla="val 3112546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233979" y="5413388"/>
            <a:ext cx="1680874" cy="1407950"/>
            <a:chOff x="5977307" y="5413388"/>
            <a:chExt cx="1680874" cy="1407950"/>
          </a:xfrm>
        </p:grpSpPr>
        <p:grpSp>
          <p:nvGrpSpPr>
            <p:cNvPr id="103" name="Group 102"/>
            <p:cNvGrpSpPr/>
            <p:nvPr/>
          </p:nvGrpSpPr>
          <p:grpSpPr>
            <a:xfrm>
              <a:off x="5977307" y="5413388"/>
              <a:ext cx="1680874" cy="1407950"/>
              <a:chOff x="6889970" y="3352800"/>
              <a:chExt cx="1680874" cy="1407950"/>
            </a:xfrm>
          </p:grpSpPr>
          <p:cxnSp>
            <p:nvCxnSpPr>
              <p:cNvPr id="104" name="Straight Arrow Connector 103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6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7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8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8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9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5" name="Straight Connector 114"/>
            <p:cNvCxnSpPr/>
            <p:nvPr/>
          </p:nvCxnSpPr>
          <p:spPr>
            <a:xfrm>
              <a:off x="6479635" y="6311855"/>
              <a:ext cx="466229" cy="466229"/>
            </a:xfrm>
            <a:prstGeom prst="line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6489815" y="6338180"/>
              <a:ext cx="223474" cy="439904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454339" y="629263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461455" y="6304990"/>
              <a:ext cx="417893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AutoShape 31"/>
          <p:cNvSpPr>
            <a:spLocks noChangeArrowheads="1"/>
          </p:cNvSpPr>
          <p:nvPr/>
        </p:nvSpPr>
        <p:spPr bwMode="auto">
          <a:xfrm>
            <a:off x="165906" y="5397268"/>
            <a:ext cx="2561896" cy="842533"/>
          </a:xfrm>
          <a:prstGeom prst="wedgeRoundRectCallout">
            <a:avLst>
              <a:gd name="adj1" fmla="val 74728"/>
              <a:gd name="adj2" fmla="val 39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 of segment 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3</a:t>
            </a:r>
            <a:endParaRPr lang="zh-TW" altLang="en-US" sz="2400" baseline="-25000" dirty="0"/>
          </a:p>
        </p:txBody>
      </p:sp>
      <p:sp>
        <p:nvSpPr>
          <p:cNvPr id="120" name="AutoShape 31"/>
          <p:cNvSpPr>
            <a:spLocks noChangeArrowheads="1"/>
          </p:cNvSpPr>
          <p:nvPr/>
        </p:nvSpPr>
        <p:spPr bwMode="auto">
          <a:xfrm>
            <a:off x="4058783" y="5423985"/>
            <a:ext cx="2550564" cy="800546"/>
          </a:xfrm>
          <a:prstGeom prst="wedgeRoundRectCallout">
            <a:avLst>
              <a:gd name="adj1" fmla="val 64664"/>
              <a:gd name="adj2" fmla="val 689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 of segment p</a:t>
            </a:r>
            <a:r>
              <a:rPr lang="en-US" altLang="zh-TW" sz="2400" baseline="-25000" dirty="0" smtClean="0"/>
              <a:t>3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6</a:t>
            </a:r>
            <a:endParaRPr lang="zh-TW" altLang="en-US" sz="2400" baseline="-25000" dirty="0"/>
          </a:p>
        </p:txBody>
      </p:sp>
      <p:sp>
        <p:nvSpPr>
          <p:cNvPr id="128" name="Arc 127"/>
          <p:cNvSpPr/>
          <p:nvPr/>
        </p:nvSpPr>
        <p:spPr>
          <a:xfrm>
            <a:off x="10018320" y="5953199"/>
            <a:ext cx="411794" cy="509546"/>
          </a:xfrm>
          <a:prstGeom prst="arc">
            <a:avLst>
              <a:gd name="adj1" fmla="val 15564264"/>
              <a:gd name="adj2" fmla="val 18835056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651281" y="5368509"/>
            <a:ext cx="1680874" cy="1407950"/>
            <a:chOff x="9651281" y="5368509"/>
            <a:chExt cx="1680874" cy="1407950"/>
          </a:xfrm>
        </p:grpSpPr>
        <p:grpSp>
          <p:nvGrpSpPr>
            <p:cNvPr id="121" name="Group 120"/>
            <p:cNvGrpSpPr/>
            <p:nvPr/>
          </p:nvGrpSpPr>
          <p:grpSpPr>
            <a:xfrm>
              <a:off x="9651281" y="5368509"/>
              <a:ext cx="1680874" cy="1407950"/>
              <a:chOff x="6889970" y="3352800"/>
              <a:chExt cx="1680874" cy="1407950"/>
            </a:xfrm>
          </p:grpSpPr>
          <p:cxnSp>
            <p:nvCxnSpPr>
              <p:cNvPr id="122" name="Straight Arrow Connector 121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Arrow Connector 122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4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4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5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5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b="-12000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6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7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27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2" name="Straight Connector 131"/>
            <p:cNvCxnSpPr/>
            <p:nvPr/>
          </p:nvCxnSpPr>
          <p:spPr>
            <a:xfrm>
              <a:off x="10135429" y="6260111"/>
              <a:ext cx="417893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10171950" y="5844746"/>
              <a:ext cx="0" cy="395056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V="1">
              <a:off x="10181189" y="5597942"/>
              <a:ext cx="651833" cy="651833"/>
            </a:xfrm>
            <a:prstGeom prst="line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V="1">
              <a:off x="10164997" y="5955982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AutoShape 31"/>
          <p:cNvSpPr>
            <a:spLocks noChangeArrowheads="1"/>
          </p:cNvSpPr>
          <p:nvPr/>
        </p:nvSpPr>
        <p:spPr bwMode="auto">
          <a:xfrm>
            <a:off x="7364197" y="5425255"/>
            <a:ext cx="2589242" cy="834856"/>
          </a:xfrm>
          <a:prstGeom prst="wedgeRoundRectCallout">
            <a:avLst>
              <a:gd name="adj1" fmla="val 63314"/>
              <a:gd name="adj2" fmla="val 2241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 of segment p</a:t>
            </a:r>
            <a:r>
              <a:rPr lang="en-US" altLang="zh-TW" sz="2400" baseline="-25000" dirty="0" smtClean="0"/>
              <a:t>6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10</a:t>
            </a:r>
            <a:endParaRPr lang="zh-TW" altLang="en-US" sz="2400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004057" y="2770196"/>
            <a:ext cx="7595767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/>
              <a:t>Error of T’ = the </a:t>
            </a:r>
            <a:r>
              <a:rPr lang="en-US" altLang="zh-CN" sz="2400" b="1" dirty="0" smtClean="0"/>
              <a:t>max</a:t>
            </a:r>
            <a:r>
              <a:rPr lang="en-US" altLang="zh-CN" sz="2400" dirty="0" smtClean="0"/>
              <a:t> of its segment’s error</a:t>
            </a:r>
            <a:endParaRPr lang="zh-CN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01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13" grpId="0" animBg="1"/>
      <p:bldP spid="119" grpId="0" animBg="1"/>
      <p:bldP spid="120" grpId="0" animBg="1"/>
      <p:bldP spid="128" grpId="0" animBg="1"/>
      <p:bldP spid="136" grpId="0" animBg="1"/>
      <p:bldP spid="1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21.7|10.8|5|6.6|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6.4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7|4.2|2.2|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13.2|2.4|1.5|1.5|3.5|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3.9|4.6|5.2|2.6|0.9|6.2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5|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6.4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5|11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963</Words>
  <Application>Microsoft Office PowerPoint</Application>
  <PresentationFormat>Widescreen</PresentationFormat>
  <Paragraphs>317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新細明體</vt:lpstr>
      <vt:lpstr>Arial</vt:lpstr>
      <vt:lpstr>Calibri</vt:lpstr>
      <vt:lpstr>Cambria Math</vt:lpstr>
      <vt:lpstr>Tahoma</vt:lpstr>
      <vt:lpstr>Wingdings</vt:lpstr>
      <vt:lpstr>Blends</vt:lpstr>
      <vt:lpstr>Trajectory Simplification: On Minimizing the Direction-based Error</vt:lpstr>
      <vt:lpstr>Trajectory</vt:lpstr>
      <vt:lpstr>Trajectory</vt:lpstr>
      <vt:lpstr>Trajectory Simplification</vt:lpstr>
      <vt:lpstr>Trajectory Simplification</vt:lpstr>
      <vt:lpstr>Q1: What Is “Direction Information”?</vt:lpstr>
      <vt:lpstr>Why To Preserve “Direction Information”?</vt:lpstr>
      <vt:lpstr>Trajectory Clustering</vt:lpstr>
      <vt:lpstr>How To Preserve “Direction Information”?</vt:lpstr>
      <vt:lpstr>How To Preserve “Direction Information”?</vt:lpstr>
      <vt:lpstr>How To Preserve “Direction Information”?</vt:lpstr>
      <vt:lpstr>DP: A Sub-Problem Optimality Property</vt:lpstr>
      <vt:lpstr>Error-Search: A Rough Idea</vt:lpstr>
      <vt:lpstr>Span-Search: The Main Idea</vt:lpstr>
      <vt:lpstr>Span-Search: The Main Idea</vt:lpstr>
      <vt:lpstr>Experiments: Settings</vt:lpstr>
      <vt:lpstr>Experiments: Results</vt:lpstr>
      <vt:lpstr>Experiments: Results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Trajectory Simplification: On Minimizing the Direction-based Error</dc:title>
  <dc:creator>raywong</dc:creator>
  <cp:lastModifiedBy>raywong</cp:lastModifiedBy>
  <cp:revision>101</cp:revision>
  <dcterms:created xsi:type="dcterms:W3CDTF">2015-07-27T07:36:46Z</dcterms:created>
  <dcterms:modified xsi:type="dcterms:W3CDTF">2015-08-31T23:05:00Z</dcterms:modified>
</cp:coreProperties>
</file>