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7"/>
  </p:notesMasterIdLst>
  <p:sldIdLst>
    <p:sldId id="256" r:id="rId2"/>
    <p:sldId id="259" r:id="rId3"/>
    <p:sldId id="291" r:id="rId4"/>
    <p:sldId id="287" r:id="rId5"/>
    <p:sldId id="272" r:id="rId6"/>
    <p:sldId id="274" r:id="rId7"/>
    <p:sldId id="286" r:id="rId8"/>
    <p:sldId id="295" r:id="rId9"/>
    <p:sldId id="270" r:id="rId10"/>
    <p:sldId id="282" r:id="rId11"/>
    <p:sldId id="263" r:id="rId12"/>
    <p:sldId id="275" r:id="rId13"/>
    <p:sldId id="279" r:id="rId14"/>
    <p:sldId id="280" r:id="rId15"/>
    <p:sldId id="29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552E3-548A-4757-BC28-7C7DFDE3208E}" type="datetimeFigureOut">
              <a:rPr lang="zh-CN" altLang="en-US" smtClean="0"/>
              <a:t>2014/4/22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24D79-CBD4-45A3-B5D7-DC6DBA488A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6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24D79-CBD4-45A3-B5D7-DC6DBA488A3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377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B742-BC77-4561-9D1B-847284822F06}" type="datetime1">
              <a:rPr lang="zh-CN" altLang="en-US" smtClean="0"/>
              <a:t>2014/4/22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08EC8D6-0AE0-4BD4-AFB4-226D2613B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46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019C-6E67-4AB1-9730-21F6DDB1382F}" type="datetime1">
              <a:rPr lang="zh-CN" altLang="en-US" smtClean="0"/>
              <a:t>2014/4/22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08EC8D6-0AE0-4BD4-AFB4-226D2613B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44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64BC-5FEE-40A4-990A-07ED0A3C80AA}" type="datetime1">
              <a:rPr lang="zh-CN" altLang="en-US" smtClean="0"/>
              <a:t>2014/4/22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08EC8D6-0AE0-4BD4-AFB4-226D2613BB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3619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3772-7B74-4A77-AF98-E707D7F6CF5E}" type="datetime1">
              <a:rPr lang="zh-CN" altLang="en-US" smtClean="0"/>
              <a:t>2014/4/22 Tuesday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8EC8D6-0AE0-4BD4-AFB4-226D2613B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284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B710-4854-4250-9262-6FC763180955}" type="datetime1">
              <a:rPr lang="zh-CN" altLang="en-US" smtClean="0"/>
              <a:t>2014/4/22 Tuesday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8EC8D6-0AE0-4BD4-AFB4-226D2613BB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8223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C698-B974-41E8-BDFF-56A0E713A62D}" type="datetime1">
              <a:rPr lang="zh-CN" altLang="en-US" smtClean="0"/>
              <a:t>2014/4/22 Tuesday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8EC8D6-0AE0-4BD4-AFB4-226D2613B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159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A831-0D50-4CFD-A6CF-E643D7174DFA}" type="datetime1">
              <a:rPr lang="zh-CN" altLang="en-US" smtClean="0"/>
              <a:t>2014/4/22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858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64B9-875F-4E16-807B-9F76488FBEE1}" type="datetime1">
              <a:rPr lang="zh-CN" altLang="en-US" smtClean="0"/>
              <a:t>2014/4/22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81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B8EA-9324-44D4-9524-8333A9DFF759}" type="datetime1">
              <a:rPr lang="zh-CN" altLang="en-US" smtClean="0"/>
              <a:t>2014/4/22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16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0FB9-8DA2-473D-9588-5BD3CD992AE3}" type="datetime1">
              <a:rPr lang="zh-CN" altLang="en-US" smtClean="0"/>
              <a:t>2014/4/22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08EC8D6-0AE0-4BD4-AFB4-226D2613B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78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18B13-544E-4CFF-BB6B-A0EF205A295A}" type="datetime1">
              <a:rPr lang="zh-CN" altLang="en-US" smtClean="0"/>
              <a:t>2014/4/22 Tuesday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08EC8D6-0AE0-4BD4-AFB4-226D2613B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20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A7BA3-65BE-4D60-8761-D5A1107B8CDE}" type="datetime1">
              <a:rPr lang="zh-CN" altLang="en-US" smtClean="0"/>
              <a:t>2014/4/22 Tuesday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08EC8D6-0AE0-4BD4-AFB4-226D2613B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40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ED83-6BA9-4D4F-98F5-E915B157F67D}" type="datetime1">
              <a:rPr lang="zh-CN" altLang="en-US" smtClean="0"/>
              <a:t>2014/4/22 Tuesday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84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0938-3B75-432B-87F1-67AF8DCC4499}" type="datetime1">
              <a:rPr lang="zh-CN" altLang="en-US" smtClean="0"/>
              <a:t>2014/4/22 Tuesday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84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E64C-2E05-4914-BAB5-9F11142C49B7}" type="datetime1">
              <a:rPr lang="zh-CN" altLang="en-US" smtClean="0"/>
              <a:t>2014/4/22 Tuesday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44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09A1-5338-4149-8752-0793AA3649CE}" type="datetime1">
              <a:rPr lang="zh-CN" altLang="en-US" smtClean="0"/>
              <a:t>2014/4/22 Tuesday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8EC8D6-0AE0-4BD4-AFB4-226D2613B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40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15508-86C7-4AB1-80FE-82479EFC5EB4}" type="datetime1">
              <a:rPr lang="zh-CN" altLang="en-US" smtClean="0"/>
              <a:t>2014/4/22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08EC8D6-0AE0-4BD4-AFB4-226D2613B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30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6.png"/><Relationship Id="rId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6500" dirty="0" smtClean="0"/>
              <a:t>Learning on Probabilistic Labels</a:t>
            </a:r>
            <a:endParaRPr lang="zh-CN" altLang="en-US" sz="65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altLang="zh-CN" i="1" dirty="0" smtClean="0"/>
              <a:t>Peng Peng, Raymond Chi-wing Wong, Philip S. Yu</a:t>
            </a:r>
          </a:p>
          <a:p>
            <a:pPr algn="l"/>
            <a:r>
              <a:rPr lang="en-US" altLang="zh-CN" i="1" dirty="0" smtClean="0"/>
              <a:t>CSE, HKUST</a:t>
            </a:r>
            <a:endParaRPr lang="zh-CN" altLang="en-US" i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19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Theoretical Results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410159"/>
                <a:ext cx="8915400" cy="5354198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000" dirty="0" smtClean="0"/>
                  <a:t>We have a </a:t>
                </a:r>
                <a:r>
                  <a:rPr lang="en-US" altLang="zh-CN" sz="2000" b="1" dirty="0" smtClean="0"/>
                  <a:t>better</a:t>
                </a:r>
                <a:r>
                  <a:rPr lang="en-US" altLang="zh-CN" sz="2000" dirty="0" smtClean="0"/>
                  <a:t> result on the rates of </a:t>
                </a:r>
                <a:r>
                  <a:rPr lang="en-US" altLang="zh-CN" sz="2000" dirty="0" smtClean="0"/>
                  <a:t>convergence:</a:t>
                </a:r>
                <a:endParaRPr lang="en-US" altLang="zh-CN" sz="2000" dirty="0" smtClean="0"/>
              </a:p>
              <a:p>
                <a:pPr lvl="1"/>
                <a:r>
                  <a:rPr lang="en-US" altLang="zh-CN" sz="1800" dirty="0" smtClean="0"/>
                  <a:t>When the order of n is smaller, we have a faster rate of convergence.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𝜸</m:t>
                        </m:r>
                        <m:r>
                          <a:rPr lang="en-US" altLang="zh-CN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1800" dirty="0" smtClean="0"/>
                  <a:t> is no greater than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1800" dirty="0" smtClean="0"/>
                  <a:t> </a:t>
                </a:r>
                <a:r>
                  <a:rPr lang="en-US" altLang="zh-CN" sz="1800" dirty="0"/>
                  <a:t> </a:t>
                </a:r>
                <a:r>
                  <a:rPr lang="en-US" altLang="zh-CN" sz="1800" dirty="0" smtClean="0"/>
                  <a:t>when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zh-CN" sz="1800" dirty="0" smtClean="0"/>
                  <a:t>, so our error bound is better than that in the non-</a:t>
                </a:r>
                <a:r>
                  <a:rPr lang="en-US" altLang="zh-CN" sz="1800" dirty="0" err="1" smtClean="0"/>
                  <a:t>realizability</a:t>
                </a:r>
                <a:r>
                  <a:rPr lang="en-US" altLang="zh-CN" sz="1800" dirty="0"/>
                  <a:t> setting with deterministic </a:t>
                </a:r>
                <a:r>
                  <a:rPr lang="en-US" altLang="zh-CN" sz="1800" dirty="0" smtClean="0"/>
                  <a:t>labels.</a:t>
                </a:r>
              </a:p>
              <a:p>
                <a:pPr lvl="1"/>
                <a:r>
                  <a:rPr lang="en-US" altLang="zh-CN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1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𝜸</m:t>
                        </m:r>
                        <m:r>
                          <a:rPr lang="en-US" altLang="zh-CN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1800" dirty="0"/>
                  <a:t> is no greater than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sz="1800" dirty="0"/>
                  <a:t>  when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altLang="zh-CN" sz="1800" dirty="0"/>
                  <a:t>, so our error bound is better than that in the </a:t>
                </a:r>
                <a:r>
                  <a:rPr lang="en-US" altLang="zh-CN" sz="1800" dirty="0" err="1" smtClean="0"/>
                  <a:t>realizability</a:t>
                </a:r>
                <a:r>
                  <a:rPr lang="en-US" altLang="zh-CN" sz="1800" dirty="0" smtClean="0"/>
                  <a:t> setting when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altLang="zh-CN" sz="1800" dirty="0" smtClean="0"/>
                  <a:t> </a:t>
                </a:r>
                <a:r>
                  <a:rPr lang="en-US" altLang="zh-CN" sz="1800" dirty="0"/>
                  <a:t>with deterministic labels</a:t>
                </a:r>
                <a:r>
                  <a:rPr lang="en-US" altLang="zh-CN" sz="1800" dirty="0" smtClean="0"/>
                  <a:t>.</a:t>
                </a:r>
                <a:endParaRPr lang="en-US" altLang="zh-CN" sz="1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𝜸</m:t>
                        </m:r>
                        <m:r>
                          <a:rPr lang="en-US" altLang="zh-CN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1800" dirty="0"/>
                  <a:t> is no greater than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altLang="zh-CN" sz="1800" dirty="0"/>
                  <a:t>  when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zh-CN" sz="1800" dirty="0"/>
                  <a:t>, so our error bound </a:t>
                </a:r>
                <a:r>
                  <a:rPr lang="en-US" altLang="zh-CN" sz="1800" dirty="0" smtClean="0"/>
                  <a:t>is always </a:t>
                </a:r>
                <a:r>
                  <a:rPr lang="en-US" altLang="zh-CN" sz="1800" dirty="0"/>
                  <a:t>better than that in the </a:t>
                </a:r>
                <a:r>
                  <a:rPr lang="en-US" altLang="zh-CN" sz="1800" dirty="0" err="1" smtClean="0"/>
                  <a:t>tsybakov</a:t>
                </a:r>
                <a:r>
                  <a:rPr lang="en-US" altLang="zh-CN" sz="1800" dirty="0" smtClean="0"/>
                  <a:t> noise condition with deterministic labels</a:t>
                </a:r>
                <a:r>
                  <a:rPr lang="en-US" altLang="zh-CN" sz="1800" dirty="0" smtClean="0"/>
                  <a:t>.</a:t>
                </a:r>
              </a:p>
              <a:p>
                <a:r>
                  <a:rPr lang="en-US" altLang="zh-CN" sz="2400" b="1" dirty="0" smtClean="0"/>
                  <a:t>Why is our result better?</a:t>
                </a:r>
              </a:p>
              <a:p>
                <a:pPr lvl="1"/>
                <a:r>
                  <a:rPr lang="en-US" altLang="zh-CN" sz="1800" dirty="0" smtClean="0"/>
                  <a:t>1. Intuitively, the probabilistic labels are more informative.</a:t>
                </a:r>
              </a:p>
              <a:p>
                <a:pPr lvl="1"/>
                <a:r>
                  <a:rPr lang="en-US" altLang="zh-CN" sz="1800" dirty="0" smtClean="0"/>
                  <a:t>2. </a:t>
                </a:r>
                <a:r>
                  <a:rPr lang="en-US" altLang="zh-CN" sz="1800" dirty="0"/>
                  <a:t>Theoretically, we can accurately predict the class of an instance even when we do not have an accurate estimation of P(Y=1|X=x) and we only need to guarantee that our prediction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acc>
                    <m:r>
                      <a:rPr lang="en-US" altLang="zh-CN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/>
                  <a:t>falls into the same half interval where P(Y=1|X=x) falls.</a:t>
                </a:r>
              </a:p>
              <a:p>
                <a:pPr lvl="1"/>
                <a:endParaRPr lang="en-US" altLang="zh-CN" sz="1800" dirty="0" smtClean="0"/>
              </a:p>
              <a:p>
                <a:pPr lvl="1"/>
                <a:endParaRPr lang="en-US" altLang="zh-CN" sz="1800" dirty="0" smtClean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410159"/>
                <a:ext cx="8915400" cy="5354198"/>
              </a:xfrm>
              <a:blipFill rotWithShape="0">
                <a:blip r:embed="rId2"/>
                <a:stretch>
                  <a:fillRect l="-958" t="-569" r="-821" b="-12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61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89212" y="1355075"/>
            <a:ext cx="8915400" cy="4556147"/>
          </a:xfrm>
        </p:spPr>
        <p:txBody>
          <a:bodyPr>
            <a:noAutofit/>
          </a:bodyPr>
          <a:lstStyle/>
          <a:p>
            <a:r>
              <a:rPr lang="en-US" altLang="zh-CN" sz="2400" b="1" dirty="0" smtClean="0"/>
              <a:t>Datasets</a:t>
            </a:r>
            <a:r>
              <a:rPr lang="en-US" altLang="zh-CN" sz="2400" dirty="0" smtClean="0"/>
              <a:t>:</a:t>
            </a:r>
          </a:p>
          <a:p>
            <a:pPr lvl="1"/>
            <a:r>
              <a:rPr lang="en-US" altLang="zh-CN" sz="2000" dirty="0" smtClean="0"/>
              <a:t>1</a:t>
            </a:r>
            <a:r>
              <a:rPr lang="en-US" altLang="zh-CN" sz="2000" baseline="30000" dirty="0" smtClean="0"/>
              <a:t>st</a:t>
            </a:r>
            <a:r>
              <a:rPr lang="en-US" altLang="zh-CN" sz="2000" dirty="0" smtClean="0"/>
              <a:t> type: a crowdsourcing dataset (</a:t>
            </a:r>
            <a:r>
              <a:rPr lang="en-US" altLang="zh-CN" sz="2000" b="1" dirty="0" err="1" smtClean="0"/>
              <a:t>Yahoo!News</a:t>
            </a:r>
            <a:r>
              <a:rPr lang="en-US" altLang="zh-CN" sz="2000" dirty="0" smtClean="0"/>
              <a:t>)</a:t>
            </a:r>
          </a:p>
          <a:p>
            <a:pPr lvl="1"/>
            <a:r>
              <a:rPr lang="en-US" altLang="zh-CN" sz="2000" dirty="0" smtClean="0"/>
              <a:t>2</a:t>
            </a:r>
            <a:r>
              <a:rPr lang="en-US" altLang="zh-CN" sz="2000" baseline="30000" dirty="0" smtClean="0"/>
              <a:t>nd</a:t>
            </a:r>
            <a:r>
              <a:rPr lang="en-US" altLang="zh-CN" sz="2000" dirty="0" smtClean="0"/>
              <a:t> type: several real datasets for regression</a:t>
            </a:r>
          </a:p>
          <a:p>
            <a:pPr lvl="1"/>
            <a:r>
              <a:rPr lang="en-US" altLang="zh-CN" sz="2000" dirty="0" smtClean="0"/>
              <a:t>3</a:t>
            </a:r>
            <a:r>
              <a:rPr lang="en-US" altLang="zh-CN" sz="2000" baseline="30000" dirty="0" smtClean="0"/>
              <a:t>rd</a:t>
            </a:r>
            <a:r>
              <a:rPr lang="en-US" altLang="zh-CN" sz="2000" dirty="0" smtClean="0"/>
              <a:t> type: a movie review dataset (</a:t>
            </a:r>
            <a:r>
              <a:rPr lang="en-US" altLang="zh-CN" sz="2000" b="1" dirty="0" err="1" smtClean="0"/>
              <a:t>IMDb</a:t>
            </a:r>
            <a:r>
              <a:rPr lang="en-US" altLang="zh-CN" sz="2000" dirty="0" smtClean="0"/>
              <a:t>)</a:t>
            </a:r>
          </a:p>
          <a:p>
            <a:r>
              <a:rPr lang="en-US" altLang="zh-CN" sz="2400" b="1" dirty="0" smtClean="0"/>
              <a:t>Measurements: </a:t>
            </a:r>
          </a:p>
          <a:p>
            <a:pPr lvl="1"/>
            <a:r>
              <a:rPr lang="en-US" altLang="zh-CN" sz="2200" dirty="0" smtClean="0"/>
              <a:t>The </a:t>
            </a:r>
            <a:r>
              <a:rPr lang="en-US" altLang="zh-CN" sz="2200" dirty="0" smtClean="0"/>
              <a:t>average </a:t>
            </a:r>
            <a:r>
              <a:rPr lang="en-US" altLang="zh-CN" sz="2200" dirty="0" smtClean="0"/>
              <a:t>accuracy &amp; The </a:t>
            </a:r>
            <a:r>
              <a:rPr lang="en-US" altLang="zh-CN" sz="2200" dirty="0" smtClean="0"/>
              <a:t>p-value of paired </a:t>
            </a:r>
            <a:r>
              <a:rPr lang="en-US" altLang="zh-CN" sz="2200" dirty="0" smtClean="0"/>
              <a:t>t-test</a:t>
            </a:r>
          </a:p>
          <a:p>
            <a:r>
              <a:rPr lang="en-US" altLang="zh-CN" sz="2400" b="1" dirty="0"/>
              <a:t>Algorithms for comparison:</a:t>
            </a:r>
          </a:p>
          <a:p>
            <a:pPr lvl="1"/>
            <a:r>
              <a:rPr lang="en-US" altLang="zh-CN" sz="2000" dirty="0"/>
              <a:t>The traditional method (</a:t>
            </a:r>
            <a:r>
              <a:rPr lang="en-US" altLang="zh-CN" sz="2000" i="1" dirty="0" err="1"/>
              <a:t>Trad</a:t>
            </a:r>
            <a:r>
              <a:rPr lang="en-US" altLang="zh-CN" sz="2000" i="1" dirty="0"/>
              <a:t>. Method</a:t>
            </a:r>
            <a:r>
              <a:rPr lang="en-US" altLang="zh-CN" sz="2000" dirty="0"/>
              <a:t>)</a:t>
            </a:r>
          </a:p>
          <a:p>
            <a:pPr lvl="1"/>
            <a:r>
              <a:rPr lang="en-US" altLang="zh-CN" sz="2000" dirty="0"/>
              <a:t>The order-based method (</a:t>
            </a:r>
            <a:r>
              <a:rPr lang="en-US" altLang="zh-CN" sz="2000" i="1" dirty="0"/>
              <a:t>OM</a:t>
            </a:r>
            <a:r>
              <a:rPr lang="en-US" altLang="zh-CN" sz="2000" dirty="0"/>
              <a:t>)</a:t>
            </a:r>
          </a:p>
          <a:p>
            <a:pPr lvl="1"/>
            <a:r>
              <a:rPr lang="en-US" altLang="zh-CN" sz="2000" dirty="0"/>
              <a:t>The partial method (</a:t>
            </a:r>
            <a:r>
              <a:rPr lang="en-US" altLang="zh-CN" sz="2000" i="1" dirty="0"/>
              <a:t>Partial</a:t>
            </a:r>
            <a:r>
              <a:rPr lang="en-US" altLang="zh-CN" sz="2000" dirty="0"/>
              <a:t>)</a:t>
            </a:r>
          </a:p>
          <a:p>
            <a:pPr lvl="1"/>
            <a:r>
              <a:rPr lang="en-US" altLang="zh-CN" sz="2000" dirty="0"/>
              <a:t>The difficult method (</a:t>
            </a:r>
            <a:r>
              <a:rPr lang="en-US" altLang="zh-CN" sz="2000" i="1" dirty="0"/>
              <a:t>Difficult</a:t>
            </a:r>
            <a:r>
              <a:rPr lang="en-US" altLang="zh-CN" sz="2000" dirty="0"/>
              <a:t>) </a:t>
            </a:r>
          </a:p>
          <a:p>
            <a:pPr lvl="1"/>
            <a:r>
              <a:rPr lang="en-US" altLang="zh-CN" sz="2000" dirty="0"/>
              <a:t>Our algorithm (</a:t>
            </a:r>
            <a:r>
              <a:rPr lang="en-US" altLang="zh-CN" sz="2000" i="1" dirty="0"/>
              <a:t>FSC</a:t>
            </a:r>
            <a:r>
              <a:rPr lang="en-US" altLang="zh-CN" sz="2000" dirty="0"/>
              <a:t>)</a:t>
            </a:r>
            <a:endParaRPr lang="zh-CN" altLang="en-US" sz="2000" dirty="0"/>
          </a:p>
          <a:p>
            <a:endParaRPr lang="en-US" altLang="zh-CN" sz="2400" dirty="0" smtClean="0"/>
          </a:p>
          <a:p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40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Yahoo!News</a:t>
            </a:r>
            <a:r>
              <a:rPr lang="en-US" altLang="zh-CN" dirty="0" smtClean="0"/>
              <a:t> Dataset (Business, Politics and Technique)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292" y="2716002"/>
            <a:ext cx="8486006" cy="31952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06247" y="6124292"/>
            <a:ext cx="3481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Business vs Politics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1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Effect of sample size n on the accuracies of classifiers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560" y="2564204"/>
            <a:ext cx="8444544" cy="3575618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8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IMDb</a:t>
            </a:r>
            <a:r>
              <a:rPr lang="en-US" altLang="zh-CN" dirty="0" smtClean="0"/>
              <a:t> dataset with the paired t-test: </a:t>
            </a:r>
            <a:r>
              <a:rPr lang="en-US" altLang="zh-CN" i="1" dirty="0" smtClean="0"/>
              <a:t>FSC</a:t>
            </a:r>
            <a:r>
              <a:rPr lang="en-US" altLang="zh-CN" dirty="0" smtClean="0"/>
              <a:t> vs </a:t>
            </a:r>
            <a:r>
              <a:rPr lang="en-US" altLang="zh-CN" i="1" dirty="0" smtClean="0"/>
              <a:t>OM</a:t>
            </a:r>
            <a:endParaRPr lang="zh-CN" altLang="en-US" i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8" y="2555235"/>
            <a:ext cx="8429855" cy="3584587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29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89212" y="1575412"/>
            <a:ext cx="8915400" cy="4335810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We propose to learn from probabilistic labels.</a:t>
            </a:r>
          </a:p>
          <a:p>
            <a:r>
              <a:rPr lang="en-US" altLang="zh-CN" sz="2800" dirty="0"/>
              <a:t>We prove that learning from probabilistic labels is more efficient than learning from deterministic labels.</a:t>
            </a:r>
          </a:p>
          <a:p>
            <a:r>
              <a:rPr lang="en-US" altLang="zh-CN" sz="2800" dirty="0"/>
              <a:t>We give an extensive experimental study on our proposed </a:t>
            </a:r>
            <a:r>
              <a:rPr lang="en-US" altLang="zh-CN" sz="2800" dirty="0" smtClean="0"/>
              <a:t>method.</a:t>
            </a:r>
            <a:endParaRPr lang="zh-CN" altLang="en-US" sz="2800" dirty="0"/>
          </a:p>
          <a:p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53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558670" y="1453033"/>
                <a:ext cx="8915400" cy="5267256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 smtClean="0"/>
                  <a:t>Binary Classification:</a:t>
                </a:r>
              </a:p>
              <a:p>
                <a:pPr lvl="1"/>
                <a:r>
                  <a:rPr lang="en-US" altLang="zh-CN" sz="2000" dirty="0" smtClean="0"/>
                  <a:t>Deterministic </a:t>
                </a:r>
                <a:r>
                  <a:rPr lang="en-US" altLang="zh-CN" sz="2000" dirty="0" smtClean="0"/>
                  <a:t>label: 0 or 1.</a:t>
                </a:r>
              </a:p>
              <a:p>
                <a:pPr lvl="1"/>
                <a:r>
                  <a:rPr lang="en-US" altLang="zh-CN" sz="2000" dirty="0" smtClean="0"/>
                  <a:t>Probabilistic Label: a real number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altLang="zh-CN" sz="2000" dirty="0" smtClean="0"/>
                  <a:t>. </a:t>
                </a:r>
                <a:endParaRPr lang="en-US" altLang="zh-CN" sz="2000" dirty="0" smtClean="0"/>
              </a:p>
              <a:p>
                <a:pPr lvl="1"/>
                <a:endParaRPr lang="en-US" altLang="zh-CN" sz="2000" dirty="0"/>
              </a:p>
              <a:p>
                <a:pPr lvl="1"/>
                <a:endParaRPr lang="en-US" altLang="zh-CN" sz="2000" dirty="0" smtClean="0"/>
              </a:p>
              <a:p>
                <a:pPr lvl="1"/>
                <a:endParaRPr lang="en-US" altLang="zh-CN" sz="2000" dirty="0"/>
              </a:p>
              <a:p>
                <a:pPr lvl="1"/>
                <a:endParaRPr lang="en-US" altLang="zh-CN" sz="2000" dirty="0" smtClean="0"/>
              </a:p>
              <a:p>
                <a:pPr lvl="1"/>
                <a:endParaRPr lang="en-US" altLang="zh-CN" sz="2000" dirty="0"/>
              </a:p>
              <a:p>
                <a:pPr lvl="1"/>
                <a:endParaRPr lang="en-US" altLang="zh-CN" sz="2000" dirty="0" smtClean="0"/>
              </a:p>
              <a:p>
                <a:pPr marL="457200" lvl="1" indent="0">
                  <a:buNone/>
                </a:pPr>
                <a:endParaRPr lang="en-US" altLang="zh-CN" sz="2000" dirty="0" smtClean="0"/>
              </a:p>
              <a:p>
                <a:pPr marL="457200" lvl="1" indent="0">
                  <a:buNone/>
                </a:pPr>
                <a:r>
                  <a:rPr lang="en-US" altLang="zh-CN" sz="2400" dirty="0" smtClean="0"/>
                  <a:t>We aims at learning a classifier based on a training dataset with probabilistic labels.</a:t>
                </a:r>
              </a:p>
              <a:p>
                <a:pPr lvl="1"/>
                <a:endParaRPr lang="zh-CN" altLang="en-US" sz="2000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58670" y="1453033"/>
                <a:ext cx="8915400" cy="5267256"/>
              </a:xfrm>
              <a:blipFill rotWithShape="0">
                <a:blip r:embed="rId2"/>
                <a:stretch>
                  <a:fillRect l="-958" t="-926" b="-13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组合 57"/>
          <p:cNvGrpSpPr/>
          <p:nvPr/>
        </p:nvGrpSpPr>
        <p:grpSpPr>
          <a:xfrm>
            <a:off x="1487276" y="2919471"/>
            <a:ext cx="4781320" cy="2919470"/>
            <a:chOff x="1487276" y="2919471"/>
            <a:chExt cx="4781320" cy="2919470"/>
          </a:xfrm>
        </p:grpSpPr>
        <p:grpSp>
          <p:nvGrpSpPr>
            <p:cNvPr id="4" name="组合 3"/>
            <p:cNvGrpSpPr/>
            <p:nvPr/>
          </p:nvGrpSpPr>
          <p:grpSpPr>
            <a:xfrm>
              <a:off x="1487276" y="2919471"/>
              <a:ext cx="4781320" cy="2919470"/>
              <a:chOff x="1487276" y="2798284"/>
              <a:chExt cx="4781320" cy="2919470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1487276" y="2798284"/>
                <a:ext cx="4781320" cy="2919470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>
                <a:off x="2602734" y="2798284"/>
                <a:ext cx="2757431" cy="291947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椭圆 6"/>
              <p:cNvSpPr/>
              <p:nvPr/>
            </p:nvSpPr>
            <p:spPr>
              <a:xfrm>
                <a:off x="2335576" y="4142342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759725" y="4846504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602734" y="3545595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3244468" y="5074185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3851313" y="3335357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4232315" y="3813673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4534358" y="4340645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5042055" y="4340644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5360165" y="4901837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4737255" y="3393196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4244251" y="3585991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4735416" y="3950466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046162" y="3749408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3027802" y="4236903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3576808" y="4514162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3960564" y="4983297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2347973" y="3393775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170323" y="3933808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sp>
          <p:nvSpPr>
            <p:cNvPr id="25" name="文本框 22"/>
            <p:cNvSpPr txBox="1"/>
            <p:nvPr/>
          </p:nvSpPr>
          <p:spPr>
            <a:xfrm>
              <a:off x="2591717" y="4583018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sp>
          <p:nvSpPr>
            <p:cNvPr id="26" name="文本框 22"/>
            <p:cNvSpPr txBox="1"/>
            <p:nvPr/>
          </p:nvSpPr>
          <p:spPr>
            <a:xfrm>
              <a:off x="3075084" y="4856338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sp>
          <p:nvSpPr>
            <p:cNvPr id="27" name="文本框 22"/>
            <p:cNvSpPr txBox="1"/>
            <p:nvPr/>
          </p:nvSpPr>
          <p:spPr>
            <a:xfrm>
              <a:off x="3765244" y="4829666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sp>
          <p:nvSpPr>
            <p:cNvPr id="28" name="文本框 22"/>
            <p:cNvSpPr txBox="1"/>
            <p:nvPr/>
          </p:nvSpPr>
          <p:spPr>
            <a:xfrm>
              <a:off x="3405131" y="4312838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sp>
          <p:nvSpPr>
            <p:cNvPr id="29" name="文本框 22"/>
            <p:cNvSpPr txBox="1"/>
            <p:nvPr/>
          </p:nvSpPr>
          <p:spPr>
            <a:xfrm>
              <a:off x="2855206" y="3518899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sp>
          <p:nvSpPr>
            <p:cNvPr id="30" name="文本框 22"/>
            <p:cNvSpPr txBox="1"/>
            <p:nvPr/>
          </p:nvSpPr>
          <p:spPr>
            <a:xfrm>
              <a:off x="2811595" y="4075059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sp>
          <p:nvSpPr>
            <p:cNvPr id="31" name="文本框 22"/>
            <p:cNvSpPr txBox="1"/>
            <p:nvPr/>
          </p:nvSpPr>
          <p:spPr>
            <a:xfrm>
              <a:off x="3654847" y="3111551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0</a:t>
              </a:r>
              <a:endParaRPr lang="zh-CN" altLang="en-US" dirty="0"/>
            </a:p>
          </p:txBody>
        </p:sp>
        <p:sp>
          <p:nvSpPr>
            <p:cNvPr id="32" name="文本框 22"/>
            <p:cNvSpPr txBox="1"/>
            <p:nvPr/>
          </p:nvSpPr>
          <p:spPr>
            <a:xfrm>
              <a:off x="4025290" y="3431154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0</a:t>
              </a:r>
              <a:endParaRPr lang="zh-CN" altLang="en-US" dirty="0"/>
            </a:p>
          </p:txBody>
        </p:sp>
        <p:sp>
          <p:nvSpPr>
            <p:cNvPr id="33" name="文本框 22"/>
            <p:cNvSpPr txBox="1"/>
            <p:nvPr/>
          </p:nvSpPr>
          <p:spPr>
            <a:xfrm>
              <a:off x="4567409" y="3209109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0</a:t>
              </a:r>
              <a:endParaRPr lang="zh-CN" altLang="en-US" dirty="0"/>
            </a:p>
          </p:txBody>
        </p:sp>
        <p:sp>
          <p:nvSpPr>
            <p:cNvPr id="34" name="文本框 22"/>
            <p:cNvSpPr txBox="1"/>
            <p:nvPr/>
          </p:nvSpPr>
          <p:spPr>
            <a:xfrm>
              <a:off x="5132485" y="4731748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0</a:t>
              </a:r>
              <a:endParaRPr lang="zh-CN" altLang="en-US" dirty="0"/>
            </a:p>
          </p:txBody>
        </p:sp>
        <p:sp>
          <p:nvSpPr>
            <p:cNvPr id="35" name="文本框 22"/>
            <p:cNvSpPr txBox="1"/>
            <p:nvPr/>
          </p:nvSpPr>
          <p:spPr>
            <a:xfrm>
              <a:off x="3967447" y="3785942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0</a:t>
              </a:r>
              <a:endParaRPr lang="zh-CN" altLang="en-US" dirty="0"/>
            </a:p>
          </p:txBody>
        </p:sp>
        <p:sp>
          <p:nvSpPr>
            <p:cNvPr id="36" name="文本框 22"/>
            <p:cNvSpPr txBox="1"/>
            <p:nvPr/>
          </p:nvSpPr>
          <p:spPr>
            <a:xfrm>
              <a:off x="4290153" y="4213686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0</a:t>
              </a:r>
              <a:endParaRPr lang="zh-CN" altLang="en-US" dirty="0"/>
            </a:p>
          </p:txBody>
        </p:sp>
        <p:sp>
          <p:nvSpPr>
            <p:cNvPr id="37" name="文本框 22"/>
            <p:cNvSpPr txBox="1"/>
            <p:nvPr/>
          </p:nvSpPr>
          <p:spPr>
            <a:xfrm>
              <a:off x="4587610" y="3763107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0</a:t>
              </a:r>
              <a:endParaRPr lang="zh-CN" altLang="en-US" dirty="0"/>
            </a:p>
          </p:txBody>
        </p:sp>
        <p:sp>
          <p:nvSpPr>
            <p:cNvPr id="38" name="文本框 22"/>
            <p:cNvSpPr txBox="1"/>
            <p:nvPr/>
          </p:nvSpPr>
          <p:spPr>
            <a:xfrm>
              <a:off x="4858900" y="4155274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0</a:t>
              </a:r>
              <a:endParaRPr lang="zh-CN" altLang="en-US" dirty="0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693664" y="2919471"/>
            <a:ext cx="4781320" cy="2919470"/>
            <a:chOff x="6693664" y="2919471"/>
            <a:chExt cx="4781320" cy="2919470"/>
          </a:xfrm>
        </p:grpSpPr>
        <p:grpSp>
          <p:nvGrpSpPr>
            <p:cNvPr id="39" name="组合 38"/>
            <p:cNvGrpSpPr/>
            <p:nvPr/>
          </p:nvGrpSpPr>
          <p:grpSpPr>
            <a:xfrm>
              <a:off x="6693664" y="2919471"/>
              <a:ext cx="4781320" cy="2919470"/>
              <a:chOff x="1487276" y="2798284"/>
              <a:chExt cx="4781320" cy="2919470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1487276" y="2798284"/>
                <a:ext cx="4781320" cy="2919470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2602734" y="2798284"/>
                <a:ext cx="2757431" cy="291947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椭圆 41"/>
              <p:cNvSpPr/>
              <p:nvPr/>
            </p:nvSpPr>
            <p:spPr>
              <a:xfrm>
                <a:off x="2335576" y="4142342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2759725" y="4846504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2602734" y="3545595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3244468" y="5074185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3851313" y="3335357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4232315" y="3813673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4534358" y="4340645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5042055" y="4340644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5360165" y="4901837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4737255" y="3393196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4244251" y="3585991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4735416" y="3950466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3046162" y="3749408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3027802" y="4236903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3576808" y="4514162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960564" y="4983297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0" name="文本框 22"/>
            <p:cNvSpPr txBox="1"/>
            <p:nvPr/>
          </p:nvSpPr>
          <p:spPr>
            <a:xfrm>
              <a:off x="7698030" y="4644573"/>
              <a:ext cx="4213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1</a:t>
              </a:r>
              <a:endParaRPr lang="zh-CN" altLang="en-US" sz="1400" dirty="0"/>
            </a:p>
          </p:txBody>
        </p:sp>
        <p:sp>
          <p:nvSpPr>
            <p:cNvPr id="61" name="文本框 22"/>
            <p:cNvSpPr txBox="1"/>
            <p:nvPr/>
          </p:nvSpPr>
          <p:spPr>
            <a:xfrm>
              <a:off x="8281471" y="4856338"/>
              <a:ext cx="4454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0.9</a:t>
              </a:r>
              <a:endParaRPr lang="zh-CN" altLang="en-US" sz="1400" dirty="0"/>
            </a:p>
          </p:txBody>
        </p:sp>
        <p:sp>
          <p:nvSpPr>
            <p:cNvPr id="74" name="文本框 22"/>
            <p:cNvSpPr txBox="1"/>
            <p:nvPr/>
          </p:nvSpPr>
          <p:spPr>
            <a:xfrm>
              <a:off x="7266544" y="3941983"/>
              <a:ext cx="456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0.8</a:t>
              </a:r>
              <a:endParaRPr lang="zh-CN" altLang="en-US" sz="1400" dirty="0"/>
            </a:p>
          </p:txBody>
        </p:sp>
        <p:sp>
          <p:nvSpPr>
            <p:cNvPr id="75" name="文本框 22"/>
            <p:cNvSpPr txBox="1"/>
            <p:nvPr/>
          </p:nvSpPr>
          <p:spPr>
            <a:xfrm>
              <a:off x="7458882" y="3461931"/>
              <a:ext cx="4769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0.7</a:t>
              </a:r>
              <a:endParaRPr lang="zh-CN" altLang="en-US" sz="1400" dirty="0"/>
            </a:p>
          </p:txBody>
        </p:sp>
        <p:sp>
          <p:nvSpPr>
            <p:cNvPr id="76" name="文本框 22"/>
            <p:cNvSpPr txBox="1"/>
            <p:nvPr/>
          </p:nvSpPr>
          <p:spPr>
            <a:xfrm>
              <a:off x="7935816" y="3628317"/>
              <a:ext cx="502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0.6</a:t>
              </a:r>
              <a:endParaRPr lang="zh-CN" altLang="en-US" sz="1400" dirty="0"/>
            </a:p>
          </p:txBody>
        </p:sp>
        <p:sp>
          <p:nvSpPr>
            <p:cNvPr id="77" name="文本框 22"/>
            <p:cNvSpPr txBox="1"/>
            <p:nvPr/>
          </p:nvSpPr>
          <p:spPr>
            <a:xfrm>
              <a:off x="7935815" y="4111225"/>
              <a:ext cx="4865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0.7</a:t>
              </a:r>
              <a:endParaRPr lang="zh-CN" altLang="en-US" sz="1400" dirty="0"/>
            </a:p>
          </p:txBody>
        </p:sp>
        <p:sp>
          <p:nvSpPr>
            <p:cNvPr id="78" name="文本框 22"/>
            <p:cNvSpPr txBox="1"/>
            <p:nvPr/>
          </p:nvSpPr>
          <p:spPr>
            <a:xfrm>
              <a:off x="8508690" y="4374393"/>
              <a:ext cx="521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0.6</a:t>
              </a:r>
              <a:endParaRPr lang="zh-CN" altLang="en-US" sz="1400" dirty="0"/>
            </a:p>
          </p:txBody>
        </p:sp>
        <p:sp>
          <p:nvSpPr>
            <p:cNvPr id="79" name="文本框 22"/>
            <p:cNvSpPr txBox="1"/>
            <p:nvPr/>
          </p:nvSpPr>
          <p:spPr>
            <a:xfrm>
              <a:off x="8884642" y="4837671"/>
              <a:ext cx="4810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0.6</a:t>
              </a:r>
              <a:endParaRPr lang="zh-CN" altLang="en-US" sz="1400" dirty="0"/>
            </a:p>
          </p:txBody>
        </p:sp>
        <p:sp>
          <p:nvSpPr>
            <p:cNvPr id="80" name="文本框 22"/>
            <p:cNvSpPr txBox="1"/>
            <p:nvPr/>
          </p:nvSpPr>
          <p:spPr>
            <a:xfrm>
              <a:off x="8795593" y="3187327"/>
              <a:ext cx="487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0.3</a:t>
              </a:r>
              <a:endParaRPr lang="zh-CN" altLang="en-US" sz="1400" dirty="0"/>
            </a:p>
          </p:txBody>
        </p:sp>
        <p:sp>
          <p:nvSpPr>
            <p:cNvPr id="81" name="文本框 22"/>
            <p:cNvSpPr txBox="1"/>
            <p:nvPr/>
          </p:nvSpPr>
          <p:spPr>
            <a:xfrm>
              <a:off x="9234888" y="3445527"/>
              <a:ext cx="5058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0.2</a:t>
              </a:r>
              <a:endParaRPr lang="zh-CN" altLang="en-US" sz="1400" dirty="0"/>
            </a:p>
          </p:txBody>
        </p:sp>
        <p:sp>
          <p:nvSpPr>
            <p:cNvPr id="82" name="文本框 22"/>
            <p:cNvSpPr txBox="1"/>
            <p:nvPr/>
          </p:nvSpPr>
          <p:spPr>
            <a:xfrm>
              <a:off x="9084324" y="3824467"/>
              <a:ext cx="4824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0.4</a:t>
              </a:r>
              <a:endParaRPr lang="zh-CN" altLang="en-US" sz="1400" dirty="0"/>
            </a:p>
          </p:txBody>
        </p:sp>
        <p:sp>
          <p:nvSpPr>
            <p:cNvPr id="83" name="文本框 22"/>
            <p:cNvSpPr txBox="1"/>
            <p:nvPr/>
          </p:nvSpPr>
          <p:spPr>
            <a:xfrm>
              <a:off x="9706777" y="3239886"/>
              <a:ext cx="4213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</a:t>
              </a:r>
              <a:endParaRPr lang="zh-CN" altLang="en-US" sz="1400" dirty="0"/>
            </a:p>
          </p:txBody>
        </p:sp>
        <p:sp>
          <p:nvSpPr>
            <p:cNvPr id="84" name="文本框 22"/>
            <p:cNvSpPr txBox="1"/>
            <p:nvPr/>
          </p:nvSpPr>
          <p:spPr>
            <a:xfrm>
              <a:off x="9675564" y="3816719"/>
              <a:ext cx="5210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0.1</a:t>
              </a:r>
              <a:endParaRPr lang="zh-CN" altLang="en-US" sz="1400" dirty="0"/>
            </a:p>
          </p:txBody>
        </p:sp>
        <p:sp>
          <p:nvSpPr>
            <p:cNvPr id="85" name="文本框 22"/>
            <p:cNvSpPr txBox="1"/>
            <p:nvPr/>
          </p:nvSpPr>
          <p:spPr>
            <a:xfrm>
              <a:off x="10302836" y="4770638"/>
              <a:ext cx="4633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0.3</a:t>
              </a:r>
              <a:endParaRPr lang="zh-CN" altLang="en-US" sz="1400" dirty="0"/>
            </a:p>
          </p:txBody>
        </p:sp>
        <p:sp>
          <p:nvSpPr>
            <p:cNvPr id="86" name="文本框 22"/>
            <p:cNvSpPr txBox="1"/>
            <p:nvPr/>
          </p:nvSpPr>
          <p:spPr>
            <a:xfrm>
              <a:off x="9494473" y="4168283"/>
              <a:ext cx="4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0.4</a:t>
              </a:r>
              <a:endParaRPr lang="zh-CN" altLang="en-US" sz="1400" dirty="0"/>
            </a:p>
          </p:txBody>
        </p:sp>
        <p:sp>
          <p:nvSpPr>
            <p:cNvPr id="87" name="文本框 22"/>
            <p:cNvSpPr txBox="1"/>
            <p:nvPr/>
          </p:nvSpPr>
          <p:spPr>
            <a:xfrm>
              <a:off x="9964183" y="4234044"/>
              <a:ext cx="5128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0.2</a:t>
              </a:r>
              <a:endParaRPr lang="zh-CN" altLang="en-US" sz="1400" dirty="0"/>
            </a:p>
          </p:txBody>
        </p:sp>
      </p:grpSp>
      <p:sp>
        <p:nvSpPr>
          <p:cNvPr id="62" name="灯片编号占位符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11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89212" y="1729648"/>
            <a:ext cx="8915400" cy="4181574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There are many applications where the instances are labeled with fractional scores. </a:t>
            </a:r>
            <a:endParaRPr lang="en-US" altLang="zh-CN" sz="2800" dirty="0"/>
          </a:p>
          <a:p>
            <a:pPr lvl="1"/>
            <a:r>
              <a:rPr lang="en-US" altLang="zh-CN" sz="2400" dirty="0"/>
              <a:t>An instance is labeled with multiple labelers and there are disagreements among these labelers.</a:t>
            </a:r>
            <a:endParaRPr lang="zh-CN" altLang="en-US" sz="2400" dirty="0"/>
          </a:p>
          <a:p>
            <a:pPr lvl="1"/>
            <a:r>
              <a:rPr lang="en-US" altLang="zh-CN" sz="2400" dirty="0" smtClean="0"/>
              <a:t>The domain expert cannot give a deterministic label for an instance.</a:t>
            </a:r>
          </a:p>
          <a:p>
            <a:pPr lvl="1"/>
            <a:r>
              <a:rPr lang="en-US" altLang="zh-CN" sz="2400" dirty="0" smtClean="0"/>
              <a:t>The instances themselves are uncertain with a deterministic label.</a:t>
            </a:r>
          </a:p>
        </p:txBody>
      </p:sp>
      <p:sp>
        <p:nvSpPr>
          <p:cNvPr id="76" name="灯片编号占位符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80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Contributions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We propose a way to learn from a dataset with probabilistic labels.</a:t>
            </a:r>
          </a:p>
          <a:p>
            <a:r>
              <a:rPr lang="en-US" altLang="zh-CN" dirty="0" smtClean="0"/>
              <a:t>We prove theoretically that </a:t>
            </a:r>
            <a:r>
              <a:rPr lang="en-US" altLang="zh-CN" dirty="0"/>
              <a:t>compared with learning from deterministic </a:t>
            </a:r>
            <a:r>
              <a:rPr lang="en-US" altLang="zh-CN" dirty="0" smtClean="0"/>
              <a:t>labels, learning from probabilistic labels leads to a faster rate of convergence (i.e., error bound).</a:t>
            </a:r>
          </a:p>
          <a:p>
            <a:r>
              <a:rPr lang="en-US" altLang="zh-CN" dirty="0" smtClean="0"/>
              <a:t>We give an extensive experimental studies on our proposed method.</a:t>
            </a:r>
          </a:p>
          <a:p>
            <a:r>
              <a:rPr lang="en-US" altLang="zh-CN" b="1" dirty="0" smtClean="0"/>
              <a:t>Significance of our work: </a:t>
            </a:r>
            <a:r>
              <a:rPr lang="en-US" altLang="zh-CN" dirty="0"/>
              <a:t>o</a:t>
            </a:r>
            <a:r>
              <a:rPr lang="en-US" altLang="zh-CN" dirty="0" smtClean="0"/>
              <a:t>ur result shows that probabilistic datasets can enhance the performance of many existing learning algorithms if used properly. Besides, a lot of recent studies can use our error bound for their error analysis.</a:t>
            </a:r>
          </a:p>
          <a:p>
            <a:pPr lvl="1"/>
            <a:r>
              <a:rPr lang="en-US" altLang="zh-CN" dirty="0" smtClean="0"/>
              <a:t>“Proper Losses for Learning from Partial Labels” (NIPS 2012)</a:t>
            </a:r>
          </a:p>
          <a:p>
            <a:pPr lvl="1"/>
            <a:r>
              <a:rPr lang="en-US" altLang="zh-CN" dirty="0" smtClean="0"/>
              <a:t>“Estimating </a:t>
            </a:r>
            <a:r>
              <a:rPr lang="en-US" altLang="zh-CN" dirty="0"/>
              <a:t>L</a:t>
            </a:r>
            <a:r>
              <a:rPr lang="en-US" altLang="zh-CN" dirty="0" smtClean="0"/>
              <a:t>abels from Label </a:t>
            </a:r>
            <a:r>
              <a:rPr lang="en-US" altLang="zh-CN" dirty="0"/>
              <a:t>P</a:t>
            </a:r>
            <a:r>
              <a:rPr lang="en-US" altLang="zh-CN" dirty="0" smtClean="0"/>
              <a:t>roportions” (JMLR 2009)</a:t>
            </a:r>
          </a:p>
          <a:p>
            <a:pPr lvl="1"/>
            <a:r>
              <a:rPr lang="en-US" altLang="zh-CN" dirty="0" smtClean="0"/>
              <a:t>“SVM Classifier </a:t>
            </a:r>
            <a:r>
              <a:rPr lang="en-US" altLang="zh-CN" dirty="0"/>
              <a:t>E</a:t>
            </a:r>
            <a:r>
              <a:rPr lang="en-US" altLang="zh-CN" dirty="0" smtClean="0"/>
              <a:t>stimation from Group Probabilities” (ICML 2010)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07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Methodologies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377108"/>
                <a:ext cx="8915400" cy="4534114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400" dirty="0" smtClean="0"/>
                  <a:t>Tsybakov Noise Condition: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d>
                      <m:d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=1|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altLang="zh-CN" sz="2000" dirty="0" smtClean="0"/>
                  <a:t>i.e., the probability that the instance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000" dirty="0" smtClean="0"/>
                  <a:t> is labeled with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sz="2000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𝜼</m:t>
                    </m:r>
                    <m:d>
                      <m:d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2000" dirty="0" smtClean="0"/>
                  <a:t>.</a:t>
                </a:r>
              </a:p>
              <a:p>
                <a:pPr lvl="1"/>
                <a:endParaRPr lang="en-US" altLang="zh-CN" sz="2000" dirty="0"/>
              </a:p>
              <a:p>
                <a:pPr lvl="1"/>
                <a:endParaRPr lang="en-US" altLang="zh-CN" sz="2000" dirty="0" smtClean="0"/>
              </a:p>
              <a:p>
                <a:pPr lvl="1"/>
                <a:endParaRPr lang="en-US" altLang="zh-CN" sz="2000" dirty="0"/>
              </a:p>
              <a:p>
                <a:pPr lvl="1"/>
                <a:endParaRPr lang="en-US" altLang="zh-CN" sz="2000" dirty="0" smtClean="0"/>
              </a:p>
              <a:p>
                <a:pPr lvl="1"/>
                <a:endParaRPr lang="en-US" altLang="zh-CN" sz="2000" dirty="0"/>
              </a:p>
              <a:p>
                <a:pPr marL="457200" lvl="1" indent="0">
                  <a:buNone/>
                </a:pPr>
                <a:endParaRPr lang="en-US" altLang="zh-CN" sz="2000" dirty="0"/>
              </a:p>
              <a:p>
                <a:pPr marL="457200" lvl="1" indent="0">
                  <a:buNone/>
                </a:pPr>
                <a:r>
                  <a:rPr lang="en-US" altLang="zh-CN" sz="2000" b="1" dirty="0" smtClean="0"/>
                  <a:t>This noise condition describes the relationship between the data density and the distance from a sampled data point to the decision boundary.</a:t>
                </a:r>
                <a:endParaRPr lang="zh-CN" altLang="en-US" sz="2000" b="1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377108"/>
                <a:ext cx="8915400" cy="4534114"/>
              </a:xfrm>
              <a:blipFill rotWithShape="0">
                <a:blip r:embed="rId2"/>
                <a:stretch>
                  <a:fillRect l="-958" t="-1075" r="-1368" b="-182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3251927"/>
            <a:ext cx="8855075" cy="1971299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09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Methodologies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498294"/>
                <a:ext cx="8915400" cy="441292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dirty="0" smtClean="0">
                    <a:solidFill>
                      <a:srgbClr val="FF0000"/>
                    </a:solidFill>
                  </a:rPr>
                  <a:t>Tsybakov noise</a:t>
                </a:r>
                <a:r>
                  <a:rPr lang="en-US" altLang="zh-CN" sz="2800" dirty="0" smtClean="0"/>
                  <a:t>:</a:t>
                </a:r>
              </a:p>
              <a:p>
                <a:pPr lvl="1"/>
                <a:r>
                  <a:rPr lang="en-US" altLang="zh-CN" sz="2400" dirty="0" smtClean="0"/>
                  <a:t>The density of the points becomes </a:t>
                </a:r>
                <a:r>
                  <a:rPr lang="en-US" altLang="zh-CN" sz="2400" b="1" dirty="0" smtClean="0"/>
                  <a:t>smaller</a:t>
                </a:r>
                <a:r>
                  <a:rPr lang="en-US" altLang="zh-CN" sz="2400" dirty="0" smtClean="0"/>
                  <a:t> when the points are </a:t>
                </a:r>
                <a:r>
                  <a:rPr lang="en-US" altLang="zh-CN" sz="2400" b="1" dirty="0" smtClean="0"/>
                  <a:t>close to the decision boundary </a:t>
                </a:r>
                <a:r>
                  <a:rPr lang="en-US" altLang="zh-CN" sz="2400" dirty="0" smtClean="0"/>
                  <a:t>(i.e.,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 smtClean="0"/>
                  <a:t> is close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dirty="0" smtClean="0"/>
                  <a:t>).</a:t>
                </a:r>
              </a:p>
              <a:p>
                <a:pPr lvl="1"/>
                <a:endParaRPr lang="zh-CN" altLang="en-US" sz="2400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498294"/>
                <a:ext cx="8915400" cy="4412928"/>
              </a:xfrm>
              <a:blipFill rotWithShape="0">
                <a:blip r:embed="rId3"/>
                <a:stretch>
                  <a:fillRect l="-1300" t="-15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6</a:t>
            </a:fld>
            <a:endParaRPr lang="zh-CN" altLang="en-US"/>
          </a:p>
        </p:txBody>
      </p:sp>
      <p:grpSp>
        <p:nvGrpSpPr>
          <p:cNvPr id="183" name="组合 182"/>
          <p:cNvGrpSpPr/>
          <p:nvPr/>
        </p:nvGrpSpPr>
        <p:grpSpPr>
          <a:xfrm>
            <a:off x="1905867" y="3373276"/>
            <a:ext cx="4860352" cy="2608328"/>
            <a:chOff x="3327966" y="3240061"/>
            <a:chExt cx="4860352" cy="2608328"/>
          </a:xfrm>
        </p:grpSpPr>
        <p:grpSp>
          <p:nvGrpSpPr>
            <p:cNvPr id="184" name="组合 183"/>
            <p:cNvGrpSpPr/>
            <p:nvPr/>
          </p:nvGrpSpPr>
          <p:grpSpPr>
            <a:xfrm>
              <a:off x="3350603" y="3761555"/>
              <a:ext cx="4349029" cy="2086834"/>
              <a:chOff x="2039596" y="3891855"/>
              <a:chExt cx="4349029" cy="2086834"/>
            </a:xfrm>
          </p:grpSpPr>
          <p:grpSp>
            <p:nvGrpSpPr>
              <p:cNvPr id="188" name="组合 187"/>
              <p:cNvGrpSpPr/>
              <p:nvPr/>
            </p:nvGrpSpPr>
            <p:grpSpPr>
              <a:xfrm>
                <a:off x="2039596" y="3891855"/>
                <a:ext cx="4349029" cy="2027213"/>
                <a:chOff x="2039596" y="3891855"/>
                <a:chExt cx="4349029" cy="2027213"/>
              </a:xfrm>
            </p:grpSpPr>
            <p:grpSp>
              <p:nvGrpSpPr>
                <p:cNvPr id="190" name="组合 189"/>
                <p:cNvGrpSpPr/>
                <p:nvPr/>
              </p:nvGrpSpPr>
              <p:grpSpPr>
                <a:xfrm>
                  <a:off x="2039596" y="3891855"/>
                  <a:ext cx="4349029" cy="2027213"/>
                  <a:chOff x="1052912" y="3658179"/>
                  <a:chExt cx="5458936" cy="2544574"/>
                </a:xfrm>
              </p:grpSpPr>
              <p:grpSp>
                <p:nvGrpSpPr>
                  <p:cNvPr id="199" name="组合 198"/>
                  <p:cNvGrpSpPr/>
                  <p:nvPr/>
                </p:nvGrpSpPr>
                <p:grpSpPr>
                  <a:xfrm>
                    <a:off x="3703445" y="3658179"/>
                    <a:ext cx="2808403" cy="2544574"/>
                    <a:chOff x="4383410" y="3668616"/>
                    <a:chExt cx="2910468" cy="2637050"/>
                  </a:xfrm>
                </p:grpSpPr>
                <p:grpSp>
                  <p:nvGrpSpPr>
                    <p:cNvPr id="209" name="组合 208"/>
                    <p:cNvGrpSpPr/>
                    <p:nvPr/>
                  </p:nvGrpSpPr>
                  <p:grpSpPr>
                    <a:xfrm>
                      <a:off x="4383410" y="3668616"/>
                      <a:ext cx="2910468" cy="2637050"/>
                      <a:chOff x="2223394" y="3999123"/>
                      <a:chExt cx="2910468" cy="2637050"/>
                    </a:xfrm>
                  </p:grpSpPr>
                  <p:grpSp>
                    <p:nvGrpSpPr>
                      <p:cNvPr id="211" name="组合 210"/>
                      <p:cNvGrpSpPr/>
                      <p:nvPr/>
                    </p:nvGrpSpPr>
                    <p:grpSpPr>
                      <a:xfrm>
                        <a:off x="2223394" y="3999123"/>
                        <a:ext cx="2910468" cy="2637050"/>
                        <a:chOff x="1760684" y="3338111"/>
                        <a:chExt cx="2910468" cy="2637050"/>
                      </a:xfrm>
                    </p:grpSpPr>
                    <p:cxnSp>
                      <p:nvCxnSpPr>
                        <p:cNvPr id="213" name="直接箭头连接符 212"/>
                        <p:cNvCxnSpPr/>
                        <p:nvPr/>
                      </p:nvCxnSpPr>
                      <p:spPr>
                        <a:xfrm flipV="1">
                          <a:off x="1795749" y="3338111"/>
                          <a:ext cx="11017" cy="2269475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4" name="直接箭头连接符 213"/>
                        <p:cNvCxnSpPr/>
                        <p:nvPr/>
                      </p:nvCxnSpPr>
                      <p:spPr>
                        <a:xfrm flipV="1">
                          <a:off x="1806766" y="5596569"/>
                          <a:ext cx="2864386" cy="9182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5" name="任意多边形 214"/>
                        <p:cNvSpPr/>
                        <p:nvPr/>
                      </p:nvSpPr>
                      <p:spPr>
                        <a:xfrm>
                          <a:off x="1806766" y="3569465"/>
                          <a:ext cx="2357610" cy="2027104"/>
                        </a:xfrm>
                        <a:custGeom>
                          <a:avLst/>
                          <a:gdLst>
                            <a:gd name="connsiteX0" fmla="*/ 0 w 2357610"/>
                            <a:gd name="connsiteY0" fmla="*/ 2027104 h 2027104"/>
                            <a:gd name="connsiteX1" fmla="*/ 638979 w 2357610"/>
                            <a:gd name="connsiteY1" fmla="*/ 1927952 h 2027104"/>
                            <a:gd name="connsiteX2" fmla="*/ 1123721 w 2357610"/>
                            <a:gd name="connsiteY2" fmla="*/ 1707615 h 2027104"/>
                            <a:gd name="connsiteX3" fmla="*/ 1377109 w 2357610"/>
                            <a:gd name="connsiteY3" fmla="*/ 1520328 h 2027104"/>
                            <a:gd name="connsiteX4" fmla="*/ 1663547 w 2357610"/>
                            <a:gd name="connsiteY4" fmla="*/ 1255923 h 2027104"/>
                            <a:gd name="connsiteX5" fmla="*/ 1905918 w 2357610"/>
                            <a:gd name="connsiteY5" fmla="*/ 892366 h 2027104"/>
                            <a:gd name="connsiteX6" fmla="*/ 2115239 w 2357610"/>
                            <a:gd name="connsiteY6" fmla="*/ 528810 h 2027104"/>
                            <a:gd name="connsiteX7" fmla="*/ 2269475 w 2357610"/>
                            <a:gd name="connsiteY7" fmla="*/ 198304 h 2027104"/>
                            <a:gd name="connsiteX8" fmla="*/ 2357610 w 2357610"/>
                            <a:gd name="connsiteY8" fmla="*/ 0 h 202710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2357610" h="2027104">
                              <a:moveTo>
                                <a:pt x="0" y="2027104"/>
                              </a:moveTo>
                              <a:cubicBezTo>
                                <a:pt x="225846" y="2004152"/>
                                <a:pt x="451692" y="1981200"/>
                                <a:pt x="638979" y="1927952"/>
                              </a:cubicBezTo>
                              <a:cubicBezTo>
                                <a:pt x="826266" y="1874704"/>
                                <a:pt x="1000699" y="1775552"/>
                                <a:pt x="1123721" y="1707615"/>
                              </a:cubicBezTo>
                              <a:cubicBezTo>
                                <a:pt x="1246743" y="1639678"/>
                                <a:pt x="1287138" y="1595610"/>
                                <a:pt x="1377109" y="1520328"/>
                              </a:cubicBezTo>
                              <a:cubicBezTo>
                                <a:pt x="1467080" y="1445046"/>
                                <a:pt x="1575412" y="1360583"/>
                                <a:pt x="1663547" y="1255923"/>
                              </a:cubicBezTo>
                              <a:cubicBezTo>
                                <a:pt x="1751682" y="1151263"/>
                                <a:pt x="1830636" y="1013551"/>
                                <a:pt x="1905918" y="892366"/>
                              </a:cubicBezTo>
                              <a:cubicBezTo>
                                <a:pt x="1981200" y="771180"/>
                                <a:pt x="2054646" y="644487"/>
                                <a:pt x="2115239" y="528810"/>
                              </a:cubicBezTo>
                              <a:cubicBezTo>
                                <a:pt x="2175832" y="413133"/>
                                <a:pt x="2229080" y="286439"/>
                                <a:pt x="2269475" y="198304"/>
                              </a:cubicBezTo>
                              <a:cubicBezTo>
                                <a:pt x="2309870" y="110169"/>
                                <a:pt x="2333740" y="55084"/>
                                <a:pt x="2357610" y="0"/>
                              </a:cubicBezTo>
                            </a:path>
                          </a:pathLst>
                        </a:custGeom>
                        <a:no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/>
                        </a:p>
                      </p:txBody>
                    </p: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216" name="文本框 215"/>
                            <p:cNvSpPr txBox="1"/>
                            <p:nvPr/>
                          </p:nvSpPr>
                          <p:spPr>
                            <a:xfrm>
                              <a:off x="1760684" y="4014597"/>
                              <a:ext cx="1823531" cy="832506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𝑉𝑜𝑙𝑢𝑚𝑒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0.3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sup>
                                    </m:sSup>
                                  </m:oMath>
                                </m:oMathPara>
                              </a14:m>
                              <a:endParaRPr lang="zh-CN" altLang="en-US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216" name="文本框 215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760684" y="4014597"/>
                              <a:ext cx="1823531" cy="832506"/>
                            </a:xfrm>
                            <a:prstGeom prst="rect">
                              <a:avLst/>
                            </a:prstGeom>
                            <a:blipFill rotWithShape="0">
                              <a:blip r:embed="rId4"/>
                              <a:stretch>
                                <a:fillRect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zh-CN" alt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cxnSp>
                      <p:nvCxnSpPr>
                        <p:cNvPr id="217" name="直接连接符 216"/>
                        <p:cNvCxnSpPr>
                          <a:stCxn id="215" idx="8"/>
                        </p:cNvCxnSpPr>
                        <p:nvPr/>
                      </p:nvCxnSpPr>
                      <p:spPr>
                        <a:xfrm>
                          <a:off x="4164376" y="3569465"/>
                          <a:ext cx="0" cy="2027104"/>
                        </a:xfrm>
                        <a:prstGeom prst="line">
                          <a:avLst/>
                        </a:prstGeom>
                        <a:ln w="12700"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8" name="文本框 217"/>
                        <p:cNvSpPr txBox="1"/>
                        <p:nvPr/>
                      </p:nvSpPr>
                      <p:spPr>
                        <a:xfrm>
                          <a:off x="3933022" y="5656199"/>
                          <a:ext cx="554543" cy="31896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altLang="zh-CN" sz="1400" dirty="0"/>
                            <a:t>1</a:t>
                          </a:r>
                          <a:endParaRPr lang="zh-CN" altLang="en-US" sz="1400" dirty="0"/>
                        </a:p>
                      </p:txBody>
                    </p:sp>
                    <p:cxnSp>
                      <p:nvCxnSpPr>
                        <p:cNvPr id="219" name="直接连接符 218"/>
                        <p:cNvCxnSpPr/>
                        <p:nvPr/>
                      </p:nvCxnSpPr>
                      <p:spPr>
                        <a:xfrm>
                          <a:off x="4164376" y="3569465"/>
                          <a:ext cx="407624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0" name="直接连接符 219"/>
                        <p:cNvCxnSpPr/>
                        <p:nvPr/>
                      </p:nvCxnSpPr>
                      <p:spPr>
                        <a:xfrm flipH="1" flipV="1">
                          <a:off x="1806766" y="3569464"/>
                          <a:ext cx="2368628" cy="1"/>
                        </a:xfrm>
                        <a:prstGeom prst="line">
                          <a:avLst/>
                        </a:prstGeom>
                        <a:ln w="12700"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1" name="直接连接符 220"/>
                        <p:cNvCxnSpPr>
                          <a:stCxn id="215" idx="4"/>
                        </p:cNvCxnSpPr>
                        <p:nvPr/>
                      </p:nvCxnSpPr>
                      <p:spPr>
                        <a:xfrm flipH="1">
                          <a:off x="3459296" y="4825388"/>
                          <a:ext cx="11017" cy="780363"/>
                        </a:xfrm>
                        <a:prstGeom prst="line">
                          <a:avLst/>
                        </a:prstGeom>
                        <a:ln w="12700"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222" name="组合 221"/>
                        <p:cNvGrpSpPr/>
                        <p:nvPr/>
                      </p:nvGrpSpPr>
                      <p:grpSpPr>
                        <a:xfrm>
                          <a:off x="2474330" y="5089793"/>
                          <a:ext cx="984966" cy="517793"/>
                          <a:chOff x="2474330" y="5089793"/>
                          <a:chExt cx="984966" cy="517793"/>
                        </a:xfrm>
                      </p:grpSpPr>
                      <p:cxnSp>
                        <p:nvCxnSpPr>
                          <p:cNvPr id="224" name="直接连接符 223"/>
                          <p:cNvCxnSpPr>
                            <a:stCxn id="215" idx="3"/>
                          </p:cNvCxnSpPr>
                          <p:nvPr/>
                        </p:nvCxnSpPr>
                        <p:spPr>
                          <a:xfrm>
                            <a:off x="3183875" y="5089793"/>
                            <a:ext cx="275421" cy="319489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25" name="直接连接符 224"/>
                          <p:cNvCxnSpPr/>
                          <p:nvPr/>
                        </p:nvCxnSpPr>
                        <p:spPr>
                          <a:xfrm>
                            <a:off x="3084723" y="5177928"/>
                            <a:ext cx="343590" cy="416806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26" name="直接连接符 225"/>
                          <p:cNvCxnSpPr/>
                          <p:nvPr/>
                        </p:nvCxnSpPr>
                        <p:spPr>
                          <a:xfrm>
                            <a:off x="2991080" y="5255204"/>
                            <a:ext cx="282088" cy="345956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27" name="直接连接符 226"/>
                          <p:cNvCxnSpPr/>
                          <p:nvPr/>
                        </p:nvCxnSpPr>
                        <p:spPr>
                          <a:xfrm>
                            <a:off x="2750893" y="5367969"/>
                            <a:ext cx="204954" cy="226765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28" name="直接连接符 227"/>
                          <p:cNvCxnSpPr/>
                          <p:nvPr/>
                        </p:nvCxnSpPr>
                        <p:spPr>
                          <a:xfrm>
                            <a:off x="2889844" y="5322338"/>
                            <a:ext cx="236932" cy="285248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29" name="直接连接符 228"/>
                          <p:cNvCxnSpPr/>
                          <p:nvPr/>
                        </p:nvCxnSpPr>
                        <p:spPr>
                          <a:xfrm>
                            <a:off x="2619867" y="5428182"/>
                            <a:ext cx="172631" cy="179404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30" name="直接连接符 229"/>
                          <p:cNvCxnSpPr/>
                          <p:nvPr/>
                        </p:nvCxnSpPr>
                        <p:spPr>
                          <a:xfrm>
                            <a:off x="2474330" y="5488395"/>
                            <a:ext cx="139630" cy="119191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223" name="文本框 222"/>
                        <p:cNvSpPr txBox="1"/>
                        <p:nvPr/>
                      </p:nvSpPr>
                      <p:spPr>
                        <a:xfrm>
                          <a:off x="3222310" y="5656158"/>
                          <a:ext cx="568803" cy="31896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altLang="zh-CN" sz="1400" dirty="0" smtClean="0"/>
                            <a:t>0.8</a:t>
                          </a:r>
                          <a:endParaRPr lang="zh-CN" altLang="en-US" sz="1400" dirty="0"/>
                        </a:p>
                      </p:txBody>
                    </p:sp>
                  </p:grpSp>
                  <p:cxnSp>
                    <p:nvCxnSpPr>
                      <p:cNvPr id="212" name="直接箭头连接符 211"/>
                      <p:cNvCxnSpPr>
                        <a:stCxn id="216" idx="2"/>
                      </p:cNvCxnSpPr>
                      <p:nvPr/>
                    </p:nvCxnSpPr>
                    <p:spPr>
                      <a:xfrm>
                        <a:off x="3135159" y="5508115"/>
                        <a:ext cx="396126" cy="483760"/>
                      </a:xfrm>
                      <a:prstGeom prst="straightConnector1">
                        <a:avLst/>
                      </a:prstGeom>
                      <a:ln w="12700"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10" name="直接连接符 209"/>
                    <p:cNvCxnSpPr/>
                    <p:nvPr/>
                  </p:nvCxnSpPr>
                  <p:spPr>
                    <a:xfrm>
                      <a:off x="5928963" y="5326654"/>
                      <a:ext cx="164076" cy="219420"/>
                    </a:xfrm>
                    <a:prstGeom prst="line">
                      <a:avLst/>
                    </a:prstGeom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0" name="组合 199"/>
                  <p:cNvGrpSpPr/>
                  <p:nvPr/>
                </p:nvGrpSpPr>
                <p:grpSpPr>
                  <a:xfrm flipH="1">
                    <a:off x="1052912" y="3732888"/>
                    <a:ext cx="2955287" cy="2469828"/>
                    <a:chOff x="1509311" y="3415575"/>
                    <a:chExt cx="3062689" cy="2559586"/>
                  </a:xfrm>
                </p:grpSpPr>
                <p:sp>
                  <p:nvSpPr>
                    <p:cNvPr id="201" name="任意多边形 200"/>
                    <p:cNvSpPr/>
                    <p:nvPr/>
                  </p:nvSpPr>
                  <p:spPr>
                    <a:xfrm>
                      <a:off x="1806766" y="3569465"/>
                      <a:ext cx="2357610" cy="2027104"/>
                    </a:xfrm>
                    <a:custGeom>
                      <a:avLst/>
                      <a:gdLst>
                        <a:gd name="connsiteX0" fmla="*/ 0 w 2357610"/>
                        <a:gd name="connsiteY0" fmla="*/ 2027104 h 2027104"/>
                        <a:gd name="connsiteX1" fmla="*/ 638979 w 2357610"/>
                        <a:gd name="connsiteY1" fmla="*/ 1927952 h 2027104"/>
                        <a:gd name="connsiteX2" fmla="*/ 1123721 w 2357610"/>
                        <a:gd name="connsiteY2" fmla="*/ 1707615 h 2027104"/>
                        <a:gd name="connsiteX3" fmla="*/ 1377109 w 2357610"/>
                        <a:gd name="connsiteY3" fmla="*/ 1520328 h 2027104"/>
                        <a:gd name="connsiteX4" fmla="*/ 1663547 w 2357610"/>
                        <a:gd name="connsiteY4" fmla="*/ 1255923 h 2027104"/>
                        <a:gd name="connsiteX5" fmla="*/ 1905918 w 2357610"/>
                        <a:gd name="connsiteY5" fmla="*/ 892366 h 2027104"/>
                        <a:gd name="connsiteX6" fmla="*/ 2115239 w 2357610"/>
                        <a:gd name="connsiteY6" fmla="*/ 528810 h 2027104"/>
                        <a:gd name="connsiteX7" fmla="*/ 2269475 w 2357610"/>
                        <a:gd name="connsiteY7" fmla="*/ 198304 h 2027104"/>
                        <a:gd name="connsiteX8" fmla="*/ 2357610 w 2357610"/>
                        <a:gd name="connsiteY8" fmla="*/ 0 h 2027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57610" h="2027104">
                          <a:moveTo>
                            <a:pt x="0" y="2027104"/>
                          </a:moveTo>
                          <a:cubicBezTo>
                            <a:pt x="225846" y="2004152"/>
                            <a:pt x="451692" y="1981200"/>
                            <a:pt x="638979" y="1927952"/>
                          </a:cubicBezTo>
                          <a:cubicBezTo>
                            <a:pt x="826266" y="1874704"/>
                            <a:pt x="1000699" y="1775552"/>
                            <a:pt x="1123721" y="1707615"/>
                          </a:cubicBezTo>
                          <a:cubicBezTo>
                            <a:pt x="1246743" y="1639678"/>
                            <a:pt x="1287138" y="1595610"/>
                            <a:pt x="1377109" y="1520328"/>
                          </a:cubicBezTo>
                          <a:cubicBezTo>
                            <a:pt x="1467080" y="1445046"/>
                            <a:pt x="1575412" y="1360583"/>
                            <a:pt x="1663547" y="1255923"/>
                          </a:cubicBezTo>
                          <a:cubicBezTo>
                            <a:pt x="1751682" y="1151263"/>
                            <a:pt x="1830636" y="1013551"/>
                            <a:pt x="1905918" y="892366"/>
                          </a:cubicBezTo>
                          <a:cubicBezTo>
                            <a:pt x="1981200" y="771180"/>
                            <a:pt x="2054646" y="644487"/>
                            <a:pt x="2115239" y="528810"/>
                          </a:cubicBezTo>
                          <a:cubicBezTo>
                            <a:pt x="2175832" y="413133"/>
                            <a:pt x="2229080" y="286439"/>
                            <a:pt x="2269475" y="198304"/>
                          </a:cubicBezTo>
                          <a:cubicBezTo>
                            <a:pt x="2309870" y="110169"/>
                            <a:pt x="2333740" y="55084"/>
                            <a:pt x="2357610" y="0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cxnSp>
                  <p:nvCxnSpPr>
                    <p:cNvPr id="202" name="直接连接符 201"/>
                    <p:cNvCxnSpPr>
                      <a:stCxn id="201" idx="8"/>
                    </p:cNvCxnSpPr>
                    <p:nvPr/>
                  </p:nvCxnSpPr>
                  <p:spPr>
                    <a:xfrm>
                      <a:off x="4164376" y="3569465"/>
                      <a:ext cx="0" cy="2027104"/>
                    </a:xfrm>
                    <a:prstGeom prst="line">
                      <a:avLst/>
                    </a:prstGeom>
                    <a:ln w="12700"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03" name="文本框 202"/>
                    <p:cNvSpPr txBox="1"/>
                    <p:nvPr/>
                  </p:nvSpPr>
                  <p:spPr>
                    <a:xfrm>
                      <a:off x="3933022" y="5656199"/>
                      <a:ext cx="554543" cy="31896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zh-CN" sz="1400" dirty="0" smtClean="0"/>
                        <a:t>0</a:t>
                      </a:r>
                      <a:endParaRPr lang="zh-CN" altLang="en-US" sz="1400" dirty="0"/>
                    </a:p>
                  </p:txBody>
                </p:sp>
                <p:cxnSp>
                  <p:nvCxnSpPr>
                    <p:cNvPr id="204" name="直接连接符 203"/>
                    <p:cNvCxnSpPr/>
                    <p:nvPr/>
                  </p:nvCxnSpPr>
                  <p:spPr>
                    <a:xfrm>
                      <a:off x="4164376" y="3569465"/>
                      <a:ext cx="407624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5" name="直接连接符 204"/>
                    <p:cNvCxnSpPr/>
                    <p:nvPr/>
                  </p:nvCxnSpPr>
                  <p:spPr>
                    <a:xfrm flipH="1" flipV="1">
                      <a:off x="1806766" y="3569464"/>
                      <a:ext cx="2368628" cy="1"/>
                    </a:xfrm>
                    <a:prstGeom prst="line">
                      <a:avLst/>
                    </a:prstGeom>
                    <a:ln w="12700"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06" name="文本框 205"/>
                    <p:cNvSpPr txBox="1"/>
                    <p:nvPr/>
                  </p:nvSpPr>
                  <p:spPr>
                    <a:xfrm>
                      <a:off x="1509311" y="3415575"/>
                      <a:ext cx="27542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1400" dirty="0" smtClean="0"/>
                        <a:t>1</a:t>
                      </a:r>
                      <a:endParaRPr lang="zh-CN" altLang="en-US" sz="1400" dirty="0"/>
                    </a:p>
                  </p:txBody>
                </p:sp>
                <p:cxnSp>
                  <p:nvCxnSpPr>
                    <p:cNvPr id="207" name="直接连接符 206"/>
                    <p:cNvCxnSpPr>
                      <a:stCxn id="201" idx="4"/>
                    </p:cNvCxnSpPr>
                    <p:nvPr/>
                  </p:nvCxnSpPr>
                  <p:spPr>
                    <a:xfrm flipH="1">
                      <a:off x="3459296" y="4825388"/>
                      <a:ext cx="11017" cy="780363"/>
                    </a:xfrm>
                    <a:prstGeom prst="line">
                      <a:avLst/>
                    </a:prstGeom>
                    <a:ln w="12700"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08" name="文本框 207"/>
                    <p:cNvSpPr txBox="1"/>
                    <p:nvPr/>
                  </p:nvSpPr>
                  <p:spPr>
                    <a:xfrm>
                      <a:off x="3222310" y="5656158"/>
                      <a:ext cx="568803" cy="31896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1400" dirty="0" smtClean="0"/>
                        <a:t>0.2</a:t>
                      </a:r>
                      <a:endParaRPr lang="zh-CN" altLang="en-US" sz="1400" dirty="0"/>
                    </a:p>
                  </p:txBody>
                </p:sp>
              </p:grpSp>
            </p:grpSp>
            <p:cxnSp>
              <p:nvCxnSpPr>
                <p:cNvPr id="191" name="直接连接符 190"/>
                <p:cNvCxnSpPr/>
                <p:nvPr/>
              </p:nvCxnSpPr>
              <p:spPr>
                <a:xfrm>
                  <a:off x="4621620" y="5575051"/>
                  <a:ext cx="94417" cy="74237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直接连接符 191"/>
                <p:cNvCxnSpPr/>
                <p:nvPr/>
              </p:nvCxnSpPr>
              <p:spPr>
                <a:xfrm>
                  <a:off x="3773692" y="5587906"/>
                  <a:ext cx="81655" cy="57102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直接连接符 192"/>
                <p:cNvCxnSpPr/>
                <p:nvPr/>
              </p:nvCxnSpPr>
              <p:spPr>
                <a:xfrm>
                  <a:off x="3553989" y="5510429"/>
                  <a:ext cx="123470" cy="134579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直接连接符 193"/>
                <p:cNvCxnSpPr/>
                <p:nvPr/>
              </p:nvCxnSpPr>
              <p:spPr>
                <a:xfrm>
                  <a:off x="4521712" y="5587284"/>
                  <a:ext cx="84188" cy="67222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直接连接符 194"/>
                <p:cNvCxnSpPr/>
                <p:nvPr/>
              </p:nvCxnSpPr>
              <p:spPr>
                <a:xfrm>
                  <a:off x="3333099" y="5398032"/>
                  <a:ext cx="204661" cy="246594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直接连接符 195"/>
                <p:cNvCxnSpPr/>
                <p:nvPr/>
              </p:nvCxnSpPr>
              <p:spPr>
                <a:xfrm>
                  <a:off x="3105488" y="5236893"/>
                  <a:ext cx="300556" cy="407733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直接连接符 196"/>
                <p:cNvCxnSpPr/>
                <p:nvPr/>
              </p:nvCxnSpPr>
              <p:spPr>
                <a:xfrm>
                  <a:off x="2910713" y="5216061"/>
                  <a:ext cx="340005" cy="410557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直接连接符 197"/>
                <p:cNvCxnSpPr/>
                <p:nvPr/>
              </p:nvCxnSpPr>
              <p:spPr>
                <a:xfrm>
                  <a:off x="2913521" y="5434631"/>
                  <a:ext cx="169027" cy="189695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9" name="文本框 188"/>
              <p:cNvSpPr txBox="1"/>
              <p:nvPr/>
            </p:nvSpPr>
            <p:spPr>
              <a:xfrm>
                <a:off x="3970950" y="5670912"/>
                <a:ext cx="4372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/>
                  <a:t>0.5</a:t>
                </a:r>
                <a:endParaRPr lang="zh-CN" altLang="en-US" sz="1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文本框 184"/>
                <p:cNvSpPr txBox="1"/>
                <p:nvPr/>
              </p:nvSpPr>
              <p:spPr>
                <a:xfrm>
                  <a:off x="4049619" y="3240061"/>
                  <a:ext cx="2692745" cy="561564"/>
                </a:xfrm>
                <a:prstGeom prst="rect">
                  <a:avLst/>
                </a:prstGeom>
                <a:noFill/>
                <a:ln w="12700">
                  <a:noFill/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16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d>
                                  <m:dPr>
                                    <m:ctrlPr>
                                      <a:rPr lang="en-US" altLang="zh-CN" sz="16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CN" sz="16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6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1600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&lt;0.3)</m:t>
                        </m:r>
                      </m:oMath>
                    </m:oMathPara>
                  </a14:m>
                  <a:endParaRPr lang="zh-CN" altLang="en-US" sz="1600" i="1" dirty="0"/>
                </a:p>
              </p:txBody>
            </p:sp>
          </mc:Choice>
          <mc:Fallback xmlns="">
            <p:sp>
              <p:nvSpPr>
                <p:cNvPr id="185" name="文本框 1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9619" y="3240061"/>
                  <a:ext cx="2692745" cy="56156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2700">
                  <a:noFill/>
                  <a:prstDash val="dash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6" name="直接连接符 185"/>
            <p:cNvCxnSpPr/>
            <p:nvPr/>
          </p:nvCxnSpPr>
          <p:spPr>
            <a:xfrm flipH="1" flipV="1">
              <a:off x="3327966" y="5485146"/>
              <a:ext cx="2159546" cy="223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文本框 186"/>
                <p:cNvSpPr txBox="1"/>
                <p:nvPr/>
              </p:nvSpPr>
              <p:spPr>
                <a:xfrm>
                  <a:off x="7585712" y="5496830"/>
                  <a:ext cx="60260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𝜂</m:t>
                        </m:r>
                        <m:d>
                          <m:dPr>
                            <m:ctrlP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87" name="文本框 1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5712" y="5496830"/>
                  <a:ext cx="602606" cy="33855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727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6" name="组合 235"/>
          <p:cNvGrpSpPr/>
          <p:nvPr/>
        </p:nvGrpSpPr>
        <p:grpSpPr>
          <a:xfrm>
            <a:off x="6960900" y="3327435"/>
            <a:ext cx="4750460" cy="2666944"/>
            <a:chOff x="6960900" y="3327435"/>
            <a:chExt cx="4750460" cy="2666944"/>
          </a:xfrm>
        </p:grpSpPr>
        <p:grpSp>
          <p:nvGrpSpPr>
            <p:cNvPr id="182" name="组合 181"/>
            <p:cNvGrpSpPr/>
            <p:nvPr/>
          </p:nvGrpSpPr>
          <p:grpSpPr>
            <a:xfrm>
              <a:off x="6960900" y="3891855"/>
              <a:ext cx="4349033" cy="2102524"/>
              <a:chOff x="6960900" y="3891855"/>
              <a:chExt cx="4349033" cy="2102524"/>
            </a:xfrm>
          </p:grpSpPr>
          <p:grpSp>
            <p:nvGrpSpPr>
              <p:cNvPr id="178" name="组合 177"/>
              <p:cNvGrpSpPr/>
              <p:nvPr/>
            </p:nvGrpSpPr>
            <p:grpSpPr>
              <a:xfrm>
                <a:off x="6960900" y="3891855"/>
                <a:ext cx="4349033" cy="2089749"/>
                <a:chOff x="6960900" y="3891855"/>
                <a:chExt cx="4349033" cy="2089749"/>
              </a:xfrm>
            </p:grpSpPr>
            <p:grpSp>
              <p:nvGrpSpPr>
                <p:cNvPr id="109" name="组合 108"/>
                <p:cNvGrpSpPr/>
                <p:nvPr/>
              </p:nvGrpSpPr>
              <p:grpSpPr>
                <a:xfrm>
                  <a:off x="6960900" y="3891855"/>
                  <a:ext cx="4349033" cy="2089749"/>
                  <a:chOff x="2039593" y="3891855"/>
                  <a:chExt cx="4349033" cy="2089749"/>
                </a:xfrm>
              </p:grpSpPr>
              <p:grpSp>
                <p:nvGrpSpPr>
                  <p:cNvPr id="110" name="组合 109"/>
                  <p:cNvGrpSpPr/>
                  <p:nvPr/>
                </p:nvGrpSpPr>
                <p:grpSpPr>
                  <a:xfrm>
                    <a:off x="2039593" y="3891855"/>
                    <a:ext cx="4349033" cy="2089749"/>
                    <a:chOff x="1052907" y="3658180"/>
                    <a:chExt cx="5458941" cy="2623069"/>
                  </a:xfrm>
                </p:grpSpPr>
                <p:grpSp>
                  <p:nvGrpSpPr>
                    <p:cNvPr id="119" name="组合 118"/>
                    <p:cNvGrpSpPr/>
                    <p:nvPr/>
                  </p:nvGrpSpPr>
                  <p:grpSpPr>
                    <a:xfrm>
                      <a:off x="3703445" y="3658180"/>
                      <a:ext cx="2808403" cy="2579013"/>
                      <a:chOff x="4383410" y="3668616"/>
                      <a:chExt cx="2910468" cy="2672741"/>
                    </a:xfrm>
                  </p:grpSpPr>
                  <p:grpSp>
                    <p:nvGrpSpPr>
                      <p:cNvPr id="130" name="组合 129"/>
                      <p:cNvGrpSpPr/>
                      <p:nvPr/>
                    </p:nvGrpSpPr>
                    <p:grpSpPr>
                      <a:xfrm>
                        <a:off x="4383410" y="3668616"/>
                        <a:ext cx="2910468" cy="2672741"/>
                        <a:chOff x="2223394" y="3999123"/>
                        <a:chExt cx="2910468" cy="2672741"/>
                      </a:xfrm>
                    </p:grpSpPr>
                    <p:grpSp>
                      <p:nvGrpSpPr>
                        <p:cNvPr id="132" name="组合 131"/>
                        <p:cNvGrpSpPr/>
                        <p:nvPr/>
                      </p:nvGrpSpPr>
                      <p:grpSpPr>
                        <a:xfrm>
                          <a:off x="2223394" y="3999123"/>
                          <a:ext cx="2910468" cy="2672741"/>
                          <a:chOff x="1760684" y="3338111"/>
                          <a:chExt cx="2910468" cy="2672741"/>
                        </a:xfrm>
                      </p:grpSpPr>
                      <p:cxnSp>
                        <p:nvCxnSpPr>
                          <p:cNvPr id="134" name="直接箭头连接符 133"/>
                          <p:cNvCxnSpPr/>
                          <p:nvPr/>
                        </p:nvCxnSpPr>
                        <p:spPr>
                          <a:xfrm flipV="1">
                            <a:off x="1795749" y="3338111"/>
                            <a:ext cx="11017" cy="2269475"/>
                          </a:xfrm>
                          <a:prstGeom prst="straightConnector1">
                            <a:avLst/>
                          </a:prstGeom>
                          <a:ln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35" name="直接箭头连接符 134"/>
                          <p:cNvCxnSpPr/>
                          <p:nvPr/>
                        </p:nvCxnSpPr>
                        <p:spPr>
                          <a:xfrm flipV="1">
                            <a:off x="1806766" y="5596569"/>
                            <a:ext cx="2864386" cy="9182"/>
                          </a:xfrm>
                          <a:prstGeom prst="straightConnector1">
                            <a:avLst/>
                          </a:prstGeom>
                          <a:ln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36" name="任意多边形 135"/>
                          <p:cNvSpPr/>
                          <p:nvPr/>
                        </p:nvSpPr>
                        <p:spPr>
                          <a:xfrm>
                            <a:off x="1806766" y="3569465"/>
                            <a:ext cx="2357610" cy="2027104"/>
                          </a:xfrm>
                          <a:custGeom>
                            <a:avLst/>
                            <a:gdLst>
                              <a:gd name="connsiteX0" fmla="*/ 0 w 2357610"/>
                              <a:gd name="connsiteY0" fmla="*/ 2027104 h 2027104"/>
                              <a:gd name="connsiteX1" fmla="*/ 638979 w 2357610"/>
                              <a:gd name="connsiteY1" fmla="*/ 1927952 h 2027104"/>
                              <a:gd name="connsiteX2" fmla="*/ 1123721 w 2357610"/>
                              <a:gd name="connsiteY2" fmla="*/ 1707615 h 2027104"/>
                              <a:gd name="connsiteX3" fmla="*/ 1377109 w 2357610"/>
                              <a:gd name="connsiteY3" fmla="*/ 1520328 h 2027104"/>
                              <a:gd name="connsiteX4" fmla="*/ 1663547 w 2357610"/>
                              <a:gd name="connsiteY4" fmla="*/ 1255923 h 2027104"/>
                              <a:gd name="connsiteX5" fmla="*/ 1905918 w 2357610"/>
                              <a:gd name="connsiteY5" fmla="*/ 892366 h 2027104"/>
                              <a:gd name="connsiteX6" fmla="*/ 2115239 w 2357610"/>
                              <a:gd name="connsiteY6" fmla="*/ 528810 h 2027104"/>
                              <a:gd name="connsiteX7" fmla="*/ 2269475 w 2357610"/>
                              <a:gd name="connsiteY7" fmla="*/ 198304 h 2027104"/>
                              <a:gd name="connsiteX8" fmla="*/ 2357610 w 2357610"/>
                              <a:gd name="connsiteY8" fmla="*/ 0 h 202710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</a:cxnLst>
                            <a:rect l="l" t="t" r="r" b="b"/>
                            <a:pathLst>
                              <a:path w="2357610" h="2027104">
                                <a:moveTo>
                                  <a:pt x="0" y="2027104"/>
                                </a:moveTo>
                                <a:cubicBezTo>
                                  <a:pt x="225846" y="2004152"/>
                                  <a:pt x="451692" y="1981200"/>
                                  <a:pt x="638979" y="1927952"/>
                                </a:cubicBezTo>
                                <a:cubicBezTo>
                                  <a:pt x="826266" y="1874704"/>
                                  <a:pt x="1000699" y="1775552"/>
                                  <a:pt x="1123721" y="1707615"/>
                                </a:cubicBezTo>
                                <a:cubicBezTo>
                                  <a:pt x="1246743" y="1639678"/>
                                  <a:pt x="1287138" y="1595610"/>
                                  <a:pt x="1377109" y="1520328"/>
                                </a:cubicBezTo>
                                <a:cubicBezTo>
                                  <a:pt x="1467080" y="1445046"/>
                                  <a:pt x="1575412" y="1360583"/>
                                  <a:pt x="1663547" y="1255923"/>
                                </a:cubicBezTo>
                                <a:cubicBezTo>
                                  <a:pt x="1751682" y="1151263"/>
                                  <a:pt x="1830636" y="1013551"/>
                                  <a:pt x="1905918" y="892366"/>
                                </a:cubicBezTo>
                                <a:cubicBezTo>
                                  <a:pt x="1981200" y="771180"/>
                                  <a:pt x="2054646" y="644487"/>
                                  <a:pt x="2115239" y="528810"/>
                                </a:cubicBezTo>
                                <a:cubicBezTo>
                                  <a:pt x="2175832" y="413133"/>
                                  <a:pt x="2229080" y="286439"/>
                                  <a:pt x="2269475" y="198304"/>
                                </a:cubicBezTo>
                                <a:cubicBezTo>
                                  <a:pt x="2309870" y="110169"/>
                                  <a:pt x="2333740" y="55084"/>
                                  <a:pt x="2357610" y="0"/>
                                </a:cubicBezTo>
                              </a:path>
                            </a:pathLst>
                          </a:custGeom>
                          <a:noFill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CN" altLang="en-US"/>
                          </a:p>
                        </p:txBody>
                      </p:sp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137" name="文本框 136"/>
                              <p:cNvSpPr txBox="1"/>
                              <p:nvPr/>
                            </p:nvSpPr>
                            <p:spPr>
                              <a:xfrm>
                                <a:off x="1760684" y="4014597"/>
                                <a:ext cx="1823531" cy="832506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/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𝑉𝑜𝑙𝑢𝑚𝑒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0.4</m:t>
                                          </m:r>
                                        </m:e>
                                        <m:sup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sup>
                                      </m:sSup>
                                    </m:oMath>
                                  </m:oMathPara>
                                </a14:m>
                                <a:endParaRPr lang="zh-CN" altLang="en-US" dirty="0"/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137" name="文本框 136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1760684" y="4014597"/>
                                <a:ext cx="1823531" cy="832506"/>
                              </a:xfrm>
                              <a:prstGeom prst="rect">
                                <a:avLst/>
                              </a:prstGeom>
                              <a:blipFill rotWithShape="0">
                                <a:blip r:embed="rId7"/>
                                <a:stretch>
                                  <a:fillRect/>
                                </a:stretch>
                              </a:blipFill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zh-CN" alt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p:cxnSp>
                        <p:nvCxnSpPr>
                          <p:cNvPr id="138" name="直接连接符 137"/>
                          <p:cNvCxnSpPr>
                            <a:stCxn id="136" idx="8"/>
                          </p:cNvCxnSpPr>
                          <p:nvPr/>
                        </p:nvCxnSpPr>
                        <p:spPr>
                          <a:xfrm>
                            <a:off x="4164376" y="3569465"/>
                            <a:ext cx="0" cy="2027104"/>
                          </a:xfrm>
                          <a:prstGeom prst="line">
                            <a:avLst/>
                          </a:prstGeom>
                          <a:ln w="12700"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39" name="文本框 138"/>
                          <p:cNvSpPr txBox="1"/>
                          <p:nvPr/>
                        </p:nvSpPr>
                        <p:spPr>
                          <a:xfrm>
                            <a:off x="3924025" y="5625871"/>
                            <a:ext cx="554543" cy="31896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altLang="zh-CN" sz="1400" dirty="0"/>
                              <a:t>1</a:t>
                            </a:r>
                            <a:endParaRPr lang="zh-CN" altLang="en-US" sz="1400" dirty="0"/>
                          </a:p>
                        </p:txBody>
                      </p:sp>
                      <p:cxnSp>
                        <p:nvCxnSpPr>
                          <p:cNvPr id="140" name="直接连接符 139"/>
                          <p:cNvCxnSpPr/>
                          <p:nvPr/>
                        </p:nvCxnSpPr>
                        <p:spPr>
                          <a:xfrm>
                            <a:off x="4164376" y="3569465"/>
                            <a:ext cx="407624" cy="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41" name="直接连接符 140"/>
                          <p:cNvCxnSpPr/>
                          <p:nvPr/>
                        </p:nvCxnSpPr>
                        <p:spPr>
                          <a:xfrm flipH="1" flipV="1">
                            <a:off x="1806766" y="3569464"/>
                            <a:ext cx="2368628" cy="1"/>
                          </a:xfrm>
                          <a:prstGeom prst="line">
                            <a:avLst/>
                          </a:prstGeom>
                          <a:ln w="12700"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43" name="直接连接符 142"/>
                          <p:cNvCxnSpPr/>
                          <p:nvPr/>
                        </p:nvCxnSpPr>
                        <p:spPr>
                          <a:xfrm flipH="1">
                            <a:off x="3776981" y="4336930"/>
                            <a:ext cx="6171" cy="1259599"/>
                          </a:xfrm>
                          <a:prstGeom prst="line">
                            <a:avLst/>
                          </a:prstGeom>
                          <a:ln w="12700"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44" name="组合 143"/>
                          <p:cNvGrpSpPr/>
                          <p:nvPr/>
                        </p:nvGrpSpPr>
                        <p:grpSpPr>
                          <a:xfrm>
                            <a:off x="2474330" y="5089793"/>
                            <a:ext cx="1098060" cy="517793"/>
                            <a:chOff x="2474330" y="5089793"/>
                            <a:chExt cx="1098060" cy="517793"/>
                          </a:xfrm>
                        </p:grpSpPr>
                        <p:cxnSp>
                          <p:nvCxnSpPr>
                            <p:cNvPr id="146" name="直接连接符 145"/>
                            <p:cNvCxnSpPr>
                              <a:stCxn id="136" idx="3"/>
                            </p:cNvCxnSpPr>
                            <p:nvPr/>
                          </p:nvCxnSpPr>
                          <p:spPr>
                            <a:xfrm>
                              <a:off x="3183875" y="5089793"/>
                              <a:ext cx="388515" cy="511325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rgbClr val="C000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47" name="直接连接符 146"/>
                            <p:cNvCxnSpPr/>
                            <p:nvPr/>
                          </p:nvCxnSpPr>
                          <p:spPr>
                            <a:xfrm>
                              <a:off x="3084723" y="5177928"/>
                              <a:ext cx="343590" cy="416806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rgbClr val="C000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48" name="直接连接符 147"/>
                            <p:cNvCxnSpPr/>
                            <p:nvPr/>
                          </p:nvCxnSpPr>
                          <p:spPr>
                            <a:xfrm>
                              <a:off x="2991080" y="5255204"/>
                              <a:ext cx="282088" cy="345956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rgbClr val="C000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49" name="直接连接符 148"/>
                            <p:cNvCxnSpPr/>
                            <p:nvPr/>
                          </p:nvCxnSpPr>
                          <p:spPr>
                            <a:xfrm>
                              <a:off x="2750893" y="5367969"/>
                              <a:ext cx="204954" cy="226765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rgbClr val="C000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50" name="直接连接符 149"/>
                            <p:cNvCxnSpPr/>
                            <p:nvPr/>
                          </p:nvCxnSpPr>
                          <p:spPr>
                            <a:xfrm>
                              <a:off x="2889844" y="5322338"/>
                              <a:ext cx="236932" cy="285248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rgbClr val="C000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51" name="直接连接符 150"/>
                            <p:cNvCxnSpPr/>
                            <p:nvPr/>
                          </p:nvCxnSpPr>
                          <p:spPr>
                            <a:xfrm>
                              <a:off x="2619867" y="5428182"/>
                              <a:ext cx="172631" cy="179404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rgbClr val="C000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52" name="直接连接符 151"/>
                            <p:cNvCxnSpPr/>
                            <p:nvPr/>
                          </p:nvCxnSpPr>
                          <p:spPr>
                            <a:xfrm>
                              <a:off x="2474330" y="5488395"/>
                              <a:ext cx="139630" cy="119191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rgbClr val="C000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145" name="文本框 144"/>
                          <p:cNvSpPr txBox="1"/>
                          <p:nvPr/>
                        </p:nvSpPr>
                        <p:spPr>
                          <a:xfrm>
                            <a:off x="3509815" y="5610488"/>
                            <a:ext cx="568803" cy="40036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altLang="zh-CN" sz="1400" dirty="0" smtClean="0"/>
                              <a:t>0.9</a:t>
                            </a:r>
                            <a:endParaRPr lang="zh-CN" altLang="en-US" sz="1400" dirty="0"/>
                          </a:p>
                        </p:txBody>
                      </p:sp>
                    </p:grpSp>
                    <p:cxnSp>
                      <p:nvCxnSpPr>
                        <p:cNvPr id="133" name="直接箭头连接符 132"/>
                        <p:cNvCxnSpPr>
                          <a:stCxn id="137" idx="2"/>
                        </p:cNvCxnSpPr>
                        <p:nvPr/>
                      </p:nvCxnSpPr>
                      <p:spPr>
                        <a:xfrm>
                          <a:off x="3135159" y="5508115"/>
                          <a:ext cx="396126" cy="483760"/>
                        </a:xfrm>
                        <a:prstGeom prst="straightConnector1">
                          <a:avLst/>
                        </a:prstGeom>
                        <a:ln w="12700"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31" name="直接连接符 130"/>
                      <p:cNvCxnSpPr>
                        <a:endCxn id="145" idx="0"/>
                      </p:cNvCxnSpPr>
                      <p:nvPr/>
                    </p:nvCxnSpPr>
                    <p:spPr>
                      <a:xfrm>
                        <a:off x="5928963" y="5326655"/>
                        <a:ext cx="487980" cy="614338"/>
                      </a:xfrm>
                      <a:prstGeom prst="line">
                        <a:avLst/>
                      </a:prstGeom>
                      <a:ln>
                        <a:solidFill>
                          <a:srgbClr val="C0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20" name="组合 119"/>
                    <p:cNvGrpSpPr/>
                    <p:nvPr/>
                  </p:nvGrpSpPr>
                  <p:grpSpPr>
                    <a:xfrm flipH="1">
                      <a:off x="1052907" y="3732887"/>
                      <a:ext cx="2955292" cy="2548362"/>
                      <a:chOff x="1509311" y="3415575"/>
                      <a:chExt cx="3062689" cy="2640975"/>
                    </a:xfrm>
                  </p:grpSpPr>
                  <p:sp>
                    <p:nvSpPr>
                      <p:cNvPr id="122" name="任意多边形 121"/>
                      <p:cNvSpPr/>
                      <p:nvPr/>
                    </p:nvSpPr>
                    <p:spPr>
                      <a:xfrm>
                        <a:off x="1806766" y="3569465"/>
                        <a:ext cx="2357610" cy="2027104"/>
                      </a:xfrm>
                      <a:custGeom>
                        <a:avLst/>
                        <a:gdLst>
                          <a:gd name="connsiteX0" fmla="*/ 0 w 2357610"/>
                          <a:gd name="connsiteY0" fmla="*/ 2027104 h 2027104"/>
                          <a:gd name="connsiteX1" fmla="*/ 638979 w 2357610"/>
                          <a:gd name="connsiteY1" fmla="*/ 1927952 h 2027104"/>
                          <a:gd name="connsiteX2" fmla="*/ 1123721 w 2357610"/>
                          <a:gd name="connsiteY2" fmla="*/ 1707615 h 2027104"/>
                          <a:gd name="connsiteX3" fmla="*/ 1377109 w 2357610"/>
                          <a:gd name="connsiteY3" fmla="*/ 1520328 h 2027104"/>
                          <a:gd name="connsiteX4" fmla="*/ 1663547 w 2357610"/>
                          <a:gd name="connsiteY4" fmla="*/ 1255923 h 2027104"/>
                          <a:gd name="connsiteX5" fmla="*/ 1905918 w 2357610"/>
                          <a:gd name="connsiteY5" fmla="*/ 892366 h 2027104"/>
                          <a:gd name="connsiteX6" fmla="*/ 2115239 w 2357610"/>
                          <a:gd name="connsiteY6" fmla="*/ 528810 h 2027104"/>
                          <a:gd name="connsiteX7" fmla="*/ 2269475 w 2357610"/>
                          <a:gd name="connsiteY7" fmla="*/ 198304 h 2027104"/>
                          <a:gd name="connsiteX8" fmla="*/ 2357610 w 2357610"/>
                          <a:gd name="connsiteY8" fmla="*/ 0 h 20271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57610" h="2027104">
                            <a:moveTo>
                              <a:pt x="0" y="2027104"/>
                            </a:moveTo>
                            <a:cubicBezTo>
                              <a:pt x="225846" y="2004152"/>
                              <a:pt x="451692" y="1981200"/>
                              <a:pt x="638979" y="1927952"/>
                            </a:cubicBezTo>
                            <a:cubicBezTo>
                              <a:pt x="826266" y="1874704"/>
                              <a:pt x="1000699" y="1775552"/>
                              <a:pt x="1123721" y="1707615"/>
                            </a:cubicBezTo>
                            <a:cubicBezTo>
                              <a:pt x="1246743" y="1639678"/>
                              <a:pt x="1287138" y="1595610"/>
                              <a:pt x="1377109" y="1520328"/>
                            </a:cubicBezTo>
                            <a:cubicBezTo>
                              <a:pt x="1467080" y="1445046"/>
                              <a:pt x="1575412" y="1360583"/>
                              <a:pt x="1663547" y="1255923"/>
                            </a:cubicBezTo>
                            <a:cubicBezTo>
                              <a:pt x="1751682" y="1151263"/>
                              <a:pt x="1830636" y="1013551"/>
                              <a:pt x="1905918" y="892366"/>
                            </a:cubicBezTo>
                            <a:cubicBezTo>
                              <a:pt x="1981200" y="771180"/>
                              <a:pt x="2054646" y="644487"/>
                              <a:pt x="2115239" y="528810"/>
                            </a:cubicBezTo>
                            <a:cubicBezTo>
                              <a:pt x="2175832" y="413133"/>
                              <a:pt x="2229080" y="286439"/>
                              <a:pt x="2269475" y="198304"/>
                            </a:cubicBezTo>
                            <a:cubicBezTo>
                              <a:pt x="2309870" y="110169"/>
                              <a:pt x="2333740" y="55084"/>
                              <a:pt x="2357610" y="0"/>
                            </a:cubicBezTo>
                          </a:path>
                        </a:pathLst>
                      </a:cu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cxnSp>
                    <p:nvCxnSpPr>
                      <p:cNvPr id="123" name="直接连接符 122"/>
                      <p:cNvCxnSpPr>
                        <a:stCxn id="122" idx="8"/>
                      </p:cNvCxnSpPr>
                      <p:nvPr/>
                    </p:nvCxnSpPr>
                    <p:spPr>
                      <a:xfrm>
                        <a:off x="4164376" y="3569465"/>
                        <a:ext cx="0" cy="2027104"/>
                      </a:xfrm>
                      <a:prstGeom prst="line">
                        <a:avLst/>
                      </a:prstGeom>
                      <a:ln w="12700"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4" name="文本框 123"/>
                      <p:cNvSpPr txBox="1"/>
                      <p:nvPr/>
                    </p:nvSpPr>
                    <p:spPr>
                      <a:xfrm>
                        <a:off x="3933022" y="5656199"/>
                        <a:ext cx="554543" cy="31896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altLang="zh-CN" sz="1400" dirty="0" smtClean="0"/>
                          <a:t>0</a:t>
                        </a:r>
                        <a:endParaRPr lang="zh-CN" altLang="en-US" sz="1400" dirty="0"/>
                      </a:p>
                    </p:txBody>
                  </p:sp>
                  <p:cxnSp>
                    <p:nvCxnSpPr>
                      <p:cNvPr id="125" name="直接连接符 124"/>
                      <p:cNvCxnSpPr/>
                      <p:nvPr/>
                    </p:nvCxnSpPr>
                    <p:spPr>
                      <a:xfrm>
                        <a:off x="4164376" y="3569465"/>
                        <a:ext cx="407624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6" name="直接连接符 125"/>
                      <p:cNvCxnSpPr/>
                      <p:nvPr/>
                    </p:nvCxnSpPr>
                    <p:spPr>
                      <a:xfrm flipH="1" flipV="1">
                        <a:off x="1806766" y="3569464"/>
                        <a:ext cx="2368628" cy="1"/>
                      </a:xfrm>
                      <a:prstGeom prst="line">
                        <a:avLst/>
                      </a:prstGeom>
                      <a:ln w="12700"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7" name="文本框 126"/>
                      <p:cNvSpPr txBox="1"/>
                      <p:nvPr/>
                    </p:nvSpPr>
                    <p:spPr>
                      <a:xfrm>
                        <a:off x="1509311" y="3415575"/>
                        <a:ext cx="275422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zh-CN" sz="1400" dirty="0" smtClean="0"/>
                          <a:t>1</a:t>
                        </a:r>
                        <a:endParaRPr lang="zh-CN" altLang="en-US" sz="1400" dirty="0"/>
                      </a:p>
                    </p:txBody>
                  </p:sp>
                  <p:cxnSp>
                    <p:nvCxnSpPr>
                      <p:cNvPr id="128" name="直接连接符 127"/>
                      <p:cNvCxnSpPr/>
                      <p:nvPr/>
                    </p:nvCxnSpPr>
                    <p:spPr>
                      <a:xfrm flipH="1">
                        <a:off x="3778116" y="4323217"/>
                        <a:ext cx="24759" cy="1287310"/>
                      </a:xfrm>
                      <a:prstGeom prst="line">
                        <a:avLst/>
                      </a:prstGeom>
                      <a:ln w="12700"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9" name="文本框 128"/>
                      <p:cNvSpPr txBox="1"/>
                      <p:nvPr/>
                    </p:nvSpPr>
                    <p:spPr>
                      <a:xfrm>
                        <a:off x="3487189" y="5656186"/>
                        <a:ext cx="568803" cy="40036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zh-CN" sz="1400" dirty="0" smtClean="0"/>
                          <a:t>0.1</a:t>
                        </a:r>
                        <a:endParaRPr lang="zh-CN" altLang="en-US" sz="1400" dirty="0"/>
                      </a:p>
                    </p:txBody>
                  </p:sp>
                </p:grpSp>
              </p:grpSp>
              <p:cxnSp>
                <p:nvCxnSpPr>
                  <p:cNvPr id="111" name="直接连接符 110"/>
                  <p:cNvCxnSpPr/>
                  <p:nvPr/>
                </p:nvCxnSpPr>
                <p:spPr>
                  <a:xfrm>
                    <a:off x="4621620" y="5575051"/>
                    <a:ext cx="94417" cy="74237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直接连接符 111"/>
                  <p:cNvCxnSpPr/>
                  <p:nvPr/>
                </p:nvCxnSpPr>
                <p:spPr>
                  <a:xfrm>
                    <a:off x="3773692" y="5587906"/>
                    <a:ext cx="81655" cy="57102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直接连接符 112"/>
                  <p:cNvCxnSpPr/>
                  <p:nvPr/>
                </p:nvCxnSpPr>
                <p:spPr>
                  <a:xfrm>
                    <a:off x="3553989" y="5510429"/>
                    <a:ext cx="123470" cy="134579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直接连接符 113"/>
                  <p:cNvCxnSpPr/>
                  <p:nvPr/>
                </p:nvCxnSpPr>
                <p:spPr>
                  <a:xfrm>
                    <a:off x="4521712" y="5587284"/>
                    <a:ext cx="84188" cy="67222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直接连接符 114"/>
                  <p:cNvCxnSpPr/>
                  <p:nvPr/>
                </p:nvCxnSpPr>
                <p:spPr>
                  <a:xfrm>
                    <a:off x="3333099" y="5398032"/>
                    <a:ext cx="204661" cy="246594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直接连接符 115"/>
                  <p:cNvCxnSpPr/>
                  <p:nvPr/>
                </p:nvCxnSpPr>
                <p:spPr>
                  <a:xfrm>
                    <a:off x="3105488" y="5236893"/>
                    <a:ext cx="307326" cy="417613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直接连接符 116"/>
                  <p:cNvCxnSpPr>
                    <a:stCxn id="122" idx="4"/>
                  </p:cNvCxnSpPr>
                  <p:nvPr/>
                </p:nvCxnSpPr>
                <p:spPr>
                  <a:xfrm>
                    <a:off x="2886508" y="5035158"/>
                    <a:ext cx="380147" cy="582889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直接连接符 117"/>
                  <p:cNvCxnSpPr/>
                  <p:nvPr/>
                </p:nvCxnSpPr>
                <p:spPr>
                  <a:xfrm>
                    <a:off x="2647610" y="4848836"/>
                    <a:ext cx="467241" cy="766919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7557965" y="5115122"/>
                  <a:ext cx="329116" cy="529504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7570168" y="5402056"/>
                  <a:ext cx="166229" cy="241276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/>
                <p:cNvCxnSpPr/>
                <p:nvPr/>
              </p:nvCxnSpPr>
              <p:spPr>
                <a:xfrm>
                  <a:off x="10357655" y="5077332"/>
                  <a:ext cx="272520" cy="346437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/>
                <p:cNvCxnSpPr/>
                <p:nvPr/>
              </p:nvCxnSpPr>
              <p:spPr>
                <a:xfrm>
                  <a:off x="10467322" y="4955531"/>
                  <a:ext cx="152213" cy="203083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0" name="文本框 41"/>
              <p:cNvSpPr txBox="1"/>
              <p:nvPr/>
            </p:nvSpPr>
            <p:spPr>
              <a:xfrm>
                <a:off x="8867478" y="5686602"/>
                <a:ext cx="4372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400" dirty="0" smtClean="0"/>
                  <a:t>0.5</a:t>
                </a:r>
                <a:endParaRPr lang="zh-CN" altLang="en-US" sz="1400" dirty="0"/>
              </a:p>
            </p:txBody>
          </p:sp>
        </p:grpSp>
        <p:cxnSp>
          <p:nvCxnSpPr>
            <p:cNvPr id="232" name="直接连接符 231"/>
            <p:cNvCxnSpPr/>
            <p:nvPr/>
          </p:nvCxnSpPr>
          <p:spPr>
            <a:xfrm flipH="1" flipV="1">
              <a:off x="7057714" y="5615351"/>
              <a:ext cx="2028231" cy="239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文本框 233"/>
                <p:cNvSpPr txBox="1"/>
                <p:nvPr/>
              </p:nvSpPr>
              <p:spPr>
                <a:xfrm>
                  <a:off x="7804533" y="3327435"/>
                  <a:ext cx="2692745" cy="561564"/>
                </a:xfrm>
                <a:prstGeom prst="rect">
                  <a:avLst/>
                </a:prstGeom>
                <a:noFill/>
                <a:ln w="12700">
                  <a:noFill/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16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d>
                                  <m:dPr>
                                    <m:ctrlPr>
                                      <a:rPr lang="en-US" altLang="zh-CN" sz="16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CN" sz="16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6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1600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&lt;0.</m:t>
                        </m:r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600" i="1" dirty="0"/>
                </a:p>
              </p:txBody>
            </p:sp>
          </mc:Choice>
          <mc:Fallback xmlns="">
            <p:sp>
              <p:nvSpPr>
                <p:cNvPr id="234" name="文本框 2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4533" y="3327435"/>
                  <a:ext cx="2692745" cy="56156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2700">
                  <a:noFill/>
                  <a:prstDash val="dash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文本框 234"/>
                <p:cNvSpPr txBox="1"/>
                <p:nvPr/>
              </p:nvSpPr>
              <p:spPr>
                <a:xfrm>
                  <a:off x="11108754" y="5626618"/>
                  <a:ext cx="60260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𝜂</m:t>
                        </m:r>
                        <m:d>
                          <m:dPr>
                            <m:ctrlP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35" name="文本框 2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08754" y="5626618"/>
                  <a:ext cx="602606" cy="33855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文本框 105"/>
              <p:cNvSpPr txBox="1"/>
              <p:nvPr/>
            </p:nvSpPr>
            <p:spPr>
              <a:xfrm>
                <a:off x="2368691" y="6224947"/>
                <a:ext cx="3573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/>
                  <a:t>When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r>
                  <a:rPr lang="zh-CN" altLang="en-US" dirty="0" smtClean="0"/>
                  <a:t> </a:t>
                </a:r>
                <a:endParaRPr lang="zh-CN" altLang="en-US" dirty="0"/>
              </a:p>
            </p:txBody>
          </p:sp>
        </mc:Choice>
        <mc:Fallback>
          <p:sp>
            <p:nvSpPr>
              <p:cNvPr id="106" name="文本框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691" y="6224947"/>
                <a:ext cx="3573791" cy="369332"/>
              </a:xfrm>
              <a:prstGeom prst="rect">
                <a:avLst/>
              </a:prstGeom>
              <a:blipFill rotWithShape="0">
                <a:blip r:embed="rId1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文本框 106"/>
              <p:cNvSpPr txBox="1"/>
              <p:nvPr/>
            </p:nvSpPr>
            <p:spPr>
              <a:xfrm>
                <a:off x="7135029" y="6219545"/>
                <a:ext cx="3573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/>
                  <a:t>When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r>
                  <a:rPr lang="zh-CN" altLang="en-US" dirty="0" smtClean="0"/>
                  <a:t> </a:t>
                </a:r>
                <a:endParaRPr lang="zh-CN" altLang="en-US" dirty="0"/>
              </a:p>
            </p:txBody>
          </p:sp>
        </mc:Choice>
        <mc:Fallback>
          <p:sp>
            <p:nvSpPr>
              <p:cNvPr id="107" name="文本框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029" y="6219545"/>
                <a:ext cx="3573791" cy="369332"/>
              </a:xfrm>
              <a:prstGeom prst="rect">
                <a:avLst/>
              </a:prstGeom>
              <a:blipFill rotWithShape="0"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40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Methodologies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Tsybakov noise:</a:t>
                </a:r>
              </a:p>
              <a:p>
                <a:pPr lvl="1"/>
                <a:r>
                  <a:rPr lang="en-US" altLang="zh-CN" dirty="0" smtClean="0"/>
                  <a:t>Given a random instance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 smtClean="0"/>
                  <a:t>, the probability that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dirty="0" smtClean="0"/>
                  <a:t> is less than 0.3 is less than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0.3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altLang="zh-CN" dirty="0" smtClean="0"/>
                  <a:t>; </a:t>
                </a:r>
              </a:p>
              <a:p>
                <a:pPr lvl="1"/>
                <a:r>
                  <a:rPr lang="en-US" altLang="zh-CN" dirty="0" smtClean="0"/>
                  <a:t>When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 smtClean="0"/>
                  <a:t> is larger, the probability is higher so the data is more noisy;</a:t>
                </a:r>
              </a:p>
              <a:p>
                <a:pPr lvl="1"/>
                <a:r>
                  <a:rPr lang="en-US" altLang="zh-CN" dirty="0" smtClean="0"/>
                  <a:t>when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dirty="0" smtClean="0"/>
                  <a:t> is larger, the probability is smaller so the data is less noisy.</a:t>
                </a:r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79" t="-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446" y="4230476"/>
            <a:ext cx="4991100" cy="909121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471" y="5139597"/>
            <a:ext cx="2124075" cy="476250"/>
          </a:xfrm>
          <a:prstGeom prst="rect">
            <a:avLst/>
          </a:prstGeom>
        </p:spPr>
      </p:pic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42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Methodologies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663547"/>
                <a:ext cx="8915400" cy="4247675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800" b="1" dirty="0"/>
                  <a:t>Gaussian Process Regression (GPR)</a:t>
                </a:r>
              </a:p>
              <a:p>
                <a:pPr lvl="1"/>
                <a:r>
                  <a:rPr lang="en-US" altLang="zh-CN" sz="2400" dirty="0"/>
                  <a:t>We regard the problem of learning from probabilistic labels as a regression problem</a:t>
                </a:r>
                <a:r>
                  <a:rPr lang="en-US" altLang="zh-CN" sz="2400" dirty="0" smtClean="0"/>
                  <a:t>.</a:t>
                </a:r>
                <a:endParaRPr lang="en-US" altLang="zh-CN" sz="2400" dirty="0" smtClean="0"/>
              </a:p>
              <a:p>
                <a:r>
                  <a:rPr lang="en-US" altLang="zh-CN" sz="2800" dirty="0" smtClean="0"/>
                  <a:t>Strategies</a:t>
                </a:r>
                <a:r>
                  <a:rPr lang="en-US" altLang="zh-CN" sz="2800" dirty="0" smtClean="0"/>
                  <a:t>:</a:t>
                </a:r>
              </a:p>
              <a:p>
                <a:pPr lvl="1"/>
                <a:r>
                  <a:rPr lang="en-US" altLang="zh-CN" sz="2400" dirty="0" smtClean="0"/>
                  <a:t>1.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acc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altLang="zh-CN" sz="2400" dirty="0" smtClean="0"/>
                  <a:t> by using the method of Gaussian Process Regression.</a:t>
                </a:r>
              </a:p>
              <a:p>
                <a:pPr lvl="1"/>
                <a:r>
                  <a:rPr lang="en-US" altLang="zh-CN" sz="2400" dirty="0" smtClean="0"/>
                  <a:t>2. Given an instance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400" dirty="0" smtClean="0"/>
                  <a:t>, the classifier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acc>
                        <m:d>
                          <m:d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≥0.5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. That is, 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acc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dirty="0" smtClean="0"/>
                  <a:t>is at least 0.5, we predict 1; otherwise, we predict 0.</a:t>
                </a:r>
                <a:endParaRPr lang="zh-CN" altLang="en-US" sz="2400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663547"/>
                <a:ext cx="8915400" cy="4247675"/>
              </a:xfrm>
              <a:blipFill rotWithShape="0">
                <a:blip r:embed="rId2"/>
                <a:stretch>
                  <a:fillRect l="-1300" t="-15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780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Theoretical Results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1" y="2249279"/>
            <a:ext cx="7489511" cy="2532041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内容占位符 2"/>
              <p:cNvSpPr txBox="1">
                <a:spLocks/>
              </p:cNvSpPr>
              <p:nvPr/>
            </p:nvSpPr>
            <p:spPr>
              <a:xfrm>
                <a:off x="2589212" y="1388125"/>
                <a:ext cx="8915400" cy="56296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 smtClean="0"/>
                  <a:t>Error bound: Let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 smtClean="0"/>
                  <a:t>be the excess error of the classifier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zh-CN" dirty="0" smtClean="0"/>
                  <a:t>, which is the difference between the expected error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zh-CN" dirty="0" smtClean="0"/>
                  <a:t> and the expected error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 smtClean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 smtClean="0"/>
                  <a:t> is the optimal classifier achieving the minimum expected error. </a:t>
                </a:r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r>
                  <a:rPr lang="en-US" altLang="zh-CN" dirty="0"/>
                  <a:t>The error bound achieved by our result: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𝜸</m:t>
                            </m:r>
                            <m:r>
                              <a:rPr lang="en-US" altLang="zh-C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b="1" dirty="0">
                  <a:solidFill>
                    <a:srgbClr val="C00000"/>
                  </a:solidFill>
                </a:endParaRPr>
              </a:p>
              <a:p>
                <a:r>
                  <a:rPr lang="en-US" altLang="zh-CN" dirty="0"/>
                  <a:t>Best-known error bound in the realizability</a:t>
                </a:r>
                <a:r>
                  <a:rPr lang="en-US" altLang="zh-CN" dirty="0"/>
                  <a:t> setting</a:t>
                </a:r>
                <a:r>
                  <a:rPr lang="en-US" altLang="zh-CN" dirty="0" smtClean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altLang="zh-CN" b="1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zh-CN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1" dirty="0"/>
                  <a:t> </a:t>
                </a:r>
              </a:p>
              <a:p>
                <a:r>
                  <a:rPr lang="en-US" altLang="zh-CN" dirty="0"/>
                  <a:t>Best-known error bound in the non-realizability</a:t>
                </a:r>
                <a:r>
                  <a:rPr lang="en-US" altLang="zh-CN" dirty="0"/>
                  <a:t> setting: 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altLang="zh-CN" b="1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en-US" altLang="zh-CN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b="1" dirty="0"/>
              </a:p>
              <a:p>
                <a:r>
                  <a:rPr lang="en-US" altLang="zh-CN" dirty="0"/>
                  <a:t>Best-known error bound under the </a:t>
                </a:r>
                <a:r>
                  <a:rPr lang="en-US" altLang="zh-CN" dirty="0"/>
                  <a:t>T</a:t>
                </a:r>
                <a:r>
                  <a:rPr lang="en-US" altLang="zh-CN" dirty="0"/>
                  <a:t>sybakov</a:t>
                </a:r>
                <a:r>
                  <a:rPr lang="en-US" altLang="zh-CN" dirty="0"/>
                  <a:t> noise condition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𝜸</m:t>
                            </m:r>
                            <m: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𝜸</m:t>
                            </m:r>
                            <m: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b="1" dirty="0">
                  <a:solidFill>
                    <a:srgbClr val="FF0000"/>
                  </a:solidFill>
                </a:endParaRPr>
              </a:p>
              <a:p>
                <a:endParaRPr lang="en-US" altLang="zh-CN" dirty="0" smtClean="0"/>
              </a:p>
            </p:txBody>
          </p:sp>
        </mc:Choice>
        <mc:Fallback>
          <p:sp>
            <p:nvSpPr>
              <p:cNvPr id="8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212" y="1388125"/>
                <a:ext cx="8915400" cy="5629620"/>
              </a:xfrm>
              <a:prstGeom prst="rect">
                <a:avLst/>
              </a:prstGeom>
              <a:blipFill rotWithShape="0">
                <a:blip r:embed="rId3"/>
                <a:stretch>
                  <a:fillRect l="-479" t="-11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24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A6E3AD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A6E3AD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1262</TotalTime>
  <Words>612</Words>
  <Application>Microsoft Office PowerPoint</Application>
  <PresentationFormat>宽屏</PresentationFormat>
  <Paragraphs>167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宋体</vt:lpstr>
      <vt:lpstr>幼圆</vt:lpstr>
      <vt:lpstr>Arial</vt:lpstr>
      <vt:lpstr>Calibri</vt:lpstr>
      <vt:lpstr>Cambria Math</vt:lpstr>
      <vt:lpstr>Century Gothic</vt:lpstr>
      <vt:lpstr>Wingdings 3</vt:lpstr>
      <vt:lpstr>丝状</vt:lpstr>
      <vt:lpstr>Learning on Probabilistic Labels</vt:lpstr>
      <vt:lpstr>Introduction</vt:lpstr>
      <vt:lpstr>Introduction</vt:lpstr>
      <vt:lpstr>Contributions</vt:lpstr>
      <vt:lpstr>Methodologies</vt:lpstr>
      <vt:lpstr>Methodologies</vt:lpstr>
      <vt:lpstr>Methodologies</vt:lpstr>
      <vt:lpstr>Methodologies</vt:lpstr>
      <vt:lpstr>Theoretical Results</vt:lpstr>
      <vt:lpstr>Theoretical Results</vt:lpstr>
      <vt:lpstr>Experiments</vt:lpstr>
      <vt:lpstr>Experiments</vt:lpstr>
      <vt:lpstr>Experiments</vt:lpstr>
      <vt:lpstr>Experiments</vt:lpstr>
      <vt:lpstr>Conclusion</vt:lpstr>
    </vt:vector>
  </TitlesOfParts>
  <Company>hkust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on Probabilistic Labels</dc:title>
  <dc:creator>ppeng</dc:creator>
  <cp:lastModifiedBy>ppeng</cp:lastModifiedBy>
  <cp:revision>103</cp:revision>
  <dcterms:created xsi:type="dcterms:W3CDTF">2014-04-16T19:12:20Z</dcterms:created>
  <dcterms:modified xsi:type="dcterms:W3CDTF">2014-04-22T19:06:20Z</dcterms:modified>
</cp:coreProperties>
</file>