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3"/>
  </p:notesMasterIdLst>
  <p:sldIdLst>
    <p:sldId id="256" r:id="rId2"/>
  </p:sldIdLst>
  <p:sldSz cx="35280600" cy="48599725"/>
  <p:notesSz cx="7315200" cy="9601200"/>
  <p:defaultTextStyle>
    <a:defPPr>
      <a:defRPr lang="zh-CN"/>
    </a:defPPr>
    <a:lvl1pPr marL="0" algn="l" defTabSz="1049548" rtl="0" eaLnBrk="1" latinLnBrk="0" hangingPunct="1">
      <a:defRPr sz="2066" kern="1200">
        <a:solidFill>
          <a:schemeClr val="tx1"/>
        </a:solidFill>
        <a:latin typeface="+mn-lt"/>
        <a:ea typeface="+mn-ea"/>
        <a:cs typeface="+mn-cs"/>
      </a:defRPr>
    </a:lvl1pPr>
    <a:lvl2pPr marL="524774" algn="l" defTabSz="1049548" rtl="0" eaLnBrk="1" latinLnBrk="0" hangingPunct="1">
      <a:defRPr sz="2066" kern="1200">
        <a:solidFill>
          <a:schemeClr val="tx1"/>
        </a:solidFill>
        <a:latin typeface="+mn-lt"/>
        <a:ea typeface="+mn-ea"/>
        <a:cs typeface="+mn-cs"/>
      </a:defRPr>
    </a:lvl2pPr>
    <a:lvl3pPr marL="1049548" algn="l" defTabSz="1049548" rtl="0" eaLnBrk="1" latinLnBrk="0" hangingPunct="1">
      <a:defRPr sz="2066" kern="1200">
        <a:solidFill>
          <a:schemeClr val="tx1"/>
        </a:solidFill>
        <a:latin typeface="+mn-lt"/>
        <a:ea typeface="+mn-ea"/>
        <a:cs typeface="+mn-cs"/>
      </a:defRPr>
    </a:lvl3pPr>
    <a:lvl4pPr marL="1574322" algn="l" defTabSz="1049548" rtl="0" eaLnBrk="1" latinLnBrk="0" hangingPunct="1">
      <a:defRPr sz="2066" kern="1200">
        <a:solidFill>
          <a:schemeClr val="tx1"/>
        </a:solidFill>
        <a:latin typeface="+mn-lt"/>
        <a:ea typeface="+mn-ea"/>
        <a:cs typeface="+mn-cs"/>
      </a:defRPr>
    </a:lvl4pPr>
    <a:lvl5pPr marL="2099097" algn="l" defTabSz="1049548" rtl="0" eaLnBrk="1" latinLnBrk="0" hangingPunct="1">
      <a:defRPr sz="2066" kern="1200">
        <a:solidFill>
          <a:schemeClr val="tx1"/>
        </a:solidFill>
        <a:latin typeface="+mn-lt"/>
        <a:ea typeface="+mn-ea"/>
        <a:cs typeface="+mn-cs"/>
      </a:defRPr>
    </a:lvl5pPr>
    <a:lvl6pPr marL="2623871" algn="l" defTabSz="1049548" rtl="0" eaLnBrk="1" latinLnBrk="0" hangingPunct="1">
      <a:defRPr sz="2066" kern="1200">
        <a:solidFill>
          <a:schemeClr val="tx1"/>
        </a:solidFill>
        <a:latin typeface="+mn-lt"/>
        <a:ea typeface="+mn-ea"/>
        <a:cs typeface="+mn-cs"/>
      </a:defRPr>
    </a:lvl6pPr>
    <a:lvl7pPr marL="3148645" algn="l" defTabSz="1049548" rtl="0" eaLnBrk="1" latinLnBrk="0" hangingPunct="1">
      <a:defRPr sz="2066" kern="1200">
        <a:solidFill>
          <a:schemeClr val="tx1"/>
        </a:solidFill>
        <a:latin typeface="+mn-lt"/>
        <a:ea typeface="+mn-ea"/>
        <a:cs typeface="+mn-cs"/>
      </a:defRPr>
    </a:lvl7pPr>
    <a:lvl8pPr marL="3673419" algn="l" defTabSz="1049548" rtl="0" eaLnBrk="1" latinLnBrk="0" hangingPunct="1">
      <a:defRPr sz="2066" kern="1200">
        <a:solidFill>
          <a:schemeClr val="tx1"/>
        </a:solidFill>
        <a:latin typeface="+mn-lt"/>
        <a:ea typeface="+mn-ea"/>
        <a:cs typeface="+mn-cs"/>
      </a:defRPr>
    </a:lvl8pPr>
    <a:lvl9pPr marL="4198193" algn="l" defTabSz="1049548" rtl="0" eaLnBrk="1" latinLnBrk="0" hangingPunct="1">
      <a:defRPr sz="20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6" userDrawn="1">
          <p15:clr>
            <a:srgbClr val="A4A3A4"/>
          </p15:clr>
        </p15:guide>
        <p15:guide id="2" pos="111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967" autoAdjust="0"/>
  </p:normalViewPr>
  <p:slideViewPr>
    <p:cSldViewPr snapToGrid="0">
      <p:cViewPr>
        <p:scale>
          <a:sx n="40" d="100"/>
          <a:sy n="40" d="100"/>
        </p:scale>
        <p:origin x="520" y="-3624"/>
      </p:cViewPr>
      <p:guideLst>
        <p:guide orient="horz" pos="15306"/>
        <p:guide pos="1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846695" y="4964722"/>
            <a:ext cx="6773172" cy="47032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1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674243" cy="5222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500">
                <a:latin typeface="Times New Roman"/>
              </a:rPr>
              <a:t>&lt;header&gt;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792320" y="0"/>
            <a:ext cx="3674243" cy="52224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500">
                <a:latin typeface="Times New Roman"/>
              </a:rPr>
              <a:t>&lt;date/time&gt;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9929818"/>
            <a:ext cx="3674243" cy="52224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500">
                <a:latin typeface="Times New Roman"/>
              </a:rPr>
              <a:t>&lt;footer&gt;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792320" y="9929818"/>
            <a:ext cx="3674243" cy="522248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A68DB85-7145-4323-A476-2A3950D8F233}" type="slidenum">
              <a:rPr lang="en-US" sz="15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67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9548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1pPr>
    <a:lvl2pPr marL="524774" algn="l" defTabSz="1049548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2pPr>
    <a:lvl3pPr marL="1049548" algn="l" defTabSz="1049548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3pPr>
    <a:lvl4pPr marL="1574322" algn="l" defTabSz="1049548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4pPr>
    <a:lvl5pPr marL="2099097" algn="l" defTabSz="1049548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5pPr>
    <a:lvl6pPr marL="2623871" algn="l" defTabSz="1049548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6pPr>
    <a:lvl7pPr marL="3148645" algn="l" defTabSz="1049548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7pPr>
    <a:lvl8pPr marL="3673419" algn="l" defTabSz="1049548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8pPr>
    <a:lvl9pPr marL="4198193" algn="l" defTabSz="1049548" rtl="0" eaLnBrk="1" latinLnBrk="0" hangingPunct="1">
      <a:defRPr sz="13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4143671" y="9119511"/>
            <a:ext cx="3169127" cy="47922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18" tIns="47709" rIns="95418" bIns="47709" anchor="b"/>
          <a:lstStyle/>
          <a:p>
            <a:pPr algn="r">
              <a:lnSpc>
                <a:spcPct val="100000"/>
              </a:lnSpc>
            </a:pPr>
            <a:fld id="{08FDC11E-81E3-48EC-82E0-3C267BF74092}" type="slidenum">
              <a:rPr lang="en-US" sz="1300">
                <a:latin typeface="Times New Roman"/>
              </a:rPr>
              <a:t>1</a:t>
            </a:fld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31397" y="4561439"/>
            <a:ext cx="5851572" cy="4319768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369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98852" y="1"/>
            <a:ext cx="29106495" cy="21599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4133" tIns="237066" rIns="474133" bIns="237066" rtlCol="0" anchor="ctr"/>
          <a:lstStyle/>
          <a:p>
            <a:pPr algn="ctr"/>
            <a:endParaRPr lang="en-US" sz="2346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0050" y="22679873"/>
            <a:ext cx="29106495" cy="10799939"/>
          </a:xfrm>
        </p:spPr>
        <p:txBody>
          <a:bodyPr>
            <a:noAutofit/>
          </a:bodyPr>
          <a:lstStyle>
            <a:lvl1pPr>
              <a:defRPr sz="4144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0050" y="33479811"/>
            <a:ext cx="26460450" cy="7019961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4533">
                <a:solidFill>
                  <a:schemeClr val="tx2"/>
                </a:solidFill>
              </a:defRPr>
            </a:lvl1pPr>
            <a:lvl2pPr marL="237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4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11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8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53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23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59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965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98852" y="43739753"/>
            <a:ext cx="29106495" cy="194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4133" tIns="237066" rIns="474133" bIns="237066" rtlCol="0" anchor="ctr"/>
          <a:lstStyle/>
          <a:p>
            <a:pPr algn="ctr"/>
            <a:endParaRPr lang="en-US" sz="2346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8060" y="4859972"/>
            <a:ext cx="27930475" cy="27539845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0050" y="4859984"/>
            <a:ext cx="7056120" cy="383397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96170" y="4859981"/>
            <a:ext cx="22050375" cy="34559804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98852" y="1"/>
            <a:ext cx="29106495" cy="21599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4133" tIns="237066" rIns="474133" bIns="237066" rtlCol="0" anchor="ctr"/>
          <a:lstStyle/>
          <a:p>
            <a:pPr algn="ctr"/>
            <a:endParaRPr lang="en-US" sz="234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050" y="23219869"/>
            <a:ext cx="29106495" cy="11879933"/>
          </a:xfrm>
        </p:spPr>
        <p:txBody>
          <a:bodyPr anchor="b" anchorCtr="0"/>
          <a:lstStyle>
            <a:lvl1pPr algn="l">
              <a:defRPr sz="28044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0050" y="35099802"/>
            <a:ext cx="26460450" cy="64799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533">
                <a:solidFill>
                  <a:schemeClr val="tx2"/>
                </a:solidFill>
              </a:defRPr>
            </a:lvl1pPr>
            <a:lvl2pPr marL="2370648" indent="0">
              <a:buNone/>
              <a:defRPr sz="9310">
                <a:solidFill>
                  <a:schemeClr val="tx1">
                    <a:tint val="75000"/>
                  </a:schemeClr>
                </a:solidFill>
              </a:defRPr>
            </a:lvl2pPr>
            <a:lvl3pPr marL="4741296" indent="0">
              <a:buNone/>
              <a:defRPr sz="8288">
                <a:solidFill>
                  <a:schemeClr val="tx1">
                    <a:tint val="75000"/>
                  </a:schemeClr>
                </a:solidFill>
              </a:defRPr>
            </a:lvl3pPr>
            <a:lvl4pPr marL="7111945" indent="0">
              <a:buNone/>
              <a:defRPr sz="7267">
                <a:solidFill>
                  <a:schemeClr val="tx1">
                    <a:tint val="75000"/>
                  </a:schemeClr>
                </a:solidFill>
              </a:defRPr>
            </a:lvl4pPr>
            <a:lvl5pPr marL="9482593" indent="0">
              <a:buNone/>
              <a:defRPr sz="7267">
                <a:solidFill>
                  <a:schemeClr val="tx1">
                    <a:tint val="75000"/>
                  </a:schemeClr>
                </a:solidFill>
              </a:defRPr>
            </a:lvl5pPr>
            <a:lvl6pPr marL="11853241" indent="0">
              <a:buNone/>
              <a:defRPr sz="7267">
                <a:solidFill>
                  <a:schemeClr val="tx1">
                    <a:tint val="75000"/>
                  </a:schemeClr>
                </a:solidFill>
              </a:defRPr>
            </a:lvl6pPr>
            <a:lvl7pPr marL="14223889" indent="0">
              <a:buNone/>
              <a:defRPr sz="7267">
                <a:solidFill>
                  <a:schemeClr val="tx1">
                    <a:tint val="75000"/>
                  </a:schemeClr>
                </a:solidFill>
              </a:defRPr>
            </a:lvl7pPr>
            <a:lvl8pPr marL="16594537" indent="0">
              <a:buNone/>
              <a:defRPr sz="7267">
                <a:solidFill>
                  <a:schemeClr val="tx1">
                    <a:tint val="75000"/>
                  </a:schemeClr>
                </a:solidFill>
              </a:defRPr>
            </a:lvl8pPr>
            <a:lvl9pPr marL="18965186" indent="0">
              <a:buNone/>
              <a:defRPr sz="72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98852" y="43739753"/>
            <a:ext cx="29106495" cy="194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4133" tIns="237066" rIns="474133" bIns="237066" rtlCol="0" anchor="ctr"/>
          <a:lstStyle/>
          <a:p>
            <a:pPr algn="ctr"/>
            <a:endParaRPr lang="en-US" sz="2346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0051" y="4319983"/>
            <a:ext cx="14112240" cy="26697449"/>
          </a:xfrm>
        </p:spPr>
        <p:txBody>
          <a:bodyPr/>
          <a:lstStyle>
            <a:lvl1pPr>
              <a:defRPr sz="14533"/>
            </a:lvl1pPr>
            <a:lvl2pPr>
              <a:defRPr sz="12489"/>
            </a:lvl2pPr>
            <a:lvl3pPr>
              <a:defRPr sz="10332"/>
            </a:lvl3pPr>
            <a:lvl4pPr>
              <a:defRPr sz="9310"/>
            </a:lvl4pPr>
            <a:lvl5pPr>
              <a:defRPr sz="9310"/>
            </a:lvl5pPr>
            <a:lvl6pPr>
              <a:defRPr sz="9310"/>
            </a:lvl6pPr>
            <a:lvl7pPr>
              <a:defRPr sz="9310"/>
            </a:lvl7pPr>
            <a:lvl8pPr>
              <a:defRPr sz="9310"/>
            </a:lvl8pPr>
            <a:lvl9pPr>
              <a:defRPr sz="931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4306" y="4319983"/>
            <a:ext cx="14112240" cy="26697449"/>
          </a:xfrm>
        </p:spPr>
        <p:txBody>
          <a:bodyPr/>
          <a:lstStyle>
            <a:lvl1pPr>
              <a:defRPr sz="14533"/>
            </a:lvl1pPr>
            <a:lvl2pPr>
              <a:defRPr sz="12489"/>
            </a:lvl2pPr>
            <a:lvl3pPr>
              <a:defRPr sz="10332"/>
            </a:lvl3pPr>
            <a:lvl4pPr>
              <a:defRPr sz="9310"/>
            </a:lvl4pPr>
            <a:lvl5pPr>
              <a:defRPr sz="9310"/>
            </a:lvl5pPr>
            <a:lvl6pPr>
              <a:defRPr sz="9310"/>
            </a:lvl6pPr>
            <a:lvl7pPr>
              <a:defRPr sz="9310"/>
            </a:lvl7pPr>
            <a:lvl8pPr>
              <a:defRPr sz="9310"/>
            </a:lvl8pPr>
            <a:lvl9pPr>
              <a:defRPr sz="931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8291" y="4319976"/>
            <a:ext cx="14112240" cy="4533721"/>
          </a:xfrm>
        </p:spPr>
        <p:txBody>
          <a:bodyPr anchor="b">
            <a:noAutofit/>
          </a:bodyPr>
          <a:lstStyle>
            <a:lvl1pPr marL="0" indent="0">
              <a:buNone/>
              <a:defRPr sz="14533" b="0">
                <a:latin typeface="+mj-lt"/>
              </a:defRPr>
            </a:lvl1pPr>
            <a:lvl2pPr marL="2370648" indent="0">
              <a:buNone/>
              <a:defRPr sz="10332" b="1"/>
            </a:lvl2pPr>
            <a:lvl3pPr marL="4741296" indent="0">
              <a:buNone/>
              <a:defRPr sz="9310" b="1"/>
            </a:lvl3pPr>
            <a:lvl4pPr marL="7111945" indent="0">
              <a:buNone/>
              <a:defRPr sz="8288" b="1"/>
            </a:lvl4pPr>
            <a:lvl5pPr marL="9482593" indent="0">
              <a:buNone/>
              <a:defRPr sz="8288" b="1"/>
            </a:lvl5pPr>
            <a:lvl6pPr marL="11853241" indent="0">
              <a:buNone/>
              <a:defRPr sz="8288" b="1"/>
            </a:lvl6pPr>
            <a:lvl7pPr marL="14223889" indent="0">
              <a:buNone/>
              <a:defRPr sz="8288" b="1"/>
            </a:lvl7pPr>
            <a:lvl8pPr marL="16594537" indent="0">
              <a:buNone/>
              <a:defRPr sz="8288" b="1"/>
            </a:lvl8pPr>
            <a:lvl9pPr marL="18965186" indent="0">
              <a:buNone/>
              <a:defRPr sz="82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8291" y="9419928"/>
            <a:ext cx="14112240" cy="21599878"/>
          </a:xfrm>
        </p:spPr>
        <p:txBody>
          <a:bodyPr anchor="t" anchorCtr="0"/>
          <a:lstStyle>
            <a:lvl1pPr>
              <a:defRPr sz="12489"/>
            </a:lvl1pPr>
            <a:lvl2pPr>
              <a:defRPr sz="10332"/>
            </a:lvl2pPr>
            <a:lvl3pPr>
              <a:defRPr sz="9310"/>
            </a:lvl3pPr>
            <a:lvl4pPr>
              <a:defRPr sz="8288"/>
            </a:lvl4pPr>
            <a:lvl5pPr>
              <a:defRPr sz="8288"/>
            </a:lvl5pPr>
            <a:lvl6pPr>
              <a:defRPr sz="8288"/>
            </a:lvl6pPr>
            <a:lvl7pPr>
              <a:defRPr sz="8288"/>
            </a:lvl7pPr>
            <a:lvl8pPr>
              <a:defRPr sz="8288"/>
            </a:lvl8pPr>
            <a:lvl9pPr>
              <a:defRPr sz="82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922545" y="4319976"/>
            <a:ext cx="14112240" cy="4533721"/>
          </a:xfrm>
        </p:spPr>
        <p:txBody>
          <a:bodyPr anchor="b">
            <a:noAutofit/>
          </a:bodyPr>
          <a:lstStyle>
            <a:lvl1pPr marL="0" indent="0">
              <a:buNone/>
              <a:defRPr sz="14533" b="0">
                <a:latin typeface="+mj-lt"/>
              </a:defRPr>
            </a:lvl1pPr>
            <a:lvl2pPr marL="2370648" indent="0">
              <a:buNone/>
              <a:defRPr sz="10332" b="1"/>
            </a:lvl2pPr>
            <a:lvl3pPr marL="4741296" indent="0">
              <a:buNone/>
              <a:defRPr sz="9310" b="1"/>
            </a:lvl3pPr>
            <a:lvl4pPr marL="7111945" indent="0">
              <a:buNone/>
              <a:defRPr sz="8288" b="1"/>
            </a:lvl4pPr>
            <a:lvl5pPr marL="9482593" indent="0">
              <a:buNone/>
              <a:defRPr sz="8288" b="1"/>
            </a:lvl5pPr>
            <a:lvl6pPr marL="11853241" indent="0">
              <a:buNone/>
              <a:defRPr sz="8288" b="1"/>
            </a:lvl6pPr>
            <a:lvl7pPr marL="14223889" indent="0">
              <a:buNone/>
              <a:defRPr sz="8288" b="1"/>
            </a:lvl7pPr>
            <a:lvl8pPr marL="16594537" indent="0">
              <a:buNone/>
              <a:defRPr sz="8288" b="1"/>
            </a:lvl8pPr>
            <a:lvl9pPr marL="18965186" indent="0">
              <a:buNone/>
              <a:defRPr sz="82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922545" y="9419928"/>
            <a:ext cx="14112240" cy="21599878"/>
          </a:xfrm>
        </p:spPr>
        <p:txBody>
          <a:bodyPr anchor="t" anchorCtr="0"/>
          <a:lstStyle>
            <a:lvl1pPr>
              <a:defRPr sz="12489"/>
            </a:lvl1pPr>
            <a:lvl2pPr>
              <a:defRPr sz="10332"/>
            </a:lvl2pPr>
            <a:lvl3pPr>
              <a:defRPr sz="9310"/>
            </a:lvl3pPr>
            <a:lvl4pPr>
              <a:defRPr sz="8288"/>
            </a:lvl4pPr>
            <a:lvl5pPr>
              <a:defRPr sz="8288"/>
            </a:lvl5pPr>
            <a:lvl6pPr>
              <a:defRPr sz="8288"/>
            </a:lvl6pPr>
            <a:lvl7pPr>
              <a:defRPr sz="8288"/>
            </a:lvl7pPr>
            <a:lvl8pPr>
              <a:defRPr sz="8288"/>
            </a:lvl8pPr>
            <a:lvl9pPr>
              <a:defRPr sz="82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5,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28291" y="8853697"/>
            <a:ext cx="14112240" cy="11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922545" y="8853697"/>
            <a:ext cx="14112240" cy="11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050" y="32399817"/>
            <a:ext cx="26178205" cy="11339936"/>
          </a:xfrm>
        </p:spPr>
        <p:txBody>
          <a:bodyPr anchor="b">
            <a:normAutofit/>
          </a:bodyPr>
          <a:lstStyle>
            <a:lvl1pPr algn="l">
              <a:defRPr sz="28044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7757" y="3239985"/>
            <a:ext cx="17728788" cy="29159828"/>
          </a:xfrm>
        </p:spPr>
        <p:txBody>
          <a:bodyPr/>
          <a:lstStyle>
            <a:lvl1pPr>
              <a:defRPr sz="12489"/>
            </a:lvl1pPr>
            <a:lvl2pPr>
              <a:defRPr sz="11354"/>
            </a:lvl2pPr>
            <a:lvl3pPr>
              <a:defRPr sz="10332"/>
            </a:lvl3pPr>
            <a:lvl4pPr>
              <a:defRPr sz="9310"/>
            </a:lvl4pPr>
            <a:lvl5pPr>
              <a:defRPr sz="9310"/>
            </a:lvl5pPr>
            <a:lvl6pPr>
              <a:defRPr sz="10332"/>
            </a:lvl6pPr>
            <a:lvl7pPr>
              <a:defRPr sz="10332"/>
            </a:lvl7pPr>
            <a:lvl8pPr>
              <a:defRPr sz="10332"/>
            </a:lvl8pPr>
            <a:lvl9pPr>
              <a:defRPr sz="103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0057" y="3239982"/>
            <a:ext cx="10315859" cy="29159835"/>
          </a:xfrm>
        </p:spPr>
        <p:txBody>
          <a:bodyPr>
            <a:normAutofit/>
          </a:bodyPr>
          <a:lstStyle>
            <a:lvl1pPr marL="0" indent="0">
              <a:buNone/>
              <a:defRPr sz="10900">
                <a:solidFill>
                  <a:schemeClr val="tx2"/>
                </a:solidFill>
              </a:defRPr>
            </a:lvl1pPr>
            <a:lvl2pPr marL="2370648" indent="0">
              <a:buNone/>
              <a:defRPr sz="6245"/>
            </a:lvl2pPr>
            <a:lvl3pPr marL="4741296" indent="0">
              <a:buNone/>
              <a:defRPr sz="5223"/>
            </a:lvl3pPr>
            <a:lvl4pPr marL="7111945" indent="0">
              <a:buNone/>
              <a:defRPr sz="4655"/>
            </a:lvl4pPr>
            <a:lvl5pPr marL="9482593" indent="0">
              <a:buNone/>
              <a:defRPr sz="4655"/>
            </a:lvl5pPr>
            <a:lvl6pPr marL="11853241" indent="0">
              <a:buNone/>
              <a:defRPr sz="4655"/>
            </a:lvl6pPr>
            <a:lvl7pPr marL="14223889" indent="0">
              <a:buNone/>
              <a:defRPr sz="4655"/>
            </a:lvl7pPr>
            <a:lvl8pPr marL="16594537" indent="0">
              <a:buNone/>
              <a:defRPr sz="4655"/>
            </a:lvl8pPr>
            <a:lvl9pPr marL="18965186" indent="0">
              <a:buNone/>
              <a:defRPr sz="46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21375" y="17822463"/>
            <a:ext cx="26999847" cy="612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290" y="32399817"/>
            <a:ext cx="26178205" cy="11339936"/>
          </a:xfrm>
        </p:spPr>
        <p:txBody>
          <a:bodyPr anchor="b">
            <a:normAutofit/>
          </a:bodyPr>
          <a:lstStyle>
            <a:lvl1pPr algn="l">
              <a:defRPr sz="2804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98852" y="3239981"/>
            <a:ext cx="29106495" cy="20519884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16577"/>
            </a:lvl1pPr>
            <a:lvl2pPr marL="2370648" indent="0">
              <a:buNone/>
              <a:defRPr sz="14533"/>
            </a:lvl2pPr>
            <a:lvl3pPr marL="4741296" indent="0">
              <a:buNone/>
              <a:defRPr sz="12489"/>
            </a:lvl3pPr>
            <a:lvl4pPr marL="7111945" indent="0">
              <a:buNone/>
              <a:defRPr sz="10332"/>
            </a:lvl4pPr>
            <a:lvl5pPr marL="9482593" indent="0">
              <a:buNone/>
              <a:defRPr sz="10332"/>
            </a:lvl5pPr>
            <a:lvl6pPr marL="11853241" indent="0">
              <a:buNone/>
              <a:defRPr sz="10332"/>
            </a:lvl6pPr>
            <a:lvl7pPr marL="14223889" indent="0">
              <a:buNone/>
              <a:defRPr sz="10332"/>
            </a:lvl7pPr>
            <a:lvl8pPr marL="16594537" indent="0">
              <a:buNone/>
              <a:defRPr sz="10332"/>
            </a:lvl8pPr>
            <a:lvl9pPr marL="18965186" indent="0">
              <a:buNone/>
              <a:defRPr sz="10332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1096" y="24839860"/>
            <a:ext cx="28518485" cy="570371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9310"/>
            </a:lvl1pPr>
            <a:lvl2pPr marL="2370648" indent="0">
              <a:buNone/>
              <a:defRPr sz="6245"/>
            </a:lvl2pPr>
            <a:lvl3pPr marL="4741296" indent="0">
              <a:buNone/>
              <a:defRPr sz="5223"/>
            </a:lvl3pPr>
            <a:lvl4pPr marL="7111945" indent="0">
              <a:buNone/>
              <a:defRPr sz="4655"/>
            </a:lvl4pPr>
            <a:lvl5pPr marL="9482593" indent="0">
              <a:buNone/>
              <a:defRPr sz="4655"/>
            </a:lvl5pPr>
            <a:lvl6pPr marL="11853241" indent="0">
              <a:buNone/>
              <a:defRPr sz="4655"/>
            </a:lvl6pPr>
            <a:lvl7pPr marL="14223889" indent="0">
              <a:buNone/>
              <a:defRPr sz="4655"/>
            </a:lvl7pPr>
            <a:lvl8pPr marL="16594537" indent="0">
              <a:buNone/>
              <a:defRPr sz="4655"/>
            </a:lvl8pPr>
            <a:lvl9pPr marL="18965186" indent="0">
              <a:buNone/>
              <a:defRPr sz="46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0051" y="32399817"/>
            <a:ext cx="26166445" cy="11339936"/>
          </a:xfrm>
          <a:prstGeom prst="rect">
            <a:avLst/>
          </a:prstGeom>
        </p:spPr>
        <p:txBody>
          <a:bodyPr vert="horz" lIns="417588" tIns="208794" rIns="417588" bIns="208794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0050" y="4859972"/>
            <a:ext cx="29106495" cy="27539845"/>
          </a:xfrm>
          <a:prstGeom prst="rect">
            <a:avLst/>
          </a:prstGeom>
        </p:spPr>
        <p:txBody>
          <a:bodyPr vert="horz" lIns="417588" tIns="208794" rIns="417588" bIns="208794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08410" y="43998955"/>
            <a:ext cx="8232140" cy="2587485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r">
              <a:defRPr sz="6245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2B1B13E-D5AF-485E-81A1-82A140076526}" type="datetime4">
              <a:rPr lang="en-US" smtClean="0"/>
              <a:pPr/>
              <a:t>May 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0049" y="43998955"/>
            <a:ext cx="18805011" cy="2587485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l">
              <a:defRPr sz="6245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00500" y="40305376"/>
            <a:ext cx="2940050" cy="2587485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r">
              <a:defRPr sz="12489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98852" y="1"/>
            <a:ext cx="29106495" cy="2699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4133" tIns="237066" rIns="474133" bIns="237066" rtlCol="0" anchor="ctr"/>
          <a:lstStyle/>
          <a:p>
            <a:pPr algn="ctr"/>
            <a:endParaRPr lang="en-US" sz="2346"/>
          </a:p>
        </p:txBody>
      </p:sp>
      <p:sp>
        <p:nvSpPr>
          <p:cNvPr id="9" name="Rectangle 8"/>
          <p:cNvSpPr/>
          <p:nvPr/>
        </p:nvSpPr>
        <p:spPr>
          <a:xfrm>
            <a:off x="2998852" y="43739753"/>
            <a:ext cx="29106495" cy="194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4133" tIns="237066" rIns="474133" bIns="237066" rtlCol="0" anchor="ctr"/>
          <a:lstStyle/>
          <a:p>
            <a:pPr algn="ctr"/>
            <a:endParaRPr lang="en-US" sz="234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4741296" rtl="0" eaLnBrk="1" latinLnBrk="0" hangingPunct="1">
        <a:spcBef>
          <a:spcPct val="0"/>
        </a:spcBef>
        <a:buNone/>
        <a:defRPr sz="2804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22389" indent="-1422389" algn="l" defTabSz="4741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489" kern="1200">
          <a:solidFill>
            <a:schemeClr val="tx2"/>
          </a:solidFill>
          <a:latin typeface="+mn-lt"/>
          <a:ea typeface="+mn-ea"/>
          <a:cs typeface="+mn-cs"/>
        </a:defRPr>
      </a:lvl1pPr>
      <a:lvl2pPr marL="3081842" indent="-1422389" algn="l" defTabSz="4741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354" kern="1200">
          <a:solidFill>
            <a:schemeClr val="tx2"/>
          </a:solidFill>
          <a:latin typeface="+mn-lt"/>
          <a:ea typeface="+mn-ea"/>
          <a:cs typeface="+mn-cs"/>
        </a:defRPr>
      </a:lvl2pPr>
      <a:lvl3pPr marL="4504232" indent="-1185324" algn="l" defTabSz="4741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332" kern="1200">
          <a:solidFill>
            <a:schemeClr val="tx2"/>
          </a:solidFill>
          <a:latin typeface="+mn-lt"/>
          <a:ea typeface="+mn-ea"/>
          <a:cs typeface="+mn-cs"/>
        </a:defRPr>
      </a:lvl3pPr>
      <a:lvl4pPr marL="5926620" indent="-1185324" algn="l" defTabSz="4741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310" kern="1200">
          <a:solidFill>
            <a:schemeClr val="tx2"/>
          </a:solidFill>
          <a:latin typeface="+mn-lt"/>
          <a:ea typeface="+mn-ea"/>
          <a:cs typeface="+mn-cs"/>
        </a:defRPr>
      </a:lvl4pPr>
      <a:lvl5pPr marL="7111945" indent="-1185324" algn="l" defTabSz="4741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31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534333" indent="-1185324" algn="l" defTabSz="4741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288" kern="1200">
          <a:solidFill>
            <a:schemeClr val="tx2"/>
          </a:solidFill>
          <a:latin typeface="+mn-lt"/>
          <a:ea typeface="+mn-ea"/>
          <a:cs typeface="+mn-cs"/>
        </a:defRPr>
      </a:lvl6pPr>
      <a:lvl7pPr marL="9861896" indent="-1185324" algn="l" defTabSz="4741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288" kern="1200">
          <a:solidFill>
            <a:schemeClr val="tx2"/>
          </a:solidFill>
          <a:latin typeface="+mn-lt"/>
          <a:ea typeface="+mn-ea"/>
          <a:cs typeface="+mn-cs"/>
        </a:defRPr>
      </a:lvl7pPr>
      <a:lvl8pPr marL="11379112" indent="-1185324" algn="l" defTabSz="4741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288" kern="1200">
          <a:solidFill>
            <a:schemeClr val="tx2"/>
          </a:solidFill>
          <a:latin typeface="+mn-lt"/>
          <a:ea typeface="+mn-ea"/>
          <a:cs typeface="+mn-cs"/>
        </a:defRPr>
      </a:lvl8pPr>
      <a:lvl9pPr marL="12801500" indent="-1185324" algn="l" defTabSz="474129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28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1296" rtl="0" eaLnBrk="1" latinLnBrk="0" hangingPunct="1">
        <a:defRPr sz="9310" kern="1200">
          <a:solidFill>
            <a:schemeClr val="tx1"/>
          </a:solidFill>
          <a:latin typeface="+mn-lt"/>
          <a:ea typeface="+mn-ea"/>
          <a:cs typeface="+mn-cs"/>
        </a:defRPr>
      </a:lvl1pPr>
      <a:lvl2pPr marL="2370648" algn="l" defTabSz="4741296" rtl="0" eaLnBrk="1" latinLnBrk="0" hangingPunct="1">
        <a:defRPr sz="9310" kern="1200">
          <a:solidFill>
            <a:schemeClr val="tx1"/>
          </a:solidFill>
          <a:latin typeface="+mn-lt"/>
          <a:ea typeface="+mn-ea"/>
          <a:cs typeface="+mn-cs"/>
        </a:defRPr>
      </a:lvl2pPr>
      <a:lvl3pPr marL="4741296" algn="l" defTabSz="4741296" rtl="0" eaLnBrk="1" latinLnBrk="0" hangingPunct="1">
        <a:defRPr sz="9310" kern="1200">
          <a:solidFill>
            <a:schemeClr val="tx1"/>
          </a:solidFill>
          <a:latin typeface="+mn-lt"/>
          <a:ea typeface="+mn-ea"/>
          <a:cs typeface="+mn-cs"/>
        </a:defRPr>
      </a:lvl3pPr>
      <a:lvl4pPr marL="7111945" algn="l" defTabSz="4741296" rtl="0" eaLnBrk="1" latinLnBrk="0" hangingPunct="1">
        <a:defRPr sz="9310" kern="1200">
          <a:solidFill>
            <a:schemeClr val="tx1"/>
          </a:solidFill>
          <a:latin typeface="+mn-lt"/>
          <a:ea typeface="+mn-ea"/>
          <a:cs typeface="+mn-cs"/>
        </a:defRPr>
      </a:lvl4pPr>
      <a:lvl5pPr marL="9482593" algn="l" defTabSz="4741296" rtl="0" eaLnBrk="1" latinLnBrk="0" hangingPunct="1">
        <a:defRPr sz="9310" kern="1200">
          <a:solidFill>
            <a:schemeClr val="tx1"/>
          </a:solidFill>
          <a:latin typeface="+mn-lt"/>
          <a:ea typeface="+mn-ea"/>
          <a:cs typeface="+mn-cs"/>
        </a:defRPr>
      </a:lvl5pPr>
      <a:lvl6pPr marL="11853241" algn="l" defTabSz="4741296" rtl="0" eaLnBrk="1" latinLnBrk="0" hangingPunct="1">
        <a:defRPr sz="9310" kern="1200">
          <a:solidFill>
            <a:schemeClr val="tx1"/>
          </a:solidFill>
          <a:latin typeface="+mn-lt"/>
          <a:ea typeface="+mn-ea"/>
          <a:cs typeface="+mn-cs"/>
        </a:defRPr>
      </a:lvl6pPr>
      <a:lvl7pPr marL="14223889" algn="l" defTabSz="4741296" rtl="0" eaLnBrk="1" latinLnBrk="0" hangingPunct="1">
        <a:defRPr sz="9310" kern="1200">
          <a:solidFill>
            <a:schemeClr val="tx1"/>
          </a:solidFill>
          <a:latin typeface="+mn-lt"/>
          <a:ea typeface="+mn-ea"/>
          <a:cs typeface="+mn-cs"/>
        </a:defRPr>
      </a:lvl7pPr>
      <a:lvl8pPr marL="16594537" algn="l" defTabSz="4741296" rtl="0" eaLnBrk="1" latinLnBrk="0" hangingPunct="1">
        <a:defRPr sz="9310" kern="1200">
          <a:solidFill>
            <a:schemeClr val="tx1"/>
          </a:solidFill>
          <a:latin typeface="+mn-lt"/>
          <a:ea typeface="+mn-ea"/>
          <a:cs typeface="+mn-cs"/>
        </a:defRPr>
      </a:lvl8pPr>
      <a:lvl9pPr marL="18965186" algn="l" defTabSz="4741296" rtl="0" eaLnBrk="1" latinLnBrk="0" hangingPunct="1">
        <a:defRPr sz="9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2"/>
          <p:cNvSpPr/>
          <p:nvPr/>
        </p:nvSpPr>
        <p:spPr>
          <a:xfrm>
            <a:off x="1102034" y="11601449"/>
            <a:ext cx="15961971" cy="31581883"/>
          </a:xfrm>
          <a:prstGeom prst="roundRect">
            <a:avLst>
              <a:gd name="adj" fmla="val 13459"/>
            </a:avLst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ustomShape 3"/>
              <p:cNvSpPr/>
              <p:nvPr/>
            </p:nvSpPr>
            <p:spPr>
              <a:xfrm>
                <a:off x="1685725" y="12042968"/>
                <a:ext cx="14858764" cy="32578693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2187" tIns="51093" rIns="102187" bIns="51093"/>
              <a:lstStyle/>
              <a:p>
                <a:r>
                  <a:rPr lang="en-US" sz="6812" b="1" dirty="0" smtClean="0">
                    <a:solidFill>
                      <a:schemeClr val="accent1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Motivation</a:t>
                </a:r>
                <a:endParaRPr lang="en-US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95000"/>
                  </a:lnSpc>
                </a:pPr>
                <a:endParaRPr lang="en-US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6812" b="1" dirty="0" smtClean="0">
                    <a:solidFill>
                      <a:schemeClr val="accent1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Existing </a:t>
                </a:r>
                <a:r>
                  <a:rPr lang="en-US" sz="6812" b="1" dirty="0">
                    <a:solidFill>
                      <a:schemeClr val="accent1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Methods</a:t>
                </a:r>
                <a:endParaRPr sz="6812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sz="2346" dirty="0">
                  <a:latin typeface="Arial" pitchFamily="34" charset="0"/>
                  <a:cs typeface="Arial" pitchFamily="34" charset="0"/>
                </a:endParaRPr>
              </a:p>
              <a:p>
                <a:pPr>
                  <a:buSzPct val="45000"/>
                </a:pPr>
                <a:r>
                  <a:rPr lang="en-US" sz="3179" b="1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Computing Geodesic Distance On-The-Fly (Exact Algorithm):</a:t>
                </a:r>
              </a:p>
              <a:p>
                <a:pPr marL="2088672" lvl="3" indent="-514350">
                  <a:buFont typeface="Arial" charset="0"/>
                  <a:buChar char="•"/>
                </a:pP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[SIAM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Journal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on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Computing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1987]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  <m:t>N</m:t>
                        </m:r>
                      </m:e>
                      <m:sup>
                        <m:r>
                          <a:rPr lang="en-US" altLang="zh-CN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CN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zh-CN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  <m:t>N</m:t>
                        </m:r>
                      </m:e>
                    </m:func>
                  </m:oMath>
                </a14:m>
                <a:r>
                  <a:rPr lang="en-US" altLang="zh-CN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)</a:t>
                </a:r>
                <a:r>
                  <a:rPr lang="zh-CN" altLang="en-US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[1]</a:t>
                </a:r>
                <a:endParaRPr lang="en-US" altLang="zh-CN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 marL="2088672" lvl="3" indent="-514350">
                  <a:buFont typeface="Arial" charset="0"/>
                  <a:buChar char="•"/>
                </a:pP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[</a:t>
                </a:r>
                <a:r>
                  <a:rPr lang="en-US" altLang="zh-CN" sz="3179" dirty="0" err="1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SoCG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1990]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  <m:t>N</m:t>
                        </m:r>
                      </m:e>
                      <m:sup>
                        <m:r>
                          <a:rPr lang="en-US" altLang="zh-CN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)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[2]</a:t>
                </a:r>
                <a:endParaRPr lang="en-US" altLang="zh-CN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 marL="2088672" lvl="3" indent="-514350">
                  <a:buFont typeface="Arial" charset="0"/>
                  <a:buChar char="•"/>
                </a:pP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[STOC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1999]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O(N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altLang="zh-HK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zh-HK" sz="3179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ea typeface="Microsoft YaHei UI"/>
                                <a:cs typeface="Arial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3179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ea typeface="Microsoft YaHei UI"/>
                                <a:cs typeface="Arial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zh-HK" sz="3179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ea typeface="Microsoft YaHei UI"/>
                                <a:cs typeface="Arial" pitchFamily="34" charset="0"/>
                              </a:rPr>
                              <m:t>N</m:t>
                            </m:r>
                          </m:e>
                        </m:func>
                        <m:r>
                          <a:rPr lang="en-US" altLang="zh-HK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altLang="zh-HK" sz="3179">
                            <a:solidFill>
                              <a:srgbClr val="000000"/>
                            </a:solidFill>
                            <a:latin typeface="Arial" pitchFamily="34" charset="0"/>
                            <a:ea typeface="Microsoft YaHei UI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) [3]</a:t>
                </a:r>
              </a:p>
              <a:p>
                <a:pPr marL="2088672" lvl="3" indent="-514350">
                  <a:buFont typeface="Arial" charset="0"/>
                  <a:buChar char="•"/>
                </a:pPr>
                <a:endParaRPr lang="en-US" altLang="zh-HK" sz="3179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buSzPct val="45000"/>
                </a:pPr>
                <a:r>
                  <a:rPr lang="en-US" sz="3179" b="1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Computing Geodesic Distance On-The-Fly </a:t>
                </a:r>
                <a:r>
                  <a:rPr lang="en-US" sz="3179" b="1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(Approximate Algorithm</a:t>
                </a:r>
                <a:r>
                  <a:rPr lang="en-US" sz="3179" b="1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):</a:t>
                </a:r>
              </a:p>
              <a:p>
                <a:pPr marL="2088672" lvl="3" indent="-514350">
                  <a:buFont typeface="Arial" charset="0"/>
                  <a:buChar char="•"/>
                </a:pP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[VLDB2013]: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find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lower/upper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bound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on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the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geodesic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distance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but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there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is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no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accuracy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guarantee [4]</a:t>
                </a:r>
                <a:endParaRPr lang="en-US" altLang="zh-CN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 marL="2088672" lvl="3" indent="-514350">
                  <a:buFont typeface="Arial" charset="0"/>
                  <a:buChar char="•"/>
                </a:pP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[VLDB2015</a:t>
                </a:r>
                <a:r>
                  <a:rPr lang="en-US" altLang="zh-CN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]</a:t>
                </a:r>
                <a:r>
                  <a:rPr lang="zh-CN" altLang="en-US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(K-</a:t>
                </a:r>
                <a:r>
                  <a:rPr lang="en-US" altLang="zh-CN" sz="3179" dirty="0" err="1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Algo</a:t>
                </a:r>
                <a:r>
                  <a:rPr lang="en-US" altLang="zh-CN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):</a:t>
                </a:r>
                <a:r>
                  <a:rPr lang="zh-CN" altLang="en-US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3179">
                        <a:solidFill>
                          <a:srgbClr val="000000"/>
                        </a:solidFill>
                        <a:latin typeface="Arial" pitchFamily="34" charset="0"/>
                        <a:ea typeface="Microsoft YaHei UI"/>
                        <a:cs typeface="Arial" pitchFamily="34" charset="0"/>
                      </a:rPr>
                      <m:t>𝜀</m:t>
                    </m:r>
                  </m:oMath>
                </a14:m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-approximate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3179">
                        <a:solidFill>
                          <a:srgbClr val="000000"/>
                        </a:solidFill>
                        <a:latin typeface="Arial" pitchFamily="34" charset="0"/>
                        <a:ea typeface="Microsoft YaHei UI"/>
                        <a:cs typeface="Arial" pitchFamily="34" charset="0"/>
                      </a:rPr>
                      <m:t>𝜀</m:t>
                    </m:r>
                  </m:oMath>
                </a14:m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is</a:t>
                </a:r>
                <a:r>
                  <a:rPr lang="zh-CN" altLang="en-US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a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user-specified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parameter)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and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running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time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is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O(N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log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N</a:t>
                </a:r>
                <a:r>
                  <a:rPr lang="en-US" altLang="zh-CN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) [5]</a:t>
                </a:r>
              </a:p>
              <a:p>
                <a:pPr marL="2088672" lvl="3" indent="-514350">
                  <a:buFont typeface="Arial" charset="0"/>
                  <a:buChar char="•"/>
                </a:pPr>
                <a:endParaRPr lang="en-US" altLang="zh-HK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r>
                  <a:rPr lang="en-US" altLang="zh-HK" sz="3179" b="1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Approximate Distance Oracle</a:t>
                </a:r>
                <a:r>
                  <a:rPr lang="zh-CN" altLang="en-US" sz="3179" b="1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b="1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[ESA</a:t>
                </a:r>
                <a:r>
                  <a:rPr lang="zh-CN" altLang="en-US" sz="3179" b="1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b="1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2011</a:t>
                </a:r>
                <a:r>
                  <a:rPr lang="en-US" altLang="zh-CN" sz="3179" b="1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]</a:t>
                </a:r>
                <a:r>
                  <a:rPr lang="zh-CN" altLang="en-US" sz="3179" b="1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b="1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[6]</a:t>
                </a:r>
                <a:endParaRPr lang="en-US" altLang="zh-HK" sz="3179" b="1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 marL="2088672" lvl="3" indent="-514350">
                  <a:buFont typeface="Wingdings" charset="2"/>
                  <a:buChar char="q"/>
                </a:pPr>
                <a14:m>
                  <m:oMath xmlns:m="http://schemas.openxmlformats.org/officeDocument/2006/math">
                    <m:r>
                      <a:rPr lang="en-US" altLang="zh-HK" sz="3179">
                        <a:solidFill>
                          <a:srgbClr val="000000"/>
                        </a:solidFill>
                        <a:latin typeface="Arial" pitchFamily="34" charset="0"/>
                        <a:ea typeface="Microsoft YaHei UI"/>
                        <a:cs typeface="Arial" pitchFamily="34" charset="0"/>
                      </a:rPr>
                      <m:t>𝜀</m:t>
                    </m:r>
                  </m:oMath>
                </a14:m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-approximate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3179">
                        <a:solidFill>
                          <a:srgbClr val="000000"/>
                        </a:solidFill>
                        <a:latin typeface="Arial" pitchFamily="34" charset="0"/>
                        <a:ea typeface="Microsoft YaHei UI"/>
                        <a:cs typeface="Arial" pitchFamily="34" charset="0"/>
                      </a:rPr>
                      <m:t>𝜀</m:t>
                    </m:r>
                  </m:oMath>
                </a14:m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is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a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user-specified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parameter)</a:t>
                </a:r>
                <a:endParaRPr lang="en-US" altLang="zh-HK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 marL="2088672" lvl="3" indent="-514350">
                  <a:buFont typeface="Wingdings" charset="2"/>
                  <a:buChar char="q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Introduces a large amount of Steiner points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/edges</a:t>
                </a:r>
                <a:endParaRPr lang="en-US" altLang="zh-HK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 marL="2088672" lvl="3" indent="-514350">
                  <a:buFont typeface="Wingdings" charset="2"/>
                  <a:buChar char="q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Large Space and Building Time</a:t>
                </a:r>
              </a:p>
              <a:p>
                <a:pPr marL="2088672" lvl="3" indent="-514350">
                  <a:buFont typeface="Wingdings" charset="2"/>
                  <a:buChar char="q"/>
                </a:pP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POI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unaware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endParaRPr lang="en-US" altLang="zh-HK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346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6812" b="1" dirty="0" smtClean="0">
                    <a:solidFill>
                      <a:schemeClr val="accent1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Contributions</a:t>
                </a:r>
                <a:endParaRPr lang="en-US" sz="3179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zh-HK" sz="3179" b="1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We studied three types of geodesic distance queries</a:t>
                </a:r>
              </a:p>
              <a:p>
                <a:pPr marL="1563898" lvl="2" indent="-51435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POI-to-POI (P2P): POIs are known as a priori.</a:t>
                </a:r>
              </a:p>
              <a:p>
                <a:pPr marL="1563898" lvl="2" indent="-51435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Vertex-to-Vertex</a:t>
                </a: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  <a:sym typeface="Wingdings"/>
                  </a:rPr>
                  <a:t> (V2V): each POI locates at a vertex</a:t>
                </a:r>
              </a:p>
              <a:p>
                <a:pPr marL="1563898" lvl="2" indent="-51435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  <a:sym typeface="Wingdings"/>
                  </a:rPr>
                  <a:t>Arbitrary point-to-arbitrary </a:t>
                </a:r>
                <a:r>
                  <a:rPr lang="en-US" altLang="zh-HK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  <a:sym typeface="Wingdings"/>
                  </a:rPr>
                  <a:t>point (A2A): </a:t>
                </a: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  <a:sym typeface="Wingdings"/>
                  </a:rPr>
                  <a:t>POIs are not known as a priori</a:t>
                </a:r>
                <a:r>
                  <a:rPr lang="en-US" altLang="zh-HK" sz="3179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  <a:sym typeface="Wingdings"/>
                  </a:rPr>
                  <a:t>.</a:t>
                </a:r>
              </a:p>
              <a:p>
                <a:pPr marL="1563898" lvl="2" indent="-514350">
                  <a:buFont typeface="Arial" charset="0"/>
                  <a:buChar char="•"/>
                </a:pPr>
                <a:endParaRPr lang="en-US" altLang="zh-HK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  <a:sym typeface="Wingdings"/>
                </a:endParaRPr>
              </a:p>
              <a:p>
                <a:r>
                  <a:rPr lang="en-US" altLang="zh-HK" sz="3179" b="1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We proposed a Distance Oracle, SE</a:t>
                </a:r>
                <a:r>
                  <a:rPr lang="en-US" altLang="zh-HK" sz="3179" b="1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.</a:t>
                </a:r>
                <a:endParaRPr lang="en-US" altLang="zh-HK" sz="3179" b="1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 marL="1506748" lvl="2" indent="-45720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Accuracy Guarantee: </a:t>
                </a:r>
                <a14:m>
                  <m:oMath xmlns:m="http://schemas.openxmlformats.org/officeDocument/2006/math">
                    <m:r>
                      <a:rPr lang="en-US" altLang="zh-HK" sz="3179" b="0" i="1">
                        <a:solidFill>
                          <a:srgbClr val="000000"/>
                        </a:solidFill>
                        <a:latin typeface="Arial" pitchFamily="34" charset="0"/>
                        <a:ea typeface="Microsoft YaHei UI"/>
                        <a:cs typeface="Arial" pitchFamily="34" charset="0"/>
                      </a:rPr>
                      <m:t>𝜀</m:t>
                    </m:r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-approximate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3179" b="0" i="1">
                        <a:solidFill>
                          <a:srgbClr val="000000"/>
                        </a:solidFill>
                        <a:latin typeface="Arial" pitchFamily="34" charset="0"/>
                        <a:ea typeface="Microsoft YaHei UI"/>
                        <a:cs typeface="Arial" pitchFamily="34" charset="0"/>
                      </a:rPr>
                      <m:t>𝜀</m:t>
                    </m:r>
                  </m:oMath>
                </a14:m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is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a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user-specified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parameter)</a:t>
                </a:r>
                <a:endParaRPr lang="en-US" altLang="zh-HK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 marL="1506748" lvl="2" indent="-45720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Significantly outperforms State-of-the-Art</a:t>
                </a:r>
              </a:p>
              <a:p>
                <a:pPr marL="2088672" lvl="3" indent="-514350">
                  <a:buFont typeface="Wingdings" charset="2"/>
                  <a:buChar char="Ø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Building Time: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1-2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orders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of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magnitude</a:t>
                </a: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smaller</a:t>
                </a:r>
              </a:p>
              <a:p>
                <a:pPr marL="2088672" lvl="3" indent="-514350">
                  <a:buFont typeface="Wingdings" charset="2"/>
                  <a:buChar char="Ø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Oracle Size: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1-3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orders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of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magnitude</a:t>
                </a: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smaller</a:t>
                </a:r>
              </a:p>
              <a:p>
                <a:pPr marL="2088672" lvl="3" indent="-514350">
                  <a:buFont typeface="Wingdings" charset="2"/>
                  <a:buChar char="Ø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Query Time: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2-3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orders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of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magnitude</a:t>
                </a: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smaller</a:t>
                </a:r>
              </a:p>
              <a:p>
                <a:pPr marL="2088672" lvl="3" indent="-514350">
                  <a:buFont typeface="Wingdings" charset="2"/>
                  <a:buChar char="Ø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With the same error guarantee</a:t>
                </a:r>
                <a:r>
                  <a:rPr lang="zh-CN" altLang="en-US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3179">
                        <a:solidFill>
                          <a:srgbClr val="000000"/>
                        </a:solidFill>
                        <a:latin typeface="Arial" pitchFamily="34" charset="0"/>
                        <a:ea typeface="Microsoft YaHei UI"/>
                        <a:cs typeface="Arial" pitchFamily="34" charset="0"/>
                      </a:rPr>
                      <m:t>𝜀</m:t>
                    </m:r>
                  </m:oMath>
                </a14:m>
                <a:endParaRPr lang="en-US" altLang="zh-HK" sz="3179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 marL="1563898" lvl="2" indent="-514350">
                  <a:buFont typeface="Arial" charset="0"/>
                  <a:buChar char="•"/>
                </a:pPr>
                <a:endParaRPr lang="en-US" altLang="zh-HK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6812" b="1" dirty="0" smtClean="0">
                    <a:solidFill>
                      <a:schemeClr val="accent1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Our </a:t>
                </a:r>
                <a:r>
                  <a:rPr lang="en-US" sz="6812" b="1" dirty="0">
                    <a:solidFill>
                      <a:schemeClr val="accent1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Method</a:t>
                </a:r>
                <a:endParaRPr sz="3179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346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179" b="1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Two </a:t>
                </a:r>
                <a:r>
                  <a:rPr lang="en-US" sz="3179" b="1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Components:</a:t>
                </a:r>
              </a:p>
              <a:p>
                <a:pPr marL="981974" lvl="1" indent="-45720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Compressed Partition Tree</a:t>
                </a:r>
              </a:p>
              <a:p>
                <a:pPr marL="2031522" lvl="3" indent="-457200">
                  <a:buFont typeface="Wingdings" charset="2"/>
                  <a:buChar char="Ø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Indexes All POIs.</a:t>
                </a:r>
              </a:p>
              <a:p>
                <a:pPr marL="2031522" lvl="3" indent="-457200">
                  <a:buFont typeface="Wingdings" charset="2"/>
                  <a:buChar char="Ø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Each node corresponds to a disk.</a:t>
                </a:r>
              </a:p>
              <a:p>
                <a:pPr marL="981974" lvl="1" indent="-45720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Node Pair Set</a:t>
                </a:r>
              </a:p>
              <a:p>
                <a:pPr marL="1506748" lvl="2" indent="-457200">
                  <a:buFont typeface="Wingdings" charset="2"/>
                  <a:buChar char="Ø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Contains a set of node pairs.</a:t>
                </a:r>
              </a:p>
              <a:p>
                <a:pPr marL="1506748" lvl="2" indent="-457200">
                  <a:buFont typeface="Wingdings" charset="2"/>
                  <a:buChar char="Ø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Each node is a node in compressed partition tree.</a:t>
                </a:r>
              </a:p>
              <a:p>
                <a:pPr marL="1506748" lvl="2" indent="-457200">
                  <a:buFont typeface="Wingdings" charset="2"/>
                  <a:buChar char="Ø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Each node pair is associated with a distance.</a:t>
                </a:r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sz="3179" b="1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endParaRPr lang="en-US" altLang="zh-CN" sz="6812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839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sz="2839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6" name="Custom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725" y="12042968"/>
                <a:ext cx="14858764" cy="32578693"/>
              </a:xfrm>
              <a:prstGeom prst="rect">
                <a:avLst/>
              </a:prstGeom>
              <a:blipFill rotWithShape="0">
                <a:blip r:embed="rId3"/>
                <a:stretch>
                  <a:fillRect l="-2831" t="-655" r="-903"/>
                </a:stretch>
              </a:blipFill>
              <a:ln w="936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ustomShape 4"/>
          <p:cNvSpPr/>
          <p:nvPr/>
        </p:nvSpPr>
        <p:spPr>
          <a:xfrm>
            <a:off x="1102034" y="332905"/>
            <a:ext cx="33092141" cy="3096398"/>
          </a:xfrm>
          <a:prstGeom prst="roundRect">
            <a:avLst>
              <a:gd name="adj" fmla="val 10800"/>
            </a:avLst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2187" tIns="51093" rIns="102187" bIns="51093" anchor="ctr"/>
          <a:lstStyle/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Letter Gothic" pitchFamily="49" charset="0"/>
                <a:ea typeface="SimSun" pitchFamily="2" charset="-122"/>
                <a:cs typeface="Microsoft Sans Serif" pitchFamily="34" charset="0"/>
              </a:rPr>
              <a:t>Distance Oracle on Terrain Surface</a:t>
            </a:r>
            <a:endParaRPr lang="en-US" sz="4542" b="1" i="1" dirty="0" smtClean="0">
              <a:solidFill>
                <a:srgbClr val="0000FF"/>
              </a:solidFill>
              <a:latin typeface="Letter Gothic" pitchFamily="49" charset="0"/>
              <a:ea typeface="SimSun" pitchFamily="2" charset="-122"/>
              <a:cs typeface="Microsoft Sans Serif" pitchFamily="34" charset="0"/>
            </a:endParaRPr>
          </a:p>
          <a:p>
            <a:pPr algn="ctr"/>
            <a:r>
              <a:rPr lang="en-US" sz="4542" b="1" i="1" dirty="0" smtClean="0">
                <a:solidFill>
                  <a:srgbClr val="000000"/>
                </a:solidFill>
                <a:latin typeface="Letter Gothic" pitchFamily="49" charset="0"/>
                <a:ea typeface="SimSun" pitchFamily="2" charset="-122"/>
                <a:cs typeface="Microsoft Sans Serif" pitchFamily="34" charset="0"/>
              </a:rPr>
              <a:t>Victor Junqiu WEI (HKUST), Raymond Chi-Wing WONG </a:t>
            </a:r>
            <a:r>
              <a:rPr lang="en-US" sz="4542" b="1" i="1" dirty="0" smtClean="0">
                <a:solidFill>
                  <a:srgbClr val="000000"/>
                </a:solidFill>
                <a:latin typeface="Letter Gothic" pitchFamily="49" charset="0"/>
                <a:ea typeface="SimSun" pitchFamily="2" charset="-122"/>
                <a:cs typeface="Microsoft Sans Serif" pitchFamily="34" charset="0"/>
              </a:rPr>
              <a:t>(HKUST), </a:t>
            </a:r>
            <a:br>
              <a:rPr lang="en-US" sz="4542" b="1" i="1" dirty="0" smtClean="0">
                <a:solidFill>
                  <a:srgbClr val="000000"/>
                </a:solidFill>
                <a:latin typeface="Letter Gothic" pitchFamily="49" charset="0"/>
                <a:ea typeface="SimSun" pitchFamily="2" charset="-122"/>
                <a:cs typeface="Microsoft Sans Serif" pitchFamily="34" charset="0"/>
              </a:rPr>
            </a:br>
            <a:r>
              <a:rPr lang="en-US" sz="4542" b="1" i="1" dirty="0" smtClean="0">
                <a:solidFill>
                  <a:srgbClr val="000000"/>
                </a:solidFill>
                <a:latin typeface="Letter Gothic" pitchFamily="49" charset="0"/>
                <a:ea typeface="SimSun" pitchFamily="2" charset="-122"/>
                <a:cs typeface="Microsoft Sans Serif" pitchFamily="34" charset="0"/>
              </a:rPr>
              <a:t>Cheng LONG (Queen’s University Belfast),</a:t>
            </a:r>
          </a:p>
          <a:p>
            <a:pPr algn="ctr"/>
            <a:r>
              <a:rPr lang="en-US" sz="4542" b="1" i="1" dirty="0" smtClean="0">
                <a:solidFill>
                  <a:srgbClr val="000000"/>
                </a:solidFill>
                <a:latin typeface="Letter Gothic" pitchFamily="49" charset="0"/>
                <a:ea typeface="SimSun" pitchFamily="2" charset="-122"/>
                <a:cs typeface="Microsoft Sans Serif" pitchFamily="34" charset="0"/>
              </a:rPr>
              <a:t>David M. Mount (University of Maryland)</a:t>
            </a:r>
            <a:endParaRPr sz="4542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1685725" y="2018800"/>
            <a:ext cx="31859361" cy="311219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8"/>
          <p:cNvSpPr/>
          <p:nvPr/>
        </p:nvSpPr>
        <p:spPr>
          <a:xfrm>
            <a:off x="18675694" y="10953187"/>
            <a:ext cx="14869391" cy="10918581"/>
          </a:xfrm>
          <a:prstGeom prst="rect">
            <a:avLst/>
          </a:prstGeom>
          <a:noFill/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9487" tIns="34743" rIns="69487" bIns="34743"/>
          <a:lstStyle/>
          <a:p>
            <a:pPr>
              <a:lnSpc>
                <a:spcPct val="100000"/>
              </a:lnSpc>
            </a:pPr>
            <a:endParaRPr lang="en-US" altLang="zh-CN" sz="3179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ustomShape 11"/>
          <p:cNvSpPr/>
          <p:nvPr/>
        </p:nvSpPr>
        <p:spPr>
          <a:xfrm>
            <a:off x="17557363" y="10953188"/>
            <a:ext cx="244431" cy="263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187" tIns="51093" rIns="102187" bIns="51093"/>
          <a:lstStyle/>
          <a:p>
            <a:r>
              <a:rPr lang="en-US" sz="1135">
                <a:latin typeface="Arial"/>
              </a:rPr>
              <a:t> </a:t>
            </a:r>
            <a:endParaRPr sz="2346"/>
          </a:p>
        </p:txBody>
      </p:sp>
      <p:sp>
        <p:nvSpPr>
          <p:cNvPr id="60" name="CustomShape 12"/>
          <p:cNvSpPr/>
          <p:nvPr/>
        </p:nvSpPr>
        <p:spPr>
          <a:xfrm>
            <a:off x="1885948" y="15082533"/>
            <a:ext cx="8801101" cy="16865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187" tIns="51093" rIns="102187" bIns="51093"/>
          <a:lstStyle/>
          <a:p>
            <a:pPr>
              <a:lnSpc>
                <a:spcPct val="100000"/>
              </a:lnSpc>
            </a:pPr>
            <a:r>
              <a:rPr lang="en-US" sz="3179" b="1" dirty="0" smtClean="0">
                <a:solidFill>
                  <a:srgbClr val="000000"/>
                </a:solidFill>
                <a:latin typeface="Arial"/>
                <a:ea typeface="Microsoft YaHei UI"/>
              </a:rPr>
              <a:t>Applications of Geodesic Distance Queries</a:t>
            </a:r>
            <a:endParaRPr sz="3179" b="1" dirty="0"/>
          </a:p>
          <a:p>
            <a:pPr marL="457200" lvl="1" indent="-457200">
              <a:buFont typeface="Arial" charset="0"/>
              <a:buChar char="•"/>
            </a:pPr>
            <a:r>
              <a:rPr lang="en-US" altLang="zh-HK" sz="3179" dirty="0">
                <a:solidFill>
                  <a:srgbClr val="000000"/>
                </a:solidFill>
                <a:latin typeface="Arial"/>
                <a:ea typeface="Microsoft YaHei UI"/>
              </a:rPr>
              <a:t>Application 1 – Geographical Information System (GIS)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altLang="zh-HK" sz="3179" dirty="0">
                <a:solidFill>
                  <a:srgbClr val="000000"/>
                </a:solidFill>
                <a:latin typeface="Arial"/>
                <a:ea typeface="Microsoft YaHei UI"/>
              </a:rPr>
              <a:t>Application 2 – Computer Graphics and Vision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altLang="zh-HK" sz="3179" dirty="0">
                <a:solidFill>
                  <a:srgbClr val="000000"/>
                </a:solidFill>
                <a:latin typeface="Arial"/>
                <a:ea typeface="Microsoft YaHei UI"/>
              </a:rPr>
              <a:t>Application 3 – Scientific Data 3D Modeling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altLang="zh-HK" sz="3179" dirty="0">
                <a:solidFill>
                  <a:srgbClr val="000000"/>
                </a:solidFill>
                <a:latin typeface="Arial"/>
                <a:ea typeface="Microsoft YaHei UI"/>
              </a:rPr>
              <a:t>Application 4 – 3D Virtual Game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altLang="zh-HK" sz="3179" dirty="0">
                <a:solidFill>
                  <a:srgbClr val="000000"/>
                </a:solidFill>
                <a:latin typeface="Arial"/>
                <a:ea typeface="Microsoft YaHei UI"/>
              </a:rPr>
              <a:t>Application 5 – Spatial Data </a:t>
            </a:r>
            <a:r>
              <a:rPr lang="en-US" altLang="zh-HK" sz="3179" dirty="0" smtClean="0">
                <a:solidFill>
                  <a:srgbClr val="000000"/>
                </a:solidFill>
                <a:latin typeface="Arial"/>
                <a:ea typeface="Microsoft YaHei UI"/>
              </a:rPr>
              <a:t>Mining</a:t>
            </a:r>
            <a:endParaRPr lang="en-US" altLang="zh-HK" sz="3179" dirty="0">
              <a:solidFill>
                <a:srgbClr val="000000"/>
              </a:solidFill>
              <a:latin typeface="Arial"/>
              <a:ea typeface="Microsoft YaHei UI"/>
            </a:endParaRPr>
          </a:p>
          <a:p>
            <a:pPr>
              <a:lnSpc>
                <a:spcPct val="100000"/>
              </a:lnSpc>
            </a:pPr>
            <a:endParaRPr lang="en-US" sz="3179" dirty="0" smtClean="0"/>
          </a:p>
          <a:p>
            <a:pPr>
              <a:lnSpc>
                <a:spcPct val="100000"/>
              </a:lnSpc>
            </a:pPr>
            <a:endParaRPr sz="3179" dirty="0"/>
          </a:p>
        </p:txBody>
      </p:sp>
      <p:pic>
        <p:nvPicPr>
          <p:cNvPr id="1026" name="Picture 2" descr="C:\Documents and Settings\mjiangac\Local Settings\Temp\6\UST4C_L4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275" y="1306372"/>
            <a:ext cx="4926962" cy="15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stomShape 2"/>
          <p:cNvSpPr/>
          <p:nvPr/>
        </p:nvSpPr>
        <p:spPr>
          <a:xfrm>
            <a:off x="1302530" y="3658595"/>
            <a:ext cx="32242555" cy="7592178"/>
          </a:xfrm>
          <a:prstGeom prst="roundRect">
            <a:avLst>
              <a:gd name="adj" fmla="val 13459"/>
            </a:avLst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z="2346" dirty="0"/>
          </a:p>
        </p:txBody>
      </p:sp>
      <p:sp>
        <p:nvSpPr>
          <p:cNvPr id="26" name="CustomShape 2"/>
          <p:cNvSpPr/>
          <p:nvPr/>
        </p:nvSpPr>
        <p:spPr>
          <a:xfrm>
            <a:off x="1784383" y="44239310"/>
            <a:ext cx="31429389" cy="3684487"/>
          </a:xfrm>
          <a:prstGeom prst="roundRect">
            <a:avLst>
              <a:gd name="adj" fmla="val 13459"/>
            </a:avLst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sz="2346" dirty="0"/>
          </a:p>
        </p:txBody>
      </p:sp>
      <p:sp>
        <p:nvSpPr>
          <p:cNvPr id="31" name="TextBox 30"/>
          <p:cNvSpPr txBox="1"/>
          <p:nvPr/>
        </p:nvSpPr>
        <p:spPr>
          <a:xfrm>
            <a:off x="2850731" y="44494195"/>
            <a:ext cx="29719290" cy="3237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87" dirty="0" smtClean="0"/>
              <a:t>[1</a:t>
            </a:r>
            <a:r>
              <a:rPr lang="en-US" sz="4087" dirty="0"/>
              <a:t>]. </a:t>
            </a:r>
            <a:r>
              <a:rPr lang="en-US" sz="4087" dirty="0"/>
              <a:t>J. S. Mitchell, D. M. Mount, and C. H. Papadimitriou. The </a:t>
            </a:r>
            <a:r>
              <a:rPr lang="en-US" sz="4087" dirty="0"/>
              <a:t>discrete</a:t>
            </a:r>
            <a:r>
              <a:rPr lang="zh-CN" altLang="en-US" sz="4087" dirty="0"/>
              <a:t> </a:t>
            </a:r>
            <a:r>
              <a:rPr lang="en-US" sz="4087" dirty="0"/>
              <a:t>geodesic </a:t>
            </a:r>
            <a:r>
              <a:rPr lang="en-US" sz="4087" dirty="0"/>
              <a:t>problem. SIAM Journal on Computing, 1987</a:t>
            </a:r>
            <a:r>
              <a:rPr lang="en-US" sz="4087" dirty="0"/>
              <a:t>.</a:t>
            </a:r>
          </a:p>
          <a:p>
            <a:r>
              <a:rPr lang="en-US" sz="4087" dirty="0" smtClean="0"/>
              <a:t>[</a:t>
            </a:r>
            <a:r>
              <a:rPr lang="en-US" sz="4087" dirty="0"/>
              <a:t>2</a:t>
            </a:r>
            <a:r>
              <a:rPr lang="en-US" sz="4087" dirty="0"/>
              <a:t>]. J. Chen and Y. Han. Shortest paths on a polyhedron. In SOCG, 1990</a:t>
            </a:r>
            <a:r>
              <a:rPr lang="en-US" sz="4087" dirty="0"/>
              <a:t>.</a:t>
            </a:r>
          </a:p>
          <a:p>
            <a:r>
              <a:rPr lang="en-US" sz="4087" dirty="0" smtClean="0"/>
              <a:t>[</a:t>
            </a:r>
            <a:r>
              <a:rPr lang="en-US" sz="4087" dirty="0"/>
              <a:t>3]. </a:t>
            </a:r>
            <a:r>
              <a:rPr lang="en-US" sz="4087" dirty="0"/>
              <a:t>Kapoor, </a:t>
            </a:r>
            <a:r>
              <a:rPr lang="en-US" sz="4087" dirty="0" err="1"/>
              <a:t>Sanjiv</a:t>
            </a:r>
            <a:r>
              <a:rPr lang="en-US" sz="4087" dirty="0"/>
              <a:t>. "Efficient computation of geodesic shortest paths." </a:t>
            </a:r>
            <a:r>
              <a:rPr lang="en-US" sz="4087" dirty="0"/>
              <a:t>In STOC, </a:t>
            </a:r>
            <a:r>
              <a:rPr lang="en-US" sz="4087" dirty="0"/>
              <a:t>1999</a:t>
            </a:r>
            <a:r>
              <a:rPr lang="en-US" sz="4087" dirty="0"/>
              <a:t>.</a:t>
            </a:r>
          </a:p>
          <a:p>
            <a:r>
              <a:rPr lang="en-US" sz="4087" dirty="0" smtClean="0"/>
              <a:t>[</a:t>
            </a:r>
            <a:r>
              <a:rPr lang="en-US" sz="4087" dirty="0" smtClean="0"/>
              <a:t>4]. </a:t>
            </a:r>
            <a:r>
              <a:rPr lang="en-US" sz="4087" dirty="0"/>
              <a:t>M. </a:t>
            </a:r>
            <a:r>
              <a:rPr lang="en-US" sz="4087" dirty="0" err="1"/>
              <a:t>Kaul</a:t>
            </a:r>
            <a:r>
              <a:rPr lang="en-US" sz="4087" dirty="0"/>
              <a:t>, R. C.-W. Wong, B. Yang, and C. S. Jensen. </a:t>
            </a:r>
            <a:r>
              <a:rPr lang="en-US" sz="4087" dirty="0"/>
              <a:t>Finding </a:t>
            </a:r>
            <a:r>
              <a:rPr lang="en-US" sz="4087" dirty="0" smtClean="0"/>
              <a:t>shortest paths </a:t>
            </a:r>
            <a:r>
              <a:rPr lang="en-US" sz="4087" dirty="0"/>
              <a:t>on terrains by killing two birds with one stone. VLDB, 2013</a:t>
            </a:r>
            <a:r>
              <a:rPr lang="en-US" sz="4087" dirty="0" smtClean="0"/>
              <a:t>.</a:t>
            </a:r>
          </a:p>
          <a:p>
            <a:r>
              <a:rPr lang="en-US" sz="4087" dirty="0" smtClean="0"/>
              <a:t>[5]. </a:t>
            </a:r>
            <a:r>
              <a:rPr lang="en-US" sz="4087" dirty="0"/>
              <a:t>M. </a:t>
            </a:r>
            <a:r>
              <a:rPr lang="en-US" sz="4087" dirty="0" err="1"/>
              <a:t>Kaul</a:t>
            </a:r>
            <a:r>
              <a:rPr lang="en-US" sz="4087" dirty="0"/>
              <a:t>, R. C.-W. Wong, and C. S. Jensen. </a:t>
            </a:r>
            <a:r>
              <a:rPr lang="en-US" sz="4087" dirty="0"/>
              <a:t>New lower and </a:t>
            </a:r>
            <a:r>
              <a:rPr lang="en-US" sz="4087" dirty="0" smtClean="0"/>
              <a:t>upper bounds </a:t>
            </a:r>
            <a:r>
              <a:rPr lang="en-US" sz="4087" dirty="0"/>
              <a:t>for shortest distance queries on terrains. </a:t>
            </a:r>
            <a:r>
              <a:rPr lang="en-US" sz="4087" dirty="0"/>
              <a:t>VLDB, 2015.</a:t>
            </a:r>
          </a:p>
        </p:txBody>
      </p:sp>
      <p:sp>
        <p:nvSpPr>
          <p:cNvPr id="30" name="CustomShape 2"/>
          <p:cNvSpPr/>
          <p:nvPr/>
        </p:nvSpPr>
        <p:spPr>
          <a:xfrm>
            <a:off x="18129245" y="11601448"/>
            <a:ext cx="15961971" cy="31643571"/>
          </a:xfrm>
          <a:prstGeom prst="roundRect">
            <a:avLst>
              <a:gd name="adj" fmla="val 13459"/>
            </a:avLst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ustomShape 3"/>
              <p:cNvSpPr/>
              <p:nvPr/>
            </p:nvSpPr>
            <p:spPr>
              <a:xfrm>
                <a:off x="18958433" y="12334237"/>
                <a:ext cx="14524421" cy="32238671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02187" tIns="51093" rIns="102187" bIns="51093"/>
              <a:lstStyle/>
              <a:p>
                <a:r>
                  <a:rPr lang="en-US" sz="5680" b="1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Component 1: Compressed Partition Tree</a:t>
                </a:r>
                <a:endParaRPr lang="en-US" sz="5680" b="1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 lvl="1"/>
                <a:r>
                  <a:rPr lang="en-US" altLang="zh-HK" sz="3179" b="1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Four Features of A Node in Partition Tree</a:t>
                </a:r>
              </a:p>
              <a:p>
                <a:pPr marL="1506748" lvl="2" indent="-45720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Each node O corresponds to a disk 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),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is a POI in P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𝑟</m:t>
                        </m:r>
                      </m:e>
                      <m:sub>
                        <m: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is a non-negative real number. </a:t>
                </a:r>
              </a:p>
              <a:p>
                <a:pPr marL="1506748" lvl="2" indent="-45720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For each leaf node O, the disk 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) contains only one POI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sz="3179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.</a:t>
                </a:r>
              </a:p>
              <a:p>
                <a:pPr marL="1506748" lvl="2" indent="-45720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For each internal node O, the center of each child of O must be in 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) and the radius of each child of O is 0.5</a:t>
                </a:r>
                <a14:m>
                  <m:oMath xmlns:m="http://schemas.openxmlformats.org/officeDocument/2006/math">
                    <m:r>
                      <a:rPr lang="en-US" altLang="zh-HK" sz="3179">
                        <a:solidFill>
                          <a:srgbClr val="000000"/>
                        </a:solidFill>
                        <a:latin typeface="Arial"/>
                        <a:ea typeface="Microsoft YaHei UI"/>
                      </a:rPr>
                      <m:t> ∙ </m:t>
                    </m:r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. </a:t>
                </a:r>
              </a:p>
              <a:p>
                <a:pPr marL="1506748" lvl="2" indent="-457200">
                  <a:buFont typeface="Arial" charset="0"/>
                  <a:buChar char="•"/>
                </a:pPr>
                <a:r>
                  <a:rPr lang="en-US" altLang="zh-CN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The representative set of a node O is defined to be the centers of all leaf nodes in the subtree rooted at O.</a:t>
                </a:r>
                <a:endParaRPr lang="en-US" altLang="zh-HK" sz="3179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 marL="1506748" lvl="2" indent="-457200">
                  <a:buFont typeface="Arial" charset="0"/>
                  <a:buChar char="•"/>
                </a:pPr>
                <a:endParaRPr lang="en-US" altLang="zh-HK" sz="3179" dirty="0" smtClean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 marL="1506748" lvl="2" indent="-457200">
                  <a:buFont typeface="Arial" charset="0"/>
                  <a:buChar char="•"/>
                </a:pPr>
                <a:endParaRPr lang="en-US" altLang="zh-HK" sz="3179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>
                  <a:lnSpc>
                    <a:spcPct val="100000"/>
                  </a:lnSpc>
                </a:pPr>
                <a:endParaRPr lang="en-US" sz="3179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  <a:p>
                <a:pPr>
                  <a:lnSpc>
                    <a:spcPct val="100000"/>
                  </a:lnSpc>
                </a:pPr>
                <a:endParaRPr lang="en-US" sz="5677" b="1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5677" b="1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5677" b="1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5677" b="1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 lvl="1"/>
                <a:r>
                  <a:rPr lang="en-US" altLang="zh-HK" sz="3179" b="1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Properties of A Layer in Partition Tree</a:t>
                </a:r>
              </a:p>
              <a:p>
                <a:pPr marL="1506748" lvl="2" indent="-457200">
                  <a:buFont typeface="Arial" charset="0"/>
                  <a:buChar char="•"/>
                </a:pPr>
                <a:r>
                  <a:rPr lang="en-US" altLang="zh-CN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For any two nodes in Layer </a:t>
                </a:r>
                <a:r>
                  <a:rPr lang="en-US" altLang="zh-CN" sz="3179" dirty="0" err="1">
                    <a:solidFill>
                      <a:srgbClr val="000000"/>
                    </a:solidFill>
                    <a:latin typeface="Arial"/>
                    <a:ea typeface="Microsoft YaHei UI"/>
                  </a:rPr>
                  <a:t>i</a:t>
                </a:r>
                <a:r>
                  <a:rPr lang="en-US" altLang="zh-CN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their geodesic distance is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.</a:t>
                </a:r>
              </a:p>
              <a:p>
                <a:pPr marL="1506748" lvl="2" indent="-45720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The union of the corresponding disks of all nodes in each layer covers all POIs in P.</a:t>
                </a:r>
              </a:p>
              <a:p>
                <a:pPr marL="1506748" lvl="2" indent="-45720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For each node 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(O, O’) is at most 2</a:t>
                </a:r>
                <a14:m>
                  <m:oMath xmlns:m="http://schemas.openxmlformats.org/officeDocument/2006/math">
                    <m:r>
                      <a:rPr lang="en-US" altLang="zh-HK" sz="3179">
                        <a:solidFill>
                          <a:srgbClr val="000000"/>
                        </a:solidFill>
                        <a:latin typeface="Arial"/>
                        <a:ea typeface="Microsoft YaHei UI"/>
                      </a:rPr>
                      <m:t>∙</m:t>
                    </m:r>
                    <m:sSub>
                      <m:sSubPr>
                        <m:ctrl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HK" sz="3179">
                            <a:solidFill>
                              <a:srgbClr val="000000"/>
                            </a:solidFill>
                            <a:latin typeface="Arial"/>
                            <a:ea typeface="Microsoft YaHei UI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where O’ is one descendant of O. </a:t>
                </a:r>
              </a:p>
              <a:p>
                <a:pPr>
                  <a:lnSpc>
                    <a:spcPct val="100000"/>
                  </a:lnSpc>
                </a:pPr>
                <a:endParaRPr lang="en-US" sz="5677" b="1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5677" b="1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5677" b="1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5677" b="1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5677" b="1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5677" b="1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5677" b="1" dirty="0" smtClean="0">
                    <a:solidFill>
                      <a:srgbClr val="000000"/>
                    </a:solidFill>
                    <a:latin typeface="Arial" pitchFamily="34" charset="0"/>
                    <a:ea typeface="Microsoft YaHei UI"/>
                    <a:cs typeface="Arial" pitchFamily="34" charset="0"/>
                  </a:rPr>
                  <a:t>Component 2: Node Pair Set</a:t>
                </a:r>
                <a:endParaRPr sz="3179" dirty="0"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altLang="zh-HK" sz="3179" b="1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We generate a set S of node pairs.</a:t>
                </a:r>
              </a:p>
              <a:p>
                <a:pPr marL="1506748" lvl="2" indent="-45720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Each node pair in S is well-separated.</a:t>
                </a:r>
              </a:p>
              <a:p>
                <a:pPr marL="1506748" lvl="2" indent="-457200">
                  <a:buFont typeface="Arial" charset="0"/>
                  <a:buChar char="•"/>
                </a:pPr>
                <a:r>
                  <a:rPr lang="en-US" altLang="zh-HK" sz="3179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For any two POIs s and t, there is exactly one node pair &lt;O, O’&gt; in S containing &lt;s, t&gt;.  </a:t>
                </a:r>
              </a:p>
              <a:p>
                <a:pPr>
                  <a:lnSpc>
                    <a:spcPct val="100000"/>
                  </a:lnSpc>
                  <a:buSzPct val="45000"/>
                </a:pPr>
                <a:endParaRPr lang="en-US" sz="3179" dirty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  <a:buSzPct val="45000"/>
                </a:pPr>
                <a:endParaRPr lang="en-US" sz="3179" dirty="0" smtClean="0">
                  <a:solidFill>
                    <a:srgbClr val="000000"/>
                  </a:solidFill>
                  <a:latin typeface="Arial" pitchFamily="34" charset="0"/>
                  <a:ea typeface="Microsoft YaHei UI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9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zh-CN" sz="6812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Experiment</a:t>
                </a:r>
              </a:p>
              <a:p>
                <a:endParaRPr lang="en-US" altLang="zh-CN" sz="6812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839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sz="2839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2" name="Custom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8433" y="12334237"/>
                <a:ext cx="14524421" cy="32238671"/>
              </a:xfrm>
              <a:prstGeom prst="rect">
                <a:avLst/>
              </a:prstGeom>
              <a:blipFill rotWithShape="0">
                <a:blip r:embed="rId5"/>
                <a:stretch>
                  <a:fillRect l="-2896" t="-510" r="-1679"/>
                </a:stretch>
              </a:blipFill>
              <a:ln w="936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ustomShape 12"/>
          <p:cNvSpPr/>
          <p:nvPr/>
        </p:nvSpPr>
        <p:spPr>
          <a:xfrm>
            <a:off x="1837071" y="13255575"/>
            <a:ext cx="14635452" cy="2007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187" tIns="51093" rIns="102187" bIns="51093"/>
          <a:lstStyle/>
          <a:p>
            <a:pPr>
              <a:lnSpc>
                <a:spcPct val="100000"/>
              </a:lnSpc>
            </a:pPr>
            <a:r>
              <a:rPr lang="en-US" sz="3179" b="1" dirty="0" smtClean="0">
                <a:solidFill>
                  <a:srgbClr val="000000"/>
                </a:solidFill>
                <a:latin typeface="Arial"/>
                <a:ea typeface="Microsoft YaHei UI"/>
              </a:rPr>
              <a:t>Terrain surface and Geodesic Distance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3179" dirty="0" smtClean="0">
                <a:solidFill>
                  <a:srgbClr val="000000"/>
                </a:solidFill>
                <a:latin typeface="Arial"/>
                <a:ea typeface="Microsoft YaHei UI"/>
              </a:rPr>
              <a:t>Terrain Surface: vertices, edges and faces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3179" dirty="0" smtClean="0">
                <a:solidFill>
                  <a:srgbClr val="000000"/>
                </a:solidFill>
                <a:latin typeface="Arial"/>
                <a:ea typeface="Microsoft YaHei UI"/>
              </a:rPr>
              <a:t>Geodesic Distance: shortest distance along the terrain surface</a:t>
            </a:r>
            <a:endParaRPr sz="3179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708" y="1330970"/>
            <a:ext cx="8333399" cy="20080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412" y="4590460"/>
            <a:ext cx="10298939" cy="6165351"/>
          </a:xfrm>
          <a:prstGeom prst="rect">
            <a:avLst/>
          </a:prstGeom>
        </p:spPr>
      </p:pic>
      <p:sp>
        <p:nvSpPr>
          <p:cNvPr id="77" name="AutoShape 31"/>
          <p:cNvSpPr>
            <a:spLocks noChangeArrowheads="1"/>
          </p:cNvSpPr>
          <p:nvPr/>
        </p:nvSpPr>
        <p:spPr bwMode="auto">
          <a:xfrm>
            <a:off x="27001613" y="3846346"/>
            <a:ext cx="6016901" cy="1635328"/>
          </a:xfrm>
          <a:prstGeom prst="wedgeRoundRectCallout">
            <a:avLst>
              <a:gd name="adj1" fmla="val -34608"/>
              <a:gd name="adj2" fmla="val 898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 dirty="0">
                <a:solidFill>
                  <a:srgbClr val="000000"/>
                </a:solidFill>
                <a:latin typeface="Arial"/>
                <a:ea typeface="Microsoft YaHei UI"/>
              </a:rPr>
              <a:t>There are </a:t>
            </a:r>
            <a:r>
              <a:rPr lang="en-US" altLang="zh-TW" sz="3600">
                <a:solidFill>
                  <a:srgbClr val="000000"/>
                </a:solidFill>
                <a:latin typeface="Arial"/>
                <a:ea typeface="Microsoft YaHei UI"/>
              </a:rPr>
              <a:t>17 </a:t>
            </a:r>
            <a:r>
              <a:rPr lang="en-US" altLang="zh-TW" sz="3600" smtClean="0">
                <a:solidFill>
                  <a:srgbClr val="000000"/>
                </a:solidFill>
                <a:latin typeface="Arial"/>
                <a:ea typeface="Microsoft YaHei UI"/>
              </a:rPr>
              <a:t>vertices, 40 edges, 24 faces </a:t>
            </a:r>
            <a:r>
              <a:rPr lang="en-US" altLang="zh-TW" sz="3600" dirty="0" smtClean="0">
                <a:solidFill>
                  <a:srgbClr val="000000"/>
                </a:solidFill>
                <a:latin typeface="Arial"/>
                <a:ea typeface="Microsoft YaHei UI"/>
              </a:rPr>
              <a:t>and </a:t>
            </a:r>
            <a:r>
              <a:rPr lang="en-US" altLang="zh-TW" sz="3600">
                <a:solidFill>
                  <a:srgbClr val="000000"/>
                </a:solidFill>
                <a:latin typeface="Arial"/>
                <a:ea typeface="Microsoft YaHei UI"/>
              </a:rPr>
              <a:t>2 </a:t>
            </a:r>
            <a:r>
              <a:rPr lang="en-US" altLang="zh-TW" sz="3600" smtClean="0">
                <a:solidFill>
                  <a:srgbClr val="000000"/>
                </a:solidFill>
                <a:latin typeface="Arial"/>
                <a:ea typeface="Microsoft YaHei UI"/>
              </a:rPr>
              <a:t>POIs. </a:t>
            </a:r>
            <a:endParaRPr lang="en-US" altLang="zh-TW" sz="3600" dirty="0">
              <a:solidFill>
                <a:srgbClr val="000000"/>
              </a:solidFill>
              <a:latin typeface="Arial"/>
              <a:ea typeface="Microsoft YaHei UI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1936330" y="3846704"/>
                <a:ext cx="18156901" cy="7201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 i="1" dirty="0" smtClean="0">
                    <a:solidFill>
                      <a:srgbClr val="0000FF"/>
                    </a:solidFill>
                    <a:latin typeface="Arial"/>
                    <a:ea typeface="Microsoft YaHei UI"/>
                  </a:rPr>
                  <a:t>Overview</a:t>
                </a:r>
                <a:r>
                  <a:rPr lang="en-US" sz="6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/>
                </a:r>
                <a:b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</a:b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Due to the advance of the geo-spatial positioning and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the computer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graphics technology, digital terrain data become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more and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more popular nowadays.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In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this paper, we study the </a:t>
                </a:r>
                <a:r>
                  <a:rPr lang="en-US" sz="3600" b="1" dirty="0">
                    <a:solidFill>
                      <a:srgbClr val="0066FF"/>
                    </a:solidFill>
                    <a:latin typeface="Arial"/>
                    <a:ea typeface="Microsoft YaHei UI"/>
                  </a:rPr>
                  <a:t>shortest distance query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which is to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find</a:t>
                </a:r>
                <a:r>
                  <a:rPr lang="zh-CN" alt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the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shortest distance between a point-of-interest and another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point-of-interest on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the surface of the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terrain due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to a variety of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applications. We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propose a novel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66FF"/>
                        </a:solidFill>
                        <a:latin typeface="Arial"/>
                        <a:ea typeface="Microsoft YaHei UI"/>
                      </a:rPr>
                      <m:t>𝜀</m:t>
                    </m:r>
                  </m:oMath>
                </a14:m>
                <a:r>
                  <a:rPr lang="en-US" sz="3600" b="1" dirty="0">
                    <a:solidFill>
                      <a:srgbClr val="0066FF"/>
                    </a:solidFill>
                    <a:latin typeface="Arial"/>
                    <a:ea typeface="Microsoft YaHei UI"/>
                  </a:rPr>
                  <a:t>-</a:t>
                </a:r>
                <a:r>
                  <a:rPr lang="en-US" sz="3600" b="1" dirty="0">
                    <a:solidFill>
                      <a:srgbClr val="0066FF"/>
                    </a:solidFill>
                    <a:latin typeface="Arial"/>
                    <a:ea typeface="Microsoft YaHei UI"/>
                  </a:rPr>
                  <a:t>approximate distance oracle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called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the </a:t>
                </a:r>
                <a:r>
                  <a:rPr lang="en-US" sz="3600" u="sng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S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pace </a:t>
                </a:r>
                <a:r>
                  <a:rPr lang="en-US" sz="3600" u="sng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E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fficient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distance oracle (SE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) which has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a small oracle construction time, a small oracle size and a small distance query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time due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to its compactness storing concise information about pairwise distances between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any two points-of-interest. Our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experimental results show that the oracle construction time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, the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oracle size and the distance query time of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SE are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up to two orders of magnitude, up to 3 orders of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Arial"/>
                    <a:ea typeface="Microsoft YaHei UI"/>
                  </a:rPr>
                  <a:t>magnitude and 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up to 5 orders of magnitude </a:t>
                </a:r>
                <a:r>
                  <a:rPr lang="en-US" sz="3600" b="1" dirty="0">
                    <a:solidFill>
                      <a:srgbClr val="0066FF"/>
                    </a:solidFill>
                    <a:latin typeface="Arial"/>
                    <a:ea typeface="Microsoft YaHei UI"/>
                  </a:rPr>
                  <a:t>faster than the best-known algorithm</a:t>
                </a:r>
                <a:r>
                  <a:rPr lang="en-US" sz="3600" dirty="0">
                    <a:solidFill>
                      <a:srgbClr val="000000"/>
                    </a:solidFill>
                    <a:latin typeface="Arial"/>
                    <a:ea typeface="Microsoft YaHei UI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latin typeface="Arial"/>
                  <a:ea typeface="Microsoft YaHei UI"/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30" y="3846704"/>
                <a:ext cx="18156901" cy="7201972"/>
              </a:xfrm>
              <a:prstGeom prst="rect">
                <a:avLst/>
              </a:prstGeom>
              <a:blipFill rotWithShape="0">
                <a:blip r:embed="rId8"/>
                <a:stretch>
                  <a:fillRect l="-2317" t="-3133" r="-470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Picture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19" y="15116463"/>
            <a:ext cx="6435085" cy="522927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24" y="25724748"/>
            <a:ext cx="7652074" cy="44997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157" y="17749711"/>
            <a:ext cx="5568408" cy="47237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753" y="17649927"/>
            <a:ext cx="5935721" cy="482348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061" y="25867623"/>
            <a:ext cx="6561130" cy="4390346"/>
          </a:xfrm>
          <a:prstGeom prst="rect">
            <a:avLst/>
          </a:prstGeom>
        </p:spPr>
      </p:pic>
      <p:sp>
        <p:nvSpPr>
          <p:cNvPr id="86" name="AutoShape 31"/>
          <p:cNvSpPr>
            <a:spLocks noChangeArrowheads="1"/>
          </p:cNvSpPr>
          <p:nvPr/>
        </p:nvSpPr>
        <p:spPr bwMode="auto">
          <a:xfrm>
            <a:off x="27125235" y="33341834"/>
            <a:ext cx="6640358" cy="1447228"/>
          </a:xfrm>
          <a:prstGeom prst="wedgeRoundRectCallout">
            <a:avLst>
              <a:gd name="adj1" fmla="val -95892"/>
              <a:gd name="adj2" fmla="val -4257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HK" sz="3179" dirty="0" smtClean="0">
                <a:solidFill>
                  <a:srgbClr val="000000"/>
                </a:solidFill>
                <a:latin typeface="Arial"/>
                <a:ea typeface="Microsoft YaHei UI"/>
              </a:rPr>
              <a:t>The query processing is to find the node pair in </a:t>
            </a:r>
            <a:r>
              <a:rPr lang="en-US" altLang="zh-HK" sz="3179" smtClean="0">
                <a:solidFill>
                  <a:srgbClr val="000000"/>
                </a:solidFill>
                <a:latin typeface="Arial"/>
                <a:ea typeface="Microsoft YaHei UI"/>
              </a:rPr>
              <a:t>S containing &lt;s ,t&gt;.</a:t>
            </a:r>
            <a:endParaRPr lang="en-US" altLang="zh-HK" sz="3179" dirty="0">
              <a:solidFill>
                <a:srgbClr val="000000"/>
              </a:solidFill>
              <a:latin typeface="Arial"/>
              <a:ea typeface="Microsoft YaHei UI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667088"/>
              </p:ext>
            </p:extLst>
          </p:nvPr>
        </p:nvGraphicFramePr>
        <p:xfrm>
          <a:off x="19066324" y="35811782"/>
          <a:ext cx="14122310" cy="2600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497"/>
                <a:gridCol w="2378494"/>
                <a:gridCol w="2824462"/>
                <a:gridCol w="3716395"/>
                <a:gridCol w="2824462"/>
              </a:tblGrid>
              <a:tr h="8504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Dataset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#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of Vertices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Resolution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Region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Covered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#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of POIs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4751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BH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1.4M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10 meters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14km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* 10km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4k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5689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EP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1.5M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10 meters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10.7km * 14km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4k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5689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SF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170k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30 meters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14km * 11.1km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51k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8" name="Picture 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231" y="38667631"/>
            <a:ext cx="11864588" cy="3554667"/>
          </a:xfrm>
          <a:prstGeom prst="rect">
            <a:avLst/>
          </a:prstGeom>
        </p:spPr>
      </p:pic>
      <p:sp>
        <p:nvSpPr>
          <p:cNvPr id="89" name="AutoShape 31"/>
          <p:cNvSpPr>
            <a:spLocks noChangeArrowheads="1"/>
          </p:cNvSpPr>
          <p:nvPr/>
        </p:nvSpPr>
        <p:spPr bwMode="auto">
          <a:xfrm>
            <a:off x="29403674" y="30608644"/>
            <a:ext cx="4361919" cy="1643182"/>
          </a:xfrm>
          <a:prstGeom prst="wedgeRoundRectCallout">
            <a:avLst>
              <a:gd name="adj1" fmla="val -82333"/>
              <a:gd name="adj2" fmla="val 3884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HK" sz="3179" dirty="0" smtClean="0">
                <a:solidFill>
                  <a:srgbClr val="000000"/>
                </a:solidFill>
                <a:latin typeface="Arial"/>
                <a:ea typeface="Microsoft YaHei UI"/>
              </a:rPr>
              <a:t>They are far away enough to guarantee </a:t>
            </a:r>
            <a:r>
              <a:rPr lang="en-US" altLang="zh-HK" sz="3179" smtClean="0">
                <a:solidFill>
                  <a:srgbClr val="000000"/>
                </a:solidFill>
                <a:latin typeface="Arial"/>
                <a:ea typeface="Microsoft YaHei UI"/>
              </a:rPr>
              <a:t>the accuracy</a:t>
            </a:r>
            <a:endParaRPr lang="en-US" altLang="zh-HK" sz="3179" dirty="0">
              <a:solidFill>
                <a:srgbClr val="000000"/>
              </a:solidFill>
              <a:latin typeface="Arial"/>
              <a:ea typeface="Microsoft YaHei UI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6" grpId="0" animBg="1"/>
      <p:bldP spid="8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6416</TotalTime>
  <Words>273</Words>
  <Application>Microsoft Macintosh PowerPoint</Application>
  <PresentationFormat>Custom</PresentationFormat>
  <Paragraphs>134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DejaVu Sans</vt:lpstr>
      <vt:lpstr>Impact</vt:lpstr>
      <vt:lpstr>Letter Gothic</vt:lpstr>
      <vt:lpstr>Microsoft Sans Serif</vt:lpstr>
      <vt:lpstr>Microsoft YaHei UI</vt:lpstr>
      <vt:lpstr>SimSun</vt:lpstr>
      <vt:lpstr>Tahoma</vt:lpstr>
      <vt:lpstr>Times</vt:lpstr>
      <vt:lpstr>Times New Roman</vt:lpstr>
      <vt:lpstr>Wingdings</vt:lpstr>
      <vt:lpstr>宋体</vt:lpstr>
      <vt:lpstr>新細明體</vt:lpstr>
      <vt:lpstr>Arial</vt:lpstr>
      <vt:lpstr>NewsPrint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Junqiu WEI</cp:lastModifiedBy>
  <cp:revision>97</cp:revision>
  <cp:lastPrinted>2017-01-10T02:01:53Z</cp:lastPrinted>
  <dcterms:modified xsi:type="dcterms:W3CDTF">2017-05-05T13:37:48Z</dcterms:modified>
</cp:coreProperties>
</file>