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zh-HK"/>
    </a:defPPr>
    <a:lvl1pPr marL="0" algn="l" defTabSz="4569896" rtl="0" eaLnBrk="1" latinLnBrk="0" hangingPunct="1">
      <a:defRPr sz="8995" kern="1200">
        <a:solidFill>
          <a:schemeClr val="tx1"/>
        </a:solidFill>
        <a:latin typeface="+mn-lt"/>
        <a:ea typeface="+mn-ea"/>
        <a:cs typeface="+mn-cs"/>
      </a:defRPr>
    </a:lvl1pPr>
    <a:lvl2pPr marL="2284951" algn="l" defTabSz="4569896" rtl="0" eaLnBrk="1" latinLnBrk="0" hangingPunct="1">
      <a:defRPr sz="8995" kern="1200">
        <a:solidFill>
          <a:schemeClr val="tx1"/>
        </a:solidFill>
        <a:latin typeface="+mn-lt"/>
        <a:ea typeface="+mn-ea"/>
        <a:cs typeface="+mn-cs"/>
      </a:defRPr>
    </a:lvl2pPr>
    <a:lvl3pPr marL="4569896" algn="l" defTabSz="4569896" rtl="0" eaLnBrk="1" latinLnBrk="0" hangingPunct="1">
      <a:defRPr sz="8995" kern="1200">
        <a:solidFill>
          <a:schemeClr val="tx1"/>
        </a:solidFill>
        <a:latin typeface="+mn-lt"/>
        <a:ea typeface="+mn-ea"/>
        <a:cs typeface="+mn-cs"/>
      </a:defRPr>
    </a:lvl3pPr>
    <a:lvl4pPr marL="6854847" algn="l" defTabSz="4569896" rtl="0" eaLnBrk="1" latinLnBrk="0" hangingPunct="1">
      <a:defRPr sz="8995" kern="1200">
        <a:solidFill>
          <a:schemeClr val="tx1"/>
        </a:solidFill>
        <a:latin typeface="+mn-lt"/>
        <a:ea typeface="+mn-ea"/>
        <a:cs typeface="+mn-cs"/>
      </a:defRPr>
    </a:lvl4pPr>
    <a:lvl5pPr marL="9139793" algn="l" defTabSz="4569896" rtl="0" eaLnBrk="1" latinLnBrk="0" hangingPunct="1">
      <a:defRPr sz="8995" kern="1200">
        <a:solidFill>
          <a:schemeClr val="tx1"/>
        </a:solidFill>
        <a:latin typeface="+mn-lt"/>
        <a:ea typeface="+mn-ea"/>
        <a:cs typeface="+mn-cs"/>
      </a:defRPr>
    </a:lvl5pPr>
    <a:lvl6pPr marL="11424743" algn="l" defTabSz="4569896" rtl="0" eaLnBrk="1" latinLnBrk="0" hangingPunct="1">
      <a:defRPr sz="8995" kern="1200">
        <a:solidFill>
          <a:schemeClr val="tx1"/>
        </a:solidFill>
        <a:latin typeface="+mn-lt"/>
        <a:ea typeface="+mn-ea"/>
        <a:cs typeface="+mn-cs"/>
      </a:defRPr>
    </a:lvl6pPr>
    <a:lvl7pPr marL="13709689" algn="l" defTabSz="4569896" rtl="0" eaLnBrk="1" latinLnBrk="0" hangingPunct="1">
      <a:defRPr sz="8995" kern="1200">
        <a:solidFill>
          <a:schemeClr val="tx1"/>
        </a:solidFill>
        <a:latin typeface="+mn-lt"/>
        <a:ea typeface="+mn-ea"/>
        <a:cs typeface="+mn-cs"/>
      </a:defRPr>
    </a:lvl7pPr>
    <a:lvl8pPr marL="15994640" algn="l" defTabSz="4569896" rtl="0" eaLnBrk="1" latinLnBrk="0" hangingPunct="1">
      <a:defRPr sz="8995" kern="1200">
        <a:solidFill>
          <a:schemeClr val="tx1"/>
        </a:solidFill>
        <a:latin typeface="+mn-lt"/>
        <a:ea typeface="+mn-ea"/>
        <a:cs typeface="+mn-cs"/>
      </a:defRPr>
    </a:lvl8pPr>
    <a:lvl9pPr marL="18279586" algn="l" defTabSz="4569896" rtl="0" eaLnBrk="1" latinLnBrk="0" hangingPunct="1">
      <a:defRPr sz="89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DB1CD7-5B46-4320-AB91-443C22A4D095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83" autoAdjust="0"/>
  </p:normalViewPr>
  <p:slideViewPr>
    <p:cSldViewPr snapToGrid="0">
      <p:cViewPr>
        <p:scale>
          <a:sx n="100" d="100"/>
          <a:sy n="100" d="100"/>
        </p:scale>
        <p:origin x="-2698" y="-14506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B10AE-E4A2-47E4-8FE7-66554126AD8A}" type="datetimeFigureOut">
              <a:rPr lang="zh-HK" altLang="en-US" smtClean="0"/>
              <a:t>27/8/2014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B6918-8EC3-4270-8E4B-C80C4FFCF5A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307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9896" rtl="0" eaLnBrk="1" latinLnBrk="0" hangingPunct="1">
      <a:defRPr sz="5995" kern="1200">
        <a:solidFill>
          <a:schemeClr val="tx1"/>
        </a:solidFill>
        <a:latin typeface="+mn-lt"/>
        <a:ea typeface="+mn-ea"/>
        <a:cs typeface="+mn-cs"/>
      </a:defRPr>
    </a:lvl1pPr>
    <a:lvl2pPr marL="2284951" algn="l" defTabSz="4569896" rtl="0" eaLnBrk="1" latinLnBrk="0" hangingPunct="1">
      <a:defRPr sz="5995" kern="1200">
        <a:solidFill>
          <a:schemeClr val="tx1"/>
        </a:solidFill>
        <a:latin typeface="+mn-lt"/>
        <a:ea typeface="+mn-ea"/>
        <a:cs typeface="+mn-cs"/>
      </a:defRPr>
    </a:lvl2pPr>
    <a:lvl3pPr marL="4569896" algn="l" defTabSz="4569896" rtl="0" eaLnBrk="1" latinLnBrk="0" hangingPunct="1">
      <a:defRPr sz="5995" kern="1200">
        <a:solidFill>
          <a:schemeClr val="tx1"/>
        </a:solidFill>
        <a:latin typeface="+mn-lt"/>
        <a:ea typeface="+mn-ea"/>
        <a:cs typeface="+mn-cs"/>
      </a:defRPr>
    </a:lvl3pPr>
    <a:lvl4pPr marL="6854847" algn="l" defTabSz="4569896" rtl="0" eaLnBrk="1" latinLnBrk="0" hangingPunct="1">
      <a:defRPr sz="5995" kern="1200">
        <a:solidFill>
          <a:schemeClr val="tx1"/>
        </a:solidFill>
        <a:latin typeface="+mn-lt"/>
        <a:ea typeface="+mn-ea"/>
        <a:cs typeface="+mn-cs"/>
      </a:defRPr>
    </a:lvl4pPr>
    <a:lvl5pPr marL="9139793" algn="l" defTabSz="4569896" rtl="0" eaLnBrk="1" latinLnBrk="0" hangingPunct="1">
      <a:defRPr sz="5995" kern="1200">
        <a:solidFill>
          <a:schemeClr val="tx1"/>
        </a:solidFill>
        <a:latin typeface="+mn-lt"/>
        <a:ea typeface="+mn-ea"/>
        <a:cs typeface="+mn-cs"/>
      </a:defRPr>
    </a:lvl5pPr>
    <a:lvl6pPr marL="11424743" algn="l" defTabSz="4569896" rtl="0" eaLnBrk="1" latinLnBrk="0" hangingPunct="1">
      <a:defRPr sz="5995" kern="1200">
        <a:solidFill>
          <a:schemeClr val="tx1"/>
        </a:solidFill>
        <a:latin typeface="+mn-lt"/>
        <a:ea typeface="+mn-ea"/>
        <a:cs typeface="+mn-cs"/>
      </a:defRPr>
    </a:lvl6pPr>
    <a:lvl7pPr marL="13709689" algn="l" defTabSz="4569896" rtl="0" eaLnBrk="1" latinLnBrk="0" hangingPunct="1">
      <a:defRPr sz="5995" kern="1200">
        <a:solidFill>
          <a:schemeClr val="tx1"/>
        </a:solidFill>
        <a:latin typeface="+mn-lt"/>
        <a:ea typeface="+mn-ea"/>
        <a:cs typeface="+mn-cs"/>
      </a:defRPr>
    </a:lvl7pPr>
    <a:lvl8pPr marL="15994640" algn="l" defTabSz="4569896" rtl="0" eaLnBrk="1" latinLnBrk="0" hangingPunct="1">
      <a:defRPr sz="5995" kern="1200">
        <a:solidFill>
          <a:schemeClr val="tx1"/>
        </a:solidFill>
        <a:latin typeface="+mn-lt"/>
        <a:ea typeface="+mn-ea"/>
        <a:cs typeface="+mn-cs"/>
      </a:defRPr>
    </a:lvl8pPr>
    <a:lvl9pPr marL="18279586" algn="l" defTabSz="4569896" rtl="0" eaLnBrk="1" latinLnBrk="0" hangingPunct="1">
      <a:defRPr sz="599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B6918-8EC3-4270-8E4B-C80C4FFCF5A2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468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8983-D362-4305-812B-91CCC01C7093}" type="datetimeFigureOut">
              <a:rPr lang="zh-HK" altLang="en-US" smtClean="0"/>
              <a:t>27/8/2014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1BA-60E0-4F19-81D0-9264DE20A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7561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8983-D362-4305-812B-91CCC01C7093}" type="datetimeFigureOut">
              <a:rPr lang="zh-HK" altLang="en-US" smtClean="0"/>
              <a:t>27/8/2014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1BA-60E0-4F19-81D0-9264DE20A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926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8983-D362-4305-812B-91CCC01C7093}" type="datetimeFigureOut">
              <a:rPr lang="zh-HK" altLang="en-US" smtClean="0"/>
              <a:t>27/8/2014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1BA-60E0-4F19-81D0-9264DE20A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503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8983-D362-4305-812B-91CCC01C7093}" type="datetimeFigureOut">
              <a:rPr lang="zh-HK" altLang="en-US" smtClean="0"/>
              <a:t>27/8/2014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1BA-60E0-4F19-81D0-9264DE20A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049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8983-D362-4305-812B-91CCC01C7093}" type="datetimeFigureOut">
              <a:rPr lang="zh-HK" altLang="en-US" smtClean="0"/>
              <a:t>27/8/2014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1BA-60E0-4F19-81D0-9264DE20A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96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8983-D362-4305-812B-91CCC01C7093}" type="datetimeFigureOut">
              <a:rPr lang="zh-HK" altLang="en-US" smtClean="0"/>
              <a:t>27/8/2014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1BA-60E0-4F19-81D0-9264DE20A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429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8983-D362-4305-812B-91CCC01C7093}" type="datetimeFigureOut">
              <a:rPr lang="zh-HK" altLang="en-US" smtClean="0"/>
              <a:t>27/8/2014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1BA-60E0-4F19-81D0-9264DE20A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960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8983-D362-4305-812B-91CCC01C7093}" type="datetimeFigureOut">
              <a:rPr lang="zh-HK" altLang="en-US" smtClean="0"/>
              <a:t>27/8/2014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1BA-60E0-4F19-81D0-9264DE20A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493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8983-D362-4305-812B-91CCC01C7093}" type="datetimeFigureOut">
              <a:rPr lang="zh-HK" altLang="en-US" smtClean="0"/>
              <a:t>27/8/2014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1BA-60E0-4F19-81D0-9264DE20A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678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8983-D362-4305-812B-91CCC01C7093}" type="datetimeFigureOut">
              <a:rPr lang="zh-HK" altLang="en-US" smtClean="0"/>
              <a:t>27/8/2014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1BA-60E0-4F19-81D0-9264DE20A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235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8983-D362-4305-812B-91CCC01C7093}" type="datetimeFigureOut">
              <a:rPr lang="zh-HK" altLang="en-US" smtClean="0"/>
              <a:t>27/8/2014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1BA-60E0-4F19-81D0-9264DE20A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51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18983-D362-4305-812B-91CCC01C7093}" type="datetimeFigureOut">
              <a:rPr lang="zh-HK" altLang="en-US" smtClean="0"/>
              <a:t>27/8/2014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BB1BA-60E0-4F19-81D0-9264DE20A4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674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500">
              <a:srgbClr val="EAF1E6"/>
            </a:gs>
            <a:gs pos="57000">
              <a:schemeClr val="bg1">
                <a:lumMod val="95000"/>
              </a:schemeClr>
            </a:gs>
            <a:gs pos="12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72907" y="2188444"/>
            <a:ext cx="18432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6000" b="1" dirty="0">
                <a:solidFill>
                  <a:schemeClr val="accent5">
                    <a:lumMod val="50000"/>
                  </a:schemeClr>
                </a:solidFill>
              </a:rPr>
              <a:t>Terrain-Toolkit: A Multi-Functional Tool for Terrain Data</a:t>
            </a:r>
            <a:endParaRPr lang="zh-HK" altLang="en-US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2920" y="3194211"/>
            <a:ext cx="184320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500" i="1" dirty="0"/>
              <a:t>Qi Wang</a:t>
            </a:r>
            <a:r>
              <a:rPr lang="en-US" altLang="zh-HK" sz="3500" i="1" baseline="30000" dirty="0"/>
              <a:t>1</a:t>
            </a:r>
            <a:r>
              <a:rPr lang="en-US" altLang="zh-HK" sz="3500" i="1" dirty="0"/>
              <a:t>, Manohar Kaul</a:t>
            </a:r>
            <a:r>
              <a:rPr lang="en-US" altLang="zh-HK" sz="3500" i="1" baseline="30000" dirty="0"/>
              <a:t>2</a:t>
            </a:r>
            <a:r>
              <a:rPr lang="en-US" altLang="zh-HK" sz="3500" i="1" dirty="0"/>
              <a:t>, Cheng Long</a:t>
            </a:r>
            <a:r>
              <a:rPr lang="en-US" altLang="zh-HK" sz="3500" i="1" baseline="30000" dirty="0"/>
              <a:t>3</a:t>
            </a:r>
            <a:r>
              <a:rPr lang="en-US" altLang="zh-HK" sz="3500" i="1" dirty="0"/>
              <a:t>, Raymond Chi-Wing Wong</a:t>
            </a:r>
            <a:r>
              <a:rPr lang="en-US" altLang="zh-HK" sz="3500" i="1" baseline="30000" dirty="0"/>
              <a:t>3</a:t>
            </a:r>
            <a:endParaRPr lang="zh-HK" altLang="en-US" sz="3500" i="1" dirty="0"/>
          </a:p>
        </p:txBody>
      </p:sp>
      <p:sp>
        <p:nvSpPr>
          <p:cNvPr id="47" name="Rectangle 46"/>
          <p:cNvSpPr/>
          <p:nvPr/>
        </p:nvSpPr>
        <p:spPr>
          <a:xfrm>
            <a:off x="1472920" y="5122781"/>
            <a:ext cx="18438195" cy="4617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6000" dirty="0">
                <a:solidFill>
                  <a:schemeClr val="accent5"/>
                </a:solidFill>
              </a:rPr>
              <a:t>Introduction:</a:t>
            </a:r>
          </a:p>
          <a:p>
            <a:pPr marL="1428750" indent="-1428750">
              <a:buFont typeface="Arial" panose="020B0604020202020204" pitchFamily="34" charset="0"/>
              <a:buChar char="•"/>
            </a:pPr>
            <a:r>
              <a:rPr lang="en-US" altLang="zh-HK" sz="4000" b="1" dirty="0"/>
              <a:t>Terrain data</a:t>
            </a:r>
            <a:r>
              <a:rPr lang="en-US" altLang="zh-HK" sz="4000" dirty="0"/>
              <a:t>: land surface, or simply surface</a:t>
            </a:r>
          </a:p>
          <a:p>
            <a:pPr marL="1428750" indent="-1428750">
              <a:buFont typeface="Arial" panose="020B0604020202020204" pitchFamily="34" charset="0"/>
              <a:buChar char="•"/>
            </a:pPr>
            <a:r>
              <a:rPr lang="en-US" altLang="zh-HK" sz="4000" b="1" dirty="0"/>
              <a:t>Model</a:t>
            </a:r>
            <a:r>
              <a:rPr lang="en-US" altLang="zh-HK" sz="4000" dirty="0"/>
              <a:t>: Digital Elevation Model (DEM)</a:t>
            </a:r>
          </a:p>
          <a:p>
            <a:pPr marL="3714750" lvl="1" indent="-1428750">
              <a:buFont typeface="Arial" panose="020B0604020202020204" pitchFamily="34" charset="0"/>
              <a:buChar char="•"/>
            </a:pPr>
            <a:r>
              <a:rPr lang="en-US" altLang="zh-HK" sz="4000" dirty="0"/>
              <a:t>Raster (uniform-grid structure)</a:t>
            </a:r>
          </a:p>
          <a:p>
            <a:pPr marL="3714750" lvl="1" indent="-1428750">
              <a:buFont typeface="Arial" panose="020B0604020202020204" pitchFamily="34" charset="0"/>
              <a:buChar char="•"/>
            </a:pPr>
            <a:r>
              <a:rPr lang="en-US" altLang="zh-HK" sz="4000" dirty="0"/>
              <a:t>Triangular Irregular network (TIN)</a:t>
            </a:r>
          </a:p>
          <a:p>
            <a:pPr marL="1428750" indent="-1428750">
              <a:buFont typeface="Arial" panose="020B0604020202020204" pitchFamily="34" charset="0"/>
              <a:buChar char="•"/>
            </a:pPr>
            <a:r>
              <a:rPr lang="en-US" altLang="zh-HK" sz="4000" b="1" dirty="0"/>
              <a:t>Existing visualization tools</a:t>
            </a:r>
            <a:r>
              <a:rPr lang="en-US" altLang="zh-HK" sz="4000" dirty="0"/>
              <a:t>: </a:t>
            </a:r>
            <a:r>
              <a:rPr lang="en-US" altLang="zh-HK" sz="4000" dirty="0" err="1"/>
              <a:t>Meshman</a:t>
            </a:r>
            <a:r>
              <a:rPr lang="en-US" altLang="zh-HK" sz="4000" dirty="0"/>
              <a:t>, </a:t>
            </a:r>
            <a:r>
              <a:rPr lang="en-US" altLang="zh-HK" sz="4000" dirty="0" err="1"/>
              <a:t>CityGML</a:t>
            </a:r>
            <a:r>
              <a:rPr lang="en-US" altLang="zh-HK" sz="4000" dirty="0"/>
              <a:t>, </a:t>
            </a:r>
            <a:r>
              <a:rPr lang="en-US" altLang="zh-HK" sz="4000" dirty="0" err="1"/>
              <a:t>Terraserver</a:t>
            </a:r>
            <a:r>
              <a:rPr lang="en-US" altLang="zh-HK" sz="4000" dirty="0"/>
              <a:t>, Google Earth, </a:t>
            </a:r>
            <a:r>
              <a:rPr lang="en-US" altLang="zh-HK" sz="4000" dirty="0" err="1"/>
              <a:t>Spaceye</a:t>
            </a:r>
            <a:r>
              <a:rPr lang="en-US" altLang="zh-HK" sz="4000" dirty="0"/>
              <a:t> (a survey could be found at </a:t>
            </a:r>
            <a:r>
              <a:rPr lang="en-US" altLang="zh-HK" sz="4000" dirty="0"/>
              <a:t>http://vterrain.org/</a:t>
            </a:r>
            <a:r>
              <a:rPr lang="en-US" altLang="zh-HK" sz="4000" dirty="0"/>
              <a:t>)</a:t>
            </a:r>
            <a:endParaRPr lang="en-US" altLang="zh-HK" sz="4000" b="1" dirty="0"/>
          </a:p>
        </p:txBody>
      </p:sp>
      <p:sp>
        <p:nvSpPr>
          <p:cNvPr id="48" name="Rectangle 47"/>
          <p:cNvSpPr/>
          <p:nvPr/>
        </p:nvSpPr>
        <p:spPr>
          <a:xfrm>
            <a:off x="1472930" y="10029694"/>
            <a:ext cx="8928385" cy="6537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6000" dirty="0">
                <a:solidFill>
                  <a:schemeClr val="accent5"/>
                </a:solidFill>
              </a:rPr>
              <a:t>Motivation: Existing tools</a:t>
            </a:r>
          </a:p>
          <a:p>
            <a:r>
              <a:rPr lang="en-US" altLang="zh-HK" sz="4000" b="1" dirty="0"/>
              <a:t>Insufficient model conversion</a:t>
            </a:r>
            <a:r>
              <a:rPr lang="en-US" altLang="zh-HK" sz="4000" dirty="0"/>
              <a:t>: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zh-HK" sz="4000" b="1" dirty="0"/>
              <a:t>Raster</a:t>
            </a:r>
            <a:r>
              <a:rPr lang="en-US" altLang="zh-HK" sz="4000" dirty="0"/>
              <a:t>: DEM, </a:t>
            </a:r>
            <a:r>
              <a:rPr lang="en-US" altLang="zh-HK" sz="4000" dirty="0" err="1"/>
              <a:t>GTiff</a:t>
            </a:r>
            <a:r>
              <a:rPr lang="en-US" altLang="zh-HK" sz="4000" dirty="0"/>
              <a:t>, and SDTS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zh-HK" sz="4000" b="1" dirty="0"/>
              <a:t>Non-Raster</a:t>
            </a:r>
            <a:r>
              <a:rPr lang="en-US" altLang="zh-HK" sz="4000" dirty="0"/>
              <a:t>: XYZ, OFF, PLY</a:t>
            </a:r>
            <a:endParaRPr lang="en-US" altLang="zh-HK" sz="4000" b="1" dirty="0"/>
          </a:p>
          <a:p>
            <a:r>
              <a:rPr lang="en-US" altLang="zh-HK" sz="4000" b="1" dirty="0"/>
              <a:t>No surface simplification facility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zh-HK" sz="4000" i="1" dirty="0"/>
              <a:t>shortest surface path</a:t>
            </a:r>
            <a:r>
              <a:rPr lang="en-US" altLang="zh-HK" sz="4000" dirty="0"/>
              <a:t>: O(n</a:t>
            </a:r>
            <a:r>
              <a:rPr lang="en-US" altLang="zh-HK" sz="4000" baseline="30000" dirty="0"/>
              <a:t>2</a:t>
            </a:r>
            <a:r>
              <a:rPr lang="en-US" altLang="zh-HK" sz="4000" dirty="0"/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zh-HK" sz="4000" dirty="0"/>
              <a:t>Do </a:t>
            </a:r>
            <a:r>
              <a:rPr lang="en-US" altLang="zh-HK" sz="4000" i="1" dirty="0"/>
              <a:t>surface simplification</a:t>
            </a:r>
            <a:r>
              <a:rPr lang="en-US" altLang="zh-HK" sz="4000" dirty="0"/>
              <a:t> first</a:t>
            </a:r>
          </a:p>
          <a:p>
            <a:r>
              <a:rPr lang="en-US" altLang="zh-HK" sz="4000" b="1"/>
              <a:t>No </a:t>
            </a:r>
            <a:r>
              <a:rPr lang="en-US" altLang="zh-HK" sz="4000" b="1" dirty="0"/>
              <a:t>surface distance operator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zh-HK" sz="4000" dirty="0"/>
              <a:t>Length of the path </a:t>
            </a:r>
            <a:r>
              <a:rPr lang="en-US" altLang="zh-HK" sz="4000" i="1" dirty="0"/>
              <a:t>on the surface</a:t>
            </a:r>
            <a:endParaRPr lang="en-US" altLang="zh-HK" sz="4000" i="1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zh-HK" sz="4000" dirty="0" err="1"/>
              <a:t>kNN</a:t>
            </a:r>
            <a:r>
              <a:rPr lang="en-US" altLang="zh-HK" sz="4000" dirty="0"/>
              <a:t>, </a:t>
            </a:r>
            <a:r>
              <a:rPr lang="en-US" altLang="zh-HK" sz="4000" dirty="0" err="1"/>
              <a:t>RkNN</a:t>
            </a:r>
            <a:r>
              <a:rPr lang="en-US" altLang="zh-HK" sz="4000" dirty="0"/>
              <a:t> and Range query, etc.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120780" y="10029689"/>
            <a:ext cx="8928405" cy="6537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6000" dirty="0">
                <a:solidFill>
                  <a:schemeClr val="accent5"/>
                </a:solidFill>
              </a:rPr>
              <a:t>Terrain-Toolkit:</a:t>
            </a:r>
          </a:p>
          <a:p>
            <a:r>
              <a:rPr lang="en-US" altLang="zh-HK" sz="4000" b="1" dirty="0"/>
              <a:t>Extensive model conversion</a:t>
            </a:r>
            <a:r>
              <a:rPr lang="en-US" altLang="zh-HK" sz="4000" dirty="0"/>
              <a:t>: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zh-HK" sz="4000" dirty="0"/>
              <a:t>Supported formats include: DEM, </a:t>
            </a:r>
            <a:r>
              <a:rPr lang="en-US" altLang="zh-HK" sz="4000" dirty="0" err="1"/>
              <a:t>GTiff</a:t>
            </a:r>
            <a:r>
              <a:rPr lang="en-US" altLang="zh-HK" sz="4000" dirty="0"/>
              <a:t>, SDTS, XYZ, OFF, and PLY</a:t>
            </a:r>
          </a:p>
          <a:p>
            <a:r>
              <a:rPr lang="en-US" altLang="zh-HK" sz="4000" b="1" dirty="0"/>
              <a:t>Surface simplification facility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zh-HK" sz="4000" dirty="0" err="1"/>
              <a:t>Kaul</a:t>
            </a:r>
            <a:r>
              <a:rPr lang="en-US" altLang="zh-HK" sz="4000" dirty="0"/>
              <a:t> et al.’s algorithm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zh-HK" sz="4000" dirty="0"/>
              <a:t>Accuracy guarantee</a:t>
            </a:r>
          </a:p>
          <a:p>
            <a:r>
              <a:rPr lang="en-US" altLang="zh-HK" sz="4000" b="1" dirty="0"/>
              <a:t>Surface distance operator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zh-HK" sz="4000" dirty="0"/>
              <a:t>Chen and Han’s algorithm: O(n</a:t>
            </a:r>
            <a:r>
              <a:rPr lang="en-US" altLang="zh-HK" sz="4000" baseline="30000" dirty="0"/>
              <a:t>2</a:t>
            </a:r>
            <a:r>
              <a:rPr lang="en-US" altLang="zh-HK" sz="4000" dirty="0"/>
              <a:t>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zh-HK" sz="4000" dirty="0"/>
              <a:t>Improved version (by Xin et al)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472907" y="16815176"/>
            <a:ext cx="8928400" cy="12941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6000" dirty="0">
                <a:solidFill>
                  <a:schemeClr val="accent5"/>
                </a:solidFill>
              </a:rPr>
              <a:t>Design: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zh-HK" sz="4000" b="1" dirty="0"/>
              <a:t>Architecture:</a:t>
            </a: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zh-HK" sz="4000" b="1" dirty="0"/>
              <a:t>Model conversion matrix:</a:t>
            </a:r>
            <a:endParaRPr lang="en-US" altLang="zh-HK" sz="4000" b="1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</p:txBody>
      </p:sp>
      <p:sp>
        <p:nvSpPr>
          <p:cNvPr id="52" name="Rectangle 51"/>
          <p:cNvSpPr/>
          <p:nvPr/>
        </p:nvSpPr>
        <p:spPr>
          <a:xfrm>
            <a:off x="11120767" y="16815176"/>
            <a:ext cx="8928400" cy="12941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6000" dirty="0">
                <a:solidFill>
                  <a:schemeClr val="accent5"/>
                </a:solidFill>
              </a:rPr>
              <a:t>Demonstration</a:t>
            </a:r>
            <a:r>
              <a:rPr lang="en-US" altLang="zh-HK" sz="6000" dirty="0">
                <a:solidFill>
                  <a:schemeClr val="accent5"/>
                </a:solidFill>
              </a:rPr>
              <a:t>:</a:t>
            </a:r>
          </a:p>
          <a:p>
            <a:endParaRPr lang="en-US" altLang="zh-HK" sz="6000" dirty="0"/>
          </a:p>
          <a:p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altLang="zh-HK" sz="4000" dirty="0"/>
          </a:p>
        </p:txBody>
      </p:sp>
      <p:sp>
        <p:nvSpPr>
          <p:cNvPr id="54" name="TextBox 53"/>
          <p:cNvSpPr txBox="1"/>
          <p:nvPr/>
        </p:nvSpPr>
        <p:spPr>
          <a:xfrm>
            <a:off x="11112715" y="22122456"/>
            <a:ext cx="3999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000" dirty="0"/>
              <a:t>(a) Original terrain</a:t>
            </a:r>
            <a:endParaRPr lang="zh-HK" altLang="en-US" sz="4000" dirty="0"/>
          </a:p>
        </p:txBody>
      </p:sp>
      <p:sp>
        <p:nvSpPr>
          <p:cNvPr id="55" name="TextBox 54"/>
          <p:cNvSpPr txBox="1"/>
          <p:nvPr/>
        </p:nvSpPr>
        <p:spPr>
          <a:xfrm>
            <a:off x="15454142" y="22122456"/>
            <a:ext cx="446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000" dirty="0"/>
              <a:t>(b) Simplified terrain</a:t>
            </a:r>
            <a:endParaRPr lang="zh-HK" altLang="en-US" sz="4000" dirty="0"/>
          </a:p>
        </p:txBody>
      </p:sp>
      <p:sp>
        <p:nvSpPr>
          <p:cNvPr id="56" name="TextBox 55"/>
          <p:cNvSpPr txBox="1"/>
          <p:nvPr/>
        </p:nvSpPr>
        <p:spPr>
          <a:xfrm>
            <a:off x="11095172" y="27411006"/>
            <a:ext cx="5211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/>
              <a:t>(c) Shortest surface </a:t>
            </a:r>
          </a:p>
          <a:p>
            <a:r>
              <a:rPr lang="en-US" altLang="zh-HK" sz="4000" dirty="0"/>
              <a:t>distance (on the </a:t>
            </a:r>
            <a:endParaRPr lang="en-US" altLang="zh-HK" sz="4000" dirty="0" smtClean="0"/>
          </a:p>
          <a:p>
            <a:r>
              <a:rPr lang="en-US" altLang="zh-HK" sz="4000" dirty="0" smtClean="0"/>
              <a:t>original </a:t>
            </a:r>
            <a:r>
              <a:rPr lang="en-US" altLang="zh-HK" sz="4000" dirty="0"/>
              <a:t>surface)</a:t>
            </a:r>
            <a:endParaRPr lang="zh-HK" altLang="en-US" sz="4000" dirty="0"/>
          </a:p>
        </p:txBody>
      </p:sp>
      <p:sp>
        <p:nvSpPr>
          <p:cNvPr id="57" name="TextBox 56"/>
          <p:cNvSpPr txBox="1"/>
          <p:nvPr/>
        </p:nvSpPr>
        <p:spPr>
          <a:xfrm>
            <a:off x="15469897" y="27476834"/>
            <a:ext cx="5211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/>
              <a:t>(d) Shortest surface </a:t>
            </a:r>
          </a:p>
          <a:p>
            <a:r>
              <a:rPr lang="en-US" altLang="zh-HK" sz="4000" dirty="0"/>
              <a:t>distance (on the simplified surface)</a:t>
            </a:r>
            <a:endParaRPr lang="zh-HK" altLang="en-US" sz="4000" dirty="0"/>
          </a:p>
        </p:txBody>
      </p:sp>
      <p:sp>
        <p:nvSpPr>
          <p:cNvPr id="58" name="TextBox 57"/>
          <p:cNvSpPr txBox="1"/>
          <p:nvPr/>
        </p:nvSpPr>
        <p:spPr>
          <a:xfrm>
            <a:off x="1472910" y="3795921"/>
            <a:ext cx="18576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500" baseline="30000" dirty="0"/>
              <a:t>1</a:t>
            </a:r>
            <a:r>
              <a:rPr lang="en-US" altLang="zh-HK" sz="3500" dirty="0"/>
              <a:t>Zhejiang University, </a:t>
            </a:r>
            <a:r>
              <a:rPr lang="en-US" altLang="zh-HK" sz="3500" baseline="30000" dirty="0"/>
              <a:t>2</a:t>
            </a:r>
            <a:r>
              <a:rPr lang="en-US" altLang="zh-HK" sz="4000" dirty="0"/>
              <a:t>Aarhus University, </a:t>
            </a:r>
            <a:r>
              <a:rPr lang="en-US" altLang="zh-HK" sz="4000" baseline="30000" dirty="0" smtClean="0"/>
              <a:t>3</a:t>
            </a:r>
            <a:r>
              <a:rPr lang="en-US" altLang="zh-HK" sz="4000" dirty="0" smtClean="0"/>
              <a:t>The Hong </a:t>
            </a:r>
            <a:r>
              <a:rPr lang="en-US" altLang="zh-HK" sz="4000" dirty="0"/>
              <a:t>Kong University of Science </a:t>
            </a:r>
            <a:r>
              <a:rPr lang="en-US" altLang="zh-HK" sz="4000" dirty="0"/>
              <a:t>&amp; Technology</a:t>
            </a:r>
            <a:endParaRPr lang="zh-HK" altLang="en-US" sz="3500" dirty="0"/>
          </a:p>
        </p:txBody>
      </p:sp>
      <p:pic>
        <p:nvPicPr>
          <p:cNvPr id="21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462" y="744454"/>
            <a:ext cx="5706620" cy="14059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102" y="224561"/>
            <a:ext cx="4500000" cy="202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092" y="23460391"/>
            <a:ext cx="4050000" cy="4066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997" y="17948181"/>
            <a:ext cx="4050000" cy="4177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392" y="17951466"/>
            <a:ext cx="4050000" cy="4170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227" y="23520506"/>
            <a:ext cx="4050000" cy="4072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712" y="5306766"/>
            <a:ext cx="4680000" cy="33180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22" y="18603769"/>
            <a:ext cx="5400000" cy="77195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7" y="120421"/>
            <a:ext cx="2250000" cy="225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22" y="27045206"/>
            <a:ext cx="6120000" cy="27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242</Words>
  <Application>Microsoft Office PowerPoint</Application>
  <PresentationFormat>Custom</PresentationFormat>
  <Paragraphs>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raywong</dc:creator>
  <cp:lastModifiedBy>raywong</cp:lastModifiedBy>
  <cp:revision>47</cp:revision>
  <dcterms:created xsi:type="dcterms:W3CDTF">2014-08-23T23:36:33Z</dcterms:created>
  <dcterms:modified xsi:type="dcterms:W3CDTF">2014-08-27T08:49:09Z</dcterms:modified>
</cp:coreProperties>
</file>