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61" r:id="rId4"/>
    <p:sldId id="262" r:id="rId5"/>
    <p:sldId id="260" r:id="rId6"/>
    <p:sldId id="263" r:id="rId7"/>
    <p:sldId id="259" r:id="rId8"/>
    <p:sldId id="267" r:id="rId9"/>
    <p:sldId id="264" r:id="rId10"/>
    <p:sldId id="266" r:id="rId11"/>
    <p:sldId id="283" r:id="rId12"/>
    <p:sldId id="301" r:id="rId13"/>
    <p:sldId id="284" r:id="rId14"/>
    <p:sldId id="268" r:id="rId15"/>
    <p:sldId id="270" r:id="rId16"/>
    <p:sldId id="287" r:id="rId17"/>
    <p:sldId id="288" r:id="rId18"/>
    <p:sldId id="285" r:id="rId19"/>
    <p:sldId id="307" r:id="rId20"/>
    <p:sldId id="302" r:id="rId21"/>
    <p:sldId id="311" r:id="rId22"/>
    <p:sldId id="303" r:id="rId23"/>
    <p:sldId id="313" r:id="rId24"/>
    <p:sldId id="304" r:id="rId25"/>
    <p:sldId id="306" r:id="rId26"/>
    <p:sldId id="314" r:id="rId27"/>
    <p:sldId id="299" r:id="rId28"/>
    <p:sldId id="271" r:id="rId29"/>
    <p:sldId id="272" r:id="rId30"/>
    <p:sldId id="279" r:id="rId31"/>
    <p:sldId id="281" r:id="rId32"/>
    <p:sldId id="273" r:id="rId33"/>
    <p:sldId id="274" r:id="rId34"/>
    <p:sldId id="276" r:id="rId35"/>
    <p:sldId id="265" r:id="rId36"/>
    <p:sldId id="294" r:id="rId37"/>
    <p:sldId id="269" r:id="rId38"/>
    <p:sldId id="305" r:id="rId39"/>
    <p:sldId id="309" r:id="rId40"/>
    <p:sldId id="289" r:id="rId41"/>
    <p:sldId id="286" r:id="rId42"/>
    <p:sldId id="291" r:id="rId43"/>
    <p:sldId id="278" r:id="rId44"/>
    <p:sldId id="282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650B14-768D-BA4D-AE8F-7D3CF3D4D160}">
          <p14:sldIdLst>
            <p14:sldId id="257"/>
            <p14:sldId id="258"/>
            <p14:sldId id="261"/>
            <p14:sldId id="262"/>
            <p14:sldId id="260"/>
            <p14:sldId id="263"/>
            <p14:sldId id="259"/>
            <p14:sldId id="267"/>
            <p14:sldId id="264"/>
            <p14:sldId id="266"/>
            <p14:sldId id="283"/>
            <p14:sldId id="301"/>
            <p14:sldId id="284"/>
            <p14:sldId id="268"/>
            <p14:sldId id="270"/>
            <p14:sldId id="287"/>
            <p14:sldId id="288"/>
            <p14:sldId id="285"/>
            <p14:sldId id="307"/>
            <p14:sldId id="302"/>
            <p14:sldId id="311"/>
            <p14:sldId id="303"/>
            <p14:sldId id="313"/>
            <p14:sldId id="304"/>
            <p14:sldId id="306"/>
            <p14:sldId id="314"/>
            <p14:sldId id="299"/>
            <p14:sldId id="271"/>
            <p14:sldId id="272"/>
            <p14:sldId id="279"/>
            <p14:sldId id="281"/>
            <p14:sldId id="273"/>
            <p14:sldId id="274"/>
            <p14:sldId id="276"/>
          </p14:sldIdLst>
        </p14:section>
        <p14:section name="back up" id="{B22A12E7-2F68-E74B-B690-40781477C5F0}">
          <p14:sldIdLst>
            <p14:sldId id="265"/>
            <p14:sldId id="294"/>
            <p14:sldId id="269"/>
            <p14:sldId id="305"/>
            <p14:sldId id="309"/>
            <p14:sldId id="289"/>
            <p14:sldId id="286"/>
            <p14:sldId id="291"/>
            <p14:sldId id="27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B00"/>
    <a:srgbClr val="C385E9"/>
    <a:srgbClr val="333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7"/>
    <p:restoredTop sz="79055"/>
  </p:normalViewPr>
  <p:slideViewPr>
    <p:cSldViewPr snapToGrid="0" snapToObjects="1">
      <p:cViewPr varScale="1">
        <p:scale>
          <a:sx n="122" d="100"/>
          <a:sy n="122" d="100"/>
        </p:scale>
        <p:origin x="238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2F8CF-B0F7-644C-9018-9E4FFC26D907}" type="datetimeFigureOut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10A7-B98F-E540-8E71-E00E4FC8D7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79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Hi, everyone!</a:t>
            </a:r>
          </a:p>
          <a:p>
            <a:r>
              <a:rPr kumimoji="1" lang="en-US" altLang="zh-CN" dirty="0"/>
              <a:t>My name is </a:t>
            </a:r>
            <a:r>
              <a:rPr kumimoji="1" lang="en-US" altLang="zh-CN" dirty="0" err="1"/>
              <a:t>Dandan</a:t>
            </a:r>
            <a:r>
              <a:rPr kumimoji="1" lang="en-US" altLang="zh-CN" dirty="0"/>
              <a:t> LIN from Hong Kong university of science and technology</a:t>
            </a:r>
          </a:p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006E1-4955-B34F-B02D-9EBBAD634DB4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892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Thus, there are many approximate algorithm proposed to answer single source query.</a:t>
            </a:r>
            <a:br>
              <a:rPr kumimoji="1" lang="en-US" altLang="zh-CN" dirty="0"/>
            </a:br>
            <a:r>
              <a:rPr kumimoji="1" lang="en-US" altLang="zh-CN" dirty="0"/>
              <a:t>However, for some work, it is unclear whether they could guarantee the accuracy of the approximate results.</a:t>
            </a:r>
          </a:p>
          <a:p>
            <a:r>
              <a:rPr kumimoji="1" lang="en-US" altLang="zh-CN" dirty="0"/>
              <a:t>Besides, some methods are index oriented.</a:t>
            </a:r>
          </a:p>
          <a:p>
            <a:r>
              <a:rPr kumimoji="1" lang="en-US" altLang="zh-CN" dirty="0"/>
              <a:t>All of them suffer from huge preprocessing time and bulky space size.</a:t>
            </a:r>
          </a:p>
          <a:p>
            <a:r>
              <a:rPr kumimoji="1" lang="en-US" altLang="zh-CN" dirty="0"/>
              <a:t>Moreover, all of them cannot </a:t>
            </a:r>
            <a:r>
              <a:rPr kumimoji="1" lang="en-US" altLang="zh-CN" dirty="0" err="1"/>
              <a:t>effetively</a:t>
            </a:r>
            <a:r>
              <a:rPr kumimoji="1" lang="en-US" altLang="zh-CN" dirty="0"/>
              <a:t> handle the dynamic graphs.</a:t>
            </a:r>
          </a:p>
          <a:p>
            <a:r>
              <a:rPr kumimoji="1" lang="en-US" altLang="zh-CN" dirty="0"/>
              <a:t>Finally, the existing index-free methods are not fast to compute the scores.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868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our paper, we consider 3 requirements for evaluating a method for solving single source query.</a:t>
            </a:r>
          </a:p>
          <a:p>
            <a:r>
              <a:rPr kumimoji="1" lang="en-US" altLang="zh-CN" dirty="0"/>
              <a:t>The first one is index-free</a:t>
            </a:r>
          </a:p>
          <a:p>
            <a:r>
              <a:rPr kumimoji="1" lang="en-US" altLang="zh-CN" dirty="0"/>
              <a:t>The second one is that the scores computed by this method should have output bound</a:t>
            </a:r>
          </a:p>
          <a:p>
            <a:r>
              <a:rPr kumimoji="1" lang="en-US" altLang="zh-CN" dirty="0"/>
              <a:t>The third one is it should be fast to compute the scores.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505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However, none of the existing methods satisfies the 3 requirements simultaneously.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343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 output-bound requirement, we focus on solving approximate single source RWR query, defined as follows.</a:t>
            </a:r>
          </a:p>
          <a:p>
            <a:r>
              <a:rPr kumimoji="1" lang="en-US" altLang="zh-CN" dirty="0"/>
              <a:t>That is, given a source node, for each node t in the graph, it returns an estimation hat pi (</a:t>
            </a:r>
            <a:r>
              <a:rPr kumimoji="1" lang="en-US" altLang="zh-CN" dirty="0" err="1"/>
              <a:t>s,t</a:t>
            </a:r>
            <a:r>
              <a:rPr kumimoji="1" lang="en-US" altLang="zh-CN" dirty="0"/>
              <a:t>) of its RWR score pi(</a:t>
            </a:r>
            <a:r>
              <a:rPr kumimoji="1" lang="en-US" altLang="zh-CN" dirty="0" err="1"/>
              <a:t>s,t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Moreover, we guarantee that the relative error between hat pi (</a:t>
            </a:r>
            <a:r>
              <a:rPr kumimoji="1" lang="en-US" altLang="zh-CN" dirty="0" err="1"/>
              <a:t>s,t</a:t>
            </a:r>
            <a:r>
              <a:rPr kumimoji="1" lang="en-US" altLang="zh-CN" dirty="0"/>
              <a:t>) and the exact value is at most epsilon.</a:t>
            </a:r>
          </a:p>
          <a:p>
            <a:r>
              <a:rPr kumimoji="1" lang="en-US" altLang="zh-CN" dirty="0"/>
              <a:t>this error bound is guaranteed for all the nodes nodes whose RWR score is not too small.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982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have 3 </a:t>
            </a:r>
            <a:r>
              <a:rPr kumimoji="1" lang="en-US" altLang="zh-CN" dirty="0" err="1"/>
              <a:t>contributios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Firstly, we propose an index-free method called </a:t>
            </a:r>
            <a:r>
              <a:rPr kumimoji="1" lang="en-US" altLang="zh-CN" dirty="0" err="1"/>
              <a:t>ResAcc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By our experiments, </a:t>
            </a:r>
            <a:r>
              <a:rPr kumimoji="1" lang="en-US" altLang="zh-CN" dirty="0" err="1"/>
              <a:t>ResAcc</a:t>
            </a:r>
            <a:r>
              <a:rPr kumimoji="1" lang="en-US" altLang="zh-CN" dirty="0"/>
              <a:t> is faster than all the existing methods for solving single source query by up to 4 times in terms of query time.</a:t>
            </a:r>
          </a:p>
          <a:p>
            <a:r>
              <a:rPr kumimoji="1" lang="en-US" altLang="zh-CN" dirty="0"/>
              <a:t>Finally, our experiments also show that </a:t>
            </a:r>
            <a:r>
              <a:rPr kumimoji="1" lang="en-US" altLang="zh-CN" dirty="0" err="1"/>
              <a:t>ResAcc</a:t>
            </a:r>
            <a:r>
              <a:rPr kumimoji="1" lang="en-US" altLang="zh-CN" dirty="0"/>
              <a:t> achieves higher accuracy than all the existing methods by up to 6 orders of magnitude.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600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Next, we introduce two existing techniques.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3771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Forward Search is the most popular and basic technique for answering the single source random walk with restart query.</a:t>
            </a:r>
          </a:p>
          <a:p>
            <a:r>
              <a:rPr kumimoji="1" lang="en-US" altLang="zh-CN" dirty="0"/>
              <a:t>It is regarded as a deterministic algorithm to compute the scores.</a:t>
            </a:r>
          </a:p>
          <a:p>
            <a:r>
              <a:rPr kumimoji="1" lang="en-US" altLang="zh-CN" dirty="0"/>
              <a:t>Take this graph for example.</a:t>
            </a:r>
          </a:p>
          <a:p>
            <a:r>
              <a:rPr kumimoji="1" lang="en-US" altLang="zh-CN" dirty="0"/>
              <a:t>We know for source node s, it has 4 out-</a:t>
            </a:r>
            <a:r>
              <a:rPr kumimoji="1" lang="en-US" altLang="zh-CN" dirty="0" err="1"/>
              <a:t>neighbours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Then, let us think about this.</a:t>
            </a:r>
          </a:p>
          <a:p>
            <a:r>
              <a:rPr kumimoji="1" lang="en-US" altLang="zh-CN" dirty="0"/>
              <a:t>If a unit information is propagated from node s via a random walk,</a:t>
            </a:r>
          </a:p>
          <a:p>
            <a:r>
              <a:rPr kumimoji="1" lang="en-US" altLang="zh-CN" dirty="0"/>
              <a:t>How much information will be propagated to node t in expectation?</a:t>
            </a:r>
          </a:p>
          <a:p>
            <a:r>
              <a:rPr kumimoji="1" lang="en-US" altLang="zh-CN" dirty="0"/>
              <a:t>Firstly, forward search thinks that for node s, it will reserve alpha portion of information to itself.</a:t>
            </a:r>
          </a:p>
          <a:p>
            <a:r>
              <a:rPr kumimoji="1" lang="en-US" altLang="zh-CN" dirty="0"/>
              <a:t>Because a random walk will terminate at this node with alpha probability.</a:t>
            </a:r>
          </a:p>
          <a:p>
            <a:r>
              <a:rPr kumimoji="1" lang="en-US" altLang="zh-CN" dirty="0"/>
              <a:t>This is the amount of information that propagated to it self.</a:t>
            </a:r>
          </a:p>
          <a:p>
            <a:r>
              <a:rPr kumimoji="1" lang="en-US" altLang="zh-CN" dirty="0"/>
              <a:t>We call it reserve, which cannot be propagated any more.</a:t>
            </a:r>
          </a:p>
          <a:p>
            <a:r>
              <a:rPr kumimoji="1" lang="en-US" altLang="zh-CN" dirty="0"/>
              <a:t>For each out-neighbor of node s, the amount of information they will receive (1-alpha) divided by 4.</a:t>
            </a:r>
          </a:p>
          <a:p>
            <a:r>
              <a:rPr kumimoji="1" lang="en-US" altLang="zh-CN" dirty="0"/>
              <a:t>Because a random walk will select one of 4 out-neighbors with 1-alpha probability.</a:t>
            </a:r>
          </a:p>
          <a:p>
            <a:r>
              <a:rPr kumimoji="1" lang="en-US" altLang="zh-CN" dirty="0"/>
              <a:t>Those information the out-</a:t>
            </a:r>
            <a:r>
              <a:rPr kumimoji="1" lang="en-US" altLang="zh-CN" dirty="0" err="1"/>
              <a:t>neighbours</a:t>
            </a:r>
            <a:r>
              <a:rPr kumimoji="1" lang="en-US" altLang="zh-CN" dirty="0"/>
              <a:t> receive is the amount of information for further propagation.</a:t>
            </a:r>
          </a:p>
          <a:p>
            <a:r>
              <a:rPr kumimoji="1" lang="en-US" altLang="zh-CN" dirty="0"/>
              <a:t>We call those number for each node as residue.</a:t>
            </a:r>
          </a:p>
          <a:p>
            <a:r>
              <a:rPr kumimoji="1" lang="en-US" altLang="zh-CN" dirty="0"/>
              <a:t>And the whole processing for propagating information from node s is called one forward push operation at node 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205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So, the basic idea of forward search is to perform many forward push operation by propagating the information from the source node to all the nodes in the graph.</a:t>
            </a:r>
          </a:p>
          <a:p>
            <a:r>
              <a:rPr kumimoji="1" lang="en-US" altLang="zh-CN" dirty="0"/>
              <a:t>Specifically, forward search computes two values for each node v in the graph</a:t>
            </a:r>
          </a:p>
          <a:p>
            <a:r>
              <a:rPr kumimoji="1" lang="en-US" altLang="zh-CN" dirty="0"/>
              <a:t>One is the reserve pi f (</a:t>
            </a:r>
            <a:r>
              <a:rPr kumimoji="1" lang="en-US" altLang="zh-CN" dirty="0" err="1"/>
              <a:t>s,v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The other is the residue r f s v.</a:t>
            </a:r>
          </a:p>
          <a:p>
            <a:r>
              <a:rPr kumimoji="1" lang="en-US" altLang="zh-CN" dirty="0"/>
              <a:t>As stated before, reserve is the amount of information that has propagated to v and cannot propagate any more.</a:t>
            </a:r>
          </a:p>
          <a:p>
            <a:r>
              <a:rPr kumimoji="1" lang="en-US" altLang="zh-CN" dirty="0"/>
              <a:t>Residue is the amount of information temporarily held by node v, but wait to be propagated to its out-neighbors again.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70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goes for our proposed method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5305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Based on forward search</a:t>
            </a:r>
          </a:p>
          <a:p>
            <a:r>
              <a:rPr kumimoji="1" lang="en-US" altLang="zh-CN" dirty="0"/>
              <a:t>we proposed a method called </a:t>
            </a:r>
            <a:r>
              <a:rPr kumimoji="1" lang="en-US" altLang="zh-CN" dirty="0" err="1"/>
              <a:t>ResAcc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It has two intuitions.</a:t>
            </a:r>
          </a:p>
          <a:p>
            <a:r>
              <a:rPr kumimoji="1" lang="en-US" altLang="zh-CN" dirty="0"/>
              <a:t>One is residue accumulation</a:t>
            </a:r>
          </a:p>
          <a:p>
            <a:r>
              <a:rPr kumimoji="1" lang="en-US" altLang="zh-CN" dirty="0"/>
              <a:t>Which can avoid the duplicate forward push operations.</a:t>
            </a:r>
          </a:p>
          <a:p>
            <a:r>
              <a:rPr kumimoji="1" lang="en-US" altLang="zh-CN" dirty="0"/>
              <a:t>Its basic idea is to accumulate the residue of a node to a larger value</a:t>
            </a:r>
          </a:p>
          <a:p>
            <a:r>
              <a:rPr kumimoji="1" lang="en-US" altLang="zh-CN" dirty="0"/>
              <a:t>Thus we can do only one push operation at this ode by using this accumulated residue</a:t>
            </a:r>
          </a:p>
          <a:p>
            <a:r>
              <a:rPr kumimoji="1" lang="en-US" altLang="zh-CN" dirty="0"/>
              <a:t>the other is cutting loop</a:t>
            </a:r>
          </a:p>
          <a:p>
            <a:r>
              <a:rPr kumimoji="1" lang="en-US" altLang="zh-CN" dirty="0"/>
              <a:t>Which can reduce the number of push operations triggered by the source node s by performing push operation at node s only once.</a:t>
            </a:r>
          </a:p>
          <a:p>
            <a:r>
              <a:rPr kumimoji="1" lang="en-US" altLang="zh-CN" dirty="0"/>
              <a:t>Next lets go for residue accumulation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183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 is the outline of my talk.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3874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Forward Search is not efficient since it performs many duplicate push operations.</a:t>
            </a:r>
          </a:p>
          <a:p>
            <a:r>
              <a:rPr kumimoji="1" lang="en-US" altLang="zh-CN" dirty="0"/>
              <a:t>To explain this, we use this graph for example</a:t>
            </a:r>
          </a:p>
          <a:p>
            <a:r>
              <a:rPr kumimoji="1" lang="en-US" altLang="zh-CN" dirty="0"/>
              <a:t>Assume node s is the source node .</a:t>
            </a:r>
          </a:p>
          <a:p>
            <a:r>
              <a:rPr kumimoji="1" lang="en-US" altLang="zh-CN" dirty="0"/>
              <a:t>The blue number indicates the reserve of each node.</a:t>
            </a:r>
          </a:p>
          <a:p>
            <a:r>
              <a:rPr kumimoji="1" lang="en-US" altLang="zh-CN" dirty="0"/>
              <a:t>The green number indicates the residue of each node.</a:t>
            </a:r>
          </a:p>
          <a:p>
            <a:r>
              <a:rPr kumimoji="1" lang="en-US" altLang="zh-CN" dirty="0"/>
              <a:t>Assume the termination probability is zero point two.</a:t>
            </a:r>
          </a:p>
          <a:p>
            <a:r>
              <a:rPr kumimoji="1" lang="en-US" altLang="zh-CN" dirty="0"/>
              <a:t>According to forward search</a:t>
            </a:r>
          </a:p>
          <a:p>
            <a:r>
              <a:rPr kumimoji="1" lang="en-US" altLang="zh-CN" dirty="0"/>
              <a:t>We firstly do a push at node s </a:t>
            </a:r>
          </a:p>
          <a:p>
            <a:r>
              <a:rPr kumimoji="1" lang="en-US" altLang="zh-CN" dirty="0"/>
              <a:t>It will update the reserve of s and propagate the remaining information to its two out-neighbors v1 and v2.</a:t>
            </a:r>
          </a:p>
          <a:p>
            <a:r>
              <a:rPr kumimoji="1" lang="en-US" altLang="zh-CN" dirty="0"/>
              <a:t>So the residue of v1 and v2 become 0.4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2268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How to deal with this problem?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7968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avoid the duplicate push operations,</a:t>
            </a:r>
          </a:p>
          <a:p>
            <a:r>
              <a:rPr kumimoji="1" lang="en-US" altLang="zh-CN" dirty="0"/>
              <a:t>Our residue accumulation accumulates the residue of a node to a larger value.</a:t>
            </a:r>
          </a:p>
          <a:p>
            <a:r>
              <a:rPr kumimoji="1" lang="en-US" altLang="zh-CN" dirty="0"/>
              <a:t>Take the previous graph for example,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359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678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found that forward search is not efficient also because it has looping at the source node s.</a:t>
            </a:r>
          </a:p>
          <a:p>
            <a:r>
              <a:rPr kumimoji="1" lang="en-US" altLang="zh-CN" dirty="0"/>
              <a:t>To illustrate, see this example.</a:t>
            </a:r>
          </a:p>
          <a:p>
            <a:r>
              <a:rPr kumimoji="1" lang="en-US" altLang="zh-CN" dirty="0"/>
              <a:t>Assume that the initial residue of node s is 1.0</a:t>
            </a:r>
          </a:p>
          <a:p>
            <a:r>
              <a:rPr kumimoji="1" lang="en-US" altLang="zh-CN" dirty="0"/>
              <a:t>According to the forward search,</a:t>
            </a:r>
          </a:p>
          <a:p>
            <a:r>
              <a:rPr kumimoji="1" lang="en-US" altLang="zh-CN" dirty="0"/>
              <a:t> we need to do the push operations at s firstly, and spread information to node v1, and next push at v1 spreading the information to v2</a:t>
            </a:r>
          </a:p>
          <a:p>
            <a:r>
              <a:rPr kumimoji="1" lang="en-US" altLang="zh-CN" dirty="0"/>
              <a:t>And finally push at v2 and spread information to source node. </a:t>
            </a:r>
          </a:p>
          <a:p>
            <a:r>
              <a:rPr kumimoji="1" lang="en-US" altLang="zh-CN" dirty="0"/>
              <a:t>The residue of source node s is larger than 0 again.</a:t>
            </a:r>
          </a:p>
          <a:p>
            <a:r>
              <a:rPr kumimoji="1" lang="en-US" altLang="zh-CN" dirty="0"/>
              <a:t>It means that forward search needs to do the push operations from this source node again.</a:t>
            </a:r>
          </a:p>
          <a:p>
            <a:r>
              <a:rPr kumimoji="1" lang="en-US" altLang="zh-CN" dirty="0"/>
              <a:t>It will cause the looping at this source node.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14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avoid this problem</a:t>
            </a:r>
          </a:p>
          <a:p>
            <a:r>
              <a:rPr kumimoji="1" lang="en-US" altLang="zh-CN" dirty="0"/>
              <a:t>We proposed cutting loop technique </a:t>
            </a:r>
          </a:p>
          <a:p>
            <a:r>
              <a:rPr kumimoji="1" lang="en-US" altLang="zh-CN" dirty="0"/>
              <a:t>Which will perform push operation at node s once at the beginning</a:t>
            </a:r>
          </a:p>
          <a:p>
            <a:r>
              <a:rPr kumimoji="1" lang="en-US" altLang="zh-CN" dirty="0"/>
              <a:t>But update the reserves and residues in constant time.</a:t>
            </a:r>
          </a:p>
          <a:p>
            <a:r>
              <a:rPr kumimoji="1" lang="en-US" altLang="zh-CN" dirty="0"/>
              <a:t>Suppose that we have two cases.</a:t>
            </a:r>
          </a:p>
          <a:p>
            <a:r>
              <a:rPr kumimoji="1" lang="en-US" altLang="zh-CN" dirty="0"/>
              <a:t>The first case where the initial residue of source node is 1. and the results after 3 pushes are shown in this figure.</a:t>
            </a:r>
          </a:p>
          <a:p>
            <a:r>
              <a:rPr kumimoji="1" lang="en-US" altLang="zh-CN" dirty="0"/>
              <a:t>The second case where the initial residue of source node is 0.512 and the results after 3 pushes are shown in this figure.</a:t>
            </a:r>
          </a:p>
          <a:p>
            <a:r>
              <a:rPr kumimoji="1" lang="en-US" altLang="zh-CN" dirty="0"/>
              <a:t>We found that the results in the first case is proportional to those in the second case.</a:t>
            </a:r>
          </a:p>
          <a:p>
            <a:r>
              <a:rPr kumimoji="1" lang="en-US" altLang="zh-CN" dirty="0"/>
              <a:t>For example, the ratio of the reserve of source node in the first case over that in the second case is equal to the ratio of two initial residues (1.0 / 0.512)</a:t>
            </a:r>
          </a:p>
          <a:p>
            <a:r>
              <a:rPr kumimoji="1" lang="en-US" altLang="zh-CN" dirty="0"/>
              <a:t>Similar findings could be found in the residues of other nodes.</a:t>
            </a:r>
          </a:p>
          <a:p>
            <a:r>
              <a:rPr kumimoji="1" lang="en-US" altLang="zh-CN" dirty="0"/>
              <a:t>All of them have the same ratio of 1 over 0.512.</a:t>
            </a:r>
          </a:p>
          <a:p>
            <a:r>
              <a:rPr kumimoji="1" lang="en-US" altLang="zh-CN" dirty="0"/>
              <a:t>Thus, we could update the reserves and residues in the second case by using that in the first case.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0246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By using the previous ratio equation we could know the results after another 0.512 information is propagated from s.</a:t>
            </a:r>
          </a:p>
          <a:p>
            <a:r>
              <a:rPr kumimoji="1" lang="en-US" altLang="zh-CN" dirty="0"/>
              <a:t>we could update the reserves and residues of all nodes in the graph by using the results in the second figure.</a:t>
            </a:r>
          </a:p>
          <a:p>
            <a:r>
              <a:rPr kumimoji="1" lang="en-US" altLang="zh-CN" dirty="0"/>
              <a:t>For example, the residue of source node could be computed by using the ratio times the residue of source node in the first case. </a:t>
            </a:r>
          </a:p>
          <a:p>
            <a:r>
              <a:rPr kumimoji="1" lang="en-US" altLang="zh-CN" dirty="0"/>
              <a:t>Similar computations could be done for other nodes.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307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This is the overview of our method.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It has 3 phases: h </a:t>
            </a:r>
            <a:r>
              <a:rPr kumimoji="1" lang="en-US" altLang="zh-CN" dirty="0" err="1"/>
              <a:t>hopfwd</a:t>
            </a:r>
            <a:r>
              <a:rPr kumimoji="1" lang="en-US" altLang="zh-CN" dirty="0"/>
              <a:t> phase, </a:t>
            </a:r>
            <a:r>
              <a:rPr kumimoji="1" lang="en-US" altLang="zh-CN" dirty="0" err="1"/>
              <a:t>omfwd</a:t>
            </a:r>
            <a:r>
              <a:rPr kumimoji="1" lang="en-US" altLang="zh-CN" dirty="0"/>
              <a:t> phase and the random walk sampling phase.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first phase is in a subgraph, that is the  yellow triangle,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Which is a subgraph containing the nodes in the graph whose shortest distance from node s is at most 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This phase has two constraints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It only performs one push operation at source node.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And only the nodes in the subgraph could be selected for push operations.</a:t>
            </a:r>
          </a:p>
          <a:p>
            <a:r>
              <a:rPr kumimoji="1" lang="en-US" altLang="zh-CN" dirty="0"/>
              <a:t>So that we can update the reserve and residues in o(1) time with cutting loop.</a:t>
            </a:r>
          </a:p>
          <a:p>
            <a:r>
              <a:rPr kumimoji="1" lang="en-US" altLang="zh-CN" dirty="0"/>
              <a:t>In the second phase, </a:t>
            </a:r>
          </a:p>
          <a:p>
            <a:r>
              <a:rPr kumimoji="1" lang="en-US" altLang="zh-CN" dirty="0"/>
              <a:t>It performs the push operations at the green nodes.</a:t>
            </a:r>
          </a:p>
          <a:p>
            <a:r>
              <a:rPr kumimoji="1" lang="en-US" altLang="zh-CN" dirty="0"/>
              <a:t>Where the green nodes are the nodes whose residues are accumulated due to the first phase.</a:t>
            </a:r>
          </a:p>
          <a:p>
            <a:r>
              <a:rPr kumimoji="1" lang="en-US" altLang="zh-CN" dirty="0"/>
              <a:t>After these two phases, we can obtain the reserve and residue of each node in the graph </a:t>
            </a:r>
            <a:r>
              <a:rPr kumimoji="1" lang="en-US" altLang="zh-CN" dirty="0" err="1"/>
              <a:t>w.r.t</a:t>
            </a:r>
            <a:r>
              <a:rPr kumimoji="1" lang="en-US" altLang="zh-CN" dirty="0"/>
              <a:t> the source node.</a:t>
            </a:r>
          </a:p>
          <a:p>
            <a:r>
              <a:rPr kumimoji="1" lang="en-US" altLang="zh-CN" dirty="0"/>
              <a:t>However, there are some nodes in the graph have very small residues.</a:t>
            </a:r>
          </a:p>
          <a:p>
            <a:r>
              <a:rPr kumimoji="1" lang="en-US" altLang="zh-CN" dirty="0"/>
              <a:t>To achieve high accuracy, the third phase random walk sampling phase will generate the random walks from those nodes v.</a:t>
            </a:r>
          </a:p>
          <a:p>
            <a:r>
              <a:rPr kumimoji="1" lang="en-US" altLang="zh-CN" dirty="0"/>
              <a:t>And we obtained the result of pi(</a:t>
            </a:r>
            <a:r>
              <a:rPr kumimoji="1" lang="en-US" altLang="zh-CN" dirty="0" err="1"/>
              <a:t>v,t</a:t>
            </a:r>
            <a:r>
              <a:rPr kumimoji="1" lang="en-US" altLang="zh-CN" dirty="0"/>
              <a:t>).</a:t>
            </a:r>
          </a:p>
          <a:p>
            <a:r>
              <a:rPr kumimoji="1" lang="en-US" altLang="zh-CN" dirty="0"/>
              <a:t>By combining all the results using this equation, we could obtain the estimated RWR score hat pi (</a:t>
            </a:r>
            <a:r>
              <a:rPr kumimoji="1" lang="en-US" altLang="zh-CN" dirty="0" err="1"/>
              <a:t>s.t</a:t>
            </a:r>
            <a:r>
              <a:rPr kumimoji="1"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410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our experiment,</a:t>
            </a:r>
          </a:p>
          <a:p>
            <a:r>
              <a:rPr kumimoji="1" lang="en-US" altLang="zh-CN" dirty="0"/>
              <a:t>We use 6 real dataset with billion edges.</a:t>
            </a:r>
          </a:p>
          <a:p>
            <a:r>
              <a:rPr kumimoji="1" lang="en-US" altLang="zh-CN" dirty="0"/>
              <a:t>We set the termination probability alpha as 0.2</a:t>
            </a:r>
          </a:p>
          <a:p>
            <a:r>
              <a:rPr kumimoji="1" lang="en-US" altLang="zh-CN" dirty="0"/>
              <a:t>And we selected 50 source nodes for evaluations.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6861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 table shows the average query time for the index free methods.</a:t>
            </a:r>
          </a:p>
          <a:p>
            <a:r>
              <a:rPr kumimoji="1" lang="en-US" altLang="zh-CN" dirty="0"/>
              <a:t>Here for a is the most efficient existing index free method</a:t>
            </a:r>
          </a:p>
          <a:p>
            <a:r>
              <a:rPr kumimoji="1" lang="en-US" altLang="zh-CN" dirty="0"/>
              <a:t>The results show that our method is faster than FORA by nearly 4 times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266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Now, let us start </a:t>
            </a:r>
            <a:r>
              <a:rPr kumimoji="1" lang="en-US" altLang="zh-CN" dirty="0" err="1"/>
              <a:t>w.ith</a:t>
            </a:r>
            <a:r>
              <a:rPr kumimoji="1" lang="en-US" altLang="zh-CN" dirty="0"/>
              <a:t> introduction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7005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2257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show the effect of single source RWR query in the applications, we conducted an experiment for overlapping community detection with two datasets, Facebook and DBLP.</a:t>
            </a:r>
          </a:p>
          <a:p>
            <a:r>
              <a:rPr kumimoji="1" lang="en-US" altLang="zh-CN" dirty="0"/>
              <a:t>NISE is a method for overlapping community detection by adopting single source RWR queries.</a:t>
            </a:r>
          </a:p>
          <a:p>
            <a:r>
              <a:rPr kumimoji="1" lang="en-US" altLang="zh-CN" dirty="0"/>
              <a:t>For comparison, we include a method NISE without the SSRWR queries.</a:t>
            </a:r>
          </a:p>
          <a:p>
            <a:r>
              <a:rPr kumimoji="1" lang="en-US" altLang="zh-CN" dirty="0"/>
              <a:t>From the results we can know that NISE adopting SSRWR queries returns communities with better quality than the one without SSRWR queries by nearly 3 times.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0313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 experiment show that our proposed method is superior than the existing work in real world application.</a:t>
            </a:r>
          </a:p>
          <a:p>
            <a:r>
              <a:rPr kumimoji="1" lang="en-US" altLang="zh-CN" dirty="0"/>
              <a:t>For example, for overlapping community detection, compared with FOR A, the most efficient index-free method, our method is faster by up to 2 times, and the communities detected by our method has better quality by nearly 4 percentage.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9546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first one is Monte-Carlo.</a:t>
            </a:r>
          </a:p>
          <a:p>
            <a:r>
              <a:rPr kumimoji="1" lang="en-US" altLang="zh-CN" dirty="0"/>
              <a:t>To estimate the RWR score of node t with respect to a source node s, it samples random walks from node s and considered the estimated RWR score to be the fraction of random walks stopping at node t.</a:t>
            </a:r>
          </a:p>
          <a:p>
            <a:r>
              <a:rPr kumimoji="1" lang="en-US" altLang="zh-CN" dirty="0"/>
              <a:t>Take the graph for example, we simulate 3 random walks from node s, the first one stops at node t, the second one stops at node w, the third one stops at node v,</a:t>
            </a:r>
          </a:p>
          <a:p>
            <a:r>
              <a:rPr kumimoji="1" lang="en-US" altLang="zh-CN" dirty="0"/>
              <a:t>Thus, the estimated RWR score of node t with respect to node s is 1/3.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9506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Suppose that we set a new initial residue at the source node as 0.512</a:t>
            </a:r>
          </a:p>
          <a:p>
            <a:r>
              <a:rPr kumimoji="1" lang="en-US" altLang="zh-CN" dirty="0"/>
              <a:t>And forward search will performs the same push operations as before</a:t>
            </a:r>
          </a:p>
          <a:p>
            <a:r>
              <a:rPr kumimoji="1" lang="en-US" altLang="zh-CN" dirty="0"/>
              <a:t>Specifically, it does push operations at v1 and v2 </a:t>
            </a:r>
          </a:p>
          <a:p>
            <a:r>
              <a:rPr kumimoji="1" lang="en-US" altLang="zh-CN" dirty="0"/>
              <a:t>Finally we get the results like this.</a:t>
            </a:r>
          </a:p>
          <a:p>
            <a:r>
              <a:rPr kumimoji="1" lang="en-US" altLang="zh-CN" dirty="0"/>
              <a:t>The push operations are the same as previous with initial residue 1 at the source node.</a:t>
            </a:r>
          </a:p>
          <a:p>
            <a:r>
              <a:rPr kumimoji="1" lang="en-US" altLang="zh-CN" dirty="0"/>
              <a:t>We prove a theorem that the results with new initial residue could be obtained in big O 1 time by directly using the previous results.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3001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So, for the previous example,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Instead of performing the source node once again,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we can avoid the redundant push operations at source node s by only performing the push operations at node s only one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And then update the reserve and residue of all nodes in the graph by using the ratio between the two residues in constant time</a:t>
            </a:r>
            <a:endParaRPr kumimoji="1" lang="zh-CN" altLang="en-US" dirty="0"/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5987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 proposed method is based on the following invariant.</a:t>
            </a:r>
          </a:p>
          <a:p>
            <a:r>
              <a:rPr kumimoji="1" lang="en-US" altLang="zh-CN" dirty="0"/>
              <a:t>Here, pi f (</a:t>
            </a:r>
            <a:r>
              <a:rPr kumimoji="1" lang="en-US" altLang="zh-CN" dirty="0" err="1"/>
              <a:t>s,.t</a:t>
            </a:r>
            <a:r>
              <a:rPr kumimoji="1" lang="en-US" altLang="zh-CN" dirty="0"/>
              <a:t>) is the reserve of node t </a:t>
            </a:r>
            <a:r>
              <a:rPr kumimoji="1" lang="en-US" altLang="zh-CN" dirty="0" err="1"/>
              <a:t>w.r.t</a:t>
            </a:r>
            <a:r>
              <a:rPr kumimoji="1" lang="en-US" altLang="zh-CN" dirty="0"/>
              <a:t> node s obtained by forward search</a:t>
            </a:r>
          </a:p>
          <a:p>
            <a:r>
              <a:rPr kumimoji="1" lang="en-US" altLang="zh-CN" dirty="0"/>
              <a:t>And r f (</a:t>
            </a:r>
            <a:r>
              <a:rPr kumimoji="1" lang="en-US" altLang="zh-CN" dirty="0" err="1"/>
              <a:t>s,v</a:t>
            </a:r>
            <a:r>
              <a:rPr kumimoji="1" lang="en-US" altLang="zh-CN" dirty="0"/>
              <a:t>) is the residue of node v </a:t>
            </a:r>
            <a:r>
              <a:rPr kumimoji="1" lang="en-US" altLang="zh-CN" dirty="0" err="1"/>
              <a:t>w.r.t</a:t>
            </a:r>
            <a:r>
              <a:rPr kumimoji="1" lang="en-US" altLang="zh-CN" dirty="0"/>
              <a:t> node s obtained by forward search.</a:t>
            </a:r>
          </a:p>
          <a:p>
            <a:r>
              <a:rPr kumimoji="1" lang="en-US" altLang="zh-CN" dirty="0"/>
              <a:t>From forward search, we can know that pi f (</a:t>
            </a:r>
            <a:r>
              <a:rPr kumimoji="1" lang="en-US" altLang="zh-CN" dirty="0" err="1"/>
              <a:t>s,t</a:t>
            </a:r>
            <a:r>
              <a:rPr kumimoji="1" lang="en-US" altLang="zh-CN" dirty="0"/>
              <a:t>) is the portion of information that has been propagated to node t from source node s.</a:t>
            </a:r>
          </a:p>
          <a:p>
            <a:r>
              <a:rPr kumimoji="1" lang="en-US" altLang="zh-CN" dirty="0"/>
              <a:t>R f (</a:t>
            </a:r>
            <a:r>
              <a:rPr kumimoji="1" lang="en-US" altLang="zh-CN" dirty="0" err="1"/>
              <a:t>s,v</a:t>
            </a:r>
            <a:r>
              <a:rPr kumimoji="1" lang="en-US" altLang="zh-CN" dirty="0"/>
              <a:t>) is the portion of information that temporarily held by node v.</a:t>
            </a:r>
          </a:p>
          <a:p>
            <a:r>
              <a:rPr kumimoji="1" lang="en-US" altLang="zh-CN" dirty="0"/>
              <a:t>Pi (</a:t>
            </a:r>
            <a:r>
              <a:rPr kumimoji="1" lang="en-US" altLang="zh-CN" dirty="0" err="1"/>
              <a:t>v,t</a:t>
            </a:r>
            <a:r>
              <a:rPr kumimoji="1" lang="en-US" altLang="zh-CN" dirty="0"/>
              <a:t>) is the portion of information that can be propagated to node t from node v</a:t>
            </a:r>
          </a:p>
          <a:p>
            <a:r>
              <a:rPr kumimoji="1" lang="en-US" altLang="zh-CN" dirty="0"/>
              <a:t>Thus, the </a:t>
            </a:r>
            <a:r>
              <a:rPr kumimoji="1" lang="en-US" altLang="zh-CN" dirty="0" err="1"/>
              <a:t>mulplication</a:t>
            </a:r>
            <a:r>
              <a:rPr kumimoji="1" lang="en-US" altLang="zh-CN" dirty="0"/>
              <a:t> of these two terms is the </a:t>
            </a:r>
            <a:r>
              <a:rPr kumimoji="1" lang="en-US" altLang="zh-CN" dirty="0" err="1"/>
              <a:t>protation</a:t>
            </a:r>
            <a:r>
              <a:rPr kumimoji="1" lang="en-US" altLang="zh-CN" dirty="0"/>
              <a:t> of information that can be propagated to node t via node v from the source node s.</a:t>
            </a:r>
          </a:p>
          <a:p>
            <a:r>
              <a:rPr kumimoji="1" lang="en-US" altLang="zh-CN" dirty="0"/>
              <a:t>By summing up all such node v, the final RWR score of node t </a:t>
            </a:r>
            <a:r>
              <a:rPr kumimoji="1" lang="en-US" altLang="zh-CN" dirty="0" err="1"/>
              <a:t>w.r.t</a:t>
            </a:r>
            <a:r>
              <a:rPr kumimoji="1" lang="en-US" altLang="zh-CN" dirty="0"/>
              <a:t> node s could be obtained.</a:t>
            </a:r>
          </a:p>
          <a:p>
            <a:r>
              <a:rPr kumimoji="1" lang="en-US" altLang="zh-CN" dirty="0"/>
              <a:t>However, it is time-consuming to obtain the RWR scores pi(</a:t>
            </a:r>
            <a:r>
              <a:rPr kumimoji="1" lang="en-US" altLang="zh-CN" dirty="0" err="1"/>
              <a:t>v,t</a:t>
            </a:r>
            <a:r>
              <a:rPr kumimoji="1" lang="en-US" altLang="zh-CN" dirty="0"/>
              <a:t>) for each node v in the graph.</a:t>
            </a:r>
          </a:p>
          <a:p>
            <a:r>
              <a:rPr kumimoji="1" lang="en-US" altLang="zh-CN" dirty="0"/>
              <a:t>In our method, we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8467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510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We assume that we have a directed graph G with n nodes and m edges.</a:t>
            </a:r>
          </a:p>
          <a:p>
            <a:r>
              <a:rPr kumimoji="1" lang="en-US" altLang="zh-CN" baseline="0" dirty="0"/>
              <a:t>Then, Random Walk with Restart is defined to measure the similarity scores between two nodes in the graph.</a:t>
            </a:r>
          </a:p>
          <a:p>
            <a:r>
              <a:rPr kumimoji="1" lang="en-US" altLang="zh-CN" baseline="0" dirty="0"/>
              <a:t>Here, the similarity score is called RWR score.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57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Suppose that here is a graph with 5 nodes and 10 edges.</a:t>
            </a:r>
          </a:p>
          <a:p>
            <a:r>
              <a:rPr kumimoji="1" lang="en-US" altLang="zh-CN" dirty="0"/>
              <a:t>Given a source node says s from the graph, and a termination probability alpha,</a:t>
            </a:r>
          </a:p>
          <a:p>
            <a:r>
              <a:rPr kumimoji="1" lang="en-US" altLang="zh-CN" dirty="0"/>
              <a:t>RWR will generate a random walk starting from node s such that</a:t>
            </a:r>
          </a:p>
          <a:p>
            <a:r>
              <a:rPr kumimoji="1" lang="en-US" altLang="zh-CN" dirty="0"/>
              <a:t>at each step of this walk, it has two options:</a:t>
            </a:r>
          </a:p>
          <a:p>
            <a:r>
              <a:rPr kumimoji="1" lang="en-US" altLang="zh-CN" dirty="0"/>
              <a:t>The first option is that it will terminate with alpha probability</a:t>
            </a:r>
          </a:p>
          <a:p>
            <a:r>
              <a:rPr kumimoji="1" lang="en-US" altLang="zh-CN" dirty="0"/>
              <a:t>The second option is that it will select one out-neighbor of the current node with 1-alpha probability.</a:t>
            </a:r>
          </a:p>
          <a:p>
            <a:r>
              <a:rPr kumimoji="1" lang="en-US" altLang="zh-CN" dirty="0"/>
              <a:t>Take this graph for example, this walk starts from node s ,and with 1-alpha probability it moves to node v which is an out-neighbor of node s.</a:t>
            </a:r>
          </a:p>
          <a:p>
            <a:r>
              <a:rPr kumimoji="1" lang="en-US" altLang="zh-CN" dirty="0"/>
              <a:t>Then, at node v, with 1-alpha probability, it decides to move to its out-neighbor, and it goes to node t.</a:t>
            </a:r>
          </a:p>
          <a:p>
            <a:r>
              <a:rPr kumimoji="1" lang="en-US" altLang="zh-CN" dirty="0"/>
              <a:t>Finally, at node t, it stops with alpha probability.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471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With such a random walk, for any node t in the graph, the RWR score of node t with respect to node s, denoted as pi(</a:t>
            </a:r>
            <a:r>
              <a:rPr kumimoji="1" lang="en-US" altLang="zh-CN" dirty="0" err="1"/>
              <a:t>s,t</a:t>
            </a:r>
            <a:r>
              <a:rPr kumimoji="1" lang="en-US" altLang="zh-CN" dirty="0"/>
              <a:t>) </a:t>
            </a:r>
          </a:p>
          <a:p>
            <a:r>
              <a:rPr kumimoji="1" lang="en-US" altLang="zh-CN" dirty="0"/>
              <a:t>is defined to be the probability that this random walks from node s stops at node t.</a:t>
            </a:r>
          </a:p>
          <a:p>
            <a:r>
              <a:rPr kumimoji="1" lang="en-US" altLang="zh-CN" dirty="0"/>
              <a:t>This score indicates the </a:t>
            </a:r>
            <a:r>
              <a:rPr kumimoji="1" lang="en-US" altLang="zh-CN" dirty="0" err="1"/>
              <a:t>revlevance</a:t>
            </a:r>
            <a:r>
              <a:rPr kumimoji="1" lang="en-US" altLang="zh-CN" dirty="0"/>
              <a:t> of node t from node s’s perspective.</a:t>
            </a:r>
          </a:p>
          <a:p>
            <a:r>
              <a:rPr kumimoji="1" lang="en-US" altLang="zh-CN" dirty="0"/>
              <a:t>The larger the score, the more relevant node t is to node s.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949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Random walk with restart has many applications.</a:t>
            </a:r>
          </a:p>
          <a:p>
            <a:r>
              <a:rPr kumimoji="1" lang="en-US" altLang="zh-CN" dirty="0"/>
              <a:t>Such as the personalized web search in google,</a:t>
            </a:r>
          </a:p>
          <a:p>
            <a:r>
              <a:rPr kumimoji="1" lang="en-US" altLang="zh-CN" dirty="0"/>
              <a:t>The friend recommendation in twitter, or detecting the overlapping communities in a graph.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209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997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this paper, we focus on the single-source RWR query.</a:t>
            </a:r>
          </a:p>
          <a:p>
            <a:r>
              <a:rPr kumimoji="1" lang="en-US" altLang="zh-CN" dirty="0"/>
              <a:t>In which case, it returns the RWR scores of all nodes in the graph with respect to a given source node 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10A7-B98F-E540-8E71-E00E4FC8D78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00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ACD40B-309A-0445-AE8D-F43770E11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31B50A-2F25-0F4D-9C55-C4707FA3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AFE1708-CC2C-BA4D-B778-C3869500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733-7E64-8C46-9515-C511329AD466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945249E-AE11-A544-BB39-BBC3A00E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C64CA8-6B63-4643-9608-FB473249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10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FED69A-991A-AE46-AE76-4C8F796C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342741F-76E6-1C43-BF95-1F444A7DA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13632FD-0324-994B-BAA1-0AAD22CB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0571F-6D66-7549-8E43-8758584AE389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BE491B-9C80-0C4E-A9E5-E8DA854F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85C652-347A-E04D-A3E2-91541785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63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38E657F-48C4-1D4C-87A0-B59C3CDA1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1B12D58-B98B-DD47-8A42-41380CA43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0A1317-4461-1541-8E9B-AC7F7533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FA1F-DC6E-B04D-89E4-E5682A3DBA7C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985E584-41E3-6044-B63A-6022D07B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C959CA-05EA-7B45-B48D-5520D80E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412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1D8325-2CDC-104B-8F91-2DFEB96C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815141C-74DC-5B40-AA59-F20BD7E84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603063-F997-4041-9D22-A3B43BCA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965A-4B6C-2845-9A7B-7BC2BF4BD9C2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E51C00-4FC6-0F42-87B8-E49DADDE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68E917-AB9D-A348-86B0-23A0AFA4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74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29FF82-3DC3-944A-AE10-01684558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15D7636-4915-E542-9EFA-282CA8C7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38A7658-9BD6-454C-989A-5D9BE559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1D39-DAC6-0E44-87C5-045C700F78B0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969EAE-B8B2-1247-B9FD-35F18B10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A06AF3-D355-FD40-BA12-C9D9174E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19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70A249-ABE1-3745-98BE-61CB002D7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6BB406-85BF-B940-B251-BE38FCDB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E7E8DE1-4AA6-4A46-890F-FD7026D98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398B7F-9468-D946-84D1-0FF184E4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D9F7-D2FF-624B-B6DF-9AF5DE747DA1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6F61AE3-077D-E64B-B713-EA6CF76F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6B83158-89C5-804A-B18F-98BAACB0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052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019EF6-F6D3-0645-819C-BC6F55D9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9DB8C26-0850-B74D-B527-F23667108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964FF35-155D-F942-9E9B-EAD8889E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393CFF4-88E1-BB42-872E-72DF4EC1B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DF22012-EB6E-C749-99E8-DCD5E68F1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D0786DD-9C5B-484D-B56D-3D245783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D8E2-0852-D842-BCB4-478FE0C3BD85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35CDAD9-2AC3-9149-AE75-E51D838E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2B34235-6EA3-CD4A-AB5E-04A41660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816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1DC7BC-2702-8E46-BBA0-1F6CC28C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53B6BD-FEE3-2949-A275-9900B898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6BF0-FA1A-7A4A-94AB-F68800285768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C1144B4-AFFA-8C4A-8284-22680A4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B239BDD-3B47-6A45-BB14-DB09FDB4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913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6949FB8-2EE1-F840-B375-1EF6387D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82B0-A6A3-874D-AAD0-5E0F86544060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0E52E06-1EF2-FF47-8723-1A59E8E1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D6A8A37-5A92-9D47-B09F-F2186C31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279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264804-0AB2-0440-A132-C620E2AC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D061927-19C7-2C4D-B14C-14E8554F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E1E0892-ED7D-8C48-A948-D8E45A1C9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3024DB2-806B-3F4B-B61B-213B7229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86B9-A8E9-8B4E-81E4-7DDFEF97DE88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4A4639B-1070-BB49-9A32-622E0B82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491A130-1131-6949-87D9-E8C9C52F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61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4149FD-F509-5445-8777-6DF1F7B5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2E1C8F8-31B3-F347-B718-A0A76F15B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7E3DD20-6B76-E448-9A4E-FB3F8F3EB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2DE0808-4C80-D44E-AB2A-6E2553FD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31ED-0E33-6740-AD2B-A9CA466AD683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26D568-B9B2-9549-BEDA-B7475B91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27E410-6742-AB4E-83C7-BCB6886B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57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35A5FED-EC7B-0F41-91DF-9DC5D2BF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BBA7BEE-E089-564D-83E5-B23066A8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9E966D3-3F6E-3843-9B2D-9305F181C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FD3F-5B0E-8545-BA2F-01C096FFD598}" type="datetime1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78DC61F-2A87-D744-9883-06A838164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4F7AA0E-E761-9E4A-A8CA-62DDE2877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161F-3B4F-284D-ABD9-373CEB22BD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689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10" Type="http://schemas.openxmlformats.org/officeDocument/2006/relationships/image" Target="../media/image190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0.png"/><Relationship Id="rId4" Type="http://schemas.openxmlformats.org/officeDocument/2006/relationships/image" Target="../media/image35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7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54.png"/><Relationship Id="rId24" Type="http://schemas.openxmlformats.org/officeDocument/2006/relationships/image" Target="../media/image55.png"/><Relationship Id="rId25" Type="http://schemas.openxmlformats.org/officeDocument/2006/relationships/image" Target="../media/image560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0.png"/><Relationship Id="rId4" Type="http://schemas.openxmlformats.org/officeDocument/2006/relationships/image" Target="../media/image35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570.png"/><Relationship Id="rId6" Type="http://schemas.openxmlformats.org/officeDocument/2006/relationships/image" Target="../media/image60.png"/><Relationship Id="rId7" Type="http://schemas.openxmlformats.org/officeDocument/2006/relationships/image" Target="../media/image591.png"/><Relationship Id="rId8" Type="http://schemas.openxmlformats.org/officeDocument/2006/relationships/image" Target="../media/image61.png"/><Relationship Id="rId9" Type="http://schemas.openxmlformats.org/officeDocument/2006/relationships/image" Target="../media/image38.png"/><Relationship Id="rId10" Type="http://schemas.openxmlformats.org/officeDocument/2006/relationships/image" Target="../media/image6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4" Type="http://schemas.openxmlformats.org/officeDocument/2006/relationships/image" Target="../media/image70.png"/><Relationship Id="rId5" Type="http://schemas.openxmlformats.org/officeDocument/2006/relationships/image" Target="../media/image580.png"/><Relationship Id="rId6" Type="http://schemas.openxmlformats.org/officeDocument/2006/relationships/image" Target="../media/image590.png"/><Relationship Id="rId7" Type="http://schemas.openxmlformats.org/officeDocument/2006/relationships/image" Target="../media/image60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50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0.png"/><Relationship Id="rId4" Type="http://schemas.openxmlformats.org/officeDocument/2006/relationships/image" Target="../media/image750.png"/><Relationship Id="rId5" Type="http://schemas.openxmlformats.org/officeDocument/2006/relationships/image" Target="../media/image580.png"/><Relationship Id="rId6" Type="http://schemas.openxmlformats.org/officeDocument/2006/relationships/image" Target="../media/image590.png"/><Relationship Id="rId7" Type="http://schemas.openxmlformats.org/officeDocument/2006/relationships/image" Target="../media/image60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91.png"/><Relationship Id="rId4" Type="http://schemas.openxmlformats.org/officeDocument/2006/relationships/image" Target="../media/image880.png"/><Relationship Id="rId5" Type="http://schemas.openxmlformats.org/officeDocument/2006/relationships/image" Target="../media/image890.png"/><Relationship Id="rId6" Type="http://schemas.openxmlformats.org/officeDocument/2006/relationships/image" Target="../media/image900.png"/><Relationship Id="rId7" Type="http://schemas.openxmlformats.org/officeDocument/2006/relationships/image" Target="../media/image91.png"/><Relationship Id="rId8" Type="http://schemas.openxmlformats.org/officeDocument/2006/relationships/image" Target="../media/image850.png"/><Relationship Id="rId9" Type="http://schemas.openxmlformats.org/officeDocument/2006/relationships/image" Target="../media/image90.png"/><Relationship Id="rId10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df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2.png"/><Relationship Id="rId12" Type="http://schemas.openxmlformats.org/officeDocument/2006/relationships/image" Target="../media/image53.png"/><Relationship Id="rId13" Type="http://schemas.openxmlformats.org/officeDocument/2006/relationships/image" Target="../media/image790.png"/><Relationship Id="rId14" Type="http://schemas.openxmlformats.org/officeDocument/2006/relationships/image" Target="../media/image50.png"/><Relationship Id="rId15" Type="http://schemas.openxmlformats.org/officeDocument/2006/relationships/image" Target="../media/image75.png"/><Relationship Id="rId16" Type="http://schemas.openxmlformats.org/officeDocument/2006/relationships/image" Target="../media/image110.png"/><Relationship Id="rId17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8.png"/><Relationship Id="rId4" Type="http://schemas.openxmlformats.org/officeDocument/2006/relationships/image" Target="../media/image750.png"/><Relationship Id="rId5" Type="http://schemas.openxmlformats.org/officeDocument/2006/relationships/image" Target="../media/image54.png"/><Relationship Id="rId6" Type="http://schemas.openxmlformats.org/officeDocument/2006/relationships/image" Target="../media/image760.png"/><Relationship Id="rId7" Type="http://schemas.openxmlformats.org/officeDocument/2006/relationships/image" Target="../media/image580.png"/><Relationship Id="rId8" Type="http://schemas.openxmlformats.org/officeDocument/2006/relationships/image" Target="../media/image590.png"/><Relationship Id="rId9" Type="http://schemas.openxmlformats.org/officeDocument/2006/relationships/image" Target="../media/image600.png"/><Relationship Id="rId10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113.png"/><Relationship Id="rId13" Type="http://schemas.openxmlformats.org/officeDocument/2006/relationships/image" Target="../media/image75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50.png"/><Relationship Id="rId17" Type="http://schemas.openxmlformats.org/officeDocument/2006/relationships/image" Target="../media/image114.png"/><Relationship Id="rId18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10.png"/><Relationship Id="rId4" Type="http://schemas.openxmlformats.org/officeDocument/2006/relationships/image" Target="../media/image1120.png"/><Relationship Id="rId5" Type="http://schemas.openxmlformats.org/officeDocument/2006/relationships/image" Target="../media/image580.png"/><Relationship Id="rId6" Type="http://schemas.openxmlformats.org/officeDocument/2006/relationships/image" Target="../media/image590.png"/><Relationship Id="rId7" Type="http://schemas.openxmlformats.org/officeDocument/2006/relationships/image" Target="../media/image60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4" Type="http://schemas.openxmlformats.org/officeDocument/2006/relationships/image" Target="../media/image1051.png"/><Relationship Id="rId5" Type="http://schemas.openxmlformats.org/officeDocument/2006/relationships/image" Target="../media/image1080.png"/><Relationship Id="rId6" Type="http://schemas.openxmlformats.org/officeDocument/2006/relationships/image" Target="../media/image1090.png"/><Relationship Id="rId7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70.png"/><Relationship Id="rId4" Type="http://schemas.openxmlformats.org/officeDocument/2006/relationships/image" Target="../media/image980.png"/><Relationship Id="rId5" Type="http://schemas.openxmlformats.org/officeDocument/2006/relationships/image" Target="../media/image990.png"/><Relationship Id="rId6" Type="http://schemas.openxmlformats.org/officeDocument/2006/relationships/image" Target="../media/image113.jpeg"/><Relationship Id="rId7" Type="http://schemas.openxmlformats.org/officeDocument/2006/relationships/image" Target="../media/image114.jpg"/><Relationship Id="rId8" Type="http://schemas.openxmlformats.org/officeDocument/2006/relationships/image" Target="../media/image1020.png"/><Relationship Id="rId9" Type="http://schemas.openxmlformats.org/officeDocument/2006/relationships/image" Target="../media/image1030.png"/><Relationship Id="rId10" Type="http://schemas.openxmlformats.org/officeDocument/2006/relationships/image" Target="../media/image10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4909" y="1132874"/>
            <a:ext cx="10604481" cy="23876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dirty="0"/>
              <a:t>Index-Free Approach with Theoretical Guarantee for Efficient Random Walk with Restart Query</a:t>
            </a:r>
            <a:endParaRPr kumimoji="1"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8744" y="4032962"/>
            <a:ext cx="9144000" cy="1655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2000" b="1" dirty="0" err="1">
                <a:latin typeface="Times New Roman" charset="0"/>
                <a:ea typeface="Times New Roman" charset="0"/>
                <a:cs typeface="Times New Roman" charset="0"/>
              </a:rPr>
              <a:t>Dandan</a:t>
            </a:r>
            <a:r>
              <a:rPr lang="en-US" altLang="zh-TW" sz="2000" b="1" dirty="0">
                <a:latin typeface="Times New Roman" charset="0"/>
                <a:ea typeface="Times New Roman" charset="0"/>
                <a:cs typeface="Times New Roman" charset="0"/>
              </a:rPr>
              <a:t> LIN </a:t>
            </a: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Department of CSE, HKUST</a:t>
            </a: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Raymond Chi-Wing WONG (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Department of CSE, HKUST</a:t>
            </a: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Min </a:t>
            </a:r>
            <a:r>
              <a:rPr lang="en-US" altLang="zh-TW" sz="2000" dirty="0">
                <a:latin typeface="Times New Roman" charset="0"/>
                <a:cs typeface="Times New Roman" charset="0"/>
              </a:rPr>
              <a:t>XIE (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Shenzhen Institute of Computing Sciences, Shenzhen University</a:t>
            </a:r>
            <a:r>
              <a:rPr lang="en-US" altLang="zh-TW" sz="20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Victor </a:t>
            </a:r>
            <a:r>
              <a:rPr lang="en-US" altLang="zh-TW" sz="2000" dirty="0" err="1">
                <a:latin typeface="Times New Roman" charset="0"/>
                <a:ea typeface="Times New Roman" charset="0"/>
                <a:cs typeface="Times New Roman" charset="0"/>
              </a:rPr>
              <a:t>Junqiu</a:t>
            </a: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 WEI (</a:t>
            </a:r>
            <a:r>
              <a:rPr lang="en-US" altLang="zh-TW" sz="2000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Noah’s Ark Lab of Huawei</a:t>
            </a:r>
            <a:r>
              <a:rPr lang="en-US" altLang="zh-TW" sz="20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zh-TW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924910" y="3602038"/>
            <a:ext cx="103316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254940"/>
            <a:ext cx="3260760" cy="83715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2" y="315660"/>
            <a:ext cx="2970873" cy="715711"/>
          </a:xfrm>
          <a:prstGeom prst="rect">
            <a:avLst/>
          </a:prstGeom>
        </p:spPr>
      </p:pic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34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>
            <a:extLst>
              <a:ext uri="{FF2B5EF4-FFF2-40B4-BE49-F238E27FC236}">
                <a16:creationId xmlns:a16="http://schemas.microsoft.com/office/drawing/2014/main" xmlns="" id="{EC9463F7-1440-C946-9183-5121BBFA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831" y="353401"/>
            <a:ext cx="7137414" cy="52808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FA81B84-B1A5-124E-AEC6-4CBE07CAB46D}"/>
              </a:ext>
            </a:extLst>
          </p:cNvPr>
          <p:cNvSpPr txBox="1"/>
          <p:nvPr/>
        </p:nvSpPr>
        <p:spPr>
          <a:xfrm>
            <a:off x="1394076" y="5634262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Table 2. Comparisons of existing works.</a:t>
            </a:r>
            <a:endParaRPr kumimoji="1"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952CD83-8FF2-6049-8046-CD71F4F81C15}"/>
              </a:ext>
            </a:extLst>
          </p:cNvPr>
          <p:cNvSpPr/>
          <p:nvPr/>
        </p:nvSpPr>
        <p:spPr>
          <a:xfrm>
            <a:off x="5427784" y="1043354"/>
            <a:ext cx="1090247" cy="50409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2D19D483-F295-6243-9071-AF579823B9E3}"/>
              </a:ext>
            </a:extLst>
          </p:cNvPr>
          <p:cNvSpPr/>
          <p:nvPr/>
        </p:nvSpPr>
        <p:spPr>
          <a:xfrm>
            <a:off x="5427784" y="3071445"/>
            <a:ext cx="1090247" cy="42647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标注 15">
            <a:extLst>
              <a:ext uri="{FF2B5EF4-FFF2-40B4-BE49-F238E27FC236}">
                <a16:creationId xmlns:a16="http://schemas.microsoft.com/office/drawing/2014/main" xmlns="" id="{D0D3C29A-5554-A648-897C-7D24499886C2}"/>
              </a:ext>
            </a:extLst>
          </p:cNvPr>
          <p:cNvSpPr/>
          <p:nvPr/>
        </p:nvSpPr>
        <p:spPr>
          <a:xfrm>
            <a:off x="8196072" y="1543105"/>
            <a:ext cx="3677763" cy="1190012"/>
          </a:xfrm>
          <a:prstGeom prst="wedgeRoundRectCallout">
            <a:avLst>
              <a:gd name="adj1" fmla="val -93759"/>
              <a:gd name="adj2" fmla="val -662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It is </a:t>
            </a:r>
            <a:r>
              <a:rPr lang="en-US" altLang="zh-CN" sz="2000" dirty="0">
                <a:solidFill>
                  <a:srgbClr val="C00000"/>
                </a:solidFill>
              </a:rPr>
              <a:t>not clear</a:t>
            </a:r>
            <a:r>
              <a:rPr lang="en-US" altLang="zh-CN" sz="2000" dirty="0">
                <a:solidFill>
                  <a:schemeClr val="tx1"/>
                </a:solidFill>
              </a:rPr>
              <a:t> whether they could </a:t>
            </a:r>
            <a:r>
              <a:rPr lang="en-US" altLang="zh-CN" sz="2000" dirty="0">
                <a:solidFill>
                  <a:srgbClr val="C00000"/>
                </a:solidFill>
              </a:rPr>
              <a:t>guarantee the accuracy </a:t>
            </a:r>
            <a:r>
              <a:rPr lang="en-US" altLang="zh-CN" sz="2000" dirty="0">
                <a:solidFill>
                  <a:schemeClr val="tx1"/>
                </a:solidFill>
              </a:rPr>
              <a:t>of the approximate results</a:t>
            </a:r>
            <a:r>
              <a:rPr kumimoji="1" lang="en-US" altLang="zh-CN" sz="2400" dirty="0">
                <a:solidFill>
                  <a:schemeClr val="tx1"/>
                </a:solidFill>
              </a:rPr>
              <a:t>.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846400BE-8246-EA44-981D-2E93A6569718}"/>
              </a:ext>
            </a:extLst>
          </p:cNvPr>
          <p:cNvSpPr/>
          <p:nvPr/>
        </p:nvSpPr>
        <p:spPr>
          <a:xfrm>
            <a:off x="750277" y="656492"/>
            <a:ext cx="1254369" cy="211015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标注 17">
            <a:extLst>
              <a:ext uri="{FF2B5EF4-FFF2-40B4-BE49-F238E27FC236}">
                <a16:creationId xmlns:a16="http://schemas.microsoft.com/office/drawing/2014/main" xmlns="" id="{77400774-8808-C848-900B-6EDADE2BA158}"/>
              </a:ext>
            </a:extLst>
          </p:cNvPr>
          <p:cNvSpPr/>
          <p:nvPr/>
        </p:nvSpPr>
        <p:spPr>
          <a:xfrm>
            <a:off x="8077200" y="1649963"/>
            <a:ext cx="3915508" cy="1190012"/>
          </a:xfrm>
          <a:prstGeom prst="wedgeRoundRectCallout">
            <a:avLst>
              <a:gd name="adj1" fmla="val -202563"/>
              <a:gd name="adj2" fmla="val -3785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All index-based methods  suffer from </a:t>
            </a:r>
            <a:r>
              <a:rPr kumimoji="1" lang="en-US" altLang="zh-CN" sz="2000" dirty="0">
                <a:solidFill>
                  <a:srgbClr val="C00000"/>
                </a:solidFill>
              </a:rPr>
              <a:t>huge preprocessing time </a:t>
            </a:r>
            <a:r>
              <a:rPr kumimoji="1" lang="en-US" altLang="zh-CN" sz="2000" dirty="0">
                <a:solidFill>
                  <a:schemeClr val="tx1"/>
                </a:solidFill>
              </a:rPr>
              <a:t>and </a:t>
            </a:r>
            <a:r>
              <a:rPr kumimoji="1" lang="en-US" altLang="zh-CN" sz="2000" dirty="0">
                <a:solidFill>
                  <a:srgbClr val="C00000"/>
                </a:solidFill>
              </a:rPr>
              <a:t>bulky space size</a:t>
            </a:r>
            <a:r>
              <a:rPr kumimoji="1" lang="en-US" altLang="zh-CN" sz="2000" dirty="0">
                <a:solidFill>
                  <a:schemeClr val="tx1"/>
                </a:solidFill>
              </a:rPr>
              <a:t>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圆角矩形标注 18">
            <a:extLst>
              <a:ext uri="{FF2B5EF4-FFF2-40B4-BE49-F238E27FC236}">
                <a16:creationId xmlns:a16="http://schemas.microsoft.com/office/drawing/2014/main" xmlns="" id="{1BABA23B-966C-774E-B05C-17FD5A5E8D01}"/>
              </a:ext>
            </a:extLst>
          </p:cNvPr>
          <p:cNvSpPr/>
          <p:nvPr/>
        </p:nvSpPr>
        <p:spPr>
          <a:xfrm>
            <a:off x="8217877" y="3071445"/>
            <a:ext cx="3774831" cy="1125714"/>
          </a:xfrm>
          <a:prstGeom prst="wedgeRoundRectCallout">
            <a:avLst>
              <a:gd name="adj1" fmla="val -212176"/>
              <a:gd name="adj2" fmla="val -1425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All index-based methods </a:t>
            </a:r>
            <a:r>
              <a:rPr kumimoji="1" lang="en-US" altLang="zh-CN" sz="2000" dirty="0">
                <a:solidFill>
                  <a:srgbClr val="C00000"/>
                </a:solidFill>
              </a:rPr>
              <a:t>cannot handle the dynamically changing graphs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effectively</a:t>
            </a:r>
            <a:r>
              <a:rPr kumimoji="1" lang="en-US" altLang="zh-CN" sz="2000" dirty="0">
                <a:solidFill>
                  <a:schemeClr val="tx1"/>
                </a:solidFill>
              </a:rPr>
              <a:t>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0D9BE8DD-B065-FE4C-B77C-D9BFEC3303E3}"/>
              </a:ext>
            </a:extLst>
          </p:cNvPr>
          <p:cNvSpPr/>
          <p:nvPr/>
        </p:nvSpPr>
        <p:spPr>
          <a:xfrm>
            <a:off x="6563953" y="2676419"/>
            <a:ext cx="1254369" cy="257551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标注 20">
            <a:extLst>
              <a:ext uri="{FF2B5EF4-FFF2-40B4-BE49-F238E27FC236}">
                <a16:creationId xmlns:a16="http://schemas.microsoft.com/office/drawing/2014/main" xmlns="" id="{D422E4B0-5753-4949-B6A2-752A55BDD11D}"/>
              </a:ext>
            </a:extLst>
          </p:cNvPr>
          <p:cNvSpPr/>
          <p:nvPr/>
        </p:nvSpPr>
        <p:spPr>
          <a:xfrm>
            <a:off x="8077200" y="4689157"/>
            <a:ext cx="3915508" cy="1175195"/>
          </a:xfrm>
          <a:prstGeom prst="wedgeRoundRectCallout">
            <a:avLst>
              <a:gd name="adj1" fmla="val -56515"/>
              <a:gd name="adj2" fmla="val -520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All index-free methods </a:t>
            </a:r>
            <a:r>
              <a:rPr kumimoji="1" lang="en-US" altLang="zh-CN" sz="2000" dirty="0">
                <a:solidFill>
                  <a:srgbClr val="C00000"/>
                </a:solidFill>
              </a:rPr>
              <a:t>take long time</a:t>
            </a:r>
            <a:r>
              <a:rPr kumimoji="1" lang="en-US" altLang="zh-CN" sz="2000" dirty="0">
                <a:solidFill>
                  <a:schemeClr val="tx1"/>
                </a:solidFill>
              </a:rPr>
              <a:t> to return the results for SSRWR query.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5F7DB010-FC7A-FB4D-B5AB-98D5D878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51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E37C67-37B7-404A-B65E-B296F001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Three requirements</a:t>
            </a:r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A71C2BBF-F057-084C-957F-360A70B9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We consider the following 3 requirements for evaluating an algorithm for SSRWR query:</a:t>
            </a:r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Index-free</a:t>
            </a:r>
            <a:r>
              <a:rPr kumimoji="1" lang="en-US" altLang="zh-CN" dirty="0"/>
              <a:t>: it has no index.</a:t>
            </a:r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Output-bound</a:t>
            </a:r>
            <a:r>
              <a:rPr kumimoji="1" lang="en-US" altLang="zh-CN" dirty="0"/>
              <a:t>: The RWR scores returned by this algorithm should have a theoretical quality guarantee.</a:t>
            </a:r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High-efficiency</a:t>
            </a:r>
            <a:r>
              <a:rPr kumimoji="1" lang="en-US" altLang="zh-CN" dirty="0"/>
              <a:t>: Computing RWR scores is computationally cheap.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C8334F59-7FE7-EC47-A1CA-3D553032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98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9">
            <a:extLst>
              <a:ext uri="{FF2B5EF4-FFF2-40B4-BE49-F238E27FC236}">
                <a16:creationId xmlns:a16="http://schemas.microsoft.com/office/drawing/2014/main" xmlns="" id="{EC9463F7-1440-C946-9183-5121BBFA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831" y="353401"/>
            <a:ext cx="7137414" cy="52808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FA81B84-B1A5-124E-AEC6-4CBE07CAB46D}"/>
              </a:ext>
            </a:extLst>
          </p:cNvPr>
          <p:cNvSpPr txBox="1"/>
          <p:nvPr/>
        </p:nvSpPr>
        <p:spPr>
          <a:xfrm>
            <a:off x="1394076" y="5634262"/>
            <a:ext cx="580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Table 2. Comparisons of existing works.</a:t>
            </a:r>
            <a:endParaRPr kumimoji="1"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5F7DB010-FC7A-FB4D-B5AB-98D5D878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12</a:t>
            </a:fld>
            <a:endParaRPr kumimoji="1" lang="zh-CN" altLang="en-US" dirty="0"/>
          </a:p>
        </p:txBody>
      </p: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xmlns="" id="{3B057512-9337-884C-95A7-09E24007D4CA}"/>
              </a:ext>
            </a:extLst>
          </p:cNvPr>
          <p:cNvSpPr/>
          <p:nvPr/>
        </p:nvSpPr>
        <p:spPr>
          <a:xfrm>
            <a:off x="7903799" y="3890990"/>
            <a:ext cx="4156801" cy="1110343"/>
          </a:xfrm>
          <a:prstGeom prst="wedgeRoundRectCallout">
            <a:avLst>
              <a:gd name="adj1" fmla="val -51120"/>
              <a:gd name="adj2" fmla="val -1011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rgbClr val="C00000"/>
                </a:solidFill>
              </a:rPr>
              <a:t>None </a:t>
            </a:r>
            <a:r>
              <a:rPr kumimoji="1" lang="en-US" altLang="zh-CN" sz="2400" dirty="0">
                <a:solidFill>
                  <a:schemeClr val="tx1"/>
                </a:solidFill>
              </a:rPr>
              <a:t>of</a:t>
            </a:r>
            <a:r>
              <a:rPr kumimoji="1" lang="en-US" altLang="zh-CN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</a:rPr>
              <a:t>the existing algorithms satisfies the 3 requirements </a:t>
            </a:r>
            <a:r>
              <a:rPr kumimoji="1" lang="en-US" altLang="zh-CN" sz="2400" dirty="0">
                <a:solidFill>
                  <a:srgbClr val="C00000"/>
                </a:solidFill>
              </a:rPr>
              <a:t>simultaneously</a:t>
            </a:r>
            <a:r>
              <a:rPr kumimoji="1" lang="en-US" altLang="zh-CN" sz="2400" dirty="0">
                <a:solidFill>
                  <a:schemeClr val="tx1"/>
                </a:solidFill>
              </a:rPr>
              <a:t>.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A52E25-362D-A64C-AFAC-06383F5D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Approximate SSRWR query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8887DCB1-D1C8-7E40-8A97-85B4C2EEF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altLang="zh-CN" dirty="0"/>
                  <a:t>Given a graph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=(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𝑉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𝐸</m:t>
                    </m:r>
                    <m:r>
                      <a:rPr lang="en-AU" altLang="zh-CN" i="1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HK" dirty="0"/>
                  <a:t>a source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HK" dirty="0"/>
                  <a:t>, and a relative error bound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ϵ,</a:t>
                </a:r>
                <a:r>
                  <a:rPr lang="en-US" altLang="zh-HK" dirty="0"/>
                  <a:t> </a:t>
                </a:r>
                <a:r>
                  <a:rPr lang="en-US" altLang="zh-CN" dirty="0"/>
                  <a:t>for each node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altLang="zh-HK" i="1" dirty="0">
                        <a:solidFill>
                          <a:srgbClr val="C00000"/>
                        </a:solidFill>
                        <a:latin typeface="Cambria Math" charset="0"/>
                      </a:rPr>
                      <m:t>∈</m:t>
                    </m:r>
                    <m:r>
                      <a:rPr lang="en-AU" altLang="zh-HK" i="1" dirty="0">
                        <a:solidFill>
                          <a:srgbClr val="C00000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altLang="zh-HK" dirty="0"/>
                  <a:t>, return an estimation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HK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its RWR score </a:t>
                </a:r>
                <a14:m>
                  <m:oMath xmlns:m="http://schemas.openxmlformats.org/officeDocument/2006/math">
                    <m:r>
                      <a:rPr lang="en-US" altLang="zh-HK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HK" sz="26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HK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HK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HK" sz="2600" dirty="0">
                  <a:solidFill>
                    <a:srgbClr val="C00000"/>
                  </a:solidFill>
                </a:endParaRPr>
              </a:p>
              <a:p>
                <a:pPr marL="635000" lvl="1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altLang="zh-CN" sz="2600" dirty="0"/>
                  <a:t>such that :</a:t>
                </a:r>
              </a:p>
              <a:p>
                <a:pPr marL="635000" lvl="1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altLang="zh-CN" dirty="0"/>
                  <a:t>the relative error between the estimated score and the exact score is at most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ϵ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b="0" i="1" dirty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  <m:d>
                          <m:d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887DCB1-D1C8-7E40-8A97-85B4C2EEF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170" r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C5E9B20-7305-DA47-9FF4-5D104B39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13</a:t>
            </a:fld>
            <a:endParaRPr kumimoji="1" lang="zh-CN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E63F77F-5881-4747-B124-F9ADD65C75C2}"/>
              </a:ext>
            </a:extLst>
          </p:cNvPr>
          <p:cNvSpPr txBox="1"/>
          <p:nvPr/>
        </p:nvSpPr>
        <p:spPr>
          <a:xfrm>
            <a:off x="367747" y="6218399"/>
            <a:ext cx="4035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number of nodes in the graph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5958EA-F170-6841-A562-71B9B5CE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14119B1-B0A2-CB4C-B933-18D14EFF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 propose an index-free algorithm </a:t>
            </a:r>
            <a:r>
              <a:rPr kumimoji="1" lang="en-US" altLang="zh-CN" i="1" dirty="0" err="1"/>
              <a:t>ResAcc</a:t>
            </a:r>
            <a:r>
              <a:rPr kumimoji="1" lang="en-US" altLang="zh-CN" dirty="0"/>
              <a:t>,</a:t>
            </a:r>
            <a:r>
              <a:rPr kumimoji="1" lang="en-US" altLang="zh-CN" i="1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 satisfying the 3 requirements simultaneously.</a:t>
            </a:r>
          </a:p>
          <a:p>
            <a:r>
              <a:rPr kumimoji="1" lang="en-US" altLang="zh-CN" dirty="0"/>
              <a:t>Our experiments show that </a:t>
            </a:r>
            <a:r>
              <a:rPr kumimoji="1" lang="en-US" altLang="zh-CN" i="1" dirty="0" err="1"/>
              <a:t>ResAcc</a:t>
            </a:r>
            <a:r>
              <a:rPr kumimoji="1" lang="en-US" altLang="zh-CN" dirty="0"/>
              <a:t> outperforms all the existing algorithms by </a:t>
            </a:r>
            <a:r>
              <a:rPr kumimoji="1" lang="en-US" altLang="zh-CN" dirty="0">
                <a:solidFill>
                  <a:srgbClr val="C00000"/>
                </a:solidFill>
              </a:rPr>
              <a:t>up to 4 times </a:t>
            </a:r>
            <a:r>
              <a:rPr kumimoji="1" lang="en-US" altLang="zh-CN" dirty="0"/>
              <a:t>in terms of</a:t>
            </a:r>
            <a:r>
              <a:rPr kumimoji="1" lang="en-US" altLang="zh-CN" dirty="0">
                <a:solidFill>
                  <a:srgbClr val="C00000"/>
                </a:solidFill>
              </a:rPr>
              <a:t> query time </a:t>
            </a:r>
          </a:p>
          <a:p>
            <a:r>
              <a:rPr kumimoji="1" lang="en-US" altLang="zh-CN" dirty="0"/>
              <a:t>Our experiments show that </a:t>
            </a:r>
            <a:r>
              <a:rPr kumimoji="1" lang="en-US" altLang="zh-CN" i="1" dirty="0" err="1"/>
              <a:t>ResAcc</a:t>
            </a:r>
            <a:r>
              <a:rPr kumimoji="1" lang="en-US" altLang="zh-CN" dirty="0"/>
              <a:t> outperforms all the existing algorithms by </a:t>
            </a:r>
            <a:r>
              <a:rPr kumimoji="1" lang="en-US" altLang="zh-CN" dirty="0">
                <a:solidFill>
                  <a:srgbClr val="C00000"/>
                </a:solidFill>
              </a:rPr>
              <a:t>up to 6 orders of magnitude </a:t>
            </a:r>
            <a:r>
              <a:rPr kumimoji="1" lang="en-US" altLang="zh-CN" dirty="0"/>
              <a:t>in terms of </a:t>
            </a:r>
            <a:r>
              <a:rPr kumimoji="1" lang="en-US" altLang="zh-CN" dirty="0">
                <a:solidFill>
                  <a:srgbClr val="C00000"/>
                </a:solidFill>
              </a:rPr>
              <a:t>accuracy</a:t>
            </a:r>
            <a:r>
              <a:rPr kumimoji="1" lang="en-US" altLang="zh-CN" dirty="0"/>
              <a:t>.</a:t>
            </a:r>
            <a:endParaRPr kumimoji="1"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DE2AC7E-3BF8-F843-978C-25782A9E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1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Problem definition</a:t>
            </a:r>
          </a:p>
          <a:p>
            <a:r>
              <a:rPr kumimoji="1" lang="en-US" altLang="zh-CN" sz="3200" dirty="0"/>
              <a:t>Existing technique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Proposed method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CN" altLang="en-US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011BA5E-314B-A443-AFFE-34E89986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86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733004CA-A922-104F-8C4C-854F3AB81EEC}"/>
              </a:ext>
            </a:extLst>
          </p:cNvPr>
          <p:cNvSpPr/>
          <p:nvPr/>
        </p:nvSpPr>
        <p:spPr>
          <a:xfrm>
            <a:off x="3064802" y="3535680"/>
            <a:ext cx="4694076" cy="2907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A4CEB8-6F81-904F-8774-0AAFFC58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7452360" cy="1325563"/>
          </a:xfrm>
        </p:spPr>
        <p:txBody>
          <a:bodyPr/>
          <a:lstStyle/>
          <a:p>
            <a:r>
              <a:rPr kumimoji="1" lang="en-US" altLang="zh-CN" dirty="0"/>
              <a:t>Forward Search </a:t>
            </a:r>
            <a:r>
              <a:rPr kumimoji="1" lang="en-US" altLang="zh-CN" sz="2400" dirty="0"/>
              <a:t>[Andersen et al. 2007]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E14791FA-81AE-7649-ACE5-61562BDB7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8633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zh-CN" dirty="0" smtClean="0"/>
                  <a:t>Think </a:t>
                </a:r>
                <a:r>
                  <a:rPr kumimoji="1" lang="en-US" altLang="zh-CN" dirty="0"/>
                  <a:t>about this:</a:t>
                </a:r>
              </a:p>
              <a:p>
                <a:pPr lvl="1"/>
                <a:r>
                  <a:rPr lang="en-US" altLang="zh-CN" dirty="0"/>
                  <a:t>If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 unit information </a:t>
                </a:r>
                <a:r>
                  <a:rPr lang="en-US" altLang="zh-CN" dirty="0"/>
                  <a:t>is propagated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via a random walk </a:t>
                </a:r>
              </a:p>
              <a:p>
                <a:pPr lvl="1"/>
                <a:r>
                  <a:rPr lang="en-US" altLang="zh-CN" dirty="0"/>
                  <a:t>how much information will be propagated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?  </a:t>
                </a:r>
              </a:p>
              <a:p>
                <a:pPr lvl="2"/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4791FA-81AE-7649-ACE5-61562BDB7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8633"/>
                <a:ext cx="10515600" cy="4351338"/>
              </a:xfrm>
              <a:blipFill rotWithShape="0"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EACAD96-2402-E644-95CB-D912F390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39358"/>
            <a:ext cx="2743200" cy="365125"/>
          </a:xfrm>
        </p:spPr>
        <p:txBody>
          <a:bodyPr/>
          <a:lstStyle/>
          <a:p>
            <a:fld id="{A499161F-3B4F-284D-ABD9-373CEB22BD32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DDBE687-30E4-114D-9333-6C3AA12C373E}"/>
              </a:ext>
            </a:extLst>
          </p:cNvPr>
          <p:cNvGrpSpPr/>
          <p:nvPr/>
        </p:nvGrpSpPr>
        <p:grpSpPr>
          <a:xfrm>
            <a:off x="9793900" y="1076565"/>
            <a:ext cx="1950820" cy="2143542"/>
            <a:chOff x="8454255" y="1598909"/>
            <a:chExt cx="1950820" cy="2143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xmlns="" id="{02A77D00-A77E-274A-9594-E5AB2FDB7DBF}"/>
                    </a:ext>
                  </a:extLst>
                </p:cNvPr>
                <p:cNvSpPr txBox="1"/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86CB9CCF-B9C3-954C-ABE6-C480088D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9665B1C1-1C7E-DD47-B185-D8887ACB404A}"/>
                </a:ext>
              </a:extLst>
            </p:cNvPr>
            <p:cNvSpPr/>
            <p:nvPr/>
          </p:nvSpPr>
          <p:spPr>
            <a:xfrm>
              <a:off x="8485551" y="2447234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8A8EB9F6-52B9-7C4F-A061-5DE4F2966E35}"/>
                </a:ext>
              </a:extLst>
            </p:cNvPr>
            <p:cNvSpPr/>
            <p:nvPr/>
          </p:nvSpPr>
          <p:spPr>
            <a:xfrm>
              <a:off x="8482195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72BB6745-9E63-8840-84FE-397BC0A3575E}"/>
                </a:ext>
              </a:extLst>
            </p:cNvPr>
            <p:cNvSpPr/>
            <p:nvPr/>
          </p:nvSpPr>
          <p:spPr>
            <a:xfrm>
              <a:off x="10031539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D960A6F9-B06F-3D41-AB94-5F8804679465}"/>
                </a:ext>
              </a:extLst>
            </p:cNvPr>
            <p:cNvSpPr/>
            <p:nvPr/>
          </p:nvSpPr>
          <p:spPr>
            <a:xfrm>
              <a:off x="10031540" y="245424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EC548F22-9281-3D43-B077-FC7A39BEB449}"/>
                </a:ext>
              </a:extLst>
            </p:cNvPr>
            <p:cNvSpPr/>
            <p:nvPr/>
          </p:nvSpPr>
          <p:spPr>
            <a:xfrm>
              <a:off x="9279584" y="1690688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/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xmlns="" id="{5CF8822E-002C-E346-850B-F4456E33FDDA}"/>
                </a:ext>
              </a:extLst>
            </p:cNvPr>
            <p:cNvCxnSpPr>
              <a:cxnSpLocks/>
              <a:stCxn id="7" idx="7"/>
              <a:endCxn id="11" idx="3"/>
            </p:cNvCxnSpPr>
            <p:nvPr/>
          </p:nvCxnSpPr>
          <p:spPr>
            <a:xfrm flipV="1">
              <a:off x="8763657" y="1968794"/>
              <a:ext cx="563642" cy="526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xmlns="" id="{B7419940-F312-4744-9CA8-FD36458C738B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8811372" y="2610145"/>
              <a:ext cx="1220168" cy="70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xmlns="" id="{EB8081B5-BEE2-1F4F-914F-DD9404AA5FAE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8763657" y="2725340"/>
              <a:ext cx="1315597" cy="6912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xmlns="" id="{FFF01C50-DA4F-E542-BA74-8C160D0937DE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 flipH="1">
              <a:off x="8645106" y="2773055"/>
              <a:ext cx="3356" cy="5958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xmlns="" id="{B379E0A5-A659-254E-B38D-F8E14D7723DB}"/>
                </a:ext>
              </a:extLst>
            </p:cNvPr>
            <p:cNvCxnSpPr>
              <a:cxnSpLocks/>
              <a:stCxn id="9" idx="0"/>
              <a:endCxn id="10" idx="4"/>
            </p:cNvCxnSpPr>
            <p:nvPr/>
          </p:nvCxnSpPr>
          <p:spPr>
            <a:xfrm flipV="1">
              <a:off x="10194450" y="2780066"/>
              <a:ext cx="1" cy="5888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xmlns="" id="{832B1631-6CBE-4B46-BE21-0423A0D76A20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8808016" y="3531826"/>
              <a:ext cx="12235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xmlns="" id="{0E930719-F6FD-5242-B123-88127C4085A2}"/>
                </a:ext>
              </a:extLst>
            </p:cNvPr>
            <p:cNvCxnSpPr>
              <a:cxnSpLocks/>
              <a:stCxn id="10" idx="0"/>
              <a:endCxn id="11" idx="5"/>
            </p:cNvCxnSpPr>
            <p:nvPr/>
          </p:nvCxnSpPr>
          <p:spPr>
            <a:xfrm flipH="1" flipV="1">
              <a:off x="9557690" y="1968794"/>
              <a:ext cx="636761" cy="4854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xmlns="" id="{ED7C5419-F19B-514E-9CB8-83854FE079B2}"/>
                    </a:ext>
                  </a:extLst>
                </p:cNvPr>
                <p:cNvSpPr txBox="1"/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C5A169CB-B166-3440-9D89-E068B39D2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="" id="{5709A675-8306-5443-85B6-AD6C47996D39}"/>
                    </a:ext>
                  </a:extLst>
                </p:cNvPr>
                <p:cNvSpPr txBox="1"/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AE1A44B5-0A67-AE47-ACA5-2D8852834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xmlns="" id="{596008C7-9515-E346-9341-5475B8AF5DC7}"/>
                    </a:ext>
                  </a:extLst>
                </p:cNvPr>
                <p:cNvSpPr txBox="1"/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6A541F33-0A34-784C-9F2B-B0C2B679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xmlns="" id="{B04CD48B-639C-FF4B-AC5B-DBA47A14E3F1}"/>
                    </a:ext>
                  </a:extLst>
                </p:cNvPr>
                <p:cNvSpPr txBox="1"/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EC88454E-038C-ED45-8F66-80D907CCF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xmlns="" id="{2F489E09-0D7A-FD48-BDFA-A150E69D605A}"/>
                  </a:ext>
                </a:extLst>
              </p:cNvPr>
              <p:cNvSpPr txBox="1"/>
              <p:nvPr/>
            </p:nvSpPr>
            <p:spPr>
              <a:xfrm>
                <a:off x="3190889" y="4755939"/>
                <a:ext cx="947097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altLang="zh-CN" sz="2000" b="0" i="1" smtClean="0">
                          <a:latin typeface="Cambria Math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altLang="zh-CN" sz="2000" b="0" i="1" smtClean="0">
                          <a:latin typeface="Cambria Math" charset="0"/>
                        </a:rPr>
                        <m:t>1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2F489E09-0D7A-FD48-BDFA-A150E69D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9" y="4755939"/>
                <a:ext cx="9470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407039C5-8C0E-4A42-A4E5-3D47F03904B5}"/>
              </a:ext>
            </a:extLst>
          </p:cNvPr>
          <p:cNvGrpSpPr/>
          <p:nvPr/>
        </p:nvGrpSpPr>
        <p:grpSpPr>
          <a:xfrm>
            <a:off x="4174115" y="3904358"/>
            <a:ext cx="1789324" cy="2289619"/>
            <a:chOff x="4174115" y="3766139"/>
            <a:chExt cx="1789324" cy="2289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Flowchart: Connector 971">
                  <a:extLst>
                    <a:ext uri="{FF2B5EF4-FFF2-40B4-BE49-F238E27FC236}">
                      <a16:creationId xmlns:a16="http://schemas.microsoft.com/office/drawing/2014/main" xmlns="" id="{0CFF4A45-1691-3D4F-9F4A-BC851CBC2AB3}"/>
                    </a:ext>
                  </a:extLst>
                </p:cNvPr>
                <p:cNvSpPr/>
                <p:nvPr/>
              </p:nvSpPr>
              <p:spPr>
                <a:xfrm>
                  <a:off x="4174115" y="4650722"/>
                  <a:ext cx="432000" cy="432000"/>
                </a:xfrm>
                <a:prstGeom prst="flowChartConnecto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3" name="Flowchart: Connector 971">
                  <a:extLst>
                    <a:ext uri="{FF2B5EF4-FFF2-40B4-BE49-F238E27FC236}">
                      <a16:creationId xmlns:a16="http://schemas.microsoft.com/office/drawing/2014/main" id="{0CFF4A45-1691-3D4F-9F4A-BC851CBC2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115" y="4650722"/>
                  <a:ext cx="432000" cy="432000"/>
                </a:xfrm>
                <a:prstGeom prst="flowChartConnector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lowchart: Connector 972">
                  <a:extLst>
                    <a:ext uri="{FF2B5EF4-FFF2-40B4-BE49-F238E27FC236}">
                      <a16:creationId xmlns:a16="http://schemas.microsoft.com/office/drawing/2014/main" xmlns="" id="{E474A6A6-FACB-3D4D-B3D4-24914828D5B9}"/>
                    </a:ext>
                  </a:extLst>
                </p:cNvPr>
                <p:cNvSpPr/>
                <p:nvPr/>
              </p:nvSpPr>
              <p:spPr>
                <a:xfrm>
                  <a:off x="5531439" y="3766139"/>
                  <a:ext cx="432000" cy="432000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Flowchart: Connector 972">
                  <a:extLst>
                    <a:ext uri="{FF2B5EF4-FFF2-40B4-BE49-F238E27FC236}">
                      <a16:creationId xmlns:a16="http://schemas.microsoft.com/office/drawing/2014/main" id="{E474A6A6-FACB-3D4D-B3D4-24914828D5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439" y="3766139"/>
                  <a:ext cx="432000" cy="432000"/>
                </a:xfrm>
                <a:prstGeom prst="flowChartConnector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Flowchart: Connector 973">
                  <a:extLst>
                    <a:ext uri="{FF2B5EF4-FFF2-40B4-BE49-F238E27FC236}">
                      <a16:creationId xmlns:a16="http://schemas.microsoft.com/office/drawing/2014/main" xmlns="" id="{F1C6B5E2-D815-464E-B86B-871EA4AF3154}"/>
                    </a:ext>
                  </a:extLst>
                </p:cNvPr>
                <p:cNvSpPr/>
                <p:nvPr/>
              </p:nvSpPr>
              <p:spPr>
                <a:xfrm>
                  <a:off x="5531439" y="4386752"/>
                  <a:ext cx="432000" cy="432000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5" name="Flowchart: Connector 973">
                  <a:extLst>
                    <a:ext uri="{FF2B5EF4-FFF2-40B4-BE49-F238E27FC236}">
                      <a16:creationId xmlns:a16="http://schemas.microsoft.com/office/drawing/2014/main" id="{F1C6B5E2-D815-464E-B86B-871EA4AF31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439" y="4386752"/>
                  <a:ext cx="432000" cy="432000"/>
                </a:xfrm>
                <a:prstGeom prst="flowChartConnector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Flowchart: Connector 974">
                  <a:extLst>
                    <a:ext uri="{FF2B5EF4-FFF2-40B4-BE49-F238E27FC236}">
                      <a16:creationId xmlns:a16="http://schemas.microsoft.com/office/drawing/2014/main" xmlns="" id="{88C09F56-125B-D74E-AE16-D3F2DFDABD5E}"/>
                    </a:ext>
                  </a:extLst>
                </p:cNvPr>
                <p:cNvSpPr/>
                <p:nvPr/>
              </p:nvSpPr>
              <p:spPr>
                <a:xfrm>
                  <a:off x="5531439" y="5005255"/>
                  <a:ext cx="432000" cy="432000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6" name="Flowchart: Connector 974">
                  <a:extLst>
                    <a:ext uri="{FF2B5EF4-FFF2-40B4-BE49-F238E27FC236}">
                      <a16:creationId xmlns:a16="http://schemas.microsoft.com/office/drawing/2014/main" id="{88C09F56-125B-D74E-AE16-D3F2DFDABD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439" y="5005255"/>
                  <a:ext cx="432000" cy="432000"/>
                </a:xfrm>
                <a:prstGeom prst="flowChartConnector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7">
              <a:extLst>
                <a:ext uri="{FF2B5EF4-FFF2-40B4-BE49-F238E27FC236}">
                  <a16:creationId xmlns:a16="http://schemas.microsoft.com/office/drawing/2014/main" xmlns="" id="{AA1C31B7-EDE5-A44A-A6B2-BDD20F8A04C5}"/>
                </a:ext>
              </a:extLst>
            </p:cNvPr>
            <p:cNvCxnSpPr>
              <a:cxnSpLocks/>
              <a:stCxn id="23" idx="6"/>
              <a:endCxn id="24" idx="3"/>
            </p:cNvCxnSpPr>
            <p:nvPr/>
          </p:nvCxnSpPr>
          <p:spPr>
            <a:xfrm flipV="1">
              <a:off x="4606115" y="4134874"/>
              <a:ext cx="988589" cy="73184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8">
              <a:extLst>
                <a:ext uri="{FF2B5EF4-FFF2-40B4-BE49-F238E27FC236}">
                  <a16:creationId xmlns:a16="http://schemas.microsoft.com/office/drawing/2014/main" xmlns="" id="{7AC0B652-524C-BC43-B7AE-DA94CB5480EF}"/>
                </a:ext>
              </a:extLst>
            </p:cNvPr>
            <p:cNvCxnSpPr>
              <a:cxnSpLocks/>
              <a:stCxn id="23" idx="6"/>
              <a:endCxn id="25" idx="2"/>
            </p:cNvCxnSpPr>
            <p:nvPr/>
          </p:nvCxnSpPr>
          <p:spPr>
            <a:xfrm flipV="1">
              <a:off x="4606115" y="4602752"/>
              <a:ext cx="925324" cy="26397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9">
              <a:extLst>
                <a:ext uri="{FF2B5EF4-FFF2-40B4-BE49-F238E27FC236}">
                  <a16:creationId xmlns:a16="http://schemas.microsoft.com/office/drawing/2014/main" xmlns="" id="{2D2118C7-8112-EE48-8AD4-B9E7BEB7366F}"/>
                </a:ext>
              </a:extLst>
            </p:cNvPr>
            <p:cNvCxnSpPr>
              <a:cxnSpLocks/>
              <a:stCxn id="23" idx="6"/>
              <a:endCxn id="26" idx="2"/>
            </p:cNvCxnSpPr>
            <p:nvPr/>
          </p:nvCxnSpPr>
          <p:spPr>
            <a:xfrm>
              <a:off x="4606115" y="4866722"/>
              <a:ext cx="925324" cy="354533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Flowchart: Connector 974">
                  <a:extLst>
                    <a:ext uri="{FF2B5EF4-FFF2-40B4-BE49-F238E27FC236}">
                      <a16:creationId xmlns:a16="http://schemas.microsoft.com/office/drawing/2014/main" xmlns="" id="{A94D1722-7B08-854D-B8EB-F42E1030802A}"/>
                    </a:ext>
                  </a:extLst>
                </p:cNvPr>
                <p:cNvSpPr/>
                <p:nvPr/>
              </p:nvSpPr>
              <p:spPr>
                <a:xfrm>
                  <a:off x="5531439" y="5623758"/>
                  <a:ext cx="432000" cy="432000"/>
                </a:xfrm>
                <a:prstGeom prst="flowChartConnector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Flowchart: Connector 974">
                  <a:extLst>
                    <a:ext uri="{FF2B5EF4-FFF2-40B4-BE49-F238E27FC236}">
                      <a16:creationId xmlns:a16="http://schemas.microsoft.com/office/drawing/2014/main" id="{A94D1722-7B08-854D-B8EB-F42E103080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439" y="5623758"/>
                  <a:ext cx="432000" cy="432000"/>
                </a:xfrm>
                <a:prstGeom prst="flowChartConnector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7">
              <a:extLst>
                <a:ext uri="{FF2B5EF4-FFF2-40B4-BE49-F238E27FC236}">
                  <a16:creationId xmlns:a16="http://schemas.microsoft.com/office/drawing/2014/main" xmlns="" id="{7EC90B8F-9A7F-294A-835E-D948F159BC79}"/>
                </a:ext>
              </a:extLst>
            </p:cNvPr>
            <p:cNvCxnSpPr>
              <a:cxnSpLocks/>
              <a:stCxn id="23" idx="6"/>
              <a:endCxn id="34" idx="2"/>
            </p:cNvCxnSpPr>
            <p:nvPr/>
          </p:nvCxnSpPr>
          <p:spPr>
            <a:xfrm>
              <a:off x="4606115" y="4866722"/>
              <a:ext cx="925324" cy="973036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圆角矩形标注 62">
                <a:extLst>
                  <a:ext uri="{FF2B5EF4-FFF2-40B4-BE49-F238E27FC236}">
                    <a16:creationId xmlns:a16="http://schemas.microsoft.com/office/drawing/2014/main" xmlns="" id="{DDFDE78D-2A80-D04B-B93B-BBCFA7C9C259}"/>
                  </a:ext>
                </a:extLst>
              </p:cNvPr>
              <p:cNvSpPr/>
              <p:nvPr/>
            </p:nvSpPr>
            <p:spPr>
              <a:xfrm>
                <a:off x="925149" y="5494701"/>
                <a:ext cx="3424820" cy="636852"/>
              </a:xfrm>
              <a:prstGeom prst="wedgeRoundRectCallout">
                <a:avLst>
                  <a:gd name="adj1" fmla="val 28014"/>
                  <a:gd name="adj2" fmla="val -95726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a random walk will terminate at itself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rgbClr val="C00000"/>
                    </a:solidFill>
                  </a:rPr>
                  <a:t>probability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圆角矩形标注 62">
                <a:extLst>
                  <a:ext uri="{FF2B5EF4-FFF2-40B4-BE49-F238E27FC236}">
                    <a16:creationId xmlns:a16="http://schemas.microsoft.com/office/drawing/2014/main" id="{DDFDE78D-2A80-D04B-B93B-BBCFA7C9C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49" y="5494701"/>
                <a:ext cx="3424820" cy="636852"/>
              </a:xfrm>
              <a:prstGeom prst="wedgeRoundRectCallout">
                <a:avLst>
                  <a:gd name="adj1" fmla="val 28014"/>
                  <a:gd name="adj2" fmla="val -95726"/>
                  <a:gd name="adj3" fmla="val 16667"/>
                </a:avLst>
              </a:prstGeom>
              <a:blipFill>
                <a:blip r:embed="rId15"/>
                <a:stretch>
                  <a:fillRect l="-368" r="-1471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圆角矩形标注 63">
                <a:extLst>
                  <a:ext uri="{FF2B5EF4-FFF2-40B4-BE49-F238E27FC236}">
                    <a16:creationId xmlns:a16="http://schemas.microsoft.com/office/drawing/2014/main" xmlns="" id="{16CAA559-3576-354F-8C76-57594DAF84CC}"/>
                  </a:ext>
                </a:extLst>
              </p:cNvPr>
              <p:cNvSpPr/>
              <p:nvPr/>
            </p:nvSpPr>
            <p:spPr>
              <a:xfrm>
                <a:off x="8552050" y="3382742"/>
                <a:ext cx="3027539" cy="1256275"/>
              </a:xfrm>
              <a:prstGeom prst="wedgeRoundRectCallout">
                <a:avLst>
                  <a:gd name="adj1" fmla="val -85623"/>
                  <a:gd name="adj2" fmla="val 12275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A random walk chooses one of 4 out-neighbors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000" dirty="0">
                    <a:solidFill>
                      <a:srgbClr val="C00000"/>
                    </a:solidFill>
                  </a:rPr>
                  <a:t> probability</a:t>
                </a:r>
                <a:endParaRPr kumimoji="1"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圆角矩形标注 63">
                <a:extLst>
                  <a:ext uri="{FF2B5EF4-FFF2-40B4-BE49-F238E27FC236}">
                    <a16:creationId xmlns:a16="http://schemas.microsoft.com/office/drawing/2014/main" id="{16CAA559-3576-354F-8C76-57594DAF8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050" y="3382742"/>
                <a:ext cx="3027539" cy="1256275"/>
              </a:xfrm>
              <a:prstGeom prst="wedgeRoundRectCallout">
                <a:avLst>
                  <a:gd name="adj1" fmla="val -85623"/>
                  <a:gd name="adj2" fmla="val 12275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EEA673D5-89AA-3041-9C2C-C6C237989B3C}"/>
              </a:ext>
            </a:extLst>
          </p:cNvPr>
          <p:cNvGrpSpPr/>
          <p:nvPr/>
        </p:nvGrpSpPr>
        <p:grpSpPr>
          <a:xfrm>
            <a:off x="5963438" y="3751505"/>
            <a:ext cx="1460393" cy="2566069"/>
            <a:chOff x="5963438" y="3603347"/>
            <a:chExt cx="1460393" cy="256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1">
                  <a:extLst>
                    <a:ext uri="{FF2B5EF4-FFF2-40B4-BE49-F238E27FC236}">
                      <a16:creationId xmlns:a16="http://schemas.microsoft.com/office/drawing/2014/main" xmlns="" id="{0FF16612-BD1E-B549-BBB9-46CE407CB906}"/>
                    </a:ext>
                  </a:extLst>
                </p:cNvPr>
                <p:cNvSpPr txBox="1"/>
                <p:nvPr/>
              </p:nvSpPr>
              <p:spPr>
                <a:xfrm>
                  <a:off x="5963438" y="3603347"/>
                  <a:ext cx="1460393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×1.0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1" name="TextBox 11">
                  <a:extLst>
                    <a:ext uri="{FF2B5EF4-FFF2-40B4-BE49-F238E27FC236}">
                      <a16:creationId xmlns:a16="http://schemas.microsoft.com/office/drawing/2014/main" id="{0FF16612-BD1E-B549-BBB9-46CE407CB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3438" y="3603347"/>
                  <a:ext cx="1460393" cy="668516"/>
                </a:xfrm>
                <a:prstGeom prst="rect">
                  <a:avLst/>
                </a:prstGeom>
                <a:blipFill>
                  <a:blip r:embed="rId1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1">
                  <a:extLst>
                    <a:ext uri="{FF2B5EF4-FFF2-40B4-BE49-F238E27FC236}">
                      <a16:creationId xmlns:a16="http://schemas.microsoft.com/office/drawing/2014/main" xmlns="" id="{9B36C9EA-98E4-3642-96C0-29D43493870F}"/>
                    </a:ext>
                  </a:extLst>
                </p:cNvPr>
                <p:cNvSpPr txBox="1"/>
                <p:nvPr/>
              </p:nvSpPr>
              <p:spPr>
                <a:xfrm>
                  <a:off x="5963438" y="4256769"/>
                  <a:ext cx="1394929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×1.0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6" name="TextBox 11">
                  <a:extLst>
                    <a:ext uri="{FF2B5EF4-FFF2-40B4-BE49-F238E27FC236}">
                      <a16:creationId xmlns:a16="http://schemas.microsoft.com/office/drawing/2014/main" id="{9B36C9EA-98E4-3642-96C0-29D434938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3438" y="4256769"/>
                  <a:ext cx="1394929" cy="668516"/>
                </a:xfrm>
                <a:prstGeom prst="rect">
                  <a:avLst/>
                </a:prstGeom>
                <a:blipFill>
                  <a:blip r:embed="rId18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11">
                  <a:extLst>
                    <a:ext uri="{FF2B5EF4-FFF2-40B4-BE49-F238E27FC236}">
                      <a16:creationId xmlns:a16="http://schemas.microsoft.com/office/drawing/2014/main" xmlns="" id="{E51D8450-D782-5840-B851-4D0332AD01E4}"/>
                    </a:ext>
                  </a:extLst>
                </p:cNvPr>
                <p:cNvSpPr txBox="1"/>
                <p:nvPr/>
              </p:nvSpPr>
              <p:spPr>
                <a:xfrm>
                  <a:off x="5963439" y="4878835"/>
                  <a:ext cx="1394928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×1.0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7" name="TextBox 11">
                  <a:extLst>
                    <a:ext uri="{FF2B5EF4-FFF2-40B4-BE49-F238E27FC236}">
                      <a16:creationId xmlns:a16="http://schemas.microsoft.com/office/drawing/2014/main" id="{E51D8450-D782-5840-B851-4D0332AD0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3439" y="4878835"/>
                  <a:ext cx="1394928" cy="668516"/>
                </a:xfrm>
                <a:prstGeom prst="rect">
                  <a:avLst/>
                </a:prstGeom>
                <a:blipFill>
                  <a:blip r:embed="rId1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1">
                  <a:extLst>
                    <a:ext uri="{FF2B5EF4-FFF2-40B4-BE49-F238E27FC236}">
                      <a16:creationId xmlns:a16="http://schemas.microsoft.com/office/drawing/2014/main" xmlns="" id="{AB30BDC0-2B3C-5648-8F53-94132238A6B4}"/>
                    </a:ext>
                  </a:extLst>
                </p:cNvPr>
                <p:cNvSpPr txBox="1"/>
                <p:nvPr/>
              </p:nvSpPr>
              <p:spPr>
                <a:xfrm>
                  <a:off x="5963439" y="5500900"/>
                  <a:ext cx="1394928" cy="668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AU" altLang="zh-CN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×1.0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8" name="TextBox 11">
                  <a:extLst>
                    <a:ext uri="{FF2B5EF4-FFF2-40B4-BE49-F238E27FC236}">
                      <a16:creationId xmlns:a16="http://schemas.microsoft.com/office/drawing/2014/main" id="{AB30BDC0-2B3C-5648-8F53-94132238A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3439" y="5500900"/>
                  <a:ext cx="1394928" cy="668516"/>
                </a:xfrm>
                <a:prstGeom prst="rect">
                  <a:avLst/>
                </a:prstGeom>
                <a:blipFill>
                  <a:blip r:embed="rId18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圆角矩形标注 71">
            <a:extLst>
              <a:ext uri="{FF2B5EF4-FFF2-40B4-BE49-F238E27FC236}">
                <a16:creationId xmlns:a16="http://schemas.microsoft.com/office/drawing/2014/main" xmlns="" id="{15CF1BB9-D9F5-B548-AC7D-162765D60A6C}"/>
              </a:ext>
            </a:extLst>
          </p:cNvPr>
          <p:cNvSpPr/>
          <p:nvPr/>
        </p:nvSpPr>
        <p:spPr>
          <a:xfrm>
            <a:off x="272432" y="3775745"/>
            <a:ext cx="2226602" cy="1034770"/>
          </a:xfrm>
          <a:prstGeom prst="wedgeRoundRectCallout">
            <a:avLst>
              <a:gd name="adj1" fmla="val 79996"/>
              <a:gd name="adj2" fmla="val 5189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The amount of information that propagates to itself.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圆角矩形标注 73">
                <a:extLst>
                  <a:ext uri="{FF2B5EF4-FFF2-40B4-BE49-F238E27FC236}">
                    <a16:creationId xmlns:a16="http://schemas.microsoft.com/office/drawing/2014/main" xmlns="" id="{CCAB48FB-554A-CD4A-BCA2-4999495599B2}"/>
                  </a:ext>
                </a:extLst>
              </p:cNvPr>
              <p:cNvSpPr/>
              <p:nvPr/>
            </p:nvSpPr>
            <p:spPr>
              <a:xfrm>
                <a:off x="8498543" y="4884963"/>
                <a:ext cx="3454078" cy="949022"/>
              </a:xfrm>
              <a:prstGeom prst="wedgeRoundRectCallout">
                <a:avLst>
                  <a:gd name="adj1" fmla="val -78580"/>
                  <a:gd name="adj2" fmla="val -15596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The amount of information that pushes to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’s out-neighbors for further propagation.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圆角矩形标注 73">
                <a:extLst>
                  <a:ext uri="{FF2B5EF4-FFF2-40B4-BE49-F238E27FC236}">
                    <a16:creationId xmlns:a16="http://schemas.microsoft.com/office/drawing/2014/main" id="{CCAB48FB-554A-CD4A-BCA2-499949559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543" y="4884963"/>
                <a:ext cx="3454078" cy="949022"/>
              </a:xfrm>
              <a:prstGeom prst="wedgeRoundRectCallout">
                <a:avLst>
                  <a:gd name="adj1" fmla="val -78580"/>
                  <a:gd name="adj2" fmla="val -15596"/>
                  <a:gd name="adj3" fmla="val 16667"/>
                </a:avLst>
              </a:prstGeom>
              <a:blipFill>
                <a:blip r:embed="rId20"/>
                <a:stretch>
                  <a:fillRect r="-282" b="-78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圆角矩形标注 76">
            <a:extLst>
              <a:ext uri="{FF2B5EF4-FFF2-40B4-BE49-F238E27FC236}">
                <a16:creationId xmlns:a16="http://schemas.microsoft.com/office/drawing/2014/main" xmlns="" id="{1DEC5D6E-F578-9745-BCB3-91F1F0AA8D28}"/>
              </a:ext>
            </a:extLst>
          </p:cNvPr>
          <p:cNvSpPr/>
          <p:nvPr/>
        </p:nvSpPr>
        <p:spPr>
          <a:xfrm>
            <a:off x="7814876" y="3460384"/>
            <a:ext cx="4184096" cy="697762"/>
          </a:xfrm>
          <a:prstGeom prst="wedgeRoundRectCallout">
            <a:avLst>
              <a:gd name="adj1" fmla="val -9401"/>
              <a:gd name="adj2" fmla="val 15162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</a:rPr>
              <a:t>Residue: </a:t>
            </a:r>
            <a:r>
              <a:rPr kumimoji="1" lang="en-US" altLang="zh-CN" sz="2000" dirty="0">
                <a:solidFill>
                  <a:schemeClr val="tx1"/>
                </a:solidFill>
              </a:rPr>
              <a:t>the amount of information for further propagation.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42E3FBB5-5BBF-6540-979A-FAE34FAF6421}"/>
              </a:ext>
            </a:extLst>
          </p:cNvPr>
          <p:cNvSpPr/>
          <p:nvPr/>
        </p:nvSpPr>
        <p:spPr>
          <a:xfrm>
            <a:off x="5251287" y="3741149"/>
            <a:ext cx="2119038" cy="25764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圆角矩形标注 47">
                <a:extLst>
                  <a:ext uri="{FF2B5EF4-FFF2-40B4-BE49-F238E27FC236}">
                    <a16:creationId xmlns:a16="http://schemas.microsoft.com/office/drawing/2014/main" xmlns="" id="{3AF13B77-3548-9840-8070-CE5A1286A8A1}"/>
                  </a:ext>
                </a:extLst>
              </p:cNvPr>
              <p:cNvSpPr/>
              <p:nvPr/>
            </p:nvSpPr>
            <p:spPr>
              <a:xfrm>
                <a:off x="2593527" y="3260624"/>
                <a:ext cx="2612330" cy="778530"/>
              </a:xfrm>
              <a:prstGeom prst="wedgeRoundRectCallout">
                <a:avLst>
                  <a:gd name="adj1" fmla="val 18029"/>
                  <a:gd name="adj2" fmla="val 139208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Initially, the amount of information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has is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1.0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圆角矩形标注 47">
                <a:extLst>
                  <a:ext uri="{FF2B5EF4-FFF2-40B4-BE49-F238E27FC236}">
                    <a16:creationId xmlns:a16="http://schemas.microsoft.com/office/drawing/2014/main" id="{3AF13B77-3548-9840-8070-CE5A1286A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527" y="3260624"/>
                <a:ext cx="2612330" cy="778530"/>
              </a:xfrm>
              <a:prstGeom prst="wedgeRoundRectCallout">
                <a:avLst>
                  <a:gd name="adj1" fmla="val 18029"/>
                  <a:gd name="adj2" fmla="val 139208"/>
                  <a:gd name="adj3" fmla="val 16667"/>
                </a:avLst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圆角矩形标注 75">
            <a:extLst>
              <a:ext uri="{FF2B5EF4-FFF2-40B4-BE49-F238E27FC236}">
                <a16:creationId xmlns:a16="http://schemas.microsoft.com/office/drawing/2014/main" xmlns="" id="{F7444741-50C1-D744-AA00-C8A0AC41F091}"/>
              </a:ext>
            </a:extLst>
          </p:cNvPr>
          <p:cNvSpPr/>
          <p:nvPr/>
        </p:nvSpPr>
        <p:spPr>
          <a:xfrm>
            <a:off x="220845" y="5312813"/>
            <a:ext cx="2627957" cy="636852"/>
          </a:xfrm>
          <a:prstGeom prst="wedgeRoundRectCallout">
            <a:avLst>
              <a:gd name="adj1" fmla="val -27611"/>
              <a:gd name="adj2" fmla="val -12061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</a:rPr>
              <a:t>Reserve: </a:t>
            </a:r>
            <a:r>
              <a:rPr kumimoji="1" lang="en-US" altLang="zh-CN" sz="2000" dirty="0">
                <a:solidFill>
                  <a:schemeClr val="tx1"/>
                </a:solidFill>
              </a:rPr>
              <a:t>cannot be propagated any more. 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圆角矩形标注 32">
                <a:extLst>
                  <a:ext uri="{FF2B5EF4-FFF2-40B4-BE49-F238E27FC236}">
                    <a16:creationId xmlns:a16="http://schemas.microsoft.com/office/drawing/2014/main" xmlns="" id="{45CD08A4-F6FD-C347-AAE7-A021D743E77C}"/>
                  </a:ext>
                </a:extLst>
              </p:cNvPr>
              <p:cNvSpPr/>
              <p:nvPr/>
            </p:nvSpPr>
            <p:spPr>
              <a:xfrm>
                <a:off x="6468786" y="2486936"/>
                <a:ext cx="2580184" cy="757872"/>
              </a:xfrm>
              <a:prstGeom prst="wedgeRoundRectCallout">
                <a:avLst>
                  <a:gd name="adj1" fmla="val -29142"/>
                  <a:gd name="adj2" fmla="val 8049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One </a:t>
                </a:r>
                <a:r>
                  <a:rPr kumimoji="1" lang="en-US" altLang="zh-CN" b="1" u="sng" dirty="0">
                    <a:solidFill>
                      <a:schemeClr val="tx1"/>
                    </a:solidFill>
                  </a:rPr>
                  <a:t>forward push operation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at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圆角矩形标注 32">
                <a:extLst>
                  <a:ext uri="{FF2B5EF4-FFF2-40B4-BE49-F238E27FC236}">
                    <a16:creationId xmlns:a16="http://schemas.microsoft.com/office/drawing/2014/main" id="{45CD08A4-F6FD-C347-AAE7-A021D743E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86" y="2486936"/>
                <a:ext cx="2580184" cy="757872"/>
              </a:xfrm>
              <a:prstGeom prst="wedgeRoundRectCallout">
                <a:avLst>
                  <a:gd name="adj1" fmla="val -29142"/>
                  <a:gd name="adj2" fmla="val 80492"/>
                  <a:gd name="adj3" fmla="val 16667"/>
                </a:avLst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xmlns="" id="{36F09C21-31B1-564D-BD4C-3AC7CE9EE437}"/>
                  </a:ext>
                </a:extLst>
              </p:cNvPr>
              <p:cNvSpPr/>
              <p:nvPr/>
            </p:nvSpPr>
            <p:spPr>
              <a:xfrm>
                <a:off x="546574" y="6451963"/>
                <a:ext cx="47257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termination probability for random walks.</a:t>
                </a:r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36F09C21-31B1-564D-BD4C-3AC7CE9EE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4" y="6451963"/>
                <a:ext cx="4725728" cy="369332"/>
              </a:xfrm>
              <a:prstGeom prst="rect">
                <a:avLst/>
              </a:prstGeom>
              <a:blipFill>
                <a:blip r:embed="rId23"/>
                <a:stretch>
                  <a:fillRect l="-1072" t="-6667" r="-804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2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63" grpId="1" animBg="1"/>
      <p:bldP spid="63" grpId="2" animBg="1"/>
      <p:bldP spid="64" grpId="0" animBg="1"/>
      <p:bldP spid="64" grpId="1" animBg="1"/>
      <p:bldP spid="72" grpId="0" animBg="1"/>
      <p:bldP spid="74" grpId="0" animBg="1"/>
      <p:bldP spid="77" grpId="0" animBg="1"/>
      <p:bldP spid="75" grpId="0" animBg="1"/>
      <p:bldP spid="48" grpId="0" animBg="1"/>
      <p:bldP spid="48" grpId="1" animBg="1"/>
      <p:bldP spid="76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A4CEB8-6F81-904F-8774-0AAFFC58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prstClr val="black"/>
                </a:solidFill>
              </a:rPr>
              <a:t>Forward Search </a:t>
            </a:r>
            <a:r>
              <a:rPr kumimoji="1" lang="en-US" altLang="zh-CN" sz="2400" dirty="0">
                <a:solidFill>
                  <a:prstClr val="black"/>
                </a:solidFill>
              </a:rPr>
              <a:t>[Andersen et al. 2007]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E14791FA-81AE-7649-ACE5-61562BDB7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3613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Forward Search [Andersen et al. 2007]:</a:t>
                </a:r>
              </a:p>
              <a:p>
                <a:pPr lvl="1"/>
                <a:r>
                  <a:rPr lang="en-US" altLang="zh-CN" dirty="0"/>
                  <a:t>Basic idea:</a:t>
                </a:r>
              </a:p>
              <a:p>
                <a:pPr lvl="2"/>
                <a:r>
                  <a:rPr lang="en-US" altLang="zh-CN" dirty="0"/>
                  <a:t>Performs 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 number of forward push operations</a:t>
                </a:r>
                <a:r>
                  <a:rPr lang="en-US" altLang="zh-CN" dirty="0"/>
                  <a:t> by propagating the information from the source node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to all the nodes in the graph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For each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, it maintains </a:t>
                </a:r>
                <a:r>
                  <a:rPr lang="en-US" altLang="zh-CN" dirty="0"/>
                  <a:t>a </a:t>
                </a:r>
                <a:r>
                  <a:rPr lang="en-US" altLang="zh-CN" i="1" dirty="0">
                    <a:solidFill>
                      <a:srgbClr val="0D14FF"/>
                    </a:solidFill>
                  </a:rPr>
                  <a:t>reserve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 and  </a:t>
                </a:r>
                <a:r>
                  <a:rPr lang="en-US" altLang="zh-CN" i="1" dirty="0">
                    <a:solidFill>
                      <a:srgbClr val="0D14FF"/>
                    </a:solidFill>
                  </a:rPr>
                  <a:t>residue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endParaRPr lang="en-US" altLang="zh-CN" i="1" dirty="0">
                  <a:solidFill>
                    <a:srgbClr val="0D14FF"/>
                  </a:solidFill>
                </a:endParaRPr>
              </a:p>
              <a:p>
                <a:pPr lvl="2"/>
                <a:r>
                  <a:rPr lang="en-US" altLang="zh-CN" dirty="0">
                    <a:solidFill>
                      <a:srgbClr val="3334FF"/>
                    </a:solidFill>
                  </a:rPr>
                  <a:t>Reserve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3334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3334FF"/>
                    </a:solidFill>
                  </a:rPr>
                  <a:t>: </a:t>
                </a:r>
              </a:p>
              <a:p>
                <a:pPr lvl="3"/>
                <a:r>
                  <a:rPr lang="en-US" altLang="zh-CN" dirty="0"/>
                  <a:t>the amount of information that has been propagated to </a:t>
                </a:r>
                <a:r>
                  <a:rPr lang="en-US" altLang="zh-CN" i="1" dirty="0"/>
                  <a:t>v </a:t>
                </a:r>
                <a:r>
                  <a:rPr lang="en-US" altLang="zh-CN" dirty="0"/>
                  <a:t>from node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pPr lvl="3"/>
                <a:r>
                  <a:rPr lang="en-US" altLang="zh-CN" u="sng" dirty="0"/>
                  <a:t>Cannot be propagated anymore</a:t>
                </a:r>
                <a:r>
                  <a:rPr lang="en-US" altLang="zh-CN" dirty="0"/>
                  <a:t>.</a:t>
                </a:r>
                <a:endParaRPr lang="en-US" altLang="zh-CN" i="1" dirty="0"/>
              </a:p>
              <a:p>
                <a:pPr lvl="2"/>
                <a:r>
                  <a:rPr lang="en-US" altLang="zh-CN" dirty="0">
                    <a:solidFill>
                      <a:srgbClr val="3334FF"/>
                    </a:solidFill>
                  </a:rPr>
                  <a:t>Residue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3334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3334FF"/>
                    </a:solidFill>
                  </a:rPr>
                  <a:t>: </a:t>
                </a:r>
              </a:p>
              <a:p>
                <a:pPr lvl="3"/>
                <a:r>
                  <a:rPr lang="en-US" altLang="zh-CN" dirty="0"/>
                  <a:t>the amount of information temporarily held by node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i="1" dirty="0"/>
                  <a:t>, </a:t>
                </a:r>
                <a:r>
                  <a:rPr lang="en-US" altLang="zh-CN" dirty="0"/>
                  <a:t>but not propagated to its out-neighbors yet</a:t>
                </a:r>
                <a:r>
                  <a:rPr lang="en-US" altLang="zh-CN" i="1" dirty="0"/>
                  <a:t>. </a:t>
                </a:r>
              </a:p>
              <a:p>
                <a:pPr lvl="3"/>
                <a:r>
                  <a:rPr lang="en-US" altLang="zh-CN" u="sng" dirty="0"/>
                  <a:t>Waiting for further propagation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4791FA-81AE-7649-ACE5-61562BDB7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36135"/>
              </a:xfrm>
              <a:blipFill>
                <a:blip r:embed="rId3"/>
                <a:stretch>
                  <a:fillRect l="-965" t="-2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EACAD96-2402-E644-95CB-D912F390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16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Problem definition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Existing technique</a:t>
            </a:r>
          </a:p>
          <a:p>
            <a:r>
              <a:rPr kumimoji="1" lang="en-US" altLang="zh-CN" sz="3200" dirty="0"/>
              <a:t>Proposed method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CN" altLang="en-US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011BA5E-314B-A443-AFFE-34E89986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4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920AF0-EEB7-A34B-8A27-24410A5D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" y="142977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Proposed method:</a:t>
            </a:r>
            <a:r>
              <a:rPr kumimoji="1" lang="en-US" altLang="zh-CN" i="1" dirty="0"/>
              <a:t> </a:t>
            </a:r>
            <a:r>
              <a:rPr kumimoji="1" lang="en-US" altLang="zh-CN" i="1" dirty="0" err="1"/>
              <a:t>ResAcc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1E28957-447C-0840-B760-D1A735DD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Our method is based on two intuitions</a:t>
            </a:r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Residue Accumulation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endParaRPr kumimoji="1" lang="en-US" altLang="zh-CN" dirty="0"/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Cutting-loop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4C57FC-2001-7F43-9947-D06A828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xmlns="" id="{181A8940-39AB-3C46-A8BC-A957248D1760}"/>
              </a:ext>
            </a:extLst>
          </p:cNvPr>
          <p:cNvSpPr/>
          <p:nvPr/>
        </p:nvSpPr>
        <p:spPr>
          <a:xfrm>
            <a:off x="3748934" y="2982826"/>
            <a:ext cx="4459330" cy="824572"/>
          </a:xfrm>
          <a:prstGeom prst="wedgeRoundRectCallout">
            <a:avLst>
              <a:gd name="adj1" fmla="val -31102"/>
              <a:gd name="adj2" fmla="val -9177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</a:rPr>
              <a:t>avoids</a:t>
            </a:r>
            <a:r>
              <a:rPr kumimoji="1" lang="en-US" altLang="zh-CN" sz="2000" dirty="0">
                <a:solidFill>
                  <a:schemeClr val="tx1"/>
                </a:solidFill>
              </a:rPr>
              <a:t> the </a:t>
            </a:r>
            <a:r>
              <a:rPr kumimoji="1" lang="en-US" altLang="zh-CN" sz="2000" dirty="0">
                <a:solidFill>
                  <a:srgbClr val="C00000"/>
                </a:solidFill>
              </a:rPr>
              <a:t>redundant</a:t>
            </a:r>
            <a:r>
              <a:rPr kumimoji="1" lang="en-US" altLang="zh-CN" sz="2000" dirty="0">
                <a:solidFill>
                  <a:schemeClr val="tx1"/>
                </a:solidFill>
              </a:rPr>
              <a:t> forward push operations, reducing the time cost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标注 5">
                <a:extLst>
                  <a:ext uri="{FF2B5EF4-FFF2-40B4-BE49-F238E27FC236}">
                    <a16:creationId xmlns:a16="http://schemas.microsoft.com/office/drawing/2014/main" xmlns="" id="{335DE3C9-FDC7-BE4F-9D22-DF24589054BC}"/>
                  </a:ext>
                </a:extLst>
              </p:cNvPr>
              <p:cNvSpPr/>
              <p:nvPr/>
            </p:nvSpPr>
            <p:spPr>
              <a:xfrm>
                <a:off x="2520590" y="4518699"/>
                <a:ext cx="4587346" cy="1333461"/>
              </a:xfrm>
              <a:prstGeom prst="wedgeRoundRectCallout">
                <a:avLst>
                  <a:gd name="adj1" fmla="val -34173"/>
                  <a:gd name="adj2" fmla="val -958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C00000"/>
                    </a:solidFill>
                  </a:rPr>
                  <a:t>Reduces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the number of push operations triggered by the source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(due to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a loop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involving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)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圆角矩形标注 5">
                <a:extLst>
                  <a:ext uri="{FF2B5EF4-FFF2-40B4-BE49-F238E27FC236}">
                    <a16:creationId xmlns:a16="http://schemas.microsoft.com/office/drawing/2014/main" id="{335DE3C9-FDC7-BE4F-9D22-DF2458905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90" y="4518699"/>
                <a:ext cx="4587346" cy="1333461"/>
              </a:xfrm>
              <a:prstGeom prst="wedgeRoundRectCallout">
                <a:avLst>
                  <a:gd name="adj1" fmla="val -34173"/>
                  <a:gd name="adj2" fmla="val -9585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>
            <a:extLst>
              <a:ext uri="{FF2B5EF4-FFF2-40B4-BE49-F238E27FC236}">
                <a16:creationId xmlns:a16="http://schemas.microsoft.com/office/drawing/2014/main" xmlns="" id="{FCE6D264-04B6-2942-8782-E11C31BD49C1}"/>
              </a:ext>
            </a:extLst>
          </p:cNvPr>
          <p:cNvSpPr/>
          <p:nvPr/>
        </p:nvSpPr>
        <p:spPr>
          <a:xfrm>
            <a:off x="609600" y="2292096"/>
            <a:ext cx="682752" cy="33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标注 7">
            <a:extLst>
              <a:ext uri="{FF2B5EF4-FFF2-40B4-BE49-F238E27FC236}">
                <a16:creationId xmlns:a16="http://schemas.microsoft.com/office/drawing/2014/main" xmlns="" id="{271EA226-893E-974A-88B9-C8688EDCCAE7}"/>
              </a:ext>
            </a:extLst>
          </p:cNvPr>
          <p:cNvSpPr/>
          <p:nvPr/>
        </p:nvSpPr>
        <p:spPr>
          <a:xfrm>
            <a:off x="7205472" y="981855"/>
            <a:ext cx="4267200" cy="1687539"/>
          </a:xfrm>
          <a:prstGeom prst="wedgeRoundRectCallout">
            <a:avLst>
              <a:gd name="adj1" fmla="val -38762"/>
              <a:gd name="adj2" fmla="val 659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</a:rPr>
              <a:t>Accumulates the residue</a:t>
            </a:r>
            <a:r>
              <a:rPr kumimoji="1" lang="en-US" altLang="zh-CN" sz="2000" dirty="0">
                <a:solidFill>
                  <a:schemeClr val="tx1"/>
                </a:solidFill>
              </a:rPr>
              <a:t> of a node to a larger value.</a:t>
            </a:r>
            <a:r>
              <a:rPr lang="en-US" altLang="zh-CN" sz="2000" dirty="0">
                <a:solidFill>
                  <a:schemeClr val="tx1"/>
                </a:solidFill>
              </a:rPr>
              <a:t/>
            </a: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en-US" altLang="zh-CN" sz="2000" dirty="0">
                <a:solidFill>
                  <a:schemeClr val="tx1"/>
                </a:solidFill>
              </a:rPr>
              <a:t>    Thus, perform </a:t>
            </a:r>
            <a:r>
              <a:rPr lang="en-US" altLang="zh-CN" sz="2000" dirty="0">
                <a:solidFill>
                  <a:srgbClr val="C00000"/>
                </a:solidFill>
              </a:rPr>
              <a:t>ONE</a:t>
            </a:r>
            <a:r>
              <a:rPr lang="en-US" altLang="zh-CN" sz="2000" dirty="0">
                <a:solidFill>
                  <a:schemeClr val="tx1"/>
                </a:solidFill>
              </a:rPr>
              <a:t> push operation using this "accumulated" large residue value.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xmlns="" id="{8800DFB3-6CC5-1245-AC22-AC7F80FCBDBD}"/>
                  </a:ext>
                </a:extLst>
              </p:cNvPr>
              <p:cNvSpPr/>
              <p:nvPr/>
            </p:nvSpPr>
            <p:spPr>
              <a:xfrm>
                <a:off x="8208264" y="4262331"/>
                <a:ext cx="3264408" cy="931317"/>
              </a:xfrm>
              <a:prstGeom prst="wedgeRoundRectCallout">
                <a:avLst>
                  <a:gd name="adj1" fmla="val -79252"/>
                  <a:gd name="adj2" fmla="val 38150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C00000"/>
                    </a:solidFill>
                  </a:rPr>
                  <a:t>Perform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push operation at source node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only once</a:t>
                </a:r>
                <a:endParaRPr kumimoji="1"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8800DFB3-6CC5-1245-AC22-AC7F80FCB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264" y="4262331"/>
                <a:ext cx="3264408" cy="931317"/>
              </a:xfrm>
              <a:prstGeom prst="wedgeRoundRectCallout">
                <a:avLst>
                  <a:gd name="adj1" fmla="val -79252"/>
                  <a:gd name="adj2" fmla="val 38150"/>
                  <a:gd name="adj3" fmla="val 16667"/>
                </a:avLst>
              </a:prstGeom>
              <a:blipFill>
                <a:blip r:embed="rId4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97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Introduction</a:t>
            </a:r>
          </a:p>
          <a:p>
            <a:r>
              <a:rPr kumimoji="1" lang="en-US" altLang="zh-CN" sz="3200" dirty="0"/>
              <a:t>Problem definition</a:t>
            </a:r>
          </a:p>
          <a:p>
            <a:r>
              <a:rPr kumimoji="1" lang="en-US" altLang="zh-CN" sz="3200" dirty="0"/>
              <a:t>Existing technique</a:t>
            </a:r>
            <a:endParaRPr kumimoji="1" lang="en-US" altLang="zh-CN" sz="3200" b="1" dirty="0"/>
          </a:p>
          <a:p>
            <a:r>
              <a:rPr kumimoji="1" lang="en-US" altLang="zh-CN" sz="3200" dirty="0"/>
              <a:t>Proposed method</a:t>
            </a:r>
          </a:p>
          <a:p>
            <a:r>
              <a:rPr kumimoji="1" lang="en-US" altLang="zh-CN" sz="3200" dirty="0"/>
              <a:t>Experiment</a:t>
            </a:r>
          </a:p>
          <a:p>
            <a:r>
              <a:rPr kumimoji="1" lang="en-US" altLang="zh-CN" sz="3200" dirty="0"/>
              <a:t>Conclusion</a:t>
            </a:r>
            <a:endParaRPr kumimoji="1"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BFE153B-78EB-0843-80A0-87F06363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04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组合 232">
            <a:extLst>
              <a:ext uri="{FF2B5EF4-FFF2-40B4-BE49-F238E27FC236}">
                <a16:creationId xmlns:a16="http://schemas.microsoft.com/office/drawing/2014/main" xmlns="" id="{A27B42A7-5E7E-B84B-9FC7-F3D72BC496C2}"/>
              </a:ext>
            </a:extLst>
          </p:cNvPr>
          <p:cNvGrpSpPr/>
          <p:nvPr/>
        </p:nvGrpSpPr>
        <p:grpSpPr>
          <a:xfrm>
            <a:off x="3283854" y="3079683"/>
            <a:ext cx="3545490" cy="3210462"/>
            <a:chOff x="3296834" y="3083073"/>
            <a:chExt cx="3545490" cy="32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xmlns="" id="{416BE971-501A-5346-A4D0-3325FB3AA38E}"/>
                    </a:ext>
                  </a:extLst>
                </p:cNvPr>
                <p:cNvSpPr/>
                <p:nvPr/>
              </p:nvSpPr>
              <p:spPr>
                <a:xfrm>
                  <a:off x="3629066" y="3565774"/>
                  <a:ext cx="432000" cy="432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416BE971-501A-5346-A4D0-3325FB3AA3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066" y="3565774"/>
                  <a:ext cx="432000" cy="432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CCE523BE-FEA8-954D-8AED-55C5463AB351}"/>
                </a:ext>
              </a:extLst>
            </p:cNvPr>
            <p:cNvGrpSpPr/>
            <p:nvPr/>
          </p:nvGrpSpPr>
          <p:grpSpPr>
            <a:xfrm>
              <a:off x="3502970" y="5276712"/>
              <a:ext cx="613004" cy="524480"/>
              <a:chOff x="2416017" y="4927320"/>
              <a:chExt cx="613004" cy="52448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xmlns="" id="{A1244722-1A91-2B4C-BBEA-E937F7D5B65D}"/>
                      </a:ext>
                    </a:extLst>
                  </p:cNvPr>
                  <p:cNvSpPr txBox="1"/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A1244722-1A91-2B4C-BBEA-E937F7D5B6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38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10447DAF-A37B-774A-A111-426FD100A77C}"/>
                  </a:ext>
                </a:extLst>
              </p:cNvPr>
              <p:cNvSpPr/>
              <p:nvPr/>
            </p:nvSpPr>
            <p:spPr>
              <a:xfrm>
                <a:off x="2527931" y="5019800"/>
                <a:ext cx="432000" cy="432000"/>
              </a:xfrm>
              <a:prstGeom prst="ellips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xmlns="" id="{B3B133D1-BBEB-F241-A61A-095EC462A283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 flipH="1">
              <a:off x="3830884" y="3997774"/>
              <a:ext cx="14182" cy="137141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25757BB5-B928-704F-8D75-ED2F43A12710}"/>
                    </a:ext>
                  </a:extLst>
                </p:cNvPr>
                <p:cNvSpPr txBox="1"/>
                <p:nvPr/>
              </p:nvSpPr>
              <p:spPr>
                <a:xfrm>
                  <a:off x="5817639" y="5311801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5757BB5-B928-704F-8D75-ED2F43A12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639" y="5311801"/>
                  <a:ext cx="613004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0E651A5B-057D-824E-9FB6-520194808B8C}"/>
                </a:ext>
              </a:extLst>
            </p:cNvPr>
            <p:cNvSpPr/>
            <p:nvPr/>
          </p:nvSpPr>
          <p:spPr>
            <a:xfrm>
              <a:off x="5876917" y="5386512"/>
              <a:ext cx="432000" cy="43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xmlns="" id="{3EE61C14-705B-4748-B198-2E95D62E1216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4046884" y="5585192"/>
              <a:ext cx="1830033" cy="1732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xmlns="" id="{8B1407A7-150D-BD41-82A2-CF8FA5192581}"/>
                </a:ext>
              </a:extLst>
            </p:cNvPr>
            <p:cNvCxnSpPr>
              <a:cxnSpLocks/>
              <a:stCxn id="11" idx="0"/>
              <a:endCxn id="8" idx="5"/>
            </p:cNvCxnSpPr>
            <p:nvPr/>
          </p:nvCxnSpPr>
          <p:spPr>
            <a:xfrm flipH="1" flipV="1">
              <a:off x="3997801" y="3934509"/>
              <a:ext cx="2095116" cy="1452003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xmlns="" id="{2C5A616B-3A7C-FB47-BC32-079F35E277B9}"/>
                </a:ext>
              </a:extLst>
            </p:cNvPr>
            <p:cNvCxnSpPr>
              <a:cxnSpLocks/>
              <a:stCxn id="11" idx="0"/>
              <a:endCxn id="14" idx="4"/>
            </p:cNvCxnSpPr>
            <p:nvPr/>
          </p:nvCxnSpPr>
          <p:spPr>
            <a:xfrm flipV="1">
              <a:off x="6092917" y="3997774"/>
              <a:ext cx="7017" cy="138873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xmlns="" id="{FE96660A-A060-C54F-BBF9-1F73E582B5AC}"/>
                </a:ext>
              </a:extLst>
            </p:cNvPr>
            <p:cNvGrpSpPr/>
            <p:nvPr/>
          </p:nvGrpSpPr>
          <p:grpSpPr>
            <a:xfrm>
              <a:off x="5815957" y="3458855"/>
              <a:ext cx="613004" cy="538919"/>
              <a:chOff x="5207313" y="3530696"/>
              <a:chExt cx="613004" cy="538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xmlns="" id="{B377919E-2095-8140-B62B-10E91A1C979E}"/>
                      </a:ext>
                    </a:extLst>
                  </p:cNvPr>
                  <p:cNvSpPr txBox="1"/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B377919E-2095-8140-B62B-10E91A1C97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093F4F99-BD63-3B45-880C-3402D382FC46}"/>
                  </a:ext>
                </a:extLst>
              </p:cNvPr>
              <p:cNvSpPr/>
              <p:nvPr/>
            </p:nvSpPr>
            <p:spPr>
              <a:xfrm>
                <a:off x="5275290" y="3637615"/>
                <a:ext cx="432000" cy="432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xmlns="" id="{6B27D459-A201-5A4D-A6F5-6135267A4FFE}"/>
                </a:ext>
              </a:extLst>
            </p:cNvPr>
            <p:cNvGrpSpPr/>
            <p:nvPr/>
          </p:nvGrpSpPr>
          <p:grpSpPr>
            <a:xfrm>
              <a:off x="3311071" y="3083073"/>
              <a:ext cx="1116305" cy="400110"/>
              <a:chOff x="3335968" y="3179775"/>
              <a:chExt cx="1116305" cy="400110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844AFE5F-3501-2844-9D2B-2B8F92B9FFA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xmlns="" id="{E8227C56-C8E2-FA42-9509-517B9AA5C49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xmlns="" id="{E69E657A-3749-9346-B63C-C3DB8FD96B23}"/>
                </a:ext>
              </a:extLst>
            </p:cNvPr>
            <p:cNvGrpSpPr/>
            <p:nvPr/>
          </p:nvGrpSpPr>
          <p:grpSpPr>
            <a:xfrm>
              <a:off x="3296834" y="5893425"/>
              <a:ext cx="1116305" cy="400110"/>
              <a:chOff x="3335968" y="3179775"/>
              <a:chExt cx="1116305" cy="400110"/>
            </a:xfrm>
          </p:grpSpPr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xmlns="" id="{BE46A428-F9F4-8E44-8F3F-47CAA92186F1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xmlns="" id="{ED3AF152-8929-504E-BA58-63E6A465C56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xmlns="" id="{95BECC01-783E-3344-B3F7-D375C2ABE6CA}"/>
                </a:ext>
              </a:extLst>
            </p:cNvPr>
            <p:cNvGrpSpPr/>
            <p:nvPr/>
          </p:nvGrpSpPr>
          <p:grpSpPr>
            <a:xfrm>
              <a:off x="5564306" y="5885158"/>
              <a:ext cx="1116305" cy="400110"/>
              <a:chOff x="3335968" y="3179775"/>
              <a:chExt cx="1116305" cy="400110"/>
            </a:xfrm>
          </p:grpSpPr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xmlns="" id="{18BA4838-09B6-B842-AF1A-3AFFAAD610FA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xmlns="" id="{DC5A76E6-30B0-E040-89F5-121CBB0FFE5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xmlns="" id="{4FA6EA84-E01A-D849-A42A-59CDA3635275}"/>
                </a:ext>
              </a:extLst>
            </p:cNvPr>
            <p:cNvGrpSpPr/>
            <p:nvPr/>
          </p:nvGrpSpPr>
          <p:grpSpPr>
            <a:xfrm>
              <a:off x="5564306" y="3089059"/>
              <a:ext cx="1278018" cy="400110"/>
              <a:chOff x="3335968" y="3179775"/>
              <a:chExt cx="1278018" cy="400110"/>
            </a:xfrm>
          </p:grpSpPr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xmlns="" id="{02397BA1-9700-7B48-A2FE-F4430A2B7FAF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xmlns="" id="{98467959-E7CB-2F4E-A790-FF34D900B1E3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705628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873E33-F9AA-FC48-998C-DE981CE0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26" y="-10086"/>
            <a:ext cx="7797224" cy="1002085"/>
          </a:xfrm>
        </p:spPr>
        <p:txBody>
          <a:bodyPr>
            <a:normAutofit/>
          </a:bodyPr>
          <a:lstStyle/>
          <a:p>
            <a:r>
              <a:rPr kumimoji="1" lang="en-US" altLang="zh-CN" sz="4000" dirty="0"/>
              <a:t>Intuition (</a:t>
            </a:r>
            <a:r>
              <a:rPr kumimoji="1" lang="en-US" altLang="zh-CN" sz="4000" dirty="0" err="1"/>
              <a:t>i</a:t>
            </a:r>
            <a:r>
              <a:rPr kumimoji="1" lang="en-US" altLang="zh-CN" sz="4000" dirty="0"/>
              <a:t>): Residue Accumulation</a:t>
            </a:r>
            <a:endParaRPr kumimoji="1"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00B0BA1-E0C3-1940-A800-0EEB3FD9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9161F-3B4F-284D-ABD9-373CEB22BD32}" type="slidenum">
              <a:rPr kumimoji="1" lang="zh-CN" altLang="en-US" smtClean="0"/>
              <a:t>20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21A8E605-E7B5-D040-98D0-21096F87333F}"/>
                  </a:ext>
                </a:extLst>
              </p:cNvPr>
              <p:cNvSpPr txBox="1"/>
              <p:nvPr/>
            </p:nvSpPr>
            <p:spPr>
              <a:xfrm>
                <a:off x="410078" y="6356350"/>
                <a:ext cx="35645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*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000" dirty="0"/>
                  <a:t>: the termination probability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1A8E605-E7B5-D040-98D0-21096F873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8" y="6356350"/>
                <a:ext cx="3564514" cy="400110"/>
              </a:xfrm>
              <a:prstGeom prst="rect">
                <a:avLst/>
              </a:prstGeom>
              <a:blipFill>
                <a:blip r:embed="rId7"/>
                <a:stretch>
                  <a:fillRect l="-1418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xmlns="" id="{583F2BB1-DDCC-4C48-B71C-294B3DED8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8" y="1032490"/>
                <a:ext cx="7562088" cy="157765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kumimoji="1" lang="en-US" altLang="zh-CN" dirty="0"/>
                  <a:t>Forward Search is not efficient </a:t>
                </a:r>
              </a:p>
              <a:p>
                <a:pPr lvl="1"/>
                <a:r>
                  <a:rPr kumimoji="1" lang="en-US" altLang="zh-CN" dirty="0"/>
                  <a:t>since it performs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many redundant push operations</a:t>
                </a:r>
                <a:r>
                  <a:rPr kumimoji="1" lang="en-US" altLang="zh-CN" dirty="0"/>
                  <a:t>.</a:t>
                </a:r>
              </a:p>
              <a:p>
                <a:pPr lvl="1"/>
                <a:r>
                  <a:rPr kumimoji="1" lang="en-US" altLang="zh-CN" dirty="0"/>
                  <a:t>Assume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kumimoji="1" lang="en-US" altLang="zh-CN" dirty="0"/>
                  <a:t>; </a:t>
                </a:r>
              </a:p>
              <a:p>
                <a:pPr lvl="1"/>
                <a:r>
                  <a:rPr kumimoji="1" lang="en-US" altLang="zh-CN" b="1" dirty="0">
                    <a:solidFill>
                      <a:srgbClr val="1F7B00"/>
                    </a:solidFill>
                  </a:rPr>
                  <a:t>Reserve</a:t>
                </a:r>
                <a:r>
                  <a:rPr kumimoji="1" lang="en-US" altLang="zh-CN" dirty="0">
                    <a:solidFill>
                      <a:srgbClr val="0D14FF"/>
                    </a:solidFill>
                  </a:rPr>
                  <a:t> </a:t>
                </a:r>
                <a:r>
                  <a:rPr kumimoji="1" lang="en-US" altLang="zh-CN" dirty="0"/>
                  <a:t>of each node is highlighted in </a:t>
                </a:r>
                <a:r>
                  <a:rPr kumimoji="1" lang="en-US" altLang="zh-CN" b="1" dirty="0">
                    <a:solidFill>
                      <a:srgbClr val="1F7B00"/>
                    </a:solidFill>
                  </a:rPr>
                  <a:t>Green</a:t>
                </a:r>
                <a:r>
                  <a:rPr kumimoji="1" lang="en-US" altLang="zh-CN" dirty="0">
                    <a:solidFill>
                      <a:srgbClr val="0D14FF"/>
                    </a:solidFill>
                  </a:rPr>
                  <a:t>.</a:t>
                </a:r>
              </a:p>
              <a:p>
                <a:pPr lvl="1"/>
                <a:r>
                  <a:rPr lang="en-US" altLang="zh-CN" b="1" dirty="0">
                    <a:solidFill>
                      <a:srgbClr val="3334FF"/>
                    </a:solidFill>
                    <a:ea typeface="Times" charset="0"/>
                    <a:cs typeface="Times" charset="0"/>
                  </a:rPr>
                  <a:t>Residue</a:t>
                </a:r>
                <a:r>
                  <a:rPr lang="en-US" altLang="zh-CN" dirty="0">
                    <a:ea typeface="Times" charset="0"/>
                    <a:cs typeface="Times" charset="0"/>
                  </a:rPr>
                  <a:t> of each node is highlighted in </a:t>
                </a:r>
                <a:r>
                  <a:rPr lang="en-US" altLang="zh-CN" b="1" dirty="0">
                    <a:solidFill>
                      <a:srgbClr val="0D14FF"/>
                    </a:solidFill>
                    <a:ea typeface="Times" charset="0"/>
                    <a:cs typeface="Times" charset="0"/>
                  </a:rPr>
                  <a:t>Blue</a:t>
                </a:r>
                <a:r>
                  <a:rPr lang="en-US" altLang="zh-CN" dirty="0">
                    <a:solidFill>
                      <a:srgbClr val="0D14FF"/>
                    </a:solidFill>
                    <a:ea typeface="Times" charset="0"/>
                    <a:cs typeface="Times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83F2BB1-DDCC-4C48-B71C-294B3DED8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8" y="1032490"/>
                <a:ext cx="7562088" cy="1577653"/>
              </a:xfrm>
              <a:blipFill>
                <a:blip r:embed="rId8"/>
                <a:stretch>
                  <a:fillRect l="-1005" t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xmlns="" id="{C9F8B69E-0886-E740-AFA8-A70E285B3C1F}"/>
                  </a:ext>
                </a:extLst>
              </p:cNvPr>
              <p:cNvSpPr txBox="1"/>
              <p:nvPr/>
            </p:nvSpPr>
            <p:spPr>
              <a:xfrm>
                <a:off x="107577" y="2826143"/>
                <a:ext cx="278182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AU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smtClean="0">
                        <a:solidFill>
                          <a:srgbClr val="3334FF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into </a:t>
                </a: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the reserve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itself.</a:t>
                </a:r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C9F8B69E-0886-E740-AFA8-A70E285B3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7" y="2826143"/>
                <a:ext cx="2781821" cy="707886"/>
              </a:xfrm>
              <a:prstGeom prst="rect">
                <a:avLst/>
              </a:prstGeom>
              <a:blipFill>
                <a:blip r:embed="rId9"/>
                <a:stretch>
                  <a:fillRect l="-1802" t="-5263" r="-450" b="-122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xmlns="" id="{71B4CCC8-8A51-AC45-A78A-32EB291B4C0F}"/>
                  </a:ext>
                </a:extLst>
              </p:cNvPr>
              <p:cNvSpPr txBox="1"/>
              <p:nvPr/>
            </p:nvSpPr>
            <p:spPr>
              <a:xfrm>
                <a:off x="50683" y="4982201"/>
                <a:ext cx="2963562" cy="11510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cs typeface="Times New Roman" panose="02020603050405020304" pitchFamily="18" charset="0"/>
                  </a:rPr>
                  <a:t>Fo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r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srgbClr val="3334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1.0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AU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0.8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=0.4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to their residues.  </a:t>
                </a:r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71B4CCC8-8A51-AC45-A78A-32EB291B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3" y="4982201"/>
                <a:ext cx="2963562" cy="1151021"/>
              </a:xfrm>
              <a:prstGeom prst="rect">
                <a:avLst/>
              </a:prstGeom>
              <a:blipFill>
                <a:blip r:embed="rId10"/>
                <a:stretch>
                  <a:fillRect l="-1277" t="-2151" b="-6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xmlns="" id="{FBD2C1D9-BBD9-CC48-872B-0EEDE4BA70EF}"/>
                  </a:ext>
                </a:extLst>
              </p:cNvPr>
              <p:cNvSpPr txBox="1"/>
              <p:nvPr/>
            </p:nvSpPr>
            <p:spPr>
              <a:xfrm>
                <a:off x="7219689" y="5447083"/>
                <a:ext cx="278182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AU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=0.08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into </a:t>
                </a: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the reserve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FBD2C1D9-BBD9-CC48-872B-0EEDE4BA7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689" y="5447083"/>
                <a:ext cx="2781821" cy="707886"/>
              </a:xfrm>
              <a:prstGeom prst="rect">
                <a:avLst/>
              </a:prstGeom>
              <a:blipFill>
                <a:blip r:embed="rId11"/>
                <a:stretch>
                  <a:fillRect l="-1802" t="-3448" r="-3604" b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xmlns="" id="{048323B4-C1A2-7043-9D91-F5BEBF0D867F}"/>
                  </a:ext>
                </a:extLst>
              </p:cNvPr>
              <p:cNvSpPr txBox="1"/>
              <p:nvPr/>
            </p:nvSpPr>
            <p:spPr>
              <a:xfrm>
                <a:off x="7100572" y="2876650"/>
                <a:ext cx="3096107" cy="843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cs typeface="Times New Roman" panose="02020603050405020304" pitchFamily="18" charset="0"/>
                  </a:rPr>
                  <a:t>Fo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AU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=0.32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 to its residues.  </a:t>
                </a:r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048323B4-C1A2-7043-9D91-F5BEBF0D8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72" y="2876650"/>
                <a:ext cx="3096107" cy="843244"/>
              </a:xfrm>
              <a:prstGeom prst="rect">
                <a:avLst/>
              </a:prstGeom>
              <a:blipFill>
                <a:blip r:embed="rId12"/>
                <a:stretch>
                  <a:fillRect l="-2033" b="-88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xmlns="" id="{D62554FF-F237-0642-A25C-8FF0BDBBBFB4}"/>
              </a:ext>
            </a:extLst>
          </p:cNvPr>
          <p:cNvCxnSpPr>
            <a:cxnSpLocks/>
            <a:stCxn id="99" idx="3"/>
            <a:endCxn id="14" idx="6"/>
          </p:cNvCxnSpPr>
          <p:nvPr/>
        </p:nvCxnSpPr>
        <p:spPr>
          <a:xfrm flipH="1" flipV="1">
            <a:off x="6302954" y="3778384"/>
            <a:ext cx="126007" cy="1782847"/>
          </a:xfrm>
          <a:prstGeom prst="curvedConnector3">
            <a:avLst>
              <a:gd name="adj1" fmla="val -181418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6DB6406F-43B2-A144-B4D1-3755811FB2A3}"/>
              </a:ext>
            </a:extLst>
          </p:cNvPr>
          <p:cNvGrpSpPr/>
          <p:nvPr/>
        </p:nvGrpSpPr>
        <p:grpSpPr>
          <a:xfrm>
            <a:off x="5815957" y="5299621"/>
            <a:ext cx="613004" cy="523220"/>
            <a:chOff x="7129476" y="5053582"/>
            <a:chExt cx="613004" cy="523220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xmlns="" id="{44310BAA-BE09-C54A-9BA8-85D348A0BE21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xmlns="" id="{DDF33670-0EF5-7F4A-9441-CFF8771E0EC8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DF33670-0EF5-7F4A-9441-CFF8771E0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曲线连接符 19">
            <a:extLst>
              <a:ext uri="{FF2B5EF4-FFF2-40B4-BE49-F238E27FC236}">
                <a16:creationId xmlns:a16="http://schemas.microsoft.com/office/drawing/2014/main" xmlns="" id="{D27FBD40-43E9-B249-8A24-BA0E8E78693D}"/>
              </a:ext>
            </a:extLst>
          </p:cNvPr>
          <p:cNvCxnSpPr>
            <a:cxnSpLocks/>
            <a:stCxn id="8" idx="2"/>
            <a:endCxn id="16" idx="1"/>
          </p:cNvCxnSpPr>
          <p:nvPr/>
        </p:nvCxnSpPr>
        <p:spPr>
          <a:xfrm rot="10800000" flipV="1">
            <a:off x="3489990" y="3778384"/>
            <a:ext cx="126096" cy="1756548"/>
          </a:xfrm>
          <a:prstGeom prst="curvedConnector3">
            <a:avLst>
              <a:gd name="adj1" fmla="val 28129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xmlns="" id="{1AE1C04A-9B13-0C40-947C-A9E508E604EC}"/>
              </a:ext>
            </a:extLst>
          </p:cNvPr>
          <p:cNvCxnSpPr>
            <a:cxnSpLocks/>
            <a:stCxn id="8" idx="5"/>
            <a:endCxn id="17" idx="0"/>
          </p:cNvCxnSpPr>
          <p:nvPr/>
        </p:nvCxnSpPr>
        <p:spPr>
          <a:xfrm rot="16200000" flipH="1">
            <a:off x="4359345" y="3556595"/>
            <a:ext cx="1377292" cy="2126340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组合 138">
            <a:extLst>
              <a:ext uri="{FF2B5EF4-FFF2-40B4-BE49-F238E27FC236}">
                <a16:creationId xmlns:a16="http://schemas.microsoft.com/office/drawing/2014/main" xmlns="" id="{8BA33304-57F9-6D47-8E5F-6008CA8F0E9D}"/>
              </a:ext>
            </a:extLst>
          </p:cNvPr>
          <p:cNvGrpSpPr/>
          <p:nvPr/>
        </p:nvGrpSpPr>
        <p:grpSpPr>
          <a:xfrm>
            <a:off x="3297035" y="3082982"/>
            <a:ext cx="1116305" cy="400110"/>
            <a:chOff x="3335968" y="3179775"/>
            <a:chExt cx="1116305" cy="400110"/>
          </a:xfrm>
        </p:grpSpPr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xmlns="" id="{4154140A-BCFA-EF46-855E-7AA32B772517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xmlns="" id="{59D1C4CA-FF3E-8141-AAE6-B12BA03051D3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xmlns="" id="{73248F01-2130-814F-920B-29F41DF1540B}"/>
              </a:ext>
            </a:extLst>
          </p:cNvPr>
          <p:cNvGrpSpPr/>
          <p:nvPr/>
        </p:nvGrpSpPr>
        <p:grpSpPr>
          <a:xfrm>
            <a:off x="3286788" y="5892050"/>
            <a:ext cx="1116305" cy="400110"/>
            <a:chOff x="3335968" y="3179775"/>
            <a:chExt cx="1116305" cy="400110"/>
          </a:xfrm>
        </p:grpSpPr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xmlns="" id="{9278224B-6611-3243-B43B-FFF171475A92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xmlns="" id="{3E0137EF-A47F-A647-AA2C-A0EC572FBFE2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xmlns="" id="{A0BB45DB-1D79-EF4F-B850-3FB9C4111E0A}"/>
              </a:ext>
            </a:extLst>
          </p:cNvPr>
          <p:cNvGrpSpPr/>
          <p:nvPr/>
        </p:nvGrpSpPr>
        <p:grpSpPr>
          <a:xfrm>
            <a:off x="5552114" y="5883364"/>
            <a:ext cx="1116305" cy="400110"/>
            <a:chOff x="3335968" y="3179775"/>
            <a:chExt cx="1116305" cy="400110"/>
          </a:xfrm>
        </p:grpSpPr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xmlns="" id="{735CBF7F-F1E2-A848-B045-D853B3EA8C6B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xmlns="" id="{583DFB69-1164-AD49-8FC6-13F681C41EE6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xmlns="" id="{C6CD2624-1043-FF48-9D7D-DB96680F3795}"/>
              </a:ext>
            </a:extLst>
          </p:cNvPr>
          <p:cNvGrpSpPr/>
          <p:nvPr/>
        </p:nvGrpSpPr>
        <p:grpSpPr>
          <a:xfrm>
            <a:off x="5362086" y="5882011"/>
            <a:ext cx="1307731" cy="400110"/>
            <a:chOff x="3144542" y="3179775"/>
            <a:chExt cx="1307731" cy="400110"/>
          </a:xfrm>
        </p:grpSpPr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xmlns="" id="{BC3ABB6C-4938-804A-BC17-E1D8C51D88A7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xmlns="" id="{58EFAF51-7CB8-044A-8177-EA3B2A4CFC00}"/>
                </a:ext>
              </a:extLst>
            </p:cNvPr>
            <p:cNvSpPr txBox="1"/>
            <p:nvPr/>
          </p:nvSpPr>
          <p:spPr>
            <a:xfrm>
              <a:off x="3144542" y="3179775"/>
              <a:ext cx="73534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89" name="组合 188">
            <a:extLst>
              <a:ext uri="{FF2B5EF4-FFF2-40B4-BE49-F238E27FC236}">
                <a16:creationId xmlns:a16="http://schemas.microsoft.com/office/drawing/2014/main" xmlns="" id="{EDF4B242-9FC7-2A47-AD28-0B9895364671}"/>
              </a:ext>
            </a:extLst>
          </p:cNvPr>
          <p:cNvGrpSpPr/>
          <p:nvPr/>
        </p:nvGrpSpPr>
        <p:grpSpPr>
          <a:xfrm>
            <a:off x="8775671" y="1173865"/>
            <a:ext cx="3170209" cy="2886774"/>
            <a:chOff x="8681250" y="2237902"/>
            <a:chExt cx="3170209" cy="2886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xmlns="" id="{287C132B-839A-6E42-9617-58EA8E46CE0D}"/>
                    </a:ext>
                  </a:extLst>
                </p:cNvPr>
                <p:cNvSpPr/>
                <p:nvPr/>
              </p:nvSpPr>
              <p:spPr>
                <a:xfrm>
                  <a:off x="9345757" y="2748632"/>
                  <a:ext cx="432000" cy="43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287C132B-839A-6E42-9617-58EA8E46C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757" y="2748632"/>
                  <a:ext cx="432000" cy="4320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xmlns="" id="{3FF9412C-7F16-5D42-96A7-6EE803933B18}"/>
                </a:ext>
              </a:extLst>
            </p:cNvPr>
            <p:cNvGrpSpPr/>
            <p:nvPr/>
          </p:nvGrpSpPr>
          <p:grpSpPr>
            <a:xfrm>
              <a:off x="9219661" y="4093810"/>
              <a:ext cx="613004" cy="524480"/>
              <a:chOff x="2416017" y="4927320"/>
              <a:chExt cx="613004" cy="52448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xmlns="" id="{858D72A1-91A5-0D44-BD9A-BE4D8A2D5B77}"/>
                      </a:ext>
                    </a:extLst>
                  </p:cNvPr>
                  <p:cNvSpPr txBox="1"/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858D72A1-91A5-0D44-BD9A-BE4D8A2D5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147CA3F0-9EB2-F946-8A20-DA18565AFC2F}"/>
                  </a:ext>
                </a:extLst>
              </p:cNvPr>
              <p:cNvSpPr/>
              <p:nvPr/>
            </p:nvSpPr>
            <p:spPr>
              <a:xfrm>
                <a:off x="2527931" y="5019800"/>
                <a:ext cx="432000" cy="432000"/>
              </a:xfrm>
              <a:prstGeom prst="ellips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8" name="直线箭头连接符 157">
              <a:extLst>
                <a:ext uri="{FF2B5EF4-FFF2-40B4-BE49-F238E27FC236}">
                  <a16:creationId xmlns:a16="http://schemas.microsoft.com/office/drawing/2014/main" xmlns="" id="{DFB74EF2-C5F4-3E4E-A026-2809AEC6E816}"/>
                </a:ext>
              </a:extLst>
            </p:cNvPr>
            <p:cNvCxnSpPr>
              <a:cxnSpLocks/>
              <a:stCxn id="156" idx="4"/>
              <a:endCxn id="174" idx="0"/>
            </p:cNvCxnSpPr>
            <p:nvPr/>
          </p:nvCxnSpPr>
          <p:spPr>
            <a:xfrm flipH="1">
              <a:off x="9547575" y="3180632"/>
              <a:ext cx="14182" cy="100565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xmlns="" id="{CC7E33B5-3EE6-C64C-9B4C-1CDDDD73C2C6}"/>
                    </a:ext>
                  </a:extLst>
                </p:cNvPr>
                <p:cNvSpPr txBox="1"/>
                <p:nvPr/>
              </p:nvSpPr>
              <p:spPr>
                <a:xfrm>
                  <a:off x="10686298" y="4125198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CC7E33B5-3EE6-C64C-9B4C-1CDDDD73C2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6298" y="4125198"/>
                  <a:ext cx="61300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xmlns="" id="{FE1394DE-538C-9B48-AB00-9B7C68FBD954}"/>
                </a:ext>
              </a:extLst>
            </p:cNvPr>
            <p:cNvSpPr/>
            <p:nvPr/>
          </p:nvSpPr>
          <p:spPr>
            <a:xfrm>
              <a:off x="10745576" y="4199909"/>
              <a:ext cx="432000" cy="43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1" name="直线箭头连接符 160">
              <a:extLst>
                <a:ext uri="{FF2B5EF4-FFF2-40B4-BE49-F238E27FC236}">
                  <a16:creationId xmlns:a16="http://schemas.microsoft.com/office/drawing/2014/main" xmlns="" id="{02EDD9D2-C123-CB43-A7BA-5B8B0B300210}"/>
                </a:ext>
              </a:extLst>
            </p:cNvPr>
            <p:cNvCxnSpPr>
              <a:cxnSpLocks/>
              <a:stCxn id="174" idx="6"/>
              <a:endCxn id="160" idx="2"/>
            </p:cNvCxnSpPr>
            <p:nvPr/>
          </p:nvCxnSpPr>
          <p:spPr>
            <a:xfrm>
              <a:off x="9763575" y="4402290"/>
              <a:ext cx="982001" cy="13619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2" name="直线箭头连接符 161">
              <a:extLst>
                <a:ext uri="{FF2B5EF4-FFF2-40B4-BE49-F238E27FC236}">
                  <a16:creationId xmlns:a16="http://schemas.microsoft.com/office/drawing/2014/main" xmlns="" id="{EAA777A8-1CB2-5547-B87B-3EAFCE4CB989}"/>
                </a:ext>
              </a:extLst>
            </p:cNvPr>
            <p:cNvCxnSpPr>
              <a:cxnSpLocks/>
              <a:stCxn id="160" idx="0"/>
              <a:endCxn id="156" idx="5"/>
            </p:cNvCxnSpPr>
            <p:nvPr/>
          </p:nvCxnSpPr>
          <p:spPr>
            <a:xfrm flipH="1" flipV="1">
              <a:off x="9714492" y="3117367"/>
              <a:ext cx="1247084" cy="1082542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直线箭头连接符 162">
              <a:extLst>
                <a:ext uri="{FF2B5EF4-FFF2-40B4-BE49-F238E27FC236}">
                  <a16:creationId xmlns:a16="http://schemas.microsoft.com/office/drawing/2014/main" xmlns="" id="{1ACFB2CA-1A62-6246-9A2C-CF287B3330AA}"/>
                </a:ext>
              </a:extLst>
            </p:cNvPr>
            <p:cNvCxnSpPr>
              <a:cxnSpLocks/>
              <a:stCxn id="160" idx="0"/>
              <a:endCxn id="172" idx="4"/>
            </p:cNvCxnSpPr>
            <p:nvPr/>
          </p:nvCxnSpPr>
          <p:spPr>
            <a:xfrm flipV="1">
              <a:off x="10961576" y="3176931"/>
              <a:ext cx="7017" cy="102297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6" name="曲线连接符 165">
              <a:extLst>
                <a:ext uri="{FF2B5EF4-FFF2-40B4-BE49-F238E27FC236}">
                  <a16:creationId xmlns:a16="http://schemas.microsoft.com/office/drawing/2014/main" xmlns="" id="{8A9A89E8-7824-D24A-ABFF-0D7BB3410353}"/>
                </a:ext>
              </a:extLst>
            </p:cNvPr>
            <p:cNvCxnSpPr>
              <a:cxnSpLocks/>
              <a:stCxn id="160" idx="6"/>
              <a:endCxn id="172" idx="6"/>
            </p:cNvCxnSpPr>
            <p:nvPr/>
          </p:nvCxnSpPr>
          <p:spPr>
            <a:xfrm flipV="1">
              <a:off x="11177576" y="2960931"/>
              <a:ext cx="7017" cy="1454978"/>
            </a:xfrm>
            <a:prstGeom prst="curvedConnector3">
              <a:avLst>
                <a:gd name="adj1" fmla="val 8570286"/>
              </a:avLst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xmlns="" id="{2BE04674-0ABC-CC4B-9057-096267680C29}"/>
                </a:ext>
              </a:extLst>
            </p:cNvPr>
            <p:cNvGrpSpPr/>
            <p:nvPr/>
          </p:nvGrpSpPr>
          <p:grpSpPr>
            <a:xfrm>
              <a:off x="10684616" y="2638012"/>
              <a:ext cx="613004" cy="538919"/>
              <a:chOff x="5207313" y="3530696"/>
              <a:chExt cx="613004" cy="538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文本框 170">
                    <a:extLst>
                      <a:ext uri="{FF2B5EF4-FFF2-40B4-BE49-F238E27FC236}">
                        <a16:creationId xmlns:a16="http://schemas.microsoft.com/office/drawing/2014/main" xmlns="" id="{217CF7B5-CB25-824E-AC53-CE89F2A5256A}"/>
                      </a:ext>
                    </a:extLst>
                  </p:cNvPr>
                  <p:cNvSpPr txBox="1"/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71" name="文本框 170">
                    <a:extLst>
                      <a:ext uri="{FF2B5EF4-FFF2-40B4-BE49-F238E27FC236}">
                        <a16:creationId xmlns:a16="http://schemas.microsoft.com/office/drawing/2014/main" id="{217CF7B5-CB25-824E-AC53-CE89F2A52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38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B27976DE-E950-EF44-932F-7350413CB5D6}"/>
                  </a:ext>
                </a:extLst>
              </p:cNvPr>
              <p:cNvSpPr/>
              <p:nvPr/>
            </p:nvSpPr>
            <p:spPr>
              <a:xfrm>
                <a:off x="5275290" y="3637615"/>
                <a:ext cx="432000" cy="432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xmlns="" id="{E978258E-5254-0646-A7A2-91413426B50B}"/>
                </a:ext>
              </a:extLst>
            </p:cNvPr>
            <p:cNvGrpSpPr/>
            <p:nvPr/>
          </p:nvGrpSpPr>
          <p:grpSpPr>
            <a:xfrm>
              <a:off x="10684616" y="4115116"/>
              <a:ext cx="613004" cy="523220"/>
              <a:chOff x="6936001" y="5059199"/>
              <a:chExt cx="613004" cy="523220"/>
            </a:xfrm>
          </p:grpSpPr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CF7EBE9A-5C5B-284F-8E53-8481E41CB110}"/>
                  </a:ext>
                </a:extLst>
              </p:cNvPr>
              <p:cNvSpPr/>
              <p:nvPr/>
            </p:nvSpPr>
            <p:spPr>
              <a:xfrm>
                <a:off x="7003978" y="5140563"/>
                <a:ext cx="432000" cy="432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文本框 169">
                    <a:extLst>
                      <a:ext uri="{FF2B5EF4-FFF2-40B4-BE49-F238E27FC236}">
                        <a16:creationId xmlns:a16="http://schemas.microsoft.com/office/drawing/2014/main" xmlns="" id="{9916F6D4-46B5-E247-AAAA-4BA9EA5AA827}"/>
                      </a:ext>
                    </a:extLst>
                  </p:cNvPr>
                  <p:cNvSpPr txBox="1"/>
                  <p:nvPr/>
                </p:nvSpPr>
                <p:spPr>
                  <a:xfrm>
                    <a:off x="6936001" y="5059199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70" name="文本框 169">
                    <a:extLst>
                      <a:ext uri="{FF2B5EF4-FFF2-40B4-BE49-F238E27FC236}">
                        <a16:creationId xmlns:a16="http://schemas.microsoft.com/office/drawing/2014/main" id="{9916F6D4-46B5-E247-AAAA-4BA9EA5AA8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6001" y="5059199"/>
                    <a:ext cx="613004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4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xmlns="" id="{362ADF85-B46A-6449-80CE-BCEBCF07F6EC}"/>
                </a:ext>
              </a:extLst>
            </p:cNvPr>
            <p:cNvGrpSpPr/>
            <p:nvPr/>
          </p:nvGrpSpPr>
          <p:grpSpPr>
            <a:xfrm>
              <a:off x="8906651" y="2237902"/>
              <a:ext cx="1116305" cy="400110"/>
              <a:chOff x="3335968" y="3179775"/>
              <a:chExt cx="1116305" cy="400110"/>
            </a:xfrm>
          </p:grpSpPr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xmlns="" id="{358DD034-9E54-424F-B470-994062AA39E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xmlns="" id="{9F641F41-ADF2-9A4E-9FBA-D7FCE5593462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0.2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349DDE0B-78B2-9F48-A02A-5A10EFD832AA}"/>
                </a:ext>
              </a:extLst>
            </p:cNvPr>
            <p:cNvGrpSpPr/>
            <p:nvPr/>
          </p:nvGrpSpPr>
          <p:grpSpPr>
            <a:xfrm>
              <a:off x="8681250" y="4722851"/>
              <a:ext cx="1306863" cy="400110"/>
              <a:chOff x="3145410" y="3179775"/>
              <a:chExt cx="1306863" cy="400110"/>
            </a:xfrm>
          </p:grpSpPr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xmlns="" id="{F09D196A-FDD7-4B45-BBE8-06522C99B4A6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0.4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xmlns="" id="{5CA05B25-50ED-C547-96CC-28E5803002D5}"/>
                  </a:ext>
                </a:extLst>
              </p:cNvPr>
              <p:cNvSpPr txBox="1"/>
              <p:nvPr/>
            </p:nvSpPr>
            <p:spPr>
              <a:xfrm>
                <a:off x="3145410" y="3179775"/>
                <a:ext cx="734474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xmlns="" id="{2DC8766A-8AD3-014B-AB1A-464628E74DD2}"/>
                </a:ext>
              </a:extLst>
            </p:cNvPr>
            <p:cNvGrpSpPr/>
            <p:nvPr/>
          </p:nvGrpSpPr>
          <p:grpSpPr>
            <a:xfrm>
              <a:off x="10543728" y="4724566"/>
              <a:ext cx="1307731" cy="400110"/>
              <a:chOff x="3144542" y="3179775"/>
              <a:chExt cx="1307731" cy="400110"/>
            </a:xfrm>
          </p:grpSpPr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xmlns="" id="{A95DEB77-9129-514D-AEA9-89FCA211CF85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xmlns="" id="{21E2108F-575A-BF41-A51C-5E9B3E550F9A}"/>
                  </a:ext>
                </a:extLst>
              </p:cNvPr>
              <p:cNvSpPr txBox="1"/>
              <p:nvPr/>
            </p:nvSpPr>
            <p:spPr>
              <a:xfrm>
                <a:off x="3144542" y="3179775"/>
                <a:ext cx="735341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0.08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xmlns="" id="{02A17CF2-7818-E947-B867-B853B43110FB}"/>
                </a:ext>
              </a:extLst>
            </p:cNvPr>
            <p:cNvGrpSpPr/>
            <p:nvPr/>
          </p:nvGrpSpPr>
          <p:grpSpPr>
            <a:xfrm>
              <a:off x="10543728" y="2243631"/>
              <a:ext cx="1281729" cy="400110"/>
              <a:chOff x="3335968" y="3179775"/>
              <a:chExt cx="1281729" cy="400110"/>
            </a:xfrm>
          </p:grpSpPr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xmlns="" id="{C88F5E87-0817-2B48-AEE7-16B789EDDF4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709339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0.32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xmlns="" id="{F0F12713-D0DA-B247-9DED-14F59F348017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xmlns="" id="{5D443B34-016D-4C4E-9BA5-BBEC7241CBEB}"/>
              </a:ext>
            </a:extLst>
          </p:cNvPr>
          <p:cNvGrpSpPr/>
          <p:nvPr/>
        </p:nvGrpSpPr>
        <p:grpSpPr>
          <a:xfrm>
            <a:off x="3531473" y="5280131"/>
            <a:ext cx="613004" cy="523220"/>
            <a:chOff x="7129476" y="5053582"/>
            <a:chExt cx="613004" cy="523220"/>
          </a:xfrm>
        </p:grpSpPr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xmlns="" id="{FE2AB47A-BE21-1C41-A4F0-358801D25ED1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文本框 192">
                  <a:extLst>
                    <a:ext uri="{FF2B5EF4-FFF2-40B4-BE49-F238E27FC236}">
                      <a16:creationId xmlns:a16="http://schemas.microsoft.com/office/drawing/2014/main" xmlns="" id="{CA58C023-D58A-6843-BF34-E07C70BD327B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93" name="文本框 192">
                  <a:extLst>
                    <a:ext uri="{FF2B5EF4-FFF2-40B4-BE49-F238E27FC236}">
                      <a16:creationId xmlns:a16="http://schemas.microsoft.com/office/drawing/2014/main" id="{CA58C023-D58A-6843-BF34-E07C70BD3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组合 198">
            <a:extLst>
              <a:ext uri="{FF2B5EF4-FFF2-40B4-BE49-F238E27FC236}">
                <a16:creationId xmlns:a16="http://schemas.microsoft.com/office/drawing/2014/main" xmlns="" id="{D92B4AAB-7D23-804B-B035-E40051E8C627}"/>
              </a:ext>
            </a:extLst>
          </p:cNvPr>
          <p:cNvGrpSpPr/>
          <p:nvPr/>
        </p:nvGrpSpPr>
        <p:grpSpPr>
          <a:xfrm>
            <a:off x="3152878" y="5886416"/>
            <a:ext cx="1249749" cy="400110"/>
            <a:chOff x="3202524" y="3179775"/>
            <a:chExt cx="1249749" cy="400110"/>
          </a:xfrm>
        </p:grpSpPr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xmlns="" id="{A0A9E636-D5DA-7241-A64A-F85BBC3A8E04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xmlns="" id="{13D2BB70-8644-B84A-AFEF-9453A3888610}"/>
                </a:ext>
              </a:extLst>
            </p:cNvPr>
            <p:cNvSpPr txBox="1"/>
            <p:nvPr/>
          </p:nvSpPr>
          <p:spPr>
            <a:xfrm>
              <a:off x="3202524" y="3179775"/>
              <a:ext cx="67736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xmlns="" id="{26F7A539-455B-0145-9073-4CA2DC8A533E}"/>
              </a:ext>
            </a:extLst>
          </p:cNvPr>
          <p:cNvGrpSpPr/>
          <p:nvPr/>
        </p:nvGrpSpPr>
        <p:grpSpPr>
          <a:xfrm>
            <a:off x="5361179" y="5879166"/>
            <a:ext cx="1532269" cy="400110"/>
            <a:chOff x="3144542" y="3179775"/>
            <a:chExt cx="1532269" cy="400110"/>
          </a:xfrm>
        </p:grpSpPr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xmlns="" id="{B23BC300-02CB-F74E-A67B-5F43E1C7070A}"/>
                </a:ext>
              </a:extLst>
            </p:cNvPr>
            <p:cNvSpPr txBox="1"/>
            <p:nvPr/>
          </p:nvSpPr>
          <p:spPr>
            <a:xfrm>
              <a:off x="3919982" y="3179775"/>
              <a:ext cx="75682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0.32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xmlns="" id="{6C11573E-BA05-FB46-9DA9-CA0B65927D6C}"/>
                </a:ext>
              </a:extLst>
            </p:cNvPr>
            <p:cNvSpPr txBox="1"/>
            <p:nvPr/>
          </p:nvSpPr>
          <p:spPr>
            <a:xfrm>
              <a:off x="3144542" y="3179775"/>
              <a:ext cx="736593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xmlns="" id="{02D77125-2CC9-434F-8DB4-84AB1849E6E0}"/>
              </a:ext>
            </a:extLst>
          </p:cNvPr>
          <p:cNvGrpSpPr/>
          <p:nvPr/>
        </p:nvGrpSpPr>
        <p:grpSpPr>
          <a:xfrm>
            <a:off x="3531473" y="3523583"/>
            <a:ext cx="613004" cy="523220"/>
            <a:chOff x="8245945" y="4600768"/>
            <a:chExt cx="613004" cy="523220"/>
          </a:xfrm>
        </p:grpSpPr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xmlns="" id="{2EA9E298-03C9-6342-A345-5B1E6B186CF9}"/>
                </a:ext>
              </a:extLst>
            </p:cNvPr>
            <p:cNvSpPr/>
            <p:nvPr/>
          </p:nvSpPr>
          <p:spPr>
            <a:xfrm>
              <a:off x="8336447" y="4638111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xmlns="" id="{12874BD2-C2C5-1D49-9AEE-602A03ABD742}"/>
                    </a:ext>
                  </a:extLst>
                </p:cNvPr>
                <p:cNvSpPr txBox="1"/>
                <p:nvPr/>
              </p:nvSpPr>
              <p:spPr>
                <a:xfrm>
                  <a:off x="8245945" y="4600768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id="{12874BD2-C2C5-1D49-9AEE-602A03ABD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945" y="4600768"/>
                  <a:ext cx="613004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组合 216">
            <a:extLst>
              <a:ext uri="{FF2B5EF4-FFF2-40B4-BE49-F238E27FC236}">
                <a16:creationId xmlns:a16="http://schemas.microsoft.com/office/drawing/2014/main" xmlns="" id="{139811BE-C09F-A140-944C-3F6570DBD2FE}"/>
              </a:ext>
            </a:extLst>
          </p:cNvPr>
          <p:cNvGrpSpPr/>
          <p:nvPr/>
        </p:nvGrpSpPr>
        <p:grpSpPr>
          <a:xfrm>
            <a:off x="5255468" y="5881974"/>
            <a:ext cx="1637980" cy="400110"/>
            <a:chOff x="3038831" y="3179775"/>
            <a:chExt cx="1637980" cy="400110"/>
          </a:xfrm>
        </p:grpSpPr>
        <p:sp>
          <p:nvSpPr>
            <p:cNvPr id="218" name="文本框 217">
              <a:extLst>
                <a:ext uri="{FF2B5EF4-FFF2-40B4-BE49-F238E27FC236}">
                  <a16:creationId xmlns:a16="http://schemas.microsoft.com/office/drawing/2014/main" xmlns="" id="{AE32EAA7-2CB0-F241-B758-F4D9E82DABD3}"/>
                </a:ext>
              </a:extLst>
            </p:cNvPr>
            <p:cNvSpPr txBox="1"/>
            <p:nvPr/>
          </p:nvSpPr>
          <p:spPr>
            <a:xfrm>
              <a:off x="3919982" y="3179775"/>
              <a:ext cx="75682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19" name="文本框 218">
              <a:extLst>
                <a:ext uri="{FF2B5EF4-FFF2-40B4-BE49-F238E27FC236}">
                  <a16:creationId xmlns:a16="http://schemas.microsoft.com/office/drawing/2014/main" xmlns="" id="{D7FF8821-F958-D245-8A45-9D462D43361E}"/>
                </a:ext>
              </a:extLst>
            </p:cNvPr>
            <p:cNvSpPr txBox="1"/>
            <p:nvPr/>
          </p:nvSpPr>
          <p:spPr>
            <a:xfrm>
              <a:off x="3038831" y="3179775"/>
              <a:ext cx="84230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0.144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cxnSp>
        <p:nvCxnSpPr>
          <p:cNvPr id="223" name="曲线连接符 222">
            <a:extLst>
              <a:ext uri="{FF2B5EF4-FFF2-40B4-BE49-F238E27FC236}">
                <a16:creationId xmlns:a16="http://schemas.microsoft.com/office/drawing/2014/main" xmlns="" id="{0CA7ACA8-5B17-DE44-A160-3D79618037E5}"/>
              </a:ext>
            </a:extLst>
          </p:cNvPr>
          <p:cNvCxnSpPr>
            <a:cxnSpLocks/>
            <a:stCxn id="216" idx="3"/>
            <a:endCxn id="18" idx="3"/>
          </p:cNvCxnSpPr>
          <p:nvPr/>
        </p:nvCxnSpPr>
        <p:spPr>
          <a:xfrm flipH="1" flipV="1">
            <a:off x="6415981" y="3717075"/>
            <a:ext cx="11526" cy="1835492"/>
          </a:xfrm>
          <a:prstGeom prst="curvedConnector3">
            <a:avLst>
              <a:gd name="adj1" fmla="val -1983342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曲线连接符 193">
            <a:extLst>
              <a:ext uri="{FF2B5EF4-FFF2-40B4-BE49-F238E27FC236}">
                <a16:creationId xmlns:a16="http://schemas.microsoft.com/office/drawing/2014/main" xmlns="" id="{A5FDC044-4330-C14C-894A-3A80058704CE}"/>
              </a:ext>
            </a:extLst>
          </p:cNvPr>
          <p:cNvCxnSpPr>
            <a:cxnSpLocks/>
            <a:stCxn id="193" idx="0"/>
            <a:endCxn id="211" idx="1"/>
          </p:cNvCxnSpPr>
          <p:nvPr/>
        </p:nvCxnSpPr>
        <p:spPr>
          <a:xfrm rot="16200000" flipH="1">
            <a:off x="4672310" y="4445796"/>
            <a:ext cx="295074" cy="1963744"/>
          </a:xfrm>
          <a:prstGeom prst="curvedConnector4">
            <a:avLst>
              <a:gd name="adj1" fmla="val -77472"/>
              <a:gd name="adj2" fmla="val 57804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xmlns="" id="{0E878849-E8F8-7043-B667-01655789727B}"/>
                  </a:ext>
                </a:extLst>
              </p:cNvPr>
              <p:cNvSpPr/>
              <p:nvPr/>
            </p:nvSpPr>
            <p:spPr>
              <a:xfrm>
                <a:off x="7335882" y="4195238"/>
                <a:ext cx="2558173" cy="7196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C00000"/>
                    </a:solidFill>
                  </a:rPr>
                  <a:t>Redundant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C00000"/>
                    </a:solidFill>
                  </a:rPr>
                  <a:t>operations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0E878849-E8F8-7043-B667-016557897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82" y="4195238"/>
                <a:ext cx="2558173" cy="719632"/>
              </a:xfrm>
              <a:prstGeom prst="rect">
                <a:avLst/>
              </a:prstGeom>
              <a:blipFill>
                <a:blip r:embed="rId20"/>
                <a:stretch>
                  <a:fillRect l="-493"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文本框 248">
            <a:extLst>
              <a:ext uri="{FF2B5EF4-FFF2-40B4-BE49-F238E27FC236}">
                <a16:creationId xmlns:a16="http://schemas.microsoft.com/office/drawing/2014/main" xmlns="" id="{12C48E91-0CCC-9745-B236-360EDF4F9D2A}"/>
              </a:ext>
            </a:extLst>
          </p:cNvPr>
          <p:cNvSpPr txBox="1"/>
          <p:nvPr/>
        </p:nvSpPr>
        <p:spPr>
          <a:xfrm>
            <a:off x="9144000" y="4888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213" name="组合 212">
            <a:extLst>
              <a:ext uri="{FF2B5EF4-FFF2-40B4-BE49-F238E27FC236}">
                <a16:creationId xmlns:a16="http://schemas.microsoft.com/office/drawing/2014/main" xmlns="" id="{4EB61530-439A-924F-A55E-13682A8EA304}"/>
              </a:ext>
            </a:extLst>
          </p:cNvPr>
          <p:cNvGrpSpPr/>
          <p:nvPr/>
        </p:nvGrpSpPr>
        <p:grpSpPr>
          <a:xfrm>
            <a:off x="5801719" y="5313595"/>
            <a:ext cx="613004" cy="523220"/>
            <a:chOff x="8299871" y="4913042"/>
            <a:chExt cx="613004" cy="523220"/>
          </a:xfrm>
        </p:grpSpPr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xmlns="" id="{B59459F5-106E-0B49-B385-5B6D7BA740DA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xmlns="" id="{BB67BF6E-2C45-2C4C-8681-A610A91D04A6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BB67BF6E-2C45-2C4C-8681-A610A91D0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xmlns="" id="{74C5F3A4-F1E5-DA42-987D-1FA631EF7086}"/>
              </a:ext>
            </a:extLst>
          </p:cNvPr>
          <p:cNvGrpSpPr/>
          <p:nvPr/>
        </p:nvGrpSpPr>
        <p:grpSpPr>
          <a:xfrm>
            <a:off x="5814503" y="5290957"/>
            <a:ext cx="613004" cy="523220"/>
            <a:chOff x="7129476" y="5053582"/>
            <a:chExt cx="613004" cy="523220"/>
          </a:xfrm>
        </p:grpSpPr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xmlns="" id="{6177209A-DBEB-DA44-A1C7-ECC28E889394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文本框 215">
                  <a:extLst>
                    <a:ext uri="{FF2B5EF4-FFF2-40B4-BE49-F238E27FC236}">
                      <a16:creationId xmlns:a16="http://schemas.microsoft.com/office/drawing/2014/main" xmlns="" id="{E9E383AC-A9C9-2C49-B16A-A86641F228FD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16" name="文本框 215">
                  <a:extLst>
                    <a:ext uri="{FF2B5EF4-FFF2-40B4-BE49-F238E27FC236}">
                      <a16:creationId xmlns:a16="http://schemas.microsoft.com/office/drawing/2014/main" id="{E9E383AC-A9C9-2C49-B16A-A86641F22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xmlns="" id="{68ECBB7D-5B8A-4F4A-9ED2-7F671DD647CA}"/>
              </a:ext>
            </a:extLst>
          </p:cNvPr>
          <p:cNvGrpSpPr/>
          <p:nvPr/>
        </p:nvGrpSpPr>
        <p:grpSpPr>
          <a:xfrm>
            <a:off x="3525005" y="5293372"/>
            <a:ext cx="613004" cy="523220"/>
            <a:chOff x="8299871" y="4913042"/>
            <a:chExt cx="613004" cy="523220"/>
          </a:xfrm>
        </p:grpSpPr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xmlns="" id="{E5044738-1272-6F45-8B41-5D69174CBF73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xmlns="" id="{1D937789-B4F3-7F4E-A482-C346F7D7A17F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1D937789-B4F3-7F4E-A482-C346F7D7A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xmlns="" id="{9F799D30-45AE-E14E-A708-674F520C18D1}"/>
              </a:ext>
            </a:extLst>
          </p:cNvPr>
          <p:cNvGrpSpPr/>
          <p:nvPr/>
        </p:nvGrpSpPr>
        <p:grpSpPr>
          <a:xfrm>
            <a:off x="5542732" y="3070110"/>
            <a:ext cx="1281729" cy="400110"/>
            <a:chOff x="3335968" y="3179775"/>
            <a:chExt cx="1281729" cy="400110"/>
          </a:xfrm>
        </p:grpSpPr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xmlns="" id="{7E4E7491-9EE9-4F49-A2FA-610E90EE0F4C}"/>
                </a:ext>
              </a:extLst>
            </p:cNvPr>
            <p:cNvSpPr txBox="1"/>
            <p:nvPr/>
          </p:nvSpPr>
          <p:spPr>
            <a:xfrm>
              <a:off x="3908358" y="3179775"/>
              <a:ext cx="70933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0.32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xmlns="" id="{159E7E7B-D985-8842-BA74-76D57BE53BAA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220" name="组合 219">
            <a:extLst>
              <a:ext uri="{FF2B5EF4-FFF2-40B4-BE49-F238E27FC236}">
                <a16:creationId xmlns:a16="http://schemas.microsoft.com/office/drawing/2014/main" xmlns="" id="{9AE5973E-0BDB-3348-8C05-6CEA51AAF6E1}"/>
              </a:ext>
            </a:extLst>
          </p:cNvPr>
          <p:cNvGrpSpPr/>
          <p:nvPr/>
        </p:nvGrpSpPr>
        <p:grpSpPr>
          <a:xfrm>
            <a:off x="5554034" y="3074904"/>
            <a:ext cx="1395866" cy="400110"/>
            <a:chOff x="3335968" y="3179775"/>
            <a:chExt cx="1395866" cy="400110"/>
          </a:xfrm>
        </p:grpSpPr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xmlns="" id="{CCBA6B80-B20B-F943-9299-4DB2E116FAF1}"/>
                </a:ext>
              </a:extLst>
            </p:cNvPr>
            <p:cNvSpPr txBox="1"/>
            <p:nvPr/>
          </p:nvSpPr>
          <p:spPr>
            <a:xfrm>
              <a:off x="3908358" y="3179775"/>
              <a:ext cx="8234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0.576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22" name="文本框 221">
              <a:extLst>
                <a:ext uri="{FF2B5EF4-FFF2-40B4-BE49-F238E27FC236}">
                  <a16:creationId xmlns:a16="http://schemas.microsoft.com/office/drawing/2014/main" xmlns="" id="{59CF9A3D-C801-2640-A727-53CD6DEEEEA4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圆角矩形标注 126">
                <a:extLst>
                  <a:ext uri="{FF2B5EF4-FFF2-40B4-BE49-F238E27FC236}">
                    <a16:creationId xmlns:a16="http://schemas.microsoft.com/office/drawing/2014/main" xmlns="" id="{76D34BDF-D11D-EF4E-846A-8B96409C24A0}"/>
                  </a:ext>
                </a:extLst>
              </p:cNvPr>
              <p:cNvSpPr/>
              <p:nvPr/>
            </p:nvSpPr>
            <p:spPr>
              <a:xfrm>
                <a:off x="6235058" y="1726022"/>
                <a:ext cx="2674966" cy="873797"/>
              </a:xfrm>
              <a:prstGeom prst="wedgeRoundRectCallout">
                <a:avLst>
                  <a:gd name="adj1" fmla="val 151001"/>
                  <a:gd name="adj2" fmla="val 51437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First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Push Operation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圆角矩形标注 126">
                <a:extLst>
                  <a:ext uri="{FF2B5EF4-FFF2-40B4-BE49-F238E27FC236}">
                    <a16:creationId xmlns:a16="http://schemas.microsoft.com/office/drawing/2014/main" id="{76D34BDF-D11D-EF4E-846A-8B96409C2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58" y="1726022"/>
                <a:ext cx="2674966" cy="873797"/>
              </a:xfrm>
              <a:prstGeom prst="wedgeRoundRectCallout">
                <a:avLst>
                  <a:gd name="adj1" fmla="val 151001"/>
                  <a:gd name="adj2" fmla="val 51437"/>
                  <a:gd name="adj3" fmla="val 16667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圆角矩形标注 127">
                <a:extLst>
                  <a:ext uri="{FF2B5EF4-FFF2-40B4-BE49-F238E27FC236}">
                    <a16:creationId xmlns:a16="http://schemas.microsoft.com/office/drawing/2014/main" xmlns="" id="{0AACBBD3-0721-8F47-9259-350F29858355}"/>
                  </a:ext>
                </a:extLst>
              </p:cNvPr>
              <p:cNvSpPr/>
              <p:nvPr/>
            </p:nvSpPr>
            <p:spPr>
              <a:xfrm>
                <a:off x="7047508" y="5803351"/>
                <a:ext cx="2674966" cy="786131"/>
              </a:xfrm>
              <a:prstGeom prst="wedgeRoundRectCallout">
                <a:avLst>
                  <a:gd name="adj1" fmla="val -60026"/>
                  <a:gd name="adj2" fmla="val -143301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Second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Push Operation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圆角矩形标注 127">
                <a:extLst>
                  <a:ext uri="{FF2B5EF4-FFF2-40B4-BE49-F238E27FC236}">
                    <a16:creationId xmlns:a16="http://schemas.microsoft.com/office/drawing/2014/main" id="{0AACBBD3-0721-8F47-9259-350F29858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508" y="5803351"/>
                <a:ext cx="2674966" cy="786131"/>
              </a:xfrm>
              <a:prstGeom prst="wedgeRoundRectCallout">
                <a:avLst>
                  <a:gd name="adj1" fmla="val -60026"/>
                  <a:gd name="adj2" fmla="val -143301"/>
                  <a:gd name="adj3" fmla="val 16667"/>
                </a:avLst>
              </a:prstGeom>
              <a:blipFill>
                <a:blip r:embed="rId25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08C2493-F251-764E-BE6D-B5C250C2259E}"/>
              </a:ext>
            </a:extLst>
          </p:cNvPr>
          <p:cNvSpPr/>
          <p:nvPr/>
        </p:nvSpPr>
        <p:spPr>
          <a:xfrm>
            <a:off x="26894" y="32962"/>
            <a:ext cx="2635624" cy="73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48" grpId="0" animBg="1"/>
      <p:bldP spid="127" grpId="1" animBg="1"/>
      <p:bldP spid="1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组合 232">
            <a:extLst>
              <a:ext uri="{FF2B5EF4-FFF2-40B4-BE49-F238E27FC236}">
                <a16:creationId xmlns:a16="http://schemas.microsoft.com/office/drawing/2014/main" xmlns="" id="{A27B42A7-5E7E-B84B-9FC7-F3D72BC496C2}"/>
              </a:ext>
            </a:extLst>
          </p:cNvPr>
          <p:cNvGrpSpPr/>
          <p:nvPr/>
        </p:nvGrpSpPr>
        <p:grpSpPr>
          <a:xfrm>
            <a:off x="3283854" y="3079683"/>
            <a:ext cx="3545490" cy="3210462"/>
            <a:chOff x="3296834" y="3083073"/>
            <a:chExt cx="3545490" cy="32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xmlns="" id="{416BE971-501A-5346-A4D0-3325FB3AA38E}"/>
                    </a:ext>
                  </a:extLst>
                </p:cNvPr>
                <p:cNvSpPr/>
                <p:nvPr/>
              </p:nvSpPr>
              <p:spPr>
                <a:xfrm>
                  <a:off x="3629066" y="3565774"/>
                  <a:ext cx="432000" cy="432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416BE971-501A-5346-A4D0-3325FB3AA3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066" y="3565774"/>
                  <a:ext cx="432000" cy="432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CCE523BE-FEA8-954D-8AED-55C5463AB351}"/>
                </a:ext>
              </a:extLst>
            </p:cNvPr>
            <p:cNvGrpSpPr/>
            <p:nvPr/>
          </p:nvGrpSpPr>
          <p:grpSpPr>
            <a:xfrm>
              <a:off x="3502970" y="5276712"/>
              <a:ext cx="613004" cy="524480"/>
              <a:chOff x="2416017" y="4927320"/>
              <a:chExt cx="613004" cy="52448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xmlns="" id="{A1244722-1A91-2B4C-BBEA-E937F7D5B65D}"/>
                      </a:ext>
                    </a:extLst>
                  </p:cNvPr>
                  <p:cNvSpPr txBox="1"/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A1244722-1A91-2B4C-BBEA-E937F7D5B6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38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10447DAF-A37B-774A-A111-426FD100A77C}"/>
                  </a:ext>
                </a:extLst>
              </p:cNvPr>
              <p:cNvSpPr/>
              <p:nvPr/>
            </p:nvSpPr>
            <p:spPr>
              <a:xfrm>
                <a:off x="2527931" y="5019800"/>
                <a:ext cx="432000" cy="432000"/>
              </a:xfrm>
              <a:prstGeom prst="ellips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直线箭头连接符 9">
              <a:extLst>
                <a:ext uri="{FF2B5EF4-FFF2-40B4-BE49-F238E27FC236}">
                  <a16:creationId xmlns:a16="http://schemas.microsoft.com/office/drawing/2014/main" xmlns="" id="{B3B133D1-BBEB-F241-A61A-095EC462A283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 flipH="1">
              <a:off x="3830884" y="3997774"/>
              <a:ext cx="14182" cy="137141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xmlns="" id="{25757BB5-B928-704F-8D75-ED2F43A12710}"/>
                    </a:ext>
                  </a:extLst>
                </p:cNvPr>
                <p:cNvSpPr txBox="1"/>
                <p:nvPr/>
              </p:nvSpPr>
              <p:spPr>
                <a:xfrm>
                  <a:off x="5817639" y="5311801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5757BB5-B928-704F-8D75-ED2F43A12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639" y="5311801"/>
                  <a:ext cx="613004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0E651A5B-057D-824E-9FB6-520194808B8C}"/>
                </a:ext>
              </a:extLst>
            </p:cNvPr>
            <p:cNvSpPr/>
            <p:nvPr/>
          </p:nvSpPr>
          <p:spPr>
            <a:xfrm>
              <a:off x="5876917" y="5386512"/>
              <a:ext cx="432000" cy="43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xmlns="" id="{3EE61C14-705B-4748-B198-2E95D62E1216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4046884" y="5585192"/>
              <a:ext cx="1830033" cy="1732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xmlns="" id="{8B1407A7-150D-BD41-82A2-CF8FA5192581}"/>
                </a:ext>
              </a:extLst>
            </p:cNvPr>
            <p:cNvCxnSpPr>
              <a:cxnSpLocks/>
              <a:stCxn id="11" idx="0"/>
              <a:endCxn id="8" idx="5"/>
            </p:cNvCxnSpPr>
            <p:nvPr/>
          </p:nvCxnSpPr>
          <p:spPr>
            <a:xfrm flipH="1" flipV="1">
              <a:off x="3997801" y="3934509"/>
              <a:ext cx="2095116" cy="1452003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xmlns="" id="{2C5A616B-3A7C-FB47-BC32-079F35E277B9}"/>
                </a:ext>
              </a:extLst>
            </p:cNvPr>
            <p:cNvCxnSpPr>
              <a:cxnSpLocks/>
              <a:stCxn id="11" idx="0"/>
              <a:endCxn id="14" idx="4"/>
            </p:cNvCxnSpPr>
            <p:nvPr/>
          </p:nvCxnSpPr>
          <p:spPr>
            <a:xfrm flipV="1">
              <a:off x="6092917" y="3997774"/>
              <a:ext cx="7017" cy="138873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xmlns="" id="{FE96660A-A060-C54F-BBF9-1F73E582B5AC}"/>
                </a:ext>
              </a:extLst>
            </p:cNvPr>
            <p:cNvGrpSpPr/>
            <p:nvPr/>
          </p:nvGrpSpPr>
          <p:grpSpPr>
            <a:xfrm>
              <a:off x="5815957" y="3458855"/>
              <a:ext cx="613004" cy="538919"/>
              <a:chOff x="5207313" y="3530696"/>
              <a:chExt cx="613004" cy="538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xmlns="" id="{B377919E-2095-8140-B62B-10E91A1C979E}"/>
                      </a:ext>
                    </a:extLst>
                  </p:cNvPr>
                  <p:cNvSpPr txBox="1"/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B377919E-2095-8140-B62B-10E91A1C97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093F4F99-BD63-3B45-880C-3402D382FC46}"/>
                  </a:ext>
                </a:extLst>
              </p:cNvPr>
              <p:cNvSpPr/>
              <p:nvPr/>
            </p:nvSpPr>
            <p:spPr>
              <a:xfrm>
                <a:off x="5275290" y="3637615"/>
                <a:ext cx="432000" cy="432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xmlns="" id="{6B27D459-A201-5A4D-A6F5-6135267A4FFE}"/>
                </a:ext>
              </a:extLst>
            </p:cNvPr>
            <p:cNvGrpSpPr/>
            <p:nvPr/>
          </p:nvGrpSpPr>
          <p:grpSpPr>
            <a:xfrm>
              <a:off x="3311071" y="3083073"/>
              <a:ext cx="1116305" cy="400110"/>
              <a:chOff x="3335968" y="3179775"/>
              <a:chExt cx="1116305" cy="400110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844AFE5F-3501-2844-9D2B-2B8F92B9FFA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xmlns="" id="{E8227C56-C8E2-FA42-9509-517B9AA5C49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xmlns="" id="{E69E657A-3749-9346-B63C-C3DB8FD96B23}"/>
                </a:ext>
              </a:extLst>
            </p:cNvPr>
            <p:cNvGrpSpPr/>
            <p:nvPr/>
          </p:nvGrpSpPr>
          <p:grpSpPr>
            <a:xfrm>
              <a:off x="3296834" y="5893425"/>
              <a:ext cx="1116305" cy="400110"/>
              <a:chOff x="3335968" y="3179775"/>
              <a:chExt cx="1116305" cy="400110"/>
            </a:xfrm>
          </p:grpSpPr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xmlns="" id="{BE46A428-F9F4-8E44-8F3F-47CAA92186F1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xmlns="" id="{ED3AF152-8929-504E-BA58-63E6A465C56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xmlns="" id="{95BECC01-783E-3344-B3F7-D375C2ABE6CA}"/>
                </a:ext>
              </a:extLst>
            </p:cNvPr>
            <p:cNvGrpSpPr/>
            <p:nvPr/>
          </p:nvGrpSpPr>
          <p:grpSpPr>
            <a:xfrm>
              <a:off x="5564306" y="5885158"/>
              <a:ext cx="1116305" cy="400110"/>
              <a:chOff x="3335968" y="3179775"/>
              <a:chExt cx="1116305" cy="400110"/>
            </a:xfrm>
          </p:grpSpPr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xmlns="" id="{18BA4838-09B6-B842-AF1A-3AFFAAD610FA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xmlns="" id="{DC5A76E6-30B0-E040-89F5-121CBB0FFE5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xmlns="" id="{4FA6EA84-E01A-D849-A42A-59CDA3635275}"/>
                </a:ext>
              </a:extLst>
            </p:cNvPr>
            <p:cNvGrpSpPr/>
            <p:nvPr/>
          </p:nvGrpSpPr>
          <p:grpSpPr>
            <a:xfrm>
              <a:off x="5564306" y="3089059"/>
              <a:ext cx="1278018" cy="400110"/>
              <a:chOff x="3335968" y="3179775"/>
              <a:chExt cx="1278018" cy="400110"/>
            </a:xfrm>
          </p:grpSpPr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xmlns="" id="{02397BA1-9700-7B48-A2FE-F4430A2B7FAF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xmlns="" id="{98467959-E7CB-2F4E-A790-FF34D900B1E3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705628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</p:grp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00B0BA1-E0C3-1940-A800-0EEB3FD9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9161F-3B4F-284D-ABD9-373CEB22BD32}" type="slidenum">
              <a:rPr kumimoji="1" lang="zh-CN" altLang="en-US" smtClean="0"/>
              <a:t>21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21A8E605-E7B5-D040-98D0-21096F87333F}"/>
                  </a:ext>
                </a:extLst>
              </p:cNvPr>
              <p:cNvSpPr txBox="1"/>
              <p:nvPr/>
            </p:nvSpPr>
            <p:spPr>
              <a:xfrm>
                <a:off x="410078" y="6356350"/>
                <a:ext cx="35645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*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000" dirty="0"/>
                  <a:t>: the termination probability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1A8E605-E7B5-D040-98D0-21096F873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8" y="6356350"/>
                <a:ext cx="3564514" cy="400110"/>
              </a:xfrm>
              <a:prstGeom prst="rect">
                <a:avLst/>
              </a:prstGeom>
              <a:blipFill>
                <a:blip r:embed="rId7"/>
                <a:stretch>
                  <a:fillRect l="-1418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xmlns="" id="{583F2BB1-DDCC-4C48-B71C-294B3DED8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8" y="1032490"/>
                <a:ext cx="7562088" cy="157765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kumimoji="1" lang="en-US" altLang="zh-CN" dirty="0"/>
                  <a:t>Forward Search is not efficient </a:t>
                </a:r>
              </a:p>
              <a:p>
                <a:pPr lvl="1"/>
                <a:r>
                  <a:rPr kumimoji="1" lang="en-US" altLang="zh-CN" dirty="0"/>
                  <a:t>since it performs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many redundant push operations</a:t>
                </a:r>
                <a:r>
                  <a:rPr kumimoji="1" lang="en-US" altLang="zh-CN" dirty="0"/>
                  <a:t>.</a:t>
                </a:r>
              </a:p>
              <a:p>
                <a:pPr lvl="1"/>
                <a:r>
                  <a:rPr kumimoji="1" lang="en-US" altLang="zh-CN" dirty="0"/>
                  <a:t>Assume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kumimoji="1" lang="en-US" altLang="zh-CN" dirty="0"/>
                  <a:t>; </a:t>
                </a:r>
              </a:p>
              <a:p>
                <a:pPr lvl="1"/>
                <a:r>
                  <a:rPr kumimoji="1" lang="en-US" altLang="zh-CN" b="1" dirty="0">
                    <a:solidFill>
                      <a:srgbClr val="1F7B00"/>
                    </a:solidFill>
                  </a:rPr>
                  <a:t>Reserve</a:t>
                </a:r>
                <a:r>
                  <a:rPr kumimoji="1" lang="en-US" altLang="zh-CN" dirty="0">
                    <a:solidFill>
                      <a:srgbClr val="0D14FF"/>
                    </a:solidFill>
                  </a:rPr>
                  <a:t> </a:t>
                </a:r>
                <a:r>
                  <a:rPr kumimoji="1" lang="en-US" altLang="zh-CN" dirty="0"/>
                  <a:t>of each node is highlighted in </a:t>
                </a:r>
                <a:r>
                  <a:rPr kumimoji="1" lang="en-US" altLang="zh-CN" b="1" dirty="0">
                    <a:solidFill>
                      <a:srgbClr val="1F7B00"/>
                    </a:solidFill>
                  </a:rPr>
                  <a:t>Green</a:t>
                </a:r>
                <a:r>
                  <a:rPr kumimoji="1" lang="en-US" altLang="zh-CN" dirty="0">
                    <a:solidFill>
                      <a:srgbClr val="0D14FF"/>
                    </a:solidFill>
                  </a:rPr>
                  <a:t>.</a:t>
                </a:r>
              </a:p>
              <a:p>
                <a:pPr lvl="1"/>
                <a:r>
                  <a:rPr lang="en-US" altLang="zh-CN" b="1" dirty="0">
                    <a:solidFill>
                      <a:srgbClr val="3334FF"/>
                    </a:solidFill>
                    <a:ea typeface="Times" charset="0"/>
                    <a:cs typeface="Times" charset="0"/>
                  </a:rPr>
                  <a:t>Residue</a:t>
                </a:r>
                <a:r>
                  <a:rPr lang="en-US" altLang="zh-CN" dirty="0">
                    <a:ea typeface="Times" charset="0"/>
                    <a:cs typeface="Times" charset="0"/>
                  </a:rPr>
                  <a:t> of each node is highlighted in </a:t>
                </a:r>
                <a:r>
                  <a:rPr lang="en-US" altLang="zh-CN" b="1" dirty="0">
                    <a:solidFill>
                      <a:srgbClr val="0D14FF"/>
                    </a:solidFill>
                    <a:ea typeface="Times" charset="0"/>
                    <a:cs typeface="Times" charset="0"/>
                  </a:rPr>
                  <a:t>Blue</a:t>
                </a:r>
                <a:r>
                  <a:rPr lang="en-US" altLang="zh-CN" dirty="0">
                    <a:solidFill>
                      <a:srgbClr val="0D14FF"/>
                    </a:solidFill>
                    <a:ea typeface="Times" charset="0"/>
                    <a:cs typeface="Times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83F2BB1-DDCC-4C48-B71C-294B3DED8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8" y="1032490"/>
                <a:ext cx="7562088" cy="1577653"/>
              </a:xfrm>
              <a:blipFill>
                <a:blip r:embed="rId8"/>
                <a:stretch>
                  <a:fillRect l="-1005" t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xmlns="" id="{D62554FF-F237-0642-A25C-8FF0BDBBBFB4}"/>
              </a:ext>
            </a:extLst>
          </p:cNvPr>
          <p:cNvCxnSpPr>
            <a:cxnSpLocks/>
            <a:stCxn id="99" idx="3"/>
            <a:endCxn id="14" idx="6"/>
          </p:cNvCxnSpPr>
          <p:nvPr/>
        </p:nvCxnSpPr>
        <p:spPr>
          <a:xfrm flipH="1" flipV="1">
            <a:off x="6302954" y="3778384"/>
            <a:ext cx="126007" cy="1782847"/>
          </a:xfrm>
          <a:prstGeom prst="curvedConnector3">
            <a:avLst>
              <a:gd name="adj1" fmla="val -181418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6DB6406F-43B2-A144-B4D1-3755811FB2A3}"/>
              </a:ext>
            </a:extLst>
          </p:cNvPr>
          <p:cNvGrpSpPr/>
          <p:nvPr/>
        </p:nvGrpSpPr>
        <p:grpSpPr>
          <a:xfrm>
            <a:off x="5815957" y="5299621"/>
            <a:ext cx="613004" cy="523220"/>
            <a:chOff x="7129476" y="5053582"/>
            <a:chExt cx="613004" cy="523220"/>
          </a:xfrm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xmlns="" id="{44310BAA-BE09-C54A-9BA8-85D348A0BE21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xmlns="" id="{DDF33670-0EF5-7F4A-9441-CFF8771E0EC8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DF33670-0EF5-7F4A-9441-CFF8771E0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曲线连接符 19">
            <a:extLst>
              <a:ext uri="{FF2B5EF4-FFF2-40B4-BE49-F238E27FC236}">
                <a16:creationId xmlns:a16="http://schemas.microsoft.com/office/drawing/2014/main" xmlns="" id="{D27FBD40-43E9-B249-8A24-BA0E8E78693D}"/>
              </a:ext>
            </a:extLst>
          </p:cNvPr>
          <p:cNvCxnSpPr>
            <a:cxnSpLocks/>
            <a:stCxn id="8" idx="2"/>
            <a:endCxn id="16" idx="1"/>
          </p:cNvCxnSpPr>
          <p:nvPr/>
        </p:nvCxnSpPr>
        <p:spPr>
          <a:xfrm rot="10800000" flipV="1">
            <a:off x="3489990" y="3778384"/>
            <a:ext cx="126096" cy="1756548"/>
          </a:xfrm>
          <a:prstGeom prst="curvedConnector3">
            <a:avLst>
              <a:gd name="adj1" fmla="val 28129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xmlns="" id="{1AE1C04A-9B13-0C40-947C-A9E508E604EC}"/>
              </a:ext>
            </a:extLst>
          </p:cNvPr>
          <p:cNvCxnSpPr>
            <a:cxnSpLocks/>
            <a:stCxn id="8" idx="5"/>
            <a:endCxn id="17" idx="0"/>
          </p:cNvCxnSpPr>
          <p:nvPr/>
        </p:nvCxnSpPr>
        <p:spPr>
          <a:xfrm rot="16200000" flipH="1">
            <a:off x="4359345" y="3556595"/>
            <a:ext cx="1377292" cy="2126340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组合 138">
            <a:extLst>
              <a:ext uri="{FF2B5EF4-FFF2-40B4-BE49-F238E27FC236}">
                <a16:creationId xmlns:a16="http://schemas.microsoft.com/office/drawing/2014/main" xmlns="" id="{8BA33304-57F9-6D47-8E5F-6008CA8F0E9D}"/>
              </a:ext>
            </a:extLst>
          </p:cNvPr>
          <p:cNvGrpSpPr/>
          <p:nvPr/>
        </p:nvGrpSpPr>
        <p:grpSpPr>
          <a:xfrm>
            <a:off x="3297035" y="3082982"/>
            <a:ext cx="1116305" cy="400110"/>
            <a:chOff x="3335968" y="3179775"/>
            <a:chExt cx="1116305" cy="400110"/>
          </a:xfrm>
        </p:grpSpPr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xmlns="" id="{4154140A-BCFA-EF46-855E-7AA32B772517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xmlns="" id="{59D1C4CA-FF3E-8141-AAE6-B12BA03051D3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xmlns="" id="{73248F01-2130-814F-920B-29F41DF1540B}"/>
              </a:ext>
            </a:extLst>
          </p:cNvPr>
          <p:cNvGrpSpPr/>
          <p:nvPr/>
        </p:nvGrpSpPr>
        <p:grpSpPr>
          <a:xfrm>
            <a:off x="3286788" y="5892050"/>
            <a:ext cx="1116305" cy="400110"/>
            <a:chOff x="3335968" y="3179775"/>
            <a:chExt cx="1116305" cy="400110"/>
          </a:xfrm>
        </p:grpSpPr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xmlns="" id="{9278224B-6611-3243-B43B-FFF171475A92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xmlns="" id="{3E0137EF-A47F-A647-AA2C-A0EC572FBFE2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xmlns="" id="{A0BB45DB-1D79-EF4F-B850-3FB9C4111E0A}"/>
              </a:ext>
            </a:extLst>
          </p:cNvPr>
          <p:cNvGrpSpPr/>
          <p:nvPr/>
        </p:nvGrpSpPr>
        <p:grpSpPr>
          <a:xfrm>
            <a:off x="5552114" y="5883364"/>
            <a:ext cx="1116305" cy="400110"/>
            <a:chOff x="3335968" y="3179775"/>
            <a:chExt cx="1116305" cy="400110"/>
          </a:xfrm>
        </p:grpSpPr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xmlns="" id="{735CBF7F-F1E2-A848-B045-D853B3EA8C6B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xmlns="" id="{583DFB69-1164-AD49-8FC6-13F681C41EE6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xmlns="" id="{C6CD2624-1043-FF48-9D7D-DB96680F3795}"/>
              </a:ext>
            </a:extLst>
          </p:cNvPr>
          <p:cNvGrpSpPr/>
          <p:nvPr/>
        </p:nvGrpSpPr>
        <p:grpSpPr>
          <a:xfrm>
            <a:off x="5362086" y="5882011"/>
            <a:ext cx="1307731" cy="400110"/>
            <a:chOff x="3144542" y="3179775"/>
            <a:chExt cx="1307731" cy="400110"/>
          </a:xfrm>
        </p:grpSpPr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xmlns="" id="{BC3ABB6C-4938-804A-BC17-E1D8C51D88A7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xmlns="" id="{58EFAF51-7CB8-044A-8177-EA3B2A4CFC00}"/>
                </a:ext>
              </a:extLst>
            </p:cNvPr>
            <p:cNvSpPr txBox="1"/>
            <p:nvPr/>
          </p:nvSpPr>
          <p:spPr>
            <a:xfrm>
              <a:off x="3144542" y="3179775"/>
              <a:ext cx="73534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89" name="组合 188">
            <a:extLst>
              <a:ext uri="{FF2B5EF4-FFF2-40B4-BE49-F238E27FC236}">
                <a16:creationId xmlns:a16="http://schemas.microsoft.com/office/drawing/2014/main" xmlns="" id="{EDF4B242-9FC7-2A47-AD28-0B9895364671}"/>
              </a:ext>
            </a:extLst>
          </p:cNvPr>
          <p:cNvGrpSpPr/>
          <p:nvPr/>
        </p:nvGrpSpPr>
        <p:grpSpPr>
          <a:xfrm>
            <a:off x="8775671" y="1173865"/>
            <a:ext cx="3170209" cy="2886774"/>
            <a:chOff x="8681250" y="2237902"/>
            <a:chExt cx="3170209" cy="2886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xmlns="" id="{287C132B-839A-6E42-9617-58EA8E46CE0D}"/>
                    </a:ext>
                  </a:extLst>
                </p:cNvPr>
                <p:cNvSpPr/>
                <p:nvPr/>
              </p:nvSpPr>
              <p:spPr>
                <a:xfrm>
                  <a:off x="9345757" y="2748632"/>
                  <a:ext cx="432000" cy="43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椭圆 155">
                  <a:extLst>
                    <a:ext uri="{FF2B5EF4-FFF2-40B4-BE49-F238E27FC236}">
                      <a16:creationId xmlns:a16="http://schemas.microsoft.com/office/drawing/2014/main" id="{287C132B-839A-6E42-9617-58EA8E46C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757" y="2748632"/>
                  <a:ext cx="432000" cy="432000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xmlns="" id="{3FF9412C-7F16-5D42-96A7-6EE803933B18}"/>
                </a:ext>
              </a:extLst>
            </p:cNvPr>
            <p:cNvGrpSpPr/>
            <p:nvPr/>
          </p:nvGrpSpPr>
          <p:grpSpPr>
            <a:xfrm>
              <a:off x="9219661" y="4093810"/>
              <a:ext cx="613004" cy="524480"/>
              <a:chOff x="2416017" y="4927320"/>
              <a:chExt cx="613004" cy="52448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xmlns="" id="{858D72A1-91A5-0D44-BD9A-BE4D8A2D5B77}"/>
                      </a:ext>
                    </a:extLst>
                  </p:cNvPr>
                  <p:cNvSpPr txBox="1"/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858D72A1-91A5-0D44-BD9A-BE4D8A2D5B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147CA3F0-9EB2-F946-8A20-DA18565AFC2F}"/>
                  </a:ext>
                </a:extLst>
              </p:cNvPr>
              <p:cNvSpPr/>
              <p:nvPr/>
            </p:nvSpPr>
            <p:spPr>
              <a:xfrm>
                <a:off x="2527931" y="5019800"/>
                <a:ext cx="432000" cy="432000"/>
              </a:xfrm>
              <a:prstGeom prst="ellips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8" name="直线箭头连接符 157">
              <a:extLst>
                <a:ext uri="{FF2B5EF4-FFF2-40B4-BE49-F238E27FC236}">
                  <a16:creationId xmlns:a16="http://schemas.microsoft.com/office/drawing/2014/main" xmlns="" id="{DFB74EF2-C5F4-3E4E-A026-2809AEC6E816}"/>
                </a:ext>
              </a:extLst>
            </p:cNvPr>
            <p:cNvCxnSpPr>
              <a:cxnSpLocks/>
              <a:stCxn id="156" idx="4"/>
              <a:endCxn id="174" idx="0"/>
            </p:cNvCxnSpPr>
            <p:nvPr/>
          </p:nvCxnSpPr>
          <p:spPr>
            <a:xfrm flipH="1">
              <a:off x="9547575" y="3180632"/>
              <a:ext cx="14182" cy="100565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xmlns="" id="{CC7E33B5-3EE6-C64C-9B4C-1CDDDD73C2C6}"/>
                    </a:ext>
                  </a:extLst>
                </p:cNvPr>
                <p:cNvSpPr txBox="1"/>
                <p:nvPr/>
              </p:nvSpPr>
              <p:spPr>
                <a:xfrm>
                  <a:off x="10686298" y="4125198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CC7E33B5-3EE6-C64C-9B4C-1CDDDD73C2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6298" y="4125198"/>
                  <a:ext cx="61300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xmlns="" id="{FE1394DE-538C-9B48-AB00-9B7C68FBD954}"/>
                </a:ext>
              </a:extLst>
            </p:cNvPr>
            <p:cNvSpPr/>
            <p:nvPr/>
          </p:nvSpPr>
          <p:spPr>
            <a:xfrm>
              <a:off x="10745576" y="4199909"/>
              <a:ext cx="432000" cy="43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61" name="直线箭头连接符 160">
              <a:extLst>
                <a:ext uri="{FF2B5EF4-FFF2-40B4-BE49-F238E27FC236}">
                  <a16:creationId xmlns:a16="http://schemas.microsoft.com/office/drawing/2014/main" xmlns="" id="{02EDD9D2-C123-CB43-A7BA-5B8B0B300210}"/>
                </a:ext>
              </a:extLst>
            </p:cNvPr>
            <p:cNvCxnSpPr>
              <a:cxnSpLocks/>
              <a:stCxn id="174" idx="6"/>
              <a:endCxn id="160" idx="2"/>
            </p:cNvCxnSpPr>
            <p:nvPr/>
          </p:nvCxnSpPr>
          <p:spPr>
            <a:xfrm>
              <a:off x="9763575" y="4402290"/>
              <a:ext cx="982001" cy="13619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2" name="直线箭头连接符 161">
              <a:extLst>
                <a:ext uri="{FF2B5EF4-FFF2-40B4-BE49-F238E27FC236}">
                  <a16:creationId xmlns:a16="http://schemas.microsoft.com/office/drawing/2014/main" xmlns="" id="{EAA777A8-1CB2-5547-B87B-3EAFCE4CB989}"/>
                </a:ext>
              </a:extLst>
            </p:cNvPr>
            <p:cNvCxnSpPr>
              <a:cxnSpLocks/>
              <a:stCxn id="160" idx="0"/>
              <a:endCxn id="156" idx="5"/>
            </p:cNvCxnSpPr>
            <p:nvPr/>
          </p:nvCxnSpPr>
          <p:spPr>
            <a:xfrm flipH="1" flipV="1">
              <a:off x="9714492" y="3117367"/>
              <a:ext cx="1247084" cy="1082542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直线箭头连接符 162">
              <a:extLst>
                <a:ext uri="{FF2B5EF4-FFF2-40B4-BE49-F238E27FC236}">
                  <a16:creationId xmlns:a16="http://schemas.microsoft.com/office/drawing/2014/main" xmlns="" id="{1ACFB2CA-1A62-6246-9A2C-CF287B3330AA}"/>
                </a:ext>
              </a:extLst>
            </p:cNvPr>
            <p:cNvCxnSpPr>
              <a:cxnSpLocks/>
              <a:stCxn id="160" idx="0"/>
              <a:endCxn id="172" idx="4"/>
            </p:cNvCxnSpPr>
            <p:nvPr/>
          </p:nvCxnSpPr>
          <p:spPr>
            <a:xfrm flipV="1">
              <a:off x="10961576" y="3176931"/>
              <a:ext cx="7017" cy="102297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6" name="曲线连接符 165">
              <a:extLst>
                <a:ext uri="{FF2B5EF4-FFF2-40B4-BE49-F238E27FC236}">
                  <a16:creationId xmlns:a16="http://schemas.microsoft.com/office/drawing/2014/main" xmlns="" id="{8A9A89E8-7824-D24A-ABFF-0D7BB3410353}"/>
                </a:ext>
              </a:extLst>
            </p:cNvPr>
            <p:cNvCxnSpPr>
              <a:cxnSpLocks/>
              <a:stCxn id="160" idx="6"/>
              <a:endCxn id="172" idx="6"/>
            </p:cNvCxnSpPr>
            <p:nvPr/>
          </p:nvCxnSpPr>
          <p:spPr>
            <a:xfrm flipV="1">
              <a:off x="11177576" y="2960931"/>
              <a:ext cx="7017" cy="1454978"/>
            </a:xfrm>
            <a:prstGeom prst="curvedConnector3">
              <a:avLst>
                <a:gd name="adj1" fmla="val 8570286"/>
              </a:avLst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xmlns="" id="{2BE04674-0ABC-CC4B-9057-096267680C29}"/>
                </a:ext>
              </a:extLst>
            </p:cNvPr>
            <p:cNvGrpSpPr/>
            <p:nvPr/>
          </p:nvGrpSpPr>
          <p:grpSpPr>
            <a:xfrm>
              <a:off x="10684616" y="2638012"/>
              <a:ext cx="613004" cy="538919"/>
              <a:chOff x="5207313" y="3530696"/>
              <a:chExt cx="613004" cy="538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文本框 170">
                    <a:extLst>
                      <a:ext uri="{FF2B5EF4-FFF2-40B4-BE49-F238E27FC236}">
                        <a16:creationId xmlns:a16="http://schemas.microsoft.com/office/drawing/2014/main" xmlns="" id="{217CF7B5-CB25-824E-AC53-CE89F2A5256A}"/>
                      </a:ext>
                    </a:extLst>
                  </p:cNvPr>
                  <p:cNvSpPr txBox="1"/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71" name="文本框 170">
                    <a:extLst>
                      <a:ext uri="{FF2B5EF4-FFF2-40B4-BE49-F238E27FC236}">
                        <a16:creationId xmlns:a16="http://schemas.microsoft.com/office/drawing/2014/main" id="{217CF7B5-CB25-824E-AC53-CE89F2A525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38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B27976DE-E950-EF44-932F-7350413CB5D6}"/>
                  </a:ext>
                </a:extLst>
              </p:cNvPr>
              <p:cNvSpPr/>
              <p:nvPr/>
            </p:nvSpPr>
            <p:spPr>
              <a:xfrm>
                <a:off x="5275290" y="3637615"/>
                <a:ext cx="432000" cy="432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xmlns="" id="{E978258E-5254-0646-A7A2-91413426B50B}"/>
                </a:ext>
              </a:extLst>
            </p:cNvPr>
            <p:cNvGrpSpPr/>
            <p:nvPr/>
          </p:nvGrpSpPr>
          <p:grpSpPr>
            <a:xfrm>
              <a:off x="10684616" y="4115116"/>
              <a:ext cx="613004" cy="523220"/>
              <a:chOff x="6936001" y="5059199"/>
              <a:chExt cx="613004" cy="523220"/>
            </a:xfrm>
          </p:grpSpPr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CF7EBE9A-5C5B-284F-8E53-8481E41CB110}"/>
                  </a:ext>
                </a:extLst>
              </p:cNvPr>
              <p:cNvSpPr/>
              <p:nvPr/>
            </p:nvSpPr>
            <p:spPr>
              <a:xfrm>
                <a:off x="7003978" y="5140563"/>
                <a:ext cx="432000" cy="432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文本框 169">
                    <a:extLst>
                      <a:ext uri="{FF2B5EF4-FFF2-40B4-BE49-F238E27FC236}">
                        <a16:creationId xmlns:a16="http://schemas.microsoft.com/office/drawing/2014/main" xmlns="" id="{9916F6D4-46B5-E247-AAAA-4BA9EA5AA827}"/>
                      </a:ext>
                    </a:extLst>
                  </p:cNvPr>
                  <p:cNvSpPr txBox="1"/>
                  <p:nvPr/>
                </p:nvSpPr>
                <p:spPr>
                  <a:xfrm>
                    <a:off x="6936001" y="5059199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70" name="文本框 169">
                    <a:extLst>
                      <a:ext uri="{FF2B5EF4-FFF2-40B4-BE49-F238E27FC236}">
                        <a16:creationId xmlns:a16="http://schemas.microsoft.com/office/drawing/2014/main" id="{9916F6D4-46B5-E247-AAAA-4BA9EA5AA8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6001" y="5059199"/>
                    <a:ext cx="613004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43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xmlns="" id="{362ADF85-B46A-6449-80CE-BCEBCF07F6EC}"/>
                </a:ext>
              </a:extLst>
            </p:cNvPr>
            <p:cNvGrpSpPr/>
            <p:nvPr/>
          </p:nvGrpSpPr>
          <p:grpSpPr>
            <a:xfrm>
              <a:off x="8906651" y="2237902"/>
              <a:ext cx="1116305" cy="400110"/>
              <a:chOff x="3335968" y="3179775"/>
              <a:chExt cx="1116305" cy="400110"/>
            </a:xfrm>
          </p:grpSpPr>
          <p:sp>
            <p:nvSpPr>
              <p:cNvPr id="176" name="文本框 175">
                <a:extLst>
                  <a:ext uri="{FF2B5EF4-FFF2-40B4-BE49-F238E27FC236}">
                    <a16:creationId xmlns:a16="http://schemas.microsoft.com/office/drawing/2014/main" xmlns="" id="{358DD034-9E54-424F-B470-994062AA39E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77" name="文本框 176">
                <a:extLst>
                  <a:ext uri="{FF2B5EF4-FFF2-40B4-BE49-F238E27FC236}">
                    <a16:creationId xmlns:a16="http://schemas.microsoft.com/office/drawing/2014/main" xmlns="" id="{9F641F41-ADF2-9A4E-9FBA-D7FCE5593462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0.2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349DDE0B-78B2-9F48-A02A-5A10EFD832AA}"/>
                </a:ext>
              </a:extLst>
            </p:cNvPr>
            <p:cNvGrpSpPr/>
            <p:nvPr/>
          </p:nvGrpSpPr>
          <p:grpSpPr>
            <a:xfrm>
              <a:off x="8681250" y="4722851"/>
              <a:ext cx="1306863" cy="400110"/>
              <a:chOff x="3145410" y="3179775"/>
              <a:chExt cx="1306863" cy="400110"/>
            </a:xfrm>
          </p:grpSpPr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xmlns="" id="{F09D196A-FDD7-4B45-BBE8-06522C99B4A6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0.4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xmlns="" id="{5CA05B25-50ED-C547-96CC-28E5803002D5}"/>
                  </a:ext>
                </a:extLst>
              </p:cNvPr>
              <p:cNvSpPr txBox="1"/>
              <p:nvPr/>
            </p:nvSpPr>
            <p:spPr>
              <a:xfrm>
                <a:off x="3145410" y="3179775"/>
                <a:ext cx="734474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xmlns="" id="{2DC8766A-8AD3-014B-AB1A-464628E74DD2}"/>
                </a:ext>
              </a:extLst>
            </p:cNvPr>
            <p:cNvGrpSpPr/>
            <p:nvPr/>
          </p:nvGrpSpPr>
          <p:grpSpPr>
            <a:xfrm>
              <a:off x="10543728" y="4724566"/>
              <a:ext cx="1307731" cy="400110"/>
              <a:chOff x="3144542" y="3179775"/>
              <a:chExt cx="1307731" cy="400110"/>
            </a:xfrm>
          </p:grpSpPr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xmlns="" id="{A95DEB77-9129-514D-AEA9-89FCA211CF85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xmlns="" id="{21E2108F-575A-BF41-A51C-5E9B3E550F9A}"/>
                  </a:ext>
                </a:extLst>
              </p:cNvPr>
              <p:cNvSpPr txBox="1"/>
              <p:nvPr/>
            </p:nvSpPr>
            <p:spPr>
              <a:xfrm>
                <a:off x="3144542" y="3179775"/>
                <a:ext cx="735341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0.08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xmlns="" id="{02A17CF2-7818-E947-B867-B853B43110FB}"/>
                </a:ext>
              </a:extLst>
            </p:cNvPr>
            <p:cNvGrpSpPr/>
            <p:nvPr/>
          </p:nvGrpSpPr>
          <p:grpSpPr>
            <a:xfrm>
              <a:off x="10543728" y="2243631"/>
              <a:ext cx="1281729" cy="400110"/>
              <a:chOff x="3335968" y="3179775"/>
              <a:chExt cx="1281729" cy="400110"/>
            </a:xfrm>
          </p:grpSpPr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xmlns="" id="{C88F5E87-0817-2B48-AEE7-16B789EDDF4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709339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0.32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xmlns="" id="{F0F12713-D0DA-B247-9DED-14F59F348017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xmlns="" id="{5D443B34-016D-4C4E-9BA5-BBEC7241CBEB}"/>
              </a:ext>
            </a:extLst>
          </p:cNvPr>
          <p:cNvGrpSpPr/>
          <p:nvPr/>
        </p:nvGrpSpPr>
        <p:grpSpPr>
          <a:xfrm>
            <a:off x="3531473" y="5280131"/>
            <a:ext cx="613004" cy="523220"/>
            <a:chOff x="7129476" y="5053582"/>
            <a:chExt cx="613004" cy="523220"/>
          </a:xfrm>
        </p:grpSpPr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xmlns="" id="{FE2AB47A-BE21-1C41-A4F0-358801D25ED1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文本框 192">
                  <a:extLst>
                    <a:ext uri="{FF2B5EF4-FFF2-40B4-BE49-F238E27FC236}">
                      <a16:creationId xmlns:a16="http://schemas.microsoft.com/office/drawing/2014/main" xmlns="" id="{CA58C023-D58A-6843-BF34-E07C70BD327B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93" name="文本框 192">
                  <a:extLst>
                    <a:ext uri="{FF2B5EF4-FFF2-40B4-BE49-F238E27FC236}">
                      <a16:creationId xmlns:a16="http://schemas.microsoft.com/office/drawing/2014/main" id="{CA58C023-D58A-6843-BF34-E07C70BD3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组合 198">
            <a:extLst>
              <a:ext uri="{FF2B5EF4-FFF2-40B4-BE49-F238E27FC236}">
                <a16:creationId xmlns:a16="http://schemas.microsoft.com/office/drawing/2014/main" xmlns="" id="{D92B4AAB-7D23-804B-B035-E40051E8C627}"/>
              </a:ext>
            </a:extLst>
          </p:cNvPr>
          <p:cNvGrpSpPr/>
          <p:nvPr/>
        </p:nvGrpSpPr>
        <p:grpSpPr>
          <a:xfrm>
            <a:off x="3152878" y="5886416"/>
            <a:ext cx="1249749" cy="400110"/>
            <a:chOff x="3202524" y="3179775"/>
            <a:chExt cx="1249749" cy="400110"/>
          </a:xfrm>
        </p:grpSpPr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xmlns="" id="{A0A9E636-D5DA-7241-A64A-F85BBC3A8E04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xmlns="" id="{13D2BB70-8644-B84A-AFEF-9453A3888610}"/>
                </a:ext>
              </a:extLst>
            </p:cNvPr>
            <p:cNvSpPr txBox="1"/>
            <p:nvPr/>
          </p:nvSpPr>
          <p:spPr>
            <a:xfrm>
              <a:off x="3202524" y="3179775"/>
              <a:ext cx="67736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xmlns="" id="{26F7A539-455B-0145-9073-4CA2DC8A533E}"/>
              </a:ext>
            </a:extLst>
          </p:cNvPr>
          <p:cNvGrpSpPr/>
          <p:nvPr/>
        </p:nvGrpSpPr>
        <p:grpSpPr>
          <a:xfrm>
            <a:off x="5361179" y="5879166"/>
            <a:ext cx="1532269" cy="400110"/>
            <a:chOff x="3144542" y="3179775"/>
            <a:chExt cx="1532269" cy="400110"/>
          </a:xfrm>
        </p:grpSpPr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xmlns="" id="{B23BC300-02CB-F74E-A67B-5F43E1C7070A}"/>
                </a:ext>
              </a:extLst>
            </p:cNvPr>
            <p:cNvSpPr txBox="1"/>
            <p:nvPr/>
          </p:nvSpPr>
          <p:spPr>
            <a:xfrm>
              <a:off x="3919982" y="3179775"/>
              <a:ext cx="75682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0.32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xmlns="" id="{6C11573E-BA05-FB46-9DA9-CA0B65927D6C}"/>
                </a:ext>
              </a:extLst>
            </p:cNvPr>
            <p:cNvSpPr txBox="1"/>
            <p:nvPr/>
          </p:nvSpPr>
          <p:spPr>
            <a:xfrm>
              <a:off x="3144542" y="3179775"/>
              <a:ext cx="736593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xmlns="" id="{02D77125-2CC9-434F-8DB4-84AB1849E6E0}"/>
              </a:ext>
            </a:extLst>
          </p:cNvPr>
          <p:cNvGrpSpPr/>
          <p:nvPr/>
        </p:nvGrpSpPr>
        <p:grpSpPr>
          <a:xfrm>
            <a:off x="3531473" y="3523583"/>
            <a:ext cx="613004" cy="523220"/>
            <a:chOff x="8245945" y="4600768"/>
            <a:chExt cx="613004" cy="523220"/>
          </a:xfrm>
        </p:grpSpPr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xmlns="" id="{2EA9E298-03C9-6342-A345-5B1E6B186CF9}"/>
                </a:ext>
              </a:extLst>
            </p:cNvPr>
            <p:cNvSpPr/>
            <p:nvPr/>
          </p:nvSpPr>
          <p:spPr>
            <a:xfrm>
              <a:off x="8336447" y="4638111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xmlns="" id="{12874BD2-C2C5-1D49-9AEE-602A03ABD742}"/>
                    </a:ext>
                  </a:extLst>
                </p:cNvPr>
                <p:cNvSpPr txBox="1"/>
                <p:nvPr/>
              </p:nvSpPr>
              <p:spPr>
                <a:xfrm>
                  <a:off x="8245945" y="4600768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06" name="文本框 205">
                  <a:extLst>
                    <a:ext uri="{FF2B5EF4-FFF2-40B4-BE49-F238E27FC236}">
                      <a16:creationId xmlns:a16="http://schemas.microsoft.com/office/drawing/2014/main" id="{12874BD2-C2C5-1D49-9AEE-602A03ABD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945" y="4600768"/>
                  <a:ext cx="613004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组合 216">
            <a:extLst>
              <a:ext uri="{FF2B5EF4-FFF2-40B4-BE49-F238E27FC236}">
                <a16:creationId xmlns:a16="http://schemas.microsoft.com/office/drawing/2014/main" xmlns="" id="{139811BE-C09F-A140-944C-3F6570DBD2FE}"/>
              </a:ext>
            </a:extLst>
          </p:cNvPr>
          <p:cNvGrpSpPr/>
          <p:nvPr/>
        </p:nvGrpSpPr>
        <p:grpSpPr>
          <a:xfrm>
            <a:off x="5255468" y="5881974"/>
            <a:ext cx="1637980" cy="400110"/>
            <a:chOff x="3038831" y="3179775"/>
            <a:chExt cx="1637980" cy="400110"/>
          </a:xfrm>
        </p:grpSpPr>
        <p:sp>
          <p:nvSpPr>
            <p:cNvPr id="218" name="文本框 217">
              <a:extLst>
                <a:ext uri="{FF2B5EF4-FFF2-40B4-BE49-F238E27FC236}">
                  <a16:creationId xmlns:a16="http://schemas.microsoft.com/office/drawing/2014/main" xmlns="" id="{AE32EAA7-2CB0-F241-B758-F4D9E82DABD3}"/>
                </a:ext>
              </a:extLst>
            </p:cNvPr>
            <p:cNvSpPr txBox="1"/>
            <p:nvPr/>
          </p:nvSpPr>
          <p:spPr>
            <a:xfrm>
              <a:off x="3919982" y="3179775"/>
              <a:ext cx="75682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19" name="文本框 218">
              <a:extLst>
                <a:ext uri="{FF2B5EF4-FFF2-40B4-BE49-F238E27FC236}">
                  <a16:creationId xmlns:a16="http://schemas.microsoft.com/office/drawing/2014/main" xmlns="" id="{D7FF8821-F958-D245-8A45-9D462D43361E}"/>
                </a:ext>
              </a:extLst>
            </p:cNvPr>
            <p:cNvSpPr txBox="1"/>
            <p:nvPr/>
          </p:nvSpPr>
          <p:spPr>
            <a:xfrm>
              <a:off x="3038831" y="3179775"/>
              <a:ext cx="84230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0.144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cxnSp>
        <p:nvCxnSpPr>
          <p:cNvPr id="223" name="曲线连接符 222">
            <a:extLst>
              <a:ext uri="{FF2B5EF4-FFF2-40B4-BE49-F238E27FC236}">
                <a16:creationId xmlns:a16="http://schemas.microsoft.com/office/drawing/2014/main" xmlns="" id="{0CA7ACA8-5B17-DE44-A160-3D79618037E5}"/>
              </a:ext>
            </a:extLst>
          </p:cNvPr>
          <p:cNvCxnSpPr>
            <a:cxnSpLocks/>
            <a:stCxn id="216" idx="3"/>
            <a:endCxn id="18" idx="3"/>
          </p:cNvCxnSpPr>
          <p:nvPr/>
        </p:nvCxnSpPr>
        <p:spPr>
          <a:xfrm flipH="1" flipV="1">
            <a:off x="6415981" y="3717075"/>
            <a:ext cx="11526" cy="1835492"/>
          </a:xfrm>
          <a:prstGeom prst="curvedConnector3">
            <a:avLst>
              <a:gd name="adj1" fmla="val -1983342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曲线连接符 193">
            <a:extLst>
              <a:ext uri="{FF2B5EF4-FFF2-40B4-BE49-F238E27FC236}">
                <a16:creationId xmlns:a16="http://schemas.microsoft.com/office/drawing/2014/main" xmlns="" id="{A5FDC044-4330-C14C-894A-3A80058704CE}"/>
              </a:ext>
            </a:extLst>
          </p:cNvPr>
          <p:cNvCxnSpPr>
            <a:cxnSpLocks/>
            <a:stCxn id="193" idx="0"/>
            <a:endCxn id="211" idx="1"/>
          </p:cNvCxnSpPr>
          <p:nvPr/>
        </p:nvCxnSpPr>
        <p:spPr>
          <a:xfrm rot="16200000" flipH="1">
            <a:off x="4672310" y="4445796"/>
            <a:ext cx="295074" cy="1963744"/>
          </a:xfrm>
          <a:prstGeom prst="curvedConnector4">
            <a:avLst>
              <a:gd name="adj1" fmla="val -77472"/>
              <a:gd name="adj2" fmla="val 57804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xmlns="" id="{0E878849-E8F8-7043-B667-01655789727B}"/>
                  </a:ext>
                </a:extLst>
              </p:cNvPr>
              <p:cNvSpPr/>
              <p:nvPr/>
            </p:nvSpPr>
            <p:spPr>
              <a:xfrm>
                <a:off x="7496584" y="4236788"/>
                <a:ext cx="2558173" cy="7196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rgbClr val="C00000"/>
                    </a:solidFill>
                  </a:rPr>
                  <a:t>Redundant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rgbClr val="C00000"/>
                    </a:solidFill>
                  </a:rPr>
                  <a:t>operations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8" name="矩形 247">
                <a:extLst>
                  <a:ext uri="{FF2B5EF4-FFF2-40B4-BE49-F238E27FC236}">
                    <a16:creationId xmlns:a16="http://schemas.microsoft.com/office/drawing/2014/main" id="{0E878849-E8F8-7043-B667-016557897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84" y="4236788"/>
                <a:ext cx="2558173" cy="719632"/>
              </a:xfrm>
              <a:prstGeom prst="rect">
                <a:avLst/>
              </a:prstGeom>
              <a:blipFill>
                <a:blip r:embed="rId20"/>
                <a:stretch>
                  <a:fillRect l="-490" b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文本框 248">
            <a:extLst>
              <a:ext uri="{FF2B5EF4-FFF2-40B4-BE49-F238E27FC236}">
                <a16:creationId xmlns:a16="http://schemas.microsoft.com/office/drawing/2014/main" xmlns="" id="{12C48E91-0CCC-9745-B236-360EDF4F9D2A}"/>
              </a:ext>
            </a:extLst>
          </p:cNvPr>
          <p:cNvSpPr txBox="1"/>
          <p:nvPr/>
        </p:nvSpPr>
        <p:spPr>
          <a:xfrm>
            <a:off x="9144000" y="4888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213" name="组合 212">
            <a:extLst>
              <a:ext uri="{FF2B5EF4-FFF2-40B4-BE49-F238E27FC236}">
                <a16:creationId xmlns:a16="http://schemas.microsoft.com/office/drawing/2014/main" xmlns="" id="{4EB61530-439A-924F-A55E-13682A8EA304}"/>
              </a:ext>
            </a:extLst>
          </p:cNvPr>
          <p:cNvGrpSpPr/>
          <p:nvPr/>
        </p:nvGrpSpPr>
        <p:grpSpPr>
          <a:xfrm>
            <a:off x="5801719" y="5313595"/>
            <a:ext cx="613004" cy="523220"/>
            <a:chOff x="8299871" y="4913042"/>
            <a:chExt cx="613004" cy="523220"/>
          </a:xfrm>
        </p:grpSpPr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xmlns="" id="{B59459F5-106E-0B49-B385-5B6D7BA740DA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xmlns="" id="{BB67BF6E-2C45-2C4C-8681-A610A91D04A6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BB67BF6E-2C45-2C4C-8681-A610A91D0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xmlns="" id="{74C5F3A4-F1E5-DA42-987D-1FA631EF7086}"/>
              </a:ext>
            </a:extLst>
          </p:cNvPr>
          <p:cNvGrpSpPr/>
          <p:nvPr/>
        </p:nvGrpSpPr>
        <p:grpSpPr>
          <a:xfrm>
            <a:off x="5814503" y="5290957"/>
            <a:ext cx="613004" cy="523220"/>
            <a:chOff x="7129476" y="5053582"/>
            <a:chExt cx="613004" cy="523220"/>
          </a:xfrm>
        </p:grpSpPr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xmlns="" id="{6177209A-DBEB-DA44-A1C7-ECC28E889394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文本框 215">
                  <a:extLst>
                    <a:ext uri="{FF2B5EF4-FFF2-40B4-BE49-F238E27FC236}">
                      <a16:creationId xmlns:a16="http://schemas.microsoft.com/office/drawing/2014/main" xmlns="" id="{E9E383AC-A9C9-2C49-B16A-A86641F228FD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16" name="文本框 215">
                  <a:extLst>
                    <a:ext uri="{FF2B5EF4-FFF2-40B4-BE49-F238E27FC236}">
                      <a16:creationId xmlns:a16="http://schemas.microsoft.com/office/drawing/2014/main" id="{E9E383AC-A9C9-2C49-B16A-A86641F22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xmlns="" id="{68ECBB7D-5B8A-4F4A-9ED2-7F671DD647CA}"/>
              </a:ext>
            </a:extLst>
          </p:cNvPr>
          <p:cNvGrpSpPr/>
          <p:nvPr/>
        </p:nvGrpSpPr>
        <p:grpSpPr>
          <a:xfrm>
            <a:off x="3525005" y="5293372"/>
            <a:ext cx="613004" cy="523220"/>
            <a:chOff x="8299871" y="4913042"/>
            <a:chExt cx="613004" cy="523220"/>
          </a:xfrm>
        </p:grpSpPr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xmlns="" id="{E5044738-1272-6F45-8B41-5D69174CBF73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xmlns="" id="{1D937789-B4F3-7F4E-A482-C346F7D7A17F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1D937789-B4F3-7F4E-A482-C346F7D7A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xmlns="" id="{9F799D30-45AE-E14E-A708-674F520C18D1}"/>
              </a:ext>
            </a:extLst>
          </p:cNvPr>
          <p:cNvGrpSpPr/>
          <p:nvPr/>
        </p:nvGrpSpPr>
        <p:grpSpPr>
          <a:xfrm>
            <a:off x="5542732" y="3070110"/>
            <a:ext cx="1281729" cy="400110"/>
            <a:chOff x="3335968" y="3179775"/>
            <a:chExt cx="1281729" cy="400110"/>
          </a:xfrm>
        </p:grpSpPr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xmlns="" id="{7E4E7491-9EE9-4F49-A2FA-610E90EE0F4C}"/>
                </a:ext>
              </a:extLst>
            </p:cNvPr>
            <p:cNvSpPr txBox="1"/>
            <p:nvPr/>
          </p:nvSpPr>
          <p:spPr>
            <a:xfrm>
              <a:off x="3908358" y="3179775"/>
              <a:ext cx="70933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0.32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xmlns="" id="{159E7E7B-D985-8842-BA74-76D57BE53BAA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220" name="组合 219">
            <a:extLst>
              <a:ext uri="{FF2B5EF4-FFF2-40B4-BE49-F238E27FC236}">
                <a16:creationId xmlns:a16="http://schemas.microsoft.com/office/drawing/2014/main" xmlns="" id="{9AE5973E-0BDB-3348-8C05-6CEA51AAF6E1}"/>
              </a:ext>
            </a:extLst>
          </p:cNvPr>
          <p:cNvGrpSpPr/>
          <p:nvPr/>
        </p:nvGrpSpPr>
        <p:grpSpPr>
          <a:xfrm>
            <a:off x="5554034" y="3074904"/>
            <a:ext cx="1395866" cy="400110"/>
            <a:chOff x="3335968" y="3179775"/>
            <a:chExt cx="1395866" cy="400110"/>
          </a:xfrm>
        </p:grpSpPr>
        <p:sp>
          <p:nvSpPr>
            <p:cNvPr id="221" name="文本框 220">
              <a:extLst>
                <a:ext uri="{FF2B5EF4-FFF2-40B4-BE49-F238E27FC236}">
                  <a16:creationId xmlns:a16="http://schemas.microsoft.com/office/drawing/2014/main" xmlns="" id="{CCBA6B80-B20B-F943-9299-4DB2E116FAF1}"/>
                </a:ext>
              </a:extLst>
            </p:cNvPr>
            <p:cNvSpPr txBox="1"/>
            <p:nvPr/>
          </p:nvSpPr>
          <p:spPr>
            <a:xfrm>
              <a:off x="3908358" y="3179775"/>
              <a:ext cx="8234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0.576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222" name="文本框 221">
              <a:extLst>
                <a:ext uri="{FF2B5EF4-FFF2-40B4-BE49-F238E27FC236}">
                  <a16:creationId xmlns:a16="http://schemas.microsoft.com/office/drawing/2014/main" xmlns="" id="{59CF9A3D-C801-2640-A727-53CD6DEEEEA4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圆角矩形标注 126">
                <a:extLst>
                  <a:ext uri="{FF2B5EF4-FFF2-40B4-BE49-F238E27FC236}">
                    <a16:creationId xmlns:a16="http://schemas.microsoft.com/office/drawing/2014/main" xmlns="" id="{76D34BDF-D11D-EF4E-846A-8B96409C24A0}"/>
                  </a:ext>
                </a:extLst>
              </p:cNvPr>
              <p:cNvSpPr/>
              <p:nvPr/>
            </p:nvSpPr>
            <p:spPr>
              <a:xfrm>
                <a:off x="6235058" y="1726022"/>
                <a:ext cx="2674966" cy="873797"/>
              </a:xfrm>
              <a:prstGeom prst="wedgeRoundRectCallout">
                <a:avLst>
                  <a:gd name="adj1" fmla="val 151001"/>
                  <a:gd name="adj2" fmla="val 51437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First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Push Operation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圆角矩形标注 126">
                <a:extLst>
                  <a:ext uri="{FF2B5EF4-FFF2-40B4-BE49-F238E27FC236}">
                    <a16:creationId xmlns:a16="http://schemas.microsoft.com/office/drawing/2014/main" id="{76D34BDF-D11D-EF4E-846A-8B96409C2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58" y="1726022"/>
                <a:ext cx="2674966" cy="873797"/>
              </a:xfrm>
              <a:prstGeom prst="wedgeRoundRectCallout">
                <a:avLst>
                  <a:gd name="adj1" fmla="val 151001"/>
                  <a:gd name="adj2" fmla="val 51437"/>
                  <a:gd name="adj3" fmla="val 16667"/>
                </a:avLst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圆角矩形标注 127">
                <a:extLst>
                  <a:ext uri="{FF2B5EF4-FFF2-40B4-BE49-F238E27FC236}">
                    <a16:creationId xmlns:a16="http://schemas.microsoft.com/office/drawing/2014/main" xmlns="" id="{0AACBBD3-0721-8F47-9259-350F29858355}"/>
                  </a:ext>
                </a:extLst>
              </p:cNvPr>
              <p:cNvSpPr/>
              <p:nvPr/>
            </p:nvSpPr>
            <p:spPr>
              <a:xfrm>
                <a:off x="7145959" y="5843100"/>
                <a:ext cx="2674966" cy="786131"/>
              </a:xfrm>
              <a:prstGeom prst="wedgeRoundRectCallout">
                <a:avLst>
                  <a:gd name="adj1" fmla="val -60026"/>
                  <a:gd name="adj2" fmla="val -143301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sz="2000" b="1" dirty="0">
                    <a:solidFill>
                      <a:srgbClr val="C00000"/>
                    </a:solidFill>
                  </a:rPr>
                  <a:t>Second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Push Operation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圆角矩形标注 127">
                <a:extLst>
                  <a:ext uri="{FF2B5EF4-FFF2-40B4-BE49-F238E27FC236}">
                    <a16:creationId xmlns:a16="http://schemas.microsoft.com/office/drawing/2014/main" id="{0AACBBD3-0721-8F47-9259-350F29858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59" y="5843100"/>
                <a:ext cx="2674966" cy="786131"/>
              </a:xfrm>
              <a:prstGeom prst="wedgeRoundRectCallout">
                <a:avLst>
                  <a:gd name="adj1" fmla="val -60026"/>
                  <a:gd name="adj2" fmla="val -143301"/>
                  <a:gd name="adj3" fmla="val 16667"/>
                </a:avLst>
              </a:prstGeom>
              <a:blipFill>
                <a:blip r:embed="rId25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08C2493-F251-764E-BE6D-B5C250C2259E}"/>
              </a:ext>
            </a:extLst>
          </p:cNvPr>
          <p:cNvSpPr/>
          <p:nvPr/>
        </p:nvSpPr>
        <p:spPr>
          <a:xfrm>
            <a:off x="26894" y="32962"/>
            <a:ext cx="2635624" cy="73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9" name="圆角矩形标注 128">
            <a:extLst>
              <a:ext uri="{FF2B5EF4-FFF2-40B4-BE49-F238E27FC236}">
                <a16:creationId xmlns:a16="http://schemas.microsoft.com/office/drawing/2014/main" xmlns="" id="{3C1FC66B-5DA2-084E-BE3A-F5206C90B683}"/>
              </a:ext>
            </a:extLst>
          </p:cNvPr>
          <p:cNvSpPr/>
          <p:nvPr/>
        </p:nvSpPr>
        <p:spPr>
          <a:xfrm>
            <a:off x="2737091" y="2757451"/>
            <a:ext cx="4129819" cy="1744657"/>
          </a:xfrm>
          <a:prstGeom prst="wedgeRoundRectCallout">
            <a:avLst>
              <a:gd name="adj1" fmla="val 63035"/>
              <a:gd name="adj2" fmla="val 4528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solidFill>
                  <a:srgbClr val="C00000"/>
                </a:solidFill>
              </a:rPr>
              <a:t>How to address this?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Next, we will illustrate our method on how to address this existing problem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30" name="标题 1">
            <a:extLst>
              <a:ext uri="{FF2B5EF4-FFF2-40B4-BE49-F238E27FC236}">
                <a16:creationId xmlns:a16="http://schemas.microsoft.com/office/drawing/2014/main" xmlns="" id="{7C49B07C-26D1-844A-9527-5E0EA903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26" y="-10086"/>
            <a:ext cx="7797224" cy="1002085"/>
          </a:xfrm>
        </p:spPr>
        <p:txBody>
          <a:bodyPr>
            <a:normAutofit/>
          </a:bodyPr>
          <a:lstStyle/>
          <a:p>
            <a:r>
              <a:rPr kumimoji="1" lang="en-US" altLang="zh-CN" sz="4000" dirty="0"/>
              <a:t>Intuition (</a:t>
            </a:r>
            <a:r>
              <a:rPr kumimoji="1" lang="en-US" altLang="zh-CN" sz="4000" dirty="0" err="1"/>
              <a:t>i</a:t>
            </a:r>
            <a:r>
              <a:rPr kumimoji="1" lang="en-US" altLang="zh-CN" sz="4000" dirty="0"/>
              <a:t>): Residue Accumulation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61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D2CACAC6-6B04-E849-AE7A-9F46F5B5C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967" y="850197"/>
                <a:ext cx="7589753" cy="15159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kumimoji="1" lang="en-US" altLang="zh-CN" dirty="0"/>
                  <a:t>Residue accumulation: </a:t>
                </a:r>
              </a:p>
              <a:p>
                <a:pPr lvl="1"/>
                <a:r>
                  <a:rPr kumimoji="1" lang="en-US" altLang="zh-CN" dirty="0"/>
                  <a:t>make the residue of a node </a:t>
                </a:r>
                <a:r>
                  <a:rPr kumimoji="1" lang="en-US" altLang="zh-CN" b="1" dirty="0">
                    <a:solidFill>
                      <a:srgbClr val="C00000"/>
                    </a:solidFill>
                  </a:rPr>
                  <a:t>accumulated to a larger value.</a:t>
                </a:r>
              </a:p>
              <a:p>
                <a:pPr lvl="1"/>
                <a:r>
                  <a:rPr kumimoji="1" lang="en-US" altLang="zh-CN" dirty="0"/>
                  <a:t>Assume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b="1" dirty="0">
                    <a:solidFill>
                      <a:srgbClr val="1F7B00"/>
                    </a:solidFill>
                  </a:rPr>
                  <a:t>Reserve</a:t>
                </a:r>
                <a:r>
                  <a:rPr kumimoji="1" lang="en-US" altLang="zh-CN" dirty="0">
                    <a:solidFill>
                      <a:srgbClr val="0D14FF"/>
                    </a:solidFill>
                  </a:rPr>
                  <a:t> </a:t>
                </a:r>
                <a:r>
                  <a:rPr kumimoji="1" lang="en-US" altLang="zh-CN" dirty="0"/>
                  <a:t>of each node is highlighted in </a:t>
                </a:r>
                <a:r>
                  <a:rPr kumimoji="1" lang="en-US" altLang="zh-CN" b="1" dirty="0">
                    <a:solidFill>
                      <a:srgbClr val="1F7B00"/>
                    </a:solidFill>
                  </a:rPr>
                  <a:t>Green</a:t>
                </a:r>
                <a:r>
                  <a:rPr kumimoji="1" lang="en-US" altLang="zh-CN" dirty="0">
                    <a:solidFill>
                      <a:srgbClr val="0D14FF"/>
                    </a:solidFill>
                  </a:rPr>
                  <a:t>.</a:t>
                </a:r>
              </a:p>
              <a:p>
                <a:pPr lvl="1"/>
                <a:r>
                  <a:rPr lang="en-US" altLang="zh-CN" b="1" dirty="0">
                    <a:solidFill>
                      <a:srgbClr val="3334FF"/>
                    </a:solidFill>
                    <a:ea typeface="Times" charset="0"/>
                    <a:cs typeface="Times" charset="0"/>
                  </a:rPr>
                  <a:t>Residue</a:t>
                </a:r>
                <a:r>
                  <a:rPr lang="en-US" altLang="zh-CN" dirty="0">
                    <a:ea typeface="Times" charset="0"/>
                    <a:cs typeface="Times" charset="0"/>
                  </a:rPr>
                  <a:t> of each node is highlighted in </a:t>
                </a:r>
                <a:r>
                  <a:rPr lang="en-US" altLang="zh-CN" b="1" dirty="0">
                    <a:solidFill>
                      <a:srgbClr val="0D14FF"/>
                    </a:solidFill>
                    <a:ea typeface="Times" charset="0"/>
                    <a:cs typeface="Times" charset="0"/>
                  </a:rPr>
                  <a:t>Blue</a:t>
                </a:r>
                <a:r>
                  <a:rPr lang="en-US" altLang="zh-CN" dirty="0">
                    <a:solidFill>
                      <a:srgbClr val="0D14FF"/>
                    </a:solidFill>
                    <a:ea typeface="Times" charset="0"/>
                    <a:cs typeface="Times" charset="0"/>
                  </a:rPr>
                  <a:t>.</a:t>
                </a:r>
              </a:p>
              <a:p>
                <a:pPr lvl="1"/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2CACAC6-6B04-E849-AE7A-9F46F5B5C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967" y="850197"/>
                <a:ext cx="7589753" cy="1515964"/>
              </a:xfrm>
              <a:blipFill>
                <a:blip r:embed="rId3"/>
                <a:stretch>
                  <a:fillRect l="-1171" t="-8333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EC9CBE0-FF0E-DC41-B367-623C58FE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5">
                <a:extLst>
                  <a:ext uri="{FF2B5EF4-FFF2-40B4-BE49-F238E27FC236}">
                    <a16:creationId xmlns:a16="http://schemas.microsoft.com/office/drawing/2014/main" xmlns="" id="{596578EF-2272-DD48-BF6D-7815183AA941}"/>
                  </a:ext>
                </a:extLst>
              </p:cNvPr>
              <p:cNvSpPr txBox="1"/>
              <p:nvPr/>
            </p:nvSpPr>
            <p:spPr>
              <a:xfrm>
                <a:off x="972813" y="5318153"/>
                <a:ext cx="2781821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AU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0.4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=0.08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into </a:t>
                </a: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the reserve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5">
                <a:extLst>
                  <a:ext uri="{FF2B5EF4-FFF2-40B4-BE49-F238E27FC236}">
                    <a16:creationId xmlns:a16="http://schemas.microsoft.com/office/drawing/2014/main" id="{596578EF-2272-DD48-BF6D-7815183AA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13" y="5318153"/>
                <a:ext cx="2781821" cy="707886"/>
              </a:xfrm>
              <a:prstGeom prst="rect">
                <a:avLst/>
              </a:prstGeom>
              <a:blipFill>
                <a:blip r:embed="rId4"/>
                <a:stretch>
                  <a:fillRect l="-2262" t="-3509" r="-3620" b="-122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5">
                <a:extLst>
                  <a:ext uri="{FF2B5EF4-FFF2-40B4-BE49-F238E27FC236}">
                    <a16:creationId xmlns:a16="http://schemas.microsoft.com/office/drawing/2014/main" xmlns="" id="{538BDED9-F5CB-CC46-BA06-704D1AE18D90}"/>
                  </a:ext>
                </a:extLst>
              </p:cNvPr>
              <p:cNvSpPr txBox="1"/>
              <p:nvPr/>
            </p:nvSpPr>
            <p:spPr>
              <a:xfrm>
                <a:off x="8160485" y="5111015"/>
                <a:ext cx="3238588" cy="11510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cs typeface="Times New Roman" panose="02020603050405020304" pitchFamily="18" charset="0"/>
                  </a:rPr>
                  <a:t>Fo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AU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=0.32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 to its residues, which is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0.32+0.4=0.72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.  </a:t>
                </a:r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5">
                <a:extLst>
                  <a:ext uri="{FF2B5EF4-FFF2-40B4-BE49-F238E27FC236}">
                    <a16:creationId xmlns:a16="http://schemas.microsoft.com/office/drawing/2014/main" id="{538BDED9-F5CB-CC46-BA06-704D1AE1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85" y="5111015"/>
                <a:ext cx="3238588" cy="1151021"/>
              </a:xfrm>
              <a:prstGeom prst="rect">
                <a:avLst/>
              </a:prstGeom>
              <a:blipFill>
                <a:blip r:embed="rId5"/>
                <a:stretch>
                  <a:fillRect l="-1946" b="-6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5">
                <a:extLst>
                  <a:ext uri="{FF2B5EF4-FFF2-40B4-BE49-F238E27FC236}">
                    <a16:creationId xmlns:a16="http://schemas.microsoft.com/office/drawing/2014/main" xmlns="" id="{CC1B6375-41F8-F143-B5F8-08E622902D50}"/>
                  </a:ext>
                </a:extLst>
              </p:cNvPr>
              <p:cNvSpPr txBox="1"/>
              <p:nvPr/>
            </p:nvSpPr>
            <p:spPr>
              <a:xfrm>
                <a:off x="5593780" y="6026039"/>
                <a:ext cx="3208843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Keep </a:t>
                </a:r>
                <a14:m>
                  <m:oMath xmlns:m="http://schemas.openxmlformats.org/officeDocument/2006/math">
                    <m:r>
                      <a:rPr lang="en-AU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0.72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=0.144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into </a:t>
                </a: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the reserve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5">
                <a:extLst>
                  <a:ext uri="{FF2B5EF4-FFF2-40B4-BE49-F238E27FC236}">
                    <a16:creationId xmlns:a16="http://schemas.microsoft.com/office/drawing/2014/main" id="{CC1B6375-41F8-F143-B5F8-08E62290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780" y="6026039"/>
                <a:ext cx="3208843" cy="707886"/>
              </a:xfrm>
              <a:prstGeom prst="rect">
                <a:avLst/>
              </a:prstGeom>
              <a:blipFill>
                <a:blip r:embed="rId6"/>
                <a:stretch>
                  <a:fillRect l="-1569" t="-3448" b="-120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5">
                <a:extLst>
                  <a:ext uri="{FF2B5EF4-FFF2-40B4-BE49-F238E27FC236}">
                    <a16:creationId xmlns:a16="http://schemas.microsoft.com/office/drawing/2014/main" xmlns="" id="{1D80E69D-4951-6B40-B831-12E187E2958B}"/>
                  </a:ext>
                </a:extLst>
              </p:cNvPr>
              <p:cNvSpPr txBox="1"/>
              <p:nvPr/>
            </p:nvSpPr>
            <p:spPr>
              <a:xfrm>
                <a:off x="8259457" y="2471166"/>
                <a:ext cx="3040644" cy="8432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cs typeface="Times New Roman" panose="02020603050405020304" pitchFamily="18" charset="0"/>
                  </a:rPr>
                  <a:t>Fo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72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000" b="0" i="1">
                            <a:solidFill>
                              <a:srgbClr val="C00000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AU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=0.576</m:t>
                    </m:r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</a:rPr>
                  <a:t>  to its residues.  </a:t>
                </a:r>
                <a:endParaRPr lang="zh-CN" alt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5">
                <a:extLst>
                  <a:ext uri="{FF2B5EF4-FFF2-40B4-BE49-F238E27FC236}">
                    <a16:creationId xmlns:a16="http://schemas.microsoft.com/office/drawing/2014/main" id="{1D80E69D-4951-6B40-B831-12E187E2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7" y="2471166"/>
                <a:ext cx="3040644" cy="843244"/>
              </a:xfrm>
              <a:prstGeom prst="rect">
                <a:avLst/>
              </a:prstGeom>
              <a:blipFill>
                <a:blip r:embed="rId7"/>
                <a:stretch>
                  <a:fillRect l="-1653" b="-88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圆角矩形标注 53">
            <a:extLst>
              <a:ext uri="{FF2B5EF4-FFF2-40B4-BE49-F238E27FC236}">
                <a16:creationId xmlns:a16="http://schemas.microsoft.com/office/drawing/2014/main" xmlns="" id="{E359E7E9-8075-9343-99CC-D190C3AAEFA5}"/>
              </a:ext>
            </a:extLst>
          </p:cNvPr>
          <p:cNvSpPr/>
          <p:nvPr/>
        </p:nvSpPr>
        <p:spPr>
          <a:xfrm>
            <a:off x="767064" y="2707575"/>
            <a:ext cx="2386101" cy="772847"/>
          </a:xfrm>
          <a:prstGeom prst="wedgeRoundRectCallout">
            <a:avLst>
              <a:gd name="adj1" fmla="val 93500"/>
              <a:gd name="adj2" fmla="val 373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The results are the same as before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圆角矩形标注 54">
                <a:extLst>
                  <a:ext uri="{FF2B5EF4-FFF2-40B4-BE49-F238E27FC236}">
                    <a16:creationId xmlns:a16="http://schemas.microsoft.com/office/drawing/2014/main" xmlns="" id="{E3D7E589-32C0-414A-B883-DA240E2FE8BA}"/>
                  </a:ext>
                </a:extLst>
              </p:cNvPr>
              <p:cNvSpPr/>
              <p:nvPr/>
            </p:nvSpPr>
            <p:spPr>
              <a:xfrm>
                <a:off x="358027" y="3899388"/>
                <a:ext cx="3359107" cy="1253610"/>
              </a:xfrm>
              <a:prstGeom prst="wedgeRoundRectCallout">
                <a:avLst>
                  <a:gd name="adj1" fmla="val -1686"/>
                  <a:gd name="adj2" fmla="val -79085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But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avoid the redundant push operations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,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reducing the time cost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圆角矩形标注 54">
                <a:extLst>
                  <a:ext uri="{FF2B5EF4-FFF2-40B4-BE49-F238E27FC236}">
                    <a16:creationId xmlns:a16="http://schemas.microsoft.com/office/drawing/2014/main" id="{E3D7E589-32C0-414A-B883-DA240E2FE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27" y="3899388"/>
                <a:ext cx="3359107" cy="1253610"/>
              </a:xfrm>
              <a:prstGeom prst="wedgeRoundRectCallout">
                <a:avLst>
                  <a:gd name="adj1" fmla="val -1686"/>
                  <a:gd name="adj2" fmla="val -79085"/>
                  <a:gd name="adj3" fmla="val 16667"/>
                </a:avLst>
              </a:prstGeom>
              <a:blipFill>
                <a:blip r:embed="rId8"/>
                <a:stretch>
                  <a:fillRect r="-14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51F0C595-3683-3949-A951-9B1151DFD1E8}"/>
                  </a:ext>
                </a:extLst>
              </p:cNvPr>
              <p:cNvSpPr txBox="1"/>
              <p:nvPr/>
            </p:nvSpPr>
            <p:spPr>
              <a:xfrm>
                <a:off x="410078" y="6356350"/>
                <a:ext cx="35645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*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sz="2000" dirty="0"/>
                  <a:t>: the termination probability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1F0C595-3683-3949-A951-9B1151DFD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8" y="6356350"/>
                <a:ext cx="3564514" cy="400110"/>
              </a:xfrm>
              <a:prstGeom prst="rect">
                <a:avLst/>
              </a:prstGeom>
              <a:blipFill>
                <a:blip r:embed="rId9"/>
                <a:stretch>
                  <a:fillRect l="-1418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曲线连接符 42">
            <a:extLst>
              <a:ext uri="{FF2B5EF4-FFF2-40B4-BE49-F238E27FC236}">
                <a16:creationId xmlns:a16="http://schemas.microsoft.com/office/drawing/2014/main" xmlns="" id="{EFDEAF22-BD76-3C4E-AB81-9446DD74CDFA}"/>
              </a:ext>
            </a:extLst>
          </p:cNvPr>
          <p:cNvCxnSpPr>
            <a:cxnSpLocks/>
            <a:stCxn id="125" idx="3"/>
            <a:endCxn id="89" idx="3"/>
          </p:cNvCxnSpPr>
          <p:nvPr/>
        </p:nvCxnSpPr>
        <p:spPr>
          <a:xfrm flipV="1">
            <a:off x="7389736" y="3355609"/>
            <a:ext cx="12700" cy="1839254"/>
          </a:xfrm>
          <a:prstGeom prst="curvedConnector3">
            <a:avLst>
              <a:gd name="adj1" fmla="val 180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xmlns="" id="{6AF4B742-9501-9140-883E-251764A0D781}"/>
              </a:ext>
            </a:extLst>
          </p:cNvPr>
          <p:cNvCxnSpPr>
            <a:cxnSpLocks/>
            <a:stCxn id="59" idx="2"/>
            <a:endCxn id="91" idx="1"/>
          </p:cNvCxnSpPr>
          <p:nvPr/>
        </p:nvCxnSpPr>
        <p:spPr>
          <a:xfrm rot="10800000" flipV="1">
            <a:off x="4463745" y="3416918"/>
            <a:ext cx="126096" cy="1756548"/>
          </a:xfrm>
          <a:prstGeom prst="curvedConnector3">
            <a:avLst>
              <a:gd name="adj1" fmla="val 28129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>
            <a:extLst>
              <a:ext uri="{FF2B5EF4-FFF2-40B4-BE49-F238E27FC236}">
                <a16:creationId xmlns:a16="http://schemas.microsoft.com/office/drawing/2014/main" xmlns="" id="{07D9EB01-7072-8841-A6DA-AD6C6F14B144}"/>
              </a:ext>
            </a:extLst>
          </p:cNvPr>
          <p:cNvCxnSpPr>
            <a:cxnSpLocks/>
            <a:stCxn id="59" idx="5"/>
            <a:endCxn id="62" idx="0"/>
          </p:cNvCxnSpPr>
          <p:nvPr/>
        </p:nvCxnSpPr>
        <p:spPr>
          <a:xfrm rot="16200000" flipH="1">
            <a:off x="5347792" y="3180436"/>
            <a:ext cx="1359466" cy="2137899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EE779A8A-171E-BF4B-8572-05C0E7E21460}"/>
              </a:ext>
            </a:extLst>
          </p:cNvPr>
          <p:cNvGrpSpPr/>
          <p:nvPr/>
        </p:nvGrpSpPr>
        <p:grpSpPr>
          <a:xfrm>
            <a:off x="4257609" y="2718217"/>
            <a:ext cx="3383777" cy="3210462"/>
            <a:chOff x="3296834" y="3083073"/>
            <a:chExt cx="3383777" cy="32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xmlns="" id="{A8E6CFE9-8BC8-CC41-A7E3-115DA96B224C}"/>
                    </a:ext>
                  </a:extLst>
                </p:cNvPr>
                <p:cNvSpPr/>
                <p:nvPr/>
              </p:nvSpPr>
              <p:spPr>
                <a:xfrm>
                  <a:off x="3629066" y="3565774"/>
                  <a:ext cx="432000" cy="432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A8E6CFE9-8BC8-CC41-A7E3-115DA96B22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066" y="3565774"/>
                  <a:ext cx="432000" cy="432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E9695D56-E50F-3149-A2BC-8E4D7CDFE035}"/>
                </a:ext>
              </a:extLst>
            </p:cNvPr>
            <p:cNvGrpSpPr/>
            <p:nvPr/>
          </p:nvGrpSpPr>
          <p:grpSpPr>
            <a:xfrm>
              <a:off x="3502970" y="5276712"/>
              <a:ext cx="613004" cy="524480"/>
              <a:chOff x="2416017" y="4927320"/>
              <a:chExt cx="613004" cy="524480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文本框 90">
                    <a:extLst>
                      <a:ext uri="{FF2B5EF4-FFF2-40B4-BE49-F238E27FC236}">
                        <a16:creationId xmlns:a16="http://schemas.microsoft.com/office/drawing/2014/main" xmlns="" id="{3D503DFF-F23D-934B-A20C-36B8B7A24B5C}"/>
                      </a:ext>
                    </a:extLst>
                  </p:cNvPr>
                  <p:cNvSpPr txBox="1"/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91" name="文本框 90">
                    <a:extLst>
                      <a:ext uri="{FF2B5EF4-FFF2-40B4-BE49-F238E27FC236}">
                        <a16:creationId xmlns:a16="http://schemas.microsoft.com/office/drawing/2014/main" id="{3D503DFF-F23D-934B-A20C-36B8B7A24B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017" y="4927320"/>
                    <a:ext cx="613004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E48D51A8-1CDF-5344-902F-34A416D178EC}"/>
                  </a:ext>
                </a:extLst>
              </p:cNvPr>
              <p:cNvSpPr/>
              <p:nvPr/>
            </p:nvSpPr>
            <p:spPr>
              <a:xfrm>
                <a:off x="2527931" y="5019800"/>
                <a:ext cx="432000" cy="432000"/>
              </a:xfrm>
              <a:prstGeom prst="ellipse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1" name="直线箭头连接符 60">
              <a:extLst>
                <a:ext uri="{FF2B5EF4-FFF2-40B4-BE49-F238E27FC236}">
                  <a16:creationId xmlns:a16="http://schemas.microsoft.com/office/drawing/2014/main" xmlns="" id="{AEE05C15-CB6C-AE4C-8E9E-0BB178A00E75}"/>
                </a:ext>
              </a:extLst>
            </p:cNvPr>
            <p:cNvCxnSpPr>
              <a:cxnSpLocks/>
              <a:stCxn id="59" idx="4"/>
              <a:endCxn id="92" idx="0"/>
            </p:cNvCxnSpPr>
            <p:nvPr/>
          </p:nvCxnSpPr>
          <p:spPr>
            <a:xfrm flipH="1">
              <a:off x="3830884" y="3997774"/>
              <a:ext cx="14182" cy="137141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xmlns="" id="{1DC51CF4-3AD9-394F-B382-49FB45A60E6A}"/>
                    </a:ext>
                  </a:extLst>
                </p:cNvPr>
                <p:cNvSpPr txBox="1"/>
                <p:nvPr/>
              </p:nvSpPr>
              <p:spPr>
                <a:xfrm>
                  <a:off x="5829198" y="5293975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1DC51CF4-3AD9-394F-B382-49FB45A60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198" y="5293975"/>
                  <a:ext cx="613004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椭圆 64">
              <a:extLst>
                <a:ext uri="{FF2B5EF4-FFF2-40B4-BE49-F238E27FC236}">
                  <a16:creationId xmlns:a16="http://schemas.microsoft.com/office/drawing/2014/main" xmlns="" id="{21CF6D54-7B32-F14C-B435-A81461BE9806}"/>
                </a:ext>
              </a:extLst>
            </p:cNvPr>
            <p:cNvSpPr/>
            <p:nvPr/>
          </p:nvSpPr>
          <p:spPr>
            <a:xfrm>
              <a:off x="5876917" y="5386512"/>
              <a:ext cx="432000" cy="43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直线箭头连接符 65">
              <a:extLst>
                <a:ext uri="{FF2B5EF4-FFF2-40B4-BE49-F238E27FC236}">
                  <a16:creationId xmlns:a16="http://schemas.microsoft.com/office/drawing/2014/main" xmlns="" id="{AFA1C195-6E5A-C24B-BD49-5EBEF7055BF5}"/>
                </a:ext>
              </a:extLst>
            </p:cNvPr>
            <p:cNvCxnSpPr>
              <a:cxnSpLocks/>
              <a:stCxn id="92" idx="6"/>
              <a:endCxn id="65" idx="2"/>
            </p:cNvCxnSpPr>
            <p:nvPr/>
          </p:nvCxnSpPr>
          <p:spPr>
            <a:xfrm>
              <a:off x="4046884" y="5585192"/>
              <a:ext cx="1830033" cy="1732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7" name="直线箭头连接符 66">
              <a:extLst>
                <a:ext uri="{FF2B5EF4-FFF2-40B4-BE49-F238E27FC236}">
                  <a16:creationId xmlns:a16="http://schemas.microsoft.com/office/drawing/2014/main" xmlns="" id="{A7DA7324-231D-6C40-8CD8-DF6094EAF4A4}"/>
                </a:ext>
              </a:extLst>
            </p:cNvPr>
            <p:cNvCxnSpPr>
              <a:cxnSpLocks/>
              <a:stCxn id="65" idx="0"/>
              <a:endCxn id="59" idx="5"/>
            </p:cNvCxnSpPr>
            <p:nvPr/>
          </p:nvCxnSpPr>
          <p:spPr>
            <a:xfrm flipH="1" flipV="1">
              <a:off x="3997801" y="3934509"/>
              <a:ext cx="2095116" cy="1452003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2" name="直线箭头连接符 71">
              <a:extLst>
                <a:ext uri="{FF2B5EF4-FFF2-40B4-BE49-F238E27FC236}">
                  <a16:creationId xmlns:a16="http://schemas.microsoft.com/office/drawing/2014/main" xmlns="" id="{84458840-AF29-F94D-92FF-17261E6899DF}"/>
                </a:ext>
              </a:extLst>
            </p:cNvPr>
            <p:cNvCxnSpPr>
              <a:cxnSpLocks/>
              <a:stCxn id="65" idx="0"/>
              <a:endCxn id="90" idx="4"/>
            </p:cNvCxnSpPr>
            <p:nvPr/>
          </p:nvCxnSpPr>
          <p:spPr>
            <a:xfrm flipV="1">
              <a:off x="6092917" y="3997774"/>
              <a:ext cx="7017" cy="1388738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69466EC3-B4C8-3F4A-9700-82DA09AA1509}"/>
                </a:ext>
              </a:extLst>
            </p:cNvPr>
            <p:cNvGrpSpPr/>
            <p:nvPr/>
          </p:nvGrpSpPr>
          <p:grpSpPr>
            <a:xfrm>
              <a:off x="5815957" y="3458855"/>
              <a:ext cx="613004" cy="538919"/>
              <a:chOff x="5207313" y="3530696"/>
              <a:chExt cx="613004" cy="5389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文本框 88">
                    <a:extLst>
                      <a:ext uri="{FF2B5EF4-FFF2-40B4-BE49-F238E27FC236}">
                        <a16:creationId xmlns:a16="http://schemas.microsoft.com/office/drawing/2014/main" xmlns="" id="{9B4E6830-7A58-6D48-ABB9-5CC1B9366553}"/>
                      </a:ext>
                    </a:extLst>
                  </p:cNvPr>
                  <p:cNvSpPr txBox="1"/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89" name="文本框 88">
                    <a:extLst>
                      <a:ext uri="{FF2B5EF4-FFF2-40B4-BE49-F238E27FC236}">
                        <a16:creationId xmlns:a16="http://schemas.microsoft.com/office/drawing/2014/main" id="{9B4E6830-7A58-6D48-ABB9-5CC1B93665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7313" y="3530696"/>
                    <a:ext cx="61300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120A56EC-A5C1-874A-A938-5E0BD8B4EB58}"/>
                  </a:ext>
                </a:extLst>
              </p:cNvPr>
              <p:cNvSpPr/>
              <p:nvPr/>
            </p:nvSpPr>
            <p:spPr>
              <a:xfrm>
                <a:off x="5275290" y="3637615"/>
                <a:ext cx="432000" cy="432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7FD82140-52E6-5642-BCA4-A2F469EF1CFA}"/>
                </a:ext>
              </a:extLst>
            </p:cNvPr>
            <p:cNvGrpSpPr/>
            <p:nvPr/>
          </p:nvGrpSpPr>
          <p:grpSpPr>
            <a:xfrm>
              <a:off x="3311071" y="3083073"/>
              <a:ext cx="1116305" cy="400110"/>
              <a:chOff x="3335968" y="3179775"/>
              <a:chExt cx="1116305" cy="400110"/>
            </a:xfrm>
          </p:grpSpPr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="" id="{EB2B188C-16CD-C649-8130-BF12BC6169B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="" id="{E93C23D0-B0CB-1A46-9D40-706C36CC7AF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xmlns="" id="{C0A079A8-29E4-454C-A10C-1B45D939CD4F}"/>
                </a:ext>
              </a:extLst>
            </p:cNvPr>
            <p:cNvGrpSpPr/>
            <p:nvPr/>
          </p:nvGrpSpPr>
          <p:grpSpPr>
            <a:xfrm>
              <a:off x="3296834" y="5893425"/>
              <a:ext cx="1116305" cy="400110"/>
              <a:chOff x="3335968" y="3179775"/>
              <a:chExt cx="1116305" cy="400110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xmlns="" id="{58D41ABB-9A07-F848-B041-4CCA998ABCD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xmlns="" id="{70D92490-6324-F749-B263-3AB89BA34D58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xmlns="" id="{9597D0F2-C1F7-DF4C-A892-0847164C6134}"/>
                </a:ext>
              </a:extLst>
            </p:cNvPr>
            <p:cNvGrpSpPr/>
            <p:nvPr/>
          </p:nvGrpSpPr>
          <p:grpSpPr>
            <a:xfrm>
              <a:off x="5564306" y="5885158"/>
              <a:ext cx="1116305" cy="400110"/>
              <a:chOff x="3335968" y="3179775"/>
              <a:chExt cx="1116305" cy="400110"/>
            </a:xfrm>
          </p:grpSpPr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xmlns="" id="{57297BB8-15C1-1C4D-9BBE-FB5694C9D401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xmlns="" id="{DFDAB6EE-253A-D440-B6C9-A28676550457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xmlns="" id="{66719FDA-001F-D54C-97B0-ED387B130F24}"/>
                </a:ext>
              </a:extLst>
            </p:cNvPr>
            <p:cNvGrpSpPr/>
            <p:nvPr/>
          </p:nvGrpSpPr>
          <p:grpSpPr>
            <a:xfrm>
              <a:off x="5564306" y="3089059"/>
              <a:ext cx="1116305" cy="400110"/>
              <a:chOff x="3335968" y="3179775"/>
              <a:chExt cx="1116305" cy="400110"/>
            </a:xfrm>
          </p:grpSpPr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D01F25A7-0A53-FE46-B01B-0A07353490D4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xmlns="" id="{253AC812-8330-BB42-A84B-D290472CB85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6FE17746-6DC4-E043-8C2A-F05F66E952EA}"/>
              </a:ext>
            </a:extLst>
          </p:cNvPr>
          <p:cNvGrpSpPr/>
          <p:nvPr/>
        </p:nvGrpSpPr>
        <p:grpSpPr>
          <a:xfrm>
            <a:off x="4269801" y="2714826"/>
            <a:ext cx="1116305" cy="400110"/>
            <a:chOff x="3335968" y="3179775"/>
            <a:chExt cx="1116305" cy="400110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543657A2-734A-1643-BC0A-697518D77F08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="" id="{35D044E1-BD61-E94D-B2F0-29CB710C9F93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473CC29E-C099-0C42-904B-3457B1219F4C}"/>
              </a:ext>
            </a:extLst>
          </p:cNvPr>
          <p:cNvGrpSpPr/>
          <p:nvPr/>
        </p:nvGrpSpPr>
        <p:grpSpPr>
          <a:xfrm>
            <a:off x="4263736" y="5514880"/>
            <a:ext cx="1116305" cy="400110"/>
            <a:chOff x="3335968" y="3179775"/>
            <a:chExt cx="1116305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79FA4B76-3F06-F54F-8AF3-8AE31F92E194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268EA4A0-2818-F946-8FEB-08023F657CB5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xmlns="" id="{07F205E8-605D-D44D-A034-FF7697B6C3DD}"/>
              </a:ext>
            </a:extLst>
          </p:cNvPr>
          <p:cNvGrpSpPr/>
          <p:nvPr/>
        </p:nvGrpSpPr>
        <p:grpSpPr>
          <a:xfrm>
            <a:off x="6523035" y="5528569"/>
            <a:ext cx="1116305" cy="400110"/>
            <a:chOff x="3335968" y="3179775"/>
            <a:chExt cx="1116305" cy="400110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xmlns="" id="{0E3FAEE1-9A27-CB42-B042-9EEE70A580F9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xmlns="" id="{CC1D5616-3A44-F741-BAAD-FF2C2E29117F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xmlns="" id="{F7724526-30E2-B148-BA84-6B9F66DAEC47}"/>
              </a:ext>
            </a:extLst>
          </p:cNvPr>
          <p:cNvGrpSpPr/>
          <p:nvPr/>
        </p:nvGrpSpPr>
        <p:grpSpPr>
          <a:xfrm>
            <a:off x="4500301" y="4912945"/>
            <a:ext cx="613004" cy="523220"/>
            <a:chOff x="7129476" y="5053582"/>
            <a:chExt cx="613004" cy="523220"/>
          </a:xfrm>
        </p:grpSpPr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xmlns="" id="{A3DB7023-54C1-E541-A07D-FB5608379382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xmlns="" id="{5859E51A-4182-8B4C-9A15-47DC7D1A392F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859E51A-4182-8B4C-9A15-47DC7D1A3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xmlns="" id="{D0605475-6A7A-CE47-847C-01CCB79D0E7A}"/>
              </a:ext>
            </a:extLst>
          </p:cNvPr>
          <p:cNvGrpSpPr/>
          <p:nvPr/>
        </p:nvGrpSpPr>
        <p:grpSpPr>
          <a:xfrm>
            <a:off x="4126210" y="5520012"/>
            <a:ext cx="1249749" cy="400110"/>
            <a:chOff x="3202524" y="3179775"/>
            <a:chExt cx="1249749" cy="400110"/>
          </a:xfrm>
        </p:grpSpPr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xmlns="" id="{CBC82384-D70B-8C49-96E1-1938C7E0800B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xmlns="" id="{0E4C9E20-B59F-ED41-81BF-07889EB0C48D}"/>
                </a:ext>
              </a:extLst>
            </p:cNvPr>
            <p:cNvSpPr txBox="1"/>
            <p:nvPr/>
          </p:nvSpPr>
          <p:spPr>
            <a:xfrm>
              <a:off x="3202524" y="3179775"/>
              <a:ext cx="67736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xmlns="" id="{2C72464A-40C5-4549-ABB2-FC923961B918}"/>
              </a:ext>
            </a:extLst>
          </p:cNvPr>
          <p:cNvGrpSpPr/>
          <p:nvPr/>
        </p:nvGrpSpPr>
        <p:grpSpPr>
          <a:xfrm>
            <a:off x="4504440" y="3156397"/>
            <a:ext cx="613004" cy="523220"/>
            <a:chOff x="8245945" y="4600768"/>
            <a:chExt cx="613004" cy="523220"/>
          </a:xfrm>
        </p:grpSpPr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xmlns="" id="{48E0ED6A-B13C-FE49-834D-3B3814280BCA}"/>
                </a:ext>
              </a:extLst>
            </p:cNvPr>
            <p:cNvSpPr/>
            <p:nvPr/>
          </p:nvSpPr>
          <p:spPr>
            <a:xfrm>
              <a:off x="8336447" y="4638111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xmlns="" id="{CB9BE756-533E-F048-BE43-1824063EF921}"/>
                    </a:ext>
                  </a:extLst>
                </p:cNvPr>
                <p:cNvSpPr txBox="1"/>
                <p:nvPr/>
              </p:nvSpPr>
              <p:spPr>
                <a:xfrm>
                  <a:off x="8245945" y="4600768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19" name="文本框 118">
                  <a:extLst>
                    <a:ext uri="{FF2B5EF4-FFF2-40B4-BE49-F238E27FC236}">
                      <a16:creationId xmlns:a16="http://schemas.microsoft.com/office/drawing/2014/main" id="{CB9BE756-533E-F048-BE43-1824063EF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945" y="4600768"/>
                  <a:ext cx="613004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6F6EC801-AD0B-C840-B718-6DA34DCCB835}"/>
              </a:ext>
            </a:extLst>
          </p:cNvPr>
          <p:cNvGrpSpPr/>
          <p:nvPr/>
        </p:nvGrpSpPr>
        <p:grpSpPr>
          <a:xfrm>
            <a:off x="6776732" y="4933253"/>
            <a:ext cx="613004" cy="523220"/>
            <a:chOff x="7129476" y="5053582"/>
            <a:chExt cx="613004" cy="523220"/>
          </a:xfrm>
        </p:grpSpPr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xmlns="" id="{C1DF346B-64F1-684F-9F31-F51587273B8A}"/>
                </a:ext>
              </a:extLst>
            </p:cNvPr>
            <p:cNvSpPr/>
            <p:nvPr/>
          </p:nvSpPr>
          <p:spPr>
            <a:xfrm>
              <a:off x="7199301" y="5141411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xmlns="" id="{6596CFAE-C5FA-5C4D-9929-C92591F0DD07}"/>
                    </a:ext>
                  </a:extLst>
                </p:cNvPr>
                <p:cNvSpPr txBox="1"/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25" name="文本框 124">
                  <a:extLst>
                    <a:ext uri="{FF2B5EF4-FFF2-40B4-BE49-F238E27FC236}">
                      <a16:creationId xmlns:a16="http://schemas.microsoft.com/office/drawing/2014/main" id="{6596CFAE-C5FA-5C4D-9929-C92591F0D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9476" y="5053582"/>
                  <a:ext cx="61300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xmlns="" id="{BF357F87-350D-3E4F-832C-69EEF05FE663}"/>
              </a:ext>
            </a:extLst>
          </p:cNvPr>
          <p:cNvGrpSpPr/>
          <p:nvPr/>
        </p:nvGrpSpPr>
        <p:grpSpPr>
          <a:xfrm>
            <a:off x="6523035" y="2724777"/>
            <a:ext cx="1395866" cy="400110"/>
            <a:chOff x="3335968" y="3179775"/>
            <a:chExt cx="1395866" cy="400110"/>
          </a:xfrm>
        </p:grpSpPr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xmlns="" id="{65B3E565-476B-9F47-ACE7-44A3A3D38057}"/>
                </a:ext>
              </a:extLst>
            </p:cNvPr>
            <p:cNvSpPr txBox="1"/>
            <p:nvPr/>
          </p:nvSpPr>
          <p:spPr>
            <a:xfrm>
              <a:off x="3908358" y="3179775"/>
              <a:ext cx="8234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0.576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xmlns="" id="{35B191C9-210D-3F40-8E0D-715093011963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cxnSp>
        <p:nvCxnSpPr>
          <p:cNvPr id="133" name="曲线连接符 132">
            <a:extLst>
              <a:ext uri="{FF2B5EF4-FFF2-40B4-BE49-F238E27FC236}">
                <a16:creationId xmlns:a16="http://schemas.microsoft.com/office/drawing/2014/main" xmlns="" id="{6FC9E2AE-2C7D-9B45-96C1-0365F0DACB32}"/>
              </a:ext>
            </a:extLst>
          </p:cNvPr>
          <p:cNvCxnSpPr>
            <a:cxnSpLocks/>
            <a:stCxn id="110" idx="0"/>
            <a:endCxn id="62" idx="1"/>
          </p:cNvCxnSpPr>
          <p:nvPr/>
        </p:nvCxnSpPr>
        <p:spPr>
          <a:xfrm rot="16200000" flipH="1">
            <a:off x="5659496" y="4060252"/>
            <a:ext cx="277784" cy="1983170"/>
          </a:xfrm>
          <a:prstGeom prst="curvedConnector4">
            <a:avLst>
              <a:gd name="adj1" fmla="val -82294"/>
              <a:gd name="adj2" fmla="val 57728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>
            <a:extLst>
              <a:ext uri="{FF2B5EF4-FFF2-40B4-BE49-F238E27FC236}">
                <a16:creationId xmlns:a16="http://schemas.microsoft.com/office/drawing/2014/main" xmlns="" id="{006356F6-1CBF-EB4D-A002-20EABF987FDC}"/>
              </a:ext>
            </a:extLst>
          </p:cNvPr>
          <p:cNvGrpSpPr/>
          <p:nvPr/>
        </p:nvGrpSpPr>
        <p:grpSpPr>
          <a:xfrm>
            <a:off x="4483948" y="4918701"/>
            <a:ext cx="613004" cy="523220"/>
            <a:chOff x="8299871" y="4913042"/>
            <a:chExt cx="613004" cy="523220"/>
          </a:xfrm>
        </p:grpSpPr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xmlns="" id="{5C0D1AC7-FABE-E448-8E8B-02B200EF9FDF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xmlns="" id="{704EEFF3-07A6-C14F-B584-9E42647C2BDE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704EEFF3-07A6-C14F-B584-9E42647C2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xmlns="" id="{5C58B03C-E736-3F4C-9FE5-97BBEA8043FF}"/>
              </a:ext>
            </a:extLst>
          </p:cNvPr>
          <p:cNvGrpSpPr/>
          <p:nvPr/>
        </p:nvGrpSpPr>
        <p:grpSpPr>
          <a:xfrm>
            <a:off x="6524518" y="5528915"/>
            <a:ext cx="1406998" cy="400110"/>
            <a:chOff x="3335968" y="3179775"/>
            <a:chExt cx="1406998" cy="400110"/>
          </a:xfrm>
        </p:grpSpPr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xmlns="" id="{9AB77BE7-6C11-364F-B5F0-FBDC815ACD7C}"/>
                </a:ext>
              </a:extLst>
            </p:cNvPr>
            <p:cNvSpPr txBox="1"/>
            <p:nvPr/>
          </p:nvSpPr>
          <p:spPr>
            <a:xfrm>
              <a:off x="3908358" y="3179775"/>
              <a:ext cx="834608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0.72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xmlns="" id="{D37568B7-8C11-0846-B3DB-281C96E16C14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xmlns="" id="{239EC05B-8688-3947-B80A-F90EE0D9AB11}"/>
              </a:ext>
            </a:extLst>
          </p:cNvPr>
          <p:cNvGrpSpPr/>
          <p:nvPr/>
        </p:nvGrpSpPr>
        <p:grpSpPr>
          <a:xfrm>
            <a:off x="6196349" y="5524436"/>
            <a:ext cx="1741202" cy="400110"/>
            <a:chOff x="3001764" y="3179775"/>
            <a:chExt cx="1741202" cy="400110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xmlns="" id="{F263392F-7308-B84A-A2A1-AA4D20695D63}"/>
                </a:ext>
              </a:extLst>
            </p:cNvPr>
            <p:cNvSpPr txBox="1"/>
            <p:nvPr/>
          </p:nvSpPr>
          <p:spPr>
            <a:xfrm>
              <a:off x="3908358" y="3179775"/>
              <a:ext cx="834608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xmlns="" id="{1B99251F-50CD-2C40-8408-8AE4BCA19591}"/>
                </a:ext>
              </a:extLst>
            </p:cNvPr>
            <p:cNvSpPr txBox="1"/>
            <p:nvPr/>
          </p:nvSpPr>
          <p:spPr>
            <a:xfrm>
              <a:off x="3001764" y="3179775"/>
              <a:ext cx="87812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0.144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1BA5D194-A2F5-5843-8B32-0ED1F7F31961}"/>
              </a:ext>
            </a:extLst>
          </p:cNvPr>
          <p:cNvSpPr/>
          <p:nvPr/>
        </p:nvSpPr>
        <p:spPr>
          <a:xfrm>
            <a:off x="26894" y="26894"/>
            <a:ext cx="3940812" cy="736655"/>
          </a:xfrm>
          <a:prstGeom prst="rect">
            <a:avLst/>
          </a:prstGeom>
          <a:solidFill>
            <a:srgbClr val="C38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Addressing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xmlns="" id="{CB9A5B55-C04B-1B42-B0F2-C706ABE8FFBC}"/>
                  </a:ext>
                </a:extLst>
              </p:cNvPr>
              <p:cNvSpPr/>
              <p:nvPr/>
            </p:nvSpPr>
            <p:spPr>
              <a:xfrm>
                <a:off x="6523035" y="1454126"/>
                <a:ext cx="4372007" cy="99986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Let the residue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be accumulated until its residue cannot be increased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B9A5B55-C04B-1B42-B0F2-C706ABE8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035" y="1454126"/>
                <a:ext cx="4372007" cy="9998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1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8" grpId="0" animBg="1"/>
      <p:bldP spid="68" grpId="1" animBg="1"/>
      <p:bldP spid="45" grpId="0" animBg="1"/>
      <p:bldP spid="46" grpId="0" animBg="1"/>
      <p:bldP spid="54" grpId="0" animBg="1"/>
      <p:bldP spid="5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920AF0-EEB7-A34B-8A27-24410A5D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" y="142977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Proposed method:</a:t>
            </a:r>
            <a:r>
              <a:rPr kumimoji="1" lang="en-US" altLang="zh-CN" i="1" dirty="0"/>
              <a:t> </a:t>
            </a:r>
            <a:r>
              <a:rPr kumimoji="1" lang="en-US" altLang="zh-CN" i="1" dirty="0" err="1"/>
              <a:t>ResAcc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1E28957-447C-0840-B760-D1A735DDE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Our method is based on two intuitions</a:t>
            </a:r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Residue Accumulation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zh-CN" dirty="0"/>
          </a:p>
          <a:p>
            <a:pPr marL="914400" lvl="1" indent="-457200">
              <a:buFont typeface="+mj-lt"/>
              <a:buAutoNum type="arabicPeriod"/>
            </a:pPr>
            <a:endParaRPr kumimoji="1" lang="en-US" altLang="zh-CN" dirty="0"/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 </a:t>
            </a:r>
            <a:r>
              <a:rPr kumimoji="1" lang="en-US" altLang="zh-CN" dirty="0"/>
              <a:t>Cutting-loop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4C57FC-2001-7F43-9947-D06A828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xmlns="" id="{181A8940-39AB-3C46-A8BC-A957248D1760}"/>
              </a:ext>
            </a:extLst>
          </p:cNvPr>
          <p:cNvSpPr/>
          <p:nvPr/>
        </p:nvSpPr>
        <p:spPr>
          <a:xfrm>
            <a:off x="3748934" y="2982826"/>
            <a:ext cx="4459330" cy="824572"/>
          </a:xfrm>
          <a:prstGeom prst="wedgeRoundRectCallout">
            <a:avLst>
              <a:gd name="adj1" fmla="val -31102"/>
              <a:gd name="adj2" fmla="val -9177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</a:rPr>
              <a:t>avoids</a:t>
            </a:r>
            <a:r>
              <a:rPr kumimoji="1" lang="en-US" altLang="zh-CN" sz="2000" dirty="0">
                <a:solidFill>
                  <a:schemeClr val="tx1"/>
                </a:solidFill>
              </a:rPr>
              <a:t> the </a:t>
            </a:r>
            <a:r>
              <a:rPr kumimoji="1" lang="en-US" altLang="zh-CN" sz="2000" dirty="0">
                <a:solidFill>
                  <a:srgbClr val="C00000"/>
                </a:solidFill>
              </a:rPr>
              <a:t>redundant</a:t>
            </a:r>
            <a:r>
              <a:rPr kumimoji="1" lang="en-US" altLang="zh-CN" sz="2000" dirty="0">
                <a:solidFill>
                  <a:schemeClr val="tx1"/>
                </a:solidFill>
              </a:rPr>
              <a:t> forward push operations, reducing the time cost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标注 5">
                <a:extLst>
                  <a:ext uri="{FF2B5EF4-FFF2-40B4-BE49-F238E27FC236}">
                    <a16:creationId xmlns:a16="http://schemas.microsoft.com/office/drawing/2014/main" xmlns="" id="{335DE3C9-FDC7-BE4F-9D22-DF24589054BC}"/>
                  </a:ext>
                </a:extLst>
              </p:cNvPr>
              <p:cNvSpPr/>
              <p:nvPr/>
            </p:nvSpPr>
            <p:spPr>
              <a:xfrm>
                <a:off x="2520590" y="4518699"/>
                <a:ext cx="4587346" cy="1333461"/>
              </a:xfrm>
              <a:prstGeom prst="wedgeRoundRectCallout">
                <a:avLst>
                  <a:gd name="adj1" fmla="val -34173"/>
                  <a:gd name="adj2" fmla="val -958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C00000"/>
                    </a:solidFill>
                  </a:rPr>
                  <a:t>Reduces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the number of push operations triggered by the source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(due to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a loop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involving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)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圆角矩形标注 5">
                <a:extLst>
                  <a:ext uri="{FF2B5EF4-FFF2-40B4-BE49-F238E27FC236}">
                    <a16:creationId xmlns:a16="http://schemas.microsoft.com/office/drawing/2014/main" id="{335DE3C9-FDC7-BE4F-9D22-DF2458905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90" y="4518699"/>
                <a:ext cx="4587346" cy="1333461"/>
              </a:xfrm>
              <a:prstGeom prst="wedgeRoundRectCallout">
                <a:avLst>
                  <a:gd name="adj1" fmla="val -34173"/>
                  <a:gd name="adj2" fmla="val -9585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箭头 6">
            <a:extLst>
              <a:ext uri="{FF2B5EF4-FFF2-40B4-BE49-F238E27FC236}">
                <a16:creationId xmlns:a16="http://schemas.microsoft.com/office/drawing/2014/main" xmlns="" id="{FCE6D264-04B6-2942-8782-E11C31BD49C1}"/>
              </a:ext>
            </a:extLst>
          </p:cNvPr>
          <p:cNvSpPr/>
          <p:nvPr/>
        </p:nvSpPr>
        <p:spPr>
          <a:xfrm>
            <a:off x="603398" y="3473730"/>
            <a:ext cx="682752" cy="333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标注 7">
            <a:extLst>
              <a:ext uri="{FF2B5EF4-FFF2-40B4-BE49-F238E27FC236}">
                <a16:creationId xmlns:a16="http://schemas.microsoft.com/office/drawing/2014/main" xmlns="" id="{271EA226-893E-974A-88B9-C8688EDCCAE7}"/>
              </a:ext>
            </a:extLst>
          </p:cNvPr>
          <p:cNvSpPr/>
          <p:nvPr/>
        </p:nvSpPr>
        <p:spPr>
          <a:xfrm>
            <a:off x="7205472" y="981855"/>
            <a:ext cx="4267200" cy="1687539"/>
          </a:xfrm>
          <a:prstGeom prst="wedgeRoundRectCallout">
            <a:avLst>
              <a:gd name="adj1" fmla="val -38762"/>
              <a:gd name="adj2" fmla="val 659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rgbClr val="C00000"/>
                </a:solidFill>
              </a:rPr>
              <a:t>Accumulates the residue</a:t>
            </a:r>
            <a:r>
              <a:rPr kumimoji="1" lang="en-US" altLang="zh-CN" sz="2000" dirty="0">
                <a:solidFill>
                  <a:schemeClr val="tx1"/>
                </a:solidFill>
              </a:rPr>
              <a:t> of a node to a larger value.</a:t>
            </a:r>
            <a:r>
              <a:rPr lang="en-US" altLang="zh-CN" sz="2000" dirty="0">
                <a:solidFill>
                  <a:schemeClr val="tx1"/>
                </a:solidFill>
              </a:rPr>
              <a:t/>
            </a:r>
            <a:br>
              <a:rPr lang="en-US" altLang="zh-CN" sz="2000" dirty="0">
                <a:solidFill>
                  <a:schemeClr val="tx1"/>
                </a:solidFill>
              </a:rPr>
            </a:br>
            <a:r>
              <a:rPr lang="en-US" altLang="zh-CN" sz="2000" dirty="0">
                <a:solidFill>
                  <a:schemeClr val="tx1"/>
                </a:solidFill>
              </a:rPr>
              <a:t>    Thus, perform </a:t>
            </a:r>
            <a:r>
              <a:rPr lang="en-US" altLang="zh-CN" sz="2000" dirty="0">
                <a:solidFill>
                  <a:srgbClr val="C00000"/>
                </a:solidFill>
              </a:rPr>
              <a:t>ONE</a:t>
            </a:r>
            <a:r>
              <a:rPr lang="en-US" altLang="zh-CN" sz="2000" dirty="0">
                <a:solidFill>
                  <a:schemeClr val="tx1"/>
                </a:solidFill>
              </a:rPr>
              <a:t> push operation using this "accumulated" large residue value.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xmlns="" id="{8800DFB3-6CC5-1245-AC22-AC7F80FCBDBD}"/>
                  </a:ext>
                </a:extLst>
              </p:cNvPr>
              <p:cNvSpPr/>
              <p:nvPr/>
            </p:nvSpPr>
            <p:spPr>
              <a:xfrm>
                <a:off x="8208264" y="4262331"/>
                <a:ext cx="3264408" cy="931317"/>
              </a:xfrm>
              <a:prstGeom prst="wedgeRoundRectCallout">
                <a:avLst>
                  <a:gd name="adj1" fmla="val -79252"/>
                  <a:gd name="adj2" fmla="val 38150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rgbClr val="C00000"/>
                    </a:solidFill>
                  </a:rPr>
                  <a:t>Perform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push operation at source node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C00000"/>
                    </a:solidFill>
                  </a:rPr>
                  <a:t>only once</a:t>
                </a:r>
                <a:endParaRPr kumimoji="1"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8800DFB3-6CC5-1245-AC22-AC7F80FCB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264" y="4262331"/>
                <a:ext cx="3264408" cy="931317"/>
              </a:xfrm>
              <a:prstGeom prst="wedgeRoundRectCallout">
                <a:avLst>
                  <a:gd name="adj1" fmla="val -79252"/>
                  <a:gd name="adj2" fmla="val 38150"/>
                  <a:gd name="adj3" fmla="val 16667"/>
                </a:avLst>
              </a:prstGeom>
              <a:blipFill>
                <a:blip r:embed="rId4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F7A2E4FC-67E8-A643-AE76-42BCEACFF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8" y="999654"/>
                <a:ext cx="7379208" cy="102839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kumimoji="1" lang="en-US" altLang="zh-CN" dirty="0"/>
                  <a:t>Forward Search is inefficient </a:t>
                </a:r>
              </a:p>
              <a:p>
                <a:pPr lvl="1"/>
                <a:r>
                  <a:rPr kumimoji="1" lang="en-US" altLang="zh-CN" dirty="0"/>
                  <a:t>since it has </a:t>
                </a:r>
                <a:r>
                  <a:rPr kumimoji="1" lang="en-US" altLang="zh-CN" i="1" dirty="0">
                    <a:solidFill>
                      <a:srgbClr val="C00000"/>
                    </a:solidFill>
                  </a:rPr>
                  <a:t>looping phenomenon </a:t>
                </a:r>
                <a:r>
                  <a:rPr kumimoji="1" lang="en-US" altLang="zh-CN" dirty="0"/>
                  <a:t>at the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Assume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kumimoji="1" lang="en-US" altLang="zh-CN" dirty="0"/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A2E4FC-67E8-A643-AE76-42BCEACFF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8" y="999654"/>
                <a:ext cx="7379208" cy="1028393"/>
              </a:xfrm>
              <a:blipFill>
                <a:blip r:embed="rId3"/>
                <a:stretch>
                  <a:fillRect l="-1031" t="-10976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67CFEAC-EBFC-4841-9B0E-5F9C1CE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24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圆角矩形标注 46">
                <a:extLst>
                  <a:ext uri="{FF2B5EF4-FFF2-40B4-BE49-F238E27FC236}">
                    <a16:creationId xmlns:a16="http://schemas.microsoft.com/office/drawing/2014/main" xmlns="" id="{EE98CD5A-E584-CA48-B79D-723E4BC55600}"/>
                  </a:ext>
                </a:extLst>
              </p:cNvPr>
              <p:cNvSpPr/>
              <p:nvPr/>
            </p:nvSpPr>
            <p:spPr>
              <a:xfrm>
                <a:off x="8008007" y="1668530"/>
                <a:ext cx="2857892" cy="719034"/>
              </a:xfrm>
              <a:prstGeom prst="wedgeRoundRectCallout">
                <a:avLst>
                  <a:gd name="adj1" fmla="val -82157"/>
                  <a:gd name="adj2" fmla="val 69538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The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obtains the residue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again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!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圆角矩形标注 46">
                <a:extLst>
                  <a:ext uri="{FF2B5EF4-FFF2-40B4-BE49-F238E27FC236}">
                    <a16:creationId xmlns:a16="http://schemas.microsoft.com/office/drawing/2014/main" id="{EE98CD5A-E584-CA48-B79D-723E4BC55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07" y="1668530"/>
                <a:ext cx="2857892" cy="719034"/>
              </a:xfrm>
              <a:prstGeom prst="wedgeRoundRectCallout">
                <a:avLst>
                  <a:gd name="adj1" fmla="val -82157"/>
                  <a:gd name="adj2" fmla="val 69538"/>
                  <a:gd name="adj3" fmla="val 16667"/>
                </a:avLst>
              </a:prstGeom>
              <a:blipFill>
                <a:blip r:embed="rId4"/>
                <a:stretch>
                  <a:fillRect r="-1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0E15C845-B330-3D4C-B850-604C1765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99" y="0"/>
            <a:ext cx="8200522" cy="1098961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Intuition (ii): Cutting-loop</a:t>
            </a:r>
            <a:endParaRPr kumimoji="1"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5A0FAE28-AE8C-E54B-8537-A664E0892C15}"/>
              </a:ext>
            </a:extLst>
          </p:cNvPr>
          <p:cNvGrpSpPr/>
          <p:nvPr/>
        </p:nvGrpSpPr>
        <p:grpSpPr>
          <a:xfrm>
            <a:off x="4593724" y="2584599"/>
            <a:ext cx="2629749" cy="2509483"/>
            <a:chOff x="4204246" y="3614133"/>
            <a:chExt cx="2629749" cy="25094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A7CF29-CF82-EC42-B746-D124E2C4F241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D4C27976-0BC0-0145-B4BC-F09EE68F9835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xmlns="" id="{6B131476-7301-BE43-865E-331EDD703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xmlns="" id="{B6A0EF63-02C4-B543-97A7-6A3EE8E19B06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" name="直线箭头连接符 6">
                  <a:extLst>
                    <a:ext uri="{FF2B5EF4-FFF2-40B4-BE49-F238E27FC236}">
                      <a16:creationId xmlns:a16="http://schemas.microsoft.com/office/drawing/2014/main" xmlns="" id="{BD821ECF-7F50-4642-8A81-2DD721130F25}"/>
                    </a:ext>
                  </a:extLst>
                </p:cNvPr>
                <p:cNvCxnSpPr>
                  <a:cxnSpLocks/>
                  <a:stCxn id="5" idx="3"/>
                  <a:endCxn id="6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xmlns="" id="{3DF5B9AC-CE25-6C4B-AE78-861464CE7BB3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直线箭头连接符 8">
                  <a:extLst>
                    <a:ext uri="{FF2B5EF4-FFF2-40B4-BE49-F238E27FC236}">
                      <a16:creationId xmlns:a16="http://schemas.microsoft.com/office/drawing/2014/main" xmlns="" id="{D30BD9E2-A5F0-D74C-8379-2023A24295E9}"/>
                    </a:ext>
                  </a:extLst>
                </p:cNvPr>
                <p:cNvCxnSpPr>
                  <a:cxnSpLocks/>
                  <a:stCxn id="6" idx="6"/>
                  <a:endCxn id="8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" name="直线箭头连接符 9">
                  <a:extLst>
                    <a:ext uri="{FF2B5EF4-FFF2-40B4-BE49-F238E27FC236}">
                      <a16:creationId xmlns:a16="http://schemas.microsoft.com/office/drawing/2014/main" xmlns="" id="{394EDFCE-A9BB-CF46-928C-DA6EBD64AC9B}"/>
                    </a:ext>
                  </a:extLst>
                </p:cNvPr>
                <p:cNvCxnSpPr>
                  <a:cxnSpLocks/>
                  <a:stCxn id="8" idx="0"/>
                  <a:endCxn id="5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xmlns="" id="{3B85C5DF-B5C6-974B-AE10-3536C11CD51B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xmlns="" id="{80F43B15-22A8-8347-946E-5EBF2C0A6649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D6DBF72C-D871-B744-8DD7-3FC5B3753B75}"/>
                </a:ext>
              </a:extLst>
            </p:cNvPr>
            <p:cNvGrpSpPr/>
            <p:nvPr/>
          </p:nvGrpSpPr>
          <p:grpSpPr>
            <a:xfrm>
              <a:off x="4987574" y="3614133"/>
              <a:ext cx="1116305" cy="400110"/>
              <a:chOff x="3335968" y="3179775"/>
              <a:chExt cx="1116305" cy="400110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D072AEE9-E24E-0040-9932-1E911BF7C474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8CCA120C-EC0C-1B48-8093-D99AAF6CD67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xmlns="" id="{06B09D14-0151-5D4C-BB48-947D1F93DC4D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5939E342-344E-2B4E-A325-F1E83F8A055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="" id="{3A9D44CB-779D-2A44-A2F6-B9F2ED7729E6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xmlns="" id="{37E8B06A-531E-D641-BDBF-3CA18CCB3607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="" id="{F6A214BE-4080-D141-9CE1-C791927699A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BD484A66-2A31-2E4B-A014-796521AC8312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cxnSp>
        <p:nvCxnSpPr>
          <p:cNvPr id="83" name="曲线连接符 82">
            <a:extLst>
              <a:ext uri="{FF2B5EF4-FFF2-40B4-BE49-F238E27FC236}">
                <a16:creationId xmlns:a16="http://schemas.microsoft.com/office/drawing/2014/main" xmlns="" id="{2E1CD44F-13C5-9F40-91BC-1C76B8BE8FBA}"/>
              </a:ext>
            </a:extLst>
          </p:cNvPr>
          <p:cNvCxnSpPr>
            <a:cxnSpLocks/>
            <a:stCxn id="53" idx="1"/>
            <a:endCxn id="40" idx="1"/>
          </p:cNvCxnSpPr>
          <p:nvPr/>
        </p:nvCxnSpPr>
        <p:spPr>
          <a:xfrm rot="10800000" flipV="1">
            <a:off x="4891573" y="3284413"/>
            <a:ext cx="736297" cy="1062495"/>
          </a:xfrm>
          <a:prstGeom prst="curvedConnector3">
            <a:avLst>
              <a:gd name="adj1" fmla="val 131047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8788D449-949C-4C4D-8F81-E91BE84F936B}"/>
              </a:ext>
            </a:extLst>
          </p:cNvPr>
          <p:cNvGrpSpPr/>
          <p:nvPr/>
        </p:nvGrpSpPr>
        <p:grpSpPr>
          <a:xfrm>
            <a:off x="5375095" y="2578349"/>
            <a:ext cx="1116305" cy="400110"/>
            <a:chOff x="3335968" y="3179775"/>
            <a:chExt cx="1116305" cy="400110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8561AB7E-9146-674E-8BD0-D60F7ADBD68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574AF5A7-9693-9049-B2BC-96261DFC5827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061A6D2E-C9F0-5946-8241-F8B14C2F97E0}"/>
              </a:ext>
            </a:extLst>
          </p:cNvPr>
          <p:cNvGrpSpPr/>
          <p:nvPr/>
        </p:nvGrpSpPr>
        <p:grpSpPr>
          <a:xfrm>
            <a:off x="4593724" y="4677922"/>
            <a:ext cx="1116305" cy="400110"/>
            <a:chOff x="3335968" y="3179775"/>
            <a:chExt cx="1116305" cy="400110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5F545A90-6F1B-884B-A005-687D245E1BC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0.8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1152BF71-9BB1-9644-88C4-E3A2C44CFA29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1FCCD3D9-5C26-1244-B3A2-3F58566D89ED}"/>
              </a:ext>
            </a:extLst>
          </p:cNvPr>
          <p:cNvGrpSpPr/>
          <p:nvPr/>
        </p:nvGrpSpPr>
        <p:grpSpPr>
          <a:xfrm>
            <a:off x="4461569" y="4681437"/>
            <a:ext cx="1246551" cy="400110"/>
            <a:chOff x="3205722" y="3179775"/>
            <a:chExt cx="1246551" cy="400110"/>
          </a:xfrm>
        </p:grpSpPr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xmlns="" id="{4AC9C212-75E1-0949-A7C9-EFC6DD44E1E1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="" id="{8753D759-E07E-7F48-8F74-7988D1F1BABC}"/>
                </a:ext>
              </a:extLst>
            </p:cNvPr>
            <p:cNvSpPr txBox="1"/>
            <p:nvPr/>
          </p:nvSpPr>
          <p:spPr>
            <a:xfrm>
              <a:off x="3205722" y="3179775"/>
              <a:ext cx="67416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0.16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CFB183BB-F9F2-C448-BE13-1F9B2E7E1A4C}"/>
              </a:ext>
            </a:extLst>
          </p:cNvPr>
          <p:cNvGrpSpPr/>
          <p:nvPr/>
        </p:nvGrpSpPr>
        <p:grpSpPr>
          <a:xfrm>
            <a:off x="6103277" y="4693972"/>
            <a:ext cx="1273179" cy="400110"/>
            <a:chOff x="3335968" y="3179775"/>
            <a:chExt cx="1273179" cy="400110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A6C43162-6441-2140-9748-6F366CDF429C}"/>
                </a:ext>
              </a:extLst>
            </p:cNvPr>
            <p:cNvSpPr txBox="1"/>
            <p:nvPr/>
          </p:nvSpPr>
          <p:spPr>
            <a:xfrm>
              <a:off x="3908358" y="3179775"/>
              <a:ext cx="70078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0.64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="" id="{387031E6-EE82-F949-8329-B616A28BE901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F7189C1C-EA52-3A4F-A30E-74AEE33FD991}"/>
              </a:ext>
            </a:extLst>
          </p:cNvPr>
          <p:cNvGrpSpPr/>
          <p:nvPr/>
        </p:nvGrpSpPr>
        <p:grpSpPr>
          <a:xfrm>
            <a:off x="5798477" y="4694140"/>
            <a:ext cx="1577979" cy="400110"/>
            <a:chOff x="3031168" y="3179775"/>
            <a:chExt cx="1577979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85F55B13-0807-904A-A54A-D802CDAEBA37}"/>
                </a:ext>
              </a:extLst>
            </p:cNvPr>
            <p:cNvSpPr txBox="1"/>
            <p:nvPr/>
          </p:nvSpPr>
          <p:spPr>
            <a:xfrm>
              <a:off x="3908358" y="3179775"/>
              <a:ext cx="70078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2D07626B-8F46-AC49-8264-8D771D447B2F}"/>
                </a:ext>
              </a:extLst>
            </p:cNvPr>
            <p:cNvSpPr txBox="1"/>
            <p:nvPr/>
          </p:nvSpPr>
          <p:spPr>
            <a:xfrm>
              <a:off x="3031168" y="3179775"/>
              <a:ext cx="8487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0.128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3E2F3504-9618-5547-869B-82F4A947D5C1}"/>
              </a:ext>
            </a:extLst>
          </p:cNvPr>
          <p:cNvGrpSpPr/>
          <p:nvPr/>
        </p:nvGrpSpPr>
        <p:grpSpPr>
          <a:xfrm>
            <a:off x="5380970" y="2580972"/>
            <a:ext cx="1444614" cy="400110"/>
            <a:chOff x="3335968" y="3179775"/>
            <a:chExt cx="1444614" cy="400110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xmlns="" id="{FA7AA4E1-A4A9-524F-9ACE-FD0A883C92D0}"/>
                </a:ext>
              </a:extLst>
            </p:cNvPr>
            <p:cNvSpPr txBox="1"/>
            <p:nvPr/>
          </p:nvSpPr>
          <p:spPr>
            <a:xfrm>
              <a:off x="3908358" y="3179775"/>
              <a:ext cx="87222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0.512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xmlns="" id="{510F25C9-0D25-4847-8A62-DC489631DAEA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xmlns="" id="{2FEDC9BB-5C0B-9B49-9399-1CC163BC5C2D}"/>
              </a:ext>
            </a:extLst>
          </p:cNvPr>
          <p:cNvCxnSpPr>
            <a:cxnSpLocks/>
            <a:stCxn id="40" idx="3"/>
            <a:endCxn id="56" idx="0"/>
          </p:cNvCxnSpPr>
          <p:nvPr/>
        </p:nvCxnSpPr>
        <p:spPr>
          <a:xfrm flipV="1">
            <a:off x="5504576" y="4079532"/>
            <a:ext cx="1167634" cy="267377"/>
          </a:xfrm>
          <a:prstGeom prst="curvedConnector4">
            <a:avLst>
              <a:gd name="adj1" fmla="val 36875"/>
              <a:gd name="adj2" fmla="val 185497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线连接符 109">
            <a:extLst>
              <a:ext uri="{FF2B5EF4-FFF2-40B4-BE49-F238E27FC236}">
                <a16:creationId xmlns:a16="http://schemas.microsoft.com/office/drawing/2014/main" xmlns="" id="{8CA49AC0-A340-7F4D-8B6A-02E360F20F18}"/>
              </a:ext>
            </a:extLst>
          </p:cNvPr>
          <p:cNvCxnSpPr>
            <a:cxnSpLocks/>
            <a:stCxn id="56" idx="3"/>
            <a:endCxn id="53" idx="3"/>
          </p:cNvCxnSpPr>
          <p:nvPr/>
        </p:nvCxnSpPr>
        <p:spPr>
          <a:xfrm flipH="1" flipV="1">
            <a:off x="6240873" y="3284414"/>
            <a:ext cx="737839" cy="1056728"/>
          </a:xfrm>
          <a:prstGeom prst="curvedConnector3">
            <a:avLst>
              <a:gd name="adj1" fmla="val -30982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56FDB4FD-9F0D-8C40-B189-263ED5193813}"/>
              </a:ext>
            </a:extLst>
          </p:cNvPr>
          <p:cNvGrpSpPr/>
          <p:nvPr/>
        </p:nvGrpSpPr>
        <p:grpSpPr>
          <a:xfrm>
            <a:off x="5627869" y="3022804"/>
            <a:ext cx="613004" cy="523220"/>
            <a:chOff x="8299871" y="4913042"/>
            <a:chExt cx="613004" cy="52322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788C429-A14D-7243-B68B-B1335D9D0BA0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xmlns="" id="{0C4983AA-A699-CF4E-A809-EDA4FB2EB3B8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0C4983AA-A699-CF4E-A809-EDA4FB2EB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4707580F-BF46-7B45-BBDF-8BD7EF5FA39B}"/>
              </a:ext>
            </a:extLst>
          </p:cNvPr>
          <p:cNvGrpSpPr/>
          <p:nvPr/>
        </p:nvGrpSpPr>
        <p:grpSpPr>
          <a:xfrm>
            <a:off x="4898461" y="4056680"/>
            <a:ext cx="613004" cy="528587"/>
            <a:chOff x="8313920" y="4895050"/>
            <a:chExt cx="613004" cy="528587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3A841AB9-33EA-D548-BA17-1D2552502027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xmlns="" id="{3F412EB1-59BD-654D-86AD-C03829603C84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F412EB1-59BD-654D-86AD-C03829603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30DE1A1-14B6-2C4C-B5FF-A536998295E1}"/>
              </a:ext>
            </a:extLst>
          </p:cNvPr>
          <p:cNvGrpSpPr/>
          <p:nvPr/>
        </p:nvGrpSpPr>
        <p:grpSpPr>
          <a:xfrm>
            <a:off x="4891572" y="4085299"/>
            <a:ext cx="613004" cy="523220"/>
            <a:chOff x="8299871" y="4913042"/>
            <a:chExt cx="613004" cy="52322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9C21B560-3ED8-5F44-8267-42C9F999D748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xmlns="" id="{24C2CBDC-7E79-0C49-A6A6-1899A6B182E2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4C2CBDC-7E79-0C49-A6A6-1899A6B1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FA8A6D46-6152-C74F-917B-472427AB39BD}"/>
              </a:ext>
            </a:extLst>
          </p:cNvPr>
          <p:cNvGrpSpPr/>
          <p:nvPr/>
        </p:nvGrpSpPr>
        <p:grpSpPr>
          <a:xfrm>
            <a:off x="6365708" y="4079532"/>
            <a:ext cx="613004" cy="528587"/>
            <a:chOff x="8313920" y="4895050"/>
            <a:chExt cx="613004" cy="528587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C5295CF1-A82D-1049-BD0D-141B56DBACBB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xmlns="" id="{4829B1D8-7BAB-5147-B84C-EF6807FE9861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829B1D8-7BAB-5147-B84C-EF6807FE9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" name="圆角矩形标注 173">
            <a:extLst>
              <a:ext uri="{FF2B5EF4-FFF2-40B4-BE49-F238E27FC236}">
                <a16:creationId xmlns:a16="http://schemas.microsoft.com/office/drawing/2014/main" xmlns="" id="{8A8C3CF6-ACC8-FC4C-B8DB-C0902198B5AC}"/>
              </a:ext>
            </a:extLst>
          </p:cNvPr>
          <p:cNvSpPr/>
          <p:nvPr/>
        </p:nvSpPr>
        <p:spPr>
          <a:xfrm>
            <a:off x="8100182" y="3178657"/>
            <a:ext cx="2857892" cy="719034"/>
          </a:xfrm>
          <a:prstGeom prst="wedgeRoundRectCallout">
            <a:avLst>
              <a:gd name="adj1" fmla="val -13046"/>
              <a:gd name="adj2" fmla="val -1254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The push operations starts from source node </a:t>
            </a:r>
            <a:r>
              <a:rPr kumimoji="1" lang="en-US" altLang="zh-CN" dirty="0">
                <a:solidFill>
                  <a:srgbClr val="C00000"/>
                </a:solidFill>
              </a:rPr>
              <a:t>again</a:t>
            </a:r>
            <a:r>
              <a:rPr kumimoji="1" lang="en-US" altLang="zh-CN" dirty="0">
                <a:solidFill>
                  <a:schemeClr val="tx1"/>
                </a:solidFill>
              </a:rPr>
              <a:t>!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xmlns="" id="{2469CED7-B813-8842-B955-45EA56599D41}"/>
              </a:ext>
            </a:extLst>
          </p:cNvPr>
          <p:cNvGrpSpPr/>
          <p:nvPr/>
        </p:nvGrpSpPr>
        <p:grpSpPr>
          <a:xfrm>
            <a:off x="984466" y="2557312"/>
            <a:ext cx="2629749" cy="2509483"/>
            <a:chOff x="4204246" y="3614133"/>
            <a:chExt cx="2629749" cy="2509483"/>
          </a:xfrm>
        </p:grpSpPr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xmlns="" id="{BC207530-D10C-AC4F-B3B8-44C57DFC83DF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86" name="组合 185">
                <a:extLst>
                  <a:ext uri="{FF2B5EF4-FFF2-40B4-BE49-F238E27FC236}">
                    <a16:creationId xmlns:a16="http://schemas.microsoft.com/office/drawing/2014/main" xmlns="" id="{351DD585-3527-4145-B3CD-C9336E5C5C4E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椭圆 188">
                      <a:extLst>
                        <a:ext uri="{FF2B5EF4-FFF2-40B4-BE49-F238E27FC236}">
                          <a16:creationId xmlns:a16="http://schemas.microsoft.com/office/drawing/2014/main" xmlns="" id="{67F3A532-5782-E047-AEFD-C516A864D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0" name="椭圆 189">
                  <a:extLst>
                    <a:ext uri="{FF2B5EF4-FFF2-40B4-BE49-F238E27FC236}">
                      <a16:creationId xmlns:a16="http://schemas.microsoft.com/office/drawing/2014/main" xmlns="" id="{B3E5E95B-4B35-8745-844E-B5ED01D10874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1" name="直线箭头连接符 190">
                  <a:extLst>
                    <a:ext uri="{FF2B5EF4-FFF2-40B4-BE49-F238E27FC236}">
                      <a16:creationId xmlns:a16="http://schemas.microsoft.com/office/drawing/2014/main" xmlns="" id="{7499B071-47C2-7C4A-BAFE-60FFB11B432C}"/>
                    </a:ext>
                  </a:extLst>
                </p:cNvPr>
                <p:cNvCxnSpPr>
                  <a:cxnSpLocks/>
                  <a:stCxn id="189" idx="3"/>
                  <a:endCxn id="190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xmlns="" id="{4FC1E204-F0CC-044B-B236-02BEA6127DF7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3" name="直线箭头连接符 192">
                  <a:extLst>
                    <a:ext uri="{FF2B5EF4-FFF2-40B4-BE49-F238E27FC236}">
                      <a16:creationId xmlns:a16="http://schemas.microsoft.com/office/drawing/2014/main" xmlns="" id="{21CA7E0B-CD24-7F4E-8F74-BA972D5C612E}"/>
                    </a:ext>
                  </a:extLst>
                </p:cNvPr>
                <p:cNvCxnSpPr>
                  <a:cxnSpLocks/>
                  <a:stCxn id="190" idx="6"/>
                  <a:endCxn id="192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4" name="直线箭头连接符 193">
                  <a:extLst>
                    <a:ext uri="{FF2B5EF4-FFF2-40B4-BE49-F238E27FC236}">
                      <a16:creationId xmlns:a16="http://schemas.microsoft.com/office/drawing/2014/main" xmlns="" id="{4FF0D81C-C661-E249-972D-DD5A04DCD8FB}"/>
                    </a:ext>
                  </a:extLst>
                </p:cNvPr>
                <p:cNvCxnSpPr>
                  <a:cxnSpLocks/>
                  <a:stCxn id="192" idx="0"/>
                  <a:endCxn id="189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xmlns="" id="{81921645-2BC2-164C-BFBE-596999339A91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文本框 187">
                    <a:extLst>
                      <a:ext uri="{FF2B5EF4-FFF2-40B4-BE49-F238E27FC236}">
                        <a16:creationId xmlns:a16="http://schemas.microsoft.com/office/drawing/2014/main" xmlns="" id="{3B4C9B66-4B5B-8F4E-BAE1-1ACE6E3DE5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xmlns="" id="{049E0734-878E-5644-BE57-BA591E75EA06}"/>
                </a:ext>
              </a:extLst>
            </p:cNvPr>
            <p:cNvGrpSpPr/>
            <p:nvPr/>
          </p:nvGrpSpPr>
          <p:grpSpPr>
            <a:xfrm>
              <a:off x="4987574" y="3614133"/>
              <a:ext cx="1116305" cy="400110"/>
              <a:chOff x="3335968" y="3179775"/>
              <a:chExt cx="1116305" cy="400110"/>
            </a:xfrm>
          </p:grpSpPr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xmlns="" id="{2A162747-3413-F946-904D-D7FD11714D3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xmlns="" id="{45B86C88-FC4D-E64B-950B-FBCF1A8DE11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65FFE75D-23E9-2441-B648-B7699F7E91CC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xmlns="" id="{6F3FC327-CB70-D842-A6BC-CCFC56E58AF6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xmlns="" id="{0C659C8B-28C8-8B48-8C7B-BA9706AF711B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xmlns="" id="{6608236B-9D8D-9241-BBE8-62598BDD0647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xmlns="" id="{3DBEADF9-0B3B-364B-8478-9EBF466612E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xmlns="" id="{04C833A3-BC44-604B-AFED-6E5FB6EF6BE0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707B30C0-1B83-E74E-A4B8-51D0DBFA9365}"/>
              </a:ext>
            </a:extLst>
          </p:cNvPr>
          <p:cNvSpPr/>
          <p:nvPr/>
        </p:nvSpPr>
        <p:spPr>
          <a:xfrm>
            <a:off x="26894" y="32962"/>
            <a:ext cx="2635624" cy="73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5092763-A752-8240-B6E5-9752E364E65F}"/>
              </a:ext>
            </a:extLst>
          </p:cNvPr>
          <p:cNvSpPr txBox="1"/>
          <p:nvPr/>
        </p:nvSpPr>
        <p:spPr>
          <a:xfrm>
            <a:off x="404875" y="6070395"/>
            <a:ext cx="558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1F7B00"/>
                </a:solidFill>
              </a:rPr>
              <a:t>Reserve</a:t>
            </a:r>
            <a:r>
              <a:rPr kumimoji="1" lang="en-US" altLang="zh-CN" dirty="0">
                <a:solidFill>
                  <a:srgbClr val="0D14FF"/>
                </a:solidFill>
              </a:rPr>
              <a:t> </a:t>
            </a:r>
            <a:r>
              <a:rPr kumimoji="1" lang="en-US" altLang="zh-CN" dirty="0"/>
              <a:t>of each node is highlighted in </a:t>
            </a:r>
            <a:r>
              <a:rPr kumimoji="1" lang="en-US" altLang="zh-CN" b="1" dirty="0">
                <a:solidFill>
                  <a:srgbClr val="1F7B00"/>
                </a:solidFill>
              </a:rPr>
              <a:t>Green</a:t>
            </a:r>
            <a:r>
              <a:rPr kumimoji="1" lang="en-US" altLang="zh-CN" dirty="0">
                <a:solidFill>
                  <a:srgbClr val="0D14F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334FF"/>
                </a:solidFill>
                <a:ea typeface="Times" charset="0"/>
                <a:cs typeface="Times" charset="0"/>
              </a:rPr>
              <a:t>Residue</a:t>
            </a:r>
            <a:r>
              <a:rPr lang="en-US" altLang="zh-CN" dirty="0">
                <a:ea typeface="Times" charset="0"/>
                <a:cs typeface="Times" charset="0"/>
              </a:rPr>
              <a:t> of each node is highlighted in </a:t>
            </a:r>
            <a:r>
              <a:rPr lang="en-US" altLang="zh-CN" b="1" dirty="0">
                <a:solidFill>
                  <a:srgbClr val="0D14FF"/>
                </a:solidFill>
                <a:ea typeface="Times" charset="0"/>
                <a:cs typeface="Times" charset="0"/>
              </a:rPr>
              <a:t>Blue</a:t>
            </a:r>
            <a:r>
              <a:rPr lang="en-US" altLang="zh-CN" dirty="0">
                <a:solidFill>
                  <a:srgbClr val="0D14FF"/>
                </a:solidFill>
                <a:ea typeface="Times" charset="0"/>
                <a:cs typeface="Times" charset="0"/>
              </a:rPr>
              <a:t>.</a:t>
            </a:r>
          </a:p>
        </p:txBody>
      </p:sp>
      <p:sp>
        <p:nvSpPr>
          <p:cNvPr id="99" name="右箭头 98">
            <a:extLst>
              <a:ext uri="{FF2B5EF4-FFF2-40B4-BE49-F238E27FC236}">
                <a16:creationId xmlns:a16="http://schemas.microsoft.com/office/drawing/2014/main" xmlns="" id="{AA735146-6A57-E441-9524-DE13C6B576D0}"/>
              </a:ext>
            </a:extLst>
          </p:cNvPr>
          <p:cNvSpPr/>
          <p:nvPr/>
        </p:nvSpPr>
        <p:spPr>
          <a:xfrm>
            <a:off x="3627994" y="3551669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31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74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5E05643-5139-E04A-BF97-C9978EE3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690" y="2374610"/>
            <a:ext cx="2382994" cy="203998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0C4C28B-B691-4540-B587-AA0A44D9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5150" y="6356349"/>
            <a:ext cx="2743200" cy="365125"/>
          </a:xfrm>
        </p:spPr>
        <p:txBody>
          <a:bodyPr/>
          <a:lstStyle/>
          <a:p>
            <a:fld id="{A499161F-3B4F-284D-ABD9-373CEB22BD32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xmlns="" id="{234DCAEA-9E9F-CC47-B672-E50D096115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7" y="999654"/>
                <a:ext cx="7962097" cy="125442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zh-CN" dirty="0"/>
                  <a:t>Cutting-loop</a:t>
                </a:r>
              </a:p>
              <a:p>
                <a:pPr lvl="1"/>
                <a:r>
                  <a:rPr lang="en-US" altLang="zh-CN" b="1" dirty="0">
                    <a:solidFill>
                      <a:srgbClr val="C00000"/>
                    </a:solidFill>
                  </a:rPr>
                  <a:t>Perform</a:t>
                </a:r>
                <a:r>
                  <a:rPr lang="en-US" altLang="zh-CN" dirty="0"/>
                  <a:t> the push operation at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once</a:t>
                </a:r>
                <a:r>
                  <a:rPr lang="en-US" altLang="zh-CN" dirty="0"/>
                  <a:t> (initially) </a:t>
                </a:r>
              </a:p>
              <a:p>
                <a:pPr lvl="2"/>
                <a:r>
                  <a:rPr lang="en-US" altLang="zh-CN" dirty="0">
                    <a:solidFill>
                      <a:srgbClr val="C00000"/>
                    </a:solidFill>
                  </a:rPr>
                  <a:t>Compute</a:t>
                </a:r>
                <a:r>
                  <a:rPr lang="en-US" altLang="zh-CN" dirty="0"/>
                  <a:t> the "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effect</a:t>
                </a:r>
                <a:r>
                  <a:rPr lang="en-US" altLang="zh-CN" dirty="0"/>
                  <a:t>" of each additional push operation at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without executing it</a:t>
                </a:r>
                <a:endParaRPr kumimoji="1"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234DCAEA-9E9F-CC47-B672-E50D09611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7" y="999654"/>
                <a:ext cx="7962097" cy="1254429"/>
              </a:xfrm>
              <a:blipFill>
                <a:blip r:embed="rId4"/>
                <a:stretch>
                  <a:fillRect l="-1115" t="-12121" r="-1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>
            <a:extLst>
              <a:ext uri="{FF2B5EF4-FFF2-40B4-BE49-F238E27FC236}">
                <a16:creationId xmlns:a16="http://schemas.microsoft.com/office/drawing/2014/main" xmlns="" id="{9A34956C-7DEB-1243-BE39-4CCEA5E9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29" y="6192"/>
            <a:ext cx="6555498" cy="1098961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Intuition (ii): Cutting-loop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53CBA1-882A-9043-9205-6593E117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559" y="4623718"/>
            <a:ext cx="3025255" cy="202864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8271B726-56F3-4949-AE3E-88FD0F3FB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87" y="2511440"/>
            <a:ext cx="2123186" cy="190585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7820062F-0245-FE4F-A1A5-080D24505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170" y="4560702"/>
            <a:ext cx="2115825" cy="1978210"/>
          </a:xfrm>
          <a:prstGeom prst="rect">
            <a:avLst/>
          </a:prstGeom>
        </p:spPr>
      </p:pic>
      <p:sp>
        <p:nvSpPr>
          <p:cNvPr id="52" name="右箭头 51">
            <a:extLst>
              <a:ext uri="{FF2B5EF4-FFF2-40B4-BE49-F238E27FC236}">
                <a16:creationId xmlns:a16="http://schemas.microsoft.com/office/drawing/2014/main" xmlns="" id="{FF51397E-1785-6C46-BE11-42C8AAC128EF}"/>
              </a:ext>
            </a:extLst>
          </p:cNvPr>
          <p:cNvSpPr/>
          <p:nvPr/>
        </p:nvSpPr>
        <p:spPr>
          <a:xfrm>
            <a:off x="3160673" y="3189952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右箭头 52">
            <a:extLst>
              <a:ext uri="{FF2B5EF4-FFF2-40B4-BE49-F238E27FC236}">
                <a16:creationId xmlns:a16="http://schemas.microsoft.com/office/drawing/2014/main" xmlns="" id="{3836101F-7C31-4A46-B67E-1370FAF32CBC}"/>
              </a:ext>
            </a:extLst>
          </p:cNvPr>
          <p:cNvSpPr/>
          <p:nvPr/>
        </p:nvSpPr>
        <p:spPr>
          <a:xfrm>
            <a:off x="3160672" y="5408339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D7E3EA52-B5B4-8641-B0E1-1B9AB5B68DB6}"/>
              </a:ext>
            </a:extLst>
          </p:cNvPr>
          <p:cNvSpPr/>
          <p:nvPr/>
        </p:nvSpPr>
        <p:spPr>
          <a:xfrm>
            <a:off x="2025234" y="4613380"/>
            <a:ext cx="585916" cy="3658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xmlns="" id="{85E23FC1-83FA-0A4B-B15F-E637F5B33721}"/>
              </a:ext>
            </a:extLst>
          </p:cNvPr>
          <p:cNvSpPr/>
          <p:nvPr/>
        </p:nvSpPr>
        <p:spPr>
          <a:xfrm>
            <a:off x="2114356" y="2551684"/>
            <a:ext cx="497445" cy="3658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右大括号 66">
            <a:extLst>
              <a:ext uri="{FF2B5EF4-FFF2-40B4-BE49-F238E27FC236}">
                <a16:creationId xmlns:a16="http://schemas.microsoft.com/office/drawing/2014/main" xmlns="" id="{CE0EDBAA-D98C-F84F-B5BD-0AEA1C687F82}"/>
              </a:ext>
            </a:extLst>
          </p:cNvPr>
          <p:cNvSpPr/>
          <p:nvPr/>
        </p:nvSpPr>
        <p:spPr>
          <a:xfrm>
            <a:off x="9267604" y="2621029"/>
            <a:ext cx="612530" cy="2964150"/>
          </a:xfrm>
          <a:prstGeom prst="rightBrace">
            <a:avLst>
              <a:gd name="adj1" fmla="val 8333"/>
              <a:gd name="adj2" fmla="val 504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FEC067E0-9601-014D-8799-6CBF85E056FD}"/>
              </a:ext>
            </a:extLst>
          </p:cNvPr>
          <p:cNvSpPr txBox="1"/>
          <p:nvPr/>
        </p:nvSpPr>
        <p:spPr>
          <a:xfrm>
            <a:off x="9976795" y="3891051"/>
            <a:ext cx="192708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C00000"/>
                </a:solidFill>
              </a:rPr>
              <a:t>the same ratio</a:t>
            </a:r>
            <a:endParaRPr kumimoji="1" lang="zh-CN" altLang="en-US" sz="20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CB4A67C-9E45-FC4C-8CF5-935E5E7AA5E4}"/>
              </a:ext>
            </a:extLst>
          </p:cNvPr>
          <p:cNvSpPr/>
          <p:nvPr/>
        </p:nvSpPr>
        <p:spPr>
          <a:xfrm>
            <a:off x="26894" y="26894"/>
            <a:ext cx="3940812" cy="736655"/>
          </a:xfrm>
          <a:prstGeom prst="rect">
            <a:avLst/>
          </a:prstGeom>
          <a:solidFill>
            <a:srgbClr val="C38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Addressing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5DD3BE7-B7E5-5C4E-8983-3CDC0C64E8D9}"/>
              </a:ext>
            </a:extLst>
          </p:cNvPr>
          <p:cNvSpPr/>
          <p:nvPr/>
        </p:nvSpPr>
        <p:spPr>
          <a:xfrm>
            <a:off x="140548" y="2496950"/>
            <a:ext cx="875261" cy="17953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The</a:t>
            </a:r>
            <a:r>
              <a:rPr kumimoji="1" lang="en-US" altLang="zh-CN" sz="2400" dirty="0"/>
              <a:t> </a:t>
            </a:r>
            <a:r>
              <a:rPr kumimoji="1" lang="en-US" altLang="zh-CN" sz="2400" b="1" dirty="0">
                <a:solidFill>
                  <a:srgbClr val="C00000"/>
                </a:solidFill>
              </a:rPr>
              <a:t>1st</a:t>
            </a:r>
            <a:r>
              <a:rPr kumimoji="1" lang="en-US" altLang="zh-CN" sz="2400" dirty="0"/>
              <a:t> </a:t>
            </a:r>
            <a:r>
              <a:rPr kumimoji="1" lang="en-US" altLang="zh-CN" sz="2400" dirty="0">
                <a:solidFill>
                  <a:schemeClr val="tx1"/>
                </a:solidFill>
              </a:rPr>
              <a:t>Case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F46489F2-E077-F14D-9D8F-32C19A6D0324}"/>
              </a:ext>
            </a:extLst>
          </p:cNvPr>
          <p:cNvSpPr/>
          <p:nvPr/>
        </p:nvSpPr>
        <p:spPr>
          <a:xfrm>
            <a:off x="140548" y="4618263"/>
            <a:ext cx="847751" cy="17953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solidFill>
                  <a:schemeClr val="tx1"/>
                </a:solidFill>
              </a:rPr>
              <a:t>The</a:t>
            </a:r>
            <a:r>
              <a:rPr kumimoji="1" lang="en-US" altLang="zh-CN" sz="2400" dirty="0"/>
              <a:t> </a:t>
            </a:r>
            <a:r>
              <a:rPr kumimoji="1" lang="en-US" altLang="zh-CN" sz="2400" b="1" dirty="0">
                <a:solidFill>
                  <a:srgbClr val="C00000"/>
                </a:solidFill>
              </a:rPr>
              <a:t>2nd</a:t>
            </a:r>
            <a:r>
              <a:rPr kumimoji="1" lang="en-US" altLang="zh-CN" sz="2400" dirty="0"/>
              <a:t> </a:t>
            </a:r>
            <a:r>
              <a:rPr kumimoji="1" lang="en-US" altLang="zh-CN" sz="2400" dirty="0">
                <a:solidFill>
                  <a:schemeClr val="tx1"/>
                </a:solidFill>
              </a:rPr>
              <a:t>Case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E0B1C92-84DB-1149-B3E7-948F6C438921}"/>
              </a:ext>
            </a:extLst>
          </p:cNvPr>
          <p:cNvGrpSpPr/>
          <p:nvPr/>
        </p:nvGrpSpPr>
        <p:grpSpPr>
          <a:xfrm>
            <a:off x="7082982" y="2289317"/>
            <a:ext cx="2223033" cy="724684"/>
            <a:chOff x="7082982" y="2289317"/>
            <a:chExt cx="2223033" cy="724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xmlns="" id="{ACAC8B78-41BF-2A4E-9463-C507D35E5373}"/>
                    </a:ext>
                  </a:extLst>
                </p:cNvPr>
                <p:cNvSpPr txBox="1"/>
                <p:nvPr/>
              </p:nvSpPr>
              <p:spPr>
                <a:xfrm>
                  <a:off x="7082982" y="2338942"/>
                  <a:ext cx="2223033" cy="61837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num>
                          <m:den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3334FF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num>
                          <m:den>
                            <m:r>
                              <a:rPr kumimoji="1" lang="en-US" altLang="zh-CN" i="1" smtClean="0">
                                <a:solidFill>
                                  <a:srgbClr val="3334FF"/>
                                </a:solidFill>
                                <a:latin typeface="Cambria Math" panose="02040503050406030204" pitchFamily="18" charset="0"/>
                              </a:rPr>
                              <m:t>0.262144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ACAC8B78-41BF-2A4E-9463-C507D35E5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82" y="2338942"/>
                  <a:ext cx="2223033" cy="618374"/>
                </a:xfrm>
                <a:prstGeom prst="rect">
                  <a:avLst/>
                </a:prstGeom>
                <a:blipFill>
                  <a:blip r:embed="rId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椭圆 82">
              <a:extLst>
                <a:ext uri="{FF2B5EF4-FFF2-40B4-BE49-F238E27FC236}">
                  <a16:creationId xmlns:a16="http://schemas.microsoft.com/office/drawing/2014/main" xmlns="" id="{E1D43CF5-4CC0-1544-AD6B-EA322321EC90}"/>
                </a:ext>
              </a:extLst>
            </p:cNvPr>
            <p:cNvSpPr/>
            <p:nvPr/>
          </p:nvSpPr>
          <p:spPr>
            <a:xfrm>
              <a:off x="7276792" y="2289317"/>
              <a:ext cx="585916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xmlns="" id="{EA625377-A915-CB47-8036-985E877DA2E3}"/>
                </a:ext>
              </a:extLst>
            </p:cNvPr>
            <p:cNvSpPr/>
            <p:nvPr/>
          </p:nvSpPr>
          <p:spPr>
            <a:xfrm>
              <a:off x="7195205" y="2648129"/>
              <a:ext cx="727894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xmlns="" id="{7A32D1D7-E84E-8C48-A954-A2A64B08B6AF}"/>
                </a:ext>
              </a:extLst>
            </p:cNvPr>
            <p:cNvSpPr/>
            <p:nvPr/>
          </p:nvSpPr>
          <p:spPr>
            <a:xfrm>
              <a:off x="8072178" y="2639821"/>
              <a:ext cx="1195425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632089FC-68E6-4146-B704-45BAD927D6A7}"/>
                </a:ext>
              </a:extLst>
            </p:cNvPr>
            <p:cNvSpPr/>
            <p:nvPr/>
          </p:nvSpPr>
          <p:spPr>
            <a:xfrm>
              <a:off x="8029419" y="2303707"/>
              <a:ext cx="1195425" cy="317321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B841FDF8-8948-1740-9AD9-18EA3680CE78}"/>
              </a:ext>
            </a:extLst>
          </p:cNvPr>
          <p:cNvSpPr/>
          <p:nvPr/>
        </p:nvSpPr>
        <p:spPr>
          <a:xfrm>
            <a:off x="5158146" y="2440809"/>
            <a:ext cx="632163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C3CD0F88-CDC2-D744-A3CF-2EEE0A0C1B74}"/>
              </a:ext>
            </a:extLst>
          </p:cNvPr>
          <p:cNvSpPr/>
          <p:nvPr/>
        </p:nvSpPr>
        <p:spPr>
          <a:xfrm>
            <a:off x="5186796" y="4696652"/>
            <a:ext cx="823860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712C9FF9-2776-6C49-BCA7-241C66A6C8B8}"/>
              </a:ext>
            </a:extLst>
          </p:cNvPr>
          <p:cNvSpPr/>
          <p:nvPr/>
        </p:nvSpPr>
        <p:spPr>
          <a:xfrm>
            <a:off x="4596219" y="2438648"/>
            <a:ext cx="555743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F8DA31B8-8EB6-454D-84E7-9244AFB81B0D}"/>
              </a:ext>
            </a:extLst>
          </p:cNvPr>
          <p:cNvSpPr/>
          <p:nvPr/>
        </p:nvSpPr>
        <p:spPr>
          <a:xfrm>
            <a:off x="4500445" y="4708844"/>
            <a:ext cx="664503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BBC1E650-3708-5640-98E6-1A8F5FCA3BB3}"/>
              </a:ext>
            </a:extLst>
          </p:cNvPr>
          <p:cNvSpPr/>
          <p:nvPr/>
        </p:nvSpPr>
        <p:spPr>
          <a:xfrm>
            <a:off x="5062297" y="6173413"/>
            <a:ext cx="823860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xmlns="" id="{225A2DC6-3187-F34D-9F03-79C2F72BCCC7}"/>
              </a:ext>
            </a:extLst>
          </p:cNvPr>
          <p:cNvSpPr/>
          <p:nvPr/>
        </p:nvSpPr>
        <p:spPr>
          <a:xfrm>
            <a:off x="3588873" y="6189922"/>
            <a:ext cx="823860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5C611B6F-34C1-DD40-B721-FEDE60A761C0}"/>
              </a:ext>
            </a:extLst>
          </p:cNvPr>
          <p:cNvSpPr/>
          <p:nvPr/>
        </p:nvSpPr>
        <p:spPr>
          <a:xfrm>
            <a:off x="4910685" y="3996540"/>
            <a:ext cx="823860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3015AC4C-C008-0643-B428-36A39B46F196}"/>
              </a:ext>
            </a:extLst>
          </p:cNvPr>
          <p:cNvSpPr/>
          <p:nvPr/>
        </p:nvSpPr>
        <p:spPr>
          <a:xfrm>
            <a:off x="3815345" y="3996540"/>
            <a:ext cx="823860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E726487-FE2A-D947-8359-3766B16DA31C}"/>
              </a:ext>
            </a:extLst>
          </p:cNvPr>
          <p:cNvGrpSpPr/>
          <p:nvPr/>
        </p:nvGrpSpPr>
        <p:grpSpPr>
          <a:xfrm>
            <a:off x="7082982" y="3244007"/>
            <a:ext cx="2223033" cy="735935"/>
            <a:chOff x="7082982" y="3244007"/>
            <a:chExt cx="2223033" cy="735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xmlns="" id="{770C89EF-8EA6-EB48-B9A2-70E6475BA86F}"/>
                    </a:ext>
                  </a:extLst>
                </p:cNvPr>
                <p:cNvSpPr txBox="1"/>
                <p:nvPr/>
              </p:nvSpPr>
              <p:spPr>
                <a:xfrm>
                  <a:off x="7082982" y="3290066"/>
                  <a:ext cx="2223033" cy="61837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num>
                          <m:den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num>
                          <m:den>
                            <m:r>
                              <a:rPr kumimoji="1" lang="en-US" altLang="zh-CN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0.1024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70C89EF-8EA6-EB48-B9A2-70E6475BA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82" y="3290066"/>
                  <a:ext cx="2223033" cy="618374"/>
                </a:xfrm>
                <a:prstGeom prst="rect">
                  <a:avLst/>
                </a:prstGeom>
                <a:blipFill>
                  <a:blip r:embed="rId9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椭圆 44">
              <a:extLst>
                <a:ext uri="{FF2B5EF4-FFF2-40B4-BE49-F238E27FC236}">
                  <a16:creationId xmlns:a16="http://schemas.microsoft.com/office/drawing/2014/main" xmlns="" id="{A35C375C-F38B-EE45-8A25-E25E9261CFAE}"/>
                </a:ext>
              </a:extLst>
            </p:cNvPr>
            <p:cNvSpPr/>
            <p:nvPr/>
          </p:nvSpPr>
          <p:spPr>
            <a:xfrm>
              <a:off x="8349259" y="3244007"/>
              <a:ext cx="555743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CF16C788-2292-FD45-96D1-4A4413304B04}"/>
                </a:ext>
              </a:extLst>
            </p:cNvPr>
            <p:cNvSpPr/>
            <p:nvPr/>
          </p:nvSpPr>
          <p:spPr>
            <a:xfrm>
              <a:off x="8216115" y="3614070"/>
              <a:ext cx="842541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xmlns="" id="{CD613B4F-C349-A04B-A4C9-2151635BFBE2}"/>
                </a:ext>
              </a:extLst>
            </p:cNvPr>
            <p:cNvSpPr/>
            <p:nvPr/>
          </p:nvSpPr>
          <p:spPr>
            <a:xfrm>
              <a:off x="7469954" y="3266308"/>
              <a:ext cx="497445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xmlns="" id="{5335C8FD-5F40-5C4A-AE52-6362463388B6}"/>
                </a:ext>
              </a:extLst>
            </p:cNvPr>
            <p:cNvSpPr/>
            <p:nvPr/>
          </p:nvSpPr>
          <p:spPr>
            <a:xfrm>
              <a:off x="7406199" y="3607682"/>
              <a:ext cx="585916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8F394B5-5BD4-5040-9979-6FC92E5F30D8}"/>
              </a:ext>
            </a:extLst>
          </p:cNvPr>
          <p:cNvGrpSpPr/>
          <p:nvPr/>
        </p:nvGrpSpPr>
        <p:grpSpPr>
          <a:xfrm>
            <a:off x="7098251" y="4162574"/>
            <a:ext cx="2223033" cy="737653"/>
            <a:chOff x="7098251" y="4162574"/>
            <a:chExt cx="2223033" cy="737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xmlns="" id="{937D21E4-8AC0-D641-8C29-7E07316E9FCC}"/>
                    </a:ext>
                  </a:extLst>
                </p:cNvPr>
                <p:cNvSpPr txBox="1"/>
                <p:nvPr/>
              </p:nvSpPr>
              <p:spPr>
                <a:xfrm>
                  <a:off x="7098251" y="4210122"/>
                  <a:ext cx="2223033" cy="63664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num>
                          <m:den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0.16</m:t>
                            </m:r>
                          </m:num>
                          <m:den>
                            <m:r>
                              <a:rPr kumimoji="1" lang="en-US" altLang="zh-CN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0.08192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937D21E4-8AC0-D641-8C29-7E07316E9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251" y="4210122"/>
                  <a:ext cx="2223033" cy="63664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C184821F-485F-204C-BB6F-37ACAFBC9A68}"/>
                </a:ext>
              </a:extLst>
            </p:cNvPr>
            <p:cNvSpPr/>
            <p:nvPr/>
          </p:nvSpPr>
          <p:spPr>
            <a:xfrm>
              <a:off x="8224834" y="4162574"/>
              <a:ext cx="823860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6576E68A-6D56-0B4D-B9CD-58011A8A3EA8}"/>
                </a:ext>
              </a:extLst>
            </p:cNvPr>
            <p:cNvSpPr/>
            <p:nvPr/>
          </p:nvSpPr>
          <p:spPr>
            <a:xfrm>
              <a:off x="8143244" y="4513716"/>
              <a:ext cx="959281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xmlns="" id="{EE4F9677-9DAC-F044-A2C8-154B43F3901C}"/>
                </a:ext>
              </a:extLst>
            </p:cNvPr>
            <p:cNvSpPr/>
            <p:nvPr/>
          </p:nvSpPr>
          <p:spPr>
            <a:xfrm>
              <a:off x="7396127" y="4165151"/>
              <a:ext cx="497445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xmlns="" id="{27E8DB65-F9BD-8B49-8B23-D47F15D9DD37}"/>
                </a:ext>
              </a:extLst>
            </p:cNvPr>
            <p:cNvSpPr/>
            <p:nvPr/>
          </p:nvSpPr>
          <p:spPr>
            <a:xfrm>
              <a:off x="7273476" y="4534355"/>
              <a:ext cx="727894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9492A73-E6A7-E04D-B7F8-EE1D0B43CBF7}"/>
              </a:ext>
            </a:extLst>
          </p:cNvPr>
          <p:cNvGrpSpPr/>
          <p:nvPr/>
        </p:nvGrpSpPr>
        <p:grpSpPr>
          <a:xfrm>
            <a:off x="7096416" y="5148453"/>
            <a:ext cx="2223033" cy="736997"/>
            <a:chOff x="7096416" y="5148453"/>
            <a:chExt cx="2223033" cy="736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xmlns="" id="{717D83D6-140D-C740-972E-B03B82811BF8}"/>
                    </a:ext>
                  </a:extLst>
                </p:cNvPr>
                <p:cNvSpPr txBox="1"/>
                <p:nvPr/>
              </p:nvSpPr>
              <p:spPr>
                <a:xfrm>
                  <a:off x="7096416" y="5213567"/>
                  <a:ext cx="2223033" cy="63664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num>
                          <m:den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0.128</m:t>
                            </m:r>
                          </m:num>
                          <m:den>
                            <m:r>
                              <a:rPr kumimoji="1" lang="en-US" altLang="zh-CN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0.065536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717D83D6-140D-C740-972E-B03B82811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416" y="5213567"/>
                  <a:ext cx="2223033" cy="6366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67206527-E0D6-0143-B6A3-95E975664390}"/>
                </a:ext>
              </a:extLst>
            </p:cNvPr>
            <p:cNvSpPr/>
            <p:nvPr/>
          </p:nvSpPr>
          <p:spPr>
            <a:xfrm>
              <a:off x="8223943" y="5148453"/>
              <a:ext cx="823860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="" id="{8A507FC2-A5A3-5E42-8DC4-CD379E6BB6A9}"/>
                </a:ext>
              </a:extLst>
            </p:cNvPr>
            <p:cNvSpPr/>
            <p:nvPr/>
          </p:nvSpPr>
          <p:spPr>
            <a:xfrm>
              <a:off x="8112673" y="5514325"/>
              <a:ext cx="1154930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311629AF-862E-2440-99A6-B224840921D0}"/>
                </a:ext>
              </a:extLst>
            </p:cNvPr>
            <p:cNvSpPr/>
            <p:nvPr/>
          </p:nvSpPr>
          <p:spPr>
            <a:xfrm>
              <a:off x="7336973" y="5166019"/>
              <a:ext cx="497445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xmlns="" id="{504A9073-E9B0-AD47-A4E5-47944A99F801}"/>
                </a:ext>
              </a:extLst>
            </p:cNvPr>
            <p:cNvSpPr/>
            <p:nvPr/>
          </p:nvSpPr>
          <p:spPr>
            <a:xfrm>
              <a:off x="7226735" y="5519578"/>
              <a:ext cx="727894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9" name="圆角矩形标注 68">
            <a:extLst>
              <a:ext uri="{FF2B5EF4-FFF2-40B4-BE49-F238E27FC236}">
                <a16:creationId xmlns:a16="http://schemas.microsoft.com/office/drawing/2014/main" xmlns="" id="{397B80A1-2B71-8947-AE15-C5DB90579B3C}"/>
              </a:ext>
            </a:extLst>
          </p:cNvPr>
          <p:cNvSpPr/>
          <p:nvPr/>
        </p:nvSpPr>
        <p:spPr>
          <a:xfrm>
            <a:off x="8835150" y="970958"/>
            <a:ext cx="3313085" cy="1347574"/>
          </a:xfrm>
          <a:prstGeom prst="wedgeRoundRectCallout">
            <a:avLst>
              <a:gd name="adj1" fmla="val -36353"/>
              <a:gd name="adj2" fmla="val 819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update the </a:t>
            </a:r>
            <a:r>
              <a:rPr kumimoji="1" lang="en-US" altLang="zh-CN" dirty="0">
                <a:solidFill>
                  <a:srgbClr val="3334FF"/>
                </a:solidFill>
              </a:rPr>
              <a:t>reserves</a:t>
            </a:r>
            <a:r>
              <a:rPr kumimoji="1" lang="en-US" altLang="zh-CN" dirty="0">
                <a:solidFill>
                  <a:schemeClr val="tx1"/>
                </a:solidFill>
              </a:rPr>
              <a:t>/</a:t>
            </a:r>
            <a:r>
              <a:rPr kumimoji="1" lang="en-US" altLang="zh-CN" dirty="0">
                <a:solidFill>
                  <a:srgbClr val="1F7B00"/>
                </a:solidFill>
              </a:rPr>
              <a:t>residues</a:t>
            </a:r>
            <a:r>
              <a:rPr kumimoji="1" lang="en-US" altLang="zh-CN" dirty="0">
                <a:solidFill>
                  <a:schemeClr val="tx1"/>
                </a:solidFill>
              </a:rPr>
              <a:t> of the second case by using the </a:t>
            </a:r>
            <a:r>
              <a:rPr kumimoji="1" lang="en-US" altLang="zh-CN" dirty="0">
                <a:solidFill>
                  <a:srgbClr val="3334FF"/>
                </a:solidFill>
              </a:rPr>
              <a:t>reserves</a:t>
            </a:r>
            <a:r>
              <a:rPr kumimoji="1" lang="en-US" altLang="zh-CN" dirty="0">
                <a:solidFill>
                  <a:schemeClr val="tx1"/>
                </a:solidFill>
              </a:rPr>
              <a:t>/</a:t>
            </a:r>
            <a:r>
              <a:rPr kumimoji="1" lang="en-US" altLang="zh-CN" dirty="0">
                <a:solidFill>
                  <a:srgbClr val="1F7B00"/>
                </a:solidFill>
              </a:rPr>
              <a:t>residues</a:t>
            </a:r>
            <a:r>
              <a:rPr kumimoji="1" lang="en-US" altLang="zh-CN" dirty="0">
                <a:solidFill>
                  <a:schemeClr val="tx1"/>
                </a:solidFill>
              </a:rPr>
              <a:t> of the first case</a:t>
            </a:r>
            <a:r>
              <a:rPr kumimoji="1" lang="en-US" altLang="zh-CN" b="1" dirty="0">
                <a:solidFill>
                  <a:srgbClr val="C00000"/>
                </a:solidFill>
              </a:rPr>
              <a:t> in O(1) time 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61" grpId="0" animBg="1"/>
      <p:bldP spid="67" grpId="0" animBg="1"/>
      <p:bldP spid="6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F7A2E4FC-67E8-A643-AE76-42BCEACFF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8" y="999654"/>
                <a:ext cx="7379208" cy="1511786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zh-CN" dirty="0"/>
                  <a:t>Cutting-loop</a:t>
                </a:r>
              </a:p>
              <a:p>
                <a:pPr lvl="1"/>
                <a:r>
                  <a:rPr lang="en-US" altLang="zh-CN" b="1" dirty="0">
                    <a:solidFill>
                      <a:srgbClr val="C00000"/>
                    </a:solidFill>
                  </a:rPr>
                  <a:t>Perform</a:t>
                </a:r>
                <a:r>
                  <a:rPr lang="en-US" altLang="zh-CN" dirty="0"/>
                  <a:t> the push operation at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once</a:t>
                </a:r>
                <a:r>
                  <a:rPr lang="en-US" altLang="zh-CN" dirty="0"/>
                  <a:t> (initially) </a:t>
                </a:r>
              </a:p>
              <a:p>
                <a:pPr lvl="2"/>
                <a:r>
                  <a:rPr lang="en-US" altLang="zh-CN" dirty="0">
                    <a:solidFill>
                      <a:srgbClr val="C00000"/>
                    </a:solidFill>
                  </a:rPr>
                  <a:t>Compute</a:t>
                </a:r>
                <a:r>
                  <a:rPr lang="en-US" altLang="zh-CN" dirty="0"/>
                  <a:t> the "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effect</a:t>
                </a:r>
                <a:r>
                  <a:rPr lang="en-US" altLang="zh-CN" dirty="0"/>
                  <a:t>" of each additional push operation at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without executing it</a:t>
                </a:r>
                <a:endParaRPr lang="en-US" altLang="zh-CN" dirty="0">
                  <a:solidFill>
                    <a:srgbClr val="C00000"/>
                  </a:solidFill>
                  <a:ea typeface="Times" charset="0"/>
                  <a:cs typeface="Times" charset="0"/>
                </a:endParaRPr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A2E4FC-67E8-A643-AE76-42BCEACFF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8" y="999654"/>
                <a:ext cx="7379208" cy="1511786"/>
              </a:xfrm>
              <a:blipFill>
                <a:blip r:embed="rId3"/>
                <a:stretch>
                  <a:fillRect l="-1203" t="-5833" r="-1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67CFEAC-EBFC-4841-9B0E-5F9C1CE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26</a:t>
            </a:fld>
            <a:endParaRPr kumimoji="1"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5A0FAE28-AE8C-E54B-8537-A664E0892C15}"/>
              </a:ext>
            </a:extLst>
          </p:cNvPr>
          <p:cNvGrpSpPr/>
          <p:nvPr/>
        </p:nvGrpSpPr>
        <p:grpSpPr>
          <a:xfrm>
            <a:off x="3411705" y="2834772"/>
            <a:ext cx="2629749" cy="2509483"/>
            <a:chOff x="4204246" y="3614133"/>
            <a:chExt cx="2629749" cy="25094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A7CF29-CF82-EC42-B746-D124E2C4F241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D4C27976-0BC0-0145-B4BC-F09EE68F9835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xmlns="" id="{6B131476-7301-BE43-865E-331EDD703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xmlns="" id="{B6A0EF63-02C4-B543-97A7-6A3EE8E19B06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" name="直线箭头连接符 6">
                  <a:extLst>
                    <a:ext uri="{FF2B5EF4-FFF2-40B4-BE49-F238E27FC236}">
                      <a16:creationId xmlns:a16="http://schemas.microsoft.com/office/drawing/2014/main" xmlns="" id="{BD821ECF-7F50-4642-8A81-2DD721130F25}"/>
                    </a:ext>
                  </a:extLst>
                </p:cNvPr>
                <p:cNvCxnSpPr>
                  <a:cxnSpLocks/>
                  <a:stCxn id="5" idx="3"/>
                  <a:endCxn id="6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xmlns="" id="{3DF5B9AC-CE25-6C4B-AE78-861464CE7BB3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直线箭头连接符 8">
                  <a:extLst>
                    <a:ext uri="{FF2B5EF4-FFF2-40B4-BE49-F238E27FC236}">
                      <a16:creationId xmlns:a16="http://schemas.microsoft.com/office/drawing/2014/main" xmlns="" id="{D30BD9E2-A5F0-D74C-8379-2023A24295E9}"/>
                    </a:ext>
                  </a:extLst>
                </p:cNvPr>
                <p:cNvCxnSpPr>
                  <a:cxnSpLocks/>
                  <a:stCxn id="6" idx="6"/>
                  <a:endCxn id="8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" name="直线箭头连接符 9">
                  <a:extLst>
                    <a:ext uri="{FF2B5EF4-FFF2-40B4-BE49-F238E27FC236}">
                      <a16:creationId xmlns:a16="http://schemas.microsoft.com/office/drawing/2014/main" xmlns="" id="{394EDFCE-A9BB-CF46-928C-DA6EBD64AC9B}"/>
                    </a:ext>
                  </a:extLst>
                </p:cNvPr>
                <p:cNvCxnSpPr>
                  <a:cxnSpLocks/>
                  <a:stCxn id="8" idx="0"/>
                  <a:endCxn id="5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xmlns="" id="{3B85C5DF-B5C6-974B-AE10-3536C11CD51B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xmlns="" id="{80F43B15-22A8-8347-946E-5EBF2C0A6649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D6DBF72C-D871-B744-8DD7-3FC5B3753B75}"/>
                </a:ext>
              </a:extLst>
            </p:cNvPr>
            <p:cNvGrpSpPr/>
            <p:nvPr/>
          </p:nvGrpSpPr>
          <p:grpSpPr>
            <a:xfrm>
              <a:off x="4987574" y="3614133"/>
              <a:ext cx="1116305" cy="400110"/>
              <a:chOff x="3335968" y="3179775"/>
              <a:chExt cx="1116305" cy="400110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D072AEE9-E24E-0040-9932-1E911BF7C474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8CCA120C-EC0C-1B48-8093-D99AAF6CD67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xmlns="" id="{06B09D14-0151-5D4C-BB48-947D1F93DC4D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5939E342-344E-2B4E-A325-F1E83F8A055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="" id="{3A9D44CB-779D-2A44-A2F6-B9F2ED7729E6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xmlns="" id="{37E8B06A-531E-D641-BDBF-3CA18CCB3607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="" id="{F6A214BE-4080-D141-9CE1-C791927699A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BD484A66-2A31-2E4B-A014-796521AC8312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8788D449-949C-4C4D-8F81-E91BE84F936B}"/>
              </a:ext>
            </a:extLst>
          </p:cNvPr>
          <p:cNvGrpSpPr/>
          <p:nvPr/>
        </p:nvGrpSpPr>
        <p:grpSpPr>
          <a:xfrm>
            <a:off x="4193076" y="2828522"/>
            <a:ext cx="1116305" cy="400110"/>
            <a:chOff x="3335968" y="3179775"/>
            <a:chExt cx="1116305" cy="400110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8561AB7E-9146-674E-8BD0-D60F7ADBD68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574AF5A7-9693-9049-B2BC-96261DFC5827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061A6D2E-C9F0-5946-8241-F8B14C2F97E0}"/>
              </a:ext>
            </a:extLst>
          </p:cNvPr>
          <p:cNvGrpSpPr/>
          <p:nvPr/>
        </p:nvGrpSpPr>
        <p:grpSpPr>
          <a:xfrm>
            <a:off x="3411705" y="4928095"/>
            <a:ext cx="1116305" cy="400110"/>
            <a:chOff x="3335968" y="3179775"/>
            <a:chExt cx="1116305" cy="400110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5F545A90-6F1B-884B-A005-687D245E1BC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0.8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1152BF71-9BB1-9644-88C4-E3A2C44CFA29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1FCCD3D9-5C26-1244-B3A2-3F58566D89ED}"/>
              </a:ext>
            </a:extLst>
          </p:cNvPr>
          <p:cNvGrpSpPr/>
          <p:nvPr/>
        </p:nvGrpSpPr>
        <p:grpSpPr>
          <a:xfrm>
            <a:off x="3279550" y="4931610"/>
            <a:ext cx="1246551" cy="400110"/>
            <a:chOff x="3205722" y="3179775"/>
            <a:chExt cx="1246551" cy="400110"/>
          </a:xfrm>
        </p:grpSpPr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xmlns="" id="{4AC9C212-75E1-0949-A7C9-EFC6DD44E1E1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="" id="{8753D759-E07E-7F48-8F74-7988D1F1BABC}"/>
                </a:ext>
              </a:extLst>
            </p:cNvPr>
            <p:cNvSpPr txBox="1"/>
            <p:nvPr/>
          </p:nvSpPr>
          <p:spPr>
            <a:xfrm>
              <a:off x="3205722" y="3179775"/>
              <a:ext cx="67416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0.16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CFB183BB-F9F2-C448-BE13-1F9B2E7E1A4C}"/>
              </a:ext>
            </a:extLst>
          </p:cNvPr>
          <p:cNvGrpSpPr/>
          <p:nvPr/>
        </p:nvGrpSpPr>
        <p:grpSpPr>
          <a:xfrm>
            <a:off x="4921258" y="4944145"/>
            <a:ext cx="1273179" cy="400110"/>
            <a:chOff x="3335968" y="3179775"/>
            <a:chExt cx="1273179" cy="400110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A6C43162-6441-2140-9748-6F366CDF429C}"/>
                </a:ext>
              </a:extLst>
            </p:cNvPr>
            <p:cNvSpPr txBox="1"/>
            <p:nvPr/>
          </p:nvSpPr>
          <p:spPr>
            <a:xfrm>
              <a:off x="3908358" y="3179775"/>
              <a:ext cx="70078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0.64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="" id="{387031E6-EE82-F949-8329-B616A28BE901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F7189C1C-EA52-3A4F-A30E-74AEE33FD991}"/>
              </a:ext>
            </a:extLst>
          </p:cNvPr>
          <p:cNvGrpSpPr/>
          <p:nvPr/>
        </p:nvGrpSpPr>
        <p:grpSpPr>
          <a:xfrm>
            <a:off x="4616458" y="4944313"/>
            <a:ext cx="1577979" cy="400110"/>
            <a:chOff x="3031168" y="3179775"/>
            <a:chExt cx="1577979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85F55B13-0807-904A-A54A-D802CDAEBA37}"/>
                </a:ext>
              </a:extLst>
            </p:cNvPr>
            <p:cNvSpPr txBox="1"/>
            <p:nvPr/>
          </p:nvSpPr>
          <p:spPr>
            <a:xfrm>
              <a:off x="3908358" y="3179775"/>
              <a:ext cx="70078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2D07626B-8F46-AC49-8264-8D771D447B2F}"/>
                </a:ext>
              </a:extLst>
            </p:cNvPr>
            <p:cNvSpPr txBox="1"/>
            <p:nvPr/>
          </p:nvSpPr>
          <p:spPr>
            <a:xfrm>
              <a:off x="3031168" y="3179775"/>
              <a:ext cx="8487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0.128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3E2F3504-9618-5547-869B-82F4A947D5C1}"/>
              </a:ext>
            </a:extLst>
          </p:cNvPr>
          <p:cNvGrpSpPr/>
          <p:nvPr/>
        </p:nvGrpSpPr>
        <p:grpSpPr>
          <a:xfrm>
            <a:off x="4198951" y="2831145"/>
            <a:ext cx="1444614" cy="400110"/>
            <a:chOff x="3335968" y="3179775"/>
            <a:chExt cx="1444614" cy="400110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xmlns="" id="{FA7AA4E1-A4A9-524F-9ACE-FD0A883C92D0}"/>
                </a:ext>
              </a:extLst>
            </p:cNvPr>
            <p:cNvSpPr txBox="1"/>
            <p:nvPr/>
          </p:nvSpPr>
          <p:spPr>
            <a:xfrm>
              <a:off x="3908358" y="3179775"/>
              <a:ext cx="87222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0.512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xmlns="" id="{510F25C9-0D25-4847-8A62-DC489631DAEA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56FDB4FD-9F0D-8C40-B189-263ED5193813}"/>
              </a:ext>
            </a:extLst>
          </p:cNvPr>
          <p:cNvGrpSpPr/>
          <p:nvPr/>
        </p:nvGrpSpPr>
        <p:grpSpPr>
          <a:xfrm>
            <a:off x="4445850" y="3272977"/>
            <a:ext cx="613004" cy="523220"/>
            <a:chOff x="8299871" y="4913042"/>
            <a:chExt cx="613004" cy="52322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788C429-A14D-7243-B68B-B1335D9D0BA0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xmlns="" id="{0C4983AA-A699-CF4E-A809-EDA4FB2EB3B8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0C4983AA-A699-CF4E-A809-EDA4FB2EB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4707580F-BF46-7B45-BBDF-8BD7EF5FA39B}"/>
              </a:ext>
            </a:extLst>
          </p:cNvPr>
          <p:cNvGrpSpPr/>
          <p:nvPr/>
        </p:nvGrpSpPr>
        <p:grpSpPr>
          <a:xfrm>
            <a:off x="3716442" y="4306853"/>
            <a:ext cx="613004" cy="528587"/>
            <a:chOff x="8313920" y="4895050"/>
            <a:chExt cx="613004" cy="528587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3A841AB9-33EA-D548-BA17-1D2552502027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xmlns="" id="{3F412EB1-59BD-654D-86AD-C03829603C84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F412EB1-59BD-654D-86AD-C03829603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30DE1A1-14B6-2C4C-B5FF-A536998295E1}"/>
              </a:ext>
            </a:extLst>
          </p:cNvPr>
          <p:cNvGrpSpPr/>
          <p:nvPr/>
        </p:nvGrpSpPr>
        <p:grpSpPr>
          <a:xfrm>
            <a:off x="3709553" y="4335472"/>
            <a:ext cx="613004" cy="523220"/>
            <a:chOff x="8299871" y="4913042"/>
            <a:chExt cx="613004" cy="52322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9C21B560-3ED8-5F44-8267-42C9F999D748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xmlns="" id="{24C2CBDC-7E79-0C49-A6A6-1899A6B182E2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4C2CBDC-7E79-0C49-A6A6-1899A6B1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FA8A6D46-6152-C74F-917B-472427AB39BD}"/>
              </a:ext>
            </a:extLst>
          </p:cNvPr>
          <p:cNvGrpSpPr/>
          <p:nvPr/>
        </p:nvGrpSpPr>
        <p:grpSpPr>
          <a:xfrm>
            <a:off x="5183689" y="4329705"/>
            <a:ext cx="613004" cy="528587"/>
            <a:chOff x="8313920" y="4895050"/>
            <a:chExt cx="613004" cy="528587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C5295CF1-A82D-1049-BD0D-141B56DBACBB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xmlns="" id="{4829B1D8-7BAB-5147-B84C-EF6807FE9861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829B1D8-7BAB-5147-B84C-EF6807FE9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xmlns="" id="{2469CED7-B813-8842-B955-45EA56599D41}"/>
              </a:ext>
            </a:extLst>
          </p:cNvPr>
          <p:cNvGrpSpPr/>
          <p:nvPr/>
        </p:nvGrpSpPr>
        <p:grpSpPr>
          <a:xfrm>
            <a:off x="253580" y="2789109"/>
            <a:ext cx="2629749" cy="2509483"/>
            <a:chOff x="4204246" y="3614133"/>
            <a:chExt cx="2629749" cy="2509483"/>
          </a:xfrm>
        </p:grpSpPr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xmlns="" id="{BC207530-D10C-AC4F-B3B8-44C57DFC83DF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86" name="组合 185">
                <a:extLst>
                  <a:ext uri="{FF2B5EF4-FFF2-40B4-BE49-F238E27FC236}">
                    <a16:creationId xmlns:a16="http://schemas.microsoft.com/office/drawing/2014/main" xmlns="" id="{351DD585-3527-4145-B3CD-C9336E5C5C4E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椭圆 188">
                      <a:extLst>
                        <a:ext uri="{FF2B5EF4-FFF2-40B4-BE49-F238E27FC236}">
                          <a16:creationId xmlns:a16="http://schemas.microsoft.com/office/drawing/2014/main" xmlns="" id="{67F3A532-5782-E047-AEFD-C516A864D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0" name="椭圆 189">
                  <a:extLst>
                    <a:ext uri="{FF2B5EF4-FFF2-40B4-BE49-F238E27FC236}">
                      <a16:creationId xmlns:a16="http://schemas.microsoft.com/office/drawing/2014/main" xmlns="" id="{B3E5E95B-4B35-8745-844E-B5ED01D10874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1" name="直线箭头连接符 190">
                  <a:extLst>
                    <a:ext uri="{FF2B5EF4-FFF2-40B4-BE49-F238E27FC236}">
                      <a16:creationId xmlns:a16="http://schemas.microsoft.com/office/drawing/2014/main" xmlns="" id="{7499B071-47C2-7C4A-BAFE-60FFB11B432C}"/>
                    </a:ext>
                  </a:extLst>
                </p:cNvPr>
                <p:cNvCxnSpPr>
                  <a:cxnSpLocks/>
                  <a:stCxn id="189" idx="3"/>
                  <a:endCxn id="190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xmlns="" id="{4FC1E204-F0CC-044B-B236-02BEA6127DF7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3" name="直线箭头连接符 192">
                  <a:extLst>
                    <a:ext uri="{FF2B5EF4-FFF2-40B4-BE49-F238E27FC236}">
                      <a16:creationId xmlns:a16="http://schemas.microsoft.com/office/drawing/2014/main" xmlns="" id="{21CA7E0B-CD24-7F4E-8F74-BA972D5C612E}"/>
                    </a:ext>
                  </a:extLst>
                </p:cNvPr>
                <p:cNvCxnSpPr>
                  <a:cxnSpLocks/>
                  <a:stCxn id="190" idx="6"/>
                  <a:endCxn id="192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4" name="直线箭头连接符 193">
                  <a:extLst>
                    <a:ext uri="{FF2B5EF4-FFF2-40B4-BE49-F238E27FC236}">
                      <a16:creationId xmlns:a16="http://schemas.microsoft.com/office/drawing/2014/main" xmlns="" id="{4FF0D81C-C661-E249-972D-DD5A04DCD8FB}"/>
                    </a:ext>
                  </a:extLst>
                </p:cNvPr>
                <p:cNvCxnSpPr>
                  <a:cxnSpLocks/>
                  <a:stCxn id="192" idx="0"/>
                  <a:endCxn id="189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xmlns="" id="{81921645-2BC2-164C-BFBE-596999339A91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文本框 187">
                    <a:extLst>
                      <a:ext uri="{FF2B5EF4-FFF2-40B4-BE49-F238E27FC236}">
                        <a16:creationId xmlns:a16="http://schemas.microsoft.com/office/drawing/2014/main" xmlns="" id="{3B4C9B66-4B5B-8F4E-BAE1-1ACE6E3DE5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xmlns="" id="{049E0734-878E-5644-BE57-BA591E75EA06}"/>
                </a:ext>
              </a:extLst>
            </p:cNvPr>
            <p:cNvGrpSpPr/>
            <p:nvPr/>
          </p:nvGrpSpPr>
          <p:grpSpPr>
            <a:xfrm>
              <a:off x="4987574" y="3614133"/>
              <a:ext cx="1116305" cy="400110"/>
              <a:chOff x="3335968" y="3179775"/>
              <a:chExt cx="1116305" cy="400110"/>
            </a:xfrm>
          </p:grpSpPr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xmlns="" id="{2A162747-3413-F946-904D-D7FD11714D3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xmlns="" id="{45B86C88-FC4D-E64B-950B-FBCF1A8DE11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65FFE75D-23E9-2441-B648-B7699F7E91CC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xmlns="" id="{6F3FC327-CB70-D842-A6BC-CCFC56E58AF6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xmlns="" id="{0C659C8B-28C8-8B48-8C7B-BA9706AF711B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xmlns="" id="{6608236B-9D8D-9241-BBE8-62598BDD0647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xmlns="" id="{3DBEADF9-0B3B-364B-8478-9EBF466612E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xmlns="" id="{04C833A3-BC44-604B-AFED-6E5FB6EF6BE0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34E56E9B-9FC1-7748-89EC-F970A32F5407}"/>
              </a:ext>
            </a:extLst>
          </p:cNvPr>
          <p:cNvSpPr/>
          <p:nvPr/>
        </p:nvSpPr>
        <p:spPr>
          <a:xfrm>
            <a:off x="4765466" y="2746674"/>
            <a:ext cx="1031227" cy="5409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xmlns="" id="{3D615BAB-0BCC-EF48-85EB-CB031F5C8D49}"/>
              </a:ext>
            </a:extLst>
          </p:cNvPr>
          <p:cNvSpPr/>
          <p:nvPr/>
        </p:nvSpPr>
        <p:spPr>
          <a:xfrm>
            <a:off x="1481687" y="2719285"/>
            <a:ext cx="824378" cy="5409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3B9ADF68-FCEA-6540-9C0F-5E5B37B64A0A}"/>
              </a:ext>
            </a:extLst>
          </p:cNvPr>
          <p:cNvSpPr/>
          <p:nvPr/>
        </p:nvSpPr>
        <p:spPr>
          <a:xfrm>
            <a:off x="26894" y="26894"/>
            <a:ext cx="3940812" cy="736655"/>
          </a:xfrm>
          <a:prstGeom prst="rect">
            <a:avLst/>
          </a:prstGeom>
          <a:solidFill>
            <a:srgbClr val="C38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Addressing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9074726D-27A7-604F-B065-EF245A4B9AFF}"/>
              </a:ext>
            </a:extLst>
          </p:cNvPr>
          <p:cNvGrpSpPr/>
          <p:nvPr/>
        </p:nvGrpSpPr>
        <p:grpSpPr>
          <a:xfrm>
            <a:off x="6870439" y="4944145"/>
            <a:ext cx="2340586" cy="400110"/>
            <a:chOff x="1987472" y="3179775"/>
            <a:chExt cx="2340586" cy="400110"/>
          </a:xfrm>
        </p:grpSpPr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xmlns="" id="{321F2E48-6AE2-8144-B024-8FA424AE3BDB}"/>
                </a:ext>
              </a:extLst>
            </p:cNvPr>
            <p:cNvSpPr txBox="1"/>
            <p:nvPr/>
          </p:nvSpPr>
          <p:spPr>
            <a:xfrm>
              <a:off x="3908359" y="3179775"/>
              <a:ext cx="41969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xmlns="" id="{02007590-7D40-FA47-9624-5FD1DA215417}"/>
                </a:ext>
              </a:extLst>
            </p:cNvPr>
            <p:cNvSpPr txBox="1"/>
            <p:nvPr/>
          </p:nvSpPr>
          <p:spPr>
            <a:xfrm>
              <a:off x="1987472" y="3179775"/>
              <a:ext cx="1892412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0.16+0.08192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xmlns="" id="{0ABB85DF-DEFA-D74E-8B66-51500100617D}"/>
              </a:ext>
            </a:extLst>
          </p:cNvPr>
          <p:cNvGrpSpPr/>
          <p:nvPr/>
        </p:nvGrpSpPr>
        <p:grpSpPr>
          <a:xfrm>
            <a:off x="9558736" y="4960299"/>
            <a:ext cx="2370306" cy="400110"/>
            <a:chOff x="1909543" y="3179775"/>
            <a:chExt cx="2370306" cy="400110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xmlns="" id="{FA2DD91C-6544-884B-9B23-3749FD028C59}"/>
                </a:ext>
              </a:extLst>
            </p:cNvPr>
            <p:cNvSpPr txBox="1"/>
            <p:nvPr/>
          </p:nvSpPr>
          <p:spPr>
            <a:xfrm>
              <a:off x="3908359" y="3179775"/>
              <a:ext cx="37149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xmlns="" id="{4A1F429A-8AA8-8C4A-A552-589544A6C033}"/>
                </a:ext>
              </a:extLst>
            </p:cNvPr>
            <p:cNvSpPr txBox="1"/>
            <p:nvPr/>
          </p:nvSpPr>
          <p:spPr>
            <a:xfrm>
              <a:off x="1909543" y="3179775"/>
              <a:ext cx="197034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0.128+0.65536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xmlns="" id="{0C3109CD-CFA8-7F46-AB16-5D416D07DF6B}"/>
              </a:ext>
            </a:extLst>
          </p:cNvPr>
          <p:cNvSpPr txBox="1"/>
          <p:nvPr/>
        </p:nvSpPr>
        <p:spPr>
          <a:xfrm>
            <a:off x="9809681" y="2813682"/>
            <a:ext cx="128478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3334FF"/>
                </a:solidFill>
              </a:rPr>
              <a:t>0.262144</a:t>
            </a:r>
            <a:endParaRPr kumimoji="1" lang="zh-CN" altLang="en-US" b="1" dirty="0">
              <a:solidFill>
                <a:srgbClr val="3334FF"/>
              </a:solidFill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xmlns="" id="{A4CF68FA-8CA6-F442-BF12-ECEF35367D43}"/>
              </a:ext>
            </a:extLst>
          </p:cNvPr>
          <p:cNvSpPr txBox="1"/>
          <p:nvPr/>
        </p:nvSpPr>
        <p:spPr>
          <a:xfrm>
            <a:off x="7998771" y="2813682"/>
            <a:ext cx="17069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1F7B00"/>
                </a:solidFill>
              </a:rPr>
              <a:t>0.2+0.1024</a:t>
            </a:r>
            <a:endParaRPr kumimoji="1" lang="zh-CN" altLang="en-US" b="1" dirty="0">
              <a:solidFill>
                <a:srgbClr val="1F7B0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967FAE0-30E8-DA49-BC62-37C51BBEEB55}"/>
              </a:ext>
            </a:extLst>
          </p:cNvPr>
          <p:cNvGrpSpPr/>
          <p:nvPr/>
        </p:nvGrpSpPr>
        <p:grpSpPr>
          <a:xfrm>
            <a:off x="8327846" y="3296086"/>
            <a:ext cx="2844912" cy="1595439"/>
            <a:chOff x="8327846" y="3296086"/>
            <a:chExt cx="2844912" cy="1595439"/>
          </a:xfrm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xmlns="" id="{CE2F2E0F-88FD-754C-9FA7-B4CC072993A0}"/>
                </a:ext>
              </a:extLst>
            </p:cNvPr>
            <p:cNvGrpSpPr/>
            <p:nvPr/>
          </p:nvGrpSpPr>
          <p:grpSpPr>
            <a:xfrm>
              <a:off x="8409809" y="3388595"/>
              <a:ext cx="2665983" cy="1502930"/>
              <a:chOff x="708603" y="3113148"/>
              <a:chExt cx="2665983" cy="1502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椭圆 139">
                    <a:extLst>
                      <a:ext uri="{FF2B5EF4-FFF2-40B4-BE49-F238E27FC236}">
                        <a16:creationId xmlns:a16="http://schemas.microsoft.com/office/drawing/2014/main" xmlns="" id="{CCFE787B-3F2B-6C4C-A84A-3CABA445EE2E}"/>
                      </a:ext>
                    </a:extLst>
                  </p:cNvPr>
                  <p:cNvSpPr/>
                  <p:nvPr/>
                </p:nvSpPr>
                <p:spPr>
                  <a:xfrm>
                    <a:off x="1863159" y="3113148"/>
                    <a:ext cx="432000" cy="432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zh-CN" altLang="en-US" sz="4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椭圆 4">
                    <a:extLst>
                      <a:ext uri="{FF2B5EF4-FFF2-40B4-BE49-F238E27FC236}">
                        <a16:creationId xmlns:a16="http://schemas.microsoft.com/office/drawing/2014/main" id="{6B131476-7301-BE43-865E-331EDD7031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3159" y="3113148"/>
                    <a:ext cx="432000" cy="432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462BD06A-57E3-A746-845E-AD1917BCDC0A}"/>
                  </a:ext>
                </a:extLst>
              </p:cNvPr>
              <p:cNvSpPr/>
              <p:nvPr/>
            </p:nvSpPr>
            <p:spPr>
              <a:xfrm>
                <a:off x="708603" y="4184078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2" name="直线箭头连接符 141">
                <a:extLst>
                  <a:ext uri="{FF2B5EF4-FFF2-40B4-BE49-F238E27FC236}">
                    <a16:creationId xmlns:a16="http://schemas.microsoft.com/office/drawing/2014/main" xmlns="" id="{53AAB4C1-7E0D-2249-8924-BD0298FD440A}"/>
                  </a:ext>
                </a:extLst>
              </p:cNvPr>
              <p:cNvCxnSpPr>
                <a:cxnSpLocks/>
                <a:stCxn id="140" idx="3"/>
                <a:endCxn id="141" idx="0"/>
              </p:cNvCxnSpPr>
              <p:nvPr/>
            </p:nvCxnSpPr>
            <p:spPr>
              <a:xfrm flipH="1">
                <a:off x="924603" y="3481883"/>
                <a:ext cx="1001821" cy="702195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088AAA8A-A4A3-624F-A645-59C57C7DC693}"/>
                  </a:ext>
                </a:extLst>
              </p:cNvPr>
              <p:cNvSpPr/>
              <p:nvPr/>
            </p:nvSpPr>
            <p:spPr>
              <a:xfrm>
                <a:off x="2942586" y="4184078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4" name="直线箭头连接符 143">
                <a:extLst>
                  <a:ext uri="{FF2B5EF4-FFF2-40B4-BE49-F238E27FC236}">
                    <a16:creationId xmlns:a16="http://schemas.microsoft.com/office/drawing/2014/main" xmlns="" id="{BB233964-70BF-FF47-88D0-1465BCF52CBE}"/>
                  </a:ext>
                </a:extLst>
              </p:cNvPr>
              <p:cNvCxnSpPr>
                <a:cxnSpLocks/>
                <a:stCxn id="141" idx="6"/>
                <a:endCxn id="143" idx="2"/>
              </p:cNvCxnSpPr>
              <p:nvPr/>
            </p:nvCxnSpPr>
            <p:spPr>
              <a:xfrm>
                <a:off x="1140603" y="4400078"/>
                <a:ext cx="1801983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5" name="直线箭头连接符 144">
                <a:extLst>
                  <a:ext uri="{FF2B5EF4-FFF2-40B4-BE49-F238E27FC236}">
                    <a16:creationId xmlns:a16="http://schemas.microsoft.com/office/drawing/2014/main" xmlns="" id="{46878553-DF1D-3D49-9B46-B609901C0DF8}"/>
                  </a:ext>
                </a:extLst>
              </p:cNvPr>
              <p:cNvCxnSpPr>
                <a:cxnSpLocks/>
                <a:stCxn id="143" idx="0"/>
                <a:endCxn id="140" idx="5"/>
              </p:cNvCxnSpPr>
              <p:nvPr/>
            </p:nvCxnSpPr>
            <p:spPr>
              <a:xfrm flipH="1" flipV="1">
                <a:off x="2231894" y="3481883"/>
                <a:ext cx="926692" cy="702195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xmlns="" id="{A430D6DA-BA6D-FF47-AC28-B89195D9CA33}"/>
                    </a:ext>
                  </a:extLst>
                </p:cNvPr>
                <p:cNvSpPr txBox="1"/>
                <p:nvPr/>
              </p:nvSpPr>
              <p:spPr>
                <a:xfrm>
                  <a:off x="10559754" y="4341007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A430D6DA-BA6D-FF47-AC28-B89195D9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9754" y="4341007"/>
                  <a:ext cx="613004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xmlns="" id="{3B875EB1-91A7-1B4E-916C-68045EA6FB21}"/>
                    </a:ext>
                  </a:extLst>
                </p:cNvPr>
                <p:cNvSpPr txBox="1"/>
                <p:nvPr/>
              </p:nvSpPr>
              <p:spPr>
                <a:xfrm>
                  <a:off x="8327846" y="435042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3B875EB1-91A7-1B4E-916C-68045EA6F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846" y="4350420"/>
                  <a:ext cx="61300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xmlns="" id="{31A9AF77-04C1-AF45-BEA2-06801921AEFC}"/>
                </a:ext>
              </a:extLst>
            </p:cNvPr>
            <p:cNvGrpSpPr/>
            <p:nvPr/>
          </p:nvGrpSpPr>
          <p:grpSpPr>
            <a:xfrm>
              <a:off x="9475228" y="3296086"/>
              <a:ext cx="613004" cy="523220"/>
              <a:chOff x="8299871" y="4913042"/>
              <a:chExt cx="613004" cy="523220"/>
            </a:xfrm>
          </p:grpSpPr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24B0D28A-6C6F-8C4C-8EFF-EAB1A198457F}"/>
                  </a:ext>
                </a:extLst>
              </p:cNvPr>
              <p:cNvSpPr/>
              <p:nvPr/>
            </p:nvSpPr>
            <p:spPr>
              <a:xfrm>
                <a:off x="8383379" y="499163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xmlns="" id="{364EB829-1DAC-0D42-8CC6-29AF64D1C6BA}"/>
                      </a:ext>
                    </a:extLst>
                  </p:cNvPr>
                  <p:cNvSpPr txBox="1"/>
                  <p:nvPr/>
                </p:nvSpPr>
                <p:spPr>
                  <a:xfrm>
                    <a:off x="8299871" y="491304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0C4983AA-A699-CF4E-A809-EDA4FB2EB3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9871" y="4913042"/>
                    <a:ext cx="613004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xmlns="" id="{56FDD0A0-FF95-4A49-A3C7-41824ECB405F}"/>
              </a:ext>
            </a:extLst>
          </p:cNvPr>
          <p:cNvGrpSpPr/>
          <p:nvPr/>
        </p:nvGrpSpPr>
        <p:grpSpPr>
          <a:xfrm>
            <a:off x="321024" y="5562681"/>
            <a:ext cx="2958526" cy="747141"/>
            <a:chOff x="7082982" y="2290803"/>
            <a:chExt cx="2354905" cy="677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xmlns="" id="{5693D355-7B04-EA44-B7B8-459A3873B0C1}"/>
                    </a:ext>
                  </a:extLst>
                </p:cNvPr>
                <p:cNvSpPr txBox="1"/>
                <p:nvPr/>
              </p:nvSpPr>
              <p:spPr>
                <a:xfrm>
                  <a:off x="7082982" y="2338942"/>
                  <a:ext cx="2354905" cy="5603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0.262144</m:t>
                        </m:r>
                        <m:r>
                          <a:rPr kumimoji="1" lang="en-US" altLang="zh-CN" b="0" i="1" smtClean="0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×  </m:t>
                            </m:r>
                            <m:r>
                              <a:rPr kumimoji="1" lang="en-US" altLang="zh-CN" i="1" smtClean="0">
                                <a:solidFill>
                                  <a:srgbClr val="3334FF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5693D355-7B04-EA44-B7B8-459A3873B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82" y="2338942"/>
                  <a:ext cx="2354905" cy="560343"/>
                </a:xfrm>
                <a:prstGeom prst="rect">
                  <a:avLst/>
                </a:prstGeom>
                <a:blipFill>
                  <a:blip r:embed="rId1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xmlns="" id="{C0293A3A-95D0-8E40-A63F-E04D84E1AB57}"/>
                </a:ext>
              </a:extLst>
            </p:cNvPr>
            <p:cNvSpPr/>
            <p:nvPr/>
          </p:nvSpPr>
          <p:spPr>
            <a:xfrm>
              <a:off x="8067000" y="2294986"/>
              <a:ext cx="585916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xmlns="" id="{2F633748-005A-F140-B56F-0C951AF4F9FE}"/>
                </a:ext>
              </a:extLst>
            </p:cNvPr>
            <p:cNvSpPr/>
            <p:nvPr/>
          </p:nvSpPr>
          <p:spPr>
            <a:xfrm>
              <a:off x="8329307" y="2649488"/>
              <a:ext cx="727894" cy="31841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xmlns="" id="{DD8A9766-BE05-C645-8071-D0C307862E6E}"/>
                </a:ext>
              </a:extLst>
            </p:cNvPr>
            <p:cNvSpPr/>
            <p:nvPr/>
          </p:nvSpPr>
          <p:spPr>
            <a:xfrm>
              <a:off x="8862756" y="2290803"/>
              <a:ext cx="512057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5" name="椭圆 164">
            <a:extLst>
              <a:ext uri="{FF2B5EF4-FFF2-40B4-BE49-F238E27FC236}">
                <a16:creationId xmlns:a16="http://schemas.microsoft.com/office/drawing/2014/main" xmlns="" id="{BE57297B-FF8E-5F41-B358-A85664E9F481}"/>
              </a:ext>
            </a:extLst>
          </p:cNvPr>
          <p:cNvSpPr/>
          <p:nvPr/>
        </p:nvSpPr>
        <p:spPr>
          <a:xfrm>
            <a:off x="4771191" y="2679812"/>
            <a:ext cx="1018613" cy="53394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8" name="右箭头 117">
            <a:extLst>
              <a:ext uri="{FF2B5EF4-FFF2-40B4-BE49-F238E27FC236}">
                <a16:creationId xmlns:a16="http://schemas.microsoft.com/office/drawing/2014/main" xmlns="" id="{C3DF9329-37C2-A34C-8CA6-2D2CF5BB9B38}"/>
              </a:ext>
            </a:extLst>
          </p:cNvPr>
          <p:cNvSpPr/>
          <p:nvPr/>
        </p:nvSpPr>
        <p:spPr>
          <a:xfrm>
            <a:off x="2764438" y="3818718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9" name="右箭头 118">
            <a:extLst>
              <a:ext uri="{FF2B5EF4-FFF2-40B4-BE49-F238E27FC236}">
                <a16:creationId xmlns:a16="http://schemas.microsoft.com/office/drawing/2014/main" xmlns="" id="{BCF3E518-7D31-1043-97F9-A7061AA00459}"/>
              </a:ext>
            </a:extLst>
          </p:cNvPr>
          <p:cNvSpPr/>
          <p:nvPr/>
        </p:nvSpPr>
        <p:spPr>
          <a:xfrm>
            <a:off x="6387789" y="3796197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圆角矩形标注 111">
                <a:extLst>
                  <a:ext uri="{FF2B5EF4-FFF2-40B4-BE49-F238E27FC236}">
                    <a16:creationId xmlns:a16="http://schemas.microsoft.com/office/drawing/2014/main" xmlns="" id="{66B26018-E8BE-264D-A611-AACCE7A4E11F}"/>
                  </a:ext>
                </a:extLst>
              </p:cNvPr>
              <p:cNvSpPr/>
              <p:nvPr/>
            </p:nvSpPr>
            <p:spPr>
              <a:xfrm>
                <a:off x="6106278" y="753024"/>
                <a:ext cx="4412393" cy="1347574"/>
              </a:xfrm>
              <a:prstGeom prst="wedgeRoundRectCallout">
                <a:avLst>
                  <a:gd name="adj1" fmla="val -55350"/>
                  <a:gd name="adj2" fmla="val 98881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Since the </a:t>
                </a:r>
                <a:r>
                  <a:rPr kumimoji="1" lang="en-US" altLang="zh-CN" b="1" dirty="0">
                    <a:solidFill>
                      <a:srgbClr val="C00000"/>
                    </a:solidFill>
                  </a:rPr>
                  <a:t>effect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 of pushing another </a:t>
                </a:r>
                <a:r>
                  <a:rPr kumimoji="1" lang="en-US" altLang="zh-CN" b="1" dirty="0">
                    <a:solidFill>
                      <a:srgbClr val="C00000"/>
                    </a:solidFill>
                  </a:rPr>
                  <a:t>0.512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 information from source node is </a:t>
                </a:r>
                <a:r>
                  <a:rPr kumimoji="1" lang="en-US" altLang="zh-CN" b="1" dirty="0">
                    <a:solidFill>
                      <a:srgbClr val="C00000"/>
                    </a:solidFill>
                  </a:rPr>
                  <a:t>known,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the reserves and residues could be updated by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using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 the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b="1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𝟓𝟏𝟐</m:t>
                        </m:r>
                      </m:den>
                    </m:f>
                  </m:oMath>
                </a14:m>
                <a:r>
                  <a:rPr kumimoji="1" lang="en-US" altLang="zh-CN" b="1" dirty="0">
                    <a:solidFill>
                      <a:srgbClr val="C00000"/>
                    </a:solidFill>
                  </a:rPr>
                  <a:t> </a:t>
                </a:r>
                <a:endParaRPr kumimoji="1"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2" name="圆角矩形标注 111">
                <a:extLst>
                  <a:ext uri="{FF2B5EF4-FFF2-40B4-BE49-F238E27FC236}">
                    <a16:creationId xmlns:a16="http://schemas.microsoft.com/office/drawing/2014/main" id="{66B26018-E8BE-264D-A611-AACCE7A4E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278" y="753024"/>
                <a:ext cx="4412393" cy="1347574"/>
              </a:xfrm>
              <a:prstGeom prst="wedgeRoundRectCallout">
                <a:avLst>
                  <a:gd name="adj1" fmla="val -55350"/>
                  <a:gd name="adj2" fmla="val 98881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5DFDB5C1-08FA-F44F-BB10-CE69771803C5}"/>
              </a:ext>
            </a:extLst>
          </p:cNvPr>
          <p:cNvGrpSpPr/>
          <p:nvPr/>
        </p:nvGrpSpPr>
        <p:grpSpPr>
          <a:xfrm>
            <a:off x="4004039" y="5664530"/>
            <a:ext cx="2958526" cy="747141"/>
            <a:chOff x="7082982" y="2290803"/>
            <a:chExt cx="2354905" cy="677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xmlns="" id="{66E339C1-81CB-A946-8C51-28BC0021D61E}"/>
                    </a:ext>
                  </a:extLst>
                </p:cNvPr>
                <p:cNvSpPr txBox="1"/>
                <p:nvPr/>
              </p:nvSpPr>
              <p:spPr>
                <a:xfrm>
                  <a:off x="7082982" y="2338942"/>
                  <a:ext cx="2354905" cy="5603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rgbClr val="1F7B00"/>
                            </a:solidFill>
                            <a:latin typeface="Cambria Math" panose="02040503050406030204" pitchFamily="18" charset="0"/>
                          </a:rPr>
                          <m:t>0.1024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×  </m:t>
                            </m:r>
                            <m:r>
                              <a:rPr kumimoji="1" lang="en-US" altLang="zh-CN" b="0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id="{66E339C1-81CB-A946-8C51-28BC0021D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82" y="2338942"/>
                  <a:ext cx="2354905" cy="560343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xmlns="" id="{434433CE-4599-0643-896A-1231171CC645}"/>
                </a:ext>
              </a:extLst>
            </p:cNvPr>
            <p:cNvSpPr/>
            <p:nvPr/>
          </p:nvSpPr>
          <p:spPr>
            <a:xfrm>
              <a:off x="8067000" y="2294986"/>
              <a:ext cx="585916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xmlns="" id="{2A25A047-FC8D-164A-9496-8F496FB0954F}"/>
                </a:ext>
              </a:extLst>
            </p:cNvPr>
            <p:cNvSpPr/>
            <p:nvPr/>
          </p:nvSpPr>
          <p:spPr>
            <a:xfrm>
              <a:off x="8329307" y="2649488"/>
              <a:ext cx="727894" cy="31841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xmlns="" id="{994C398C-CACD-1040-B478-8BEF2AA91965}"/>
                </a:ext>
              </a:extLst>
            </p:cNvPr>
            <p:cNvSpPr/>
            <p:nvPr/>
          </p:nvSpPr>
          <p:spPr>
            <a:xfrm>
              <a:off x="8771776" y="2290803"/>
              <a:ext cx="512057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0" name="椭圆 119">
            <a:extLst>
              <a:ext uri="{FF2B5EF4-FFF2-40B4-BE49-F238E27FC236}">
                <a16:creationId xmlns:a16="http://schemas.microsoft.com/office/drawing/2014/main" xmlns="" id="{8BAD498A-CC79-E84E-9E33-1CD197F74647}"/>
              </a:ext>
            </a:extLst>
          </p:cNvPr>
          <p:cNvSpPr/>
          <p:nvPr/>
        </p:nvSpPr>
        <p:spPr>
          <a:xfrm>
            <a:off x="4111666" y="2768800"/>
            <a:ext cx="738397" cy="53394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5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9" grpId="0" animBg="1"/>
      <p:bldP spid="99" grpId="1" animBg="1"/>
      <p:bldP spid="134" grpId="0" animBg="1"/>
      <p:bldP spid="135" grpId="0" animBg="1"/>
      <p:bldP spid="165" grpId="0" animBg="1"/>
      <p:bldP spid="165" grpId="1" animBg="1"/>
      <p:bldP spid="119" grpId="0" animBg="1"/>
      <p:bldP spid="112" grpId="0" animBg="1"/>
      <p:bldP spid="1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3311DB-A3EF-4D4B-AA3B-82701D80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27</a:t>
            </a:fld>
            <a:endParaRPr kumimoji="1" lang="zh-CN" altLang="en-US"/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216573C4-801C-4A43-8214-73AF1C1BE260}"/>
              </a:ext>
            </a:extLst>
          </p:cNvPr>
          <p:cNvGrpSpPr/>
          <p:nvPr/>
        </p:nvGrpSpPr>
        <p:grpSpPr>
          <a:xfrm>
            <a:off x="3722561" y="1758838"/>
            <a:ext cx="6753392" cy="4727062"/>
            <a:chOff x="7897367" y="743924"/>
            <a:chExt cx="6053787" cy="422887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521CE90B-9C40-1448-AC78-1B9B3C1BDA9C}"/>
                </a:ext>
              </a:extLst>
            </p:cNvPr>
            <p:cNvSpPr/>
            <p:nvPr/>
          </p:nvSpPr>
          <p:spPr>
            <a:xfrm>
              <a:off x="7964187" y="2492698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xmlns="" id="{986CD77A-D689-564B-8B9E-1113AED87B2F}"/>
                    </a:ext>
                  </a:extLst>
                </p:cNvPr>
                <p:cNvSpPr txBox="1"/>
                <p:nvPr/>
              </p:nvSpPr>
              <p:spPr>
                <a:xfrm>
                  <a:off x="7955961" y="2422876"/>
                  <a:ext cx="36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kumimoji="1"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986CD77A-D689-564B-8B9E-1113AED87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5961" y="2422876"/>
                  <a:ext cx="360000" cy="523220"/>
                </a:xfrm>
                <a:prstGeom prst="rect">
                  <a:avLst/>
                </a:prstGeom>
                <a:blipFill>
                  <a:blip r:embed="rId3"/>
                  <a:stretch>
                    <a:fillRect r="-3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三角形 14">
              <a:extLst>
                <a:ext uri="{FF2B5EF4-FFF2-40B4-BE49-F238E27FC236}">
                  <a16:creationId xmlns:a16="http://schemas.microsoft.com/office/drawing/2014/main" xmlns="" id="{C480E52A-F433-1E41-AD6A-831058F21F3C}"/>
                </a:ext>
              </a:extLst>
            </p:cNvPr>
            <p:cNvSpPr/>
            <p:nvPr/>
          </p:nvSpPr>
          <p:spPr>
            <a:xfrm>
              <a:off x="8176667" y="1310098"/>
              <a:ext cx="2597009" cy="760110"/>
            </a:xfrm>
            <a:prstGeom prst="triangle">
              <a:avLst>
                <a:gd name="adj" fmla="val 5046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230DA029-1579-BB4A-BAA4-8B3C9B66ACEF}"/>
                </a:ext>
              </a:extLst>
            </p:cNvPr>
            <p:cNvSpPr/>
            <p:nvPr/>
          </p:nvSpPr>
          <p:spPr>
            <a:xfrm>
              <a:off x="8807691" y="2492698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0F71696A-2B23-F24D-9681-8BDFA1E7B006}"/>
                </a:ext>
              </a:extLst>
            </p:cNvPr>
            <p:cNvSpPr/>
            <p:nvPr/>
          </p:nvSpPr>
          <p:spPr>
            <a:xfrm>
              <a:off x="9717692" y="2492698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89238EAB-6545-A744-875C-60221262D9BA}"/>
                </a:ext>
              </a:extLst>
            </p:cNvPr>
            <p:cNvSpPr/>
            <p:nvPr/>
          </p:nvSpPr>
          <p:spPr>
            <a:xfrm>
              <a:off x="10627694" y="2492698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AB554698-5130-E848-8660-FEAA566A8A8D}"/>
                </a:ext>
              </a:extLst>
            </p:cNvPr>
            <p:cNvSpPr/>
            <p:nvPr/>
          </p:nvSpPr>
          <p:spPr>
            <a:xfrm>
              <a:off x="7897367" y="3486477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A3EF0FAE-1D12-5C45-A336-2E67D8F0CE8B}"/>
                </a:ext>
              </a:extLst>
            </p:cNvPr>
            <p:cNvSpPr/>
            <p:nvPr/>
          </p:nvSpPr>
          <p:spPr>
            <a:xfrm>
              <a:off x="8399642" y="3483935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256BBDAB-1161-704C-84B7-FD224AB2020A}"/>
                </a:ext>
              </a:extLst>
            </p:cNvPr>
            <p:cNvSpPr/>
            <p:nvPr/>
          </p:nvSpPr>
          <p:spPr>
            <a:xfrm>
              <a:off x="8865684" y="3481393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FC15EE6F-576B-EC48-8238-BEBEFDDF6B85}"/>
                </a:ext>
              </a:extLst>
            </p:cNvPr>
            <p:cNvSpPr/>
            <p:nvPr/>
          </p:nvSpPr>
          <p:spPr>
            <a:xfrm>
              <a:off x="9331725" y="3481393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950F2799-4F1E-B84C-AAE7-9E1E0CE1E1FA}"/>
                </a:ext>
              </a:extLst>
            </p:cNvPr>
            <p:cNvSpPr/>
            <p:nvPr/>
          </p:nvSpPr>
          <p:spPr>
            <a:xfrm>
              <a:off x="9781534" y="3481393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72CA8C0B-6EDC-CC4F-A9C0-913F88C78890}"/>
                </a:ext>
              </a:extLst>
            </p:cNvPr>
            <p:cNvSpPr/>
            <p:nvPr/>
          </p:nvSpPr>
          <p:spPr>
            <a:xfrm>
              <a:off x="10181757" y="3479366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EA0FF431-08D6-0D4A-BEC8-4E45714E3D53}"/>
                </a:ext>
              </a:extLst>
            </p:cNvPr>
            <p:cNvSpPr/>
            <p:nvPr/>
          </p:nvSpPr>
          <p:spPr>
            <a:xfrm>
              <a:off x="10647798" y="3486477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E0BFBCE4-B9DD-2A4B-AB11-6CF4F6D03F2F}"/>
                </a:ext>
              </a:extLst>
            </p:cNvPr>
            <p:cNvSpPr/>
            <p:nvPr/>
          </p:nvSpPr>
          <p:spPr>
            <a:xfrm>
              <a:off x="11081452" y="3471832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xmlns="" id="{84AC45FE-48BF-8243-8321-440C144FC8F5}"/>
                </a:ext>
              </a:extLst>
            </p:cNvPr>
            <p:cNvSpPr/>
            <p:nvPr/>
          </p:nvSpPr>
          <p:spPr>
            <a:xfrm>
              <a:off x="8328381" y="4612803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C8D80387-9EF7-C94F-A30B-FA390D76C343}"/>
                </a:ext>
              </a:extLst>
            </p:cNvPr>
            <p:cNvSpPr/>
            <p:nvPr/>
          </p:nvSpPr>
          <p:spPr>
            <a:xfrm>
              <a:off x="8814583" y="4607718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68C59A26-0378-D245-9A7F-B19115155276}"/>
                </a:ext>
              </a:extLst>
            </p:cNvPr>
            <p:cNvSpPr/>
            <p:nvPr/>
          </p:nvSpPr>
          <p:spPr>
            <a:xfrm>
              <a:off x="9269583" y="4607718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F39ADE50-71C7-6B49-88F3-85853D6924E5}"/>
                </a:ext>
              </a:extLst>
            </p:cNvPr>
            <p:cNvSpPr/>
            <p:nvPr/>
          </p:nvSpPr>
          <p:spPr>
            <a:xfrm>
              <a:off x="10148565" y="4612803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xmlns="" id="{686FE299-51A0-2D4B-8ADE-20D6FC4C58AD}"/>
                </a:ext>
              </a:extLst>
            </p:cNvPr>
            <p:cNvSpPr/>
            <p:nvPr/>
          </p:nvSpPr>
          <p:spPr>
            <a:xfrm>
              <a:off x="9700549" y="4607718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xmlns="" id="{C46BA6D2-091D-5D49-873C-306BB2E4946D}"/>
                </a:ext>
              </a:extLst>
            </p:cNvPr>
            <p:cNvSpPr/>
            <p:nvPr/>
          </p:nvSpPr>
          <p:spPr>
            <a:xfrm>
              <a:off x="10594678" y="4607718"/>
              <a:ext cx="360000" cy="360000"/>
            </a:xfrm>
            <a:prstGeom prst="ellipse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xmlns="" id="{79AE159C-86DF-BE46-9424-BB7534BF24CD}"/>
                    </a:ext>
                  </a:extLst>
                </p:cNvPr>
                <p:cNvSpPr txBox="1"/>
                <p:nvPr/>
              </p:nvSpPr>
              <p:spPr>
                <a:xfrm>
                  <a:off x="8711722" y="1593630"/>
                  <a:ext cx="1686937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h𝑜𝑝</m:t>
                            </m:r>
                          </m:sub>
                        </m:sSub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zh-CN" altLang="en-US" sz="24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9AE159C-86DF-BE46-9424-BB7534BF2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1722" y="1593630"/>
                  <a:ext cx="1686937" cy="49019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xmlns="" id="{95FAC57B-DED1-E140-A2D6-D06AF0DA641F}"/>
                </a:ext>
              </a:extLst>
            </p:cNvPr>
            <p:cNvCxnSpPr>
              <a:stCxn id="15" idx="3"/>
              <a:endCxn id="16" idx="7"/>
            </p:cNvCxnSpPr>
            <p:nvPr/>
          </p:nvCxnSpPr>
          <p:spPr>
            <a:xfrm flipH="1">
              <a:off x="8271466" y="2070208"/>
              <a:ext cx="1215885" cy="4752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xmlns="" id="{D24BF4BC-E679-5B41-8F79-36CAE589DCC9}"/>
                </a:ext>
              </a:extLst>
            </p:cNvPr>
            <p:cNvCxnSpPr>
              <a:stCxn id="15" idx="3"/>
              <a:endCxn id="17" idx="0"/>
            </p:cNvCxnSpPr>
            <p:nvPr/>
          </p:nvCxnSpPr>
          <p:spPr>
            <a:xfrm flipH="1">
              <a:off x="8987691" y="2070208"/>
              <a:ext cx="499660" cy="4224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箭头连接符 36">
              <a:extLst>
                <a:ext uri="{FF2B5EF4-FFF2-40B4-BE49-F238E27FC236}">
                  <a16:creationId xmlns:a16="http://schemas.microsoft.com/office/drawing/2014/main" xmlns="" id="{C26789E6-CB3C-9843-BD81-8200EAADC61E}"/>
                </a:ext>
              </a:extLst>
            </p:cNvPr>
            <p:cNvCxnSpPr>
              <a:stCxn id="15" idx="3"/>
              <a:endCxn id="18" idx="0"/>
            </p:cNvCxnSpPr>
            <p:nvPr/>
          </p:nvCxnSpPr>
          <p:spPr>
            <a:xfrm>
              <a:off x="9487351" y="2070208"/>
              <a:ext cx="410341" cy="4224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箭头连接符 37">
              <a:extLst>
                <a:ext uri="{FF2B5EF4-FFF2-40B4-BE49-F238E27FC236}">
                  <a16:creationId xmlns:a16="http://schemas.microsoft.com/office/drawing/2014/main" xmlns="" id="{CA7B1063-38FF-9441-AFA7-482AA5FC82F5}"/>
                </a:ext>
              </a:extLst>
            </p:cNvPr>
            <p:cNvCxnSpPr>
              <a:stCxn id="15" idx="3"/>
              <a:endCxn id="19" idx="0"/>
            </p:cNvCxnSpPr>
            <p:nvPr/>
          </p:nvCxnSpPr>
          <p:spPr>
            <a:xfrm>
              <a:off x="9487351" y="2070208"/>
              <a:ext cx="1320343" cy="4224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xmlns="" id="{0FFB9ACB-3994-3344-9D9E-42EFDF60AFB7}"/>
                </a:ext>
              </a:extLst>
            </p:cNvPr>
            <p:cNvCxnSpPr>
              <a:stCxn id="16" idx="4"/>
              <a:endCxn id="20" idx="0"/>
            </p:cNvCxnSpPr>
            <p:nvPr/>
          </p:nvCxnSpPr>
          <p:spPr>
            <a:xfrm flipH="1">
              <a:off x="8077367" y="2852697"/>
              <a:ext cx="66820" cy="6337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箭头连接符 39">
              <a:extLst>
                <a:ext uri="{FF2B5EF4-FFF2-40B4-BE49-F238E27FC236}">
                  <a16:creationId xmlns:a16="http://schemas.microsoft.com/office/drawing/2014/main" xmlns="" id="{3D798846-4D18-214B-AE34-1F09D751C59E}"/>
                </a:ext>
              </a:extLst>
            </p:cNvPr>
            <p:cNvCxnSpPr>
              <a:stCxn id="16" idx="4"/>
              <a:endCxn id="21" idx="0"/>
            </p:cNvCxnSpPr>
            <p:nvPr/>
          </p:nvCxnSpPr>
          <p:spPr>
            <a:xfrm>
              <a:off x="8144187" y="2852697"/>
              <a:ext cx="435455" cy="6312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xmlns="" id="{1D7F8C37-BA48-F84A-B382-4FBFA9FC7E7E}"/>
                </a:ext>
              </a:extLst>
            </p:cNvPr>
            <p:cNvCxnSpPr>
              <a:stCxn id="16" idx="4"/>
              <a:endCxn id="23" idx="0"/>
            </p:cNvCxnSpPr>
            <p:nvPr/>
          </p:nvCxnSpPr>
          <p:spPr>
            <a:xfrm>
              <a:off x="8144187" y="2852697"/>
              <a:ext cx="1367538" cy="6286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xmlns="" id="{3F975E7A-A2F0-5543-9AB6-E2C829667472}"/>
                </a:ext>
              </a:extLst>
            </p:cNvPr>
            <p:cNvCxnSpPr>
              <a:stCxn id="17" idx="4"/>
              <a:endCxn id="22" idx="0"/>
            </p:cNvCxnSpPr>
            <p:nvPr/>
          </p:nvCxnSpPr>
          <p:spPr>
            <a:xfrm>
              <a:off x="8987691" y="2852697"/>
              <a:ext cx="57993" cy="6286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xmlns="" id="{89D3762B-EE31-2743-B299-1E54DF8F5A60}"/>
                </a:ext>
              </a:extLst>
            </p:cNvPr>
            <p:cNvCxnSpPr>
              <a:stCxn id="17" idx="4"/>
              <a:endCxn id="24" idx="0"/>
            </p:cNvCxnSpPr>
            <p:nvPr/>
          </p:nvCxnSpPr>
          <p:spPr>
            <a:xfrm>
              <a:off x="8987691" y="2852697"/>
              <a:ext cx="973843" cy="6286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xmlns="" id="{BF130CD9-410A-244E-BE3D-CCF0201D2CC2}"/>
                </a:ext>
              </a:extLst>
            </p:cNvPr>
            <p:cNvCxnSpPr>
              <a:stCxn id="17" idx="4"/>
              <a:endCxn id="26" idx="0"/>
            </p:cNvCxnSpPr>
            <p:nvPr/>
          </p:nvCxnSpPr>
          <p:spPr>
            <a:xfrm>
              <a:off x="8987691" y="2852697"/>
              <a:ext cx="1840107" cy="6337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xmlns="" id="{E3AC4A3B-8B9B-8D48-A3F6-16952725A7D3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>
              <a:off x="9897692" y="2852697"/>
              <a:ext cx="63842" cy="6286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箭头连接符 45">
              <a:extLst>
                <a:ext uri="{FF2B5EF4-FFF2-40B4-BE49-F238E27FC236}">
                  <a16:creationId xmlns:a16="http://schemas.microsoft.com/office/drawing/2014/main" xmlns="" id="{3D0BB872-D24C-C940-BC37-27F84CA970A4}"/>
                </a:ext>
              </a:extLst>
            </p:cNvPr>
            <p:cNvCxnSpPr>
              <a:stCxn id="18" idx="4"/>
              <a:endCxn id="23" idx="0"/>
            </p:cNvCxnSpPr>
            <p:nvPr/>
          </p:nvCxnSpPr>
          <p:spPr>
            <a:xfrm flipH="1">
              <a:off x="9511725" y="2852697"/>
              <a:ext cx="385967" cy="6286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箭头连接符 46">
              <a:extLst>
                <a:ext uri="{FF2B5EF4-FFF2-40B4-BE49-F238E27FC236}">
                  <a16:creationId xmlns:a16="http://schemas.microsoft.com/office/drawing/2014/main" xmlns="" id="{B69D8A29-526C-E144-9598-0734B8181B0B}"/>
                </a:ext>
              </a:extLst>
            </p:cNvPr>
            <p:cNvCxnSpPr>
              <a:stCxn id="19" idx="4"/>
              <a:endCxn id="27" idx="0"/>
            </p:cNvCxnSpPr>
            <p:nvPr/>
          </p:nvCxnSpPr>
          <p:spPr>
            <a:xfrm>
              <a:off x="10807694" y="2852697"/>
              <a:ext cx="453758" cy="6191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箭头连接符 47">
              <a:extLst>
                <a:ext uri="{FF2B5EF4-FFF2-40B4-BE49-F238E27FC236}">
                  <a16:creationId xmlns:a16="http://schemas.microsoft.com/office/drawing/2014/main" xmlns="" id="{1A914F03-E8D5-8847-9886-F671567EEC38}"/>
                </a:ext>
              </a:extLst>
            </p:cNvPr>
            <p:cNvCxnSpPr>
              <a:stCxn id="19" idx="4"/>
              <a:endCxn id="25" idx="0"/>
            </p:cNvCxnSpPr>
            <p:nvPr/>
          </p:nvCxnSpPr>
          <p:spPr>
            <a:xfrm flipH="1">
              <a:off x="10361757" y="2852697"/>
              <a:ext cx="445937" cy="62666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曲线连接符 48">
              <a:extLst>
                <a:ext uri="{FF2B5EF4-FFF2-40B4-BE49-F238E27FC236}">
                  <a16:creationId xmlns:a16="http://schemas.microsoft.com/office/drawing/2014/main" xmlns="" id="{9CEE4BBE-FC3F-674E-A1E5-BAD0024E7AF5}"/>
                </a:ext>
              </a:extLst>
            </p:cNvPr>
            <p:cNvCxnSpPr>
              <a:stCxn id="21" idx="4"/>
              <a:endCxn id="28" idx="0"/>
            </p:cNvCxnSpPr>
            <p:nvPr/>
          </p:nvCxnSpPr>
          <p:spPr>
            <a:xfrm rot="5400000">
              <a:off x="8159578" y="4192739"/>
              <a:ext cx="768868" cy="71261"/>
            </a:xfrm>
            <a:prstGeom prst="curvedConnector3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曲线连接符 49">
              <a:extLst>
                <a:ext uri="{FF2B5EF4-FFF2-40B4-BE49-F238E27FC236}">
                  <a16:creationId xmlns:a16="http://schemas.microsoft.com/office/drawing/2014/main" xmlns="" id="{AAA5BF1A-E4B3-064C-8AAF-165EB142BD26}"/>
                </a:ext>
              </a:extLst>
            </p:cNvPr>
            <p:cNvCxnSpPr>
              <a:stCxn id="21" idx="4"/>
              <a:endCxn id="29" idx="0"/>
            </p:cNvCxnSpPr>
            <p:nvPr/>
          </p:nvCxnSpPr>
          <p:spPr>
            <a:xfrm rot="16200000" flipH="1">
              <a:off x="8405221" y="4018355"/>
              <a:ext cx="763783" cy="414941"/>
            </a:xfrm>
            <a:prstGeom prst="curvedConnector3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曲线连接符 50">
              <a:extLst>
                <a:ext uri="{FF2B5EF4-FFF2-40B4-BE49-F238E27FC236}">
                  <a16:creationId xmlns:a16="http://schemas.microsoft.com/office/drawing/2014/main" xmlns="" id="{BB1C4D26-45FE-4D48-B5B3-6A2171AFC987}"/>
                </a:ext>
              </a:extLst>
            </p:cNvPr>
            <p:cNvCxnSpPr>
              <a:stCxn id="22" idx="4"/>
              <a:endCxn id="30" idx="0"/>
            </p:cNvCxnSpPr>
            <p:nvPr/>
          </p:nvCxnSpPr>
          <p:spPr>
            <a:xfrm rot="16200000" flipH="1">
              <a:off x="8864471" y="4022605"/>
              <a:ext cx="766325" cy="403899"/>
            </a:xfrm>
            <a:prstGeom prst="curvedConnector3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曲线连接符 51">
              <a:extLst>
                <a:ext uri="{FF2B5EF4-FFF2-40B4-BE49-F238E27FC236}">
                  <a16:creationId xmlns:a16="http://schemas.microsoft.com/office/drawing/2014/main" xmlns="" id="{34652AB7-F1E9-1F43-914C-9B5D735B4642}"/>
                </a:ext>
              </a:extLst>
            </p:cNvPr>
            <p:cNvCxnSpPr>
              <a:stCxn id="23" idx="4"/>
              <a:endCxn id="32" idx="0"/>
            </p:cNvCxnSpPr>
            <p:nvPr/>
          </p:nvCxnSpPr>
          <p:spPr>
            <a:xfrm rot="16200000" flipH="1">
              <a:off x="9312975" y="4040143"/>
              <a:ext cx="766325" cy="36882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曲线连接符 52">
              <a:extLst>
                <a:ext uri="{FF2B5EF4-FFF2-40B4-BE49-F238E27FC236}">
                  <a16:creationId xmlns:a16="http://schemas.microsoft.com/office/drawing/2014/main" xmlns="" id="{0DB3B9EE-D424-294D-AFDC-6ED09A116EFA}"/>
                </a:ext>
              </a:extLst>
            </p:cNvPr>
            <p:cNvCxnSpPr>
              <a:stCxn id="24" idx="4"/>
              <a:endCxn id="33" idx="0"/>
            </p:cNvCxnSpPr>
            <p:nvPr/>
          </p:nvCxnSpPr>
          <p:spPr>
            <a:xfrm rot="16200000" flipH="1">
              <a:off x="9984944" y="3817983"/>
              <a:ext cx="766325" cy="81314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曲线连接符 53">
              <a:extLst>
                <a:ext uri="{FF2B5EF4-FFF2-40B4-BE49-F238E27FC236}">
                  <a16:creationId xmlns:a16="http://schemas.microsoft.com/office/drawing/2014/main" xmlns="" id="{F4B28D24-1093-7A49-9B01-5006B0F2BEBB}"/>
                </a:ext>
              </a:extLst>
            </p:cNvPr>
            <p:cNvCxnSpPr>
              <a:stCxn id="26" idx="4"/>
              <a:endCxn id="31" idx="0"/>
            </p:cNvCxnSpPr>
            <p:nvPr/>
          </p:nvCxnSpPr>
          <p:spPr>
            <a:xfrm rot="5400000">
              <a:off x="10195019" y="3980024"/>
              <a:ext cx="766326" cy="499233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右大括号 54">
              <a:extLst>
                <a:ext uri="{FF2B5EF4-FFF2-40B4-BE49-F238E27FC236}">
                  <a16:creationId xmlns:a16="http://schemas.microsoft.com/office/drawing/2014/main" xmlns="" id="{08DF289E-9FA7-194C-982F-D34D6AAD829B}"/>
                </a:ext>
              </a:extLst>
            </p:cNvPr>
            <p:cNvSpPr/>
            <p:nvPr/>
          </p:nvSpPr>
          <p:spPr>
            <a:xfrm>
              <a:off x="11460948" y="896442"/>
              <a:ext cx="237067" cy="166066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56" name="右大括号 55">
              <a:extLst>
                <a:ext uri="{FF2B5EF4-FFF2-40B4-BE49-F238E27FC236}">
                  <a16:creationId xmlns:a16="http://schemas.microsoft.com/office/drawing/2014/main" xmlns="" id="{8F193FFC-26D6-ED4F-800E-7F2F0F0A4882}"/>
                </a:ext>
              </a:extLst>
            </p:cNvPr>
            <p:cNvSpPr/>
            <p:nvPr/>
          </p:nvSpPr>
          <p:spPr>
            <a:xfrm>
              <a:off x="11460948" y="2624786"/>
              <a:ext cx="237067" cy="1076274"/>
            </a:xfrm>
            <a:prstGeom prst="rightBrace">
              <a:avLst>
                <a:gd name="adj1" fmla="val 1458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sp>
          <p:nvSpPr>
            <p:cNvPr id="57" name="右大括号 56">
              <a:extLst>
                <a:ext uri="{FF2B5EF4-FFF2-40B4-BE49-F238E27FC236}">
                  <a16:creationId xmlns:a16="http://schemas.microsoft.com/office/drawing/2014/main" xmlns="" id="{10EC6703-25F0-F84D-992A-4D70D3B3AFAC}"/>
                </a:ext>
              </a:extLst>
            </p:cNvPr>
            <p:cNvSpPr/>
            <p:nvPr/>
          </p:nvSpPr>
          <p:spPr>
            <a:xfrm>
              <a:off x="11486455" y="3701061"/>
              <a:ext cx="237067" cy="1187501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xmlns="" id="{E9187C45-E970-704F-9EB9-DB3B2F60DAA8}"/>
                    </a:ext>
                  </a:extLst>
                </p:cNvPr>
                <p:cNvSpPr txBox="1"/>
                <p:nvPr/>
              </p:nvSpPr>
              <p:spPr>
                <a:xfrm>
                  <a:off x="11723522" y="1507713"/>
                  <a:ext cx="22276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kumimoji="1" lang="en-US" altLang="zh-CN" sz="2000" dirty="0"/>
                    <a:t>-</a:t>
                  </a:r>
                  <a:r>
                    <a:rPr kumimoji="1" lang="en-US" altLang="zh-CN" sz="2000" dirty="0" err="1"/>
                    <a:t>HopFWD</a:t>
                  </a:r>
                  <a:r>
                    <a:rPr kumimoji="1" lang="en-US" altLang="zh-CN" sz="2000" dirty="0"/>
                    <a:t> phase</a:t>
                  </a:r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9187C45-E970-704F-9EB9-DB3B2F60D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3522" y="1507713"/>
                  <a:ext cx="2227632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6061" b="-242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24A3E4CD-D8D5-6C4B-A36A-60BBB5AE6AC8}"/>
                </a:ext>
              </a:extLst>
            </p:cNvPr>
            <p:cNvSpPr txBox="1"/>
            <p:nvPr/>
          </p:nvSpPr>
          <p:spPr>
            <a:xfrm>
              <a:off x="11734706" y="2946096"/>
              <a:ext cx="1914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/>
                <a:t>OMFWD phase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059F2461-3263-DC4C-9CEC-6580EA84B9A5}"/>
                </a:ext>
              </a:extLst>
            </p:cNvPr>
            <p:cNvSpPr txBox="1"/>
            <p:nvPr/>
          </p:nvSpPr>
          <p:spPr>
            <a:xfrm>
              <a:off x="11734706" y="3899831"/>
              <a:ext cx="1894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/>
                <a:t>Random Walk sampling phase</a:t>
              </a:r>
              <a:endParaRPr kumimoji="1" lang="zh-CN" altLang="en-US" sz="2000" dirty="0"/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92735A87-783B-1D41-8829-B3BC5AD83259}"/>
                </a:ext>
              </a:extLst>
            </p:cNvPr>
            <p:cNvGrpSpPr/>
            <p:nvPr/>
          </p:nvGrpSpPr>
          <p:grpSpPr>
            <a:xfrm>
              <a:off x="9304545" y="743924"/>
              <a:ext cx="360000" cy="523220"/>
              <a:chOff x="9304545" y="743924"/>
              <a:chExt cx="360000" cy="523220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D769D97D-F616-EF48-88CE-A80E29442DC2}"/>
                  </a:ext>
                </a:extLst>
              </p:cNvPr>
              <p:cNvSpPr/>
              <p:nvPr/>
            </p:nvSpPr>
            <p:spPr>
              <a:xfrm>
                <a:off x="9304545" y="852656"/>
                <a:ext cx="360000" cy="36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文本框 60">
                    <a:extLst>
                      <a:ext uri="{FF2B5EF4-FFF2-40B4-BE49-F238E27FC236}">
                        <a16:creationId xmlns:a16="http://schemas.microsoft.com/office/drawing/2014/main" xmlns="" id="{4459814F-0E16-7F4F-9E82-709DEDBE8D43}"/>
                      </a:ext>
                    </a:extLst>
                  </p:cNvPr>
                  <p:cNvSpPr txBox="1"/>
                  <p:nvPr/>
                </p:nvSpPr>
                <p:spPr>
                  <a:xfrm>
                    <a:off x="9321377" y="743924"/>
                    <a:ext cx="300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en-US" altLang="zh-CN" sz="2800" i="1" dirty="0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zh-CN" altLang="en-US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文本框 60">
                    <a:extLst>
                      <a:ext uri="{FF2B5EF4-FFF2-40B4-BE49-F238E27FC236}">
                        <a16:creationId xmlns:a16="http://schemas.microsoft.com/office/drawing/2014/main" id="{4459814F-0E16-7F4F-9E82-709DEDBE8D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21377" y="743924"/>
                    <a:ext cx="30048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304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xmlns="" id="{F5282BE4-4922-8148-A389-2514E3F76240}"/>
                    </a:ext>
                  </a:extLst>
                </p:cNvPr>
                <p:cNvSpPr txBox="1"/>
                <p:nvPr/>
              </p:nvSpPr>
              <p:spPr>
                <a:xfrm>
                  <a:off x="8447758" y="3397756"/>
                  <a:ext cx="3515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en-US" altLang="zh-CN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F5282BE4-4922-8148-A389-2514E3F76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7758" y="3397756"/>
                  <a:ext cx="351524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xmlns="" id="{3A80A5C9-A3FD-FF4D-B71D-16F03435B5A9}"/>
                  </a:ext>
                </a:extLst>
              </p:cNvPr>
              <p:cNvSpPr txBox="1"/>
              <p:nvPr/>
            </p:nvSpPr>
            <p:spPr>
              <a:xfrm>
                <a:off x="7890023" y="862816"/>
                <a:ext cx="4093016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Has 2 constraints: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zh-CN" dirty="0"/>
                  <a:t>The source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prstClr val="black"/>
                        </a:solidFill>
                        <a:latin typeface="Cambria Math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 performs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only 1 push operation at the beginning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Only the nodes in the subgraph </a:t>
                </a:r>
                <a:r>
                  <a:rPr lang="en-US" altLang="zh-CN" dirty="0"/>
                  <a:t>except node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dirty="0"/>
                  <a:t>could perform push operations.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3A80A5C9-A3FD-FF4D-B71D-16F03435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023" y="862816"/>
                <a:ext cx="4093016" cy="1754326"/>
              </a:xfrm>
              <a:prstGeom prst="rect">
                <a:avLst/>
              </a:prstGeom>
              <a:blipFill>
                <a:blip r:embed="rId8"/>
                <a:stretch>
                  <a:fillRect l="-923" t="-1429"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DFF21ABE-1DD0-5A4C-9C9F-D82874AEEC9E}"/>
              </a:ext>
            </a:extLst>
          </p:cNvPr>
          <p:cNvSpPr txBox="1"/>
          <p:nvPr/>
        </p:nvSpPr>
        <p:spPr>
          <a:xfrm>
            <a:off x="8269639" y="3338395"/>
            <a:ext cx="305698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b="1" u="sng" dirty="0"/>
              <a:t>O</a:t>
            </a:r>
            <a:r>
              <a:rPr kumimoji="1" lang="en-US" altLang="zh-CN" dirty="0"/>
              <a:t>ne-</a:t>
            </a:r>
            <a:r>
              <a:rPr kumimoji="1" lang="en-US" altLang="zh-CN" b="1" u="sng" dirty="0"/>
              <a:t>M</a:t>
            </a:r>
            <a:r>
              <a:rPr kumimoji="1" lang="en-US" altLang="zh-CN" dirty="0"/>
              <a:t>ore </a:t>
            </a:r>
            <a:r>
              <a:rPr kumimoji="1" lang="en-US" altLang="zh-CN" b="1" u="sng" dirty="0"/>
              <a:t>F</a:t>
            </a:r>
            <a:r>
              <a:rPr kumimoji="1" lang="en-US" altLang="zh-CN" dirty="0"/>
              <a:t>or</a:t>
            </a:r>
            <a:r>
              <a:rPr kumimoji="1" lang="en-US" altLang="zh-CN" b="1" u="sng" dirty="0"/>
              <a:t>w</a:t>
            </a:r>
            <a:r>
              <a:rPr kumimoji="1" lang="en-US" altLang="zh-CN" dirty="0"/>
              <a:t>ar</a:t>
            </a:r>
            <a:r>
              <a:rPr kumimoji="1" lang="en-US" altLang="zh-CN" b="1" u="sng" dirty="0"/>
              <a:t>d</a:t>
            </a:r>
            <a:r>
              <a:rPr kumimoji="1" lang="en-US" altLang="zh-CN" dirty="0"/>
              <a:t> Search:</a:t>
            </a:r>
          </a:p>
          <a:p>
            <a:r>
              <a:rPr kumimoji="1" lang="en-US" altLang="zh-CN" dirty="0"/>
              <a:t>Let the green nodes perform push operations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xmlns="" id="{85A3D90A-264E-684E-9732-2A4B761B400B}"/>
                  </a:ext>
                </a:extLst>
              </p:cNvPr>
              <p:cNvSpPr txBox="1"/>
              <p:nvPr/>
            </p:nvSpPr>
            <p:spPr>
              <a:xfrm>
                <a:off x="8242487" y="6033184"/>
                <a:ext cx="2712929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Generating the random walks from those nodes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85A3D90A-264E-684E-9732-2A4B761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87" y="6033184"/>
                <a:ext cx="2712929" cy="646331"/>
              </a:xfrm>
              <a:prstGeom prst="rect">
                <a:avLst/>
              </a:prstGeom>
              <a:blipFill>
                <a:blip r:embed="rId9"/>
                <a:stretch>
                  <a:fillRect l="-1389" t="-3774" b="-94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xmlns="" id="{DD3393EA-7826-0943-B68F-3425C19ECC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1251309"/>
                  </p:ext>
                </p:extLst>
              </p:nvPr>
            </p:nvGraphicFramePr>
            <p:xfrm>
              <a:off x="432874" y="1202764"/>
              <a:ext cx="3144096" cy="767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xmlns="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07270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2000" i="1" dirty="0" smtClean="0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47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DD3393EA-7826-0943-B68F-3425C19ECC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1251309"/>
                  </p:ext>
                </p:extLst>
              </p:nvPr>
            </p:nvGraphicFramePr>
            <p:xfrm>
              <a:off x="432874" y="1202764"/>
              <a:ext cx="3144096" cy="767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2705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205" t="-100000" r="-19879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47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表格 71">
                <a:extLst>
                  <a:ext uri="{FF2B5EF4-FFF2-40B4-BE49-F238E27FC236}">
                    <a16:creationId xmlns:a16="http://schemas.microsoft.com/office/drawing/2014/main" xmlns="" id="{E28998E5-F4AB-4443-B308-48B418351E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453383"/>
                  </p:ext>
                </p:extLst>
              </p:nvPr>
            </p:nvGraphicFramePr>
            <p:xfrm>
              <a:off x="432874" y="2061870"/>
              <a:ext cx="3144096" cy="1559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xmlns="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07270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4708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841422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0849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表格 71">
                <a:extLst>
                  <a:ext uri="{FF2B5EF4-FFF2-40B4-BE49-F238E27FC236}">
                    <a16:creationId xmlns:a16="http://schemas.microsoft.com/office/drawing/2014/main" id="{E28998E5-F4AB-4443-B308-48B418351E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453383"/>
                  </p:ext>
                </p:extLst>
              </p:nvPr>
            </p:nvGraphicFramePr>
            <p:xfrm>
              <a:off x="432874" y="2061870"/>
              <a:ext cx="3144096" cy="1559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2705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05" t="-96875" r="-198795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470844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05" t="-203226" r="-198795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41422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205" t="-293750" r="-19879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0849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表格 74">
                <a:extLst>
                  <a:ext uri="{FF2B5EF4-FFF2-40B4-BE49-F238E27FC236}">
                    <a16:creationId xmlns:a16="http://schemas.microsoft.com/office/drawing/2014/main" xmlns="" id="{E85D661D-C4B6-3644-B13E-4CBAD8F07D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682920"/>
                  </p:ext>
                </p:extLst>
              </p:nvPr>
            </p:nvGraphicFramePr>
            <p:xfrm>
              <a:off x="410045" y="3749665"/>
              <a:ext cx="3144096" cy="767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xmlns="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07270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47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表格 74">
                <a:extLst>
                  <a:ext uri="{FF2B5EF4-FFF2-40B4-BE49-F238E27FC236}">
                    <a16:creationId xmlns:a16="http://schemas.microsoft.com/office/drawing/2014/main" id="{E85D661D-C4B6-3644-B13E-4CBAD8F07D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682920"/>
                  </p:ext>
                </p:extLst>
              </p:nvPr>
            </p:nvGraphicFramePr>
            <p:xfrm>
              <a:off x="410045" y="3749665"/>
              <a:ext cx="3144096" cy="767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2705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205" t="-96875" r="-200000" b="-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047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表格 76">
                <a:extLst>
                  <a:ext uri="{FF2B5EF4-FFF2-40B4-BE49-F238E27FC236}">
                    <a16:creationId xmlns:a16="http://schemas.microsoft.com/office/drawing/2014/main" xmlns="" id="{54BE4207-B317-F145-83D6-72D309E38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401503"/>
                  </p:ext>
                </p:extLst>
              </p:nvPr>
            </p:nvGraphicFramePr>
            <p:xfrm>
              <a:off x="408304" y="4773215"/>
              <a:ext cx="3144096" cy="767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xmlns="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xmlns="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107270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sz="2000" b="0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kumimoji="1" lang="zh-CN" altLang="en-US" sz="200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4708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表格 76">
                <a:extLst>
                  <a:ext uri="{FF2B5EF4-FFF2-40B4-BE49-F238E27FC236}">
                    <a16:creationId xmlns:a16="http://schemas.microsoft.com/office/drawing/2014/main" id="{54BE4207-B317-F145-83D6-72D309E38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5401503"/>
                  </p:ext>
                </p:extLst>
              </p:nvPr>
            </p:nvGraphicFramePr>
            <p:xfrm>
              <a:off x="408304" y="4773215"/>
              <a:ext cx="3144096" cy="767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48032">
                      <a:extLst>
                        <a:ext uri="{9D8B030D-6E8A-4147-A177-3AD203B41FA5}">
                          <a16:colId xmlns:a16="http://schemas.microsoft.com/office/drawing/2014/main" val="1635487474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841924921"/>
                        </a:ext>
                      </a:extLst>
                    </a:gridCol>
                    <a:gridCol w="1048032">
                      <a:extLst>
                        <a:ext uri="{9D8B030D-6E8A-4147-A177-3AD203B41FA5}">
                          <a16:colId xmlns:a16="http://schemas.microsoft.com/office/drawing/2014/main" val="23890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Node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Reserve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Residue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072705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205" t="-100000" r="-198795" b="-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7084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圆角矩形标注 78">
                <a:extLst>
                  <a:ext uri="{FF2B5EF4-FFF2-40B4-BE49-F238E27FC236}">
                    <a16:creationId xmlns:a16="http://schemas.microsoft.com/office/drawing/2014/main" xmlns="" id="{9FE45177-756D-A647-9E37-3E7385BBB856}"/>
                  </a:ext>
                </a:extLst>
              </p:cNvPr>
              <p:cNvSpPr/>
              <p:nvPr/>
            </p:nvSpPr>
            <p:spPr>
              <a:xfrm>
                <a:off x="501547" y="1012557"/>
                <a:ext cx="3417819" cy="1021565"/>
              </a:xfrm>
              <a:prstGeom prst="wedgeRoundRectCallout">
                <a:avLst>
                  <a:gd name="adj1" fmla="val 74277"/>
                  <a:gd name="adj2" fmla="val 107950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A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subgraph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 containing the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nodes whose shortest distance from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圆角矩形标注 78">
                <a:extLst>
                  <a:ext uri="{FF2B5EF4-FFF2-40B4-BE49-F238E27FC236}">
                    <a16:creationId xmlns:a16="http://schemas.microsoft.com/office/drawing/2014/main" id="{9FE45177-756D-A647-9E37-3E7385BBB8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7" y="1012557"/>
                <a:ext cx="3417819" cy="1021565"/>
              </a:xfrm>
              <a:prstGeom prst="wedgeRoundRectCallout">
                <a:avLst>
                  <a:gd name="adj1" fmla="val 74277"/>
                  <a:gd name="adj2" fmla="val 107950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4C8C041-F755-3A4E-BE52-9B801CEEE451}"/>
              </a:ext>
            </a:extLst>
          </p:cNvPr>
          <p:cNvSpPr txBox="1"/>
          <p:nvPr/>
        </p:nvSpPr>
        <p:spPr>
          <a:xfrm>
            <a:off x="1682154" y="1585097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0.2</a:t>
            </a:r>
            <a:endParaRPr kumimoji="1"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BCF0690E-E182-0944-94A7-934491CFCDDA}"/>
              </a:ext>
            </a:extLst>
          </p:cNvPr>
          <p:cNvSpPr txBox="1"/>
          <p:nvPr/>
        </p:nvSpPr>
        <p:spPr>
          <a:xfrm>
            <a:off x="2697964" y="1573270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82ECF4E4-A73E-884D-8CE2-CC888487A46E}"/>
              </a:ext>
            </a:extLst>
          </p:cNvPr>
          <p:cNvSpPr txBox="1"/>
          <p:nvPr/>
        </p:nvSpPr>
        <p:spPr>
          <a:xfrm>
            <a:off x="2695648" y="2443101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0.4</a:t>
            </a:r>
            <a:endParaRPr kumimoji="1" lang="zh-CN" altLang="en-US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97AEAE3C-53A2-4B45-8C5B-D26B80D81C8B}"/>
              </a:ext>
            </a:extLst>
          </p:cNvPr>
          <p:cNvSpPr txBox="1"/>
          <p:nvPr/>
        </p:nvSpPr>
        <p:spPr>
          <a:xfrm>
            <a:off x="2687508" y="2847765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0.4</a:t>
            </a:r>
            <a:endParaRPr kumimoji="1" lang="zh-CN" altLang="en-US" dirty="0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ABFB94F1-5D3D-0C43-81DD-ABF5E5A9F5C9}"/>
              </a:ext>
            </a:extLst>
          </p:cNvPr>
          <p:cNvSpPr txBox="1"/>
          <p:nvPr/>
        </p:nvSpPr>
        <p:spPr>
          <a:xfrm>
            <a:off x="1611358" y="2443101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0.08</a:t>
            </a:r>
            <a:endParaRPr kumimoji="1" lang="zh-CN" altLang="en-US" dirty="0"/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0A9EC286-696A-E445-9606-726706B0E842}"/>
              </a:ext>
            </a:extLst>
          </p:cNvPr>
          <p:cNvSpPr txBox="1"/>
          <p:nvPr/>
        </p:nvSpPr>
        <p:spPr>
          <a:xfrm>
            <a:off x="1631635" y="2841650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0.08</a:t>
            </a:r>
            <a:endParaRPr kumimoji="1" lang="zh-CN" altLang="en-US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xmlns="" id="{4C7D19A7-79C9-7D4D-9734-F6E901510A81}"/>
              </a:ext>
            </a:extLst>
          </p:cNvPr>
          <p:cNvSpPr txBox="1"/>
          <p:nvPr/>
        </p:nvSpPr>
        <p:spPr>
          <a:xfrm>
            <a:off x="1568884" y="2444649"/>
            <a:ext cx="9192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0.2468</a:t>
            </a:r>
            <a:endParaRPr kumimoji="1" lang="zh-CN" altLang="en-US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xmlns="" id="{EE0FC109-CD1B-7944-9D69-C9CB7453A175}"/>
              </a:ext>
            </a:extLst>
          </p:cNvPr>
          <p:cNvSpPr txBox="1"/>
          <p:nvPr/>
        </p:nvSpPr>
        <p:spPr>
          <a:xfrm>
            <a:off x="2718975" y="3231353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0.32</a:t>
            </a:r>
            <a:endParaRPr kumimoji="1" lang="zh-CN" altLang="en-US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xmlns="" id="{6FB6E6EE-D299-9847-B075-94B9E559B874}"/>
              </a:ext>
            </a:extLst>
          </p:cNvPr>
          <p:cNvSpPr txBox="1"/>
          <p:nvPr/>
        </p:nvSpPr>
        <p:spPr>
          <a:xfrm>
            <a:off x="2701735" y="2830028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xmlns="" id="{E8A10B9C-A0B1-B745-BB89-5E1C8593AF79}"/>
              </a:ext>
            </a:extLst>
          </p:cNvPr>
          <p:cNvSpPr txBox="1"/>
          <p:nvPr/>
        </p:nvSpPr>
        <p:spPr>
          <a:xfrm>
            <a:off x="1585020" y="4141529"/>
            <a:ext cx="877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0.0832</a:t>
            </a:r>
            <a:endParaRPr kumimoji="1" lang="zh-CN" altLang="en-US" dirty="0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8F49AF11-5314-434C-91FB-FC1E0EF8F2AA}"/>
              </a:ext>
            </a:extLst>
          </p:cNvPr>
          <p:cNvSpPr txBox="1"/>
          <p:nvPr/>
        </p:nvSpPr>
        <p:spPr>
          <a:xfrm>
            <a:off x="2663630" y="4124267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0.16</a:t>
            </a:r>
            <a:endParaRPr kumimoji="1"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8ECD4D1A-4F5B-6044-B54B-9EAB6C8BB336}"/>
              </a:ext>
            </a:extLst>
          </p:cNvPr>
          <p:cNvSpPr txBox="1"/>
          <p:nvPr/>
        </p:nvSpPr>
        <p:spPr>
          <a:xfrm>
            <a:off x="2559007" y="5160369"/>
            <a:ext cx="9672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0.0028</a:t>
            </a:r>
            <a:endParaRPr kumimoji="1" lang="zh-CN" altLang="en-US" dirty="0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xmlns="" id="{8F44A110-6D8D-F442-88CF-E13B8238D541}"/>
              </a:ext>
            </a:extLst>
          </p:cNvPr>
          <p:cNvSpPr txBox="1"/>
          <p:nvPr/>
        </p:nvSpPr>
        <p:spPr>
          <a:xfrm>
            <a:off x="1641851" y="1579623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0.328</a:t>
            </a:r>
            <a:endParaRPr kumimoji="1" lang="zh-CN" altLang="en-US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xmlns="" id="{FA6FC467-2A6F-DA49-A5C0-F4AB3918D8D3}"/>
              </a:ext>
            </a:extLst>
          </p:cNvPr>
          <p:cNvSpPr txBox="1"/>
          <p:nvPr/>
        </p:nvSpPr>
        <p:spPr>
          <a:xfrm>
            <a:off x="2741125" y="2455806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xmlns="" id="{6EE989E9-6E80-4C45-B3F5-0A5540DD6110}"/>
              </a:ext>
            </a:extLst>
          </p:cNvPr>
          <p:cNvSpPr txBox="1"/>
          <p:nvPr/>
        </p:nvSpPr>
        <p:spPr>
          <a:xfrm>
            <a:off x="2677962" y="3217182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xmlns="" id="{714D3A35-D73E-BB42-8B30-710807EDE363}"/>
              </a:ext>
            </a:extLst>
          </p:cNvPr>
          <p:cNvSpPr txBox="1"/>
          <p:nvPr/>
        </p:nvSpPr>
        <p:spPr>
          <a:xfrm>
            <a:off x="1686030" y="3228420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0.064</a:t>
            </a:r>
            <a:endParaRPr kumimoji="1" lang="zh-CN" altLang="en-US" dirty="0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xmlns="" id="{4514A794-67EC-764C-A46C-9565239A0F18}"/>
              </a:ext>
            </a:extLst>
          </p:cNvPr>
          <p:cNvSpPr txBox="1"/>
          <p:nvPr/>
        </p:nvSpPr>
        <p:spPr>
          <a:xfrm>
            <a:off x="2670518" y="4119480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0.228</a:t>
            </a:r>
            <a:endParaRPr kumimoji="1"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xmlns="" id="{60A912B5-6666-D747-AB52-B591A6E9C568}"/>
              </a:ext>
            </a:extLst>
          </p:cNvPr>
          <p:cNvSpPr txBox="1"/>
          <p:nvPr/>
        </p:nvSpPr>
        <p:spPr>
          <a:xfrm>
            <a:off x="2705342" y="1579623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0.16</a:t>
            </a:r>
            <a:endParaRPr kumimoji="1" lang="zh-CN" altLang="en-US" dirty="0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xmlns="" id="{1E999EA0-90FA-1641-ACD0-72F1C48B2F69}"/>
              </a:ext>
            </a:extLst>
          </p:cNvPr>
          <p:cNvSpPr txBox="1"/>
          <p:nvPr/>
        </p:nvSpPr>
        <p:spPr>
          <a:xfrm>
            <a:off x="1573036" y="2832760"/>
            <a:ext cx="9109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0.2468</a:t>
            </a:r>
            <a:endParaRPr kumimoji="1" lang="zh-CN" altLang="en-US" dirty="0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xmlns="" id="{0F3ADBE0-7787-FA46-A822-B9685951A61B}"/>
              </a:ext>
            </a:extLst>
          </p:cNvPr>
          <p:cNvSpPr txBox="1"/>
          <p:nvPr/>
        </p:nvSpPr>
        <p:spPr>
          <a:xfrm>
            <a:off x="1544359" y="3245858"/>
            <a:ext cx="8917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0.1892</a:t>
            </a:r>
            <a:endParaRPr kumimoji="1" lang="zh-CN" altLang="en-US" dirty="0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A972C2A6-A725-BD44-8672-479064366D26}"/>
              </a:ext>
            </a:extLst>
          </p:cNvPr>
          <p:cNvSpPr txBox="1"/>
          <p:nvPr/>
        </p:nvSpPr>
        <p:spPr>
          <a:xfrm>
            <a:off x="2637487" y="4129564"/>
            <a:ext cx="8778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86" name="圆角矩形标注 85">
            <a:extLst>
              <a:ext uri="{FF2B5EF4-FFF2-40B4-BE49-F238E27FC236}">
                <a16:creationId xmlns:a16="http://schemas.microsoft.com/office/drawing/2014/main" xmlns="" id="{0B302FAB-2FCD-054F-95FD-4602871EA523}"/>
              </a:ext>
            </a:extLst>
          </p:cNvPr>
          <p:cNvSpPr/>
          <p:nvPr/>
        </p:nvSpPr>
        <p:spPr>
          <a:xfrm>
            <a:off x="501547" y="5796765"/>
            <a:ext cx="3060791" cy="604182"/>
          </a:xfrm>
          <a:prstGeom prst="wedgeRoundRectCallout">
            <a:avLst>
              <a:gd name="adj1" fmla="val 74551"/>
              <a:gd name="adj2" fmla="val -15939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Some nodes in the graph have very small residues.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0" name="圆角矩形标注 89">
            <a:extLst>
              <a:ext uri="{FF2B5EF4-FFF2-40B4-BE49-F238E27FC236}">
                <a16:creationId xmlns:a16="http://schemas.microsoft.com/office/drawing/2014/main" xmlns="" id="{20F566CE-003F-6D4D-B443-98687AE5FF4D}"/>
              </a:ext>
            </a:extLst>
          </p:cNvPr>
          <p:cNvSpPr/>
          <p:nvPr/>
        </p:nvSpPr>
        <p:spPr>
          <a:xfrm>
            <a:off x="4528236" y="525912"/>
            <a:ext cx="2411781" cy="936467"/>
          </a:xfrm>
          <a:prstGeom prst="wedgeRoundRectCallout">
            <a:avLst>
              <a:gd name="adj1" fmla="val -71759"/>
              <a:gd name="adj2" fmla="val 532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Using Cutting-loop technique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xmlns="" id="{B57E27C0-C782-DF43-A30F-05CEFC0C2C4C}"/>
              </a:ext>
            </a:extLst>
          </p:cNvPr>
          <p:cNvSpPr txBox="1"/>
          <p:nvPr/>
        </p:nvSpPr>
        <p:spPr>
          <a:xfrm>
            <a:off x="2718975" y="1577559"/>
            <a:ext cx="7261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0.228</a:t>
            </a:r>
            <a:endParaRPr kumimoji="1" lang="zh-CN" altLang="en-US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xmlns="" id="{EF4EC94B-BFFB-6B49-B6EE-F5D01486D23A}"/>
              </a:ext>
            </a:extLst>
          </p:cNvPr>
          <p:cNvSpPr txBox="1"/>
          <p:nvPr/>
        </p:nvSpPr>
        <p:spPr>
          <a:xfrm>
            <a:off x="2508968" y="1577559"/>
            <a:ext cx="10884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0.000001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圆角矩形标注 81">
                <a:extLst>
                  <a:ext uri="{FF2B5EF4-FFF2-40B4-BE49-F238E27FC236}">
                    <a16:creationId xmlns:a16="http://schemas.microsoft.com/office/drawing/2014/main" xmlns="" id="{F51CDF83-5C3B-3E4E-A17B-42C1DF5E5787}"/>
                  </a:ext>
                </a:extLst>
              </p:cNvPr>
              <p:cNvSpPr/>
              <p:nvPr/>
            </p:nvSpPr>
            <p:spPr>
              <a:xfrm>
                <a:off x="694159" y="967624"/>
                <a:ext cx="3417799" cy="1963303"/>
              </a:xfrm>
              <a:prstGeom prst="wedgeRoundRectCallout">
                <a:avLst>
                  <a:gd name="adj1" fmla="val 39754"/>
                  <a:gd name="adj2" fmla="val 92100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The nodes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whose shortest distance from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is equal to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kumimoji="1" lang="en-US" altLang="zh-CN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b="1" dirty="0">
                    <a:solidFill>
                      <a:schemeClr val="tx1"/>
                    </a:solidFill>
                  </a:rPr>
                  <a:t>accumulate their residues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(since they could not perform any push operations in </a:t>
                </a:r>
              </a:p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HopFWD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phase)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圆角矩形标注 81">
                <a:extLst>
                  <a:ext uri="{FF2B5EF4-FFF2-40B4-BE49-F238E27FC236}">
                    <a16:creationId xmlns:a16="http://schemas.microsoft.com/office/drawing/2014/main" id="{F51CDF83-5C3B-3E4E-A17B-42C1DF5E5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59" y="967624"/>
                <a:ext cx="3417799" cy="1963303"/>
              </a:xfrm>
              <a:prstGeom prst="wedgeRoundRectCallout">
                <a:avLst>
                  <a:gd name="adj1" fmla="val 39754"/>
                  <a:gd name="adj2" fmla="val 92100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xmlns="" id="{EF4546D4-50DC-424C-ACA2-23009EC91A6E}"/>
                  </a:ext>
                </a:extLst>
              </p:cNvPr>
              <p:cNvSpPr txBox="1"/>
              <p:nvPr/>
            </p:nvSpPr>
            <p:spPr>
              <a:xfrm>
                <a:off x="4793120" y="6000082"/>
                <a:ext cx="392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CN" sz="28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zh-CN" alt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EF4546D4-50DC-424C-ACA2-23009EC91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20" y="6000082"/>
                <a:ext cx="392148" cy="523220"/>
              </a:xfrm>
              <a:prstGeom prst="rect">
                <a:avLst/>
              </a:prstGeom>
              <a:blipFill>
                <a:blip r:embed="rId16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0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allAtOnce" animBg="1"/>
      <p:bldP spid="85" grpId="0" animBg="1"/>
      <p:bldP spid="103" grpId="0" animBg="1"/>
      <p:bldP spid="79" grpId="0" animBg="1"/>
      <p:bldP spid="79" grpId="1" animBg="1"/>
      <p:bldP spid="3" grpId="0" animBg="1"/>
      <p:bldP spid="78" grpId="0" animBg="1"/>
      <p:bldP spid="80" grpId="0" animBg="1"/>
      <p:bldP spid="84" grpId="0" animBg="1"/>
      <p:bldP spid="87" grpId="0" animBg="1"/>
      <p:bldP spid="88" grpId="0" animBg="1"/>
      <p:bldP spid="89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96" grpId="0" animBg="1"/>
      <p:bldP spid="109" grpId="0" animBg="1"/>
      <p:bldP spid="111" grpId="0" animBg="1"/>
      <p:bldP spid="112" grpId="0" animBg="1"/>
      <p:bldP spid="86" grpId="0" animBg="1"/>
      <p:bldP spid="90" grpId="1" animBg="1"/>
      <p:bldP spid="90" grpId="2" animBg="1"/>
      <p:bldP spid="91" grpId="0" animBg="1"/>
      <p:bldP spid="108" grpId="0" animBg="1"/>
      <p:bldP spid="82" grpId="0" animBg="1"/>
      <p:bldP spid="8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Problem definition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Existing technique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Proposed method</a:t>
            </a:r>
          </a:p>
          <a:p>
            <a:r>
              <a:rPr kumimoji="1" lang="en-US" altLang="zh-CN" sz="3200" dirty="0"/>
              <a:t>Experiment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CN" altLang="en-US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D6385E7-A786-3243-AF1D-18AD52F8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02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0ADBE1-7913-C941-B875-B63696BF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78050D60-3DA3-D849-B429-04AC74615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963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Datasets: 6 real datasets with up to billion edges.</a:t>
                </a:r>
              </a:p>
              <a:p>
                <a:pPr marL="457200" lvl="1" indent="0">
                  <a:buNone/>
                </a:pP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:endParaRPr kumimoji="1" lang="en-US" altLang="zh-CN" dirty="0"/>
              </a:p>
              <a:p>
                <a:pPr marL="457200" lvl="1" indent="0">
                  <a:buNone/>
                </a:pPr>
                <a:endParaRPr kumimoji="1" lang="en-US" altLang="zh-CN" dirty="0"/>
              </a:p>
              <a:p>
                <a:pPr marL="457200" lvl="1" indent="0">
                  <a:buNone/>
                </a:pPr>
                <a:endParaRPr kumimoji="1" lang="en-US" altLang="zh-CN" dirty="0"/>
              </a:p>
              <a:p>
                <a:pPr marL="457200" lvl="1" indent="0">
                  <a:buNone/>
                </a:pPr>
                <a:endParaRPr kumimoji="1" lang="en-US" altLang="zh-CN" dirty="0"/>
              </a:p>
              <a:p>
                <a:pPr marL="457200" lvl="1" indent="0">
                  <a:buNone/>
                </a:pPr>
                <a:endParaRPr kumimoji="1" lang="en-US" altLang="zh-CN" dirty="0"/>
              </a:p>
              <a:p>
                <a:pPr marL="457200" lvl="1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r>
                  <a:rPr kumimoji="1" lang="en-US" altLang="zh-CN" dirty="0"/>
                  <a:t>Set the termination probability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Report the average results over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50 source nodes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050D60-3DA3-D849-B429-04AC7461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9638"/>
              </a:xfrm>
              <a:blipFill>
                <a:blip r:embed="rId3"/>
                <a:stretch>
                  <a:fillRect l="-965" t="-2381"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xmlns="" id="{3A1AF07D-4795-6346-9E57-6FACDBA80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888201"/>
                  </p:ext>
                </p:extLst>
              </p:nvPr>
            </p:nvGraphicFramePr>
            <p:xfrm>
              <a:off x="3325446" y="2753724"/>
              <a:ext cx="5541108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47036">
                      <a:extLst>
                        <a:ext uri="{9D8B030D-6E8A-4147-A177-3AD203B41FA5}">
                          <a16:colId xmlns:a16="http://schemas.microsoft.com/office/drawing/2014/main" xmlns="" val="425991922"/>
                        </a:ext>
                      </a:extLst>
                    </a:gridCol>
                    <a:gridCol w="1847036">
                      <a:extLst>
                        <a:ext uri="{9D8B030D-6E8A-4147-A177-3AD203B41FA5}">
                          <a16:colId xmlns:a16="http://schemas.microsoft.com/office/drawing/2014/main" xmlns="" val="571908701"/>
                        </a:ext>
                      </a:extLst>
                    </a:gridCol>
                    <a:gridCol w="1847036">
                      <a:extLst>
                        <a:ext uri="{9D8B030D-6E8A-4147-A177-3AD203B41FA5}">
                          <a16:colId xmlns:a16="http://schemas.microsoft.com/office/drawing/2014/main" xmlns="" val="26334307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Dataset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67505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DBLP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317K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87424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Pokec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1.63M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30.6M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74651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LJ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4.8M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69.0M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65585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Orkut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3.1M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117.2M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190149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Twitter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41.7M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1.5B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99012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Friendster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65.7M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2.1B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07437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A1AF07D-4795-6346-9E57-6FACDBA802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888201"/>
                  </p:ext>
                </p:extLst>
              </p:nvPr>
            </p:nvGraphicFramePr>
            <p:xfrm>
              <a:off x="3325446" y="2753724"/>
              <a:ext cx="5541108" cy="2595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47036">
                      <a:extLst>
                        <a:ext uri="{9D8B030D-6E8A-4147-A177-3AD203B41FA5}">
                          <a16:colId xmlns:a16="http://schemas.microsoft.com/office/drawing/2014/main" val="425991922"/>
                        </a:ext>
                      </a:extLst>
                    </a:gridCol>
                    <a:gridCol w="1847036">
                      <a:extLst>
                        <a:ext uri="{9D8B030D-6E8A-4147-A177-3AD203B41FA5}">
                          <a16:colId xmlns:a16="http://schemas.microsoft.com/office/drawing/2014/main" val="571908701"/>
                        </a:ext>
                      </a:extLst>
                    </a:gridCol>
                    <a:gridCol w="1847036">
                      <a:extLst>
                        <a:ext uri="{9D8B030D-6E8A-4147-A177-3AD203B41FA5}">
                          <a16:colId xmlns:a16="http://schemas.microsoft.com/office/drawing/2014/main" val="26334307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Dataset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0000" t="-6897" r="-100000" b="-6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6897" b="-6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7505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DBLP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317K</a:t>
                          </a:r>
                          <a:endParaRPr lang="zh-CN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7424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Pokec</a:t>
                          </a:r>
                          <a:endParaRPr lang="zh-CN" alt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1.63M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30.6M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651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LJ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4.8M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69.0M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5585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Orkut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3.1M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117.2M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90149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Twitter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41.7M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1.5B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012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Friendster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65.7M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2.1B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74376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FA6FED7-3B0E-9F47-BE97-F252F1A0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60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Introduction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Problem definition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Existing technique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Proposed method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CN" altLang="en-US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ED67342-A772-9F4E-914E-D9D0EA2E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09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2DC75F-61C3-BC44-8480-E6686DEC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672322EE-98C9-7142-BC88-1CAD050AC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Average query time (in seconds) for index-free methods</a:t>
            </a:r>
          </a:p>
          <a:p>
            <a:pPr marL="457200" lvl="1" indent="0">
              <a:buNone/>
            </a:pPr>
            <a:r>
              <a:rPr lang="en-US" altLang="zh-CN" dirty="0"/>
              <a:t>(“</a:t>
            </a:r>
            <a:r>
              <a:rPr lang="en-US" altLang="zh-CN" dirty="0" err="1"/>
              <a:t>o.o.t”means</a:t>
            </a:r>
            <a:r>
              <a:rPr lang="en-US" altLang="zh-CN" dirty="0"/>
              <a:t> that the algorithm runs exceeding 1 day).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89CE826-C648-2948-82BE-CE4161AE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65" y="2740756"/>
            <a:ext cx="8937869" cy="2677380"/>
          </a:xfrm>
          <a:prstGeom prst="rect">
            <a:avLst/>
          </a:prstGeom>
        </p:spPr>
      </p:pic>
      <p:sp>
        <p:nvSpPr>
          <p:cNvPr id="12" name="圆角矩形标注 11">
            <a:extLst>
              <a:ext uri="{FF2B5EF4-FFF2-40B4-BE49-F238E27FC236}">
                <a16:creationId xmlns:a16="http://schemas.microsoft.com/office/drawing/2014/main" xmlns="" id="{B4025193-3591-BA4E-85F9-D8486FDA3260}"/>
              </a:ext>
            </a:extLst>
          </p:cNvPr>
          <p:cNvSpPr/>
          <p:nvPr/>
        </p:nvSpPr>
        <p:spPr>
          <a:xfrm>
            <a:off x="2157046" y="5556738"/>
            <a:ext cx="7045569" cy="776529"/>
          </a:xfrm>
          <a:prstGeom prst="wedgeRoundRectCallout">
            <a:avLst>
              <a:gd name="adj1" fmla="val 53630"/>
              <a:gd name="adj2" fmla="val -675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Our method </a:t>
            </a:r>
            <a:r>
              <a:rPr kumimoji="1" lang="en-US" altLang="zh-CN" sz="2000" i="1" dirty="0" err="1">
                <a:solidFill>
                  <a:schemeClr val="tx1"/>
                </a:solidFill>
              </a:rPr>
              <a:t>ResAcc</a:t>
            </a:r>
            <a:r>
              <a:rPr kumimoji="1" lang="en-US" altLang="zh-CN" sz="2000" dirty="0">
                <a:solidFill>
                  <a:schemeClr val="tx1"/>
                </a:solidFill>
              </a:rPr>
              <a:t> outperforms </a:t>
            </a:r>
            <a:r>
              <a:rPr kumimoji="1" lang="en-US" altLang="zh-CN" sz="2000" i="1" dirty="0">
                <a:solidFill>
                  <a:schemeClr val="tx1"/>
                </a:solidFill>
              </a:rPr>
              <a:t>FORA</a:t>
            </a:r>
            <a:r>
              <a:rPr kumimoji="1" lang="en-US" altLang="zh-CN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by nearly 4 times </a:t>
            </a:r>
            <a:r>
              <a:rPr kumimoji="1" lang="en-US" altLang="zh-CN" sz="2000" dirty="0">
                <a:solidFill>
                  <a:schemeClr val="tx1"/>
                </a:solidFill>
              </a:rPr>
              <a:t>in terms of query time.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0D24D83-0FF1-4D47-B768-DD7AA63A99F9}"/>
              </a:ext>
            </a:extLst>
          </p:cNvPr>
          <p:cNvSpPr/>
          <p:nvPr/>
        </p:nvSpPr>
        <p:spPr>
          <a:xfrm>
            <a:off x="9447091" y="3085854"/>
            <a:ext cx="984738" cy="234669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6938928E-37CB-C641-ADE4-B16350B8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8" name="圆角矩形标注 7">
            <a:extLst>
              <a:ext uri="{FF2B5EF4-FFF2-40B4-BE49-F238E27FC236}">
                <a16:creationId xmlns:a16="http://schemas.microsoft.com/office/drawing/2014/main" xmlns="" id="{E5A47DC3-3878-3249-BEF9-842603CF8E1A}"/>
              </a:ext>
            </a:extLst>
          </p:cNvPr>
          <p:cNvSpPr/>
          <p:nvPr/>
        </p:nvSpPr>
        <p:spPr>
          <a:xfrm>
            <a:off x="5441192" y="1365036"/>
            <a:ext cx="5275575" cy="460589"/>
          </a:xfrm>
          <a:prstGeom prst="wedgeRoundRectCallout">
            <a:avLst>
              <a:gd name="adj1" fmla="val -6347"/>
              <a:gd name="adj2" fmla="val 25449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The most efficient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existing</a:t>
            </a:r>
            <a:r>
              <a:rPr kumimoji="1" lang="en-US" altLang="zh-CN" sz="2000" dirty="0">
                <a:solidFill>
                  <a:schemeClr val="tx1"/>
                </a:solidFill>
              </a:rPr>
              <a:t> index-free method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6BBF998-703C-4F44-818D-B002A67DA66B}"/>
              </a:ext>
            </a:extLst>
          </p:cNvPr>
          <p:cNvSpPr/>
          <p:nvPr/>
        </p:nvSpPr>
        <p:spPr>
          <a:xfrm>
            <a:off x="7034784" y="2804500"/>
            <a:ext cx="877824" cy="2813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38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BFF06D8-38A1-A544-A9D9-D397FBE26FC3}"/>
              </a:ext>
            </a:extLst>
          </p:cNvPr>
          <p:cNvSpPr txBox="1"/>
          <p:nvPr/>
        </p:nvSpPr>
        <p:spPr>
          <a:xfrm>
            <a:off x="2520461" y="5282162"/>
            <a:ext cx="105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(a) DBLP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BAA4068-A37C-2840-B2C3-9F1F7DA9C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5779"/>
            <a:ext cx="3802943" cy="269276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D5E1FF-1FC1-A842-8EDC-C17300FB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37FE1E7-7BE3-9D45-9B8D-38223945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267"/>
          </a:xfrm>
        </p:spPr>
        <p:txBody>
          <a:bodyPr/>
          <a:lstStyle/>
          <a:p>
            <a:r>
              <a:rPr kumimoji="1" lang="en-US" altLang="zh-CN" dirty="0"/>
              <a:t>Accuracy in terms of average absolute error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870CB6A-5F6A-FF44-B2CC-70B383D94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475" y="5788097"/>
            <a:ext cx="8147538" cy="374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43112B1-7C24-A147-BBE3-B88962996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992" y="2575778"/>
            <a:ext cx="3486504" cy="267408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42A8DD7-8820-244C-AB2A-346054C9B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496" y="2575779"/>
            <a:ext cx="3540703" cy="269276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B63F5EC7-F1D6-2E4C-BA2D-F8C704160E98}"/>
              </a:ext>
            </a:extLst>
          </p:cNvPr>
          <p:cNvSpPr txBox="1"/>
          <p:nvPr/>
        </p:nvSpPr>
        <p:spPr>
          <a:xfrm>
            <a:off x="6300244" y="5308081"/>
            <a:ext cx="105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(b) LJ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3E556D01-1397-E94F-8F0D-BBF06CE3B5A7}"/>
              </a:ext>
            </a:extLst>
          </p:cNvPr>
          <p:cNvSpPr txBox="1"/>
          <p:nvPr/>
        </p:nvSpPr>
        <p:spPr>
          <a:xfrm>
            <a:off x="9583614" y="5308081"/>
            <a:ext cx="117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(c) Twitter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圆角矩形标注 15">
                <a:extLst>
                  <a:ext uri="{FF2B5EF4-FFF2-40B4-BE49-F238E27FC236}">
                    <a16:creationId xmlns:a16="http://schemas.microsoft.com/office/drawing/2014/main" xmlns="" id="{2070F7AA-2811-E546-87B0-D0B17ED56FA3}"/>
                  </a:ext>
                </a:extLst>
              </p:cNvPr>
              <p:cNvSpPr/>
              <p:nvPr/>
            </p:nvSpPr>
            <p:spPr>
              <a:xfrm>
                <a:off x="357554" y="6242571"/>
                <a:ext cx="6765124" cy="541460"/>
              </a:xfrm>
              <a:prstGeom prst="wedgeRoundRectCallout">
                <a:avLst>
                  <a:gd name="adj1" fmla="val -9390"/>
                  <a:gd name="adj2" fmla="val -224237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means the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zh-CN" sz="2000" dirty="0" err="1">
                    <a:solidFill>
                      <a:schemeClr val="tx1"/>
                    </a:solidFill>
                  </a:rPr>
                  <a:t>th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largest RWR score </a:t>
                </a:r>
                <a:r>
                  <a:rPr kumimoji="1" lang="en-US" altLang="zh-CN" sz="2000" dirty="0" err="1">
                    <a:solidFill>
                      <a:schemeClr val="tx1"/>
                    </a:solidFill>
                  </a:rPr>
                  <a:t>w.r.t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the source node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圆角矩形标注 15">
                <a:extLst>
                  <a:ext uri="{FF2B5EF4-FFF2-40B4-BE49-F238E27FC236}">
                    <a16:creationId xmlns:a16="http://schemas.microsoft.com/office/drawing/2014/main" id="{2070F7AA-2811-E546-87B0-D0B17ED56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54" y="6242571"/>
                <a:ext cx="6765124" cy="541460"/>
              </a:xfrm>
              <a:prstGeom prst="wedgeRoundRectCallout">
                <a:avLst>
                  <a:gd name="adj1" fmla="val -9390"/>
                  <a:gd name="adj2" fmla="val -224237"/>
                  <a:gd name="adj3" fmla="val 16667"/>
                </a:avLst>
              </a:prstGeom>
              <a:blipFill>
                <a:blip r:embed="rId7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标注 16">
            <a:extLst>
              <a:ext uri="{FF2B5EF4-FFF2-40B4-BE49-F238E27FC236}">
                <a16:creationId xmlns:a16="http://schemas.microsoft.com/office/drawing/2014/main" xmlns="" id="{26E622BA-CDEF-BF40-8025-CECC5D283D1F}"/>
              </a:ext>
            </a:extLst>
          </p:cNvPr>
          <p:cNvSpPr/>
          <p:nvPr/>
        </p:nvSpPr>
        <p:spPr>
          <a:xfrm>
            <a:off x="3608889" y="951697"/>
            <a:ext cx="6765124" cy="888785"/>
          </a:xfrm>
          <a:prstGeom prst="wedgeRoundRectCallout">
            <a:avLst>
              <a:gd name="adj1" fmla="val 34528"/>
              <a:gd name="adj2" fmla="val 11914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Our method </a:t>
            </a:r>
            <a:r>
              <a:rPr kumimoji="1" lang="en-US" altLang="zh-CN" sz="2000" i="1" dirty="0" err="1">
                <a:solidFill>
                  <a:schemeClr val="tx1"/>
                </a:solidFill>
              </a:rPr>
              <a:t>ResAcc</a:t>
            </a:r>
            <a:r>
              <a:rPr kumimoji="1" lang="en-US" altLang="zh-CN" sz="2000" dirty="0">
                <a:solidFill>
                  <a:schemeClr val="tx1"/>
                </a:solidFill>
              </a:rPr>
              <a:t> outperforms </a:t>
            </a:r>
            <a:r>
              <a:rPr kumimoji="1" lang="en-US" altLang="zh-CN" sz="2000" i="1" dirty="0">
                <a:solidFill>
                  <a:schemeClr val="tx1"/>
                </a:solidFill>
              </a:rPr>
              <a:t>FORA</a:t>
            </a:r>
            <a:r>
              <a:rPr kumimoji="1" lang="en-US" altLang="zh-CN" sz="2000" dirty="0">
                <a:solidFill>
                  <a:schemeClr val="tx1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by up to 4 orders of magnitude </a:t>
            </a:r>
            <a:r>
              <a:rPr kumimoji="1" lang="en-US" altLang="zh-CN" sz="2000" dirty="0">
                <a:solidFill>
                  <a:schemeClr val="tx1"/>
                </a:solidFill>
              </a:rPr>
              <a:t>in terms of absolute error.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16CE69B-113C-4F4A-A0FA-80A007E80EC5}"/>
              </a:ext>
            </a:extLst>
          </p:cNvPr>
          <p:cNvSpPr/>
          <p:nvPr/>
        </p:nvSpPr>
        <p:spPr>
          <a:xfrm>
            <a:off x="2895600" y="5004624"/>
            <a:ext cx="468923" cy="27753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33C2987-5616-9243-BAFC-22A70F27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257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Problem definition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Existing technique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Proposed method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CN" sz="3200" dirty="0"/>
              <a:t>Conclusion</a:t>
            </a:r>
            <a:endParaRPr kumimoji="1"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F9CD970-6F57-714B-B229-3D5FE532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15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6FF24B-635C-7447-9480-5395988A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63DA5C-15FC-304C-A8BE-664F9F2D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 proposed an </a:t>
            </a:r>
            <a:r>
              <a:rPr kumimoji="1" lang="en-US" altLang="zh-CN" dirty="0">
                <a:solidFill>
                  <a:srgbClr val="C00000"/>
                </a:solidFill>
              </a:rPr>
              <a:t>index-free</a:t>
            </a:r>
            <a:r>
              <a:rPr kumimoji="1" lang="en-US" altLang="zh-CN" dirty="0"/>
              <a:t> algorithm </a:t>
            </a:r>
            <a:r>
              <a:rPr kumimoji="1" lang="en-US" altLang="zh-CN" i="1" dirty="0" err="1"/>
              <a:t>ResAcc</a:t>
            </a:r>
            <a:r>
              <a:rPr kumimoji="1" lang="en-US" altLang="zh-CN" dirty="0"/>
              <a:t>.</a:t>
            </a:r>
          </a:p>
          <a:p>
            <a:r>
              <a:rPr lang="en-US" altLang="zh-CN" dirty="0"/>
              <a:t>By our experiments, </a:t>
            </a:r>
            <a:r>
              <a:rPr kumimoji="1" lang="en-US" altLang="zh-CN" i="1" dirty="0" err="1"/>
              <a:t>ResAcc</a:t>
            </a:r>
            <a:r>
              <a:rPr kumimoji="1" lang="en-US" altLang="zh-CN" i="1" dirty="0"/>
              <a:t> </a:t>
            </a:r>
            <a:r>
              <a:rPr lang="en-US" altLang="zh-CN" dirty="0"/>
              <a:t>is </a:t>
            </a:r>
            <a:r>
              <a:rPr lang="en-US" altLang="zh-CN" dirty="0">
                <a:solidFill>
                  <a:srgbClr val="C00000"/>
                </a:solidFill>
              </a:rPr>
              <a:t>faster</a:t>
            </a:r>
            <a:r>
              <a:rPr lang="en-US" altLang="zh-CN" dirty="0"/>
              <a:t> than the best-known algorithms</a:t>
            </a:r>
          </a:p>
          <a:p>
            <a:r>
              <a:rPr lang="en-US" altLang="zh-CN" dirty="0"/>
              <a:t>By our experiments, the results returned by </a:t>
            </a:r>
            <a:r>
              <a:rPr kumimoji="1" lang="en-US" altLang="zh-CN" i="1" dirty="0" err="1"/>
              <a:t>ResAcc</a:t>
            </a:r>
            <a:r>
              <a:rPr lang="en-US" altLang="zh-CN" dirty="0"/>
              <a:t> has </a:t>
            </a:r>
            <a:r>
              <a:rPr lang="en-US" altLang="zh-CN" dirty="0">
                <a:solidFill>
                  <a:srgbClr val="C00000"/>
                </a:solidFill>
              </a:rPr>
              <a:t>higher accuracy</a:t>
            </a:r>
            <a:r>
              <a:rPr lang="en-US" altLang="zh-CN" dirty="0"/>
              <a:t> than the best-known algorithms.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86822E5-A2F6-0040-AEDE-5C061C2A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27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520965" y="2572297"/>
            <a:ext cx="5612524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8800" dirty="0"/>
              <a:t>Thank You</a:t>
            </a:r>
            <a:br>
              <a:rPr kumimoji="1" lang="en-US" altLang="zh-CN" sz="8800" dirty="0"/>
            </a:br>
            <a:r>
              <a:rPr kumimoji="1" lang="en-US" altLang="zh-CN" sz="8800" dirty="0"/>
              <a:t>Q &amp; A</a:t>
            </a:r>
            <a:endParaRPr kumimoji="1" lang="zh-CN" altLang="en-US" sz="8800" dirty="0"/>
          </a:p>
        </p:txBody>
      </p:sp>
      <p:cxnSp>
        <p:nvCxnSpPr>
          <p:cNvPr id="9" name="直线连接符 8"/>
          <p:cNvCxnSpPr/>
          <p:nvPr/>
        </p:nvCxnSpPr>
        <p:spPr>
          <a:xfrm flipV="1">
            <a:off x="2874579" y="3235078"/>
            <a:ext cx="6905297" cy="1051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幻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29D7-DF75-8F42-952A-AB860A5399C5}" type="slidenum">
              <a:rPr kumimoji="1" lang="zh-CN" altLang="en-US" smtClean="0"/>
              <a:t>34</a:t>
            </a:fld>
            <a:endParaRPr kumimoji="1" lang="zh-CN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F60BB8B-28F5-3F4E-9859-BF175F50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25" y="4866926"/>
            <a:ext cx="3260760" cy="83715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1B60D3C4-C829-1949-8592-4DB5A81AC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21" y="4927646"/>
            <a:ext cx="2970873" cy="7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3">
            <a:extLst>
              <a:ext uri="{FF2B5EF4-FFF2-40B4-BE49-F238E27FC236}">
                <a16:creationId xmlns:a16="http://schemas.microsoft.com/office/drawing/2014/main" xmlns="" id="{684BBC12-9199-F545-8B54-CF6E8B968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794" y="2545370"/>
            <a:ext cx="8106400" cy="23913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26EFCD4-2AC1-4B41-8613-6B17510EA477}"/>
              </a:ext>
            </a:extLst>
          </p:cNvPr>
          <p:cNvSpPr txBox="1"/>
          <p:nvPr/>
        </p:nvSpPr>
        <p:spPr>
          <a:xfrm>
            <a:off x="1441941" y="4929923"/>
            <a:ext cx="5470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Table 1. The effect of SSRWR queries for overlapping community detection.</a:t>
            </a:r>
            <a:endParaRPr kumimoji="1" lang="zh-CN" altLang="en-US" sz="24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6F4116DB-6BF3-E54B-A720-F7DE10AA9537}"/>
              </a:ext>
            </a:extLst>
          </p:cNvPr>
          <p:cNvGrpSpPr/>
          <p:nvPr/>
        </p:nvGrpSpPr>
        <p:grpSpPr>
          <a:xfrm>
            <a:off x="3317632" y="3420882"/>
            <a:ext cx="430640" cy="1047124"/>
            <a:chOff x="3317632" y="3420882"/>
            <a:chExt cx="430640" cy="104712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312D7C5C-B6C2-4C46-A63E-9136A3259012}"/>
                </a:ext>
              </a:extLst>
            </p:cNvPr>
            <p:cNvSpPr/>
            <p:nvPr/>
          </p:nvSpPr>
          <p:spPr>
            <a:xfrm>
              <a:off x="3317632" y="3420882"/>
              <a:ext cx="430640" cy="297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76D07B8B-3E10-8A42-A0BE-90D690D335B1}"/>
                </a:ext>
              </a:extLst>
            </p:cNvPr>
            <p:cNvSpPr/>
            <p:nvPr/>
          </p:nvSpPr>
          <p:spPr>
            <a:xfrm>
              <a:off x="3317632" y="4170583"/>
              <a:ext cx="430640" cy="297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FF4D4C-E880-CD42-A493-D75F6457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Effect of SSRWR query</a:t>
            </a:r>
            <a:endParaRPr kumimoji="1" lang="zh-CN" altLang="en-US" dirty="0"/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xmlns="" id="{55F45ED4-CEB4-C340-8D6D-9086A86E10BA}"/>
              </a:ext>
            </a:extLst>
          </p:cNvPr>
          <p:cNvSpPr/>
          <p:nvPr/>
        </p:nvSpPr>
        <p:spPr>
          <a:xfrm>
            <a:off x="8997460" y="1743995"/>
            <a:ext cx="2924909" cy="1079011"/>
          </a:xfrm>
          <a:prstGeom prst="wedgeRoundRectCallout">
            <a:avLst>
              <a:gd name="adj1" fmla="val -72784"/>
              <a:gd name="adj2" fmla="val 685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The smaller the value, the better the quality of communities.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BCA2D96-EFDF-4B42-8775-396570452B49}"/>
              </a:ext>
            </a:extLst>
          </p:cNvPr>
          <p:cNvSpPr/>
          <p:nvPr/>
        </p:nvSpPr>
        <p:spPr>
          <a:xfrm>
            <a:off x="4642342" y="2509826"/>
            <a:ext cx="3681043" cy="91105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xmlns="" id="{A691E729-97D3-8748-AC93-D5A950237617}"/>
              </a:ext>
            </a:extLst>
          </p:cNvPr>
          <p:cNvSpPr/>
          <p:nvPr/>
        </p:nvSpPr>
        <p:spPr>
          <a:xfrm>
            <a:off x="968532" y="1449419"/>
            <a:ext cx="4078956" cy="1060407"/>
          </a:xfrm>
          <a:prstGeom prst="wedgeRoundRectCallout">
            <a:avLst>
              <a:gd name="adj1" fmla="val -9219"/>
              <a:gd name="adj2" fmla="val 13097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 method </a:t>
            </a:r>
            <a:r>
              <a:rPr kumimoji="1" lang="en-US" altLang="zh-CN" sz="2000" i="1" dirty="0">
                <a:solidFill>
                  <a:schemeClr val="tx1"/>
                </a:solidFill>
              </a:rPr>
              <a:t>adopts SSRWR queries </a:t>
            </a:r>
            <a:r>
              <a:rPr kumimoji="1" lang="en-US" altLang="zh-CN" sz="2000" dirty="0">
                <a:solidFill>
                  <a:schemeClr val="tx1"/>
                </a:solidFill>
              </a:rPr>
              <a:t>to find out the overlapping communities in the graph.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圆角矩形标注 11">
            <a:extLst>
              <a:ext uri="{FF2B5EF4-FFF2-40B4-BE49-F238E27FC236}">
                <a16:creationId xmlns:a16="http://schemas.microsoft.com/office/drawing/2014/main" xmlns="" id="{F442A912-0C06-8E47-8786-B09479686BF6}"/>
              </a:ext>
            </a:extLst>
          </p:cNvPr>
          <p:cNvSpPr/>
          <p:nvPr/>
        </p:nvSpPr>
        <p:spPr>
          <a:xfrm>
            <a:off x="8663354" y="3460047"/>
            <a:ext cx="3259015" cy="2300873"/>
          </a:xfrm>
          <a:prstGeom prst="wedgeRoundRectCallout">
            <a:avLst>
              <a:gd name="adj1" fmla="val -66005"/>
              <a:gd name="adj2" fmla="val -4123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i="1" dirty="0">
                <a:solidFill>
                  <a:schemeClr val="tx1"/>
                </a:solidFill>
              </a:rPr>
              <a:t>NISE-with-SSRWR</a:t>
            </a:r>
            <a:r>
              <a:rPr kumimoji="1" lang="en-US" altLang="zh-CN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returns </a:t>
            </a:r>
            <a:r>
              <a:rPr kumimoji="1" lang="en-US" altLang="zh-CN" sz="2000" dirty="0">
                <a:solidFill>
                  <a:srgbClr val="C00000"/>
                </a:solidFill>
              </a:rPr>
              <a:t>communities with better quality</a:t>
            </a:r>
            <a:r>
              <a:rPr kumimoji="1" lang="en-US" altLang="zh-CN" sz="2000" dirty="0">
                <a:solidFill>
                  <a:schemeClr val="tx1"/>
                </a:solidFill>
              </a:rPr>
              <a:t> than </a:t>
            </a:r>
          </a:p>
          <a:p>
            <a:pPr algn="ctr"/>
            <a:r>
              <a:rPr kumimoji="1" lang="en-US" altLang="zh-CN" sz="2000" i="1" dirty="0">
                <a:solidFill>
                  <a:schemeClr val="tx1"/>
                </a:solidFill>
              </a:rPr>
              <a:t>NISE-without-SSRWR</a:t>
            </a:r>
            <a:r>
              <a:rPr kumimoji="1" lang="en-US" altLang="zh-CN" sz="2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by </a:t>
            </a:r>
            <a:r>
              <a:rPr kumimoji="1" lang="en-US" altLang="zh-CN" sz="2000" dirty="0">
                <a:solidFill>
                  <a:srgbClr val="C00000"/>
                </a:solidFill>
              </a:rPr>
              <a:t>nearly 3 times </a:t>
            </a:r>
            <a:r>
              <a:rPr kumimoji="1" lang="en-US" altLang="zh-CN" sz="2000" dirty="0">
                <a:solidFill>
                  <a:schemeClr val="tx1"/>
                </a:solidFill>
              </a:rPr>
              <a:t>in terms of Average Conductance.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02F278-9790-0741-8BDF-D3247BD92005}"/>
              </a:ext>
            </a:extLst>
          </p:cNvPr>
          <p:cNvSpPr/>
          <p:nvPr/>
        </p:nvSpPr>
        <p:spPr>
          <a:xfrm>
            <a:off x="2604604" y="3308445"/>
            <a:ext cx="806812" cy="468476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D30A44B-662C-F648-911D-256BDA633217}"/>
              </a:ext>
            </a:extLst>
          </p:cNvPr>
          <p:cNvSpPr txBox="1"/>
          <p:nvPr/>
        </p:nvSpPr>
        <p:spPr>
          <a:xfrm>
            <a:off x="507880" y="5857512"/>
            <a:ext cx="513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Reference:</a:t>
            </a:r>
          </a:p>
          <a:p>
            <a:r>
              <a:rPr lang="en-US" altLang="zh-CN" dirty="0"/>
              <a:t>[Whang et al. TKDE’2016]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4A99EB77-3A04-E749-BF49-35DDE24B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35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6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5092A2-1DA3-144A-AFA6-A10BB26A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Superiority of our proposed method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6D697FB-7CA4-E444-A245-C5A635C3E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766" y="2113073"/>
            <a:ext cx="8072467" cy="21306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17532CD-CD12-B24D-B067-B06269677EA1}"/>
              </a:ext>
            </a:extLst>
          </p:cNvPr>
          <p:cNvSpPr txBox="1"/>
          <p:nvPr/>
        </p:nvSpPr>
        <p:spPr>
          <a:xfrm>
            <a:off x="3360553" y="4250640"/>
            <a:ext cx="63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Table 1. The superiority of our proposed method for overlapping community detection.</a:t>
            </a:r>
            <a:endParaRPr kumimoji="1" lang="zh-CN" altLang="en-US" sz="2400" dirty="0"/>
          </a:p>
        </p:txBody>
      </p:sp>
      <p:sp>
        <p:nvSpPr>
          <p:cNvPr id="6" name="圆角矩形标注 5">
            <a:extLst>
              <a:ext uri="{FF2B5EF4-FFF2-40B4-BE49-F238E27FC236}">
                <a16:creationId xmlns:a16="http://schemas.microsoft.com/office/drawing/2014/main" xmlns="" id="{534273ED-B12E-2642-A6CE-18D8C66FD50A}"/>
              </a:ext>
            </a:extLst>
          </p:cNvPr>
          <p:cNvSpPr/>
          <p:nvPr/>
        </p:nvSpPr>
        <p:spPr>
          <a:xfrm>
            <a:off x="2059767" y="1420968"/>
            <a:ext cx="3270120" cy="636852"/>
          </a:xfrm>
          <a:prstGeom prst="wedgeRoundRectCallout">
            <a:avLst>
              <a:gd name="adj1" fmla="val 1511"/>
              <a:gd name="adj2" fmla="val 17508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The most efficient</a:t>
            </a:r>
            <a:r>
              <a:rPr kumimoji="1"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existing</a:t>
            </a:r>
            <a:r>
              <a:rPr kumimoji="1" lang="en-US" altLang="zh-CN" sz="2000" dirty="0">
                <a:solidFill>
                  <a:schemeClr val="tx1"/>
                </a:solidFill>
              </a:rPr>
              <a:t> index-free method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2A97318A-D01D-3844-ABA2-649A0CD19A88}"/>
              </a:ext>
            </a:extLst>
          </p:cNvPr>
          <p:cNvGrpSpPr/>
          <p:nvPr/>
        </p:nvGrpSpPr>
        <p:grpSpPr>
          <a:xfrm>
            <a:off x="4349262" y="2860433"/>
            <a:ext cx="430640" cy="926121"/>
            <a:chOff x="4349262" y="2860433"/>
            <a:chExt cx="430640" cy="92612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885B854F-65C9-CE4C-A5E2-F835785988DC}"/>
                </a:ext>
              </a:extLst>
            </p:cNvPr>
            <p:cNvSpPr/>
            <p:nvPr/>
          </p:nvSpPr>
          <p:spPr>
            <a:xfrm>
              <a:off x="4349262" y="2860433"/>
              <a:ext cx="430640" cy="253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7E3298B-98BF-324A-B7A3-A7600394F85A}"/>
                </a:ext>
              </a:extLst>
            </p:cNvPr>
            <p:cNvSpPr/>
            <p:nvPr/>
          </p:nvSpPr>
          <p:spPr>
            <a:xfrm>
              <a:off x="4349262" y="3587617"/>
              <a:ext cx="430640" cy="198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72407D8-249D-024D-A9B2-1B78F02C4F39}"/>
              </a:ext>
            </a:extLst>
          </p:cNvPr>
          <p:cNvSpPr/>
          <p:nvPr/>
        </p:nvSpPr>
        <p:spPr>
          <a:xfrm>
            <a:off x="3695838" y="2860432"/>
            <a:ext cx="653424" cy="2813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标注 13">
            <a:extLst>
              <a:ext uri="{FF2B5EF4-FFF2-40B4-BE49-F238E27FC236}">
                <a16:creationId xmlns:a16="http://schemas.microsoft.com/office/drawing/2014/main" xmlns="" id="{C109F520-CDBD-1D4F-A329-1E2C80358115}"/>
              </a:ext>
            </a:extLst>
          </p:cNvPr>
          <p:cNvSpPr/>
          <p:nvPr/>
        </p:nvSpPr>
        <p:spPr>
          <a:xfrm>
            <a:off x="932319" y="5580185"/>
            <a:ext cx="4856467" cy="965149"/>
          </a:xfrm>
          <a:prstGeom prst="wedgeRoundRectCallout">
            <a:avLst>
              <a:gd name="adj1" fmla="val 42621"/>
              <a:gd name="adj2" fmla="val -18455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Our proposed method is </a:t>
            </a:r>
            <a:r>
              <a:rPr kumimoji="1" lang="en-US" altLang="zh-CN" sz="2000" dirty="0">
                <a:solidFill>
                  <a:srgbClr val="C00000"/>
                </a:solidFill>
              </a:rPr>
              <a:t>faster</a:t>
            </a:r>
            <a:r>
              <a:rPr kumimoji="1" lang="en-US" altLang="zh-CN" sz="2000" dirty="0">
                <a:solidFill>
                  <a:schemeClr val="tx1"/>
                </a:solidFill>
              </a:rPr>
              <a:t> than the state-of-the-art </a:t>
            </a:r>
            <a:r>
              <a:rPr kumimoji="1" lang="en-US" altLang="zh-CN" sz="2000" dirty="0">
                <a:solidFill>
                  <a:srgbClr val="C00000"/>
                </a:solidFill>
              </a:rPr>
              <a:t>by up to 2 times.</a:t>
            </a:r>
            <a:endParaRPr kumimoji="1"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92CDE58E-6047-6149-807D-6A82C610DEC5}"/>
              </a:ext>
            </a:extLst>
          </p:cNvPr>
          <p:cNvSpPr/>
          <p:nvPr/>
        </p:nvSpPr>
        <p:spPr>
          <a:xfrm>
            <a:off x="5146431" y="2781700"/>
            <a:ext cx="1418492" cy="14858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标注 15">
            <a:extLst>
              <a:ext uri="{FF2B5EF4-FFF2-40B4-BE49-F238E27FC236}">
                <a16:creationId xmlns:a16="http://schemas.microsoft.com/office/drawing/2014/main" xmlns="" id="{300F7B35-92CC-F241-9F39-8873BDF4228A}"/>
              </a:ext>
            </a:extLst>
          </p:cNvPr>
          <p:cNvSpPr/>
          <p:nvPr/>
        </p:nvSpPr>
        <p:spPr>
          <a:xfrm>
            <a:off x="6318738" y="5556385"/>
            <a:ext cx="5035062" cy="965149"/>
          </a:xfrm>
          <a:prstGeom prst="wedgeRoundRectCallout">
            <a:avLst>
              <a:gd name="adj1" fmla="val 21434"/>
              <a:gd name="adj2" fmla="val -1833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The communities detected by our method has </a:t>
            </a:r>
            <a:r>
              <a:rPr kumimoji="1" lang="en-US" altLang="zh-CN" sz="2000" dirty="0">
                <a:solidFill>
                  <a:srgbClr val="C00000"/>
                </a:solidFill>
              </a:rPr>
              <a:t>better quality </a:t>
            </a:r>
            <a:r>
              <a:rPr kumimoji="1" lang="en-US" altLang="zh-CN" sz="2000" dirty="0">
                <a:solidFill>
                  <a:schemeClr val="tx1"/>
                </a:solidFill>
              </a:rPr>
              <a:t>by </a:t>
            </a:r>
            <a:r>
              <a:rPr kumimoji="1" lang="en-US" altLang="zh-CN" sz="2000" dirty="0">
                <a:solidFill>
                  <a:srgbClr val="C00000"/>
                </a:solidFill>
              </a:rPr>
              <a:t>up to 3.94% </a:t>
            </a:r>
            <a:r>
              <a:rPr kumimoji="1" lang="en-US" altLang="zh-CN" sz="2000" dirty="0">
                <a:solidFill>
                  <a:schemeClr val="tx1"/>
                </a:solidFill>
              </a:rPr>
              <a:t>in terms of average conductance.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D04AC8F-B775-8A49-BC3C-6A371D04F8E1}"/>
              </a:ext>
            </a:extLst>
          </p:cNvPr>
          <p:cNvSpPr/>
          <p:nvPr/>
        </p:nvSpPr>
        <p:spPr>
          <a:xfrm>
            <a:off x="8540748" y="2757900"/>
            <a:ext cx="1470656" cy="148585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235DC018-E976-2A41-AA27-9CB47FAE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4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A8FB45-1A42-C640-A8AA-5DA8E9A4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843016" cy="1325563"/>
          </a:xfrm>
        </p:spPr>
        <p:txBody>
          <a:bodyPr/>
          <a:lstStyle/>
          <a:p>
            <a:r>
              <a:rPr kumimoji="1" lang="en-US" altLang="zh-CN" dirty="0"/>
              <a:t>Existing techniques (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0A7CC57F-B4B6-0249-9448-8E4C25791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46574" cy="134429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Monte-Carlo [</a:t>
                </a:r>
                <a:r>
                  <a:rPr lang="en-US" altLang="zh-CN" dirty="0" err="1"/>
                  <a:t>Avrachenkov</a:t>
                </a:r>
                <a:r>
                  <a:rPr lang="en-US" altLang="zh-CN" dirty="0"/>
                  <a:t> et al. 2007]</a:t>
                </a:r>
              </a:p>
              <a:p>
                <a:pPr lvl="1"/>
                <a:r>
                  <a:rPr lang="en-US" altLang="zh-CN" sz="2000" dirty="0"/>
                  <a:t>Sample random walks from source </a:t>
                </a:r>
                <a:r>
                  <a:rPr lang="en-US" altLang="zh-CN" sz="2000" i="1" dirty="0">
                    <a:solidFill>
                      <a:srgbClr val="C00000"/>
                    </a:solidFill>
                  </a:rPr>
                  <a:t>s</a:t>
                </a:r>
              </a:p>
              <a:p>
                <a:pPr marL="6350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Fraction of random walks stopping at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7CC57F-B4B6-0249-9448-8E4C25791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46574" cy="1344295"/>
              </a:xfrm>
              <a:blipFill>
                <a:blip r:embed="rId3"/>
                <a:stretch>
                  <a:fillRect l="-1550" t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3311DB-A3EF-4D4B-AA3B-82701D80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37</a:t>
            </a:fld>
            <a:endParaRPr kumimoji="1"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B97D08E-A3D4-E847-903D-76B7DCE0F086}"/>
              </a:ext>
            </a:extLst>
          </p:cNvPr>
          <p:cNvGrpSpPr/>
          <p:nvPr/>
        </p:nvGrpSpPr>
        <p:grpSpPr>
          <a:xfrm>
            <a:off x="2442406" y="3392192"/>
            <a:ext cx="1950820" cy="2143542"/>
            <a:chOff x="8454255" y="1598909"/>
            <a:chExt cx="1950820" cy="2143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xmlns="" id="{4D16F668-BF22-D847-9E17-3A2A272873A6}"/>
                    </a:ext>
                  </a:extLst>
                </p:cNvPr>
                <p:cNvSpPr txBox="1"/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86CB9CCF-B9C3-954C-ABE6-C480088D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86F4A84E-C0EE-5D43-90F0-4B4C3DE81014}"/>
                </a:ext>
              </a:extLst>
            </p:cNvPr>
            <p:cNvSpPr/>
            <p:nvPr/>
          </p:nvSpPr>
          <p:spPr>
            <a:xfrm>
              <a:off x="8485551" y="2447234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AC462C23-85CB-1D40-8627-50AAE1782F6C}"/>
                </a:ext>
              </a:extLst>
            </p:cNvPr>
            <p:cNvSpPr/>
            <p:nvPr/>
          </p:nvSpPr>
          <p:spPr>
            <a:xfrm>
              <a:off x="8482195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76224294-26A9-AE4F-84AB-FA3EA4AF68C8}"/>
                </a:ext>
              </a:extLst>
            </p:cNvPr>
            <p:cNvSpPr/>
            <p:nvPr/>
          </p:nvSpPr>
          <p:spPr>
            <a:xfrm>
              <a:off x="10031539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BCB12399-98F0-1F41-8BA4-A050DF18E088}"/>
                </a:ext>
              </a:extLst>
            </p:cNvPr>
            <p:cNvSpPr/>
            <p:nvPr/>
          </p:nvSpPr>
          <p:spPr>
            <a:xfrm>
              <a:off x="10031540" y="245424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C547D59F-3DFD-A24A-9FFD-ED6F514F4FAA}"/>
                </a:ext>
              </a:extLst>
            </p:cNvPr>
            <p:cNvSpPr/>
            <p:nvPr/>
          </p:nvSpPr>
          <p:spPr>
            <a:xfrm>
              <a:off x="9279584" y="1690688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/>
            </a:p>
          </p:txBody>
        </p: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xmlns="" id="{202A0196-139A-0942-9317-C503281AD780}"/>
                </a:ext>
              </a:extLst>
            </p:cNvPr>
            <p:cNvCxnSpPr>
              <a:cxnSpLocks/>
              <a:stCxn id="10" idx="7"/>
              <a:endCxn id="14" idx="3"/>
            </p:cNvCxnSpPr>
            <p:nvPr/>
          </p:nvCxnSpPr>
          <p:spPr>
            <a:xfrm flipV="1">
              <a:off x="8763657" y="1968794"/>
              <a:ext cx="563642" cy="526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xmlns="" id="{D0F66080-BE57-0243-8F7F-4AC8E0802CD9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8811372" y="2610145"/>
              <a:ext cx="1220168" cy="70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xmlns="" id="{B94B4499-AD80-EB43-ABA3-27060C00320B}"/>
                </a:ext>
              </a:extLst>
            </p:cNvPr>
            <p:cNvCxnSpPr>
              <a:cxnSpLocks/>
              <a:stCxn id="10" idx="5"/>
              <a:endCxn id="12" idx="1"/>
            </p:cNvCxnSpPr>
            <p:nvPr/>
          </p:nvCxnSpPr>
          <p:spPr>
            <a:xfrm>
              <a:off x="8763657" y="2725340"/>
              <a:ext cx="1315597" cy="6912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xmlns="" id="{2228FF10-8814-EE41-9521-DDC5A3D20904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 flipH="1">
              <a:off x="8645106" y="2773055"/>
              <a:ext cx="3356" cy="5958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xmlns="" id="{D3B7ACD2-021D-E345-9BAF-2D9B69D21C19}"/>
                </a:ext>
              </a:extLst>
            </p:cNvPr>
            <p:cNvCxnSpPr>
              <a:cxnSpLocks/>
              <a:stCxn id="12" idx="0"/>
              <a:endCxn id="13" idx="4"/>
            </p:cNvCxnSpPr>
            <p:nvPr/>
          </p:nvCxnSpPr>
          <p:spPr>
            <a:xfrm flipV="1">
              <a:off x="10194450" y="2780066"/>
              <a:ext cx="1" cy="5888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xmlns="" id="{5DB861EE-375E-7E48-B226-5F8888EA2589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>
              <a:off x="8808016" y="3531826"/>
              <a:ext cx="12235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xmlns="" id="{BA67E425-7FFB-144F-A713-F0E5355A100F}"/>
                </a:ext>
              </a:extLst>
            </p:cNvPr>
            <p:cNvCxnSpPr>
              <a:cxnSpLocks/>
              <a:stCxn id="13" idx="0"/>
              <a:endCxn id="14" idx="5"/>
            </p:cNvCxnSpPr>
            <p:nvPr/>
          </p:nvCxnSpPr>
          <p:spPr>
            <a:xfrm flipH="1" flipV="1">
              <a:off x="9557690" y="1968794"/>
              <a:ext cx="636761" cy="4854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xmlns="" id="{9DC5A69B-179F-F442-A569-1F1AB30E455B}"/>
                    </a:ext>
                  </a:extLst>
                </p:cNvPr>
                <p:cNvSpPr txBox="1"/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C5A169CB-B166-3440-9D89-E068B39D2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xmlns="" id="{80B5ABAD-B6E1-EA47-A326-56D6A6C63CF3}"/>
                    </a:ext>
                  </a:extLst>
                </p:cNvPr>
                <p:cNvSpPr txBox="1"/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AE1A44B5-0A67-AE47-ACA5-2D8852834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="" id="{27CCA28F-ABD4-334F-82C8-8EBAAAEDE0AB}"/>
                    </a:ext>
                  </a:extLst>
                </p:cNvPr>
                <p:cNvSpPr txBox="1"/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6A541F33-0A34-784C-9F2B-B0C2B679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xmlns="" id="{1195BF59-89F4-4047-BC3B-821546665A99}"/>
                    </a:ext>
                  </a:extLst>
                </p:cNvPr>
                <p:cNvSpPr txBox="1"/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EC88454E-038C-ED45-8F66-80D907CCF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曲线连接符 26">
            <a:extLst>
              <a:ext uri="{FF2B5EF4-FFF2-40B4-BE49-F238E27FC236}">
                <a16:creationId xmlns:a16="http://schemas.microsoft.com/office/drawing/2014/main" xmlns="" id="{4F2734DE-7C60-6D4B-9364-C1A273349948}"/>
              </a:ext>
            </a:extLst>
          </p:cNvPr>
          <p:cNvCxnSpPr>
            <a:cxnSpLocks/>
            <a:stCxn id="22" idx="3"/>
            <a:endCxn id="24" idx="3"/>
          </p:cNvCxnSpPr>
          <p:nvPr/>
        </p:nvCxnSpPr>
        <p:spPr>
          <a:xfrm>
            <a:off x="2836874" y="4383076"/>
            <a:ext cx="12700" cy="911670"/>
          </a:xfrm>
          <a:prstGeom prst="curvedConnector3">
            <a:avLst>
              <a:gd name="adj1" fmla="val 3913047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>
            <a:extLst>
              <a:ext uri="{FF2B5EF4-FFF2-40B4-BE49-F238E27FC236}">
                <a16:creationId xmlns:a16="http://schemas.microsoft.com/office/drawing/2014/main" xmlns="" id="{59D3DFB1-170C-7547-B0D4-FDF6AB5BF3F7}"/>
              </a:ext>
            </a:extLst>
          </p:cNvPr>
          <p:cNvCxnSpPr>
            <a:cxnSpLocks/>
            <a:stCxn id="24" idx="3"/>
            <a:endCxn id="25" idx="2"/>
          </p:cNvCxnSpPr>
          <p:nvPr/>
        </p:nvCxnSpPr>
        <p:spPr>
          <a:xfrm>
            <a:off x="2836874" y="5294746"/>
            <a:ext cx="1359118" cy="240988"/>
          </a:xfrm>
          <a:prstGeom prst="curvedConnector4">
            <a:avLst>
              <a:gd name="adj1" fmla="val 42744"/>
              <a:gd name="adj2" fmla="val 194859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曲线连接符 35">
            <a:extLst>
              <a:ext uri="{FF2B5EF4-FFF2-40B4-BE49-F238E27FC236}">
                <a16:creationId xmlns:a16="http://schemas.microsoft.com/office/drawing/2014/main" xmlns="" id="{B7984466-7F66-6647-8978-1C98B8316B5A}"/>
              </a:ext>
            </a:extLst>
          </p:cNvPr>
          <p:cNvCxnSpPr>
            <a:cxnSpLocks/>
            <a:stCxn id="22" idx="0"/>
            <a:endCxn id="9" idx="1"/>
          </p:cNvCxnSpPr>
          <p:nvPr/>
        </p:nvCxnSpPr>
        <p:spPr>
          <a:xfrm rot="5400000" flipH="1" flipV="1">
            <a:off x="2674658" y="3588007"/>
            <a:ext cx="529218" cy="599254"/>
          </a:xfrm>
          <a:prstGeom prst="curvedConnector2">
            <a:avLst/>
          </a:prstGeom>
          <a:ln w="1905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>
            <a:extLst>
              <a:ext uri="{FF2B5EF4-FFF2-40B4-BE49-F238E27FC236}">
                <a16:creationId xmlns:a16="http://schemas.microsoft.com/office/drawing/2014/main" xmlns="" id="{FFE33EE3-F1B1-8248-A41E-0A09CC5D81A1}"/>
              </a:ext>
            </a:extLst>
          </p:cNvPr>
          <p:cNvCxnSpPr>
            <a:cxnSpLocks/>
            <a:stCxn id="22" idx="3"/>
            <a:endCxn id="23" idx="0"/>
          </p:cNvCxnSpPr>
          <p:nvPr/>
        </p:nvCxnSpPr>
        <p:spPr>
          <a:xfrm flipV="1">
            <a:off x="2836874" y="4162464"/>
            <a:ext cx="1359118" cy="220612"/>
          </a:xfrm>
          <a:prstGeom prst="curvedConnector4">
            <a:avLst>
              <a:gd name="adj1" fmla="val 42744"/>
              <a:gd name="adj2" fmla="val 275832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>
            <a:extLst>
              <a:ext uri="{FF2B5EF4-FFF2-40B4-BE49-F238E27FC236}">
                <a16:creationId xmlns:a16="http://schemas.microsoft.com/office/drawing/2014/main" xmlns="" id="{0FCD90B6-9D68-0F42-869E-68718AEDE7B3}"/>
              </a:ext>
            </a:extLst>
          </p:cNvPr>
          <p:cNvCxnSpPr>
            <a:cxnSpLocks/>
            <a:stCxn id="23" idx="3"/>
            <a:endCxn id="25" idx="3"/>
          </p:cNvCxnSpPr>
          <p:nvPr/>
        </p:nvCxnSpPr>
        <p:spPr>
          <a:xfrm>
            <a:off x="4393226" y="4393297"/>
            <a:ext cx="12700" cy="911605"/>
          </a:xfrm>
          <a:prstGeom prst="curvedConnector3">
            <a:avLst>
              <a:gd name="adj1" fmla="val 180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曲线连接符 53">
            <a:extLst>
              <a:ext uri="{FF2B5EF4-FFF2-40B4-BE49-F238E27FC236}">
                <a16:creationId xmlns:a16="http://schemas.microsoft.com/office/drawing/2014/main" xmlns="" id="{F55A70B4-73BC-6945-9A7F-C8DD97FFD898}"/>
              </a:ext>
            </a:extLst>
          </p:cNvPr>
          <p:cNvCxnSpPr>
            <a:cxnSpLocks/>
            <a:stCxn id="25" idx="1"/>
            <a:endCxn id="23" idx="1"/>
          </p:cNvCxnSpPr>
          <p:nvPr/>
        </p:nvCxnSpPr>
        <p:spPr>
          <a:xfrm rot="10800000">
            <a:off x="3998758" y="4393298"/>
            <a:ext cx="12700" cy="911605"/>
          </a:xfrm>
          <a:prstGeom prst="curvedConnector3">
            <a:avLst>
              <a:gd name="adj1" fmla="val 1800000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表格 56">
                <a:extLst>
                  <a:ext uri="{FF2B5EF4-FFF2-40B4-BE49-F238E27FC236}">
                    <a16:creationId xmlns:a16="http://schemas.microsoft.com/office/drawing/2014/main" xmlns="" id="{2E4FC941-D9A9-1B4D-B36F-9E66DB9CDA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81574" y="3853857"/>
              <a:ext cx="4563227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8671">
                      <a:extLst>
                        <a:ext uri="{9D8B030D-6E8A-4147-A177-3AD203B41FA5}">
                          <a16:colId xmlns:a16="http://schemas.microsoft.com/office/drawing/2014/main" xmlns="" val="1369689963"/>
                        </a:ext>
                      </a:extLst>
                    </a:gridCol>
                    <a:gridCol w="2854556">
                      <a:extLst>
                        <a:ext uri="{9D8B030D-6E8A-4147-A177-3AD203B41FA5}">
                          <a16:colId xmlns:a16="http://schemas.microsoft.com/office/drawing/2014/main" xmlns="" val="13863744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The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dirty="0" err="1"/>
                            <a:t>th</a:t>
                          </a:r>
                          <a:r>
                            <a:rPr lang="en-US" altLang="zh-CN" dirty="0"/>
                            <a:t> walk 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The last node of this walk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9360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497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57900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67801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表格 56">
                <a:extLst>
                  <a:ext uri="{FF2B5EF4-FFF2-40B4-BE49-F238E27FC236}">
                    <a16:creationId xmlns:a16="http://schemas.microsoft.com/office/drawing/2014/main" id="{2E4FC941-D9A9-1B4D-B36F-9E66DB9CDA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81574" y="3853857"/>
              <a:ext cx="4563227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8671">
                      <a:extLst>
                        <a:ext uri="{9D8B030D-6E8A-4147-A177-3AD203B41FA5}">
                          <a16:colId xmlns:a16="http://schemas.microsoft.com/office/drawing/2014/main" val="1369689963"/>
                        </a:ext>
                      </a:extLst>
                    </a:gridCol>
                    <a:gridCol w="2854556">
                      <a:extLst>
                        <a:ext uri="{9D8B030D-6E8A-4147-A177-3AD203B41FA5}">
                          <a16:colId xmlns:a16="http://schemas.microsoft.com/office/drawing/2014/main" val="13863744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6667" r="-167407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The last node of this walk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9360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4973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7900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678013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="" id="{E2C4681D-E46E-D34A-A110-A056573490BA}"/>
                  </a:ext>
                </a:extLst>
              </p:cNvPr>
              <p:cNvSpPr txBox="1"/>
              <p:nvPr/>
            </p:nvSpPr>
            <p:spPr>
              <a:xfrm>
                <a:off x="7890617" y="4171314"/>
                <a:ext cx="649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2C4681D-E46E-D34A-A110-A05657349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617" y="4171314"/>
                <a:ext cx="6490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C44521DD-E228-B44E-BFB3-A68DB735327A}"/>
                  </a:ext>
                </a:extLst>
              </p:cNvPr>
              <p:cNvSpPr txBox="1"/>
              <p:nvPr/>
            </p:nvSpPr>
            <p:spPr>
              <a:xfrm>
                <a:off x="7890616" y="4529998"/>
                <a:ext cx="649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44521DD-E228-B44E-BFB3-A68DB7353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616" y="4529998"/>
                <a:ext cx="64905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="" id="{2CE536D1-5CBA-E44F-8764-CF1B561E7779}"/>
                  </a:ext>
                </a:extLst>
              </p:cNvPr>
              <p:cNvSpPr txBox="1"/>
              <p:nvPr/>
            </p:nvSpPr>
            <p:spPr>
              <a:xfrm>
                <a:off x="7890615" y="4916413"/>
                <a:ext cx="649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2CE536D1-5CBA-E44F-8764-CF1B561E7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615" y="4916413"/>
                <a:ext cx="64905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圆角矩形标注 60">
                <a:extLst>
                  <a:ext uri="{FF2B5EF4-FFF2-40B4-BE49-F238E27FC236}">
                    <a16:creationId xmlns:a16="http://schemas.microsoft.com/office/drawing/2014/main" xmlns="" id="{FDFC09D2-66AC-D84D-B76D-0A0AA2FA10D9}"/>
                  </a:ext>
                </a:extLst>
              </p:cNvPr>
              <p:cNvSpPr/>
              <p:nvPr/>
            </p:nvSpPr>
            <p:spPr>
              <a:xfrm>
                <a:off x="8031544" y="2556611"/>
                <a:ext cx="1950656" cy="636852"/>
              </a:xfrm>
              <a:prstGeom prst="wedgeRoundRectCallout">
                <a:avLst>
                  <a:gd name="adj1" fmla="val -95004"/>
                  <a:gd name="adj2" fmla="val 138976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圆角矩形标注 60">
                <a:extLst>
                  <a:ext uri="{FF2B5EF4-FFF2-40B4-BE49-F238E27FC236}">
                    <a16:creationId xmlns:a16="http://schemas.microsoft.com/office/drawing/2014/main" id="{FDFC09D2-66AC-D84D-B76D-0A0AA2FA1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44" y="2556611"/>
                <a:ext cx="1950656" cy="636852"/>
              </a:xfrm>
              <a:prstGeom prst="wedgeRoundRectCallout">
                <a:avLst>
                  <a:gd name="adj1" fmla="val -95004"/>
                  <a:gd name="adj2" fmla="val 138976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F7A2E4FC-67E8-A643-AE76-42BCEACFF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8" y="999654"/>
                <a:ext cx="6636428" cy="153320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kumimoji="1" lang="en-US" altLang="zh-CN" dirty="0"/>
                  <a:t>Cutting-loop</a:t>
                </a:r>
              </a:p>
              <a:p>
                <a:pPr lvl="1"/>
                <a:r>
                  <a:rPr lang="en-US" altLang="zh-CN" b="1" dirty="0">
                    <a:solidFill>
                      <a:srgbClr val="C00000"/>
                    </a:solidFill>
                  </a:rPr>
                  <a:t>Perform</a:t>
                </a:r>
                <a:r>
                  <a:rPr lang="en-US" altLang="zh-CN" dirty="0"/>
                  <a:t> the push operation at node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once</a:t>
                </a:r>
                <a:r>
                  <a:rPr lang="en-US" altLang="zh-CN" dirty="0"/>
                  <a:t> (initially) </a:t>
                </a:r>
              </a:p>
              <a:p>
                <a:pPr lvl="2"/>
                <a:r>
                  <a:rPr lang="en-US" altLang="zh-CN" dirty="0"/>
                  <a:t>Compute the "effect" of each additional push operation at node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without executing it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A2E4FC-67E8-A643-AE76-42BCEACFF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8" y="999654"/>
                <a:ext cx="6636428" cy="1533208"/>
              </a:xfrm>
              <a:blipFill>
                <a:blip r:embed="rId3"/>
                <a:stretch>
                  <a:fillRect l="-1336" t="-9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67CFEAC-EBFC-4841-9B0E-5F9C1CE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38</a:t>
            </a:fld>
            <a:endParaRPr kumimoji="1" lang="zh-CN" altLang="en-US"/>
          </a:p>
        </p:txBody>
      </p:sp>
      <p:cxnSp>
        <p:nvCxnSpPr>
          <p:cNvPr id="83" name="曲线连接符 82">
            <a:extLst>
              <a:ext uri="{FF2B5EF4-FFF2-40B4-BE49-F238E27FC236}">
                <a16:creationId xmlns:a16="http://schemas.microsoft.com/office/drawing/2014/main" xmlns="" id="{2E1CD44F-13C5-9F40-91BC-1C76B8BE8FBA}"/>
              </a:ext>
            </a:extLst>
          </p:cNvPr>
          <p:cNvCxnSpPr>
            <a:cxnSpLocks/>
            <a:stCxn id="53" idx="1"/>
            <a:endCxn id="40" idx="1"/>
          </p:cNvCxnSpPr>
          <p:nvPr/>
        </p:nvCxnSpPr>
        <p:spPr>
          <a:xfrm rot="10800000" flipV="1">
            <a:off x="4455533" y="3721439"/>
            <a:ext cx="1147382" cy="1080744"/>
          </a:xfrm>
          <a:prstGeom prst="curvedConnector3">
            <a:avLst>
              <a:gd name="adj1" fmla="val 119924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06B09D14-0151-5D4C-BB48-947D1F93DC4D}"/>
              </a:ext>
            </a:extLst>
          </p:cNvPr>
          <p:cNvGrpSpPr/>
          <p:nvPr/>
        </p:nvGrpSpPr>
        <p:grpSpPr>
          <a:xfrm>
            <a:off x="4107908" y="5138485"/>
            <a:ext cx="1116305" cy="400110"/>
            <a:chOff x="3335968" y="3179775"/>
            <a:chExt cx="1116305" cy="400110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xmlns="" id="{5939E342-344E-2B4E-A325-F1E83F8A055C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xmlns="" id="{3A9D44CB-779D-2A44-A2F6-B9F2ED7729E6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37E8B06A-531E-D641-BDBF-3CA18CCB3607}"/>
              </a:ext>
            </a:extLst>
          </p:cNvPr>
          <p:cNvGrpSpPr/>
          <p:nvPr/>
        </p:nvGrpSpPr>
        <p:grpSpPr>
          <a:xfrm>
            <a:off x="6474116" y="5138485"/>
            <a:ext cx="1116305" cy="400110"/>
            <a:chOff x="3335968" y="3179775"/>
            <a:chExt cx="1116305" cy="400110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F6A214BE-4080-D141-9CE1-C791927699A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xmlns="" id="{BD484A66-2A31-2E4B-A014-796521AC8312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3E2F3504-9618-5547-869B-82F4A947D5C1}"/>
              </a:ext>
            </a:extLst>
          </p:cNvPr>
          <p:cNvGrpSpPr/>
          <p:nvPr/>
        </p:nvGrpSpPr>
        <p:grpSpPr>
          <a:xfrm>
            <a:off x="5372213" y="3097999"/>
            <a:ext cx="1444614" cy="400110"/>
            <a:chOff x="3335968" y="3179775"/>
            <a:chExt cx="1444614" cy="400110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xmlns="" id="{FA7AA4E1-A4A9-524F-9ACE-FD0A883C92D0}"/>
                </a:ext>
              </a:extLst>
            </p:cNvPr>
            <p:cNvSpPr txBox="1"/>
            <p:nvPr/>
          </p:nvSpPr>
          <p:spPr>
            <a:xfrm>
              <a:off x="3908358" y="3179775"/>
              <a:ext cx="872224" cy="396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0.512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xmlns="" id="{510F25C9-0D25-4847-8A62-DC489631DAEA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xmlns="" id="{2FEDC9BB-5C0B-9B49-9399-1CC163BC5C2D}"/>
              </a:ext>
            </a:extLst>
          </p:cNvPr>
          <p:cNvCxnSpPr>
            <a:cxnSpLocks/>
            <a:stCxn id="40" idx="3"/>
            <a:endCxn id="56" idx="0"/>
          </p:cNvCxnSpPr>
          <p:nvPr/>
        </p:nvCxnSpPr>
        <p:spPr>
          <a:xfrm flipV="1">
            <a:off x="5068537" y="4523788"/>
            <a:ext cx="1949234" cy="278395"/>
          </a:xfrm>
          <a:prstGeom prst="curvedConnector4">
            <a:avLst>
              <a:gd name="adj1" fmla="val 42138"/>
              <a:gd name="adj2" fmla="val 182114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线连接符 109">
            <a:extLst>
              <a:ext uri="{FF2B5EF4-FFF2-40B4-BE49-F238E27FC236}">
                <a16:creationId xmlns:a16="http://schemas.microsoft.com/office/drawing/2014/main" xmlns="" id="{8CA49AC0-A340-7F4D-8B6A-02E360F20F18}"/>
              </a:ext>
            </a:extLst>
          </p:cNvPr>
          <p:cNvCxnSpPr>
            <a:cxnSpLocks/>
            <a:stCxn id="56" idx="3"/>
            <a:endCxn id="53" idx="3"/>
          </p:cNvCxnSpPr>
          <p:nvPr/>
        </p:nvCxnSpPr>
        <p:spPr>
          <a:xfrm flipH="1" flipV="1">
            <a:off x="6215919" y="3721439"/>
            <a:ext cx="1108354" cy="1063959"/>
          </a:xfrm>
          <a:prstGeom prst="curvedConnector3">
            <a:avLst>
              <a:gd name="adj1" fmla="val -20625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8788D449-949C-4C4D-8F81-E91BE84F936B}"/>
              </a:ext>
            </a:extLst>
          </p:cNvPr>
          <p:cNvGrpSpPr/>
          <p:nvPr/>
        </p:nvGrpSpPr>
        <p:grpSpPr>
          <a:xfrm>
            <a:off x="4902848" y="3098046"/>
            <a:ext cx="1994345" cy="400110"/>
            <a:chOff x="2864412" y="3179775"/>
            <a:chExt cx="1994345" cy="400110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8561AB7E-9146-674E-8BD0-D60F7ADBD68E}"/>
                </a:ext>
              </a:extLst>
            </p:cNvPr>
            <p:cNvSpPr txBox="1"/>
            <p:nvPr/>
          </p:nvSpPr>
          <p:spPr>
            <a:xfrm>
              <a:off x="3908357" y="3179775"/>
              <a:ext cx="9504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     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574AF5A7-9693-9049-B2BC-96261DFC5827}"/>
                </a:ext>
              </a:extLst>
            </p:cNvPr>
            <p:cNvSpPr txBox="1"/>
            <p:nvPr/>
          </p:nvSpPr>
          <p:spPr>
            <a:xfrm>
              <a:off x="2864412" y="3179775"/>
              <a:ext cx="101155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0.1024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061A6D2E-C9F0-5946-8241-F8B14C2F97E0}"/>
              </a:ext>
            </a:extLst>
          </p:cNvPr>
          <p:cNvGrpSpPr/>
          <p:nvPr/>
        </p:nvGrpSpPr>
        <p:grpSpPr>
          <a:xfrm>
            <a:off x="4112984" y="5132329"/>
            <a:ext cx="1577705" cy="400110"/>
            <a:chOff x="3335968" y="3179775"/>
            <a:chExt cx="1577705" cy="400110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5F545A90-6F1B-884B-A005-687D245E1BCE}"/>
                </a:ext>
              </a:extLst>
            </p:cNvPr>
            <p:cNvSpPr txBox="1"/>
            <p:nvPr/>
          </p:nvSpPr>
          <p:spPr>
            <a:xfrm>
              <a:off x="3908358" y="3179775"/>
              <a:ext cx="10053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0.4096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1152BF71-9BB1-9644-88C4-E3A2C44CFA29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1FCCD3D9-5C26-1244-B3A2-3F58566D89ED}"/>
              </a:ext>
            </a:extLst>
          </p:cNvPr>
          <p:cNvGrpSpPr/>
          <p:nvPr/>
        </p:nvGrpSpPr>
        <p:grpSpPr>
          <a:xfrm>
            <a:off x="3501630" y="5132373"/>
            <a:ext cx="2177105" cy="400110"/>
            <a:chOff x="2725408" y="3179775"/>
            <a:chExt cx="2177105" cy="400110"/>
          </a:xfrm>
        </p:grpSpPr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xmlns="" id="{4AC9C212-75E1-0949-A7C9-EFC6DD44E1E1}"/>
                </a:ext>
              </a:extLst>
            </p:cNvPr>
            <p:cNvSpPr txBox="1"/>
            <p:nvPr/>
          </p:nvSpPr>
          <p:spPr>
            <a:xfrm>
              <a:off x="3908358" y="3179775"/>
              <a:ext cx="99415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="" id="{8753D759-E07E-7F48-8F74-7988D1F1BABC}"/>
                </a:ext>
              </a:extLst>
            </p:cNvPr>
            <p:cNvSpPr txBox="1"/>
            <p:nvPr/>
          </p:nvSpPr>
          <p:spPr>
            <a:xfrm>
              <a:off x="2725408" y="3179775"/>
              <a:ext cx="11544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0.08192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CFB183BB-F9F2-C448-BE13-1F9B2E7E1A4C}"/>
              </a:ext>
            </a:extLst>
          </p:cNvPr>
          <p:cNvGrpSpPr/>
          <p:nvPr/>
        </p:nvGrpSpPr>
        <p:grpSpPr>
          <a:xfrm>
            <a:off x="6474116" y="5138485"/>
            <a:ext cx="1727660" cy="403200"/>
            <a:chOff x="3335968" y="3179775"/>
            <a:chExt cx="1727660" cy="403200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A6C43162-6441-2140-9748-6F366CDF429C}"/>
                </a:ext>
              </a:extLst>
            </p:cNvPr>
            <p:cNvSpPr txBox="1"/>
            <p:nvPr/>
          </p:nvSpPr>
          <p:spPr>
            <a:xfrm>
              <a:off x="3908358" y="3179775"/>
              <a:ext cx="1155270" cy="403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3334FF"/>
                  </a:solidFill>
                </a:rPr>
                <a:t>0.32768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="" id="{387031E6-EE82-F949-8329-B616A28BE901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F7189C1C-EA52-3A4F-A30E-74AEE33FD991}"/>
              </a:ext>
            </a:extLst>
          </p:cNvPr>
          <p:cNvGrpSpPr/>
          <p:nvPr/>
        </p:nvGrpSpPr>
        <p:grpSpPr>
          <a:xfrm>
            <a:off x="5860311" y="5140030"/>
            <a:ext cx="2341465" cy="400110"/>
            <a:chOff x="2720500" y="3179775"/>
            <a:chExt cx="2341465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85F55B13-0807-904A-A54A-D802CDAEBA37}"/>
                </a:ext>
              </a:extLst>
            </p:cNvPr>
            <p:cNvSpPr txBox="1"/>
            <p:nvPr/>
          </p:nvSpPr>
          <p:spPr>
            <a:xfrm>
              <a:off x="3908358" y="3179775"/>
              <a:ext cx="1153607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2D07626B-8F46-AC49-8264-8D771D447B2F}"/>
                </a:ext>
              </a:extLst>
            </p:cNvPr>
            <p:cNvSpPr txBox="1"/>
            <p:nvPr/>
          </p:nvSpPr>
          <p:spPr>
            <a:xfrm>
              <a:off x="2720500" y="3179775"/>
              <a:ext cx="115938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0.65536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D6DBF72C-D871-B744-8DD7-3FC5B3753B75}"/>
              </a:ext>
            </a:extLst>
          </p:cNvPr>
          <p:cNvGrpSpPr/>
          <p:nvPr/>
        </p:nvGrpSpPr>
        <p:grpSpPr>
          <a:xfrm>
            <a:off x="4839056" y="3099225"/>
            <a:ext cx="2398776" cy="400110"/>
            <a:chOff x="2794364" y="3179775"/>
            <a:chExt cx="2398776" cy="400110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xmlns="" id="{D072AEE9-E24E-0040-9932-1E911BF7C474}"/>
                </a:ext>
              </a:extLst>
            </p:cNvPr>
            <p:cNvSpPr txBox="1"/>
            <p:nvPr/>
          </p:nvSpPr>
          <p:spPr>
            <a:xfrm>
              <a:off x="3908358" y="3179775"/>
              <a:ext cx="1284782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0.262144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xmlns="" id="{8CCA120C-EC0C-1B48-8093-D99AAF6CD67C}"/>
                </a:ext>
              </a:extLst>
            </p:cNvPr>
            <p:cNvSpPr txBox="1"/>
            <p:nvPr/>
          </p:nvSpPr>
          <p:spPr>
            <a:xfrm>
              <a:off x="2794364" y="3179775"/>
              <a:ext cx="108160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0.1024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9A7CF29-CF82-EC42-B746-D124E2C4F241}"/>
              </a:ext>
            </a:extLst>
          </p:cNvPr>
          <p:cNvGrpSpPr/>
          <p:nvPr/>
        </p:nvGrpSpPr>
        <p:grpSpPr>
          <a:xfrm>
            <a:off x="4455533" y="3552338"/>
            <a:ext cx="2844912" cy="1502930"/>
            <a:chOff x="626640" y="3113148"/>
            <a:chExt cx="2844912" cy="150293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D4C27976-0BC0-0145-B4BC-F09EE68F9835}"/>
                </a:ext>
              </a:extLst>
            </p:cNvPr>
            <p:cNvGrpSpPr/>
            <p:nvPr/>
          </p:nvGrpSpPr>
          <p:grpSpPr>
            <a:xfrm>
              <a:off x="708603" y="3113148"/>
              <a:ext cx="2665983" cy="1502930"/>
              <a:chOff x="708603" y="3113148"/>
              <a:chExt cx="2665983" cy="1502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椭圆 4">
                    <a:extLst>
                      <a:ext uri="{FF2B5EF4-FFF2-40B4-BE49-F238E27FC236}">
                        <a16:creationId xmlns:a16="http://schemas.microsoft.com/office/drawing/2014/main" xmlns="" id="{6B131476-7301-BE43-865E-331EDD7031A6}"/>
                      </a:ext>
                    </a:extLst>
                  </p:cNvPr>
                  <p:cNvSpPr/>
                  <p:nvPr/>
                </p:nvSpPr>
                <p:spPr>
                  <a:xfrm>
                    <a:off x="1863159" y="3113148"/>
                    <a:ext cx="432000" cy="432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zh-CN" altLang="en-US" sz="4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椭圆 4">
                    <a:extLst>
                      <a:ext uri="{FF2B5EF4-FFF2-40B4-BE49-F238E27FC236}">
                        <a16:creationId xmlns:a16="http://schemas.microsoft.com/office/drawing/2014/main" id="{6B131476-7301-BE43-865E-331EDD7031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3159" y="3113148"/>
                    <a:ext cx="432000" cy="4320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B6A0EF63-02C4-B543-97A7-6A3EE8E19B06}"/>
                  </a:ext>
                </a:extLst>
              </p:cNvPr>
              <p:cNvSpPr/>
              <p:nvPr/>
            </p:nvSpPr>
            <p:spPr>
              <a:xfrm>
                <a:off x="708603" y="4184078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直线箭头连接符 6">
                <a:extLst>
                  <a:ext uri="{FF2B5EF4-FFF2-40B4-BE49-F238E27FC236}">
                    <a16:creationId xmlns:a16="http://schemas.microsoft.com/office/drawing/2014/main" xmlns="" id="{BD821ECF-7F50-4642-8A81-2DD721130F25}"/>
                  </a:ext>
                </a:extLst>
              </p:cNvPr>
              <p:cNvCxnSpPr>
                <a:cxnSpLocks/>
                <a:stCxn id="5" idx="3"/>
                <a:endCxn id="6" idx="0"/>
              </p:cNvCxnSpPr>
              <p:nvPr/>
            </p:nvCxnSpPr>
            <p:spPr>
              <a:xfrm flipH="1">
                <a:off x="924603" y="3481883"/>
                <a:ext cx="1001821" cy="702195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3DF5B9AC-CE25-6C4B-AE78-861464CE7BB3}"/>
                  </a:ext>
                </a:extLst>
              </p:cNvPr>
              <p:cNvSpPr/>
              <p:nvPr/>
            </p:nvSpPr>
            <p:spPr>
              <a:xfrm>
                <a:off x="2942586" y="4184078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xmlns="" id="{D30BD9E2-A5F0-D74C-8379-2023A24295E9}"/>
                  </a:ext>
                </a:extLst>
              </p:cNvPr>
              <p:cNvCxnSpPr>
                <a:cxnSpLocks/>
                <a:stCxn id="6" idx="6"/>
                <a:endCxn id="8" idx="2"/>
              </p:cNvCxnSpPr>
              <p:nvPr/>
            </p:nvCxnSpPr>
            <p:spPr>
              <a:xfrm>
                <a:off x="1140603" y="4400078"/>
                <a:ext cx="1801983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xmlns="" id="{394EDFCE-A9BB-CF46-928C-DA6EBD64AC9B}"/>
                  </a:ext>
                </a:extLst>
              </p:cNvPr>
              <p:cNvCxnSpPr>
                <a:cxnSpLocks/>
                <a:stCxn id="8" idx="0"/>
                <a:endCxn id="5" idx="5"/>
              </p:cNvCxnSpPr>
              <p:nvPr/>
            </p:nvCxnSpPr>
            <p:spPr>
              <a:xfrm flipH="1" flipV="1">
                <a:off x="2231894" y="3481883"/>
                <a:ext cx="926692" cy="702195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xmlns="" id="{3B85C5DF-B5C6-974B-AE10-3536C11CD51B}"/>
                    </a:ext>
                  </a:extLst>
                </p:cNvPr>
                <p:cNvSpPr txBox="1"/>
                <p:nvPr/>
              </p:nvSpPr>
              <p:spPr>
                <a:xfrm>
                  <a:off x="2858548" y="406556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B85C5DF-B5C6-974B-AE10-3536C11CD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548" y="4065560"/>
                  <a:ext cx="613004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xmlns="" id="{80F43B15-22A8-8347-946E-5EBF2C0A6649}"/>
                    </a:ext>
                  </a:extLst>
                </p:cNvPr>
                <p:cNvSpPr txBox="1"/>
                <p:nvPr/>
              </p:nvSpPr>
              <p:spPr>
                <a:xfrm>
                  <a:off x="626640" y="4074973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80F43B15-22A8-8347-946E-5EBF2C0A6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40" y="4074973"/>
                  <a:ext cx="61300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FE9EE942-23C5-6B4E-BC0F-F49BB924C03B}"/>
              </a:ext>
            </a:extLst>
          </p:cNvPr>
          <p:cNvGrpSpPr/>
          <p:nvPr/>
        </p:nvGrpSpPr>
        <p:grpSpPr>
          <a:xfrm>
            <a:off x="582940" y="3019230"/>
            <a:ext cx="2629749" cy="2509483"/>
            <a:chOff x="4204246" y="3614133"/>
            <a:chExt cx="2629749" cy="2509483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xmlns="" id="{EE1B4152-58B3-6B45-AE72-68A6EB7C8154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35" name="组合 134">
                <a:extLst>
                  <a:ext uri="{FF2B5EF4-FFF2-40B4-BE49-F238E27FC236}">
                    <a16:creationId xmlns:a16="http://schemas.microsoft.com/office/drawing/2014/main" xmlns="" id="{BECEB989-736C-2F47-AD01-EF7F2EF33EF0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8" name="椭圆 137">
                      <a:extLst>
                        <a:ext uri="{FF2B5EF4-FFF2-40B4-BE49-F238E27FC236}">
                          <a16:creationId xmlns:a16="http://schemas.microsoft.com/office/drawing/2014/main" xmlns="" id="{635DB566-E58D-8C41-BBA6-DB80516402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xmlns="" id="{82AA702A-AAC8-0649-BADA-344810B7F796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直线箭头连接符 139">
                  <a:extLst>
                    <a:ext uri="{FF2B5EF4-FFF2-40B4-BE49-F238E27FC236}">
                      <a16:creationId xmlns:a16="http://schemas.microsoft.com/office/drawing/2014/main" xmlns="" id="{4D492083-75CE-8A4F-82D1-147E8B16E53E}"/>
                    </a:ext>
                  </a:extLst>
                </p:cNvPr>
                <p:cNvCxnSpPr>
                  <a:cxnSpLocks/>
                  <a:stCxn id="138" idx="3"/>
                  <a:endCxn id="139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41" name="椭圆 140">
                  <a:extLst>
                    <a:ext uri="{FF2B5EF4-FFF2-40B4-BE49-F238E27FC236}">
                      <a16:creationId xmlns:a16="http://schemas.microsoft.com/office/drawing/2014/main" xmlns="" id="{9D4A840C-FE33-7644-A309-4E4CC2C9A01A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直线箭头连接符 141">
                  <a:extLst>
                    <a:ext uri="{FF2B5EF4-FFF2-40B4-BE49-F238E27FC236}">
                      <a16:creationId xmlns:a16="http://schemas.microsoft.com/office/drawing/2014/main" xmlns="" id="{6FEABEAF-BF2F-2C4C-9165-9AFA79DD3DEE}"/>
                    </a:ext>
                  </a:extLst>
                </p:cNvPr>
                <p:cNvCxnSpPr>
                  <a:cxnSpLocks/>
                  <a:stCxn id="139" idx="6"/>
                  <a:endCxn id="141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43" name="直线箭头连接符 142">
                  <a:extLst>
                    <a:ext uri="{FF2B5EF4-FFF2-40B4-BE49-F238E27FC236}">
                      <a16:creationId xmlns:a16="http://schemas.microsoft.com/office/drawing/2014/main" xmlns="" id="{17811C50-DF54-BB41-BEDF-74B6264F5041}"/>
                    </a:ext>
                  </a:extLst>
                </p:cNvPr>
                <p:cNvCxnSpPr>
                  <a:cxnSpLocks/>
                  <a:stCxn id="141" idx="0"/>
                  <a:endCxn id="138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文本框 135">
                    <a:extLst>
                      <a:ext uri="{FF2B5EF4-FFF2-40B4-BE49-F238E27FC236}">
                        <a16:creationId xmlns:a16="http://schemas.microsoft.com/office/drawing/2014/main" xmlns="" id="{43707473-5158-754C-B41D-72B7BB159C4E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文本框 136">
                    <a:extLst>
                      <a:ext uri="{FF2B5EF4-FFF2-40B4-BE49-F238E27FC236}">
                        <a16:creationId xmlns:a16="http://schemas.microsoft.com/office/drawing/2014/main" xmlns="" id="{F25C1AE7-5C10-7848-A74B-CA960AAC2C0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xmlns="" id="{6973507C-B0B8-AF4F-85E8-2863490D92FD}"/>
                </a:ext>
              </a:extLst>
            </p:cNvPr>
            <p:cNvGrpSpPr/>
            <p:nvPr/>
          </p:nvGrpSpPr>
          <p:grpSpPr>
            <a:xfrm>
              <a:off x="4987574" y="3614133"/>
              <a:ext cx="1467336" cy="400110"/>
              <a:chOff x="3335968" y="3179775"/>
              <a:chExt cx="1467336" cy="400110"/>
            </a:xfrm>
          </p:grpSpPr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xmlns="" id="{4A172E52-B417-314B-AE57-CD8D921C746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894946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0.512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xmlns="" id="{F050BF48-D787-A143-AC64-86AC1348A8B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xmlns="" id="{E2CF1E16-B4F2-A04E-9972-0036C988CC5A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xmlns="" id="{174988BF-1CF8-464D-8DDB-4F46622E7CF4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xmlns="" id="{DB3041FF-1EF9-B446-A1BE-F924C05477DA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xmlns="" id="{70D4E4C9-18E0-A542-B009-6ECB27BC6CE6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xmlns="" id="{352E0CD0-44D6-5A43-A39F-531E5964595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xmlns="" id="{62FE09B1-3439-0C4D-8415-C5B530DC1916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sp>
        <p:nvSpPr>
          <p:cNvPr id="144" name="圆角矩形标注 143">
            <a:extLst>
              <a:ext uri="{FF2B5EF4-FFF2-40B4-BE49-F238E27FC236}">
                <a16:creationId xmlns:a16="http://schemas.microsoft.com/office/drawing/2014/main" xmlns="" id="{0C7C2C9B-3843-C045-8AAF-2945BD45AA7F}"/>
              </a:ext>
            </a:extLst>
          </p:cNvPr>
          <p:cNvSpPr/>
          <p:nvPr/>
        </p:nvSpPr>
        <p:spPr>
          <a:xfrm>
            <a:off x="8542862" y="4024488"/>
            <a:ext cx="3203196" cy="1472737"/>
          </a:xfrm>
          <a:prstGeom prst="wedgeRoundRectCallout">
            <a:avLst>
              <a:gd name="adj1" fmla="val -76030"/>
              <a:gd name="adj2" fmla="val -258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rgbClr val="C00000"/>
                </a:solidFill>
              </a:rPr>
              <a:t>The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mechanism of</a:t>
            </a:r>
            <a:r>
              <a:rPr kumimoji="1" lang="en-US" altLang="zh-CN" dirty="0">
                <a:solidFill>
                  <a:srgbClr val="C00000"/>
                </a:solidFill>
              </a:rPr>
              <a:t> push operations </a:t>
            </a:r>
            <a:r>
              <a:rPr kumimoji="1" lang="en-US" altLang="zh-CN" dirty="0">
                <a:solidFill>
                  <a:schemeClr val="tx1"/>
                </a:solidFill>
              </a:rPr>
              <a:t>in the second case are </a:t>
            </a:r>
            <a:r>
              <a:rPr kumimoji="1" lang="en-US" altLang="zh-CN" dirty="0">
                <a:solidFill>
                  <a:srgbClr val="C00000"/>
                </a:solidFill>
              </a:rPr>
              <a:t>the same</a:t>
            </a:r>
            <a:r>
              <a:rPr kumimoji="1" lang="en-US" altLang="zh-CN" dirty="0">
                <a:solidFill>
                  <a:schemeClr val="tx1"/>
                </a:solidFill>
              </a:rPr>
              <a:t> as that in the first case.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圆角矩形标注 144">
                <a:extLst>
                  <a:ext uri="{FF2B5EF4-FFF2-40B4-BE49-F238E27FC236}">
                    <a16:creationId xmlns:a16="http://schemas.microsoft.com/office/drawing/2014/main" xmlns="" id="{AC9AB2CC-0B05-664B-906A-901D8AA47DDC}"/>
                  </a:ext>
                </a:extLst>
              </p:cNvPr>
              <p:cNvSpPr/>
              <p:nvPr/>
            </p:nvSpPr>
            <p:spPr>
              <a:xfrm>
                <a:off x="7454205" y="5891682"/>
                <a:ext cx="3233042" cy="878936"/>
              </a:xfrm>
              <a:prstGeom prst="wedgeRoundRectCallout">
                <a:avLst>
                  <a:gd name="adj1" fmla="val 37571"/>
                  <a:gd name="adj2" fmla="val -77442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b="1" dirty="0">
                    <a:solidFill>
                      <a:schemeClr val="tx1"/>
                    </a:solidFill>
                  </a:rPr>
                  <a:t>Theorem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: those results could be obtained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directly using the previous results in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time.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5" name="圆角矩形标注 144">
                <a:extLst>
                  <a:ext uri="{FF2B5EF4-FFF2-40B4-BE49-F238E27FC236}">
                    <a16:creationId xmlns:a16="http://schemas.microsoft.com/office/drawing/2014/main" id="{AC9AB2CC-0B05-664B-906A-901D8AA47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205" y="5891682"/>
                <a:ext cx="3233042" cy="878936"/>
              </a:xfrm>
              <a:prstGeom prst="wedgeRoundRectCallout">
                <a:avLst>
                  <a:gd name="adj1" fmla="val 37571"/>
                  <a:gd name="adj2" fmla="val -77442"/>
                  <a:gd name="adj3" fmla="val 16667"/>
                </a:avLst>
              </a:prstGeom>
              <a:blipFill>
                <a:blip r:embed="rId10"/>
                <a:stretch>
                  <a:fillRect r="-778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4707580F-BF46-7B45-BBDF-8BD7EF5FA39B}"/>
              </a:ext>
            </a:extLst>
          </p:cNvPr>
          <p:cNvGrpSpPr/>
          <p:nvPr/>
        </p:nvGrpSpPr>
        <p:grpSpPr>
          <a:xfrm>
            <a:off x="4464204" y="4521501"/>
            <a:ext cx="613004" cy="528587"/>
            <a:chOff x="8313920" y="4895050"/>
            <a:chExt cx="613004" cy="528587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3A841AB9-33EA-D548-BA17-1D2552502027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xmlns="" id="{3F412EB1-59BD-654D-86AD-C03829603C84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F412EB1-59BD-654D-86AD-C03829603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30DE1A1-14B6-2C4C-B5FF-A536998295E1}"/>
              </a:ext>
            </a:extLst>
          </p:cNvPr>
          <p:cNvGrpSpPr/>
          <p:nvPr/>
        </p:nvGrpSpPr>
        <p:grpSpPr>
          <a:xfrm>
            <a:off x="4455533" y="4540573"/>
            <a:ext cx="613004" cy="523220"/>
            <a:chOff x="8299871" y="4913042"/>
            <a:chExt cx="613004" cy="52322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9C21B560-3ED8-5F44-8267-42C9F999D748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xmlns="" id="{24C2CBDC-7E79-0C49-A6A6-1899A6B182E2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4C2CBDC-7E79-0C49-A6A6-1899A6B1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FA8A6D46-6152-C74F-917B-472427AB39BD}"/>
              </a:ext>
            </a:extLst>
          </p:cNvPr>
          <p:cNvGrpSpPr/>
          <p:nvPr/>
        </p:nvGrpSpPr>
        <p:grpSpPr>
          <a:xfrm>
            <a:off x="6711269" y="4523788"/>
            <a:ext cx="613004" cy="528587"/>
            <a:chOff x="8313920" y="4895050"/>
            <a:chExt cx="613004" cy="528587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C5295CF1-A82D-1049-BD0D-141B56DBACBB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xmlns="" id="{4829B1D8-7BAB-5147-B84C-EF6807FE9861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829B1D8-7BAB-5147-B84C-EF6807FE9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56FDB4FD-9F0D-8C40-B189-263ED5193813}"/>
              </a:ext>
            </a:extLst>
          </p:cNvPr>
          <p:cNvGrpSpPr/>
          <p:nvPr/>
        </p:nvGrpSpPr>
        <p:grpSpPr>
          <a:xfrm>
            <a:off x="5602915" y="3459829"/>
            <a:ext cx="613004" cy="523220"/>
            <a:chOff x="8299871" y="4913042"/>
            <a:chExt cx="613004" cy="52322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788C429-A14D-7243-B68B-B1335D9D0BA0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xmlns="" id="{0C4983AA-A699-CF4E-A809-EDA4FB2EB3B8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0C4983AA-A699-CF4E-A809-EDA4FB2EB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82282EFA-0B1E-5144-BCBC-D7E84062731F}"/>
              </a:ext>
            </a:extLst>
          </p:cNvPr>
          <p:cNvSpPr/>
          <p:nvPr/>
        </p:nvSpPr>
        <p:spPr>
          <a:xfrm>
            <a:off x="26894" y="26894"/>
            <a:ext cx="3940812" cy="736655"/>
          </a:xfrm>
          <a:prstGeom prst="rect">
            <a:avLst/>
          </a:prstGeom>
          <a:solidFill>
            <a:srgbClr val="C38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Addressing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BB3E02A2-5367-5245-88E8-ACFFAFD2B2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82386" y="1032245"/>
            <a:ext cx="2382994" cy="2039987"/>
          </a:xfrm>
          <a:prstGeom prst="rect">
            <a:avLst/>
          </a:prstGeom>
        </p:spPr>
      </p:pic>
      <p:sp>
        <p:nvSpPr>
          <p:cNvPr id="82" name="圆角矩形标注 81">
            <a:extLst>
              <a:ext uri="{FF2B5EF4-FFF2-40B4-BE49-F238E27FC236}">
                <a16:creationId xmlns:a16="http://schemas.microsoft.com/office/drawing/2014/main" xmlns="" id="{77C17573-3E50-F347-9118-66C973B0FE80}"/>
              </a:ext>
            </a:extLst>
          </p:cNvPr>
          <p:cNvSpPr/>
          <p:nvPr/>
        </p:nvSpPr>
        <p:spPr>
          <a:xfrm>
            <a:off x="5891730" y="35418"/>
            <a:ext cx="2564821" cy="822664"/>
          </a:xfrm>
          <a:prstGeom prst="wedgeRoundRectCallout">
            <a:avLst>
              <a:gd name="adj1" fmla="val 69485"/>
              <a:gd name="adj2" fmla="val 6357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The </a:t>
            </a:r>
            <a:r>
              <a:rPr lang="en-US" altLang="zh-CN" sz="2000" b="1" dirty="0">
                <a:solidFill>
                  <a:srgbClr val="C00000"/>
                </a:solidFill>
              </a:rPr>
              <a:t>First</a:t>
            </a:r>
            <a:r>
              <a:rPr lang="en-US" altLang="zh-CN" sz="2000" dirty="0">
                <a:solidFill>
                  <a:schemeClr val="tx1"/>
                </a:solidFill>
              </a:rPr>
              <a:t> Case with initial residue 1.0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B3F9D2E5-8CE6-A74B-AE7C-CE58ECFB7A0F}"/>
              </a:ext>
            </a:extLst>
          </p:cNvPr>
          <p:cNvSpPr txBox="1"/>
          <p:nvPr/>
        </p:nvSpPr>
        <p:spPr>
          <a:xfrm>
            <a:off x="404875" y="6070395"/>
            <a:ext cx="558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rgbClr val="1F7B00"/>
                </a:solidFill>
              </a:rPr>
              <a:t>Reserve</a:t>
            </a:r>
            <a:r>
              <a:rPr kumimoji="1" lang="en-US" altLang="zh-CN" dirty="0">
                <a:solidFill>
                  <a:srgbClr val="0D14FF"/>
                </a:solidFill>
              </a:rPr>
              <a:t> </a:t>
            </a:r>
            <a:r>
              <a:rPr kumimoji="1" lang="en-US" altLang="zh-CN" dirty="0"/>
              <a:t>of each node is highlighted in </a:t>
            </a:r>
            <a:r>
              <a:rPr kumimoji="1" lang="en-US" altLang="zh-CN" b="1" dirty="0">
                <a:solidFill>
                  <a:srgbClr val="1F7B00"/>
                </a:solidFill>
              </a:rPr>
              <a:t>Green</a:t>
            </a:r>
            <a:r>
              <a:rPr kumimoji="1" lang="en-US" altLang="zh-CN" dirty="0">
                <a:solidFill>
                  <a:srgbClr val="0D14F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3334FF"/>
                </a:solidFill>
                <a:ea typeface="Times" charset="0"/>
                <a:cs typeface="Times" charset="0"/>
              </a:rPr>
              <a:t>Residue</a:t>
            </a:r>
            <a:r>
              <a:rPr lang="en-US" altLang="zh-CN" dirty="0">
                <a:ea typeface="Times" charset="0"/>
                <a:cs typeface="Times" charset="0"/>
              </a:rPr>
              <a:t> of each node is highlighted in </a:t>
            </a:r>
            <a:r>
              <a:rPr lang="en-US" altLang="zh-CN" b="1" dirty="0">
                <a:solidFill>
                  <a:srgbClr val="0D14FF"/>
                </a:solidFill>
                <a:ea typeface="Times" charset="0"/>
                <a:cs typeface="Times" charset="0"/>
              </a:rPr>
              <a:t>Blue</a:t>
            </a:r>
            <a:r>
              <a:rPr lang="en-US" altLang="zh-CN" dirty="0">
                <a:solidFill>
                  <a:srgbClr val="0D14FF"/>
                </a:solidFill>
                <a:ea typeface="Times" charset="0"/>
                <a:cs typeface="Times" charset="0"/>
              </a:rPr>
              <a:t>.</a:t>
            </a:r>
          </a:p>
        </p:txBody>
      </p:sp>
      <p:sp>
        <p:nvSpPr>
          <p:cNvPr id="99" name="圆角矩形标注 98">
            <a:extLst>
              <a:ext uri="{FF2B5EF4-FFF2-40B4-BE49-F238E27FC236}">
                <a16:creationId xmlns:a16="http://schemas.microsoft.com/office/drawing/2014/main" xmlns="" id="{9BB209B9-516B-5B43-BE2B-BCD31DBAB4E2}"/>
              </a:ext>
            </a:extLst>
          </p:cNvPr>
          <p:cNvSpPr/>
          <p:nvPr/>
        </p:nvSpPr>
        <p:spPr>
          <a:xfrm>
            <a:off x="1876520" y="5917014"/>
            <a:ext cx="2959799" cy="873797"/>
          </a:xfrm>
          <a:prstGeom prst="wedgeRoundRectCallout">
            <a:avLst>
              <a:gd name="adj1" fmla="val 48699"/>
              <a:gd name="adj2" fmla="val -8649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The </a:t>
            </a:r>
            <a:r>
              <a:rPr lang="en-US" altLang="zh-CN" sz="2000" b="1" dirty="0">
                <a:solidFill>
                  <a:srgbClr val="C00000"/>
                </a:solidFill>
              </a:rPr>
              <a:t>Second</a:t>
            </a:r>
            <a:r>
              <a:rPr lang="en-US" altLang="zh-CN" sz="2000" dirty="0">
                <a:solidFill>
                  <a:schemeClr val="tx1"/>
                </a:solidFill>
              </a:rPr>
              <a:t> Case with initial residue 0.512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圆角矩形标注 100">
                <a:extLst>
                  <a:ext uri="{FF2B5EF4-FFF2-40B4-BE49-F238E27FC236}">
                    <a16:creationId xmlns:a16="http://schemas.microsoft.com/office/drawing/2014/main" xmlns="" id="{F3947222-A305-3643-98EC-20C14E1A91FF}"/>
                  </a:ext>
                </a:extLst>
              </p:cNvPr>
              <p:cNvSpPr/>
              <p:nvPr/>
            </p:nvSpPr>
            <p:spPr>
              <a:xfrm>
                <a:off x="8265976" y="3183704"/>
                <a:ext cx="2857892" cy="719034"/>
              </a:xfrm>
              <a:prstGeom prst="wedgeRoundRectCallout">
                <a:avLst>
                  <a:gd name="adj1" fmla="val -85570"/>
                  <a:gd name="adj2" fmla="val -27113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The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obtains the residue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again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!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圆角矩形标注 100">
                <a:extLst>
                  <a:ext uri="{FF2B5EF4-FFF2-40B4-BE49-F238E27FC236}">
                    <a16:creationId xmlns:a16="http://schemas.microsoft.com/office/drawing/2014/main" id="{F3947222-A305-3643-98EC-20C14E1A9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976" y="3183704"/>
                <a:ext cx="2857892" cy="719034"/>
              </a:xfrm>
              <a:prstGeom prst="wedgeRoundRectCallout">
                <a:avLst>
                  <a:gd name="adj1" fmla="val -85570"/>
                  <a:gd name="adj2" fmla="val -27113"/>
                  <a:gd name="adj3" fmla="val 16667"/>
                </a:avLst>
              </a:prstGeom>
              <a:blipFill>
                <a:blip r:embed="rId16"/>
                <a:stretch>
                  <a:fillRect r="-1290" b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图片 105">
            <a:extLst>
              <a:ext uri="{FF2B5EF4-FFF2-40B4-BE49-F238E27FC236}">
                <a16:creationId xmlns:a16="http://schemas.microsoft.com/office/drawing/2014/main" xmlns="" id="{62D66C10-A406-CB4D-A352-10796C43EA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1756" y="1141849"/>
            <a:ext cx="2123186" cy="1905852"/>
          </a:xfrm>
          <a:prstGeom prst="rect">
            <a:avLst/>
          </a:prstGeom>
        </p:spPr>
      </p:pic>
      <p:sp>
        <p:nvSpPr>
          <p:cNvPr id="107" name="右箭头 106">
            <a:extLst>
              <a:ext uri="{FF2B5EF4-FFF2-40B4-BE49-F238E27FC236}">
                <a16:creationId xmlns:a16="http://schemas.microsoft.com/office/drawing/2014/main" xmlns="" id="{2DA10613-D764-F743-A9A4-0F0C90636BD3}"/>
              </a:ext>
            </a:extLst>
          </p:cNvPr>
          <p:cNvSpPr/>
          <p:nvPr/>
        </p:nvSpPr>
        <p:spPr>
          <a:xfrm>
            <a:off x="9477532" y="1741755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6D0CA25-71FE-2A40-89BE-8688902FB406}"/>
              </a:ext>
            </a:extLst>
          </p:cNvPr>
          <p:cNvSpPr/>
          <p:nvPr/>
        </p:nvSpPr>
        <p:spPr>
          <a:xfrm>
            <a:off x="7300445" y="1008462"/>
            <a:ext cx="4821884" cy="20761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8" name="右箭头 107">
            <a:extLst>
              <a:ext uri="{FF2B5EF4-FFF2-40B4-BE49-F238E27FC236}">
                <a16:creationId xmlns:a16="http://schemas.microsoft.com/office/drawing/2014/main" xmlns="" id="{6B7C8905-032E-AD40-96B1-4359E15B59F2}"/>
              </a:ext>
            </a:extLst>
          </p:cNvPr>
          <p:cNvSpPr/>
          <p:nvPr/>
        </p:nvSpPr>
        <p:spPr>
          <a:xfrm>
            <a:off x="3141541" y="3901598"/>
            <a:ext cx="820017" cy="409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14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99" grpId="0" animBg="1"/>
      <p:bldP spid="101" grpId="0" animBg="1"/>
      <p:bldP spid="10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F7A2E4FC-67E8-A643-AE76-42BCEACFF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078" y="999654"/>
                <a:ext cx="7379208" cy="1511786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zh-CN" dirty="0"/>
                  <a:t>Cutting-loop</a:t>
                </a:r>
              </a:p>
              <a:p>
                <a:pPr lvl="1"/>
                <a:r>
                  <a:rPr lang="en-US" altLang="zh-CN" b="1" dirty="0">
                    <a:solidFill>
                      <a:srgbClr val="C00000"/>
                    </a:solidFill>
                  </a:rPr>
                  <a:t>Perform</a:t>
                </a:r>
                <a:r>
                  <a:rPr lang="en-US" altLang="zh-CN" dirty="0"/>
                  <a:t> the push operation at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once</a:t>
                </a:r>
                <a:r>
                  <a:rPr lang="en-US" altLang="zh-CN" dirty="0"/>
                  <a:t> (initially) </a:t>
                </a:r>
              </a:p>
              <a:p>
                <a:pPr lvl="2"/>
                <a:r>
                  <a:rPr lang="en-US" altLang="zh-CN" dirty="0"/>
                  <a:t>Compute the "effect" of each additional push operation at node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without executing it</a:t>
                </a:r>
                <a:endParaRPr lang="en-US" altLang="zh-CN" dirty="0">
                  <a:solidFill>
                    <a:srgbClr val="0D14FF"/>
                  </a:solidFill>
                  <a:ea typeface="Times" charset="0"/>
                  <a:cs typeface="Times" charset="0"/>
                </a:endParaRPr>
              </a:p>
              <a:p>
                <a:pPr lvl="1"/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A2E4FC-67E8-A643-AE76-42BCEACFF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078" y="999654"/>
                <a:ext cx="7379208" cy="1511786"/>
              </a:xfrm>
              <a:blipFill>
                <a:blip r:embed="rId3"/>
                <a:stretch>
                  <a:fillRect l="-1203" t="-5833" r="-1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67CFEAC-EBFC-4841-9B0E-5F9C1CE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39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圆角矩形标注 46">
                <a:extLst>
                  <a:ext uri="{FF2B5EF4-FFF2-40B4-BE49-F238E27FC236}">
                    <a16:creationId xmlns:a16="http://schemas.microsoft.com/office/drawing/2014/main" xmlns="" id="{EE98CD5A-E584-CA48-B79D-723E4BC55600}"/>
                  </a:ext>
                </a:extLst>
              </p:cNvPr>
              <p:cNvSpPr/>
              <p:nvPr/>
            </p:nvSpPr>
            <p:spPr>
              <a:xfrm>
                <a:off x="7701862" y="575073"/>
                <a:ext cx="2857892" cy="719034"/>
              </a:xfrm>
              <a:prstGeom prst="wedgeRoundRectCallout">
                <a:avLst>
                  <a:gd name="adj1" fmla="val -117992"/>
                  <a:gd name="adj2" fmla="val 242490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The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 obtains the residue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again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!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圆角矩形标注 46">
                <a:extLst>
                  <a:ext uri="{FF2B5EF4-FFF2-40B4-BE49-F238E27FC236}">
                    <a16:creationId xmlns:a16="http://schemas.microsoft.com/office/drawing/2014/main" id="{EE98CD5A-E584-CA48-B79D-723E4BC55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862" y="575073"/>
                <a:ext cx="2857892" cy="719034"/>
              </a:xfrm>
              <a:prstGeom prst="wedgeRoundRectCallout">
                <a:avLst>
                  <a:gd name="adj1" fmla="val -117992"/>
                  <a:gd name="adj2" fmla="val 242490"/>
                  <a:gd name="adj3" fmla="val 16667"/>
                </a:avLst>
              </a:prstGeom>
              <a:blipFill>
                <a:blip r:embed="rId4"/>
                <a:stretch>
                  <a:fillRect r="-1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5A0FAE28-AE8C-E54B-8537-A664E0892C15}"/>
              </a:ext>
            </a:extLst>
          </p:cNvPr>
          <p:cNvGrpSpPr/>
          <p:nvPr/>
        </p:nvGrpSpPr>
        <p:grpSpPr>
          <a:xfrm>
            <a:off x="3411705" y="2834772"/>
            <a:ext cx="2629749" cy="2509483"/>
            <a:chOff x="4204246" y="3614133"/>
            <a:chExt cx="2629749" cy="250948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A7CF29-CF82-EC42-B746-D124E2C4F241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D4C27976-0BC0-0145-B4BC-F09EE68F9835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xmlns="" id="{6B131476-7301-BE43-865E-331EDD703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椭圆 5">
                  <a:extLst>
                    <a:ext uri="{FF2B5EF4-FFF2-40B4-BE49-F238E27FC236}">
                      <a16:creationId xmlns:a16="http://schemas.microsoft.com/office/drawing/2014/main" xmlns="" id="{B6A0EF63-02C4-B543-97A7-6A3EE8E19B06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" name="直线箭头连接符 6">
                  <a:extLst>
                    <a:ext uri="{FF2B5EF4-FFF2-40B4-BE49-F238E27FC236}">
                      <a16:creationId xmlns:a16="http://schemas.microsoft.com/office/drawing/2014/main" xmlns="" id="{BD821ECF-7F50-4642-8A81-2DD721130F25}"/>
                    </a:ext>
                  </a:extLst>
                </p:cNvPr>
                <p:cNvCxnSpPr>
                  <a:cxnSpLocks/>
                  <a:stCxn id="5" idx="3"/>
                  <a:endCxn id="6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xmlns="" id="{3DF5B9AC-CE25-6C4B-AE78-861464CE7BB3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直线箭头连接符 8">
                  <a:extLst>
                    <a:ext uri="{FF2B5EF4-FFF2-40B4-BE49-F238E27FC236}">
                      <a16:creationId xmlns:a16="http://schemas.microsoft.com/office/drawing/2014/main" xmlns="" id="{D30BD9E2-A5F0-D74C-8379-2023A24295E9}"/>
                    </a:ext>
                  </a:extLst>
                </p:cNvPr>
                <p:cNvCxnSpPr>
                  <a:cxnSpLocks/>
                  <a:stCxn id="6" idx="6"/>
                  <a:endCxn id="8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0" name="直线箭头连接符 9">
                  <a:extLst>
                    <a:ext uri="{FF2B5EF4-FFF2-40B4-BE49-F238E27FC236}">
                      <a16:creationId xmlns:a16="http://schemas.microsoft.com/office/drawing/2014/main" xmlns="" id="{394EDFCE-A9BB-CF46-928C-DA6EBD64AC9B}"/>
                    </a:ext>
                  </a:extLst>
                </p:cNvPr>
                <p:cNvCxnSpPr>
                  <a:cxnSpLocks/>
                  <a:stCxn id="8" idx="0"/>
                  <a:endCxn id="5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xmlns="" id="{3B85C5DF-B5C6-974B-AE10-3536C11CD51B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xmlns="" id="{80F43B15-22A8-8347-946E-5EBF2C0A6649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D6DBF72C-D871-B744-8DD7-3FC5B3753B75}"/>
                </a:ext>
              </a:extLst>
            </p:cNvPr>
            <p:cNvGrpSpPr/>
            <p:nvPr/>
          </p:nvGrpSpPr>
          <p:grpSpPr>
            <a:xfrm>
              <a:off x="4987574" y="3614133"/>
              <a:ext cx="1116305" cy="400110"/>
              <a:chOff x="3335968" y="3179775"/>
              <a:chExt cx="1116305" cy="400110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D072AEE9-E24E-0040-9932-1E911BF7C474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xmlns="" id="{8CCA120C-EC0C-1B48-8093-D99AAF6CD67C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xmlns="" id="{06B09D14-0151-5D4C-BB48-947D1F93DC4D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xmlns="" id="{5939E342-344E-2B4E-A325-F1E83F8A055C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="" id="{3A9D44CB-779D-2A44-A2F6-B9F2ED7729E6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xmlns="" id="{37E8B06A-531E-D641-BDBF-3CA18CCB3607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xmlns="" id="{F6A214BE-4080-D141-9CE1-C791927699AE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xmlns="" id="{BD484A66-2A31-2E4B-A014-796521AC8312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p:cxnSp>
        <p:nvCxnSpPr>
          <p:cNvPr id="83" name="曲线连接符 82">
            <a:extLst>
              <a:ext uri="{FF2B5EF4-FFF2-40B4-BE49-F238E27FC236}">
                <a16:creationId xmlns:a16="http://schemas.microsoft.com/office/drawing/2014/main" xmlns="" id="{2E1CD44F-13C5-9F40-91BC-1C76B8BE8FBA}"/>
              </a:ext>
            </a:extLst>
          </p:cNvPr>
          <p:cNvCxnSpPr>
            <a:cxnSpLocks/>
            <a:stCxn id="53" idx="1"/>
            <a:endCxn id="40" idx="1"/>
          </p:cNvCxnSpPr>
          <p:nvPr/>
        </p:nvCxnSpPr>
        <p:spPr>
          <a:xfrm rot="10800000" flipV="1">
            <a:off x="3709554" y="3534586"/>
            <a:ext cx="736297" cy="1062495"/>
          </a:xfrm>
          <a:prstGeom prst="curvedConnector3">
            <a:avLst>
              <a:gd name="adj1" fmla="val 131047"/>
            </a:avLst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8788D449-949C-4C4D-8F81-E91BE84F936B}"/>
              </a:ext>
            </a:extLst>
          </p:cNvPr>
          <p:cNvGrpSpPr/>
          <p:nvPr/>
        </p:nvGrpSpPr>
        <p:grpSpPr>
          <a:xfrm>
            <a:off x="4193076" y="2828522"/>
            <a:ext cx="1116305" cy="400110"/>
            <a:chOff x="3335968" y="3179775"/>
            <a:chExt cx="1116305" cy="400110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8561AB7E-9146-674E-8BD0-D60F7ADBD68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574AF5A7-9693-9049-B2BC-96261DFC5827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061A6D2E-C9F0-5946-8241-F8B14C2F97E0}"/>
              </a:ext>
            </a:extLst>
          </p:cNvPr>
          <p:cNvGrpSpPr/>
          <p:nvPr/>
        </p:nvGrpSpPr>
        <p:grpSpPr>
          <a:xfrm>
            <a:off x="3411705" y="4928095"/>
            <a:ext cx="1116305" cy="400110"/>
            <a:chOff x="3335968" y="3179775"/>
            <a:chExt cx="1116305" cy="400110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5F545A90-6F1B-884B-A005-687D245E1BCE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0.8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1152BF71-9BB1-9644-88C4-E3A2C44CFA29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1FCCD3D9-5C26-1244-B3A2-3F58566D89ED}"/>
              </a:ext>
            </a:extLst>
          </p:cNvPr>
          <p:cNvGrpSpPr/>
          <p:nvPr/>
        </p:nvGrpSpPr>
        <p:grpSpPr>
          <a:xfrm>
            <a:off x="3279550" y="4931610"/>
            <a:ext cx="1246551" cy="400110"/>
            <a:chOff x="3205722" y="3179775"/>
            <a:chExt cx="1246551" cy="400110"/>
          </a:xfrm>
        </p:grpSpPr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xmlns="" id="{4AC9C212-75E1-0949-A7C9-EFC6DD44E1E1}"/>
                </a:ext>
              </a:extLst>
            </p:cNvPr>
            <p:cNvSpPr txBox="1"/>
            <p:nvPr/>
          </p:nvSpPr>
          <p:spPr>
            <a:xfrm>
              <a:off x="390835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="" id="{8753D759-E07E-7F48-8F74-7988D1F1BABC}"/>
                </a:ext>
              </a:extLst>
            </p:cNvPr>
            <p:cNvSpPr txBox="1"/>
            <p:nvPr/>
          </p:nvSpPr>
          <p:spPr>
            <a:xfrm>
              <a:off x="3205722" y="3179775"/>
              <a:ext cx="67416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0.16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CFB183BB-F9F2-C448-BE13-1F9B2E7E1A4C}"/>
              </a:ext>
            </a:extLst>
          </p:cNvPr>
          <p:cNvGrpSpPr/>
          <p:nvPr/>
        </p:nvGrpSpPr>
        <p:grpSpPr>
          <a:xfrm>
            <a:off x="4921258" y="4944145"/>
            <a:ext cx="1273179" cy="400110"/>
            <a:chOff x="3335968" y="3179775"/>
            <a:chExt cx="1273179" cy="400110"/>
          </a:xfrm>
        </p:grpSpPr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A6C43162-6441-2140-9748-6F366CDF429C}"/>
                </a:ext>
              </a:extLst>
            </p:cNvPr>
            <p:cNvSpPr txBox="1"/>
            <p:nvPr/>
          </p:nvSpPr>
          <p:spPr>
            <a:xfrm>
              <a:off x="3908358" y="3179775"/>
              <a:ext cx="70078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0.64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="" id="{387031E6-EE82-F949-8329-B616A28BE901}"/>
                </a:ext>
              </a:extLst>
            </p:cNvPr>
            <p:cNvSpPr txBox="1"/>
            <p:nvPr/>
          </p:nvSpPr>
          <p:spPr>
            <a:xfrm>
              <a:off x="3335968" y="3179775"/>
              <a:ext cx="5439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xmlns="" id="{F7189C1C-EA52-3A4F-A30E-74AEE33FD991}"/>
              </a:ext>
            </a:extLst>
          </p:cNvPr>
          <p:cNvGrpSpPr/>
          <p:nvPr/>
        </p:nvGrpSpPr>
        <p:grpSpPr>
          <a:xfrm>
            <a:off x="4616458" y="4944313"/>
            <a:ext cx="1577979" cy="400110"/>
            <a:chOff x="3031168" y="3179775"/>
            <a:chExt cx="1577979" cy="400110"/>
          </a:xfrm>
        </p:grpSpPr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85F55B13-0807-904A-A54A-D802CDAEBA37}"/>
                </a:ext>
              </a:extLst>
            </p:cNvPr>
            <p:cNvSpPr txBox="1"/>
            <p:nvPr/>
          </p:nvSpPr>
          <p:spPr>
            <a:xfrm>
              <a:off x="3908358" y="3179775"/>
              <a:ext cx="70078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xmlns="" id="{2D07626B-8F46-AC49-8264-8D771D447B2F}"/>
                </a:ext>
              </a:extLst>
            </p:cNvPr>
            <p:cNvSpPr txBox="1"/>
            <p:nvPr/>
          </p:nvSpPr>
          <p:spPr>
            <a:xfrm>
              <a:off x="3031168" y="3179775"/>
              <a:ext cx="848715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0.128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3E2F3504-9618-5547-869B-82F4A947D5C1}"/>
              </a:ext>
            </a:extLst>
          </p:cNvPr>
          <p:cNvGrpSpPr/>
          <p:nvPr/>
        </p:nvGrpSpPr>
        <p:grpSpPr>
          <a:xfrm>
            <a:off x="4198951" y="2831145"/>
            <a:ext cx="1444614" cy="400110"/>
            <a:chOff x="3335968" y="3179775"/>
            <a:chExt cx="1444614" cy="400110"/>
          </a:xfrm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xmlns="" id="{FA7AA4E1-A4A9-524F-9ACE-FD0A883C92D0}"/>
                </a:ext>
              </a:extLst>
            </p:cNvPr>
            <p:cNvSpPr txBox="1"/>
            <p:nvPr/>
          </p:nvSpPr>
          <p:spPr>
            <a:xfrm>
              <a:off x="3908358" y="3179775"/>
              <a:ext cx="87222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0.512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xmlns="" id="{510F25C9-0D25-4847-8A62-DC489631DAEA}"/>
                </a:ext>
              </a:extLst>
            </p:cNvPr>
            <p:cNvSpPr txBox="1"/>
            <p:nvPr/>
          </p:nvSpPr>
          <p:spPr>
            <a:xfrm>
              <a:off x="3335968" y="3179775"/>
              <a:ext cx="54000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cxnSp>
        <p:nvCxnSpPr>
          <p:cNvPr id="105" name="曲线连接符 104">
            <a:extLst>
              <a:ext uri="{FF2B5EF4-FFF2-40B4-BE49-F238E27FC236}">
                <a16:creationId xmlns:a16="http://schemas.microsoft.com/office/drawing/2014/main" xmlns="" id="{2FEDC9BB-5C0B-9B49-9399-1CC163BC5C2D}"/>
              </a:ext>
            </a:extLst>
          </p:cNvPr>
          <p:cNvCxnSpPr>
            <a:cxnSpLocks/>
            <a:stCxn id="40" idx="3"/>
            <a:endCxn id="56" idx="0"/>
          </p:cNvCxnSpPr>
          <p:nvPr/>
        </p:nvCxnSpPr>
        <p:spPr>
          <a:xfrm flipV="1">
            <a:off x="4322557" y="4329705"/>
            <a:ext cx="1167634" cy="267377"/>
          </a:xfrm>
          <a:prstGeom prst="curvedConnector4">
            <a:avLst>
              <a:gd name="adj1" fmla="val 36875"/>
              <a:gd name="adj2" fmla="val 185497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曲线连接符 109">
            <a:extLst>
              <a:ext uri="{FF2B5EF4-FFF2-40B4-BE49-F238E27FC236}">
                <a16:creationId xmlns:a16="http://schemas.microsoft.com/office/drawing/2014/main" xmlns="" id="{8CA49AC0-A340-7F4D-8B6A-02E360F20F18}"/>
              </a:ext>
            </a:extLst>
          </p:cNvPr>
          <p:cNvCxnSpPr>
            <a:cxnSpLocks/>
            <a:stCxn id="56" idx="3"/>
            <a:endCxn id="53" idx="3"/>
          </p:cNvCxnSpPr>
          <p:nvPr/>
        </p:nvCxnSpPr>
        <p:spPr>
          <a:xfrm flipH="1" flipV="1">
            <a:off x="5058854" y="3534587"/>
            <a:ext cx="737839" cy="1056728"/>
          </a:xfrm>
          <a:prstGeom prst="curvedConnector3">
            <a:avLst>
              <a:gd name="adj1" fmla="val -30982"/>
            </a:avLst>
          </a:prstGeom>
          <a:ln w="19050">
            <a:solidFill>
              <a:srgbClr val="C0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56FDB4FD-9F0D-8C40-B189-263ED5193813}"/>
              </a:ext>
            </a:extLst>
          </p:cNvPr>
          <p:cNvGrpSpPr/>
          <p:nvPr/>
        </p:nvGrpSpPr>
        <p:grpSpPr>
          <a:xfrm>
            <a:off x="4445850" y="3272977"/>
            <a:ext cx="613004" cy="523220"/>
            <a:chOff x="8299871" y="4913042"/>
            <a:chExt cx="613004" cy="52322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E788C429-A14D-7243-B68B-B1335D9D0BA0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xmlns="" id="{0C4983AA-A699-CF4E-A809-EDA4FB2EB3B8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0C4983AA-A699-CF4E-A809-EDA4FB2EB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4707580F-BF46-7B45-BBDF-8BD7EF5FA39B}"/>
              </a:ext>
            </a:extLst>
          </p:cNvPr>
          <p:cNvGrpSpPr/>
          <p:nvPr/>
        </p:nvGrpSpPr>
        <p:grpSpPr>
          <a:xfrm>
            <a:off x="3716442" y="4306853"/>
            <a:ext cx="613004" cy="528587"/>
            <a:chOff x="8313920" y="4895050"/>
            <a:chExt cx="613004" cy="528587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xmlns="" id="{3A841AB9-33EA-D548-BA17-1D2552502027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xmlns="" id="{3F412EB1-59BD-654D-86AD-C03829603C84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F412EB1-59BD-654D-86AD-C03829603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930DE1A1-14B6-2C4C-B5FF-A536998295E1}"/>
              </a:ext>
            </a:extLst>
          </p:cNvPr>
          <p:cNvGrpSpPr/>
          <p:nvPr/>
        </p:nvGrpSpPr>
        <p:grpSpPr>
          <a:xfrm>
            <a:off x="3709553" y="4335472"/>
            <a:ext cx="613004" cy="523220"/>
            <a:chOff x="8299871" y="4913042"/>
            <a:chExt cx="613004" cy="523220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9C21B560-3ED8-5F44-8267-42C9F999D748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xmlns="" id="{24C2CBDC-7E79-0C49-A6A6-1899A6B182E2}"/>
                    </a:ext>
                  </a:extLst>
                </p:cNvPr>
                <p:cNvSpPr txBox="1"/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24C2CBDC-7E79-0C49-A6A6-1899A6B18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871" y="4913042"/>
                  <a:ext cx="613004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FA8A6D46-6152-C74F-917B-472427AB39BD}"/>
              </a:ext>
            </a:extLst>
          </p:cNvPr>
          <p:cNvGrpSpPr/>
          <p:nvPr/>
        </p:nvGrpSpPr>
        <p:grpSpPr>
          <a:xfrm>
            <a:off x="5183689" y="4329705"/>
            <a:ext cx="613004" cy="528587"/>
            <a:chOff x="8313920" y="4895050"/>
            <a:chExt cx="613004" cy="528587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xmlns="" id="{C5295CF1-A82D-1049-BD0D-141B56DBACBB}"/>
                </a:ext>
              </a:extLst>
            </p:cNvPr>
            <p:cNvSpPr/>
            <p:nvPr/>
          </p:nvSpPr>
          <p:spPr>
            <a:xfrm>
              <a:off x="8383379" y="4991637"/>
              <a:ext cx="432000" cy="43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xmlns="" id="{4829B1D8-7BAB-5147-B84C-EF6807FE9861}"/>
                    </a:ext>
                  </a:extLst>
                </p:cNvPr>
                <p:cNvSpPr txBox="1"/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829B1D8-7BAB-5147-B84C-EF6807FE9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920" y="4895050"/>
                  <a:ext cx="61300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" name="圆角矩形标注 173">
            <a:extLst>
              <a:ext uri="{FF2B5EF4-FFF2-40B4-BE49-F238E27FC236}">
                <a16:creationId xmlns:a16="http://schemas.microsoft.com/office/drawing/2014/main" xmlns="" id="{8A8C3CF6-ACC8-FC4C-B8DB-C0902198B5AC}"/>
              </a:ext>
            </a:extLst>
          </p:cNvPr>
          <p:cNvSpPr/>
          <p:nvPr/>
        </p:nvSpPr>
        <p:spPr>
          <a:xfrm>
            <a:off x="8295574" y="2214560"/>
            <a:ext cx="2857892" cy="719034"/>
          </a:xfrm>
          <a:prstGeom prst="wedgeRoundRectCallout">
            <a:avLst>
              <a:gd name="adj1" fmla="val -13046"/>
              <a:gd name="adj2" fmla="val -12545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The push operations starts from source node </a:t>
            </a:r>
            <a:r>
              <a:rPr kumimoji="1" lang="en-US" altLang="zh-CN" dirty="0">
                <a:solidFill>
                  <a:srgbClr val="C00000"/>
                </a:solidFill>
              </a:rPr>
              <a:t>again</a:t>
            </a:r>
            <a:r>
              <a:rPr kumimoji="1" lang="en-US" altLang="zh-CN" dirty="0">
                <a:solidFill>
                  <a:schemeClr val="tx1"/>
                </a:solidFill>
              </a:rPr>
              <a:t>!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xmlns="" id="{2469CED7-B813-8842-B955-45EA56599D41}"/>
              </a:ext>
            </a:extLst>
          </p:cNvPr>
          <p:cNvGrpSpPr/>
          <p:nvPr/>
        </p:nvGrpSpPr>
        <p:grpSpPr>
          <a:xfrm>
            <a:off x="253580" y="2789109"/>
            <a:ext cx="2629749" cy="2509483"/>
            <a:chOff x="4204246" y="3614133"/>
            <a:chExt cx="2629749" cy="2509483"/>
          </a:xfrm>
        </p:grpSpPr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xmlns="" id="{BC207530-D10C-AC4F-B3B8-44C57DFC83DF}"/>
                </a:ext>
              </a:extLst>
            </p:cNvPr>
            <p:cNvGrpSpPr/>
            <p:nvPr/>
          </p:nvGrpSpPr>
          <p:grpSpPr>
            <a:xfrm>
              <a:off x="4495204" y="4127766"/>
              <a:ext cx="2087141" cy="1504520"/>
              <a:chOff x="1116235" y="3129372"/>
              <a:chExt cx="2087141" cy="1504520"/>
            </a:xfrm>
          </p:grpSpPr>
          <p:grpSp>
            <p:nvGrpSpPr>
              <p:cNvPr id="186" name="组合 185">
                <a:extLst>
                  <a:ext uri="{FF2B5EF4-FFF2-40B4-BE49-F238E27FC236}">
                    <a16:creationId xmlns:a16="http://schemas.microsoft.com/office/drawing/2014/main" xmlns="" id="{351DD585-3527-4145-B3CD-C9336E5C5C4E}"/>
                  </a:ext>
                </a:extLst>
              </p:cNvPr>
              <p:cNvGrpSpPr/>
              <p:nvPr/>
            </p:nvGrpSpPr>
            <p:grpSpPr>
              <a:xfrm>
                <a:off x="1206737" y="3129372"/>
                <a:ext cx="1887024" cy="1504520"/>
                <a:chOff x="1206737" y="3129372"/>
                <a:chExt cx="1887024" cy="15045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9" name="椭圆 188">
                      <a:extLst>
                        <a:ext uri="{FF2B5EF4-FFF2-40B4-BE49-F238E27FC236}">
                          <a16:creationId xmlns:a16="http://schemas.microsoft.com/office/drawing/2014/main" xmlns="" id="{67F3A532-5782-E047-AEFD-C516A864D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kumimoji="1"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kumimoji="1" lang="zh-CN" alt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" name="椭圆 4">
                      <a:extLst>
                        <a:ext uri="{FF2B5EF4-FFF2-40B4-BE49-F238E27FC236}">
                          <a16:creationId xmlns:a16="http://schemas.microsoft.com/office/drawing/2014/main" id="{6B131476-7301-BE43-865E-331EDD7031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4249" y="3129372"/>
                      <a:ext cx="432000" cy="4320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0" name="椭圆 189">
                  <a:extLst>
                    <a:ext uri="{FF2B5EF4-FFF2-40B4-BE49-F238E27FC236}">
                      <a16:creationId xmlns:a16="http://schemas.microsoft.com/office/drawing/2014/main" xmlns="" id="{B3E5E95B-4B35-8745-844E-B5ED01D10874}"/>
                    </a:ext>
                  </a:extLst>
                </p:cNvPr>
                <p:cNvSpPr/>
                <p:nvPr/>
              </p:nvSpPr>
              <p:spPr>
                <a:xfrm>
                  <a:off x="1206737" y="418828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1" name="直线箭头连接符 190">
                  <a:extLst>
                    <a:ext uri="{FF2B5EF4-FFF2-40B4-BE49-F238E27FC236}">
                      <a16:creationId xmlns:a16="http://schemas.microsoft.com/office/drawing/2014/main" xmlns="" id="{7499B071-47C2-7C4A-BAFE-60FFB11B432C}"/>
                    </a:ext>
                  </a:extLst>
                </p:cNvPr>
                <p:cNvCxnSpPr>
                  <a:cxnSpLocks/>
                  <a:stCxn id="189" idx="3"/>
                  <a:endCxn id="190" idx="0"/>
                </p:cNvCxnSpPr>
                <p:nvPr/>
              </p:nvCxnSpPr>
              <p:spPr>
                <a:xfrm flipH="1">
                  <a:off x="1422737" y="3498107"/>
                  <a:ext cx="574777" cy="69017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xmlns="" id="{4FC1E204-F0CC-044B-B236-02BEA6127DF7}"/>
                    </a:ext>
                  </a:extLst>
                </p:cNvPr>
                <p:cNvSpPr/>
                <p:nvPr/>
              </p:nvSpPr>
              <p:spPr>
                <a:xfrm>
                  <a:off x="2661761" y="4201892"/>
                  <a:ext cx="432000" cy="432000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4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3" name="直线箭头连接符 192">
                  <a:extLst>
                    <a:ext uri="{FF2B5EF4-FFF2-40B4-BE49-F238E27FC236}">
                      <a16:creationId xmlns:a16="http://schemas.microsoft.com/office/drawing/2014/main" xmlns="" id="{21CA7E0B-CD24-7F4E-8F74-BA972D5C612E}"/>
                    </a:ext>
                  </a:extLst>
                </p:cNvPr>
                <p:cNvCxnSpPr>
                  <a:cxnSpLocks/>
                  <a:stCxn id="190" idx="6"/>
                  <a:endCxn id="192" idx="2"/>
                </p:cNvCxnSpPr>
                <p:nvPr/>
              </p:nvCxnSpPr>
              <p:spPr>
                <a:xfrm>
                  <a:off x="1638737" y="4404282"/>
                  <a:ext cx="1023024" cy="13610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194" name="直线箭头连接符 193">
                  <a:extLst>
                    <a:ext uri="{FF2B5EF4-FFF2-40B4-BE49-F238E27FC236}">
                      <a16:creationId xmlns:a16="http://schemas.microsoft.com/office/drawing/2014/main" xmlns="" id="{4FF0D81C-C661-E249-972D-DD5A04DCD8FB}"/>
                    </a:ext>
                  </a:extLst>
                </p:cNvPr>
                <p:cNvCxnSpPr>
                  <a:cxnSpLocks/>
                  <a:stCxn id="192" idx="0"/>
                  <a:endCxn id="189" idx="5"/>
                </p:cNvCxnSpPr>
                <p:nvPr/>
              </p:nvCxnSpPr>
              <p:spPr>
                <a:xfrm flipH="1" flipV="1">
                  <a:off x="2302984" y="3498107"/>
                  <a:ext cx="574777" cy="703785"/>
                </a:xfrm>
                <a:prstGeom prst="straightConnector1">
                  <a:avLst/>
                </a:prstGeom>
                <a:ln w="19050"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xmlns="" id="{81921645-2BC2-164C-BFBE-596999339A91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3B85C5DF-B5C6-974B-AE10-3536C11CD5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372" y="4110672"/>
                    <a:ext cx="6130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文本框 187">
                    <a:extLst>
                      <a:ext uri="{FF2B5EF4-FFF2-40B4-BE49-F238E27FC236}">
                        <a16:creationId xmlns:a16="http://schemas.microsoft.com/office/drawing/2014/main" xmlns="" id="{3B4C9B66-4B5B-8F4E-BAE1-1ACE6E3DE5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80F43B15-22A8-8347-946E-5EBF2C0A6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6235" y="4110672"/>
                    <a:ext cx="61300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xmlns="" id="{049E0734-878E-5644-BE57-BA591E75EA06}"/>
                </a:ext>
              </a:extLst>
            </p:cNvPr>
            <p:cNvGrpSpPr/>
            <p:nvPr/>
          </p:nvGrpSpPr>
          <p:grpSpPr>
            <a:xfrm>
              <a:off x="4987574" y="3614133"/>
              <a:ext cx="1116305" cy="400110"/>
              <a:chOff x="3335968" y="3179775"/>
              <a:chExt cx="1116305" cy="400110"/>
            </a:xfrm>
          </p:grpSpPr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xmlns="" id="{2A162747-3413-F946-904D-D7FD11714D3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1.0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5" name="文本框 184">
                <a:extLst>
                  <a:ext uri="{FF2B5EF4-FFF2-40B4-BE49-F238E27FC236}">
                    <a16:creationId xmlns:a16="http://schemas.microsoft.com/office/drawing/2014/main" xmlns="" id="{45B86C88-FC4D-E64B-950B-FBCF1A8DE11D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0000" cy="396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65FFE75D-23E9-2441-B648-B7699F7E91CC}"/>
                </a:ext>
              </a:extLst>
            </p:cNvPr>
            <p:cNvGrpSpPr/>
            <p:nvPr/>
          </p:nvGrpSpPr>
          <p:grpSpPr>
            <a:xfrm>
              <a:off x="4204246" y="5697689"/>
              <a:ext cx="1116305" cy="400110"/>
              <a:chOff x="3335968" y="3179775"/>
              <a:chExt cx="1116305" cy="400110"/>
            </a:xfrm>
          </p:grpSpPr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xmlns="" id="{6F3FC327-CB70-D842-A6BC-CCFC56E58AF6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3" name="文本框 182">
                <a:extLst>
                  <a:ext uri="{FF2B5EF4-FFF2-40B4-BE49-F238E27FC236}">
                    <a16:creationId xmlns:a16="http://schemas.microsoft.com/office/drawing/2014/main" xmlns="" id="{0C659C8B-28C8-8B48-8C7B-BA9706AF711B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xmlns="" id="{6608236B-9D8D-9241-BBE8-62598BDD0647}"/>
                </a:ext>
              </a:extLst>
            </p:cNvPr>
            <p:cNvGrpSpPr/>
            <p:nvPr/>
          </p:nvGrpSpPr>
          <p:grpSpPr>
            <a:xfrm>
              <a:off x="5717690" y="5723506"/>
              <a:ext cx="1116305" cy="400110"/>
              <a:chOff x="3335968" y="3179775"/>
              <a:chExt cx="1116305" cy="400110"/>
            </a:xfrm>
          </p:grpSpPr>
          <p:sp>
            <p:nvSpPr>
              <p:cNvPr id="180" name="文本框 179">
                <a:extLst>
                  <a:ext uri="{FF2B5EF4-FFF2-40B4-BE49-F238E27FC236}">
                    <a16:creationId xmlns:a16="http://schemas.microsoft.com/office/drawing/2014/main" xmlns="" id="{3DBEADF9-0B3B-364B-8478-9EBF466612ED}"/>
                  </a:ext>
                </a:extLst>
              </p:cNvPr>
              <p:cNvSpPr txBox="1"/>
              <p:nvPr/>
            </p:nvSpPr>
            <p:spPr>
              <a:xfrm>
                <a:off x="390835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3334FF"/>
                    </a:solidFill>
                  </a:rPr>
                  <a:t>0</a:t>
                </a:r>
                <a:endParaRPr kumimoji="1" lang="zh-CN" altLang="en-US" b="1" dirty="0">
                  <a:solidFill>
                    <a:srgbClr val="3334FF"/>
                  </a:solidFill>
                </a:endParaRPr>
              </a:p>
            </p:txBody>
          </p:sp>
          <p:sp>
            <p:nvSpPr>
              <p:cNvPr id="181" name="文本框 180">
                <a:extLst>
                  <a:ext uri="{FF2B5EF4-FFF2-40B4-BE49-F238E27FC236}">
                    <a16:creationId xmlns:a16="http://schemas.microsoft.com/office/drawing/2014/main" xmlns="" id="{04C833A3-BC44-604B-AFED-6E5FB6EF6BE0}"/>
                  </a:ext>
                </a:extLst>
              </p:cNvPr>
              <p:cNvSpPr txBox="1"/>
              <p:nvPr/>
            </p:nvSpPr>
            <p:spPr>
              <a:xfrm>
                <a:off x="3335968" y="3179775"/>
                <a:ext cx="543915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1F7B00"/>
                    </a:solidFill>
                  </a:rPr>
                  <a:t>0</a:t>
                </a:r>
                <a:endParaRPr kumimoji="1" lang="zh-CN" altLang="en-US" b="1" dirty="0">
                  <a:solidFill>
                    <a:srgbClr val="1F7B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圆角矩形标注 79">
                <a:extLst>
                  <a:ext uri="{FF2B5EF4-FFF2-40B4-BE49-F238E27FC236}">
                    <a16:creationId xmlns:a16="http://schemas.microsoft.com/office/drawing/2014/main" xmlns="" id="{17B6326C-D64F-AB47-A834-30ADC97806FB}"/>
                  </a:ext>
                </a:extLst>
              </p:cNvPr>
              <p:cNvSpPr/>
              <p:nvPr/>
            </p:nvSpPr>
            <p:spPr>
              <a:xfrm>
                <a:off x="8033424" y="3974465"/>
                <a:ext cx="3382191" cy="1412225"/>
              </a:xfrm>
              <a:prstGeom prst="wedgeRoundRectCallout">
                <a:avLst>
                  <a:gd name="adj1" fmla="val -2381"/>
                  <a:gd name="adj2" fmla="val -115097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With </a:t>
                </a:r>
                <a:r>
                  <a:rPr kumimoji="1" lang="en-US" altLang="zh-CN" b="1" dirty="0">
                    <a:solidFill>
                      <a:schemeClr val="tx1"/>
                    </a:solidFill>
                  </a:rPr>
                  <a:t>cutting-loop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 at the source node where we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do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not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need do any 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push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operation on this node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en-US" altLang="zh-C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圆角矩形标注 79">
                <a:extLst>
                  <a:ext uri="{FF2B5EF4-FFF2-40B4-BE49-F238E27FC236}">
                    <a16:creationId xmlns:a16="http://schemas.microsoft.com/office/drawing/2014/main" id="{17B6326C-D64F-AB47-A834-30ADC9780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424" y="3974465"/>
                <a:ext cx="3382191" cy="1412225"/>
              </a:xfrm>
              <a:prstGeom prst="wedgeRoundRectCallout">
                <a:avLst>
                  <a:gd name="adj1" fmla="val -2381"/>
                  <a:gd name="adj2" fmla="val -11509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乘 1">
            <a:extLst>
              <a:ext uri="{FF2B5EF4-FFF2-40B4-BE49-F238E27FC236}">
                <a16:creationId xmlns:a16="http://schemas.microsoft.com/office/drawing/2014/main" xmlns="" id="{7C6B5644-FF7A-4A4B-98A1-0D27B0490299}"/>
              </a:ext>
            </a:extLst>
          </p:cNvPr>
          <p:cNvSpPr/>
          <p:nvPr/>
        </p:nvSpPr>
        <p:spPr>
          <a:xfrm>
            <a:off x="7951567" y="1216787"/>
            <a:ext cx="3384682" cy="25893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圆角矩形标注 81">
            <a:extLst>
              <a:ext uri="{FF2B5EF4-FFF2-40B4-BE49-F238E27FC236}">
                <a16:creationId xmlns:a16="http://schemas.microsoft.com/office/drawing/2014/main" xmlns="" id="{9DBE59FB-C98D-C94D-BB95-60584054DE9B}"/>
              </a:ext>
            </a:extLst>
          </p:cNvPr>
          <p:cNvSpPr/>
          <p:nvPr/>
        </p:nvSpPr>
        <p:spPr>
          <a:xfrm>
            <a:off x="1767794" y="5555062"/>
            <a:ext cx="6277905" cy="1175978"/>
          </a:xfrm>
          <a:prstGeom prst="wedgeRoundRectCallout">
            <a:avLst>
              <a:gd name="adj1" fmla="val 48584"/>
              <a:gd name="adj2" fmla="val -1012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After the residue of source node cannot be increased any more, we will update the </a:t>
            </a:r>
            <a:r>
              <a:rPr kumimoji="1" lang="en-US" altLang="zh-CN" b="1" dirty="0">
                <a:solidFill>
                  <a:srgbClr val="3334FF"/>
                </a:solidFill>
              </a:rPr>
              <a:t>reserves</a:t>
            </a:r>
            <a:r>
              <a:rPr kumimoji="1" lang="en-US" altLang="zh-CN" dirty="0">
                <a:solidFill>
                  <a:schemeClr val="tx1"/>
                </a:solidFill>
              </a:rPr>
              <a:t> and </a:t>
            </a:r>
            <a:r>
              <a:rPr kumimoji="1" lang="en-US" altLang="zh-CN" b="1" dirty="0">
                <a:solidFill>
                  <a:srgbClr val="1F7B00"/>
                </a:solidFill>
              </a:rPr>
              <a:t>residues</a:t>
            </a:r>
            <a:r>
              <a:rPr kumimoji="1" lang="en-US" altLang="zh-CN" dirty="0">
                <a:solidFill>
                  <a:schemeClr val="tx1"/>
                </a:solidFill>
              </a:rPr>
              <a:t> of all nodes in the graph by </a:t>
            </a:r>
            <a:r>
              <a:rPr kumimoji="1" lang="en-US" altLang="zh-CN" b="1" dirty="0">
                <a:solidFill>
                  <a:srgbClr val="C00000"/>
                </a:solidFill>
              </a:rPr>
              <a:t>exploiting the ratio in O(1) time.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34E56E9B-9FC1-7748-89EC-F970A32F5407}"/>
              </a:ext>
            </a:extLst>
          </p:cNvPr>
          <p:cNvSpPr/>
          <p:nvPr/>
        </p:nvSpPr>
        <p:spPr>
          <a:xfrm>
            <a:off x="4765466" y="2746674"/>
            <a:ext cx="1031227" cy="5409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xmlns="" id="{3D615BAB-0BCC-EF48-85EB-CB031F5C8D49}"/>
              </a:ext>
            </a:extLst>
          </p:cNvPr>
          <p:cNvSpPr/>
          <p:nvPr/>
        </p:nvSpPr>
        <p:spPr>
          <a:xfrm>
            <a:off x="1481687" y="2719285"/>
            <a:ext cx="824378" cy="54092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xmlns="" id="{3B9ADF68-FCEA-6540-9C0F-5E5B37B64A0A}"/>
              </a:ext>
            </a:extLst>
          </p:cNvPr>
          <p:cNvSpPr/>
          <p:nvPr/>
        </p:nvSpPr>
        <p:spPr>
          <a:xfrm>
            <a:off x="26894" y="26894"/>
            <a:ext cx="3940812" cy="736655"/>
          </a:xfrm>
          <a:prstGeom prst="rect">
            <a:avLst/>
          </a:prstGeom>
          <a:solidFill>
            <a:srgbClr val="C38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Illustration about Addressing Existing Problem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9074726D-27A7-604F-B065-EF245A4B9AFF}"/>
              </a:ext>
            </a:extLst>
          </p:cNvPr>
          <p:cNvGrpSpPr/>
          <p:nvPr/>
        </p:nvGrpSpPr>
        <p:grpSpPr>
          <a:xfrm>
            <a:off x="6870439" y="4944145"/>
            <a:ext cx="2340586" cy="400110"/>
            <a:chOff x="1987472" y="3179775"/>
            <a:chExt cx="2340586" cy="400110"/>
          </a:xfrm>
        </p:grpSpPr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xmlns="" id="{321F2E48-6AE2-8144-B024-8FA424AE3BDB}"/>
                </a:ext>
              </a:extLst>
            </p:cNvPr>
            <p:cNvSpPr txBox="1"/>
            <p:nvPr/>
          </p:nvSpPr>
          <p:spPr>
            <a:xfrm>
              <a:off x="3908359" y="3179775"/>
              <a:ext cx="419699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xmlns="" id="{02007590-7D40-FA47-9624-5FD1DA215417}"/>
                </a:ext>
              </a:extLst>
            </p:cNvPr>
            <p:cNvSpPr txBox="1"/>
            <p:nvPr/>
          </p:nvSpPr>
          <p:spPr>
            <a:xfrm>
              <a:off x="1987472" y="3179775"/>
              <a:ext cx="1892412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0.16+0.08192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xmlns="" id="{0ABB85DF-DEFA-D74E-8B66-51500100617D}"/>
              </a:ext>
            </a:extLst>
          </p:cNvPr>
          <p:cNvGrpSpPr/>
          <p:nvPr/>
        </p:nvGrpSpPr>
        <p:grpSpPr>
          <a:xfrm>
            <a:off x="9533501" y="4907470"/>
            <a:ext cx="2370306" cy="400110"/>
            <a:chOff x="1909543" y="3179775"/>
            <a:chExt cx="2370306" cy="400110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xmlns="" id="{FA2DD91C-6544-884B-9B23-3749FD028C59}"/>
                </a:ext>
              </a:extLst>
            </p:cNvPr>
            <p:cNvSpPr txBox="1"/>
            <p:nvPr/>
          </p:nvSpPr>
          <p:spPr>
            <a:xfrm>
              <a:off x="3908359" y="3179775"/>
              <a:ext cx="371490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3334FF"/>
                  </a:solidFill>
                </a:rPr>
                <a:t>0</a:t>
              </a:r>
              <a:endParaRPr kumimoji="1" lang="zh-CN" altLang="en-US" b="1" dirty="0">
                <a:solidFill>
                  <a:srgbClr val="3334FF"/>
                </a:solidFill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xmlns="" id="{4A1F429A-8AA8-8C4A-A552-589544A6C033}"/>
                </a:ext>
              </a:extLst>
            </p:cNvPr>
            <p:cNvSpPr txBox="1"/>
            <p:nvPr/>
          </p:nvSpPr>
          <p:spPr>
            <a:xfrm>
              <a:off x="1909543" y="3179775"/>
              <a:ext cx="1970341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1F7B00"/>
                  </a:solidFill>
                </a:rPr>
                <a:t>0.128+0.65536</a:t>
              </a:r>
              <a:endParaRPr kumimoji="1" lang="zh-CN" altLang="en-US" b="1" dirty="0">
                <a:solidFill>
                  <a:srgbClr val="1F7B00"/>
                </a:solidFill>
              </a:endParaRPr>
            </a:p>
          </p:txBody>
        </p: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xmlns="" id="{0C3109CD-CFA8-7F46-AB16-5D416D07DF6B}"/>
              </a:ext>
            </a:extLst>
          </p:cNvPr>
          <p:cNvSpPr txBox="1"/>
          <p:nvPr/>
        </p:nvSpPr>
        <p:spPr>
          <a:xfrm>
            <a:off x="9809681" y="2813682"/>
            <a:ext cx="128478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3334FF"/>
                </a:solidFill>
              </a:rPr>
              <a:t>0.262144</a:t>
            </a:r>
            <a:endParaRPr kumimoji="1" lang="zh-CN" altLang="en-US" b="1" dirty="0">
              <a:solidFill>
                <a:srgbClr val="3334FF"/>
              </a:solidFill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xmlns="" id="{A4CF68FA-8CA6-F442-BF12-ECEF35367D43}"/>
              </a:ext>
            </a:extLst>
          </p:cNvPr>
          <p:cNvSpPr txBox="1"/>
          <p:nvPr/>
        </p:nvSpPr>
        <p:spPr>
          <a:xfrm>
            <a:off x="7998771" y="2813682"/>
            <a:ext cx="17069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1F7B00"/>
                </a:solidFill>
              </a:rPr>
              <a:t>0.2+0.1024</a:t>
            </a:r>
            <a:endParaRPr kumimoji="1" lang="zh-CN" altLang="en-US" b="1" dirty="0">
              <a:solidFill>
                <a:srgbClr val="1F7B00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967FAE0-30E8-DA49-BC62-37C51BBEEB55}"/>
              </a:ext>
            </a:extLst>
          </p:cNvPr>
          <p:cNvGrpSpPr/>
          <p:nvPr/>
        </p:nvGrpSpPr>
        <p:grpSpPr>
          <a:xfrm>
            <a:off x="8327846" y="3296086"/>
            <a:ext cx="2844912" cy="1595439"/>
            <a:chOff x="8327846" y="3296086"/>
            <a:chExt cx="2844912" cy="1595439"/>
          </a:xfrm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xmlns="" id="{CE2F2E0F-88FD-754C-9FA7-B4CC072993A0}"/>
                </a:ext>
              </a:extLst>
            </p:cNvPr>
            <p:cNvGrpSpPr/>
            <p:nvPr/>
          </p:nvGrpSpPr>
          <p:grpSpPr>
            <a:xfrm>
              <a:off x="8409809" y="3388595"/>
              <a:ext cx="2665983" cy="1502930"/>
              <a:chOff x="708603" y="3113148"/>
              <a:chExt cx="2665983" cy="15029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椭圆 139">
                    <a:extLst>
                      <a:ext uri="{FF2B5EF4-FFF2-40B4-BE49-F238E27FC236}">
                        <a16:creationId xmlns:a16="http://schemas.microsoft.com/office/drawing/2014/main" xmlns="" id="{CCFE787B-3F2B-6C4C-A84A-3CABA445EE2E}"/>
                      </a:ext>
                    </a:extLst>
                  </p:cNvPr>
                  <p:cNvSpPr/>
                  <p:nvPr/>
                </p:nvSpPr>
                <p:spPr>
                  <a:xfrm>
                    <a:off x="1863159" y="3113148"/>
                    <a:ext cx="432000" cy="432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r>
                            <a:rPr kumimoji="1"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zh-CN" altLang="en-US" sz="4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椭圆 4">
                    <a:extLst>
                      <a:ext uri="{FF2B5EF4-FFF2-40B4-BE49-F238E27FC236}">
                        <a16:creationId xmlns:a16="http://schemas.microsoft.com/office/drawing/2014/main" id="{6B131476-7301-BE43-865E-331EDD7031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3159" y="3113148"/>
                    <a:ext cx="432000" cy="432000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462BD06A-57E3-A746-845E-AD1917BCDC0A}"/>
                  </a:ext>
                </a:extLst>
              </p:cNvPr>
              <p:cNvSpPr/>
              <p:nvPr/>
            </p:nvSpPr>
            <p:spPr>
              <a:xfrm>
                <a:off x="708603" y="4184078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2" name="直线箭头连接符 141">
                <a:extLst>
                  <a:ext uri="{FF2B5EF4-FFF2-40B4-BE49-F238E27FC236}">
                    <a16:creationId xmlns:a16="http://schemas.microsoft.com/office/drawing/2014/main" xmlns="" id="{53AAB4C1-7E0D-2249-8924-BD0298FD440A}"/>
                  </a:ext>
                </a:extLst>
              </p:cNvPr>
              <p:cNvCxnSpPr>
                <a:cxnSpLocks/>
                <a:stCxn id="140" idx="3"/>
                <a:endCxn id="141" idx="0"/>
              </p:cNvCxnSpPr>
              <p:nvPr/>
            </p:nvCxnSpPr>
            <p:spPr>
              <a:xfrm flipH="1">
                <a:off x="924603" y="3481883"/>
                <a:ext cx="1001821" cy="702195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088AAA8A-A4A3-624F-A645-59C57C7DC693}"/>
                  </a:ext>
                </a:extLst>
              </p:cNvPr>
              <p:cNvSpPr/>
              <p:nvPr/>
            </p:nvSpPr>
            <p:spPr>
              <a:xfrm>
                <a:off x="2942586" y="4184078"/>
                <a:ext cx="432000" cy="432000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4" name="直线箭头连接符 143">
                <a:extLst>
                  <a:ext uri="{FF2B5EF4-FFF2-40B4-BE49-F238E27FC236}">
                    <a16:creationId xmlns:a16="http://schemas.microsoft.com/office/drawing/2014/main" xmlns="" id="{BB233964-70BF-FF47-88D0-1465BCF52CBE}"/>
                  </a:ext>
                </a:extLst>
              </p:cNvPr>
              <p:cNvCxnSpPr>
                <a:cxnSpLocks/>
                <a:stCxn id="141" idx="6"/>
                <a:endCxn id="143" idx="2"/>
              </p:cNvCxnSpPr>
              <p:nvPr/>
            </p:nvCxnSpPr>
            <p:spPr>
              <a:xfrm>
                <a:off x="1140603" y="4400078"/>
                <a:ext cx="1801983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5" name="直线箭头连接符 144">
                <a:extLst>
                  <a:ext uri="{FF2B5EF4-FFF2-40B4-BE49-F238E27FC236}">
                    <a16:creationId xmlns:a16="http://schemas.microsoft.com/office/drawing/2014/main" xmlns="" id="{46878553-DF1D-3D49-9B46-B609901C0DF8}"/>
                  </a:ext>
                </a:extLst>
              </p:cNvPr>
              <p:cNvCxnSpPr>
                <a:cxnSpLocks/>
                <a:stCxn id="143" idx="0"/>
                <a:endCxn id="140" idx="5"/>
              </p:cNvCxnSpPr>
              <p:nvPr/>
            </p:nvCxnSpPr>
            <p:spPr>
              <a:xfrm flipH="1" flipV="1">
                <a:off x="2231894" y="3481883"/>
                <a:ext cx="926692" cy="702195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xmlns="" id="{A430D6DA-BA6D-FF47-AC28-B89195D9CA33}"/>
                    </a:ext>
                  </a:extLst>
                </p:cNvPr>
                <p:cNvSpPr txBox="1"/>
                <p:nvPr/>
              </p:nvSpPr>
              <p:spPr>
                <a:xfrm>
                  <a:off x="10559754" y="4341007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A430D6DA-BA6D-FF47-AC28-B89195D9C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9754" y="4341007"/>
                  <a:ext cx="613004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xmlns="" id="{3B875EB1-91A7-1B4E-916C-68045EA6FB21}"/>
                    </a:ext>
                  </a:extLst>
                </p:cNvPr>
                <p:cNvSpPr txBox="1"/>
                <p:nvPr/>
              </p:nvSpPr>
              <p:spPr>
                <a:xfrm>
                  <a:off x="8327846" y="4350420"/>
                  <a:ext cx="6130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800" dirty="0"/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3B875EB1-91A7-1B4E-916C-68045EA6FB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846" y="4350420"/>
                  <a:ext cx="613004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xmlns="" id="{31A9AF77-04C1-AF45-BEA2-06801921AEFC}"/>
                </a:ext>
              </a:extLst>
            </p:cNvPr>
            <p:cNvGrpSpPr/>
            <p:nvPr/>
          </p:nvGrpSpPr>
          <p:grpSpPr>
            <a:xfrm>
              <a:off x="9475228" y="3296086"/>
              <a:ext cx="613004" cy="523220"/>
              <a:chOff x="8299871" y="4913042"/>
              <a:chExt cx="613004" cy="523220"/>
            </a:xfrm>
          </p:grpSpPr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24B0D28A-6C6F-8C4C-8EFF-EAB1A198457F}"/>
                  </a:ext>
                </a:extLst>
              </p:cNvPr>
              <p:cNvSpPr/>
              <p:nvPr/>
            </p:nvSpPr>
            <p:spPr>
              <a:xfrm>
                <a:off x="8383379" y="4991637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文本框 156">
                    <a:extLst>
                      <a:ext uri="{FF2B5EF4-FFF2-40B4-BE49-F238E27FC236}">
                        <a16:creationId xmlns:a16="http://schemas.microsoft.com/office/drawing/2014/main" xmlns="" id="{364EB829-1DAC-0D42-8CC6-29AF64D1C6BA}"/>
                      </a:ext>
                    </a:extLst>
                  </p:cNvPr>
                  <p:cNvSpPr txBox="1"/>
                  <p:nvPr/>
                </p:nvSpPr>
                <p:spPr>
                  <a:xfrm>
                    <a:off x="8299871" y="4913042"/>
                    <a:ext cx="6130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28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kumimoji="1" lang="zh-CN" altLang="en-US" sz="2800" dirty="0"/>
                  </a:p>
                </p:txBody>
              </p:sp>
            </mc:Choice>
            <mc:Fallback xmlns="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0C4983AA-A699-CF4E-A809-EDA4FB2EB3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9871" y="4913042"/>
                    <a:ext cx="613004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xmlns="" id="{56FDD0A0-FF95-4A49-A3C7-41824ECB405F}"/>
              </a:ext>
            </a:extLst>
          </p:cNvPr>
          <p:cNvGrpSpPr/>
          <p:nvPr/>
        </p:nvGrpSpPr>
        <p:grpSpPr>
          <a:xfrm>
            <a:off x="398126" y="5605816"/>
            <a:ext cx="2792852" cy="729824"/>
            <a:chOff x="7082982" y="2306496"/>
            <a:chExt cx="2223033" cy="661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xmlns="" id="{5693D355-7B04-EA44-B7B8-459A3873B0C1}"/>
                    </a:ext>
                  </a:extLst>
                </p:cNvPr>
                <p:cNvSpPr txBox="1"/>
                <p:nvPr/>
              </p:nvSpPr>
              <p:spPr>
                <a:xfrm>
                  <a:off x="7082982" y="2338942"/>
                  <a:ext cx="2223033" cy="560344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0.262144</m:t>
                        </m:r>
                        <m:r>
                          <a:rPr kumimoji="1" lang="en-US" altLang="zh-CN" b="0" i="1" smtClean="0">
                            <a:solidFill>
                              <a:srgbClr val="3334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kumimoji="1" lang="en-US" altLang="zh-CN" i="1" smtClean="0">
                                <a:solidFill>
                                  <a:srgbClr val="3334FF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5693D355-7B04-EA44-B7B8-459A3873B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82" y="2338942"/>
                  <a:ext cx="2223033" cy="560344"/>
                </a:xfrm>
                <a:prstGeom prst="rect">
                  <a:avLst/>
                </a:prstGeom>
                <a:blipFill>
                  <a:blip r:embed="rId17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xmlns="" id="{C0293A3A-95D0-8E40-A63F-E04D84E1AB57}"/>
                </a:ext>
              </a:extLst>
            </p:cNvPr>
            <p:cNvSpPr/>
            <p:nvPr/>
          </p:nvSpPr>
          <p:spPr>
            <a:xfrm>
              <a:off x="8127653" y="2306496"/>
              <a:ext cx="585916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xmlns="" id="{2F633748-005A-F140-B56F-0C951AF4F9FE}"/>
                </a:ext>
              </a:extLst>
            </p:cNvPr>
            <p:cNvSpPr/>
            <p:nvPr/>
          </p:nvSpPr>
          <p:spPr>
            <a:xfrm>
              <a:off x="8329307" y="2649488"/>
              <a:ext cx="727894" cy="31841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xmlns="" id="{DD8A9766-BE05-C645-8071-D0C307862E6E}"/>
                </a:ext>
              </a:extLst>
            </p:cNvPr>
            <p:cNvSpPr/>
            <p:nvPr/>
          </p:nvSpPr>
          <p:spPr>
            <a:xfrm>
              <a:off x="8731340" y="2313821"/>
              <a:ext cx="512057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5" name="椭圆 164">
            <a:extLst>
              <a:ext uri="{FF2B5EF4-FFF2-40B4-BE49-F238E27FC236}">
                <a16:creationId xmlns:a16="http://schemas.microsoft.com/office/drawing/2014/main" xmlns="" id="{BE57297B-FF8E-5F41-B358-A85664E9F481}"/>
              </a:ext>
            </a:extLst>
          </p:cNvPr>
          <p:cNvSpPr/>
          <p:nvPr/>
        </p:nvSpPr>
        <p:spPr>
          <a:xfrm>
            <a:off x="4771191" y="2679812"/>
            <a:ext cx="1018613" cy="53394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xmlns="" id="{399916D5-0D80-7B41-985D-6E0ACEE8C7CD}"/>
              </a:ext>
            </a:extLst>
          </p:cNvPr>
          <p:cNvGrpSpPr/>
          <p:nvPr/>
        </p:nvGrpSpPr>
        <p:grpSpPr>
          <a:xfrm>
            <a:off x="3677210" y="5674753"/>
            <a:ext cx="2517227" cy="713254"/>
            <a:chOff x="7082982" y="3247492"/>
            <a:chExt cx="2517227" cy="713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xmlns="" id="{3293D62A-CCE8-2745-A362-1B13B631DB37}"/>
                    </a:ext>
                  </a:extLst>
                </p:cNvPr>
                <p:cNvSpPr txBox="1"/>
                <p:nvPr/>
              </p:nvSpPr>
              <p:spPr>
                <a:xfrm>
                  <a:off x="7082982" y="3290066"/>
                  <a:ext cx="2517227" cy="618311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rgbClr val="1F7B00"/>
                            </a:solidFill>
                            <a:latin typeface="Cambria Math" panose="02040503050406030204" pitchFamily="18" charset="0"/>
                          </a:rPr>
                          <m:t>0.1024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0.512</m:t>
                            </m:r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kumimoji="1" lang="en-US" altLang="zh-CN" b="0" i="1" smtClean="0">
                                <a:solidFill>
                                  <a:srgbClr val="1F7B00"/>
                                </a:solidFill>
                                <a:latin typeface="Cambria Math" panose="02040503050406030204" pitchFamily="18" charset="0"/>
                              </a:rPr>
                              <m:t>0.2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1.0</m:t>
                            </m:r>
                          </m:den>
                        </m:f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3293D62A-CCE8-2745-A362-1B13B631D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982" y="3290066"/>
                  <a:ext cx="2517227" cy="618311"/>
                </a:xfrm>
                <a:prstGeom prst="rect">
                  <a:avLst/>
                </a:prstGeom>
                <a:blipFill>
                  <a:blip r:embed="rId1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xmlns="" id="{B05B425E-F60C-784C-8626-E3D4E7370914}"/>
                </a:ext>
              </a:extLst>
            </p:cNvPr>
            <p:cNvSpPr/>
            <p:nvPr/>
          </p:nvSpPr>
          <p:spPr>
            <a:xfrm>
              <a:off x="8963693" y="3255578"/>
              <a:ext cx="555743" cy="365872"/>
            </a:xfrm>
            <a:prstGeom prst="ellipse">
              <a:avLst/>
            </a:prstGeom>
            <a:noFill/>
            <a:ln w="19050">
              <a:solidFill>
                <a:srgbClr val="C385E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xmlns="" id="{6608FD32-DF6F-2348-AA97-73F76EC4E3B8}"/>
                </a:ext>
              </a:extLst>
            </p:cNvPr>
            <p:cNvSpPr/>
            <p:nvPr/>
          </p:nvSpPr>
          <p:spPr>
            <a:xfrm>
              <a:off x="8443195" y="3594874"/>
              <a:ext cx="497445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xmlns="" id="{BF609B50-9A35-5D4A-B378-AE1B1992BE21}"/>
                </a:ext>
              </a:extLst>
            </p:cNvPr>
            <p:cNvSpPr/>
            <p:nvPr/>
          </p:nvSpPr>
          <p:spPr>
            <a:xfrm>
              <a:off x="8273979" y="3247492"/>
              <a:ext cx="637868" cy="36587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6" name="椭圆 205">
            <a:extLst>
              <a:ext uri="{FF2B5EF4-FFF2-40B4-BE49-F238E27FC236}">
                <a16:creationId xmlns:a16="http://schemas.microsoft.com/office/drawing/2014/main" xmlns="" id="{24B14700-5426-B449-8106-A1862AD1D84F}"/>
              </a:ext>
            </a:extLst>
          </p:cNvPr>
          <p:cNvSpPr/>
          <p:nvPr/>
        </p:nvSpPr>
        <p:spPr>
          <a:xfrm>
            <a:off x="4173691" y="2824145"/>
            <a:ext cx="555743" cy="365872"/>
          </a:xfrm>
          <a:prstGeom prst="ellipse">
            <a:avLst/>
          </a:prstGeom>
          <a:noFill/>
          <a:ln w="19050">
            <a:solidFill>
              <a:srgbClr val="C385E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14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80" grpId="0" animBg="1"/>
      <p:bldP spid="80" grpId="1" animBg="1"/>
      <p:bldP spid="2" grpId="0" animBg="1"/>
      <p:bldP spid="2" grpId="1" animBg="1"/>
      <p:bldP spid="82" grpId="0" animBg="1"/>
      <p:bldP spid="82" grpId="1" animBg="1"/>
      <p:bldP spid="14" grpId="0" animBg="1"/>
      <p:bldP spid="99" grpId="0" animBg="1"/>
      <p:bldP spid="99" grpId="1" animBg="1"/>
      <p:bldP spid="134" grpId="0" animBg="1"/>
      <p:bldP spid="135" grpId="0" animBg="1"/>
      <p:bldP spid="165" grpId="0" animBg="1"/>
      <p:bldP spid="165" grpId="1" animBg="1"/>
      <p:bldP spid="2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8741E4-3013-3C48-B900-DC85D3EB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Random Walk with Restart (RWR)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22DF044-6905-8D41-B210-910395586B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Assume a directed graph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dirty="0" smtClean="0"/>
                  <a:t>.</a:t>
                </a:r>
                <a:endParaRPr kumimoji="1" lang="en-US" altLang="zh-CN" dirty="0"/>
              </a:p>
              <a:p>
                <a:r>
                  <a:rPr kumimoji="1" lang="en-US" altLang="zh-CN" dirty="0"/>
                  <a:t>Random Walk with Restarts (RWR) measures the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similarity score between two nodes </a:t>
                </a:r>
                <a:r>
                  <a:rPr kumimoji="1" lang="en-US" altLang="zh-CN" dirty="0"/>
                  <a:t>(i.e., RWR score) in the graph.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22DF044-6905-8D41-B210-910395586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2F468E-BA87-F548-93F8-C9C14DFB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13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8A548E-C4DC-FF4E-8300-9796E9F9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Proposed Method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71CBD30A-A905-A242-B0FC-333B7DE44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Our proposed algorithm is based on the following invariant: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/>
                  <a:t> is the reserve of node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w.r.t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,</a:t>
                </a:r>
              </a:p>
              <a:p>
                <a:pPr marL="457200" lvl="1" indent="0">
                  <a:buNone/>
                </a:pPr>
                <a:r>
                  <a:rPr kumimoji="1"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/>
                  <a:t> is the residue of node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w.r.t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However, it is time-consuming to know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/>
                  <a:t> for each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To address this, the value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/>
                  <a:t> for each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 could be estimated by random walk sampling (Monte-Carlo) method.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CBD30A-A905-A242-B0FC-333B7DE44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C0B0EBA-DBCA-CB4A-95A2-B5537435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6733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A8FB45-1A42-C640-A8AA-5DA8E9A4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Proposed method: </a:t>
            </a:r>
            <a:r>
              <a:rPr kumimoji="1" lang="en-US" altLang="zh-CN" i="1" dirty="0" err="1"/>
              <a:t>ResAcc</a:t>
            </a:r>
            <a:endParaRPr kumimoji="1"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0A7CC57F-B4B6-0249-9448-8E4C257910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Given a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For each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, </a:t>
                </a:r>
                <a:r>
                  <a:rPr kumimoji="1" lang="en-US" altLang="zh-CN" i="1" dirty="0" err="1"/>
                  <a:t>ResAcc</a:t>
                </a:r>
                <a:r>
                  <a:rPr kumimoji="1" lang="en-US" altLang="zh-CN" dirty="0"/>
                  <a:t> computes the estimated RWR 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b="0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pPr marL="457200" lvl="1" indent="0">
                  <a:buNone/>
                </a:pPr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/>
                  <a:t> is the reserve of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w.r.t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,</a:t>
                </a:r>
              </a:p>
              <a:p>
                <a:pPr marL="457200" lvl="1" indent="0">
                  <a:buNone/>
                </a:pPr>
                <a:r>
                  <a:rPr kumimoji="1" lang="en-US" altLang="zh-CN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dirty="0"/>
                  <a:t> is the residue of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w.r.t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7CC57F-B4B6-0249-9448-8E4C25791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7018" b="-1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43311DB-A3EF-4D4B-AA3B-82701D80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41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31057E9-DC67-7C48-8E19-F4AA6A067224}"/>
              </a:ext>
            </a:extLst>
          </p:cNvPr>
          <p:cNvSpPr/>
          <p:nvPr/>
        </p:nvSpPr>
        <p:spPr>
          <a:xfrm>
            <a:off x="4389785" y="3242541"/>
            <a:ext cx="1255111" cy="5665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7C48CD4-706E-DA4E-BACB-2C99C661FD79}"/>
              </a:ext>
            </a:extLst>
          </p:cNvPr>
          <p:cNvSpPr/>
          <p:nvPr/>
        </p:nvSpPr>
        <p:spPr>
          <a:xfrm>
            <a:off x="6522720" y="3232970"/>
            <a:ext cx="1295246" cy="5665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4257785-E490-DF46-B709-EE6D65E1BC1F}"/>
              </a:ext>
            </a:extLst>
          </p:cNvPr>
          <p:cNvSpPr/>
          <p:nvPr/>
        </p:nvSpPr>
        <p:spPr>
          <a:xfrm>
            <a:off x="7979742" y="3232970"/>
            <a:ext cx="1212948" cy="5665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86084A3-4FF4-904D-994B-03D4298B41E4}"/>
              </a:ext>
            </a:extLst>
          </p:cNvPr>
          <p:cNvSpPr/>
          <p:nvPr/>
        </p:nvSpPr>
        <p:spPr>
          <a:xfrm>
            <a:off x="6456093" y="3095927"/>
            <a:ext cx="2828544" cy="84061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xmlns="" id="{0DB5C35D-0EAA-7F44-88A5-6B8A30DD2AD5}"/>
                  </a:ext>
                </a:extLst>
              </p:cNvPr>
              <p:cNvSpPr/>
              <p:nvPr/>
            </p:nvSpPr>
            <p:spPr>
              <a:xfrm>
                <a:off x="278297" y="4994287"/>
                <a:ext cx="5029200" cy="636852"/>
              </a:xfrm>
              <a:prstGeom prst="wedgeRoundRectCallout">
                <a:avLst>
                  <a:gd name="adj1" fmla="val 37156"/>
                  <a:gd name="adj2" fmla="val -233254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The amount of information that has been propagated to node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from source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圆角矩形标注 8">
                <a:extLst>
                  <a:ext uri="{FF2B5EF4-FFF2-40B4-BE49-F238E27FC236}">
                    <a16:creationId xmlns:a16="http://schemas.microsoft.com/office/drawing/2014/main" id="{0DB5C35D-0EAA-7F44-88A5-6B8A30DD2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7" y="4994287"/>
                <a:ext cx="5029200" cy="636852"/>
              </a:xfrm>
              <a:prstGeom prst="wedgeRoundRectCallout">
                <a:avLst>
                  <a:gd name="adj1" fmla="val 37156"/>
                  <a:gd name="adj2" fmla="val -233254"/>
                  <a:gd name="adj3" fmla="val 16667"/>
                </a:avLst>
              </a:prstGeom>
              <a:blipFill>
                <a:blip r:embed="rId4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xmlns="" id="{C926A58D-97EC-9942-8C93-BC058F0B188A}"/>
                  </a:ext>
                </a:extLst>
              </p:cNvPr>
              <p:cNvSpPr/>
              <p:nvPr/>
            </p:nvSpPr>
            <p:spPr>
              <a:xfrm>
                <a:off x="2477611" y="5838677"/>
                <a:ext cx="4735202" cy="636852"/>
              </a:xfrm>
              <a:prstGeom prst="wedgeRoundRectCallout">
                <a:avLst>
                  <a:gd name="adj1" fmla="val 41021"/>
                  <a:gd name="adj2" fmla="val -355485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The amount of information from source node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temporarily held by node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标注 9">
                <a:extLst>
                  <a:ext uri="{FF2B5EF4-FFF2-40B4-BE49-F238E27FC236}">
                    <a16:creationId xmlns:a16="http://schemas.microsoft.com/office/drawing/2014/main" id="{C926A58D-97EC-9942-8C93-BC058F0B1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11" y="5838677"/>
                <a:ext cx="4735202" cy="636852"/>
              </a:xfrm>
              <a:prstGeom prst="wedgeRoundRectCallout">
                <a:avLst>
                  <a:gd name="adj1" fmla="val 41021"/>
                  <a:gd name="adj2" fmla="val -355485"/>
                  <a:gd name="adj3" fmla="val 16667"/>
                </a:avLst>
              </a:prstGeom>
              <a:blipFill>
                <a:blip r:embed="rId5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标注 10">
                <a:extLst>
                  <a:ext uri="{FF2B5EF4-FFF2-40B4-BE49-F238E27FC236}">
                    <a16:creationId xmlns:a16="http://schemas.microsoft.com/office/drawing/2014/main" xmlns="" id="{0BA9672D-8330-0C44-A8AE-CBB3D156A11A}"/>
                  </a:ext>
                </a:extLst>
              </p:cNvPr>
              <p:cNvSpPr/>
              <p:nvPr/>
            </p:nvSpPr>
            <p:spPr>
              <a:xfrm>
                <a:off x="6882813" y="4877887"/>
                <a:ext cx="4741829" cy="636852"/>
              </a:xfrm>
              <a:prstGeom prst="wedgeRoundRectCallout">
                <a:avLst>
                  <a:gd name="adj1" fmla="val -19829"/>
                  <a:gd name="adj2" fmla="val -213257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The amount of information that can be propagated to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from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标注 10">
                <a:extLst>
                  <a:ext uri="{FF2B5EF4-FFF2-40B4-BE49-F238E27FC236}">
                    <a16:creationId xmlns:a16="http://schemas.microsoft.com/office/drawing/2014/main" id="{0BA9672D-8330-0C44-A8AE-CBB3D156A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13" y="4877887"/>
                <a:ext cx="4741829" cy="636852"/>
              </a:xfrm>
              <a:prstGeom prst="wedgeRoundRectCallout">
                <a:avLst>
                  <a:gd name="adj1" fmla="val -19829"/>
                  <a:gd name="adj2" fmla="val -213257"/>
                  <a:gd name="adj3" fmla="val 16667"/>
                </a:avLst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xmlns="" id="{D4FBC5BD-2C84-6643-92C8-65F6DB5352CE}"/>
                  </a:ext>
                </a:extLst>
              </p:cNvPr>
              <p:cNvSpPr/>
              <p:nvPr/>
            </p:nvSpPr>
            <p:spPr>
              <a:xfrm>
                <a:off x="5426694" y="4994287"/>
                <a:ext cx="4397273" cy="1610788"/>
              </a:xfrm>
              <a:prstGeom prst="wedgeRoundRectCallout">
                <a:avLst>
                  <a:gd name="adj1" fmla="val 4054"/>
                  <a:gd name="adj2" fmla="val -115468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The amount of information that can be propagated to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via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from source node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圆角矩形标注 11">
                <a:extLst>
                  <a:ext uri="{FF2B5EF4-FFF2-40B4-BE49-F238E27FC236}">
                    <a16:creationId xmlns:a16="http://schemas.microsoft.com/office/drawing/2014/main" id="{D4FBC5BD-2C84-6643-92C8-65F6DB535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94" y="4994287"/>
                <a:ext cx="4397273" cy="1610788"/>
              </a:xfrm>
              <a:prstGeom prst="wedgeRoundRectCallout">
                <a:avLst>
                  <a:gd name="adj1" fmla="val 4054"/>
                  <a:gd name="adj2" fmla="val -11546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17DEC5-5CD6-F84E-B57D-F83796D8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Proposed method: </a:t>
            </a:r>
            <a:r>
              <a:rPr kumimoji="1" lang="en-US" altLang="zh-CN" i="1" dirty="0" err="1"/>
              <a:t>ResAcc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4DFE804B-D3E5-9245-A281-F818BFE27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algn="ctr"/>
                <a:r>
                  <a:rPr kumimoji="1" lang="en-US" altLang="zh-CN" dirty="0"/>
                  <a:t>Our proposed method computes the estimated RWR 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400" b="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d>
                      <m:d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/>
                  <a:t>To obtain the value of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zh-CN" sz="2400" dirty="0"/>
                  <a:t>, we perform the random walks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 altLang="zh-CN" sz="2000" dirty="0">
                    <a:cs typeface="Times New Roman" panose="02020603050405020304" pitchFamily="18" charset="0"/>
                  </a:rPr>
                  <a:t>Rolling a biased dice,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zh-CN" sz="2000" i="1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AU" altLang="zh-CN" sz="2000" i="1"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AU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AU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AU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AU" altLang="zh-CN" sz="2000" i="1">
                                <a:latin typeface="Cambria Math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AU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𝑠𝑢𝑚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altLang="zh-CN" sz="2000" dirty="0">
                    <a:cs typeface="Times New Roman" panose="02020603050405020304" pitchFamily="18" charset="0"/>
                  </a:rPr>
                  <a:t>, it shows node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kumimoji="1" lang="en-US" altLang="zh-CN" sz="2000" dirty="0"/>
              </a:p>
              <a:p>
                <a:pPr lvl="2"/>
                <a:r>
                  <a:rPr kumimoji="1"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en-US" altLang="zh-CN" sz="16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CN" sz="2000" dirty="0"/>
                  <a:t>Generating a random walk from node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000" dirty="0"/>
                  <a:t>, and see the last node of this walk</a:t>
                </a:r>
              </a:p>
              <a:p>
                <a:pPr lvl="2"/>
                <a:r>
                  <a:rPr kumimoji="1" lang="en-US" altLang="zh-CN" dirty="0"/>
                  <a:t>If the random walk ends at 𝑡, 𝑌=1, otherwise 0</a:t>
                </a:r>
              </a:p>
              <a:p>
                <a:pPr lvl="2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FE804B-D3E5-9245-A281-F818BFE27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724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AC54616-6A8A-0443-87AD-29A3BFF3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42</a:t>
            </a:fld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E5F13D6-0E79-4E4F-9A1A-E22FC2618388}"/>
              </a:ext>
            </a:extLst>
          </p:cNvPr>
          <p:cNvSpPr/>
          <p:nvPr/>
        </p:nvSpPr>
        <p:spPr>
          <a:xfrm>
            <a:off x="6011799" y="2328672"/>
            <a:ext cx="3046858" cy="48975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xmlns="" id="{DBFBBF38-5788-ED41-BA6B-418BF991E9BE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9058657" y="2573548"/>
            <a:ext cx="1048704" cy="19041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E9545ED7-5CDA-A145-A6DF-9EA802DC150F}"/>
                  </a:ext>
                </a:extLst>
              </p:cNvPr>
              <p:cNvSpPr txBox="1"/>
              <p:nvPr/>
            </p:nvSpPr>
            <p:spPr>
              <a:xfrm>
                <a:off x="10107361" y="2330979"/>
                <a:ext cx="566928" cy="5232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9545ED7-5CDA-A145-A6DF-9EA802DC1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361" y="2330979"/>
                <a:ext cx="5669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圆角矩形标注 19">
                <a:extLst>
                  <a:ext uri="{FF2B5EF4-FFF2-40B4-BE49-F238E27FC236}">
                    <a16:creationId xmlns:a16="http://schemas.microsoft.com/office/drawing/2014/main" xmlns="" id="{DE615D85-C9AB-304A-81A5-512B9F2297CA}"/>
                  </a:ext>
                </a:extLst>
              </p:cNvPr>
              <p:cNvSpPr/>
              <p:nvPr/>
            </p:nvSpPr>
            <p:spPr>
              <a:xfrm>
                <a:off x="2670234" y="4890880"/>
                <a:ext cx="2566547" cy="448826"/>
              </a:xfrm>
              <a:prstGeom prst="wedgeRoundRectCallout">
                <a:avLst>
                  <a:gd name="adj1" fmla="val 54019"/>
                  <a:gd name="adj2" fmla="val -97840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: a random variable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圆角矩形标注 19">
                <a:extLst>
                  <a:ext uri="{FF2B5EF4-FFF2-40B4-BE49-F238E27FC236}">
                    <a16:creationId xmlns:a16="http://schemas.microsoft.com/office/drawing/2014/main" id="{DE615D85-C9AB-304A-81A5-512B9F229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234" y="4890880"/>
                <a:ext cx="2566547" cy="448826"/>
              </a:xfrm>
              <a:prstGeom prst="wedgeRoundRectCallout">
                <a:avLst>
                  <a:gd name="adj1" fmla="val 54019"/>
                  <a:gd name="adj2" fmla="val -97840"/>
                  <a:gd name="adj3" fmla="val 16667"/>
                </a:avLst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3C617D55-99FB-FF4E-826F-CFFE9EF93CDE}"/>
              </a:ext>
            </a:extLst>
          </p:cNvPr>
          <p:cNvGrpSpPr/>
          <p:nvPr/>
        </p:nvGrpSpPr>
        <p:grpSpPr>
          <a:xfrm>
            <a:off x="1524000" y="5065317"/>
            <a:ext cx="4220368" cy="1458418"/>
            <a:chOff x="1524000" y="5065317"/>
            <a:chExt cx="4220368" cy="1458418"/>
          </a:xfrm>
        </p:grpSpPr>
        <p:pic>
          <p:nvPicPr>
            <p:cNvPr id="22" name="Picture 2" descr="Image result for random event">
              <a:extLst>
                <a:ext uri="{FF2B5EF4-FFF2-40B4-BE49-F238E27FC236}">
                  <a16:creationId xmlns:a16="http://schemas.microsoft.com/office/drawing/2014/main" xmlns="" id="{A412079C-4A88-5A47-AA6A-555B8A5C3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321081"/>
              <a:ext cx="1087846" cy="105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ight Arrow 14">
              <a:extLst>
                <a:ext uri="{FF2B5EF4-FFF2-40B4-BE49-F238E27FC236}">
                  <a16:creationId xmlns:a16="http://schemas.microsoft.com/office/drawing/2014/main" xmlns="" id="{03B5A802-03C4-CD43-8442-AFE86C5628B5}"/>
                </a:ext>
              </a:extLst>
            </p:cNvPr>
            <p:cNvSpPr/>
            <p:nvPr/>
          </p:nvSpPr>
          <p:spPr>
            <a:xfrm>
              <a:off x="2670234" y="5660068"/>
              <a:ext cx="637792" cy="25861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EAD7649E-83DF-A941-9C28-3609B3662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6893" y="5382530"/>
              <a:ext cx="1180724" cy="1141205"/>
            </a:xfrm>
            <a:prstGeom prst="rect">
              <a:avLst/>
            </a:prstGeom>
          </p:spPr>
        </p:pic>
        <p:sp>
          <p:nvSpPr>
            <p:cNvPr id="25" name="Right Arrow 18">
              <a:extLst>
                <a:ext uri="{FF2B5EF4-FFF2-40B4-BE49-F238E27FC236}">
                  <a16:creationId xmlns:a16="http://schemas.microsoft.com/office/drawing/2014/main" xmlns="" id="{465FA55E-B371-994F-A1AE-E77ADAB05B8E}"/>
                </a:ext>
              </a:extLst>
            </p:cNvPr>
            <p:cNvSpPr/>
            <p:nvPr/>
          </p:nvSpPr>
          <p:spPr>
            <a:xfrm>
              <a:off x="4635204" y="5660068"/>
              <a:ext cx="637792" cy="29482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3">
                  <a:extLst>
                    <a:ext uri="{FF2B5EF4-FFF2-40B4-BE49-F238E27FC236}">
                      <a16:creationId xmlns:a16="http://schemas.microsoft.com/office/drawing/2014/main" xmlns="" id="{96BA6D2A-559B-084A-9FAF-0A5051FB11CF}"/>
                    </a:ext>
                  </a:extLst>
                </p:cNvPr>
                <p:cNvSpPr txBox="1"/>
                <p:nvPr/>
              </p:nvSpPr>
              <p:spPr>
                <a:xfrm>
                  <a:off x="5370582" y="5586812"/>
                  <a:ext cx="319820" cy="441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oMath>
                    </m:oMathPara>
                  </a14:m>
                  <a:endParaRPr lang="en-A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3">
                  <a:extLst>
                    <a:ext uri="{FF2B5EF4-FFF2-40B4-BE49-F238E27FC236}">
                      <a16:creationId xmlns:a16="http://schemas.microsoft.com/office/drawing/2014/main" id="{96BA6D2A-559B-084A-9FAF-0A5051FB1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582" y="5586812"/>
                  <a:ext cx="319820" cy="441335"/>
                </a:xfrm>
                <a:prstGeom prst="rect">
                  <a:avLst/>
                </a:prstGeom>
                <a:blipFill>
                  <a:blip r:embed="rId8"/>
                  <a:stretch>
                    <a:fillRect r="-15385" b="-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xmlns="" id="{2BBE5557-8E67-D54D-AC0B-4814F3123B07}"/>
                </a:ext>
              </a:extLst>
            </p:cNvPr>
            <p:cNvSpPr/>
            <p:nvPr/>
          </p:nvSpPr>
          <p:spPr>
            <a:xfrm rot="599993">
              <a:off x="3660342" y="5065317"/>
              <a:ext cx="53572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isometricTopUp"/>
                <a:lightRig rig="threePt" dir="t"/>
              </a:scene3d>
            </a:bodyPr>
            <a:lstStyle/>
            <a:p>
              <a:pPr algn="ctr"/>
              <a:r>
                <a:rPr lang="en-US" altLang="zh-CN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accent6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</a:t>
              </a:r>
              <a:endPara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xmlns="" id="{1CD6C2A7-1D34-7A40-A9DF-502D29566454}"/>
                </a:ext>
              </a:extLst>
            </p:cNvPr>
            <p:cNvSpPr/>
            <p:nvPr/>
          </p:nvSpPr>
          <p:spPr>
            <a:xfrm>
              <a:off x="5418547" y="5702308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圆角矩形标注 69">
                <a:extLst>
                  <a:ext uri="{FF2B5EF4-FFF2-40B4-BE49-F238E27FC236}">
                    <a16:creationId xmlns:a16="http://schemas.microsoft.com/office/drawing/2014/main" xmlns="" id="{DD1B8DDC-89C1-4E4F-B5DA-035C161384D8}"/>
                  </a:ext>
                </a:extLst>
              </p:cNvPr>
              <p:cNvSpPr/>
              <p:nvPr/>
            </p:nvSpPr>
            <p:spPr>
              <a:xfrm>
                <a:off x="8569904" y="4807187"/>
                <a:ext cx="3371596" cy="967241"/>
              </a:xfrm>
              <a:prstGeom prst="wedgeRoundRectCallout">
                <a:avLst>
                  <a:gd name="adj1" fmla="val -68066"/>
                  <a:gd name="adj2" fmla="val -92896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b="0" dirty="0">
                    <a:solidFill>
                      <a:schemeClr val="tx1"/>
                    </a:solidFill>
                  </a:rPr>
                  <a:t>We theoretically guaranteed that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圆角矩形标注 69">
                <a:extLst>
                  <a:ext uri="{FF2B5EF4-FFF2-40B4-BE49-F238E27FC236}">
                    <a16:creationId xmlns:a16="http://schemas.microsoft.com/office/drawing/2014/main" id="{DD1B8DDC-89C1-4E4F-B5DA-035C16138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904" y="4807187"/>
                <a:ext cx="3371596" cy="967241"/>
              </a:xfrm>
              <a:prstGeom prst="wedgeRoundRectCallout">
                <a:avLst>
                  <a:gd name="adj1" fmla="val -68066"/>
                  <a:gd name="adj2" fmla="val -92896"/>
                  <a:gd name="adj3" fmla="val 16667"/>
                </a:avLst>
              </a:prstGeom>
              <a:blipFill>
                <a:blip r:embed="rId9"/>
                <a:stretch>
                  <a:fillRect r="-1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8323BE8C-DF6B-BA47-976C-29C866C61A9D}"/>
              </a:ext>
            </a:extLst>
          </p:cNvPr>
          <p:cNvGrpSpPr/>
          <p:nvPr/>
        </p:nvGrpSpPr>
        <p:grpSpPr>
          <a:xfrm>
            <a:off x="6125183" y="4588297"/>
            <a:ext cx="1950820" cy="2143542"/>
            <a:chOff x="8454255" y="1598909"/>
            <a:chExt cx="1950820" cy="2143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xmlns="" id="{4822F279-4208-254D-A85D-8EEA11DEAC77}"/>
                    </a:ext>
                  </a:extLst>
                </p:cNvPr>
                <p:cNvSpPr txBox="1"/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4822F279-4208-254D-A85D-8EEA11DEA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xmlns="" id="{32F0CCD1-12B0-AC4D-80B1-139420755EA1}"/>
                    </a:ext>
                  </a:extLst>
                </p:cNvPr>
                <p:cNvSpPr txBox="1"/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86CB9CCF-B9C3-954C-ABE6-C480088D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椭圆 73">
              <a:extLst>
                <a:ext uri="{FF2B5EF4-FFF2-40B4-BE49-F238E27FC236}">
                  <a16:creationId xmlns:a16="http://schemas.microsoft.com/office/drawing/2014/main" xmlns="" id="{95B6D3AD-26F4-7049-AB90-B88F013AB212}"/>
                </a:ext>
              </a:extLst>
            </p:cNvPr>
            <p:cNvSpPr/>
            <p:nvPr/>
          </p:nvSpPr>
          <p:spPr>
            <a:xfrm>
              <a:off x="8485551" y="2447234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xmlns="" id="{1EB1AB56-752E-E741-AC2F-FF3AEC95012E}"/>
                </a:ext>
              </a:extLst>
            </p:cNvPr>
            <p:cNvSpPr/>
            <p:nvPr/>
          </p:nvSpPr>
          <p:spPr>
            <a:xfrm>
              <a:off x="8482195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xmlns="" id="{A9C662D2-ECEB-0841-942E-E424E531059E}"/>
                </a:ext>
              </a:extLst>
            </p:cNvPr>
            <p:cNvSpPr/>
            <p:nvPr/>
          </p:nvSpPr>
          <p:spPr>
            <a:xfrm>
              <a:off x="10031539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xmlns="" id="{87BE2BE1-4581-7140-AC2D-05B7D7CF30E5}"/>
                </a:ext>
              </a:extLst>
            </p:cNvPr>
            <p:cNvSpPr/>
            <p:nvPr/>
          </p:nvSpPr>
          <p:spPr>
            <a:xfrm>
              <a:off x="10031540" y="245424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 dirty="0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xmlns="" id="{732F9A92-C063-DA4C-93C9-9BC0505DD9AE}"/>
                </a:ext>
              </a:extLst>
            </p:cNvPr>
            <p:cNvSpPr/>
            <p:nvPr/>
          </p:nvSpPr>
          <p:spPr>
            <a:xfrm>
              <a:off x="9279584" y="1690688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/>
            </a:p>
          </p:txBody>
        </p:sp>
        <p:cxnSp>
          <p:nvCxnSpPr>
            <p:cNvPr id="79" name="直线箭头连接符 78">
              <a:extLst>
                <a:ext uri="{FF2B5EF4-FFF2-40B4-BE49-F238E27FC236}">
                  <a16:creationId xmlns:a16="http://schemas.microsoft.com/office/drawing/2014/main" xmlns="" id="{D5ABE126-71A6-F04E-9E9D-2F1DE719E771}"/>
                </a:ext>
              </a:extLst>
            </p:cNvPr>
            <p:cNvCxnSpPr>
              <a:cxnSpLocks/>
              <a:stCxn id="74" idx="7"/>
              <a:endCxn id="78" idx="3"/>
            </p:cNvCxnSpPr>
            <p:nvPr/>
          </p:nvCxnSpPr>
          <p:spPr>
            <a:xfrm flipV="1">
              <a:off x="8763657" y="1968794"/>
              <a:ext cx="563642" cy="526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箭头连接符 79">
              <a:extLst>
                <a:ext uri="{FF2B5EF4-FFF2-40B4-BE49-F238E27FC236}">
                  <a16:creationId xmlns:a16="http://schemas.microsoft.com/office/drawing/2014/main" xmlns="" id="{012277EC-5DE2-FE4A-B47C-753C7C3D88D1}"/>
                </a:ext>
              </a:extLst>
            </p:cNvPr>
            <p:cNvCxnSpPr>
              <a:cxnSpLocks/>
              <a:stCxn id="74" idx="6"/>
              <a:endCxn id="77" idx="2"/>
            </p:cNvCxnSpPr>
            <p:nvPr/>
          </p:nvCxnSpPr>
          <p:spPr>
            <a:xfrm>
              <a:off x="8811372" y="2610145"/>
              <a:ext cx="1220168" cy="70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箭头连接符 80">
              <a:extLst>
                <a:ext uri="{FF2B5EF4-FFF2-40B4-BE49-F238E27FC236}">
                  <a16:creationId xmlns:a16="http://schemas.microsoft.com/office/drawing/2014/main" xmlns="" id="{013D9665-EC18-364E-A5E5-AAA6DD817193}"/>
                </a:ext>
              </a:extLst>
            </p:cNvPr>
            <p:cNvCxnSpPr>
              <a:cxnSpLocks/>
              <a:stCxn id="74" idx="5"/>
              <a:endCxn id="76" idx="1"/>
            </p:cNvCxnSpPr>
            <p:nvPr/>
          </p:nvCxnSpPr>
          <p:spPr>
            <a:xfrm>
              <a:off x="8763657" y="2725340"/>
              <a:ext cx="1315597" cy="6912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箭头连接符 81">
              <a:extLst>
                <a:ext uri="{FF2B5EF4-FFF2-40B4-BE49-F238E27FC236}">
                  <a16:creationId xmlns:a16="http://schemas.microsoft.com/office/drawing/2014/main" xmlns="" id="{DB1BF137-31A0-0C42-AB1D-5F90D515B710}"/>
                </a:ext>
              </a:extLst>
            </p:cNvPr>
            <p:cNvCxnSpPr>
              <a:cxnSpLocks/>
              <a:stCxn id="74" idx="4"/>
              <a:endCxn id="75" idx="0"/>
            </p:cNvCxnSpPr>
            <p:nvPr/>
          </p:nvCxnSpPr>
          <p:spPr>
            <a:xfrm flipH="1">
              <a:off x="8645106" y="2773055"/>
              <a:ext cx="3356" cy="5958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箭头连接符 82">
              <a:extLst>
                <a:ext uri="{FF2B5EF4-FFF2-40B4-BE49-F238E27FC236}">
                  <a16:creationId xmlns:a16="http://schemas.microsoft.com/office/drawing/2014/main" xmlns="" id="{6AD02CA3-AA6A-9346-9BB3-3F7D37F8B6A9}"/>
                </a:ext>
              </a:extLst>
            </p:cNvPr>
            <p:cNvCxnSpPr>
              <a:cxnSpLocks/>
              <a:stCxn id="76" idx="0"/>
              <a:endCxn id="77" idx="4"/>
            </p:cNvCxnSpPr>
            <p:nvPr/>
          </p:nvCxnSpPr>
          <p:spPr>
            <a:xfrm flipV="1">
              <a:off x="10194450" y="2780066"/>
              <a:ext cx="1" cy="5888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线箭头连接符 83">
              <a:extLst>
                <a:ext uri="{FF2B5EF4-FFF2-40B4-BE49-F238E27FC236}">
                  <a16:creationId xmlns:a16="http://schemas.microsoft.com/office/drawing/2014/main" xmlns="" id="{DAF83A8C-6352-1642-8308-96F502D8A8DF}"/>
                </a:ext>
              </a:extLst>
            </p:cNvPr>
            <p:cNvCxnSpPr>
              <a:stCxn id="75" idx="6"/>
              <a:endCxn id="76" idx="2"/>
            </p:cNvCxnSpPr>
            <p:nvPr/>
          </p:nvCxnSpPr>
          <p:spPr>
            <a:xfrm>
              <a:off x="8808016" y="3531826"/>
              <a:ext cx="12235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箭头连接符 84">
              <a:extLst>
                <a:ext uri="{FF2B5EF4-FFF2-40B4-BE49-F238E27FC236}">
                  <a16:creationId xmlns:a16="http://schemas.microsoft.com/office/drawing/2014/main" xmlns="" id="{44557285-48B3-D240-977E-7325254B44CE}"/>
                </a:ext>
              </a:extLst>
            </p:cNvPr>
            <p:cNvCxnSpPr>
              <a:cxnSpLocks/>
              <a:stCxn id="77" idx="0"/>
              <a:endCxn id="78" idx="5"/>
            </p:cNvCxnSpPr>
            <p:nvPr/>
          </p:nvCxnSpPr>
          <p:spPr>
            <a:xfrm flipH="1" flipV="1">
              <a:off x="9557690" y="1968794"/>
              <a:ext cx="636761" cy="4854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xmlns="" id="{2BA46868-6729-1748-AFAB-E567CC264B32}"/>
                    </a:ext>
                  </a:extLst>
                </p:cNvPr>
                <p:cNvSpPr txBox="1"/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C5A169CB-B166-3440-9D89-E068B39D2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xmlns="" id="{A8FB22AB-377A-C342-85BB-16AC184E0CEF}"/>
                    </a:ext>
                  </a:extLst>
                </p:cNvPr>
                <p:cNvSpPr txBox="1"/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6A541F33-0A34-784C-9F2B-B0C2B679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xmlns="" id="{E99117BE-28AC-0440-9299-06BBBC16F583}"/>
                    </a:ext>
                  </a:extLst>
                </p:cNvPr>
                <p:cNvSpPr txBox="1"/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EC88454E-038C-ED45-8F66-80D907CCF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曲线连接符 88">
            <a:extLst>
              <a:ext uri="{FF2B5EF4-FFF2-40B4-BE49-F238E27FC236}">
                <a16:creationId xmlns:a16="http://schemas.microsoft.com/office/drawing/2014/main" xmlns="" id="{AFACFA8A-9AC4-0E48-B9F7-9892D609F17F}"/>
              </a:ext>
            </a:extLst>
          </p:cNvPr>
          <p:cNvCxnSpPr>
            <a:cxnSpLocks/>
            <a:stCxn id="72" idx="3"/>
            <a:endCxn id="78" idx="6"/>
          </p:cNvCxnSpPr>
          <p:nvPr/>
        </p:nvCxnSpPr>
        <p:spPr>
          <a:xfrm flipH="1" flipV="1">
            <a:off x="7276333" y="4842987"/>
            <a:ext cx="799670" cy="746415"/>
          </a:xfrm>
          <a:prstGeom prst="curvedConnector3">
            <a:avLst>
              <a:gd name="adj1" fmla="val -28587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曲线连接符 89">
            <a:extLst>
              <a:ext uri="{FF2B5EF4-FFF2-40B4-BE49-F238E27FC236}">
                <a16:creationId xmlns:a16="http://schemas.microsoft.com/office/drawing/2014/main" xmlns="" id="{C2F625FB-1BAD-E24D-BCB0-861F050302C5}"/>
              </a:ext>
            </a:extLst>
          </p:cNvPr>
          <p:cNvCxnSpPr>
            <a:cxnSpLocks/>
            <a:stCxn id="78" idx="2"/>
            <a:endCxn id="86" idx="0"/>
          </p:cNvCxnSpPr>
          <p:nvPr/>
        </p:nvCxnSpPr>
        <p:spPr>
          <a:xfrm rot="10800000" flipV="1">
            <a:off x="6322418" y="4842986"/>
            <a:ext cx="628095" cy="505361"/>
          </a:xfrm>
          <a:prstGeom prst="curvedConnector2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曲线连接符 90">
            <a:extLst>
              <a:ext uri="{FF2B5EF4-FFF2-40B4-BE49-F238E27FC236}">
                <a16:creationId xmlns:a16="http://schemas.microsoft.com/office/drawing/2014/main" xmlns="" id="{DF797380-3923-444A-8780-1FC5EB6311CD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6519651" y="5623020"/>
            <a:ext cx="1161884" cy="87798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圆角矩形标注 91">
                <a:extLst>
                  <a:ext uri="{FF2B5EF4-FFF2-40B4-BE49-F238E27FC236}">
                    <a16:creationId xmlns:a16="http://schemas.microsoft.com/office/drawing/2014/main" xmlns="" id="{85A96BF2-E9E9-6644-959D-1C1364CB4A1C}"/>
                  </a:ext>
                </a:extLst>
              </p:cNvPr>
              <p:cNvSpPr/>
              <p:nvPr/>
            </p:nvSpPr>
            <p:spPr>
              <a:xfrm>
                <a:off x="9838944" y="2938045"/>
                <a:ext cx="2102556" cy="967241"/>
              </a:xfrm>
              <a:prstGeom prst="wedgeRoundRectCallout">
                <a:avLst>
                  <a:gd name="adj1" fmla="val -30970"/>
                  <a:gd name="adj2" fmla="val 140295"/>
                  <a:gd name="adj3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b="0" dirty="0">
                    <a:solidFill>
                      <a:schemeClr val="tx1"/>
                    </a:solidFill>
                  </a:rPr>
                  <a:t>Thus, 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圆角矩形标注 91">
                <a:extLst>
                  <a:ext uri="{FF2B5EF4-FFF2-40B4-BE49-F238E27FC236}">
                    <a16:creationId xmlns:a16="http://schemas.microsoft.com/office/drawing/2014/main" id="{85A96BF2-E9E9-6644-959D-1C1364CB4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944" y="2938045"/>
                <a:ext cx="2102556" cy="967241"/>
              </a:xfrm>
              <a:prstGeom prst="wedgeRoundRectCallout">
                <a:avLst>
                  <a:gd name="adj1" fmla="val -30970"/>
                  <a:gd name="adj2" fmla="val 140295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5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70" grpId="0" animBg="1"/>
      <p:bldP spid="9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FC0B31-1537-C34E-A170-A6462611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507BAEE-D1F0-0844-B6EE-47DC6C31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551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Compare our method </a:t>
            </a:r>
            <a:r>
              <a:rPr kumimoji="1" lang="en-US" altLang="zh-CN" i="1" dirty="0" err="1">
                <a:solidFill>
                  <a:srgbClr val="C00000"/>
                </a:solidFill>
              </a:rPr>
              <a:t>ResAcc</a:t>
            </a:r>
            <a:r>
              <a:rPr kumimoji="1" lang="en-US" altLang="zh-CN" dirty="0"/>
              <a:t> with the following existing works</a:t>
            </a:r>
          </a:p>
          <a:p>
            <a:pPr lvl="1"/>
            <a:r>
              <a:rPr kumimoji="1" lang="en-US" altLang="zh-CN" dirty="0"/>
              <a:t>Index-free: 5 methods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/>
              <a:t>Power 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/>
              <a:t>FWD (Forward Search)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/>
              <a:t>MC (Monte Carlo) 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/>
              <a:t>FORA [SIGKDD’ 2017]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 err="1"/>
              <a:t>TopPPR</a:t>
            </a:r>
            <a:r>
              <a:rPr kumimoji="1" lang="en-US" altLang="zh-CN" dirty="0"/>
              <a:t> [SIGMOD’2018]</a:t>
            </a:r>
          </a:p>
          <a:p>
            <a:pPr lvl="1"/>
            <a:r>
              <a:rPr kumimoji="1" lang="en-US" altLang="zh-CN" dirty="0"/>
              <a:t>Index-based: 3 methods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 err="1"/>
              <a:t>BePI</a:t>
            </a:r>
            <a:r>
              <a:rPr kumimoji="1" lang="en-US" altLang="zh-CN" dirty="0"/>
              <a:t> [SIGMOD’2018]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/>
              <a:t>TPA [ICDE’ 2018]</a:t>
            </a:r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zh-CN" dirty="0"/>
              <a:t>FORA+ [SIGKDD’2017]</a:t>
            </a:r>
          </a:p>
        </p:txBody>
      </p:sp>
      <p:sp>
        <p:nvSpPr>
          <p:cNvPr id="4" name="右箭头 3">
            <a:extLst>
              <a:ext uri="{FF2B5EF4-FFF2-40B4-BE49-F238E27FC236}">
                <a16:creationId xmlns:a16="http://schemas.microsoft.com/office/drawing/2014/main" xmlns="" id="{6C90B3D4-D60E-8B4B-9163-1C1B5420AA09}"/>
              </a:ext>
            </a:extLst>
          </p:cNvPr>
          <p:cNvSpPr/>
          <p:nvPr/>
        </p:nvSpPr>
        <p:spPr>
          <a:xfrm>
            <a:off x="5239746" y="4066970"/>
            <a:ext cx="978408" cy="299342"/>
          </a:xfrm>
          <a:prstGeom prst="rightArrow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28DEDD6-C897-0145-9CF3-D7DC9B50C426}"/>
              </a:ext>
            </a:extLst>
          </p:cNvPr>
          <p:cNvSpPr txBox="1"/>
          <p:nvPr/>
        </p:nvSpPr>
        <p:spPr>
          <a:xfrm>
            <a:off x="6388608" y="3862698"/>
            <a:ext cx="3341078" cy="70788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The most efficient index-free algorithm for SSRWR query</a:t>
            </a:r>
            <a:endParaRPr kumimoji="1" lang="zh-CN" altLang="en-US" sz="20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E1896EE-1A61-7044-ACA2-0494D72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90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BE7566-35DF-6946-9759-68986A20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82192C0-32FA-6646-9C0D-09D1E261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Performance distribution visualized in Boxplot</a:t>
            </a:r>
          </a:p>
          <a:p>
            <a:pPr lvl="1"/>
            <a:r>
              <a:rPr kumimoji="1" lang="en-US" altLang="zh-CN" dirty="0"/>
              <a:t>Dataset: Twitter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7C212C9-EA8A-EE40-9DBA-9E4B3AB3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17" y="2783254"/>
            <a:ext cx="6388100" cy="2729281"/>
          </a:xfrm>
          <a:prstGeom prst="rect">
            <a:avLst/>
          </a:prstGeom>
        </p:spPr>
      </p:pic>
      <p:sp>
        <p:nvSpPr>
          <p:cNvPr id="5" name="圆角矩形标注 4">
            <a:extLst>
              <a:ext uri="{FF2B5EF4-FFF2-40B4-BE49-F238E27FC236}">
                <a16:creationId xmlns:a16="http://schemas.microsoft.com/office/drawing/2014/main" xmlns="" id="{AD8E6537-C54E-044F-97C0-973B822DD55D}"/>
              </a:ext>
            </a:extLst>
          </p:cNvPr>
          <p:cNvSpPr/>
          <p:nvPr/>
        </p:nvSpPr>
        <p:spPr>
          <a:xfrm>
            <a:off x="3997569" y="583513"/>
            <a:ext cx="4079631" cy="1107175"/>
          </a:xfrm>
          <a:prstGeom prst="wedgeRoundRectCallout">
            <a:avLst>
              <a:gd name="adj1" fmla="val -25558"/>
              <a:gd name="adj2" fmla="val 16102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Our method </a:t>
            </a:r>
            <a:r>
              <a:rPr kumimoji="1" lang="en-US" altLang="zh-CN" sz="2000" i="1" dirty="0" err="1">
                <a:solidFill>
                  <a:schemeClr val="tx1"/>
                </a:solidFill>
              </a:rPr>
              <a:t>ResAcc</a:t>
            </a:r>
            <a:r>
              <a:rPr kumimoji="1" lang="en-US" altLang="zh-CN" sz="2000" i="1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has the </a:t>
            </a:r>
            <a:r>
              <a:rPr lang="en-US" altLang="zh-CN" sz="2000" dirty="0">
                <a:solidFill>
                  <a:srgbClr val="C00000"/>
                </a:solidFill>
              </a:rPr>
              <a:t>lowest variability </a:t>
            </a:r>
            <a:r>
              <a:rPr lang="en-US" altLang="zh-CN" sz="2000" dirty="0">
                <a:solidFill>
                  <a:schemeClr val="tx1"/>
                </a:solidFill>
              </a:rPr>
              <a:t>than all existing methods in terms of query time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圆角矩形标注 5">
            <a:extLst>
              <a:ext uri="{FF2B5EF4-FFF2-40B4-BE49-F238E27FC236}">
                <a16:creationId xmlns:a16="http://schemas.microsoft.com/office/drawing/2014/main" xmlns="" id="{6378219E-7543-AC43-8643-5E4D36B6A1E3}"/>
              </a:ext>
            </a:extLst>
          </p:cNvPr>
          <p:cNvSpPr/>
          <p:nvPr/>
        </p:nvSpPr>
        <p:spPr>
          <a:xfrm>
            <a:off x="8686800" y="1019909"/>
            <a:ext cx="3048000" cy="1912892"/>
          </a:xfrm>
          <a:prstGeom prst="wedgeRoundRectCallout">
            <a:avLst>
              <a:gd name="adj1" fmla="val -45558"/>
              <a:gd name="adj2" fmla="val 893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Our method </a:t>
            </a:r>
            <a:r>
              <a:rPr kumimoji="1" lang="en-US" altLang="zh-CN" sz="2000" i="1" dirty="0" err="1">
                <a:solidFill>
                  <a:schemeClr val="tx1"/>
                </a:solidFill>
              </a:rPr>
              <a:t>ResAcc</a:t>
            </a:r>
            <a:r>
              <a:rPr kumimoji="1" lang="en-US" altLang="zh-CN" sz="2000" i="1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has the </a:t>
            </a:r>
            <a:r>
              <a:rPr lang="en-US" altLang="zh-CN" sz="2000" dirty="0">
                <a:solidFill>
                  <a:srgbClr val="C00000"/>
                </a:solidFill>
              </a:rPr>
              <a:t>greatest accuracy </a:t>
            </a:r>
            <a:r>
              <a:rPr lang="en-US" altLang="zh-CN" sz="2000" dirty="0">
                <a:solidFill>
                  <a:schemeClr val="tx1"/>
                </a:solidFill>
              </a:rPr>
              <a:t>among all methods in terms of absolute error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61524A-8A9D-DE4F-BDDC-BFBBD5F7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78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6C383E-9DE4-7F4D-8683-6EE9A243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34317" cy="1325563"/>
          </a:xfrm>
        </p:spPr>
        <p:txBody>
          <a:bodyPr/>
          <a:lstStyle/>
          <a:p>
            <a:r>
              <a:rPr kumimoji="1" lang="en-US" altLang="zh-CN" dirty="0"/>
              <a:t>Random Walk with Restart (RWR)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D9C2B5D2-C589-674F-A3DA-9D035D7A2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5552661" cy="4351338"/>
              </a:xfrm>
            </p:spPr>
            <p:txBody>
              <a:bodyPr/>
              <a:lstStyle/>
              <a:p>
                <a:r>
                  <a:rPr kumimoji="1" lang="en-US" altLang="zh-CN" dirty="0"/>
                  <a:t>Given a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, and a termination probability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/>
                  <a:t>,</a:t>
                </a:r>
              </a:p>
              <a:p>
                <a:r>
                  <a:rPr kumimoji="1" lang="en-US" altLang="zh-CN" dirty="0"/>
                  <a:t>RWR simulates a random walk starting from node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 such that:</a:t>
                </a:r>
              </a:p>
              <a:p>
                <a:pPr lvl="1"/>
                <a:r>
                  <a:rPr kumimoji="1" lang="en-US" altLang="zh-CN" dirty="0"/>
                  <a:t>At each step, it has two options: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kumimoji="1" lang="en-US" altLang="zh-CN" dirty="0"/>
                  <a:t>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probability</a:t>
                </a:r>
                <a:r>
                  <a:rPr kumimoji="1" lang="en-US" altLang="zh-CN" dirty="0"/>
                  <a:t>,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dirty="0"/>
                  <a:t>it terminates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dirty="0"/>
                  <a:t>at the current node;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kumimoji="1" lang="en-US" altLang="zh-CN" dirty="0"/>
                  <a:t>Or, 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kumimoji="1"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>
                    <a:solidFill>
                      <a:srgbClr val="C00000"/>
                    </a:solidFill>
                  </a:rPr>
                  <a:t> probability</a:t>
                </a:r>
                <a:r>
                  <a:rPr kumimoji="1" lang="en-US" altLang="zh-CN" dirty="0"/>
                  <a:t>, it moves to an out-neighbor</a:t>
                </a:r>
                <a:r>
                  <a:rPr kumimoji="1"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zh-CN" dirty="0"/>
                  <a:t>of the current node uniformly at random.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C2B5D2-C589-674F-A3DA-9D035D7A2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5552661" cy="4351338"/>
              </a:xfrm>
              <a:blipFill>
                <a:blip r:embed="rId3"/>
                <a:stretch>
                  <a:fillRect l="-1826" t="-2326" r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xmlns="" id="{FE01CD21-ADF8-494F-BB32-A15DDF3826E9}"/>
              </a:ext>
            </a:extLst>
          </p:cNvPr>
          <p:cNvCxnSpPr>
            <a:cxnSpLocks/>
            <a:stCxn id="109" idx="3"/>
            <a:endCxn id="110" idx="0"/>
          </p:cNvCxnSpPr>
          <p:nvPr/>
        </p:nvCxnSpPr>
        <p:spPr>
          <a:xfrm flipV="1">
            <a:off x="8848723" y="2369181"/>
            <a:ext cx="1359118" cy="220612"/>
          </a:xfrm>
          <a:prstGeom prst="curvedConnector4">
            <a:avLst>
              <a:gd name="adj1" fmla="val 63951"/>
              <a:gd name="adj2" fmla="val 271327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9E30C234-D404-E94F-8EE6-C6430377D141}"/>
              </a:ext>
            </a:extLst>
          </p:cNvPr>
          <p:cNvGrpSpPr/>
          <p:nvPr/>
        </p:nvGrpSpPr>
        <p:grpSpPr>
          <a:xfrm>
            <a:off x="8454255" y="1598909"/>
            <a:ext cx="1950820" cy="2143542"/>
            <a:chOff x="8454255" y="1598909"/>
            <a:chExt cx="1950820" cy="2143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xmlns="" id="{86CB9CCF-B9C3-954C-ABE6-C480088D2F3E}"/>
                    </a:ext>
                  </a:extLst>
                </p:cNvPr>
                <p:cNvSpPr txBox="1"/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86CB9CCF-B9C3-954C-ABE6-C480088D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648D0A86-4F5B-DC4C-8F16-17BAEC05556E}"/>
                </a:ext>
              </a:extLst>
            </p:cNvPr>
            <p:cNvSpPr/>
            <p:nvPr/>
          </p:nvSpPr>
          <p:spPr>
            <a:xfrm>
              <a:off x="8485551" y="2447234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449C7452-441F-1D41-BF8F-6E57BB800033}"/>
                </a:ext>
              </a:extLst>
            </p:cNvPr>
            <p:cNvSpPr/>
            <p:nvPr/>
          </p:nvSpPr>
          <p:spPr>
            <a:xfrm>
              <a:off x="8482195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B9761236-7709-FA4B-A860-70D4E68CA5BC}"/>
                </a:ext>
              </a:extLst>
            </p:cNvPr>
            <p:cNvSpPr/>
            <p:nvPr/>
          </p:nvSpPr>
          <p:spPr>
            <a:xfrm>
              <a:off x="10031539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3972590A-728C-F54E-87FB-7EB4E39716C7}"/>
                </a:ext>
              </a:extLst>
            </p:cNvPr>
            <p:cNvSpPr/>
            <p:nvPr/>
          </p:nvSpPr>
          <p:spPr>
            <a:xfrm>
              <a:off x="10031540" y="245424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81337862-24F7-F048-BB1E-D7C2DEF83BA5}"/>
                </a:ext>
              </a:extLst>
            </p:cNvPr>
            <p:cNvSpPr/>
            <p:nvPr/>
          </p:nvSpPr>
          <p:spPr>
            <a:xfrm>
              <a:off x="9279584" y="1690688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/>
            </a:p>
          </p:txBody>
        </p: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xmlns="" id="{1F8F40F3-1E74-E04D-8B3C-4375983B58C4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8763657" y="1968794"/>
              <a:ext cx="563642" cy="526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xmlns="" id="{445659E2-9F7F-8D47-97F6-191C7222C365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8811372" y="2610145"/>
              <a:ext cx="1220168" cy="70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xmlns="" id="{91232CC6-35DA-7341-8417-E9AE559C794B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8763657" y="2725340"/>
              <a:ext cx="1315597" cy="6912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xmlns="" id="{E370DF89-F690-A549-B079-3493530BD4D7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 flipH="1">
              <a:off x="8645106" y="2773055"/>
              <a:ext cx="3356" cy="5958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xmlns="" id="{E6646EC9-44F1-344B-BADE-33FACC7A5339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10194450" y="2780066"/>
              <a:ext cx="1" cy="5888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xmlns="" id="{BB5C06DC-9F49-4D47-A786-DD5CEA42711E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8808016" y="3531826"/>
              <a:ext cx="12235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xmlns="" id="{AC5A57BF-C4C0-8E4A-9A27-F7FDF1559549}"/>
                </a:ext>
              </a:extLst>
            </p:cNvPr>
            <p:cNvCxnSpPr>
              <a:cxnSpLocks/>
              <a:stCxn id="9" idx="0"/>
              <a:endCxn id="10" idx="5"/>
            </p:cNvCxnSpPr>
            <p:nvPr/>
          </p:nvCxnSpPr>
          <p:spPr>
            <a:xfrm flipH="1" flipV="1">
              <a:off x="9557690" y="1968794"/>
              <a:ext cx="636761" cy="4854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xmlns="" id="{C5A169CB-B166-3440-9D89-E068B39D2D33}"/>
                    </a:ext>
                  </a:extLst>
                </p:cNvPr>
                <p:cNvSpPr txBox="1"/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C5A169CB-B166-3440-9D89-E068B39D2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xmlns="" id="{AE1A44B5-0A67-AE47-ACA5-2D885283476C}"/>
                    </a:ext>
                  </a:extLst>
                </p:cNvPr>
                <p:cNvSpPr txBox="1"/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AE1A44B5-0A67-AE47-ACA5-2D8852834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xmlns="" id="{6A541F33-0A34-784C-9F2B-B0C2B679703D}"/>
                    </a:ext>
                  </a:extLst>
                </p:cNvPr>
                <p:cNvSpPr txBox="1"/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6A541F33-0A34-784C-9F2B-B0C2B679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xmlns="" id="{EC88454E-038C-ED45-8F66-80D907CCF680}"/>
                    </a:ext>
                  </a:extLst>
                </p:cNvPr>
                <p:cNvSpPr txBox="1"/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EC88454E-038C-ED45-8F66-80D907CCF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曲线连接符 125">
            <a:extLst>
              <a:ext uri="{FF2B5EF4-FFF2-40B4-BE49-F238E27FC236}">
                <a16:creationId xmlns:a16="http://schemas.microsoft.com/office/drawing/2014/main" xmlns="" id="{1D661B1F-625B-4041-86D0-52519B58E601}"/>
              </a:ext>
            </a:extLst>
          </p:cNvPr>
          <p:cNvCxnSpPr>
            <a:cxnSpLocks/>
            <a:stCxn id="110" idx="3"/>
            <a:endCxn id="112" idx="3"/>
          </p:cNvCxnSpPr>
          <p:nvPr/>
        </p:nvCxnSpPr>
        <p:spPr>
          <a:xfrm>
            <a:off x="10405075" y="2600014"/>
            <a:ext cx="12700" cy="911605"/>
          </a:xfrm>
          <a:prstGeom prst="curvedConnector3">
            <a:avLst>
              <a:gd name="adj1" fmla="val 3913039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圆角矩形标注 140">
            <a:extLst>
              <a:ext uri="{FF2B5EF4-FFF2-40B4-BE49-F238E27FC236}">
                <a16:creationId xmlns:a16="http://schemas.microsoft.com/office/drawing/2014/main" xmlns="" id="{78550BE6-A870-BB49-A59C-917E9B35A7AD}"/>
              </a:ext>
            </a:extLst>
          </p:cNvPr>
          <p:cNvSpPr/>
          <p:nvPr/>
        </p:nvSpPr>
        <p:spPr>
          <a:xfrm>
            <a:off x="6172200" y="2158701"/>
            <a:ext cx="1803479" cy="1111929"/>
          </a:xfrm>
          <a:prstGeom prst="wedgeRoundRectCallout">
            <a:avLst>
              <a:gd name="adj1" fmla="val 71056"/>
              <a:gd name="adj2" fmla="val 293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 graph with 5 nodes and 10 edges.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D9DDC07-37FB-024C-A9D4-4689AC6F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45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6C383E-9DE4-7F4D-8683-6EE9A243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34317" cy="1325563"/>
          </a:xfrm>
        </p:spPr>
        <p:txBody>
          <a:bodyPr/>
          <a:lstStyle/>
          <a:p>
            <a:r>
              <a:rPr kumimoji="1" lang="en-US" altLang="zh-CN" dirty="0"/>
              <a:t>Random Walk with Restart (RWR)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D9C2B5D2-C589-674F-A3DA-9D035D7A2E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5552661" cy="180919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Given a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, and a termination probability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/>
                  <a:t>,</a:t>
                </a:r>
              </a:p>
              <a:p>
                <a:r>
                  <a:rPr kumimoji="1" lang="en-US" altLang="zh-CN" dirty="0"/>
                  <a:t>RWR simulates a random walk starting from node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9C2B5D2-C589-674F-A3DA-9D035D7A2E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5552661" cy="1809196"/>
              </a:xfrm>
              <a:blipFill>
                <a:blip r:embed="rId3"/>
                <a:stretch>
                  <a:fillRect l="-1826" t="-5556" r="-2740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曲线连接符 102">
            <a:extLst>
              <a:ext uri="{FF2B5EF4-FFF2-40B4-BE49-F238E27FC236}">
                <a16:creationId xmlns:a16="http://schemas.microsoft.com/office/drawing/2014/main" xmlns="" id="{FE01CD21-ADF8-494F-BB32-A15DDF3826E9}"/>
              </a:ext>
            </a:extLst>
          </p:cNvPr>
          <p:cNvCxnSpPr>
            <a:cxnSpLocks/>
            <a:stCxn id="109" idx="3"/>
            <a:endCxn id="110" idx="0"/>
          </p:cNvCxnSpPr>
          <p:nvPr/>
        </p:nvCxnSpPr>
        <p:spPr>
          <a:xfrm flipV="1">
            <a:off x="8848723" y="2369181"/>
            <a:ext cx="1359118" cy="220612"/>
          </a:xfrm>
          <a:prstGeom prst="curvedConnector4">
            <a:avLst>
              <a:gd name="adj1" fmla="val 63951"/>
              <a:gd name="adj2" fmla="val 271327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>
            <a:extLst>
              <a:ext uri="{FF2B5EF4-FFF2-40B4-BE49-F238E27FC236}">
                <a16:creationId xmlns:a16="http://schemas.microsoft.com/office/drawing/2014/main" xmlns="" id="{9E30C234-D404-E94F-8EE6-C6430377D141}"/>
              </a:ext>
            </a:extLst>
          </p:cNvPr>
          <p:cNvGrpSpPr/>
          <p:nvPr/>
        </p:nvGrpSpPr>
        <p:grpSpPr>
          <a:xfrm>
            <a:off x="8454255" y="1598909"/>
            <a:ext cx="1950820" cy="2143542"/>
            <a:chOff x="8454255" y="1598909"/>
            <a:chExt cx="1950820" cy="2143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xmlns="" id="{86CB9CCF-B9C3-954C-ABE6-C480088D2F3E}"/>
                    </a:ext>
                  </a:extLst>
                </p:cNvPr>
                <p:cNvSpPr txBox="1"/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86CB9CCF-B9C3-954C-ABE6-C480088D2F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0743" y="1598909"/>
                  <a:ext cx="39446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648D0A86-4F5B-DC4C-8F16-17BAEC05556E}"/>
                </a:ext>
              </a:extLst>
            </p:cNvPr>
            <p:cNvSpPr/>
            <p:nvPr/>
          </p:nvSpPr>
          <p:spPr>
            <a:xfrm>
              <a:off x="8485551" y="2447234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="" id="{449C7452-441F-1D41-BF8F-6E57BB800033}"/>
                </a:ext>
              </a:extLst>
            </p:cNvPr>
            <p:cNvSpPr/>
            <p:nvPr/>
          </p:nvSpPr>
          <p:spPr>
            <a:xfrm>
              <a:off x="8482195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B9761236-7709-FA4B-A860-70D4E68CA5BC}"/>
                </a:ext>
              </a:extLst>
            </p:cNvPr>
            <p:cNvSpPr/>
            <p:nvPr/>
          </p:nvSpPr>
          <p:spPr>
            <a:xfrm>
              <a:off x="10031539" y="336891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3972590A-728C-F54E-87FB-7EB4E39716C7}"/>
                </a:ext>
              </a:extLst>
            </p:cNvPr>
            <p:cNvSpPr/>
            <p:nvPr/>
          </p:nvSpPr>
          <p:spPr>
            <a:xfrm>
              <a:off x="10031540" y="2454245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800" dirty="0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="" id="{81337862-24F7-F048-BB1E-D7C2DEF83BA5}"/>
                </a:ext>
              </a:extLst>
            </p:cNvPr>
            <p:cNvSpPr/>
            <p:nvPr/>
          </p:nvSpPr>
          <p:spPr>
            <a:xfrm>
              <a:off x="9279584" y="1690688"/>
              <a:ext cx="325821" cy="32582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 dirty="0"/>
            </a:p>
          </p:txBody>
        </p:sp>
        <p:cxnSp>
          <p:nvCxnSpPr>
            <p:cNvPr id="11" name="直线箭头连接符 10">
              <a:extLst>
                <a:ext uri="{FF2B5EF4-FFF2-40B4-BE49-F238E27FC236}">
                  <a16:creationId xmlns:a16="http://schemas.microsoft.com/office/drawing/2014/main" xmlns="" id="{1F8F40F3-1E74-E04D-8B3C-4375983B58C4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8763657" y="1968794"/>
              <a:ext cx="563642" cy="526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xmlns="" id="{445659E2-9F7F-8D47-97F6-191C7222C365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8811372" y="2610145"/>
              <a:ext cx="1220168" cy="701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>
              <a:extLst>
                <a:ext uri="{FF2B5EF4-FFF2-40B4-BE49-F238E27FC236}">
                  <a16:creationId xmlns:a16="http://schemas.microsoft.com/office/drawing/2014/main" xmlns="" id="{91232CC6-35DA-7341-8417-E9AE559C794B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8763657" y="2725340"/>
              <a:ext cx="1315597" cy="6912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xmlns="" id="{E370DF89-F690-A549-B079-3493530BD4D7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 flipH="1">
              <a:off x="8645106" y="2773055"/>
              <a:ext cx="3356" cy="59586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xmlns="" id="{E6646EC9-44F1-344B-BADE-33FACC7A5339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10194450" y="2780066"/>
              <a:ext cx="1" cy="5888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xmlns="" id="{BB5C06DC-9F49-4D47-A786-DD5CEA42711E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8808016" y="3531826"/>
              <a:ext cx="12235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箭头连接符 38">
              <a:extLst>
                <a:ext uri="{FF2B5EF4-FFF2-40B4-BE49-F238E27FC236}">
                  <a16:creationId xmlns:a16="http://schemas.microsoft.com/office/drawing/2014/main" xmlns="" id="{AC5A57BF-C4C0-8E4A-9A27-F7FDF1559549}"/>
                </a:ext>
              </a:extLst>
            </p:cNvPr>
            <p:cNvCxnSpPr>
              <a:cxnSpLocks/>
              <a:stCxn id="9" idx="0"/>
              <a:endCxn id="10" idx="5"/>
            </p:cNvCxnSpPr>
            <p:nvPr/>
          </p:nvCxnSpPr>
          <p:spPr>
            <a:xfrm flipH="1" flipV="1">
              <a:off x="9557690" y="1968794"/>
              <a:ext cx="636761" cy="4854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xmlns="" id="{C5A169CB-B166-3440-9D89-E068B39D2D33}"/>
                    </a:ext>
                  </a:extLst>
                </p:cNvPr>
                <p:cNvSpPr txBox="1"/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C5A169CB-B166-3440-9D89-E068B39D2D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2358960"/>
                  <a:ext cx="39446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xmlns="" id="{AE1A44B5-0A67-AE47-ACA5-2D885283476C}"/>
                    </a:ext>
                  </a:extLst>
                </p:cNvPr>
                <p:cNvSpPr txBox="1"/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AE1A44B5-0A67-AE47-ACA5-2D8852834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2369181"/>
                  <a:ext cx="39446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xmlns="" id="{6A541F33-0A34-784C-9F2B-B0C2B679703D}"/>
                    </a:ext>
                  </a:extLst>
                </p:cNvPr>
                <p:cNvSpPr txBox="1"/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6A541F33-0A34-784C-9F2B-B0C2B6797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255" y="3270630"/>
                  <a:ext cx="39446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xmlns="" id="{EC88454E-038C-ED45-8F66-80D907CCF680}"/>
                    </a:ext>
                  </a:extLst>
                </p:cNvPr>
                <p:cNvSpPr txBox="1"/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EC88454E-038C-ED45-8F66-80D907CCF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7" y="3280786"/>
                  <a:ext cx="39446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曲线连接符 125">
            <a:extLst>
              <a:ext uri="{FF2B5EF4-FFF2-40B4-BE49-F238E27FC236}">
                <a16:creationId xmlns:a16="http://schemas.microsoft.com/office/drawing/2014/main" xmlns="" id="{1D661B1F-625B-4041-86D0-52519B58E601}"/>
              </a:ext>
            </a:extLst>
          </p:cNvPr>
          <p:cNvCxnSpPr>
            <a:cxnSpLocks/>
            <a:stCxn id="110" idx="3"/>
            <a:endCxn id="112" idx="3"/>
          </p:cNvCxnSpPr>
          <p:nvPr/>
        </p:nvCxnSpPr>
        <p:spPr>
          <a:xfrm>
            <a:off x="10405075" y="2600014"/>
            <a:ext cx="12700" cy="911605"/>
          </a:xfrm>
          <a:prstGeom prst="curvedConnector3">
            <a:avLst>
              <a:gd name="adj1" fmla="val 3913039"/>
            </a:avLst>
          </a:prstGeom>
          <a:ln w="190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圆角矩形标注 140">
            <a:extLst>
              <a:ext uri="{FF2B5EF4-FFF2-40B4-BE49-F238E27FC236}">
                <a16:creationId xmlns:a16="http://schemas.microsoft.com/office/drawing/2014/main" xmlns="" id="{78550BE6-A870-BB49-A59C-917E9B35A7AD}"/>
              </a:ext>
            </a:extLst>
          </p:cNvPr>
          <p:cNvSpPr/>
          <p:nvPr/>
        </p:nvSpPr>
        <p:spPr>
          <a:xfrm>
            <a:off x="6172200" y="2158701"/>
            <a:ext cx="1803479" cy="1111929"/>
          </a:xfrm>
          <a:prstGeom prst="wedgeRoundRectCallout">
            <a:avLst>
              <a:gd name="adj1" fmla="val 71056"/>
              <a:gd name="adj2" fmla="val 293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 graph with 5 nodes and 10 edges.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xmlns="" id="{530CEAA8-B214-3040-8C2D-EA300733965A}"/>
                  </a:ext>
                </a:extLst>
              </p:cNvPr>
              <p:cNvSpPr txBox="1"/>
              <p:nvPr/>
            </p:nvSpPr>
            <p:spPr>
              <a:xfrm>
                <a:off x="714722" y="3641540"/>
                <a:ext cx="92481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 any node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sz="2400" dirty="0"/>
                  <a:t>, the RWR score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of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dirty="0" err="1"/>
                  <a:t>w.r.t</a:t>
                </a:r>
                <a:r>
                  <a:rPr kumimoji="1" lang="en-US" altLang="zh-CN" sz="2400" dirty="0"/>
                  <a:t> node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sz="2400" dirty="0"/>
                  <a:t> 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Random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walk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stops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530CEAA8-B214-3040-8C2D-EA3007339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2" y="3641540"/>
                <a:ext cx="9248169" cy="830997"/>
              </a:xfrm>
              <a:prstGeom prst="rect">
                <a:avLst/>
              </a:prstGeom>
              <a:blipFill>
                <a:blip r:embed="rId9"/>
                <a:stretch>
                  <a:fillRect l="-823" t="-6061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8E23C3A-687B-5F47-AB1B-E6289CD9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16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0EED2A-7AE7-314F-A8C9-D66C243B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586C81E5-CD44-D846-A577-748210AD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Personalized Web Search</a:t>
            </a:r>
          </a:p>
          <a:p>
            <a:pPr lvl="1"/>
            <a:r>
              <a:rPr lang="en-US" altLang="zh-CN" dirty="0"/>
              <a:t>[</a:t>
            </a:r>
            <a:r>
              <a:rPr lang="en-US" altLang="zh-CN" dirty="0" err="1"/>
              <a:t>Haveliwala</a:t>
            </a:r>
            <a:r>
              <a:rPr lang="en-US" altLang="zh-CN" dirty="0"/>
              <a:t> et al. WWW’2002]</a:t>
            </a:r>
          </a:p>
          <a:p>
            <a:endParaRPr lang="en-US" altLang="zh-CN" dirty="0"/>
          </a:p>
          <a:p>
            <a:r>
              <a:rPr lang="en-US" altLang="zh-CN" dirty="0"/>
              <a:t>Friend Recommendation </a:t>
            </a:r>
          </a:p>
          <a:p>
            <a:pPr lvl="1"/>
            <a:r>
              <a:rPr lang="en-US" altLang="zh-CN" dirty="0"/>
              <a:t>Twitter Who-to-Follow</a:t>
            </a:r>
          </a:p>
          <a:p>
            <a:pPr lvl="2"/>
            <a:r>
              <a:rPr lang="en-US" altLang="zh-CN" dirty="0"/>
              <a:t>[Gupta et a., KDD’2013]</a:t>
            </a:r>
          </a:p>
          <a:p>
            <a:endParaRPr lang="en-US" altLang="zh-CN" dirty="0"/>
          </a:p>
          <a:p>
            <a:r>
              <a:rPr lang="en-US" altLang="zh-CN" dirty="0"/>
              <a:t>Overlapping Community Detection</a:t>
            </a:r>
          </a:p>
          <a:p>
            <a:pPr lvl="1"/>
            <a:r>
              <a:rPr lang="en-US" altLang="zh-CN" dirty="0"/>
              <a:t>[Whang et al. TKDE’2016]</a:t>
            </a:r>
          </a:p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92FB39-91D5-B14D-81CC-B583399BD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798" y="2668653"/>
            <a:ext cx="2895600" cy="2343150"/>
          </a:xfrm>
          <a:prstGeom prst="rect">
            <a:avLst/>
          </a:prstGeom>
        </p:spPr>
      </p:pic>
      <p:pic>
        <p:nvPicPr>
          <p:cNvPr id="6" name="Picture 2" descr="Image result for google">
            <a:extLst>
              <a:ext uri="{FF2B5EF4-FFF2-40B4-BE49-F238E27FC236}">
                <a16:creationId xmlns:a16="http://schemas.microsoft.com/office/drawing/2014/main" xmlns="" id="{96AC8AFE-8A0E-DB46-9F88-77E2AE38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63" y="1851754"/>
            <a:ext cx="2017470" cy="6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B1332B78-FC94-474A-BAB3-A7D57DF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16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155A6E-6571-4841-8625-B37A7D83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05F03F-8854-CC4B-BD78-F898B8C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kumimoji="1" lang="en-US" altLang="zh-CN" sz="3200" dirty="0"/>
              <a:t>Problem definition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Existing technique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Proposed method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Experiment</a:t>
            </a:r>
          </a:p>
          <a:p>
            <a:r>
              <a:rPr kumimoji="1" lang="en-US" altLang="zh-CN" sz="32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kumimoji="1" lang="zh-CN" altLang="en-US" sz="3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9D93F24-6FFC-384E-9344-F4EF96E2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02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93CACA-F2D3-C140-9EB5-29669530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Problem definition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7563F0D3-3D70-294A-912F-B4A0E385DC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80785" cy="3438037"/>
              </a:xfrm>
            </p:spPr>
            <p:txBody>
              <a:bodyPr/>
              <a:lstStyle/>
              <a:p>
                <a:r>
                  <a:rPr kumimoji="1" lang="en-US" altLang="zh-CN" dirty="0"/>
                  <a:t>Single Source RWR (SSRWR) query</a:t>
                </a:r>
              </a:p>
              <a:p>
                <a:pPr lvl="1"/>
                <a:r>
                  <a:rPr kumimoji="1" lang="en-US" altLang="zh-CN" dirty="0"/>
                  <a:t>Given a source node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it returns the RWR scores of all nodes in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zh-CN" dirty="0"/>
                  <a:t> </a:t>
                </a:r>
                <a:r>
                  <a:rPr kumimoji="1" lang="en-US" altLang="zh-CN" dirty="0" err="1"/>
                  <a:t>w.r.t</a:t>
                </a:r>
                <a:r>
                  <a:rPr kumimoji="1" lang="en-US" altLang="zh-CN" dirty="0"/>
                  <a:t> node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lvl="1"/>
                <a:endParaRPr kumimoji="1" lang="en-US" altLang="zh-CN" dirty="0"/>
              </a:p>
              <a:p>
                <a:r>
                  <a:rPr kumimoji="1" lang="en-US" altLang="zh-CN" dirty="0"/>
                  <a:t>However, the exact solution is time-consuming.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63F0D3-3D70-294A-912F-B4A0E385DC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80785" cy="3438037"/>
              </a:xfrm>
              <a:blipFill>
                <a:blip r:embed="rId3"/>
                <a:stretch>
                  <a:fillRect l="-978" t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2D6AE27-C2FC-E74D-97B2-DAFD9243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161F-3B4F-284D-ABD9-373CEB22BD32}" type="slidenum">
              <a:rPr kumimoji="1" lang="zh-CN" altLang="en-US" smtClean="0"/>
              <a:t>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xmlns="" id="{A360C6FC-B752-8947-B83F-194635645E0C}"/>
                  </a:ext>
                </a:extLst>
              </p:cNvPr>
              <p:cNvSpPr/>
              <p:nvPr/>
            </p:nvSpPr>
            <p:spPr>
              <a:xfrm>
                <a:off x="546574" y="6451963"/>
                <a:ext cx="36596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number of nodes in the graph.</a:t>
                </a:r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A360C6FC-B752-8947-B83F-194635645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74" y="6451963"/>
                <a:ext cx="3659666" cy="369332"/>
              </a:xfrm>
              <a:prstGeom prst="rect">
                <a:avLst/>
              </a:prstGeom>
              <a:blipFill>
                <a:blip r:embed="rId4"/>
                <a:stretch>
                  <a:fillRect l="-1384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1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6293</Words>
  <Application>Microsoft Macintosh PowerPoint</Application>
  <PresentationFormat>Widescreen</PresentationFormat>
  <Paragraphs>1020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Cambria Math</vt:lpstr>
      <vt:lpstr>Times</vt:lpstr>
      <vt:lpstr>Times New Roman</vt:lpstr>
      <vt:lpstr>新細明體</vt:lpstr>
      <vt:lpstr>等线</vt:lpstr>
      <vt:lpstr>等线 Light</vt:lpstr>
      <vt:lpstr>Arial</vt:lpstr>
      <vt:lpstr>Office 主题​​</vt:lpstr>
      <vt:lpstr>Index-Free Approach with Theoretical Guarantee for Efficient Random Walk with Restart Query</vt:lpstr>
      <vt:lpstr>Outline</vt:lpstr>
      <vt:lpstr>Outline</vt:lpstr>
      <vt:lpstr>Random Walk with Restart (RWR)</vt:lpstr>
      <vt:lpstr>Random Walk with Restart (RWR)</vt:lpstr>
      <vt:lpstr>Random Walk with Restart (RWR)</vt:lpstr>
      <vt:lpstr>Applications</vt:lpstr>
      <vt:lpstr>Outline</vt:lpstr>
      <vt:lpstr>Problem definition </vt:lpstr>
      <vt:lpstr>PowerPoint Presentation</vt:lpstr>
      <vt:lpstr>Three requirements</vt:lpstr>
      <vt:lpstr>PowerPoint Presentation</vt:lpstr>
      <vt:lpstr>Approximate SSRWR query </vt:lpstr>
      <vt:lpstr>Contributions</vt:lpstr>
      <vt:lpstr>Outline</vt:lpstr>
      <vt:lpstr>Forward Search [Andersen et al. 2007]</vt:lpstr>
      <vt:lpstr>Forward Search [Andersen et al. 2007]</vt:lpstr>
      <vt:lpstr>Outline</vt:lpstr>
      <vt:lpstr>Proposed method: ResAcc </vt:lpstr>
      <vt:lpstr>Intuition (i): Residue Accumulation</vt:lpstr>
      <vt:lpstr>Intuition (i): Residue Accumulation</vt:lpstr>
      <vt:lpstr>PowerPoint Presentation</vt:lpstr>
      <vt:lpstr>Proposed method: ResAcc </vt:lpstr>
      <vt:lpstr>Intuition (ii): Cutting-loop</vt:lpstr>
      <vt:lpstr>Intuition (ii): Cutting-loop</vt:lpstr>
      <vt:lpstr>PowerPoint Presentation</vt:lpstr>
      <vt:lpstr>PowerPoint Presentation</vt:lpstr>
      <vt:lpstr>Outline</vt:lpstr>
      <vt:lpstr>Experiment</vt:lpstr>
      <vt:lpstr>Experiment</vt:lpstr>
      <vt:lpstr>Experiment</vt:lpstr>
      <vt:lpstr>Outline</vt:lpstr>
      <vt:lpstr>Conclusion</vt:lpstr>
      <vt:lpstr>Thank You Q &amp; A</vt:lpstr>
      <vt:lpstr>Effect of SSRWR query</vt:lpstr>
      <vt:lpstr>Superiority of our proposed method</vt:lpstr>
      <vt:lpstr>Existing techniques (i)</vt:lpstr>
      <vt:lpstr>PowerPoint Presentation</vt:lpstr>
      <vt:lpstr>PowerPoint Presentation</vt:lpstr>
      <vt:lpstr>Proposed Method</vt:lpstr>
      <vt:lpstr>Proposed method: ResAcc</vt:lpstr>
      <vt:lpstr>Proposed method: ResAcc</vt:lpstr>
      <vt:lpstr>Experiments</vt:lpstr>
      <vt:lpstr>Experiments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Index-Free  Manifold Ranking-based Image Retrieval with Output Bound</dc:title>
  <dc:creator>林 丹丹</dc:creator>
  <cp:lastModifiedBy>Microsoft Office User</cp:lastModifiedBy>
  <cp:revision>370</cp:revision>
  <dcterms:created xsi:type="dcterms:W3CDTF">2020-04-06T04:21:16Z</dcterms:created>
  <dcterms:modified xsi:type="dcterms:W3CDTF">2020-04-16T15:18:30Z</dcterms:modified>
</cp:coreProperties>
</file>