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6"/>
  </p:notesMasterIdLst>
  <p:sldIdLst>
    <p:sldId id="256" r:id="rId3"/>
    <p:sldId id="262" r:id="rId4"/>
    <p:sldId id="276" r:id="rId5"/>
    <p:sldId id="284" r:id="rId6"/>
    <p:sldId id="268" r:id="rId7"/>
    <p:sldId id="265" r:id="rId8"/>
    <p:sldId id="257" r:id="rId9"/>
    <p:sldId id="267" r:id="rId10"/>
    <p:sldId id="271" r:id="rId11"/>
    <p:sldId id="272" r:id="rId12"/>
    <p:sldId id="293" r:id="rId13"/>
    <p:sldId id="278" r:id="rId14"/>
    <p:sldId id="279" r:id="rId15"/>
    <p:sldId id="280" r:id="rId16"/>
    <p:sldId id="281" r:id="rId17"/>
    <p:sldId id="282" r:id="rId18"/>
    <p:sldId id="285" r:id="rId19"/>
    <p:sldId id="283" r:id="rId20"/>
    <p:sldId id="291" r:id="rId21"/>
    <p:sldId id="292" r:id="rId22"/>
    <p:sldId id="288" r:id="rId23"/>
    <p:sldId id="289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1" autoAdjust="0"/>
    <p:restoredTop sz="94280" autoAdjust="0"/>
  </p:normalViewPr>
  <p:slideViewPr>
    <p:cSldViewPr snapToGrid="0">
      <p:cViewPr varScale="1">
        <p:scale>
          <a:sx n="67" d="100"/>
          <a:sy n="67" d="100"/>
        </p:scale>
        <p:origin x="53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EC13577B-6902-467D-A26C-08A0DD5E4E03}" type="datetimeFigureOut">
              <a:t>2015/6/1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DF61EA0F-A667-4B49-8422-0062BC55E249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CN" smtClean="0"/>
              <a:t>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212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200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961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279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724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338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35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037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37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21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824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061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488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09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3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97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65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10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060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0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46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 latinLnBrk="0">
              <a:defRPr lang="zh-CN" sz="5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zh-CN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E665-CC86-4853-BEF5-DD13B0D8CD02}" type="datetime1">
              <a:rPr lang="zh-CN" altLang="en-US" smtClean="0"/>
              <a:t>2015/6/1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D543-2EB1-4E0A-9C5A-98EF92CA8F9D}" type="datetime1">
              <a:rPr lang="zh-CN" altLang="en-US" smtClean="0"/>
              <a:t>2015/6/1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E8A2-54D2-4A17-8642-1890FE832357}" type="datetime1">
              <a:rPr lang="zh-CN" altLang="en-US" smtClean="0"/>
              <a:t>2015/6/1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8" name="矩形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DF62-8604-4612-B05F-2CF3662D1C81}" type="datetime1">
              <a:rPr lang="zh-CN" altLang="en-US" smtClean="0"/>
              <a:t>2015/6/1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 latinLnBrk="0">
              <a:defRPr lang="zh-CN" sz="4800">
                <a:solidFill>
                  <a:srgbClr val="D2472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lang="zh-CN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lang="zh-CN" sz="2000"/>
            </a:lvl2pPr>
            <a:lvl3pPr marL="914400" indent="0" latinLnBrk="0">
              <a:buNone/>
              <a:defRPr lang="zh-CN" sz="1800"/>
            </a:lvl3pPr>
            <a:lvl4pPr marL="1371600" indent="0" latinLnBrk="0">
              <a:buNone/>
              <a:defRPr lang="zh-CN" sz="1600"/>
            </a:lvl4pPr>
            <a:lvl5pPr marL="1828800" indent="0" latinLnBrk="0">
              <a:buNone/>
              <a:defRPr lang="zh-CN" sz="1600"/>
            </a:lvl5pPr>
            <a:lvl6pPr marL="2286000" indent="0" latinLnBrk="0">
              <a:buNone/>
              <a:defRPr lang="zh-CN" sz="1600"/>
            </a:lvl6pPr>
            <a:lvl7pPr marL="2743200" indent="0" latinLnBrk="0">
              <a:buNone/>
              <a:defRPr lang="zh-CN" sz="1600"/>
            </a:lvl7pPr>
            <a:lvl8pPr marL="3200400" indent="0" latinLnBrk="0">
              <a:buNone/>
              <a:defRPr lang="zh-CN" sz="1600"/>
            </a:lvl8pPr>
            <a:lvl9pPr marL="3657600" indent="0" latinLnBrk="0">
              <a:buNone/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D668-5E78-4211-948D-676E4A8CB89F}" type="datetime1">
              <a:rPr lang="zh-CN" altLang="en-US" smtClean="0"/>
              <a:t>2015/6/1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8" name="矩形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B11C-52B3-4126-A41B-C8F6FEB94469}" type="datetime1">
              <a:rPr lang="zh-CN" altLang="en-US" smtClean="0"/>
              <a:t>2015/6/1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 latinLnBrk="0">
              <a:buNone/>
              <a:defRPr lang="zh-CN" sz="24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 latinLnBrk="0">
              <a:buNone/>
              <a:defRPr lang="zh-CN" sz="24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A22-43DF-4536-9E43-4605A1628857}" type="datetime1">
              <a:rPr lang="zh-CN" altLang="en-US" smtClean="0"/>
              <a:t>2015/6/1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AE29-C9C2-47F2-9BD8-B566C0676BCB}" type="datetime1">
              <a:rPr lang="zh-CN" altLang="en-US" smtClean="0"/>
              <a:t>2015/6/1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7754-0718-4B01-88EC-0F6F3071EAE3}" type="datetime1">
              <a:rPr lang="zh-CN" altLang="en-US" smtClean="0"/>
              <a:t>2015/6/1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CN"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1649-23D7-4C18-A913-B428783526E6}" type="datetime1">
              <a:rPr lang="zh-CN" altLang="en-US" smtClean="0"/>
              <a:t>2015/6/1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CN"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 latinLnBrk="0">
              <a:buNone/>
              <a:defRPr lang="zh-CN" sz="32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3A03-D84E-414D-94F0-9DDF8C05B4D3}" type="datetime1">
              <a:rPr lang="zh-CN" altLang="en-US" smtClean="0"/>
              <a:t>2015/6/1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9485FAF-0608-400E-ADAB-A9003AC55068}" type="datetime1">
              <a:rPr lang="zh-CN" altLang="en-US" smtClean="0"/>
              <a:t>2015/6/1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zh-CN" sz="4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580915" y="2060575"/>
            <a:ext cx="10515600" cy="2387600"/>
          </a:xfrm>
        </p:spPr>
        <p:txBody>
          <a:bodyPr>
            <a:normAutofit/>
          </a:bodyPr>
          <a:lstStyle/>
          <a:p>
            <a:r>
              <a:rPr lang="en-US" altLang="zh-CN" sz="4400" b="1" dirty="0" smtClean="0"/>
              <a:t>Exact Top-k Nearest Keyword Search </a:t>
            </a:r>
            <a:br>
              <a:rPr lang="en-US" altLang="zh-CN" sz="4400" b="1" dirty="0" smtClean="0"/>
            </a:br>
            <a:r>
              <a:rPr lang="en-US" altLang="zh-CN" sz="4400" b="1" dirty="0" smtClean="0"/>
              <a:t>in Large Networks</a:t>
            </a:r>
            <a:endParaRPr lang="zh-CN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282235" y="5110163"/>
            <a:ext cx="11389811" cy="1138237"/>
          </a:xfrm>
        </p:spPr>
        <p:txBody>
          <a:bodyPr>
            <a:noAutofit/>
          </a:bodyPr>
          <a:lstStyle/>
          <a:p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</a:rPr>
              <a:t>Minhao Jiang</a:t>
            </a:r>
            <a:r>
              <a:rPr lang="en-US" altLang="zh-CN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</a:rPr>
              <a:t>†</a:t>
            </a:r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</a:rPr>
              <a:t>, Ada </a:t>
            </a:r>
            <a:r>
              <a:rPr lang="en-US" altLang="zh-CN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</a:rPr>
              <a:t>Wai</a:t>
            </a:r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</a:rPr>
              <a:t>-Chee Fu</a:t>
            </a:r>
            <a:r>
              <a:rPr lang="en-US" altLang="zh-CN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</a:rPr>
              <a:t>‡</a:t>
            </a:r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</a:rPr>
              <a:t>, Raymond Chi-Wing Wong</a:t>
            </a:r>
            <a:r>
              <a:rPr lang="en-US" altLang="zh-CN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†</a:t>
            </a:r>
            <a:endParaRPr lang="en-US" altLang="zh-CN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sz="1800" i="1" dirty="0" smtClean="0">
                <a:latin typeface="Microsoft YaHei UI" panose="020B0503020204020204" pitchFamily="34" charset="-122"/>
              </a:rPr>
              <a:t>†  </a:t>
            </a:r>
            <a:r>
              <a:rPr lang="en-US" altLang="zh-CN" sz="1800" dirty="0" smtClean="0">
                <a:latin typeface="Microsoft YaHei UI" panose="020B0503020204020204" pitchFamily="34" charset="-122"/>
              </a:rPr>
              <a:t>The Hong Kong University of Science and Technology, </a:t>
            </a:r>
            <a:r>
              <a:rPr lang="en-US" altLang="zh-CN" sz="1800" i="1" dirty="0" smtClean="0">
                <a:latin typeface="Microsoft YaHei UI" panose="020B0503020204020204" pitchFamily="34" charset="-122"/>
              </a:rPr>
              <a:t>‡  </a:t>
            </a:r>
            <a:r>
              <a:rPr lang="en-US" altLang="zh-CN" sz="1800" dirty="0" smtClean="0">
                <a:latin typeface="Microsoft YaHei UI" panose="020B0503020204020204" pitchFamily="34" charset="-122"/>
              </a:rPr>
              <a:t>The Chinese University of Hong Kong</a:t>
            </a:r>
          </a:p>
          <a:p>
            <a:endParaRPr lang="en-US" altLang="zh-CN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</a:rPr>
              <a:t>Prepared by Minhao Jiang</a:t>
            </a:r>
          </a:p>
          <a:p>
            <a:pPr marL="0" indent="0">
              <a:buNone/>
            </a:pPr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Presented by Minhao Jiang</a:t>
            </a:r>
            <a:endParaRPr lang="zh-CN" sz="1800" dirty="0">
              <a:solidFill>
                <a:schemeClr val="tx1">
                  <a:lumMod val="50000"/>
                  <a:lumOff val="50000"/>
                </a:schemeClr>
              </a:solidFill>
              <a:latin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" r="88915" b="-572"/>
          <a:stretch/>
        </p:blipFill>
        <p:spPr>
          <a:xfrm>
            <a:off x="249097" y="3806974"/>
            <a:ext cx="1115008" cy="2622963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639774" cy="120808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2.3 Forward Backward Search(FBS</a:t>
            </a:r>
            <a:r>
              <a:rPr lang="en-US" altLang="zh-CN" dirty="0"/>
              <a:t>) Component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63001" y="1196188"/>
            <a:ext cx="10875962" cy="4895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CN" sz="2800" dirty="0" smtClean="0"/>
              <a:t>(</a:t>
            </a:r>
            <a:r>
              <a:rPr lang="en-US" altLang="zh-CN" sz="2800" dirty="0" err="1" smtClean="0"/>
              <a:t>q</a:t>
            </a:r>
            <a:r>
              <a:rPr lang="en-US" altLang="zh-CN" sz="2800" dirty="0" err="1" smtClean="0">
                <a:sym typeface="Wingdings" panose="05000000000000000000" pitchFamily="2" charset="2"/>
              </a:rPr>
              <a:t></a:t>
            </a:r>
            <a:r>
              <a:rPr lang="en-US" altLang="zh-CN" dirty="0" err="1" smtClean="0">
                <a:sym typeface="Wingdings" panose="05000000000000000000" pitchFamily="2" charset="2"/>
              </a:rPr>
              <a:t>xi</a:t>
            </a:r>
            <a:r>
              <a:rPr lang="en-US" altLang="zh-CN" dirty="0" smtClean="0">
                <a:sym typeface="Wingdings" panose="05000000000000000000" pitchFamily="2" charset="2"/>
              </a:rPr>
              <a:t>,</a:t>
            </a:r>
            <a:r>
              <a:rPr lang="en-US" altLang="zh-CN" sz="2800" dirty="0" smtClean="0">
                <a:sym typeface="Wingdings" panose="05000000000000000000" pitchFamily="2" charset="2"/>
              </a:rPr>
              <a:t> </a:t>
            </a:r>
            <a:r>
              <a:rPr lang="en-US" altLang="zh-CN" sz="2800" dirty="0">
                <a:sym typeface="Wingdings" panose="05000000000000000000" pitchFamily="2" charset="2"/>
              </a:rPr>
              <a:t>di</a:t>
            </a:r>
            <a:r>
              <a:rPr lang="en-US" altLang="zh-CN" sz="2800" dirty="0"/>
              <a:t>) </a:t>
            </a:r>
            <a:r>
              <a:rPr lang="zh-CN" altLang="en-US" sz="2800" dirty="0"/>
              <a:t>∈ </a:t>
            </a:r>
            <a:r>
              <a:rPr lang="en-US" altLang="zh-CN" sz="2800" dirty="0" smtClean="0"/>
              <a:t>L(q) </a:t>
            </a:r>
            <a:r>
              <a:rPr lang="en-US" altLang="zh-CN" sz="2800" dirty="0" smtClean="0">
                <a:sym typeface="Wingdings" panose="05000000000000000000" pitchFamily="2" charset="2"/>
              </a:rPr>
              <a:t>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xi</a:t>
            </a:r>
            <a:r>
              <a:rPr lang="en-US" altLang="zh-CN" dirty="0" err="1" smtClean="0">
                <a:sym typeface="Wingdings" panose="05000000000000000000" pitchFamily="2" charset="2"/>
              </a:rPr>
              <a:t>q</a:t>
            </a:r>
            <a:r>
              <a:rPr lang="en-US" altLang="zh-CN" dirty="0" smtClean="0">
                <a:sym typeface="Wingdings" panose="05000000000000000000" pitchFamily="2" charset="2"/>
              </a:rPr>
              <a:t>, </a:t>
            </a:r>
            <a:r>
              <a:rPr lang="en-US" altLang="zh-CN" dirty="0">
                <a:sym typeface="Wingdings" panose="05000000000000000000" pitchFamily="2" charset="2"/>
              </a:rPr>
              <a:t>di</a:t>
            </a:r>
            <a:r>
              <a:rPr lang="en-US" altLang="zh-CN" dirty="0"/>
              <a:t>) </a:t>
            </a:r>
            <a:r>
              <a:rPr lang="zh-CN" altLang="en-US" dirty="0"/>
              <a:t>∈ </a:t>
            </a:r>
            <a:r>
              <a:rPr lang="en-US" altLang="zh-CN" dirty="0" smtClean="0"/>
              <a:t>LB(xi) </a:t>
            </a:r>
            <a:endParaRPr lang="en-US" altLang="zh-CN" sz="2800" dirty="0" smtClean="0"/>
          </a:p>
          <a:p>
            <a:pPr>
              <a:lnSpc>
                <a:spcPct val="100000"/>
              </a:lnSpc>
            </a:pPr>
            <a:r>
              <a:rPr lang="en-US" altLang="zh-CN" sz="1800" dirty="0" smtClean="0"/>
              <a:t>Step 1: scan (</a:t>
            </a:r>
            <a:r>
              <a:rPr lang="en-US" altLang="zh-CN" sz="1800" dirty="0" err="1" smtClean="0"/>
              <a:t>q</a:t>
            </a:r>
            <a:r>
              <a:rPr lang="en-US" altLang="zh-CN" sz="1800" dirty="0" err="1" smtClean="0">
                <a:sym typeface="Wingdings" panose="05000000000000000000" pitchFamily="2" charset="2"/>
              </a:rPr>
              <a:t>xi</a:t>
            </a:r>
            <a:r>
              <a:rPr lang="en-US" altLang="zh-CN" sz="1800" dirty="0" smtClean="0">
                <a:sym typeface="Wingdings" panose="05000000000000000000" pitchFamily="2" charset="2"/>
              </a:rPr>
              <a:t>, di</a:t>
            </a:r>
            <a:r>
              <a:rPr lang="en-US" altLang="zh-CN" sz="1800" dirty="0" smtClean="0"/>
              <a:t>) in L(q) </a:t>
            </a:r>
          </a:p>
          <a:p>
            <a:pPr>
              <a:lnSpc>
                <a:spcPct val="100000"/>
              </a:lnSpc>
            </a:pPr>
            <a:r>
              <a:rPr lang="en-US" altLang="zh-CN" sz="1800" dirty="0" smtClean="0"/>
              <a:t>Step 2: for each xi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 smtClean="0"/>
              <a:t>	(a). scan (</a:t>
            </a:r>
            <a:r>
              <a:rPr lang="en-US" altLang="zh-CN" sz="1800" dirty="0" err="1" smtClean="0"/>
              <a:t>xi</a:t>
            </a:r>
            <a:r>
              <a:rPr lang="en-US" altLang="zh-CN" sz="1800" dirty="0" err="1" smtClean="0">
                <a:sym typeface="Wingdings" panose="05000000000000000000" pitchFamily="2" charset="2"/>
              </a:rPr>
              <a:t>yij</a:t>
            </a:r>
            <a:r>
              <a:rPr lang="en-US" altLang="zh-CN" sz="1800" dirty="0" smtClean="0">
                <a:sym typeface="Wingdings" panose="05000000000000000000" pitchFamily="2" charset="2"/>
              </a:rPr>
              <a:t>, </a:t>
            </a:r>
            <a:r>
              <a:rPr lang="en-US" altLang="zh-CN" sz="1800" dirty="0" err="1" smtClean="0">
                <a:sym typeface="Wingdings" panose="05000000000000000000" pitchFamily="2" charset="2"/>
              </a:rPr>
              <a:t>dij</a:t>
            </a:r>
            <a:r>
              <a:rPr lang="en-US" altLang="zh-CN" sz="1800" dirty="0" smtClean="0"/>
              <a:t>) in LB(xi)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 smtClean="0"/>
              <a:t>	(b). find </a:t>
            </a:r>
            <a:r>
              <a:rPr lang="en-US" altLang="zh-CN" sz="1800" dirty="0"/>
              <a:t>k shortest (xi </a:t>
            </a:r>
            <a:r>
              <a:rPr lang="en-US" altLang="zh-CN" sz="1800" dirty="0">
                <a:sym typeface="Wingdings" panose="05000000000000000000" pitchFamily="2" charset="2"/>
              </a:rPr>
              <a:t> </a:t>
            </a:r>
            <a:r>
              <a:rPr lang="en-US" altLang="zh-CN" sz="1800" dirty="0" err="1">
                <a:sym typeface="Wingdings" panose="05000000000000000000" pitchFamily="2" charset="2"/>
              </a:rPr>
              <a:t>yij</a:t>
            </a:r>
            <a:r>
              <a:rPr lang="en-US" altLang="zh-CN" sz="1800" dirty="0">
                <a:sym typeface="Wingdings" panose="05000000000000000000" pitchFamily="2" charset="2"/>
              </a:rPr>
              <a:t>, </a:t>
            </a:r>
            <a:r>
              <a:rPr lang="en-US" altLang="zh-CN" sz="1800" dirty="0" err="1">
                <a:sym typeface="Wingdings" panose="05000000000000000000" pitchFamily="2" charset="2"/>
              </a:rPr>
              <a:t>dij</a:t>
            </a:r>
            <a:r>
              <a:rPr lang="en-US" altLang="zh-CN" sz="1800" dirty="0" smtClean="0"/>
              <a:t>) </a:t>
            </a:r>
            <a:r>
              <a:rPr lang="en-US" altLang="zh-CN" sz="1800" dirty="0"/>
              <a:t>such that </a:t>
            </a:r>
            <a:r>
              <a:rPr lang="en-US" altLang="zh-CN" sz="1800" dirty="0" err="1"/>
              <a:t>yij</a:t>
            </a:r>
            <a:r>
              <a:rPr lang="en-US" altLang="zh-CN" sz="1800" dirty="0"/>
              <a:t> contains 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 smtClean="0"/>
              <a:t>	(c). maintain the best-known answers</a:t>
            </a:r>
            <a:endParaRPr lang="en-US" altLang="zh-CN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Efficient when w is frequent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18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0"/>
          <a:stretch/>
        </p:blipFill>
        <p:spPr>
          <a:xfrm>
            <a:off x="8810155" y="3851658"/>
            <a:ext cx="2791247" cy="26229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7" r="30458"/>
          <a:stretch/>
        </p:blipFill>
        <p:spPr>
          <a:xfrm>
            <a:off x="4841628" y="4013708"/>
            <a:ext cx="3162924" cy="26229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9"/>
          <a:stretch/>
        </p:blipFill>
        <p:spPr>
          <a:xfrm>
            <a:off x="249097" y="3789238"/>
            <a:ext cx="3612051" cy="2622963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3670914" y="4858403"/>
            <a:ext cx="1008275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by KT index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7942937" y="4876139"/>
            <a:ext cx="1187313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priority </a:t>
            </a:r>
            <a:r>
              <a:rPr lang="en-US" altLang="zh-CN" dirty="0">
                <a:solidFill>
                  <a:schemeClr val="tx1"/>
                </a:solidFill>
              </a:rPr>
              <a:t>queue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38" y="1441301"/>
            <a:ext cx="3506879" cy="17800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560687" y="2222339"/>
            <a:ext cx="61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ym typeface="Wingdings" panose="05000000000000000000" pitchFamily="2" charset="2"/>
              </a:rPr>
              <a:t></a:t>
            </a:r>
            <a:endParaRPr lang="zh-CN" altLang="en-US" sz="3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132679" y="2733162"/>
            <a:ext cx="61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74" y="917609"/>
            <a:ext cx="6796639" cy="205788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11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353800" cy="1208088"/>
          </a:xfrm>
        </p:spPr>
        <p:txBody>
          <a:bodyPr>
            <a:normAutofit/>
          </a:bodyPr>
          <a:lstStyle/>
          <a:p>
            <a:r>
              <a:rPr lang="en-US" altLang="zh-CN" dirty="0"/>
              <a:t>2.3 KT index</a:t>
            </a:r>
            <a:endParaRPr lang="zh-CN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563001" y="1184616"/>
            <a:ext cx="10875962" cy="4895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2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2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1800" dirty="0" smtClean="0"/>
              <a:t>Step 2(b): </a:t>
            </a:r>
            <a:r>
              <a:rPr lang="en-US" altLang="zh-CN" sz="1800" dirty="0"/>
              <a:t>for </a:t>
            </a:r>
            <a:r>
              <a:rPr lang="en-US" altLang="zh-CN" sz="1800"/>
              <a:t>each </a:t>
            </a:r>
            <a:r>
              <a:rPr lang="en-US" altLang="zh-CN" sz="1800" smtClean="0"/>
              <a:t>xi, </a:t>
            </a:r>
            <a:r>
              <a:rPr lang="en-US" altLang="zh-CN" sz="1800" dirty="0" smtClean="0"/>
              <a:t>find </a:t>
            </a:r>
            <a:r>
              <a:rPr lang="en-US" altLang="zh-CN" sz="1800" dirty="0"/>
              <a:t>k shortest </a:t>
            </a:r>
            <a:endParaRPr lang="en-US" altLang="zh-CN" sz="1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 smtClean="0"/>
              <a:t>(</a:t>
            </a:r>
            <a:r>
              <a:rPr lang="en-US" altLang="zh-CN" sz="1800" dirty="0"/>
              <a:t>xi </a:t>
            </a:r>
            <a:r>
              <a:rPr lang="en-US" altLang="zh-CN" sz="1800" dirty="0">
                <a:sym typeface="Wingdings" panose="05000000000000000000" pitchFamily="2" charset="2"/>
              </a:rPr>
              <a:t> </a:t>
            </a:r>
            <a:r>
              <a:rPr lang="en-US" altLang="zh-CN" sz="1800" dirty="0" err="1">
                <a:sym typeface="Wingdings" panose="05000000000000000000" pitchFamily="2" charset="2"/>
              </a:rPr>
              <a:t>yij</a:t>
            </a:r>
            <a:r>
              <a:rPr lang="en-US" altLang="zh-CN" sz="1800" dirty="0">
                <a:sym typeface="Wingdings" panose="05000000000000000000" pitchFamily="2" charset="2"/>
              </a:rPr>
              <a:t>, </a:t>
            </a:r>
            <a:r>
              <a:rPr lang="en-US" altLang="zh-CN" sz="1800" dirty="0" err="1">
                <a:sym typeface="Wingdings" panose="05000000000000000000" pitchFamily="2" charset="2"/>
              </a:rPr>
              <a:t>dij</a:t>
            </a:r>
            <a:r>
              <a:rPr lang="en-US" altLang="zh-CN" sz="1800" dirty="0" smtClean="0"/>
              <a:t>) in LB(xi) </a:t>
            </a:r>
            <a:r>
              <a:rPr lang="en-US" altLang="zh-CN" sz="1800" dirty="0"/>
              <a:t>such that </a:t>
            </a:r>
            <a:r>
              <a:rPr lang="en-US" altLang="zh-CN" sz="1800" dirty="0" err="1" smtClean="0"/>
              <a:t>yij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contains </a:t>
            </a:r>
            <a:r>
              <a:rPr lang="en-US" altLang="zh-CN" sz="1800" dirty="0" smtClean="0"/>
              <a:t>w.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 smtClean="0"/>
              <a:t>Naive </a:t>
            </a:r>
            <a:r>
              <a:rPr lang="en-US" altLang="zh-CN" sz="1800" dirty="0"/>
              <a:t>method: </a:t>
            </a:r>
            <a:r>
              <a:rPr lang="en-US" altLang="zh-CN" sz="1800" dirty="0" smtClean="0">
                <a:solidFill>
                  <a:srgbClr val="FF0000"/>
                </a:solidFill>
              </a:rPr>
              <a:t>O</a:t>
            </a:r>
            <a:r>
              <a:rPr lang="en-US" altLang="zh-CN" sz="1800" dirty="0">
                <a:solidFill>
                  <a:srgbClr val="FF0000"/>
                </a:solidFill>
              </a:rPr>
              <a:t>(|LB(xi)|)</a:t>
            </a:r>
            <a:r>
              <a:rPr lang="en-US" altLang="zh-CN" sz="1800" dirty="0"/>
              <a:t> : a linear </a:t>
            </a:r>
            <a:r>
              <a:rPr lang="en-US" altLang="zh-CN" sz="1800" dirty="0" smtClean="0"/>
              <a:t>scan</a:t>
            </a:r>
            <a:endParaRPr lang="en-US" altLang="zh-CN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KT index: </a:t>
            </a:r>
            <a:r>
              <a:rPr lang="en-US" altLang="zh-CN" sz="1800" dirty="0" smtClean="0">
                <a:solidFill>
                  <a:srgbClr val="FF0000"/>
                </a:solidFill>
              </a:rPr>
              <a:t>O</a:t>
            </a:r>
            <a:r>
              <a:rPr lang="en-US" altLang="zh-CN" sz="1800" dirty="0">
                <a:solidFill>
                  <a:srgbClr val="FF0000"/>
                </a:solidFill>
              </a:rPr>
              <a:t>( 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klog</a:t>
            </a:r>
            <a:r>
              <a:rPr lang="en-US" altLang="zh-CN" sz="1800" dirty="0">
                <a:solidFill>
                  <a:srgbClr val="FF0000"/>
                </a:solidFill>
              </a:rPr>
              <a:t>(|LB(xi)|/k) )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 smtClean="0"/>
              <a:t>(1). sort </a:t>
            </a:r>
            <a:r>
              <a:rPr lang="en-US" altLang="zh-CN" sz="1800" dirty="0"/>
              <a:t>(xi </a:t>
            </a:r>
            <a:r>
              <a:rPr lang="en-US" altLang="zh-CN" sz="1800" dirty="0">
                <a:sym typeface="Wingdings" panose="05000000000000000000" pitchFamily="2" charset="2"/>
              </a:rPr>
              <a:t> </a:t>
            </a:r>
            <a:r>
              <a:rPr lang="en-US" altLang="zh-CN" sz="1800" dirty="0" err="1">
                <a:sym typeface="Wingdings" panose="05000000000000000000" pitchFamily="2" charset="2"/>
              </a:rPr>
              <a:t>yij</a:t>
            </a:r>
            <a:r>
              <a:rPr lang="en-US" altLang="zh-CN" sz="1800" dirty="0">
                <a:sym typeface="Wingdings" panose="05000000000000000000" pitchFamily="2" charset="2"/>
              </a:rPr>
              <a:t>, </a:t>
            </a:r>
            <a:r>
              <a:rPr lang="en-US" altLang="zh-CN" sz="1800" dirty="0" err="1">
                <a:sym typeface="Wingdings" panose="05000000000000000000" pitchFamily="2" charset="2"/>
              </a:rPr>
              <a:t>dij</a:t>
            </a:r>
            <a:r>
              <a:rPr lang="en-US" altLang="zh-CN" sz="1800" dirty="0" smtClean="0"/>
              <a:t>) by </a:t>
            </a:r>
            <a:r>
              <a:rPr lang="en-US" altLang="zh-CN" sz="1800" dirty="0" err="1" smtClean="0"/>
              <a:t>dij</a:t>
            </a:r>
            <a:r>
              <a:rPr lang="en-US" altLang="zh-CN" sz="1800" dirty="0" smtClean="0"/>
              <a:t>, and build a binary tree forest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 smtClean="0"/>
              <a:t>(2). </a:t>
            </a:r>
            <a:r>
              <a:rPr lang="en-US" altLang="zh-CN" sz="1800" dirty="0"/>
              <a:t>index the </a:t>
            </a:r>
            <a:r>
              <a:rPr lang="en-US" altLang="zh-CN" sz="1800" dirty="0" smtClean="0"/>
              <a:t>keywords </a:t>
            </a:r>
            <a:r>
              <a:rPr lang="en-US" altLang="zh-CN" sz="1800" dirty="0"/>
              <a:t>of all </a:t>
            </a:r>
            <a:r>
              <a:rPr lang="en-US" altLang="zh-CN" sz="1800" dirty="0" err="1" smtClean="0"/>
              <a:t>yij</a:t>
            </a:r>
            <a:r>
              <a:rPr lang="en-US" altLang="zh-CN" sz="1800" dirty="0" smtClean="0"/>
              <a:t> components in all entries </a:t>
            </a:r>
            <a:r>
              <a:rPr lang="en-US" altLang="zh-CN" sz="1800" dirty="0"/>
              <a:t>in LB(xi) </a:t>
            </a:r>
            <a:r>
              <a:rPr lang="en-US" altLang="zh-CN" sz="1800" dirty="0" smtClean="0"/>
              <a:t>by </a:t>
            </a:r>
            <a:r>
              <a:rPr lang="en-US" altLang="zh-CN" sz="1800" dirty="0"/>
              <a:t>the hash value (stored in each tree node</a:t>
            </a:r>
            <a:r>
              <a:rPr lang="en-US" altLang="zh-CN" sz="1800" dirty="0" smtClean="0"/>
              <a:t>)</a:t>
            </a:r>
            <a:endParaRPr lang="en-US" altLang="zh-CN" sz="18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1800" dirty="0"/>
          </a:p>
          <a:p>
            <a:pPr>
              <a:lnSpc>
                <a:spcPct val="100000"/>
              </a:lnSpc>
            </a:pPr>
            <a:endParaRPr lang="en-US" altLang="zh-CN" sz="1800" dirty="0"/>
          </a:p>
        </p:txBody>
      </p:sp>
      <p:sp>
        <p:nvSpPr>
          <p:cNvPr id="10" name="文本框 9"/>
          <p:cNvSpPr txBox="1"/>
          <p:nvPr/>
        </p:nvSpPr>
        <p:spPr>
          <a:xfrm>
            <a:off x="7105933" y="2930431"/>
            <a:ext cx="501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LB(xi) =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{(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xi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y0, d0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…, (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xi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y12, d12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)}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7" r="30458"/>
          <a:stretch/>
        </p:blipFill>
        <p:spPr>
          <a:xfrm>
            <a:off x="4841628" y="4083155"/>
            <a:ext cx="3162924" cy="26229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9"/>
          <a:stretch/>
        </p:blipFill>
        <p:spPr>
          <a:xfrm>
            <a:off x="249097" y="4090178"/>
            <a:ext cx="3612051" cy="2622963"/>
          </a:xfrm>
          <a:prstGeom prst="rect">
            <a:avLst/>
          </a:prstGeom>
        </p:spPr>
      </p:pic>
      <p:sp>
        <p:nvSpPr>
          <p:cNvPr id="18" name="右箭头 17"/>
          <p:cNvSpPr/>
          <p:nvPr/>
        </p:nvSpPr>
        <p:spPr>
          <a:xfrm>
            <a:off x="3670914" y="5159343"/>
            <a:ext cx="1008275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by KT index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12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 smtClean="0"/>
              <a:t>2.4 FS-FBS Algorithm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314450" y="1825625"/>
            <a:ext cx="10877550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C</a:t>
            </a:r>
            <a:r>
              <a:rPr lang="en-US" altLang="zh-CN" sz="2000" dirty="0" smtClean="0">
                <a:solidFill>
                  <a:schemeClr val="tx1"/>
                </a:solidFill>
              </a:rPr>
              <a:t>ombine FS and FBS: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1. If the query keyword is frequent, </a:t>
            </a:r>
            <a:br>
              <a:rPr lang="en-US" altLang="zh-CN" sz="2000" dirty="0" smtClean="0"/>
            </a:br>
            <a:r>
              <a:rPr lang="en-US" altLang="zh-CN" sz="2000" dirty="0" smtClean="0"/>
              <a:t>     - use the FBS method.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2. If the query keyword is not frequent,</a:t>
            </a:r>
            <a:br>
              <a:rPr lang="en-US" altLang="zh-CN" sz="2000" dirty="0" smtClean="0"/>
            </a:br>
            <a:r>
              <a:rPr lang="en-US" altLang="zh-CN" sz="2000" dirty="0" smtClean="0"/>
              <a:t>     - use the FS method.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9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13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 smtClean="0"/>
              <a:t>2.5 Extension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314450" y="1825625"/>
            <a:ext cx="10877550" cy="489585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altLang="zh-CN" sz="3000" dirty="0"/>
              <a:t>D</a:t>
            </a:r>
            <a:r>
              <a:rPr lang="en-US" altLang="zh-CN" sz="3000" dirty="0" smtClean="0">
                <a:solidFill>
                  <a:schemeClr val="tx1"/>
                </a:solidFill>
              </a:rPr>
              <a:t>isk-based </a:t>
            </a:r>
            <a:r>
              <a:rPr lang="en-US" altLang="zh-CN" sz="3000" dirty="0">
                <a:solidFill>
                  <a:schemeClr val="tx1"/>
                </a:solidFill>
              </a:rPr>
              <a:t>setting </a:t>
            </a:r>
            <a:endParaRPr lang="en-US" altLang="zh-CN" sz="30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sz="30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sz="3000"/>
              <a:t>M</a:t>
            </a:r>
            <a:r>
              <a:rPr lang="en-US" altLang="zh-CN" sz="3000" smtClean="0">
                <a:solidFill>
                  <a:schemeClr val="tx1"/>
                </a:solidFill>
              </a:rPr>
              <a:t>ultiple keyword </a:t>
            </a:r>
            <a:r>
              <a:rPr lang="en-US" altLang="zh-CN" sz="3000" dirty="0" smtClean="0">
                <a:solidFill>
                  <a:schemeClr val="tx1"/>
                </a:solidFill>
              </a:rPr>
              <a:t>query</a:t>
            </a:r>
          </a:p>
          <a:p>
            <a:pPr marL="457200" indent="-457200">
              <a:buAutoNum type="arabicPeriod"/>
            </a:pPr>
            <a:endParaRPr lang="en-US" altLang="zh-CN" sz="30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sz="3000" dirty="0" smtClean="0"/>
              <a:t>Dy</a:t>
            </a:r>
            <a:r>
              <a:rPr lang="en-US" altLang="zh-CN" sz="3000" dirty="0" smtClean="0">
                <a:solidFill>
                  <a:schemeClr val="tx1"/>
                </a:solidFill>
              </a:rPr>
              <a:t>namic update</a:t>
            </a:r>
          </a:p>
        </p:txBody>
      </p:sp>
    </p:spTree>
    <p:extLst>
      <p:ext uri="{BB962C8B-B14F-4D97-AF65-F5344CB8AC3E}">
        <p14:creationId xmlns:p14="http://schemas.microsoft.com/office/powerpoint/2010/main" val="39273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14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/>
              <a:t>3</a:t>
            </a:r>
            <a:r>
              <a:rPr lang="en-US" altLang="zh-CN" dirty="0" smtClean="0"/>
              <a:t>. Experiments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314450" y="1825625"/>
            <a:ext cx="10877550" cy="244792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altLang="zh-CN" sz="3000" dirty="0" smtClean="0">
              <a:solidFill>
                <a:schemeClr val="tx1"/>
              </a:solidFill>
            </a:endParaRPr>
          </a:p>
          <a:p>
            <a:r>
              <a:rPr lang="en-US" altLang="zh-CN" sz="3000" dirty="0" smtClean="0">
                <a:solidFill>
                  <a:schemeClr val="tx1"/>
                </a:solidFill>
              </a:rPr>
              <a:t>Datasets: millions of vertices</a:t>
            </a:r>
          </a:p>
        </p:txBody>
      </p:sp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149245"/>
            <a:ext cx="7253859" cy="148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15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 smtClean="0"/>
              <a:t>3.1 Querying Efficiency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53836" y="1212441"/>
            <a:ext cx="10877550" cy="50323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rgbClr val="F79646"/>
                </a:solidFill>
              </a:rPr>
              <a:t>PMI:        WWW’12 </a:t>
            </a:r>
            <a:r>
              <a:rPr lang="en-US" altLang="zh-CN" sz="2000" dirty="0" smtClean="0">
                <a:solidFill>
                  <a:srgbClr val="F79646"/>
                </a:solidFill>
              </a:rPr>
              <a:t>index-based algorithm</a:t>
            </a:r>
            <a:endParaRPr lang="en-US" altLang="zh-CN" sz="2000" dirty="0">
              <a:solidFill>
                <a:srgbClr val="F79646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pivot-</a:t>
            </a:r>
            <a:r>
              <a:rPr lang="en-US" altLang="zh-CN" sz="2000" dirty="0" err="1">
                <a:solidFill>
                  <a:schemeClr val="accent1"/>
                </a:solidFill>
              </a:rPr>
              <a:t>gs</a:t>
            </a:r>
            <a:r>
              <a:rPr lang="en-US" altLang="zh-CN" sz="2000" dirty="0">
                <a:solidFill>
                  <a:schemeClr val="accent1"/>
                </a:solidFill>
              </a:rPr>
              <a:t>: </a:t>
            </a:r>
            <a:r>
              <a:rPr lang="en-US" altLang="zh-CN" sz="2000" dirty="0" smtClean="0">
                <a:solidFill>
                  <a:schemeClr val="accent1"/>
                </a:solidFill>
              </a:rPr>
              <a:t>VLDB’13  index-based algorithm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FS-FBS:   our exact algorithm</a:t>
            </a:r>
          </a:p>
          <a:p>
            <a:pPr>
              <a:lnSpc>
                <a:spcPct val="100000"/>
              </a:lnSpc>
            </a:pPr>
            <a:r>
              <a:rPr lang="en-US" altLang="zh-CN" sz="2000" dirty="0" err="1">
                <a:solidFill>
                  <a:srgbClr val="C00000"/>
                </a:solidFill>
              </a:rPr>
              <a:t>Dijkstra</a:t>
            </a:r>
            <a:r>
              <a:rPr lang="en-US" altLang="zh-CN" sz="2000" dirty="0">
                <a:solidFill>
                  <a:srgbClr val="C00000"/>
                </a:solidFill>
              </a:rPr>
              <a:t>:  naive exact algorithm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 smtClean="0"/>
              <a:t>HR(hit rate): </a:t>
            </a:r>
            <a:r>
              <a:rPr lang="en-US" altLang="zh-CN" sz="1800" dirty="0"/>
              <a:t>% of reported vertices that are </a:t>
            </a:r>
            <a:endParaRPr lang="en-US" altLang="zh-CN" sz="1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 smtClean="0"/>
              <a:t>in </a:t>
            </a:r>
            <a:r>
              <a:rPr lang="en-US" altLang="zh-CN" sz="1800" dirty="0"/>
              <a:t>the optimal solution</a:t>
            </a:r>
            <a:r>
              <a:rPr lang="en-US" altLang="zh-CN" sz="18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sz="1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 smtClean="0"/>
              <a:t>S-</a:t>
            </a:r>
            <a:r>
              <a:rPr lang="el-GR" altLang="zh-CN" sz="1800" dirty="0" smtClean="0"/>
              <a:t>ρ</a:t>
            </a:r>
            <a:r>
              <a:rPr lang="en-US" altLang="zh-CN" sz="1800" dirty="0" smtClean="0"/>
              <a:t>(spearman’s rho): </a:t>
            </a:r>
            <a:r>
              <a:rPr lang="en-US" altLang="zh-CN" sz="1800" dirty="0"/>
              <a:t>correlation between the </a:t>
            </a:r>
            <a:endParaRPr lang="en-US" altLang="zh-CN" sz="1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 smtClean="0"/>
              <a:t>reported </a:t>
            </a:r>
            <a:r>
              <a:rPr lang="en-US" altLang="zh-CN" sz="1800" dirty="0"/>
              <a:t>ranking </a:t>
            </a:r>
            <a:r>
              <a:rPr lang="en-US" altLang="zh-CN" sz="1800" dirty="0" smtClean="0"/>
              <a:t>and </a:t>
            </a:r>
            <a:r>
              <a:rPr lang="en-US" altLang="zh-CN" sz="1800" dirty="0"/>
              <a:t>the optimal </a:t>
            </a:r>
            <a:r>
              <a:rPr lang="en-US" altLang="zh-CN" sz="1800" dirty="0" smtClean="0"/>
              <a:t>ranking.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endParaRPr lang="en-US" altLang="zh-CN" sz="1800" dirty="0" smtClean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Existing index-based algorithms </a:t>
            </a:r>
            <a:r>
              <a:rPr lang="en-US" altLang="zh-CN" sz="2000" dirty="0">
                <a:solidFill>
                  <a:schemeClr val="tx1"/>
                </a:solidFill>
              </a:rPr>
              <a:t>are </a:t>
            </a:r>
            <a:r>
              <a:rPr lang="en-US" altLang="zh-CN" sz="2000" dirty="0" smtClean="0">
                <a:solidFill>
                  <a:schemeClr val="tx1"/>
                </a:solidFill>
              </a:rPr>
              <a:t>inaccurate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Our </a:t>
            </a:r>
            <a:r>
              <a:rPr lang="en-US" altLang="zh-CN" sz="2000" dirty="0">
                <a:solidFill>
                  <a:schemeClr val="tx1"/>
                </a:solidFill>
              </a:rPr>
              <a:t>exact algorithm is as efficient as </a:t>
            </a:r>
            <a:r>
              <a:rPr lang="en-US" altLang="zh-CN" sz="2000" dirty="0" smtClean="0"/>
              <a:t>existing </a:t>
            </a:r>
            <a:r>
              <a:rPr lang="en-US" altLang="zh-CN" sz="2000" dirty="0"/>
              <a:t>index-based </a:t>
            </a:r>
            <a:r>
              <a:rPr lang="en-US" altLang="zh-CN" sz="2000" dirty="0" smtClean="0"/>
              <a:t>algorithms</a:t>
            </a:r>
            <a:endParaRPr lang="en-US" altLang="zh-CN" sz="2000" dirty="0">
              <a:solidFill>
                <a:schemeClr val="tx1"/>
              </a:solidFill>
            </a:endParaRPr>
          </a:p>
          <a:p>
            <a:endParaRPr lang="en-US" altLang="zh-CN" sz="2000" dirty="0">
              <a:solidFill>
                <a:schemeClr val="accent1"/>
              </a:solidFill>
            </a:endParaRPr>
          </a:p>
        </p:txBody>
      </p:sp>
      <p:pic>
        <p:nvPicPr>
          <p:cNvPr id="7" name="图片 6" descr="exp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1469616"/>
            <a:ext cx="5357376" cy="2304498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8"/>
          <a:stretch/>
        </p:blipFill>
        <p:spPr>
          <a:xfrm>
            <a:off x="6206366" y="4401901"/>
            <a:ext cx="5655826" cy="1341267"/>
          </a:xfrm>
          <a:prstGeom prst="rect">
            <a:avLst/>
          </a:prstGeom>
        </p:spPr>
      </p:pic>
      <p:sp>
        <p:nvSpPr>
          <p:cNvPr id="6" name="右大括号 5"/>
          <p:cNvSpPr/>
          <p:nvPr/>
        </p:nvSpPr>
        <p:spPr>
          <a:xfrm>
            <a:off x="5240908" y="3329866"/>
            <a:ext cx="358494" cy="1516284"/>
          </a:xfrm>
          <a:prstGeom prst="rightBrace">
            <a:avLst>
              <a:gd name="adj1" fmla="val 4062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94746" y="3909568"/>
            <a:ext cx="482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</a:t>
            </a:r>
            <a:r>
              <a:rPr lang="en-US" altLang="zh-CN" dirty="0" smtClean="0"/>
              <a:t>alue = 1.00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en-US" altLang="zh-CN" dirty="0">
                <a:sym typeface="Wingdings" panose="05000000000000000000" pitchFamily="2" charset="2"/>
              </a:rPr>
              <a:t>O</a:t>
            </a:r>
            <a:r>
              <a:rPr lang="en-US" altLang="zh-CN" dirty="0" smtClean="0">
                <a:sym typeface="Wingdings" panose="05000000000000000000" pitchFamily="2" charset="2"/>
              </a:rPr>
              <a:t>utput is the </a:t>
            </a:r>
            <a:r>
              <a:rPr lang="en-US" altLang="zh-CN" dirty="0" smtClean="0"/>
              <a:t>optimal solution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19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16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 smtClean="0"/>
              <a:t>3.2 Indexing Cost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314450" y="1825625"/>
            <a:ext cx="10877550" cy="4895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Index Size: comparable with existing index-based algorithms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Indexing Time: acceptable</a:t>
            </a:r>
          </a:p>
          <a:p>
            <a:endParaRPr lang="en-US" altLang="zh-CN" sz="2000" dirty="0" smtClean="0">
              <a:solidFill>
                <a:schemeClr val="accent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4"/>
          <a:stretch/>
        </p:blipFill>
        <p:spPr>
          <a:xfrm>
            <a:off x="930251" y="1277536"/>
            <a:ext cx="5299364" cy="33971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2"/>
          <a:stretch/>
        </p:blipFill>
        <p:spPr>
          <a:xfrm>
            <a:off x="5947668" y="1208088"/>
            <a:ext cx="5299364" cy="34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17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 smtClean="0"/>
              <a:t>4. Conclusion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73106" y="1866107"/>
            <a:ext cx="10607675" cy="38322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altLang="zh-CN" sz="2000" dirty="0">
                <a:solidFill>
                  <a:schemeClr val="tx1"/>
                </a:solidFill>
              </a:rPr>
              <a:t>Our method can handle k-NK queries in large networks.</a:t>
            </a:r>
          </a:p>
          <a:p>
            <a:pPr marL="457200" indent="-457200">
              <a:buAutoNum type="arabicPeriod"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sz="2000" dirty="0">
                <a:solidFill>
                  <a:srgbClr val="222222"/>
                </a:solidFill>
                <a:cs typeface="Arial" charset="0"/>
              </a:rPr>
              <a:t>We propose the first index-based algorithm returning the optimal solution.</a:t>
            </a:r>
          </a:p>
          <a:p>
            <a:pPr marL="457200" indent="-457200">
              <a:buAutoNum type="arabicPeriod"/>
            </a:pPr>
            <a:endParaRPr lang="en-US" altLang="zh-CN" sz="2000" dirty="0">
              <a:solidFill>
                <a:srgbClr val="222222"/>
              </a:solidFill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altLang="zh-CN" sz="2000">
                <a:solidFill>
                  <a:schemeClr val="tx1"/>
                </a:solidFill>
              </a:rPr>
              <a:t>Our method is as efficient as the best-known index-based algorithms </a:t>
            </a:r>
            <a:r>
              <a:rPr lang="en-US" altLang="zh-CN" sz="2000"/>
              <a:t>(</a:t>
            </a:r>
            <a:r>
              <a:rPr lang="en-US" altLang="zh-CN" sz="2000">
                <a:solidFill>
                  <a:schemeClr val="tx1"/>
                </a:solidFill>
              </a:rPr>
              <a:t>returning non-optimal answers).</a:t>
            </a:r>
          </a:p>
        </p:txBody>
      </p:sp>
    </p:spTree>
    <p:extLst>
      <p:ext uri="{BB962C8B-B14F-4D97-AF65-F5344CB8AC3E}">
        <p14:creationId xmlns:p14="http://schemas.microsoft.com/office/powerpoint/2010/main" val="37268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0" y="2060575"/>
            <a:ext cx="10515600" cy="2387600"/>
          </a:xfrm>
        </p:spPr>
        <p:txBody>
          <a:bodyPr/>
          <a:lstStyle/>
          <a:p>
            <a:pPr algn="ctr"/>
            <a:r>
              <a:rPr lang="en-US" altLang="zh-CN" dirty="0" smtClean="0"/>
              <a:t>END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02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59" y="3331693"/>
            <a:ext cx="6796639" cy="205788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19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353800" cy="120808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2.3 Forward </a:t>
            </a:r>
            <a:r>
              <a:rPr lang="en-US" altLang="zh-CN" dirty="0"/>
              <a:t>Backward Search(FBS) </a:t>
            </a:r>
            <a:r>
              <a:rPr lang="en-US" altLang="zh-CN" dirty="0" smtClean="0"/>
              <a:t>Algorithm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74138" y="1825625"/>
            <a:ext cx="10877550" cy="4895850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How to obtain k shortest (xi </a:t>
            </a:r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yij</a:t>
            </a:r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altLang="zh-CN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dij</a:t>
            </a:r>
            <a:r>
              <a:rPr lang="en-US" altLang="zh-CN" sz="2000" dirty="0">
                <a:solidFill>
                  <a:schemeClr val="tx1"/>
                </a:solidFill>
              </a:rPr>
              <a:t>) in LB(xi</a:t>
            </a:r>
            <a:r>
              <a:rPr lang="en-US" altLang="zh-CN" sz="2000" dirty="0" smtClean="0">
                <a:solidFill>
                  <a:schemeClr val="tx1"/>
                </a:solidFill>
              </a:rPr>
              <a:t>) such that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yij</a:t>
            </a:r>
            <a:r>
              <a:rPr lang="en-US" altLang="zh-CN" sz="2000" dirty="0" smtClean="0">
                <a:solidFill>
                  <a:schemeClr val="tx1"/>
                </a:solidFill>
              </a:rPr>
              <a:t> contains w ?</a:t>
            </a:r>
          </a:p>
          <a:p>
            <a:endParaRPr lang="en-US" altLang="zh-CN" sz="2000" dirty="0" smtClean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zh-CN" sz="1800" dirty="0" smtClean="0">
                <a:solidFill>
                  <a:schemeClr val="tx1"/>
                </a:solidFill>
              </a:rPr>
              <a:t>Sort </a:t>
            </a:r>
            <a:r>
              <a:rPr lang="en-US" altLang="zh-CN" sz="1800" dirty="0">
                <a:solidFill>
                  <a:schemeClr val="tx1"/>
                </a:solidFill>
              </a:rPr>
              <a:t>(xi </a:t>
            </a:r>
            <a:r>
              <a:rPr lang="en-US" altLang="zh-CN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yij</a:t>
            </a:r>
            <a:r>
              <a:rPr lang="en-US" altLang="zh-CN" sz="18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dij</a:t>
            </a:r>
            <a:r>
              <a:rPr lang="en-US" altLang="zh-CN" sz="1800" dirty="0" smtClean="0">
                <a:solidFill>
                  <a:schemeClr val="tx1"/>
                </a:solidFill>
              </a:rPr>
              <a:t>) by non-ascending </a:t>
            </a:r>
            <a:r>
              <a:rPr lang="en-US" altLang="zh-CN" sz="1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dij</a:t>
            </a:r>
            <a:r>
              <a:rPr lang="en-US" altLang="zh-CN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in each LB(xi)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US" altLang="zh-CN" sz="1800" dirty="0" smtClean="0">
                <a:solidFill>
                  <a:schemeClr val="tx1"/>
                </a:solidFill>
              </a:rPr>
              <a:t>k </a:t>
            </a:r>
            <a:r>
              <a:rPr lang="en-US" altLang="zh-CN" sz="1800" dirty="0">
                <a:solidFill>
                  <a:schemeClr val="tx1"/>
                </a:solidFill>
              </a:rPr>
              <a:t>shortest (xi </a:t>
            </a:r>
            <a:r>
              <a:rPr lang="en-US" altLang="zh-CN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yij</a:t>
            </a:r>
            <a:r>
              <a:rPr lang="en-US" altLang="zh-CN" sz="18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dij</a:t>
            </a:r>
            <a:r>
              <a:rPr lang="en-US" altLang="zh-CN" sz="1800" dirty="0" smtClean="0">
                <a:solidFill>
                  <a:schemeClr val="tx1"/>
                </a:solidFill>
              </a:rPr>
              <a:t>) with 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yij</a:t>
            </a:r>
            <a:r>
              <a:rPr lang="en-US" altLang="zh-CN" sz="1800" dirty="0" smtClean="0">
                <a:solidFill>
                  <a:schemeClr val="tx1"/>
                </a:solidFill>
              </a:rPr>
              <a:t> containing w are at the end of LB(x)</a:t>
            </a:r>
          </a:p>
          <a:p>
            <a:pPr>
              <a:lnSpc>
                <a:spcPct val="100000"/>
              </a:lnSpc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1800" dirty="0" smtClean="0">
                <a:solidFill>
                  <a:schemeClr val="tx1"/>
                </a:solidFill>
              </a:rPr>
              <a:t>2.  Hierarchy: </a:t>
            </a:r>
          </a:p>
          <a:p>
            <a:pPr>
              <a:lnSpc>
                <a:spcPct val="100000"/>
              </a:lnSpc>
            </a:pPr>
            <a:r>
              <a:rPr lang="en-US" altLang="zh-CN" sz="1800" dirty="0" smtClean="0">
                <a:solidFill>
                  <a:schemeClr val="tx1"/>
                </a:solidFill>
              </a:rPr>
              <a:t>e.g. when LB(x) = {(x</a:t>
            </a:r>
            <a:r>
              <a:rPr lang="en-US" altLang="zh-CN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y0, d0</a:t>
            </a:r>
            <a:r>
              <a:rPr lang="en-US" altLang="zh-CN" sz="1800" dirty="0" smtClean="0">
                <a:solidFill>
                  <a:schemeClr val="tx1"/>
                </a:solidFill>
              </a:rPr>
              <a:t>), …, (x</a:t>
            </a:r>
            <a:r>
              <a:rPr lang="en-US" altLang="zh-CN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y12, d12</a:t>
            </a:r>
            <a:r>
              <a:rPr lang="en-US" altLang="zh-CN" sz="1800" dirty="0" smtClean="0">
                <a:solidFill>
                  <a:schemeClr val="tx1"/>
                </a:solidFill>
              </a:rPr>
              <a:t>)}</a:t>
            </a:r>
          </a:p>
          <a:p>
            <a:pPr>
              <a:lnSpc>
                <a:spcPct val="100000"/>
              </a:lnSpc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1800" dirty="0" smtClean="0">
                <a:solidFill>
                  <a:schemeClr val="tx1"/>
                </a:solidFill>
              </a:rPr>
              <a:t>Project keyword to hash value : </a:t>
            </a:r>
          </a:p>
          <a:p>
            <a:pPr>
              <a:lnSpc>
                <a:spcPct val="100000"/>
              </a:lnSpc>
            </a:pPr>
            <a:r>
              <a:rPr lang="en-US" altLang="zh-CN" sz="1800" dirty="0" smtClean="0">
                <a:solidFill>
                  <a:schemeClr val="tx1"/>
                </a:solidFill>
              </a:rPr>
              <a:t>e.g. h(w) = 00010000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tx1"/>
                </a:solidFill>
              </a:rPr>
              <a:t>h</a:t>
            </a:r>
            <a:r>
              <a:rPr lang="en-US" altLang="zh-CN" sz="1800" dirty="0" smtClean="0">
                <a:solidFill>
                  <a:schemeClr val="tx1"/>
                </a:solidFill>
              </a:rPr>
              <a:t>[8..11] = h(w1) 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bitwiseOR</a:t>
            </a:r>
            <a:r>
              <a:rPr lang="en-US" altLang="zh-CN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h(w2) </a:t>
            </a:r>
            <a:r>
              <a:rPr lang="en-US" altLang="zh-CN" sz="1800" dirty="0" err="1">
                <a:solidFill>
                  <a:schemeClr val="tx1"/>
                </a:solidFill>
              </a:rPr>
              <a:t>bitwiseOR</a:t>
            </a:r>
            <a:r>
              <a:rPr lang="en-US" altLang="zh-CN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h(w3)…… where 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wi</a:t>
            </a:r>
            <a:r>
              <a:rPr lang="en-US" altLang="zh-CN" sz="1800" dirty="0" smtClean="0">
                <a:solidFill>
                  <a:schemeClr val="tx1"/>
                </a:solidFill>
              </a:rPr>
              <a:t> is in y8, y9, y10 or y11,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tx1"/>
                </a:solidFill>
              </a:rPr>
              <a:t>if h</a:t>
            </a:r>
            <a:r>
              <a:rPr lang="en-US" altLang="zh-CN" sz="1800" dirty="0" smtClean="0">
                <a:solidFill>
                  <a:schemeClr val="tx1"/>
                </a:solidFill>
              </a:rPr>
              <a:t>[8</a:t>
            </a:r>
            <a:r>
              <a:rPr lang="en-US" altLang="zh-CN" sz="1800" dirty="0">
                <a:solidFill>
                  <a:schemeClr val="tx1"/>
                </a:solidFill>
              </a:rPr>
              <a:t>..11] </a:t>
            </a:r>
            <a:r>
              <a:rPr lang="en-US" altLang="zh-CN" sz="1800" dirty="0" err="1">
                <a:solidFill>
                  <a:schemeClr val="tx1"/>
                </a:solidFill>
              </a:rPr>
              <a:t>bitwiseAND</a:t>
            </a:r>
            <a:r>
              <a:rPr lang="en-US" altLang="zh-CN" sz="1800" dirty="0">
                <a:solidFill>
                  <a:schemeClr val="tx1"/>
                </a:solidFill>
              </a:rPr>
              <a:t> h(w) = 0, w is not contained in y8, y9, y10 and y1, we check h</a:t>
            </a:r>
            <a:r>
              <a:rPr lang="en-US" altLang="zh-CN" sz="1800" dirty="0" smtClean="0">
                <a:solidFill>
                  <a:schemeClr val="tx1"/>
                </a:solidFill>
              </a:rPr>
              <a:t>[0</a:t>
            </a:r>
            <a:r>
              <a:rPr lang="en-US" altLang="zh-CN" sz="1800" dirty="0">
                <a:solidFill>
                  <a:schemeClr val="tx1"/>
                </a:solidFill>
              </a:rPr>
              <a:t>..7], otherwise, we check h</a:t>
            </a:r>
            <a:r>
              <a:rPr lang="en-US" altLang="zh-CN" sz="1800" dirty="0" smtClean="0">
                <a:solidFill>
                  <a:schemeClr val="tx1"/>
                </a:solidFill>
              </a:rPr>
              <a:t>[10</a:t>
            </a:r>
            <a:r>
              <a:rPr lang="en-US" altLang="zh-CN" sz="1800" dirty="0">
                <a:solidFill>
                  <a:schemeClr val="tx1"/>
                </a:solidFill>
              </a:rPr>
              <a:t>..11</a:t>
            </a:r>
            <a:r>
              <a:rPr lang="en-US" altLang="zh-CN" sz="1800" dirty="0" smtClean="0">
                <a:solidFill>
                  <a:schemeClr val="tx1"/>
                </a:solidFill>
              </a:rPr>
              <a:t>]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Motivation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内容占位符 2"/>
          <p:cNvSpPr>
            <a:spLocks noGrp="1"/>
          </p:cNvSpPr>
          <p:nvPr>
            <p:ph idx="4294967295"/>
          </p:nvPr>
        </p:nvSpPr>
        <p:spPr>
          <a:xfrm>
            <a:off x="6091238" y="1598613"/>
            <a:ext cx="6100762" cy="47577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 smtClean="0">
                <a:solidFill>
                  <a:schemeClr val="tx1"/>
                </a:solidFill>
              </a:rPr>
              <a:t>Social network : 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In DBLP, who are the researchers that study “database” and are closely related to my supervisor?</a:t>
            </a:r>
          </a:p>
          <a:p>
            <a:pPr>
              <a:lnSpc>
                <a:spcPct val="10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 smtClean="0">
                <a:solidFill>
                  <a:schemeClr val="tx1"/>
                </a:solidFill>
              </a:rPr>
              <a:t>Road network: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In Melbourne, where are the nearest cinemas from my hotel showing “3D” movies?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688844"/>
            <a:ext cx="5128370" cy="19385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9" y="4125283"/>
            <a:ext cx="4050521" cy="241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8" y="2543977"/>
            <a:ext cx="7268630" cy="2200146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20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274014" cy="120808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2.3 Forward </a:t>
            </a:r>
            <a:r>
              <a:rPr lang="en-US" altLang="zh-CN" dirty="0"/>
              <a:t>Backward Search(FBS) </a:t>
            </a:r>
            <a:r>
              <a:rPr lang="en-US" altLang="zh-CN" dirty="0" smtClean="0"/>
              <a:t>Algorithm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52624" y="1825625"/>
            <a:ext cx="10877550" cy="4895850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How to obtain k shortest (xi </a:t>
            </a:r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yij</a:t>
            </a:r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altLang="zh-CN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dij</a:t>
            </a:r>
            <a:r>
              <a:rPr lang="en-US" altLang="zh-CN" sz="2000" dirty="0">
                <a:solidFill>
                  <a:schemeClr val="tx1"/>
                </a:solidFill>
              </a:rPr>
              <a:t>) in LB(xi</a:t>
            </a:r>
            <a:r>
              <a:rPr lang="en-US" altLang="zh-CN" sz="2000" dirty="0" smtClean="0">
                <a:solidFill>
                  <a:schemeClr val="tx1"/>
                </a:solidFill>
              </a:rPr>
              <a:t>) such that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yij</a:t>
            </a:r>
            <a:r>
              <a:rPr lang="en-US" altLang="zh-CN" sz="2000" dirty="0" smtClean="0">
                <a:solidFill>
                  <a:schemeClr val="tx1"/>
                </a:solidFill>
              </a:rPr>
              <a:t> contains w ?</a:t>
            </a:r>
            <a:endParaRPr lang="en-US" altLang="zh-CN" sz="2000" dirty="0" smtClean="0"/>
          </a:p>
          <a:p>
            <a:pPr marL="342900" indent="-342900">
              <a:lnSpc>
                <a:spcPct val="100000"/>
              </a:lnSpc>
              <a:buAutoNum type="arabicPeriod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zh-CN" sz="1800" dirty="0" smtClean="0">
                <a:solidFill>
                  <a:schemeClr val="tx1"/>
                </a:solidFill>
              </a:rPr>
              <a:t>Sort </a:t>
            </a:r>
            <a:r>
              <a:rPr lang="en-US" altLang="zh-CN" sz="1800" dirty="0">
                <a:solidFill>
                  <a:schemeClr val="tx1"/>
                </a:solidFill>
              </a:rPr>
              <a:t>(xi </a:t>
            </a:r>
            <a:r>
              <a:rPr lang="en-US" altLang="zh-CN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yij</a:t>
            </a:r>
            <a:r>
              <a:rPr lang="en-US" altLang="zh-CN" sz="18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dij</a:t>
            </a:r>
            <a:r>
              <a:rPr lang="en-US" altLang="zh-CN" sz="1800" dirty="0" smtClean="0">
                <a:solidFill>
                  <a:schemeClr val="tx1"/>
                </a:solidFill>
              </a:rPr>
              <a:t>) by non-ascending </a:t>
            </a:r>
            <a:r>
              <a:rPr lang="en-US" altLang="zh-CN" sz="1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dij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 startAt="2"/>
            </a:pPr>
            <a:r>
              <a:rPr lang="en-US" altLang="zh-CN" sz="1800" dirty="0" smtClean="0">
                <a:solidFill>
                  <a:schemeClr val="tx1"/>
                </a:solidFill>
              </a:rPr>
              <a:t>Hierarchy</a:t>
            </a:r>
          </a:p>
          <a:p>
            <a:pPr marL="342900" indent="-342900">
              <a:lnSpc>
                <a:spcPct val="100000"/>
              </a:lnSpc>
              <a:buAutoNum type="arabicPeriod" startAt="2"/>
            </a:pPr>
            <a:endParaRPr lang="en-US" altLang="zh-CN" sz="1800" dirty="0"/>
          </a:p>
          <a:p>
            <a:pPr marL="342900" indent="-342900">
              <a:lnSpc>
                <a:spcPct val="100000"/>
              </a:lnSpc>
              <a:buAutoNum type="arabicPeriod" startAt="2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 startAt="2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 startAt="2"/>
            </a:pPr>
            <a:r>
              <a:rPr lang="en-US" altLang="zh-CN" sz="1800" dirty="0" smtClean="0">
                <a:solidFill>
                  <a:schemeClr val="tx1"/>
                </a:solidFill>
              </a:rPr>
              <a:t>Store hierarchy </a:t>
            </a:r>
            <a:r>
              <a:rPr lang="en-US" altLang="zh-CN" sz="1800" dirty="0">
                <a:solidFill>
                  <a:schemeClr val="tx1"/>
                </a:solidFill>
              </a:rPr>
              <a:t>in </a:t>
            </a:r>
            <a:r>
              <a:rPr lang="en-US" altLang="zh-CN" sz="1800" dirty="0" smtClean="0">
                <a:solidFill>
                  <a:schemeClr val="tx1"/>
                </a:solidFill>
              </a:rPr>
              <a:t>array: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tx1"/>
                </a:solidFill>
              </a:rPr>
              <a:t>e.g. [8..11] is in a[19</a:t>
            </a:r>
            <a:r>
              <a:rPr lang="en-US" altLang="zh-CN" sz="1800" dirty="0" smtClean="0">
                <a:solidFill>
                  <a:schemeClr val="tx1"/>
                </a:solidFill>
              </a:rPr>
              <a:t>] </a:t>
            </a:r>
            <a:r>
              <a:rPr lang="en-US" altLang="zh-CN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1800" dirty="0" smtClean="0">
                <a:solidFill>
                  <a:schemeClr val="tx1"/>
                </a:solidFill>
              </a:rPr>
              <a:t>compact </a:t>
            </a:r>
            <a:r>
              <a:rPr lang="en-US" altLang="zh-CN" sz="1800" dirty="0">
                <a:solidFill>
                  <a:schemeClr val="tx1"/>
                </a:solidFill>
              </a:rPr>
              <a:t>storage without </a:t>
            </a:r>
            <a:r>
              <a:rPr lang="en-US" altLang="zh-CN" sz="1800" dirty="0" smtClean="0">
                <a:solidFill>
                  <a:schemeClr val="tx1"/>
                </a:solidFill>
              </a:rPr>
              <a:t>loss </a:t>
            </a:r>
            <a:r>
              <a:rPr lang="en-US" altLang="zh-CN" sz="1800" dirty="0">
                <a:solidFill>
                  <a:schemeClr val="tx1"/>
                </a:solidFill>
              </a:rPr>
              <a:t>of efficiency in </a:t>
            </a:r>
            <a:r>
              <a:rPr lang="en-US" altLang="zh-CN" sz="1800" dirty="0" smtClean="0">
                <a:solidFill>
                  <a:schemeClr val="tx1"/>
                </a:solidFill>
              </a:rPr>
              <a:t>searching</a:t>
            </a:r>
          </a:p>
          <a:p>
            <a:pPr>
              <a:lnSpc>
                <a:spcPct val="100000"/>
              </a:lnSpc>
            </a:pPr>
            <a:endParaRPr lang="en-US" altLang="zh-CN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tx1"/>
                </a:solidFill>
              </a:rPr>
              <a:t>One FBS time complexity 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where </a:t>
            </a:r>
            <a:r>
              <a:rPr lang="en-US" altLang="zh-CN" sz="1800" dirty="0">
                <a:solidFill>
                  <a:schemeClr val="tx1"/>
                </a:solidFill>
              </a:rPr>
              <a:t>|L| is the size of the 2-hop index, |doc(V)| is the total number of keywords in the </a:t>
            </a:r>
            <a:r>
              <a:rPr lang="en-US" altLang="zh-CN" sz="1800" dirty="0" smtClean="0">
                <a:solidFill>
                  <a:schemeClr val="tx1"/>
                </a:solidFill>
              </a:rPr>
              <a:t>graph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 startAt="2"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 startAt="2"/>
            </a:pPr>
            <a:endParaRPr lang="en-US" altLang="zh-CN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50307"/>
              </p:ext>
            </p:extLst>
          </p:nvPr>
        </p:nvGraphicFramePr>
        <p:xfrm>
          <a:off x="3491689" y="5270154"/>
          <a:ext cx="2004514" cy="47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Formula" r:id="rId5" imgW="1624680" imgH="382320" progId="Equation.Ribbit">
                  <p:embed/>
                </p:oleObj>
              </mc:Choice>
              <mc:Fallback>
                <p:oleObj name="Formula" r:id="rId5" imgW="1624680" imgH="38232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689" y="5270154"/>
                        <a:ext cx="2004514" cy="472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5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21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 smtClean="0"/>
              <a:t>2</a:t>
            </a:r>
            <a:r>
              <a:rPr lang="en-US" altLang="zh-CN" dirty="0"/>
              <a:t>.5 </a:t>
            </a:r>
            <a:r>
              <a:rPr lang="en-US" altLang="zh-CN" dirty="0" smtClean="0"/>
              <a:t>Adapt </a:t>
            </a:r>
            <a:r>
              <a:rPr lang="en-US" altLang="zh-CN" dirty="0"/>
              <a:t>to </a:t>
            </a:r>
            <a:r>
              <a:rPr lang="en-US" altLang="zh-CN" dirty="0" smtClean="0"/>
              <a:t>Disk-based </a:t>
            </a:r>
            <a:r>
              <a:rPr lang="en-US" altLang="zh-CN" dirty="0"/>
              <a:t>S</a:t>
            </a:r>
            <a:r>
              <a:rPr lang="en-US" altLang="zh-CN" dirty="0" smtClean="0"/>
              <a:t>etting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76250" y="1460502"/>
            <a:ext cx="10877550" cy="489585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altLang="zh-CN" sz="2400" dirty="0" smtClean="0">
                <a:solidFill>
                  <a:schemeClr val="tx1"/>
                </a:solidFill>
              </a:rPr>
              <a:t>Keyword w related backward index for each w : LB </a:t>
            </a:r>
            <a:r>
              <a:rPr lang="en-US" altLang="zh-CN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Lw</a:t>
            </a:r>
            <a:endParaRPr lang="en-US" altLang="zh-CN" sz="2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en-US" altLang="zh-CN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Partition each </a:t>
            </a:r>
            <a:r>
              <a:rPr lang="en-US" altLang="zh-CN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Lw</a:t>
            </a:r>
            <a:r>
              <a:rPr lang="en-US" altLang="zh-CN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into high index and low index</a:t>
            </a:r>
          </a:p>
          <a:p>
            <a:pPr marL="457200" indent="-457200">
              <a:buAutoNum type="arabicPeriod"/>
            </a:pPr>
            <a:endParaRPr lang="en-US" altLang="zh-CN" sz="3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zh-CN" dirty="0">
                <a:solidFill>
                  <a:schemeClr val="tx1"/>
                </a:solidFill>
                <a:sym typeface="Wingdings" panose="05000000000000000000" pitchFamily="2" charset="2"/>
              </a:rPr>
              <a:t>e</a:t>
            </a:r>
            <a:r>
              <a:rPr lang="en-US" altLang="zh-CN" dirty="0" smtClean="0">
                <a:solidFill>
                  <a:schemeClr val="tx1"/>
                </a:solidFill>
                <a:sym typeface="Wingdings" panose="05000000000000000000" pitchFamily="2" charset="2"/>
              </a:rPr>
              <a:t>.g. when w is contained in v1, v3 and v4</a:t>
            </a: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43" y="3510283"/>
            <a:ext cx="5926495" cy="275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2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81" y="1723985"/>
            <a:ext cx="6796639" cy="205788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22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 smtClean="0"/>
              <a:t>2</a:t>
            </a:r>
            <a:r>
              <a:rPr lang="en-US" altLang="zh-CN" dirty="0"/>
              <a:t>.5 </a:t>
            </a:r>
            <a:r>
              <a:rPr lang="en-US" altLang="zh-CN" dirty="0" smtClean="0"/>
              <a:t>Adapt to Multiple </a:t>
            </a:r>
            <a:r>
              <a:rPr lang="en-US" altLang="zh-CN" dirty="0"/>
              <a:t>K</a:t>
            </a:r>
            <a:r>
              <a:rPr lang="en-US" altLang="zh-CN" dirty="0" smtClean="0"/>
              <a:t>eywords </a:t>
            </a:r>
            <a:r>
              <a:rPr lang="en-US" altLang="zh-CN" dirty="0"/>
              <a:t>Q</a:t>
            </a:r>
            <a:r>
              <a:rPr lang="en-US" altLang="zh-CN" dirty="0" smtClean="0"/>
              <a:t>uery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89292" y="1287743"/>
            <a:ext cx="10877550" cy="489585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altLang="zh-CN" sz="2400" dirty="0" smtClean="0">
                <a:solidFill>
                  <a:schemeClr val="tx1"/>
                </a:solidFill>
              </a:rPr>
              <a:t>Trivial in FS</a:t>
            </a:r>
          </a:p>
          <a:p>
            <a:pPr marL="457200" indent="-457200">
              <a:buAutoNum type="arabicPeriod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sz="2400" dirty="0" smtClean="0">
                <a:solidFill>
                  <a:schemeClr val="tx1"/>
                </a:solidFill>
              </a:rPr>
              <a:t>Same hierarchy in FBS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2400" dirty="0"/>
          </a:p>
          <a:p>
            <a:pPr marL="457200" indent="-457200">
              <a:buAutoNum type="arabicPeriod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3.  Modify recursive search by 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/>
              <a:t>Disjunctive/OR: </a:t>
            </a:r>
            <a:r>
              <a:rPr lang="en-US" altLang="zh-CN" sz="2000" dirty="0" smtClean="0">
                <a:solidFill>
                  <a:schemeClr val="tx1"/>
                </a:solidFill>
              </a:rPr>
              <a:t>if h[8..11]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bitwiseAND</a:t>
            </a:r>
            <a:r>
              <a:rPr lang="en-US" altLang="zh-CN" sz="2000" dirty="0" smtClean="0">
                <a:solidFill>
                  <a:schemeClr val="tx1"/>
                </a:solidFill>
              </a:rPr>
              <a:t> (h(w1)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bitwiseOR</a:t>
            </a:r>
            <a:r>
              <a:rPr lang="en-US" altLang="zh-CN" sz="2000" dirty="0" smtClean="0">
                <a:solidFill>
                  <a:schemeClr val="tx1"/>
                </a:solidFill>
              </a:rPr>
              <a:t> h(w2) …) = 0, w is not contained in y8, y9, y10 and y1, we check h[0..7], otherwise, we check h[10..11]</a:t>
            </a:r>
            <a:r>
              <a:rPr lang="en-US" altLang="zh-CN" sz="2000" dirty="0"/>
              <a:t> </a:t>
            </a:r>
            <a:endParaRPr lang="en-US" altLang="zh-CN" sz="2000" dirty="0" smtClean="0"/>
          </a:p>
          <a:p>
            <a:pPr>
              <a:lnSpc>
                <a:spcPct val="100000"/>
              </a:lnSpc>
            </a:pPr>
            <a:r>
              <a:rPr lang="en-US" altLang="zh-CN" sz="2000" dirty="0" smtClean="0"/>
              <a:t>Conjunctive/AND: </a:t>
            </a:r>
            <a:r>
              <a:rPr lang="en-US" altLang="zh-CN" sz="2000" dirty="0">
                <a:solidFill>
                  <a:schemeClr val="tx1"/>
                </a:solidFill>
              </a:rPr>
              <a:t>if h[8..11] </a:t>
            </a:r>
            <a:r>
              <a:rPr lang="en-US" altLang="zh-CN" sz="2000" dirty="0" err="1">
                <a:solidFill>
                  <a:schemeClr val="tx1"/>
                </a:solidFill>
              </a:rPr>
              <a:t>bitwiseAND</a:t>
            </a:r>
            <a:r>
              <a:rPr lang="en-US" altLang="zh-CN" sz="2000" dirty="0">
                <a:solidFill>
                  <a:schemeClr val="tx1"/>
                </a:solidFill>
              </a:rPr>
              <a:t> (h(w1)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bitwiseOR</a:t>
            </a:r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h(w2</a:t>
            </a:r>
            <a:r>
              <a:rPr lang="en-US" altLang="zh-CN" sz="2000" dirty="0" smtClean="0">
                <a:solidFill>
                  <a:schemeClr val="tx1"/>
                </a:solidFill>
              </a:rPr>
              <a:t>) …) &lt; </a:t>
            </a:r>
            <a:r>
              <a:rPr lang="en-US" altLang="zh-CN" sz="2000" dirty="0">
                <a:solidFill>
                  <a:schemeClr val="tx1"/>
                </a:solidFill>
              </a:rPr>
              <a:t>h[8..11</a:t>
            </a:r>
            <a:r>
              <a:rPr lang="en-US" altLang="zh-CN" sz="2000" dirty="0" smtClean="0">
                <a:solidFill>
                  <a:schemeClr val="tx1"/>
                </a:solidFill>
              </a:rPr>
              <a:t>], </a:t>
            </a:r>
            <a:r>
              <a:rPr lang="en-US" altLang="zh-CN" sz="2000" dirty="0">
                <a:solidFill>
                  <a:schemeClr val="tx1"/>
                </a:solidFill>
              </a:rPr>
              <a:t>w is not contained in y8, y9, y10 and y1, we check h[0..7], otherwise, we check h[10..11]</a:t>
            </a:r>
          </a:p>
          <a:p>
            <a:pPr>
              <a:lnSpc>
                <a:spcPct val="100000"/>
              </a:lnSpc>
            </a:pPr>
            <a:endParaRPr lang="en-US" altLang="zh-C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73" y="1165057"/>
            <a:ext cx="6796639" cy="205788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23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 smtClean="0"/>
              <a:t>2</a:t>
            </a:r>
            <a:r>
              <a:rPr lang="en-US" altLang="zh-CN" dirty="0"/>
              <a:t>.5 </a:t>
            </a:r>
            <a:r>
              <a:rPr lang="en-US" altLang="zh-CN" dirty="0" smtClean="0"/>
              <a:t>Adapt to Dynamic Update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46262" y="1352289"/>
            <a:ext cx="10877550" cy="5369188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altLang="zh-CN" sz="2400" dirty="0" smtClean="0">
                <a:solidFill>
                  <a:schemeClr val="tx1"/>
                </a:solidFill>
              </a:rPr>
              <a:t>Keyword Update Trivial in FS</a:t>
            </a:r>
          </a:p>
          <a:p>
            <a:pPr marL="457200" indent="-457200">
              <a:buAutoNum type="arabicPeriod"/>
            </a:pPr>
            <a:endParaRPr lang="en-US" altLang="zh-CN" sz="2400" dirty="0"/>
          </a:p>
          <a:p>
            <a:pPr marL="457200" indent="-457200">
              <a:buAutoNum type="arabicPeriod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sz="2400" dirty="0">
                <a:solidFill>
                  <a:schemeClr val="tx1"/>
                </a:solidFill>
              </a:rPr>
              <a:t>Keyword Update </a:t>
            </a:r>
            <a:r>
              <a:rPr lang="en-US" altLang="zh-CN" sz="2400" dirty="0" smtClean="0">
                <a:solidFill>
                  <a:schemeClr val="tx1"/>
                </a:solidFill>
              </a:rPr>
              <a:t>hierarchy in FBS:</a:t>
            </a:r>
            <a:endParaRPr lang="en-US" altLang="zh-CN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 smtClean="0">
                <a:solidFill>
                  <a:schemeClr val="tx1"/>
                </a:solidFill>
              </a:rPr>
              <a:t>When keyword w is inserted into / removed from vertex v, each LB(u) that contains (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u</a:t>
            </a:r>
            <a:r>
              <a:rPr lang="en-US" altLang="zh-CN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v</a:t>
            </a:r>
            <a:r>
              <a:rPr lang="en-US" altLang="zh-CN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d) should update its hierarchy by reconstructing the hash value from root to v</a:t>
            </a:r>
          </a:p>
          <a:p>
            <a:pPr>
              <a:lnSpc>
                <a:spcPct val="100000"/>
              </a:lnSpc>
            </a:pPr>
            <a:endParaRPr lang="en-US" altLang="zh-CN" sz="24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AutoNum type="arabicPeriod" startAt="3"/>
            </a:pPr>
            <a:r>
              <a:rPr lang="en-US" altLang="zh-CN" sz="2400" dirty="0" smtClean="0">
                <a:solidFill>
                  <a:schemeClr val="tx1"/>
                </a:solidFill>
              </a:rPr>
              <a:t>Structure Update:</a:t>
            </a:r>
          </a:p>
          <a:p>
            <a:pPr lvl="0">
              <a:lnSpc>
                <a:spcPct val="100000"/>
              </a:lnSpc>
            </a:pPr>
            <a:r>
              <a:rPr lang="en-US" altLang="zh-CN" sz="2400" dirty="0" smtClean="0">
                <a:solidFill>
                  <a:prstClr val="black"/>
                </a:solidFill>
              </a:rPr>
              <a:t>3.1 Update 2-hop by existing algorithms</a:t>
            </a:r>
          </a:p>
          <a:p>
            <a:pPr lvl="0">
              <a:lnSpc>
                <a:spcPct val="100000"/>
              </a:lnSpc>
            </a:pPr>
            <a:r>
              <a:rPr lang="en-US" altLang="zh-CN" sz="2400" dirty="0" smtClean="0">
                <a:solidFill>
                  <a:prstClr val="black"/>
                </a:solidFill>
              </a:rPr>
              <a:t>3.2 Update keyword-related information accordingly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457200" indent="-457200">
              <a:lnSpc>
                <a:spcPct val="100000"/>
              </a:lnSpc>
              <a:buAutoNum type="arabicPeriod" startAt="3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4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Problem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91671" y="1797050"/>
            <a:ext cx="11145838" cy="47593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/>
              <a:t>Given a weighted undirected graph G(V, E), where each vertex contains a set of keywords,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/>
              <a:t>      </a:t>
            </a:r>
            <a:r>
              <a:rPr lang="en-US" altLang="zh-CN" sz="2000" u="sng" dirty="0"/>
              <a:t>k</a:t>
            </a:r>
            <a:r>
              <a:rPr lang="en-US" altLang="zh-CN" sz="2000" dirty="0"/>
              <a:t>-</a:t>
            </a:r>
            <a:r>
              <a:rPr lang="en-US" altLang="zh-CN" sz="2000" u="sng" dirty="0"/>
              <a:t>N</a:t>
            </a:r>
            <a:r>
              <a:rPr lang="en-US" altLang="zh-CN" sz="2000" dirty="0"/>
              <a:t>earest </a:t>
            </a:r>
            <a:r>
              <a:rPr lang="en-US" altLang="zh-CN" sz="2000" u="sng" dirty="0"/>
              <a:t>K</a:t>
            </a:r>
            <a:r>
              <a:rPr lang="en-US" altLang="zh-CN" sz="2000" dirty="0"/>
              <a:t>eyword Search: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/>
              <a:t>      k-NK(</a:t>
            </a:r>
            <a:r>
              <a:rPr lang="en-US" altLang="zh-CN" sz="2000" dirty="0" err="1"/>
              <a:t>q,w,k</a:t>
            </a:r>
            <a:r>
              <a:rPr lang="en-US" altLang="zh-CN" sz="2000" dirty="0"/>
              <a:t>) -- what are the </a:t>
            </a:r>
            <a:r>
              <a:rPr lang="en-US" altLang="zh-CN" sz="2000" dirty="0">
                <a:solidFill>
                  <a:srgbClr val="FF0000"/>
                </a:solidFill>
              </a:rPr>
              <a:t>k</a:t>
            </a:r>
            <a:r>
              <a:rPr lang="en-US" altLang="zh-CN" sz="2000" dirty="0"/>
              <a:t> nearest vertices from </a:t>
            </a:r>
            <a:r>
              <a:rPr lang="en-US" altLang="zh-CN" sz="2000" dirty="0">
                <a:solidFill>
                  <a:srgbClr val="FF0000"/>
                </a:solidFill>
              </a:rPr>
              <a:t>vertex q</a:t>
            </a:r>
            <a:r>
              <a:rPr lang="en-US" altLang="zh-CN" sz="2000" dirty="0"/>
              <a:t> that contain </a:t>
            </a:r>
            <a:r>
              <a:rPr lang="en-US" altLang="zh-CN" sz="2000" dirty="0">
                <a:solidFill>
                  <a:srgbClr val="FF0000"/>
                </a:solidFill>
              </a:rPr>
              <a:t>keyword w</a:t>
            </a:r>
            <a:r>
              <a:rPr lang="en-US" altLang="zh-CN" sz="2000" dirty="0"/>
              <a:t>?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k-NK(v2, w0, 3) = {v2, v0, v6}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7138225" y="5248275"/>
            <a:ext cx="5101285" cy="5191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zh-CN" sz="1600" kern="120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CN" sz="1400" kern="120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CN" sz="1200" kern="120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CN" sz="1100" kern="120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CN" sz="1100" kern="120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an undirected graph with unit weighted </a:t>
            </a:r>
            <a:r>
              <a:rPr lang="en-US" altLang="zh-CN" sz="2000" dirty="0" smtClean="0">
                <a:solidFill>
                  <a:schemeClr val="tx1"/>
                </a:solidFill>
              </a:rPr>
              <a:t>edges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5" name="图片 4" descr="1.jpg"/>
          <p:cNvPicPr>
            <a:picLocks noChangeAspect="1"/>
          </p:cNvPicPr>
          <p:nvPr/>
        </p:nvPicPr>
        <p:blipFill rotWithShape="1">
          <a:blip r:embed="rId3"/>
          <a:srcRect t="68867" r="27546"/>
          <a:stretch/>
        </p:blipFill>
        <p:spPr>
          <a:xfrm>
            <a:off x="8146929" y="3246119"/>
            <a:ext cx="3523101" cy="19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4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839099" y="1825625"/>
            <a:ext cx="983297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z="3200" dirty="0"/>
              <a:t>1. Existing Algorithms</a:t>
            </a:r>
          </a:p>
          <a:p>
            <a:r>
              <a:rPr lang="en-US" altLang="zh-CN" sz="3200" dirty="0"/>
              <a:t>2. Our </a:t>
            </a:r>
            <a:r>
              <a:rPr lang="en-US" altLang="zh-CN" sz="3200"/>
              <a:t>Algorithm</a:t>
            </a:r>
            <a:endParaRPr lang="en-US" altLang="zh-CN" sz="3200" dirty="0"/>
          </a:p>
          <a:p>
            <a:r>
              <a:rPr lang="en-US" altLang="zh-CN" sz="3200" dirty="0"/>
              <a:t>3. Experiments</a:t>
            </a:r>
          </a:p>
          <a:p>
            <a:r>
              <a:rPr lang="en-US" altLang="zh-CN" sz="3200" dirty="0"/>
              <a:t>4. Conclusion</a:t>
            </a:r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720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5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 smtClean="0"/>
              <a:t>1.1 Naive Algorithm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1064" y="2441984"/>
            <a:ext cx="6071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Dijkstra</a:t>
            </a:r>
            <a:r>
              <a:rPr lang="en-US" altLang="zh-CN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-like search : too slow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795153" y="5611612"/>
            <a:ext cx="368343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charset="0"/>
                <a:cs typeface="Arial" charset="0"/>
              </a:rPr>
              <a:t>k-NK(v2, w0, 3) = {v2, v0, v6}</a:t>
            </a:r>
            <a:endParaRPr lang="zh-CN" altLang="en-US" dirty="0">
              <a:solidFill>
                <a:srgbClr val="222222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50537" y="5862409"/>
            <a:ext cx="220326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charset="0"/>
                <a:cs typeface="Arial" charset="0"/>
              </a:rPr>
              <a:t>O</a:t>
            </a:r>
            <a:r>
              <a:rPr lang="en-US" altLang="zh-CN" dirty="0" smtClean="0">
                <a:solidFill>
                  <a:srgbClr val="222222"/>
                </a:solidFill>
                <a:latin typeface="Arial" charset="0"/>
                <a:cs typeface="Arial" charset="0"/>
              </a:rPr>
              <a:t>ptimal Solution</a:t>
            </a:r>
            <a:endParaRPr lang="en-US" altLang="zh-CN" dirty="0">
              <a:solidFill>
                <a:srgbClr val="222222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图片 10" descr="1.jpg"/>
          <p:cNvPicPr>
            <a:picLocks noChangeAspect="1"/>
          </p:cNvPicPr>
          <p:nvPr/>
        </p:nvPicPr>
        <p:blipFill rotWithShape="1">
          <a:blip r:embed="rId3"/>
          <a:srcRect t="68867" r="27546"/>
          <a:stretch/>
        </p:blipFill>
        <p:spPr>
          <a:xfrm>
            <a:off x="7875317" y="3653907"/>
            <a:ext cx="3523101" cy="19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855" r="17" b="19859"/>
          <a:stretch>
            <a:fillRect/>
          </a:stretch>
        </p:blipFill>
        <p:spPr>
          <a:xfrm>
            <a:off x="441064" y="4369349"/>
            <a:ext cx="4245884" cy="1351941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r="898" b="22475"/>
          <a:stretch>
            <a:fillRect/>
          </a:stretch>
        </p:blipFill>
        <p:spPr>
          <a:xfrm>
            <a:off x="441064" y="1733040"/>
            <a:ext cx="4245104" cy="132327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6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 smtClean="0"/>
              <a:t>1.2 Existing </a:t>
            </a:r>
            <a:r>
              <a:rPr lang="en-US" altLang="zh-CN" dirty="0"/>
              <a:t>I</a:t>
            </a:r>
            <a:r>
              <a:rPr lang="en-US" altLang="zh-CN" dirty="0" smtClean="0"/>
              <a:t>ndex-based Algorithms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1325" y="1087438"/>
            <a:ext cx="870921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charset="0"/>
                <a:cs typeface="Arial" charset="0"/>
              </a:rPr>
              <a:t>All existing index-based algorithms </a:t>
            </a:r>
            <a:r>
              <a:rPr lang="en-US" altLang="zh-CN" dirty="0" smtClean="0">
                <a:solidFill>
                  <a:srgbClr val="222222"/>
                </a:solidFill>
                <a:latin typeface="Arial" charset="0"/>
                <a:cs typeface="Arial" charset="0"/>
              </a:rPr>
              <a:t>: efficient, but cannot </a:t>
            </a:r>
            <a:r>
              <a:rPr lang="en-US" altLang="zh-CN" dirty="0">
                <a:solidFill>
                  <a:srgbClr val="222222"/>
                </a:solidFill>
                <a:latin typeface="Arial" charset="0"/>
                <a:cs typeface="Arial" charset="0"/>
              </a:rPr>
              <a:t>return the optimal solution.</a:t>
            </a:r>
          </a:p>
          <a:p>
            <a:r>
              <a:rPr lang="en-US" altLang="zh-CN" dirty="0">
                <a:solidFill>
                  <a:srgbClr val="FF0000"/>
                </a:solidFill>
                <a:cs typeface="Segoe UI"/>
              </a:rPr>
              <a:t>1. </a:t>
            </a:r>
            <a:r>
              <a:rPr lang="en-US" altLang="zh-CN" dirty="0">
                <a:solidFill>
                  <a:srgbClr val="FF0000"/>
                </a:solidFill>
              </a:rPr>
              <a:t>PMI algorithm (WWW’ 12) </a:t>
            </a:r>
            <a:r>
              <a:rPr lang="en-US" altLang="zh-CN" dirty="0" smtClean="0">
                <a:solidFill>
                  <a:srgbClr val="000000"/>
                </a:solidFill>
              </a:rPr>
              <a:t>creates </a:t>
            </a:r>
            <a:r>
              <a:rPr lang="en-US" altLang="zh-CN" dirty="0">
                <a:solidFill>
                  <a:srgbClr val="000000"/>
                </a:solidFill>
              </a:rPr>
              <a:t>the following </a:t>
            </a:r>
            <a:r>
              <a:rPr lang="en-US" altLang="zh-CN" dirty="0" smtClean="0">
                <a:solidFill>
                  <a:srgbClr val="000000"/>
                </a:solidFill>
              </a:rPr>
              <a:t>index.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1325" y="3284538"/>
            <a:ext cx="5714391" cy="369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k-NK</a:t>
            </a:r>
            <a:r>
              <a:rPr lang="en-US" altLang="zh-CN" baseline="-25000" dirty="0"/>
              <a:t>PMI</a:t>
            </a:r>
            <a:r>
              <a:rPr lang="en-US" altLang="zh-CN" dirty="0"/>
              <a:t>(v2, w0, 3)={v2, </a:t>
            </a:r>
            <a:r>
              <a:rPr lang="en-US" altLang="zh-CN" dirty="0">
                <a:solidFill>
                  <a:srgbClr val="FF0000"/>
                </a:solidFill>
              </a:rPr>
              <a:t>v1</a:t>
            </a:r>
            <a:r>
              <a:rPr lang="en-US" altLang="zh-CN" dirty="0"/>
              <a:t>, v0}, </a:t>
            </a:r>
            <a:r>
              <a:rPr lang="en-US" altLang="zh-CN" dirty="0" smtClean="0"/>
              <a:t>which is </a:t>
            </a:r>
            <a:r>
              <a:rPr lang="en-US" altLang="zh-CN" dirty="0"/>
              <a:t>not correct.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42913" y="4046538"/>
            <a:ext cx="6118964" cy="369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cs typeface="Segoe UI"/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pivot algorithm (VLDB’ 13) </a:t>
            </a:r>
            <a:r>
              <a:rPr lang="en-US" altLang="zh-CN" dirty="0" smtClean="0">
                <a:solidFill>
                  <a:srgbClr val="000000"/>
                </a:solidFill>
              </a:rPr>
              <a:t>creates </a:t>
            </a:r>
            <a:r>
              <a:rPr lang="en-US" altLang="zh-CN" dirty="0">
                <a:solidFill>
                  <a:srgbClr val="000000"/>
                </a:solidFill>
              </a:rPr>
              <a:t>the following </a:t>
            </a:r>
            <a:r>
              <a:rPr lang="en-US" altLang="zh-CN" dirty="0" smtClean="0">
                <a:solidFill>
                  <a:srgbClr val="000000"/>
                </a:solidFill>
              </a:rPr>
              <a:t>index.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854" y="5943583"/>
            <a:ext cx="548990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/>
              <a:t>k-</a:t>
            </a:r>
            <a:r>
              <a:rPr lang="en-US" altLang="zh-CN" dirty="0" err="1"/>
              <a:t>NK</a:t>
            </a:r>
            <a:r>
              <a:rPr lang="en-US" altLang="zh-CN" baseline="-25000" dirty="0" err="1"/>
              <a:t>pivot</a:t>
            </a:r>
            <a:r>
              <a:rPr lang="en-US" altLang="zh-CN" dirty="0"/>
              <a:t>(v2, w0, 3)={v2, v6, </a:t>
            </a:r>
            <a:r>
              <a:rPr lang="en-US" altLang="zh-CN" dirty="0">
                <a:solidFill>
                  <a:srgbClr val="FF0000"/>
                </a:solidFill>
              </a:rPr>
              <a:t>v1</a:t>
            </a:r>
            <a:r>
              <a:rPr lang="en-US" altLang="zh-CN" dirty="0"/>
              <a:t>}, </a:t>
            </a:r>
            <a:r>
              <a:rPr lang="en-US" altLang="zh-CN" dirty="0" smtClean="0"/>
              <a:t>which is </a:t>
            </a:r>
            <a:r>
              <a:rPr lang="en-US" altLang="zh-CN" dirty="0"/>
              <a:t>not correct. </a:t>
            </a:r>
          </a:p>
        </p:txBody>
      </p:sp>
      <p:sp>
        <p:nvSpPr>
          <p:cNvPr id="3" name="矩形 2"/>
          <p:cNvSpPr/>
          <p:nvPr/>
        </p:nvSpPr>
        <p:spPr>
          <a:xfrm>
            <a:off x="441064" y="3055127"/>
            <a:ext cx="882127" cy="268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5131" y="5721243"/>
            <a:ext cx="882127" cy="268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795153" y="5611612"/>
            <a:ext cx="368343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charset="0"/>
                <a:cs typeface="Arial" charset="0"/>
              </a:rPr>
              <a:t>k-NK(v2, w0, 3) = {v2, v0, v6}</a:t>
            </a:r>
          </a:p>
          <a:p>
            <a:r>
              <a:rPr lang="en-US" altLang="zh-CN" dirty="0">
                <a:solidFill>
                  <a:srgbClr val="222222"/>
                </a:solidFill>
                <a:latin typeface="Arial" charset="0"/>
                <a:cs typeface="Arial" charset="0"/>
              </a:rPr>
              <a:t>                     Optimal Solution </a:t>
            </a:r>
          </a:p>
        </p:txBody>
      </p:sp>
      <p:pic>
        <p:nvPicPr>
          <p:cNvPr id="19" name="图片 18" descr="1.jpg"/>
          <p:cNvPicPr>
            <a:picLocks noChangeAspect="1"/>
          </p:cNvPicPr>
          <p:nvPr/>
        </p:nvPicPr>
        <p:blipFill rotWithShape="1">
          <a:blip r:embed="rId5"/>
          <a:srcRect t="68867" r="27546"/>
          <a:stretch/>
        </p:blipFill>
        <p:spPr>
          <a:xfrm>
            <a:off x="7875317" y="3653907"/>
            <a:ext cx="3523101" cy="19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Our Algorithm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16110" y="2832622"/>
            <a:ext cx="10877550" cy="4895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CN" sz="3200" dirty="0" smtClean="0"/>
              <a:t>two-hop labeling index </a:t>
            </a:r>
          </a:p>
          <a:p>
            <a:pPr marL="0" indent="0">
              <a:buNone/>
            </a:pPr>
            <a:r>
              <a:rPr lang="en-US" altLang="zh-CN" sz="1800" dirty="0" smtClean="0"/>
              <a:t>(state-of-the-art distance querying technique</a:t>
            </a:r>
            <a:r>
              <a:rPr lang="en-US" altLang="zh-CN" sz="1800" dirty="0"/>
              <a:t> [SODA 02, VLDB 13,14, SIGMOD 12,13]</a:t>
            </a:r>
            <a:r>
              <a:rPr lang="en-US" altLang="zh-CN" sz="1800" dirty="0" smtClean="0"/>
              <a:t>)</a:t>
            </a:r>
          </a:p>
          <a:p>
            <a:pPr marL="0" indent="0">
              <a:buNone/>
            </a:pPr>
            <a:r>
              <a:rPr lang="en-US" altLang="zh-CN" sz="3200" dirty="0" smtClean="0"/>
              <a:t>+ </a:t>
            </a:r>
          </a:p>
          <a:p>
            <a:pPr marL="0" indent="0">
              <a:buNone/>
            </a:pPr>
            <a:r>
              <a:rPr lang="en-US" altLang="zh-CN" sz="3200" dirty="0" smtClean="0"/>
              <a:t>keyword-aware index </a:t>
            </a:r>
          </a:p>
          <a:p>
            <a:pPr marL="0" indent="0">
              <a:buNone/>
            </a:pPr>
            <a:r>
              <a:rPr lang="en-US" altLang="zh-CN" sz="1800" dirty="0" smtClean="0"/>
              <a:t>(proposed in this paper)</a:t>
            </a:r>
            <a:endParaRPr lang="zh-CN" sz="1800" dirty="0"/>
          </a:p>
          <a:p>
            <a:endParaRPr lang="zh-CN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438149" y="1084263"/>
            <a:ext cx="1105551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 smtClean="0">
                <a:solidFill>
                  <a:srgbClr val="222222"/>
                </a:solidFill>
                <a:latin typeface="Arial" charset="0"/>
                <a:cs typeface="Arial" charset="0"/>
              </a:rPr>
              <a:t>the </a:t>
            </a:r>
            <a:r>
              <a:rPr lang="en-US" altLang="zh-CN" sz="2400" dirty="0">
                <a:solidFill>
                  <a:srgbClr val="222222"/>
                </a:solidFill>
                <a:latin typeface="Arial" charset="0"/>
                <a:cs typeface="Arial" charset="0"/>
              </a:rPr>
              <a:t>first </a:t>
            </a:r>
            <a:r>
              <a:rPr lang="en-US" altLang="zh-CN" sz="2400" dirty="0" smtClean="0">
                <a:solidFill>
                  <a:srgbClr val="222222"/>
                </a:solidFill>
                <a:latin typeface="Arial" charset="0"/>
                <a:cs typeface="Arial" charset="0"/>
              </a:rPr>
              <a:t>index-based exact algorithm which is also efficient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547" y="-450703"/>
            <a:ext cx="4862488" cy="628815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0748963" cy="18256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2.1 </a:t>
            </a:r>
            <a:r>
              <a:rPr lang="en-US" altLang="zh-CN" dirty="0" smtClean="0"/>
              <a:t>Background Knowledge: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700" i="1" u="sng" dirty="0" smtClean="0"/>
              <a:t>Two-hop </a:t>
            </a:r>
            <a:r>
              <a:rPr lang="en-US" altLang="zh-CN" sz="2700" i="1" u="sng" dirty="0" smtClean="0"/>
              <a:t>Labeling Index</a:t>
            </a:r>
            <a:endParaRPr lang="zh-CN" sz="2700" i="1" u="sng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04825" y="1825625"/>
            <a:ext cx="10214525" cy="47926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</a:rPr>
              <a:t>1. a label set L(v) : {</a:t>
            </a:r>
            <a:r>
              <a:rPr lang="en-US" altLang="zh-CN" sz="2000" dirty="0"/>
              <a:t>(v</a:t>
            </a:r>
            <a:r>
              <a:rPr lang="en-US" altLang="zh-CN" sz="2000" dirty="0">
                <a:sym typeface="Wingdings" panose="05000000000000000000" pitchFamily="2" charset="2"/>
              </a:rPr>
              <a:t>x1, d1), </a:t>
            </a:r>
            <a:r>
              <a:rPr lang="en-US" altLang="zh-CN" sz="2000" dirty="0"/>
              <a:t>(v</a:t>
            </a:r>
            <a:r>
              <a:rPr lang="en-US" altLang="zh-CN" sz="2000" dirty="0">
                <a:sym typeface="Wingdings" panose="05000000000000000000" pitchFamily="2" charset="2"/>
              </a:rPr>
              <a:t>x2, d2), </a:t>
            </a:r>
            <a:r>
              <a:rPr lang="en-US" altLang="zh-CN" sz="2000" dirty="0"/>
              <a:t>(v</a:t>
            </a:r>
            <a:r>
              <a:rPr lang="en-US" altLang="zh-CN" sz="2000" dirty="0">
                <a:sym typeface="Wingdings" panose="05000000000000000000" pitchFamily="2" charset="2"/>
              </a:rPr>
              <a:t>x3, d3)… </a:t>
            </a:r>
            <a:r>
              <a:rPr lang="en-US" altLang="zh-CN" sz="2000" dirty="0">
                <a:solidFill>
                  <a:srgbClr val="000000"/>
                </a:solidFill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</a:rPr>
              <a:t>2. </a:t>
            </a:r>
            <a:r>
              <a:rPr lang="en-US" altLang="zh-CN" sz="2000" dirty="0"/>
              <a:t>any </a:t>
            </a:r>
            <a:r>
              <a:rPr lang="en-US" altLang="zh-CN" sz="2000" dirty="0" err="1"/>
              <a:t>dist</a:t>
            </a:r>
            <a:r>
              <a:rPr lang="en-US" altLang="zh-CN" sz="2000" dirty="0"/>
              <a:t>(</a:t>
            </a:r>
            <a:r>
              <a:rPr lang="en-US" altLang="zh-CN" sz="2000" dirty="0" err="1"/>
              <a:t>u,v</a:t>
            </a:r>
            <a:r>
              <a:rPr lang="en-US" altLang="zh-CN" sz="2000" dirty="0"/>
              <a:t>) = min (d1 + d2), where (</a:t>
            </a:r>
            <a:r>
              <a:rPr lang="en-US" altLang="zh-CN" sz="2000" dirty="0" err="1"/>
              <a:t>v</a:t>
            </a:r>
            <a:r>
              <a:rPr lang="en-US" altLang="zh-CN" sz="2000" dirty="0" err="1">
                <a:sym typeface="Wingdings" panose="05000000000000000000" pitchFamily="2" charset="2"/>
              </a:rPr>
              <a:t>x</a:t>
            </a:r>
            <a:r>
              <a:rPr lang="en-US" altLang="zh-CN" sz="2000" dirty="0">
                <a:sym typeface="Wingdings" panose="05000000000000000000" pitchFamily="2" charset="2"/>
              </a:rPr>
              <a:t>, d1) </a:t>
            </a:r>
            <a:r>
              <a:rPr lang="zh-CN" altLang="en-US" sz="2000" dirty="0"/>
              <a:t>∈ </a:t>
            </a:r>
            <a:r>
              <a:rPr lang="en-US" altLang="zh-CN" sz="2000" dirty="0"/>
              <a:t>L(v) and (</a:t>
            </a:r>
            <a:r>
              <a:rPr lang="en-US" altLang="zh-CN" sz="2000" dirty="0" err="1"/>
              <a:t>u</a:t>
            </a:r>
            <a:r>
              <a:rPr lang="en-US" altLang="zh-CN" sz="2000" dirty="0" err="1">
                <a:sym typeface="Wingdings" panose="05000000000000000000" pitchFamily="2" charset="2"/>
              </a:rPr>
              <a:t>x</a:t>
            </a:r>
            <a:r>
              <a:rPr lang="en-US" altLang="zh-CN" sz="2000" dirty="0">
                <a:sym typeface="Wingdings" panose="05000000000000000000" pitchFamily="2" charset="2"/>
              </a:rPr>
              <a:t>, d2) </a:t>
            </a:r>
            <a:r>
              <a:rPr lang="zh-CN" altLang="en-US" sz="2000" dirty="0"/>
              <a:t>∈ </a:t>
            </a:r>
            <a:r>
              <a:rPr lang="en-US" altLang="zh-CN" sz="2000" dirty="0"/>
              <a:t>L(u)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e.g.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L(v1) = {(v1</a:t>
            </a:r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zh-CN" sz="2000" dirty="0">
                <a:solidFill>
                  <a:schemeClr val="tx1"/>
                </a:solidFill>
              </a:rPr>
              <a:t>v0, 1), (v1</a:t>
            </a:r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zh-CN" sz="2000" dirty="0">
                <a:solidFill>
                  <a:schemeClr val="tx1"/>
                </a:solidFill>
              </a:rPr>
              <a:t>v1, 0)},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L(v6) = {(v6</a:t>
            </a:r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zh-CN" sz="2000" dirty="0">
                <a:solidFill>
                  <a:schemeClr val="tx1"/>
                </a:solidFill>
              </a:rPr>
              <a:t>v0, 2), (v6</a:t>
            </a:r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zh-CN" sz="2000" dirty="0">
                <a:solidFill>
                  <a:schemeClr val="tx1"/>
                </a:solidFill>
              </a:rPr>
              <a:t>v2, 1), (v6</a:t>
            </a:r>
            <a:r>
              <a:rPr lang="en-US" altLang="zh-CN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zh-CN" sz="2000" dirty="0">
                <a:solidFill>
                  <a:schemeClr val="tx1"/>
                </a:solidFill>
              </a:rPr>
              <a:t>v6, 0)}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 err="1">
                <a:solidFill>
                  <a:schemeClr val="tx1"/>
                </a:solidFill>
              </a:rPr>
              <a:t>dist</a:t>
            </a:r>
            <a:r>
              <a:rPr lang="en-US" altLang="zh-CN" sz="2000" dirty="0">
                <a:solidFill>
                  <a:schemeClr val="tx1"/>
                </a:solidFill>
              </a:rPr>
              <a:t>(v1,v6) = 1 + 2  </a:t>
            </a:r>
            <a:endParaRPr lang="en-US" altLang="zh-CN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>
                <a:solidFill>
                  <a:srgbClr val="000000"/>
                </a:solidFill>
              </a:rPr>
              <a:t>(by a linear scan on each of L(v1) and L(v6))</a:t>
            </a:r>
          </a:p>
        </p:txBody>
      </p:sp>
      <p:sp>
        <p:nvSpPr>
          <p:cNvPr id="4" name="矩形 3"/>
          <p:cNvSpPr/>
          <p:nvPr/>
        </p:nvSpPr>
        <p:spPr>
          <a:xfrm>
            <a:off x="1507365" y="3836170"/>
            <a:ext cx="1474470" cy="753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47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48963" cy="1208088"/>
          </a:xfrm>
        </p:spPr>
        <p:txBody>
          <a:bodyPr/>
          <a:lstStyle/>
          <a:p>
            <a:r>
              <a:rPr lang="en-US" altLang="zh-CN" dirty="0" smtClean="0"/>
              <a:t>2.2 Forward </a:t>
            </a:r>
            <a:r>
              <a:rPr lang="en-US" altLang="zh-CN" dirty="0"/>
              <a:t>Search(FS) </a:t>
            </a:r>
            <a:r>
              <a:rPr lang="en-US" altLang="zh-CN" dirty="0" smtClean="0"/>
              <a:t>Component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8613" y="1752600"/>
            <a:ext cx="11437821" cy="4895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Step 1: For each vertex vi containing the query keyword w, we find </a:t>
            </a:r>
            <a:r>
              <a:rPr lang="en-US" altLang="zh-CN" sz="2400" dirty="0" err="1"/>
              <a:t>dist</a:t>
            </a:r>
            <a:r>
              <a:rPr lang="en-US" altLang="zh-CN" sz="2400" dirty="0"/>
              <a:t>(q, vi) </a:t>
            </a:r>
          </a:p>
          <a:p>
            <a:pPr marL="0" indent="0">
              <a:buNone/>
            </a:pP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>Step 2: Maintain k nearest vi to q</a:t>
            </a:r>
            <a:br>
              <a:rPr lang="en-US" altLang="zh-CN" sz="2400" dirty="0"/>
            </a:br>
            <a:endParaRPr lang="en-US" altLang="zh-CN" sz="2400" dirty="0"/>
          </a:p>
          <a:p>
            <a:r>
              <a:rPr lang="en-US" altLang="zh-CN" sz="2400" dirty="0">
                <a:solidFill>
                  <a:srgbClr val="FF0000"/>
                </a:solidFill>
              </a:rPr>
              <a:t>Efficient when w is infrequent</a:t>
            </a:r>
            <a:endParaRPr lang="zh-CN" sz="24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56" y="3560303"/>
            <a:ext cx="2643451" cy="27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Do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1310</Words>
  <Application>Microsoft Office PowerPoint</Application>
  <PresentationFormat>宽屏</PresentationFormat>
  <Paragraphs>245</Paragraphs>
  <Slides>23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Microsoft YaHei UI</vt:lpstr>
      <vt:lpstr>宋体</vt:lpstr>
      <vt:lpstr>Arial</vt:lpstr>
      <vt:lpstr>Calibri</vt:lpstr>
      <vt:lpstr>Segoe UI</vt:lpstr>
      <vt:lpstr>Segoe UI Light</vt:lpstr>
      <vt:lpstr>Wingdings</vt:lpstr>
      <vt:lpstr>WelcomeDoc</vt:lpstr>
      <vt:lpstr>Formula</vt:lpstr>
      <vt:lpstr>Exact Top-k Nearest Keyword Search  in Large Networks</vt:lpstr>
      <vt:lpstr>Motivation</vt:lpstr>
      <vt:lpstr>Problem</vt:lpstr>
      <vt:lpstr>Outline</vt:lpstr>
      <vt:lpstr>1.1 Naive Algorithm</vt:lpstr>
      <vt:lpstr>1.2 Existing Index-based Algorithms</vt:lpstr>
      <vt:lpstr>2. Our Algorithm</vt:lpstr>
      <vt:lpstr>2.1 Background Knowledge:  Two-hop Labeling Index</vt:lpstr>
      <vt:lpstr>2.2 Forward Search(FS) Component</vt:lpstr>
      <vt:lpstr>2.3 Forward Backward Search(FBS) Component</vt:lpstr>
      <vt:lpstr>2.3 KT index</vt:lpstr>
      <vt:lpstr>2.4 FS-FBS Algorithm</vt:lpstr>
      <vt:lpstr>2.5 Extension</vt:lpstr>
      <vt:lpstr>3. Experiments</vt:lpstr>
      <vt:lpstr>3.1 Querying Efficiency</vt:lpstr>
      <vt:lpstr>3.2 Indexing Cost</vt:lpstr>
      <vt:lpstr>4. Conclusion</vt:lpstr>
      <vt:lpstr>END</vt:lpstr>
      <vt:lpstr>2.3 Forward Backward Search(FBS) Algorithm</vt:lpstr>
      <vt:lpstr>2.3 Forward Backward Search(FBS) Algorithm</vt:lpstr>
      <vt:lpstr>2.5 Adapt to Disk-based Setting</vt:lpstr>
      <vt:lpstr>2.5 Adapt to Multiple Keywords Query</vt:lpstr>
      <vt:lpstr>2.5 Adapt to Dynamic Update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Exact Top-k Nearest Keyword Search  in Large Networks</dc:title>
  <dc:creator/>
  <cp:keywords/>
  <cp:lastModifiedBy/>
  <cp:revision>13</cp:revision>
  <dcterms:created xsi:type="dcterms:W3CDTF">2015-04-20T02:28:43Z</dcterms:created>
  <dcterms:modified xsi:type="dcterms:W3CDTF">2015-06-01T05:47:45Z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